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2" r:id="rId2"/>
  </p:sldMasterIdLst>
  <p:notesMasterIdLst>
    <p:notesMasterId r:id="rId30"/>
  </p:notesMasterIdLst>
  <p:sldIdLst>
    <p:sldId id="256" r:id="rId3"/>
    <p:sldId id="257" r:id="rId4"/>
    <p:sldId id="276" r:id="rId5"/>
    <p:sldId id="277" r:id="rId6"/>
    <p:sldId id="278" r:id="rId7"/>
    <p:sldId id="279" r:id="rId8"/>
    <p:sldId id="281" r:id="rId9"/>
    <p:sldId id="286" r:id="rId10"/>
    <p:sldId id="282" r:id="rId11"/>
    <p:sldId id="287" r:id="rId12"/>
    <p:sldId id="291" r:id="rId13"/>
    <p:sldId id="293" r:id="rId14"/>
    <p:sldId id="290" r:id="rId15"/>
    <p:sldId id="292" r:id="rId16"/>
    <p:sldId id="288" r:id="rId17"/>
    <p:sldId id="294" r:id="rId18"/>
    <p:sldId id="289" r:id="rId19"/>
    <p:sldId id="296" r:id="rId20"/>
    <p:sldId id="272" r:id="rId21"/>
    <p:sldId id="275" r:id="rId22"/>
    <p:sldId id="273" r:id="rId23"/>
    <p:sldId id="300" r:id="rId24"/>
    <p:sldId id="298" r:id="rId25"/>
    <p:sldId id="304" r:id="rId26"/>
    <p:sldId id="305" r:id="rId27"/>
    <p:sldId id="303" r:id="rId28"/>
    <p:sldId id="306"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31" d="100"/>
          <a:sy n="131" d="100"/>
        </p:scale>
        <p:origin x="1600" y="18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F07EAC-B285-4840-A3BB-D781450BF435}" type="datetimeFigureOut">
              <a:rPr lang="pl-PL" smtClean="0"/>
              <a:t>25.05.2026</a:t>
            </a:fld>
            <a:endParaRPr lang="pl-PL"/>
          </a:p>
        </p:txBody>
      </p:sp>
      <p:sp>
        <p:nvSpPr>
          <p:cNvPr id="4" name="Symbol zastępczy obrazu slajd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6853C7-62F8-4AAE-99A0-BD01B1F79DC4}" type="slidenum">
              <a:rPr lang="pl-PL" smtClean="0"/>
              <a:t>‹#›</a:t>
            </a:fld>
            <a:endParaRPr lang="pl-PL"/>
          </a:p>
        </p:txBody>
      </p:sp>
    </p:spTree>
    <p:extLst>
      <p:ext uri="{BB962C8B-B14F-4D97-AF65-F5344CB8AC3E}">
        <p14:creationId xmlns:p14="http://schemas.microsoft.com/office/powerpoint/2010/main" val="3289349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defTabSz="920750" fontAlgn="base">
              <a:spcBef>
                <a:spcPct val="0"/>
              </a:spcBef>
              <a:spcAft>
                <a:spcPct val="0"/>
              </a:spcAft>
              <a:defRPr/>
            </a:pPr>
            <a:fld id="{FA3EC6E5-77A8-4348-B751-122B336D1241}" type="slidenum">
              <a:rPr lang="pl-PL" smtClean="0">
                <a:solidFill>
                  <a:srgbClr val="000000"/>
                </a:solidFill>
                <a:latin typeface="Times New Roman" pitchFamily="18" charset="0"/>
              </a:rPr>
              <a:pPr defTabSz="920750" fontAlgn="base">
                <a:spcBef>
                  <a:spcPct val="0"/>
                </a:spcBef>
                <a:spcAft>
                  <a:spcPct val="0"/>
                </a:spcAft>
                <a:defRPr/>
              </a:pPr>
              <a:t>16</a:t>
            </a:fld>
            <a:endParaRPr lang="pl-PL">
              <a:solidFill>
                <a:srgbClr val="000000"/>
              </a:solidFill>
              <a:latin typeface="Times New Roman" pitchFamily="18" charset="0"/>
            </a:endParaRPr>
          </a:p>
        </p:txBody>
      </p:sp>
    </p:spTree>
    <p:extLst>
      <p:ext uri="{BB962C8B-B14F-4D97-AF65-F5344CB8AC3E}">
        <p14:creationId xmlns:p14="http://schemas.microsoft.com/office/powerpoint/2010/main" val="1787199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pl-PL"/>
              <a:t>Kliknij, aby edytować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lvl1pPr>
              <a:defRPr/>
            </a:lvl1pPr>
          </a:lstStyle>
          <a:p>
            <a:r>
              <a:rPr lang="pl-PL"/>
              <a:t>26-27/05/2026</a:t>
            </a:r>
            <a:endParaRPr lang="pl-PL" dirty="0"/>
          </a:p>
        </p:txBody>
      </p:sp>
      <p:sp>
        <p:nvSpPr>
          <p:cNvPr id="5" name="Footer Placeholder 4"/>
          <p:cNvSpPr>
            <a:spLocks noGrp="1"/>
          </p:cNvSpPr>
          <p:nvPr>
            <p:ph type="ftr" sz="quarter" idx="11"/>
          </p:nvPr>
        </p:nvSpPr>
        <p:spPr/>
        <p:txBody>
          <a:bodyPr/>
          <a:lstStyle/>
          <a:p>
            <a:r>
              <a:rPr lang="pl-PL"/>
              <a:t>Title, Name</a:t>
            </a:r>
          </a:p>
        </p:txBody>
      </p:sp>
      <p:sp>
        <p:nvSpPr>
          <p:cNvPr id="6" name="Slide Number Placeholder 5"/>
          <p:cNvSpPr>
            <a:spLocks noGrp="1"/>
          </p:cNvSpPr>
          <p:nvPr>
            <p:ph type="sldNum" sz="quarter" idx="12"/>
          </p:nvPr>
        </p:nvSpPr>
        <p:spPr/>
        <p:txBody>
          <a:bodyPr/>
          <a:lstStyle/>
          <a:p>
            <a:fld id="{8B581E52-F7CC-425B-9779-ED68F05C13BC}" type="slidenum">
              <a:rPr lang="pl-PL" smtClean="0"/>
              <a:t>‹#›</a:t>
            </a:fld>
            <a:endParaRPr lang="pl-PL"/>
          </a:p>
        </p:txBody>
      </p:sp>
    </p:spTree>
    <p:extLst>
      <p:ext uri="{BB962C8B-B14F-4D97-AF65-F5344CB8AC3E}">
        <p14:creationId xmlns:p14="http://schemas.microsoft.com/office/powerpoint/2010/main" val="4159683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r>
              <a:rPr lang="pl-PL"/>
              <a:t>26-27/05/2026</a:t>
            </a:r>
          </a:p>
        </p:txBody>
      </p:sp>
      <p:sp>
        <p:nvSpPr>
          <p:cNvPr id="5" name="Footer Placeholder 4"/>
          <p:cNvSpPr>
            <a:spLocks noGrp="1"/>
          </p:cNvSpPr>
          <p:nvPr>
            <p:ph type="ftr" sz="quarter" idx="11"/>
          </p:nvPr>
        </p:nvSpPr>
        <p:spPr/>
        <p:txBody>
          <a:bodyPr/>
          <a:lstStyle/>
          <a:p>
            <a:r>
              <a:rPr lang="pl-PL"/>
              <a:t>Title, Name</a:t>
            </a:r>
          </a:p>
        </p:txBody>
      </p:sp>
      <p:sp>
        <p:nvSpPr>
          <p:cNvPr id="6" name="Slide Number Placeholder 5"/>
          <p:cNvSpPr>
            <a:spLocks noGrp="1"/>
          </p:cNvSpPr>
          <p:nvPr>
            <p:ph type="sldNum" sz="quarter" idx="12"/>
          </p:nvPr>
        </p:nvSpPr>
        <p:spPr/>
        <p:txBody>
          <a:bodyPr/>
          <a:lstStyle/>
          <a:p>
            <a:fld id="{8B581E52-F7CC-425B-9779-ED68F05C13BC}" type="slidenum">
              <a:rPr lang="pl-PL" smtClean="0"/>
              <a:t>‹#›</a:t>
            </a:fld>
            <a:endParaRPr lang="pl-PL"/>
          </a:p>
        </p:txBody>
      </p:sp>
    </p:spTree>
    <p:extLst>
      <p:ext uri="{BB962C8B-B14F-4D97-AF65-F5344CB8AC3E}">
        <p14:creationId xmlns:p14="http://schemas.microsoft.com/office/powerpoint/2010/main" val="4285253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r>
              <a:rPr lang="pl-PL"/>
              <a:t>26-27/05/2026</a:t>
            </a:r>
          </a:p>
        </p:txBody>
      </p:sp>
      <p:sp>
        <p:nvSpPr>
          <p:cNvPr id="5" name="Footer Placeholder 4"/>
          <p:cNvSpPr>
            <a:spLocks noGrp="1"/>
          </p:cNvSpPr>
          <p:nvPr>
            <p:ph type="ftr" sz="quarter" idx="11"/>
          </p:nvPr>
        </p:nvSpPr>
        <p:spPr/>
        <p:txBody>
          <a:bodyPr/>
          <a:lstStyle/>
          <a:p>
            <a:r>
              <a:rPr lang="pl-PL"/>
              <a:t>Title, Name</a:t>
            </a:r>
          </a:p>
        </p:txBody>
      </p:sp>
      <p:sp>
        <p:nvSpPr>
          <p:cNvPr id="6" name="Slide Number Placeholder 5"/>
          <p:cNvSpPr>
            <a:spLocks noGrp="1"/>
          </p:cNvSpPr>
          <p:nvPr>
            <p:ph type="sldNum" sz="quarter" idx="12"/>
          </p:nvPr>
        </p:nvSpPr>
        <p:spPr/>
        <p:txBody>
          <a:bodyPr/>
          <a:lstStyle/>
          <a:p>
            <a:fld id="{8B581E52-F7CC-425B-9779-ED68F05C13BC}" type="slidenum">
              <a:rPr lang="pl-PL" smtClean="0"/>
              <a:t>‹#›</a:t>
            </a:fld>
            <a:endParaRPr lang="pl-PL"/>
          </a:p>
        </p:txBody>
      </p:sp>
    </p:spTree>
    <p:extLst>
      <p:ext uri="{BB962C8B-B14F-4D97-AF65-F5344CB8AC3E}">
        <p14:creationId xmlns:p14="http://schemas.microsoft.com/office/powerpoint/2010/main" val="2352644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grpSp>
        <p:nvGrpSpPr>
          <p:cNvPr id="4" name="Group 2"/>
          <p:cNvGrpSpPr>
            <a:grpSpLocks/>
          </p:cNvGrpSpPr>
          <p:nvPr/>
        </p:nvGrpSpPr>
        <p:grpSpPr bwMode="auto">
          <a:xfrm>
            <a:off x="-1034562" y="1552621"/>
            <a:ext cx="10178563" cy="5305425"/>
            <a:chOff x="-652" y="978"/>
            <a:chExt cx="6412" cy="3342"/>
          </a:xfrm>
        </p:grpSpPr>
        <p:sp>
          <p:nvSpPr>
            <p:cNvPr id="5" name="Freeform 3"/>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pl-PL" sz="1350">
                <a:solidFill>
                  <a:srgbClr val="FFFFFF"/>
                </a:solidFill>
              </a:endParaRPr>
            </a:p>
          </p:txBody>
        </p:sp>
        <p:sp>
          <p:nvSpPr>
            <p:cNvPr id="6" name="Arc 4"/>
            <p:cNvSpPr>
              <a:spLocks/>
            </p:cNvSpPr>
            <p:nvPr/>
          </p:nvSpPr>
          <p:spPr bwMode="auto">
            <a:xfrm>
              <a:off x="-652" y="978"/>
              <a:ext cx="4237" cy="3342"/>
            </a:xfrm>
            <a:custGeom>
              <a:avLst/>
              <a:gdLst>
                <a:gd name="T0" fmla="*/ 780 w 21600"/>
                <a:gd name="T1" fmla="*/ 0 h 21231"/>
                <a:gd name="T2" fmla="*/ 4237 w 21600"/>
                <a:gd name="T3" fmla="*/ 3342 h 21231"/>
                <a:gd name="T4" fmla="*/ 0 w 21600"/>
                <a:gd name="T5" fmla="*/ 3342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sz="1350">
                <a:solidFill>
                  <a:srgbClr val="FFFFFF"/>
                </a:solidFill>
              </a:endParaRPr>
            </a:p>
          </p:txBody>
        </p:sp>
      </p:grpSp>
      <p:sp>
        <p:nvSpPr>
          <p:cNvPr id="61445" name="Rectangle 5"/>
          <p:cNvSpPr>
            <a:spLocks noGrp="1" noChangeArrowheads="1"/>
          </p:cNvSpPr>
          <p:nvPr>
            <p:ph type="ctrTitle" sz="quarter"/>
          </p:nvPr>
        </p:nvSpPr>
        <p:spPr>
          <a:xfrm>
            <a:off x="1293935" y="762000"/>
            <a:ext cx="7772400" cy="1143000"/>
          </a:xfrm>
        </p:spPr>
        <p:txBody>
          <a:bodyPr anchor="b"/>
          <a:lstStyle>
            <a:lvl1pPr>
              <a:defRPr/>
            </a:lvl1pPr>
          </a:lstStyle>
          <a:p>
            <a:pPr lvl="0"/>
            <a:r>
              <a:rPr lang="pl-PL" noProof="0"/>
              <a:t>Kliknij, aby edytować styl wzorca tytułu</a:t>
            </a:r>
          </a:p>
        </p:txBody>
      </p:sp>
      <p:sp>
        <p:nvSpPr>
          <p:cNvPr id="61446" name="Rectangle 6"/>
          <p:cNvSpPr>
            <a:spLocks noGrp="1" noChangeArrowheads="1"/>
          </p:cNvSpPr>
          <p:nvPr>
            <p:ph type="subTitle" sz="quarter" idx="1"/>
          </p:nvPr>
        </p:nvSpPr>
        <p:spPr>
          <a:xfrm>
            <a:off x="685800" y="3429000"/>
            <a:ext cx="6400800" cy="1752600"/>
          </a:xfrm>
        </p:spPr>
        <p:txBody>
          <a:bodyPr lIns="92064" tIns="46032" rIns="92064" bIns="46032" anchor="ctr"/>
          <a:lstStyle>
            <a:lvl1pPr marL="0" indent="0" algn="ctr">
              <a:buFont typeface="Wingdings" pitchFamily="2" charset="2"/>
              <a:buNone/>
              <a:defRPr/>
            </a:lvl1pPr>
          </a:lstStyle>
          <a:p>
            <a:pPr lvl="0"/>
            <a:r>
              <a:rPr lang="pl-PL" noProof="0"/>
              <a:t>Kliknij, aby edytować styl wzorca podtytułu</a:t>
            </a:r>
          </a:p>
        </p:txBody>
      </p:sp>
      <p:sp>
        <p:nvSpPr>
          <p:cNvPr id="7" name="Rectangle 7"/>
          <p:cNvSpPr>
            <a:spLocks noGrp="1" noChangeArrowheads="1"/>
          </p:cNvSpPr>
          <p:nvPr>
            <p:ph type="dt" sz="quarter" idx="10"/>
          </p:nvPr>
        </p:nvSpPr>
        <p:spPr/>
        <p:txBody>
          <a:bodyPr/>
          <a:lstStyle>
            <a:lvl1pPr>
              <a:defRPr smtClean="0"/>
            </a:lvl1pPr>
          </a:lstStyle>
          <a:p>
            <a:pPr>
              <a:defRPr/>
            </a:pPr>
            <a:endParaRPr lang="pl-PL">
              <a:solidFill>
                <a:srgbClr val="FFFFFF"/>
              </a:solidFill>
            </a:endParaRPr>
          </a:p>
        </p:txBody>
      </p:sp>
      <p:sp>
        <p:nvSpPr>
          <p:cNvPr id="8" name="Rectangle 8"/>
          <p:cNvSpPr>
            <a:spLocks noGrp="1" noChangeArrowheads="1"/>
          </p:cNvSpPr>
          <p:nvPr>
            <p:ph type="ftr" sz="quarter" idx="11"/>
          </p:nvPr>
        </p:nvSpPr>
        <p:spPr/>
        <p:txBody>
          <a:bodyPr/>
          <a:lstStyle>
            <a:lvl1pPr>
              <a:defRPr smtClean="0"/>
            </a:lvl1pPr>
          </a:lstStyle>
          <a:p>
            <a:pPr>
              <a:defRPr/>
            </a:pPr>
            <a:endParaRPr lang="pl-PL">
              <a:solidFill>
                <a:srgbClr val="FFFFFF"/>
              </a:solidFill>
            </a:endParaRPr>
          </a:p>
        </p:txBody>
      </p:sp>
      <p:sp>
        <p:nvSpPr>
          <p:cNvPr id="9" name="Rectangle 9"/>
          <p:cNvSpPr>
            <a:spLocks noGrp="1" noChangeArrowheads="1"/>
          </p:cNvSpPr>
          <p:nvPr>
            <p:ph type="sldNum" sz="quarter" idx="12"/>
          </p:nvPr>
        </p:nvSpPr>
        <p:spPr/>
        <p:txBody>
          <a:bodyPr/>
          <a:lstStyle>
            <a:lvl1pPr>
              <a:defRPr smtClean="0"/>
            </a:lvl1pPr>
          </a:lstStyle>
          <a:p>
            <a:pPr>
              <a:defRPr/>
            </a:pPr>
            <a:fld id="{B565905B-B3E7-449D-9AF8-24817C459172}" type="slidenum">
              <a:rPr lang="pl-PL">
                <a:solidFill>
                  <a:srgbClr val="FFFFFF"/>
                </a:solidFill>
              </a:rPr>
              <a:pPr>
                <a:defRPr/>
              </a:pPr>
              <a:t>‹#›</a:t>
            </a:fld>
            <a:endParaRPr lang="pl-PL">
              <a:solidFill>
                <a:srgbClr val="FFFFFF"/>
              </a:solidFill>
            </a:endParaRPr>
          </a:p>
        </p:txBody>
      </p:sp>
    </p:spTree>
    <p:extLst>
      <p:ext uri="{BB962C8B-B14F-4D97-AF65-F5344CB8AC3E}">
        <p14:creationId xmlns:p14="http://schemas.microsoft.com/office/powerpoint/2010/main" val="397661874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6"/>
          <p:cNvSpPr>
            <a:spLocks noGrp="1" noChangeArrowheads="1"/>
          </p:cNvSpPr>
          <p:nvPr>
            <p:ph type="dt" sz="half" idx="10"/>
          </p:nvPr>
        </p:nvSpPr>
        <p:spPr>
          <a:ln/>
        </p:spPr>
        <p:txBody>
          <a:bodyPr/>
          <a:lstStyle>
            <a:lvl1pPr>
              <a:defRPr/>
            </a:lvl1pPr>
          </a:lstStyle>
          <a:p>
            <a:pPr>
              <a:defRPr/>
            </a:pPr>
            <a:endParaRPr lang="pl-PL">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pl-PL">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186530A4-B4AB-4087-ABB6-8A53527B465E}" type="slidenum">
              <a:rPr lang="pl-PL">
                <a:solidFill>
                  <a:srgbClr val="FFFFFF"/>
                </a:solidFill>
              </a:rPr>
              <a:pPr>
                <a:defRPr/>
              </a:pPr>
              <a:t>‹#›</a:t>
            </a:fld>
            <a:endParaRPr lang="pl-PL">
              <a:solidFill>
                <a:srgbClr val="FFFFFF"/>
              </a:solidFill>
            </a:endParaRPr>
          </a:p>
        </p:txBody>
      </p:sp>
    </p:spTree>
    <p:extLst>
      <p:ext uri="{BB962C8B-B14F-4D97-AF65-F5344CB8AC3E}">
        <p14:creationId xmlns:p14="http://schemas.microsoft.com/office/powerpoint/2010/main" val="252342882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435" y="4406946"/>
            <a:ext cx="7772400" cy="1362075"/>
          </a:xfrm>
        </p:spPr>
        <p:txBody>
          <a:bodyPr anchor="t"/>
          <a:lstStyle>
            <a:lvl1pPr algn="l">
              <a:defRPr sz="3000" b="1" cap="all"/>
            </a:lvl1pPr>
          </a:lstStyle>
          <a:p>
            <a:r>
              <a:rPr lang="pl-PL"/>
              <a:t>Kliknij, aby edytować styl</a:t>
            </a:r>
          </a:p>
        </p:txBody>
      </p:sp>
      <p:sp>
        <p:nvSpPr>
          <p:cNvPr id="3" name="Symbol zastępczy tekstu 2"/>
          <p:cNvSpPr>
            <a:spLocks noGrp="1"/>
          </p:cNvSpPr>
          <p:nvPr>
            <p:ph type="body" idx="1"/>
          </p:nvPr>
        </p:nvSpPr>
        <p:spPr>
          <a:xfrm>
            <a:off x="722435"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pl-PL"/>
              <a:t>Kliknij, aby edytować style wzorca tekstu</a:t>
            </a:r>
          </a:p>
        </p:txBody>
      </p:sp>
      <p:sp>
        <p:nvSpPr>
          <p:cNvPr id="4" name="Rectangle 6"/>
          <p:cNvSpPr>
            <a:spLocks noGrp="1" noChangeArrowheads="1"/>
          </p:cNvSpPr>
          <p:nvPr>
            <p:ph type="dt" sz="half" idx="10"/>
          </p:nvPr>
        </p:nvSpPr>
        <p:spPr>
          <a:ln/>
        </p:spPr>
        <p:txBody>
          <a:bodyPr/>
          <a:lstStyle>
            <a:lvl1pPr>
              <a:defRPr/>
            </a:lvl1pPr>
          </a:lstStyle>
          <a:p>
            <a:pPr>
              <a:defRPr/>
            </a:pPr>
            <a:endParaRPr lang="pl-PL">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pl-PL">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E97DD3E-BFE0-4E84-8002-3840D925614A}" type="slidenum">
              <a:rPr lang="pl-PL">
                <a:solidFill>
                  <a:srgbClr val="FFFFFF"/>
                </a:solidFill>
              </a:rPr>
              <a:pPr>
                <a:defRPr/>
              </a:pPr>
              <a:t>‹#›</a:t>
            </a:fld>
            <a:endParaRPr lang="pl-PL">
              <a:solidFill>
                <a:srgbClr val="FFFFFF"/>
              </a:solidFill>
            </a:endParaRPr>
          </a:p>
        </p:txBody>
      </p:sp>
    </p:spTree>
    <p:extLst>
      <p:ext uri="{BB962C8B-B14F-4D97-AF65-F5344CB8AC3E}">
        <p14:creationId xmlns:p14="http://schemas.microsoft.com/office/powerpoint/2010/main" val="64289943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685803" y="1981200"/>
            <a:ext cx="3815863"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2338" y="1981200"/>
            <a:ext cx="3815863"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6"/>
          <p:cNvSpPr>
            <a:spLocks noGrp="1" noChangeArrowheads="1"/>
          </p:cNvSpPr>
          <p:nvPr>
            <p:ph type="dt" sz="half" idx="10"/>
          </p:nvPr>
        </p:nvSpPr>
        <p:spPr>
          <a:ln/>
        </p:spPr>
        <p:txBody>
          <a:bodyPr/>
          <a:lstStyle>
            <a:lvl1pPr>
              <a:defRPr/>
            </a:lvl1pPr>
          </a:lstStyle>
          <a:p>
            <a:pPr>
              <a:defRPr/>
            </a:pPr>
            <a:endParaRPr lang="pl-PL">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pl-PL">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2B9CD3F-6A09-472F-950A-7D57761C3857}" type="slidenum">
              <a:rPr lang="pl-PL">
                <a:solidFill>
                  <a:srgbClr val="FFFFFF"/>
                </a:solidFill>
              </a:rPr>
              <a:pPr>
                <a:defRPr/>
              </a:pPr>
              <a:t>‹#›</a:t>
            </a:fld>
            <a:endParaRPr lang="pl-PL">
              <a:solidFill>
                <a:srgbClr val="FFFFFF"/>
              </a:solidFill>
            </a:endParaRPr>
          </a:p>
        </p:txBody>
      </p:sp>
    </p:spTree>
    <p:extLst>
      <p:ext uri="{BB962C8B-B14F-4D97-AF65-F5344CB8AC3E}">
        <p14:creationId xmlns:p14="http://schemas.microsoft.com/office/powerpoint/2010/main" val="61406250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066"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066"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292" y="1535113"/>
            <a:ext cx="4041531"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a:t>Kliknij, aby edytować style wzorca tekstu</a:t>
            </a:r>
          </a:p>
        </p:txBody>
      </p:sp>
      <p:sp>
        <p:nvSpPr>
          <p:cNvPr id="6" name="Symbol zastępczy zawartości 5"/>
          <p:cNvSpPr>
            <a:spLocks noGrp="1"/>
          </p:cNvSpPr>
          <p:nvPr>
            <p:ph sz="quarter" idx="4"/>
          </p:nvPr>
        </p:nvSpPr>
        <p:spPr>
          <a:xfrm>
            <a:off x="4645292" y="2174875"/>
            <a:ext cx="4041531"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6"/>
          <p:cNvSpPr>
            <a:spLocks noGrp="1" noChangeArrowheads="1"/>
          </p:cNvSpPr>
          <p:nvPr>
            <p:ph type="dt" sz="half" idx="10"/>
          </p:nvPr>
        </p:nvSpPr>
        <p:spPr>
          <a:ln/>
        </p:spPr>
        <p:txBody>
          <a:bodyPr/>
          <a:lstStyle>
            <a:lvl1pPr>
              <a:defRPr/>
            </a:lvl1pPr>
          </a:lstStyle>
          <a:p>
            <a:pPr>
              <a:defRPr/>
            </a:pPr>
            <a:endParaRPr lang="pl-PL">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pl-PL">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93522871-BFF4-48AD-B21F-7B419E4FEC84}" type="slidenum">
              <a:rPr lang="pl-PL">
                <a:solidFill>
                  <a:srgbClr val="FFFFFF"/>
                </a:solidFill>
              </a:rPr>
              <a:pPr>
                <a:defRPr/>
              </a:pPr>
              <a:t>‹#›</a:t>
            </a:fld>
            <a:endParaRPr lang="pl-PL">
              <a:solidFill>
                <a:srgbClr val="FFFFFF"/>
              </a:solidFill>
            </a:endParaRPr>
          </a:p>
        </p:txBody>
      </p:sp>
    </p:spTree>
    <p:extLst>
      <p:ext uri="{BB962C8B-B14F-4D97-AF65-F5344CB8AC3E}">
        <p14:creationId xmlns:p14="http://schemas.microsoft.com/office/powerpoint/2010/main" val="215656304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6"/>
          <p:cNvSpPr>
            <a:spLocks noGrp="1" noChangeArrowheads="1"/>
          </p:cNvSpPr>
          <p:nvPr>
            <p:ph type="dt" sz="half" idx="10"/>
          </p:nvPr>
        </p:nvSpPr>
        <p:spPr>
          <a:ln/>
        </p:spPr>
        <p:txBody>
          <a:bodyPr/>
          <a:lstStyle>
            <a:lvl1pPr>
              <a:defRPr/>
            </a:lvl1pPr>
          </a:lstStyle>
          <a:p>
            <a:pPr>
              <a:defRPr/>
            </a:pPr>
            <a:endParaRPr lang="pl-PL">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pl-PL">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6F6CDB2C-4B22-4109-AF63-8F8E95F76838}" type="slidenum">
              <a:rPr lang="pl-PL">
                <a:solidFill>
                  <a:srgbClr val="FFFFFF"/>
                </a:solidFill>
              </a:rPr>
              <a:pPr>
                <a:defRPr/>
              </a:pPr>
              <a:t>‹#›</a:t>
            </a:fld>
            <a:endParaRPr lang="pl-PL">
              <a:solidFill>
                <a:srgbClr val="FFFFFF"/>
              </a:solidFill>
            </a:endParaRPr>
          </a:p>
        </p:txBody>
      </p:sp>
    </p:spTree>
    <p:extLst>
      <p:ext uri="{BB962C8B-B14F-4D97-AF65-F5344CB8AC3E}">
        <p14:creationId xmlns:p14="http://schemas.microsoft.com/office/powerpoint/2010/main" val="4248646812"/>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pl-PL">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pl-PL">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81C5BFBE-EECF-427D-83EF-CA50E85CB1EF}" type="slidenum">
              <a:rPr lang="pl-PL">
                <a:solidFill>
                  <a:srgbClr val="FFFFFF"/>
                </a:solidFill>
              </a:rPr>
              <a:pPr>
                <a:defRPr/>
              </a:pPr>
              <a:t>‹#›</a:t>
            </a:fld>
            <a:endParaRPr lang="pl-PL">
              <a:solidFill>
                <a:srgbClr val="FFFFFF"/>
              </a:solidFill>
            </a:endParaRPr>
          </a:p>
        </p:txBody>
      </p:sp>
      <p:pic>
        <p:nvPicPr>
          <p:cNvPr id="4102" name="Picture 6"/>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0321" y="5902043"/>
            <a:ext cx="873269" cy="858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788106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8" y="273050"/>
            <a:ext cx="3008435" cy="1162050"/>
          </a:xfrm>
        </p:spPr>
        <p:txBody>
          <a:bodyPr anchor="b"/>
          <a:lstStyle>
            <a:lvl1pPr algn="l">
              <a:defRPr sz="1500" b="1"/>
            </a:lvl1pPr>
          </a:lstStyle>
          <a:p>
            <a:r>
              <a:rPr lang="pl-PL"/>
              <a:t>Kliknij, aby edytować styl</a:t>
            </a:r>
          </a:p>
        </p:txBody>
      </p:sp>
      <p:sp>
        <p:nvSpPr>
          <p:cNvPr id="3" name="Symbol zastępczy zawartości 2"/>
          <p:cNvSpPr>
            <a:spLocks noGrp="1"/>
          </p:cNvSpPr>
          <p:nvPr>
            <p:ph idx="1"/>
          </p:nvPr>
        </p:nvSpPr>
        <p:spPr>
          <a:xfrm>
            <a:off x="3575538" y="273096"/>
            <a:ext cx="5111263"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8" y="1435103"/>
            <a:ext cx="3008435"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l-PL"/>
              <a:t>Kliknij, aby edytować style wzorca tekstu</a:t>
            </a:r>
          </a:p>
        </p:txBody>
      </p:sp>
      <p:sp>
        <p:nvSpPr>
          <p:cNvPr id="5" name="Rectangle 6"/>
          <p:cNvSpPr>
            <a:spLocks noGrp="1" noChangeArrowheads="1"/>
          </p:cNvSpPr>
          <p:nvPr>
            <p:ph type="dt" sz="half" idx="10"/>
          </p:nvPr>
        </p:nvSpPr>
        <p:spPr>
          <a:ln/>
        </p:spPr>
        <p:txBody>
          <a:bodyPr/>
          <a:lstStyle>
            <a:lvl1pPr>
              <a:defRPr/>
            </a:lvl1pPr>
          </a:lstStyle>
          <a:p>
            <a:pPr>
              <a:defRPr/>
            </a:pPr>
            <a:endParaRPr lang="pl-PL">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pl-PL">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DD89485F-EFEA-4BCD-8031-344A282D7039}" type="slidenum">
              <a:rPr lang="pl-PL">
                <a:solidFill>
                  <a:srgbClr val="FFFFFF"/>
                </a:solidFill>
              </a:rPr>
              <a:pPr>
                <a:defRPr/>
              </a:pPr>
              <a:t>‹#›</a:t>
            </a:fld>
            <a:endParaRPr lang="pl-PL">
              <a:solidFill>
                <a:srgbClr val="FFFFFF"/>
              </a:solidFill>
            </a:endParaRPr>
          </a:p>
        </p:txBody>
      </p:sp>
    </p:spTree>
    <p:extLst>
      <p:ext uri="{BB962C8B-B14F-4D97-AF65-F5344CB8AC3E}">
        <p14:creationId xmlns:p14="http://schemas.microsoft.com/office/powerpoint/2010/main" val="365141907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Symbol zastępczy daty 6">
            <a:extLst>
              <a:ext uri="{FF2B5EF4-FFF2-40B4-BE49-F238E27FC236}">
                <a16:creationId xmlns:a16="http://schemas.microsoft.com/office/drawing/2014/main" id="{3F4A28A0-6980-4C32-86AB-427D1B7C3D69}"/>
              </a:ext>
            </a:extLst>
          </p:cNvPr>
          <p:cNvSpPr>
            <a:spLocks noGrp="1"/>
          </p:cNvSpPr>
          <p:nvPr>
            <p:ph type="dt" sz="half" idx="10"/>
          </p:nvPr>
        </p:nvSpPr>
        <p:spPr/>
        <p:txBody>
          <a:bodyPr/>
          <a:lstStyle/>
          <a:p>
            <a:r>
              <a:rPr lang="pl-PL"/>
              <a:t>26-27/05/2026</a:t>
            </a:r>
            <a:endParaRPr lang="pl-PL" dirty="0"/>
          </a:p>
        </p:txBody>
      </p:sp>
      <p:sp>
        <p:nvSpPr>
          <p:cNvPr id="8" name="Symbol zastępczy stopki 7">
            <a:extLst>
              <a:ext uri="{FF2B5EF4-FFF2-40B4-BE49-F238E27FC236}">
                <a16:creationId xmlns:a16="http://schemas.microsoft.com/office/drawing/2014/main" id="{E1A704D1-A6AF-4AE7-9306-B7D2F385D340}"/>
              </a:ext>
            </a:extLst>
          </p:cNvPr>
          <p:cNvSpPr>
            <a:spLocks noGrp="1"/>
          </p:cNvSpPr>
          <p:nvPr>
            <p:ph type="ftr" sz="quarter" idx="11"/>
          </p:nvPr>
        </p:nvSpPr>
        <p:spPr/>
        <p:txBody>
          <a:bodyPr/>
          <a:lstStyle/>
          <a:p>
            <a:pPr algn="l"/>
            <a:r>
              <a:rPr lang="pl-PL"/>
              <a:t>Title, Name</a:t>
            </a:r>
            <a:endParaRPr lang="pl-PL" dirty="0"/>
          </a:p>
        </p:txBody>
      </p:sp>
      <p:sp>
        <p:nvSpPr>
          <p:cNvPr id="9" name="Symbol zastępczy numeru slajdu 8">
            <a:extLst>
              <a:ext uri="{FF2B5EF4-FFF2-40B4-BE49-F238E27FC236}">
                <a16:creationId xmlns:a16="http://schemas.microsoft.com/office/drawing/2014/main" id="{3C6CF15D-74D4-4A35-ACAD-3C96027565B1}"/>
              </a:ext>
            </a:extLst>
          </p:cNvPr>
          <p:cNvSpPr>
            <a:spLocks noGrp="1"/>
          </p:cNvSpPr>
          <p:nvPr>
            <p:ph type="sldNum" sz="quarter" idx="12"/>
          </p:nvPr>
        </p:nvSpPr>
        <p:spPr/>
        <p:txBody>
          <a:bodyPr/>
          <a:lstStyle/>
          <a:p>
            <a:fld id="{8B581E52-F7CC-425B-9779-ED68F05C13BC}" type="slidenum">
              <a:rPr lang="pl-PL" smtClean="0"/>
              <a:t>‹#›</a:t>
            </a:fld>
            <a:endParaRPr lang="pl-PL"/>
          </a:p>
        </p:txBody>
      </p:sp>
    </p:spTree>
    <p:extLst>
      <p:ext uri="{BB962C8B-B14F-4D97-AF65-F5344CB8AC3E}">
        <p14:creationId xmlns:p14="http://schemas.microsoft.com/office/powerpoint/2010/main" val="6446548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166" y="4800600"/>
            <a:ext cx="5486400" cy="566738"/>
          </a:xfrm>
        </p:spPr>
        <p:txBody>
          <a:bodyPr anchor="b"/>
          <a:lstStyle>
            <a:lvl1pPr algn="l">
              <a:defRPr sz="1500" b="1"/>
            </a:lvl1pPr>
          </a:lstStyle>
          <a:p>
            <a:r>
              <a:rPr lang="pl-PL"/>
              <a:t>Kliknij, aby edytować styl</a:t>
            </a:r>
          </a:p>
        </p:txBody>
      </p:sp>
      <p:sp>
        <p:nvSpPr>
          <p:cNvPr id="3" name="Symbol zastępczy obrazu 2"/>
          <p:cNvSpPr>
            <a:spLocks noGrp="1"/>
          </p:cNvSpPr>
          <p:nvPr>
            <p:ph type="pic" idx="1"/>
          </p:nvPr>
        </p:nvSpPr>
        <p:spPr>
          <a:xfrm>
            <a:off x="1792166"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pl-PL" noProof="0"/>
          </a:p>
        </p:txBody>
      </p:sp>
      <p:sp>
        <p:nvSpPr>
          <p:cNvPr id="4" name="Symbol zastępczy tekstu 3"/>
          <p:cNvSpPr>
            <a:spLocks noGrp="1"/>
          </p:cNvSpPr>
          <p:nvPr>
            <p:ph type="body" sz="half" idx="2"/>
          </p:nvPr>
        </p:nvSpPr>
        <p:spPr>
          <a:xfrm>
            <a:off x="1792166"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l-PL"/>
              <a:t>Kliknij, aby edytować style wzorca tekstu</a:t>
            </a:r>
          </a:p>
        </p:txBody>
      </p:sp>
      <p:sp>
        <p:nvSpPr>
          <p:cNvPr id="5" name="Rectangle 6"/>
          <p:cNvSpPr>
            <a:spLocks noGrp="1" noChangeArrowheads="1"/>
          </p:cNvSpPr>
          <p:nvPr>
            <p:ph type="dt" sz="half" idx="10"/>
          </p:nvPr>
        </p:nvSpPr>
        <p:spPr>
          <a:ln/>
        </p:spPr>
        <p:txBody>
          <a:bodyPr/>
          <a:lstStyle>
            <a:lvl1pPr>
              <a:defRPr/>
            </a:lvl1pPr>
          </a:lstStyle>
          <a:p>
            <a:pPr>
              <a:defRPr/>
            </a:pPr>
            <a:endParaRPr lang="pl-PL">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pl-PL">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4D413E3E-320B-4EC0-8D4B-CBD0244EBDE7}" type="slidenum">
              <a:rPr lang="pl-PL">
                <a:solidFill>
                  <a:srgbClr val="FFFFFF"/>
                </a:solidFill>
              </a:rPr>
              <a:pPr>
                <a:defRPr/>
              </a:pPr>
              <a:t>‹#›</a:t>
            </a:fld>
            <a:endParaRPr lang="pl-PL">
              <a:solidFill>
                <a:srgbClr val="FFFFFF"/>
              </a:solidFill>
            </a:endParaRPr>
          </a:p>
        </p:txBody>
      </p:sp>
    </p:spTree>
    <p:extLst>
      <p:ext uri="{BB962C8B-B14F-4D97-AF65-F5344CB8AC3E}">
        <p14:creationId xmlns:p14="http://schemas.microsoft.com/office/powerpoint/2010/main" val="416027754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6"/>
          <p:cNvSpPr>
            <a:spLocks noGrp="1" noChangeArrowheads="1"/>
          </p:cNvSpPr>
          <p:nvPr>
            <p:ph type="dt" sz="half" idx="10"/>
          </p:nvPr>
        </p:nvSpPr>
        <p:spPr>
          <a:ln/>
        </p:spPr>
        <p:txBody>
          <a:bodyPr/>
          <a:lstStyle>
            <a:lvl1pPr>
              <a:defRPr/>
            </a:lvl1pPr>
          </a:lstStyle>
          <a:p>
            <a:pPr>
              <a:defRPr/>
            </a:pPr>
            <a:endParaRPr lang="pl-PL">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pl-PL">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5F03A1C-845C-4871-8337-3EC477AB43D2}" type="slidenum">
              <a:rPr lang="pl-PL">
                <a:solidFill>
                  <a:srgbClr val="FFFFFF"/>
                </a:solidFill>
              </a:rPr>
              <a:pPr>
                <a:defRPr/>
              </a:pPr>
              <a:t>‹#›</a:t>
            </a:fld>
            <a:endParaRPr lang="pl-PL">
              <a:solidFill>
                <a:srgbClr val="FFFFFF"/>
              </a:solidFill>
            </a:endParaRPr>
          </a:p>
        </p:txBody>
      </p:sp>
    </p:spTree>
    <p:extLst>
      <p:ext uri="{BB962C8B-B14F-4D97-AF65-F5344CB8AC3E}">
        <p14:creationId xmlns:p14="http://schemas.microsoft.com/office/powerpoint/2010/main" val="151207914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515101" y="609600"/>
            <a:ext cx="1943100" cy="5486400"/>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685823" y="609600"/>
            <a:ext cx="5688623" cy="5486400"/>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6"/>
          <p:cNvSpPr>
            <a:spLocks noGrp="1" noChangeArrowheads="1"/>
          </p:cNvSpPr>
          <p:nvPr>
            <p:ph type="dt" sz="half" idx="10"/>
          </p:nvPr>
        </p:nvSpPr>
        <p:spPr>
          <a:ln/>
        </p:spPr>
        <p:txBody>
          <a:bodyPr/>
          <a:lstStyle>
            <a:lvl1pPr>
              <a:defRPr/>
            </a:lvl1pPr>
          </a:lstStyle>
          <a:p>
            <a:pPr>
              <a:defRPr/>
            </a:pPr>
            <a:endParaRPr lang="pl-PL">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pl-PL">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767B18D-5511-4CD5-8C1A-1BE6774C190D}" type="slidenum">
              <a:rPr lang="pl-PL">
                <a:solidFill>
                  <a:srgbClr val="FFFFFF"/>
                </a:solidFill>
              </a:rPr>
              <a:pPr>
                <a:defRPr/>
              </a:pPr>
              <a:t>‹#›</a:t>
            </a:fld>
            <a:endParaRPr lang="pl-PL">
              <a:solidFill>
                <a:srgbClr val="FFFFFF"/>
              </a:solidFill>
            </a:endParaRPr>
          </a:p>
        </p:txBody>
      </p:sp>
    </p:spTree>
    <p:extLst>
      <p:ext uri="{BB962C8B-B14F-4D97-AF65-F5344CB8AC3E}">
        <p14:creationId xmlns:p14="http://schemas.microsoft.com/office/powerpoint/2010/main" val="216862587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pl-PL"/>
              <a:t>Kliknij, aby edytować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Edytuj style wzorca tekstu</a:t>
            </a:r>
          </a:p>
        </p:txBody>
      </p:sp>
      <p:sp>
        <p:nvSpPr>
          <p:cNvPr id="4" name="Date Placeholder 3"/>
          <p:cNvSpPr>
            <a:spLocks noGrp="1"/>
          </p:cNvSpPr>
          <p:nvPr>
            <p:ph type="dt" sz="half" idx="10"/>
          </p:nvPr>
        </p:nvSpPr>
        <p:spPr/>
        <p:txBody>
          <a:bodyPr/>
          <a:lstStyle/>
          <a:p>
            <a:r>
              <a:rPr lang="pl-PL"/>
              <a:t>26-27/05/2026</a:t>
            </a:r>
          </a:p>
        </p:txBody>
      </p:sp>
      <p:sp>
        <p:nvSpPr>
          <p:cNvPr id="5" name="Footer Placeholder 4"/>
          <p:cNvSpPr>
            <a:spLocks noGrp="1"/>
          </p:cNvSpPr>
          <p:nvPr>
            <p:ph type="ftr" sz="quarter" idx="11"/>
          </p:nvPr>
        </p:nvSpPr>
        <p:spPr/>
        <p:txBody>
          <a:bodyPr/>
          <a:lstStyle/>
          <a:p>
            <a:r>
              <a:rPr lang="pl-PL"/>
              <a:t>Title, Name</a:t>
            </a:r>
          </a:p>
        </p:txBody>
      </p:sp>
      <p:sp>
        <p:nvSpPr>
          <p:cNvPr id="6" name="Slide Number Placeholder 5"/>
          <p:cNvSpPr>
            <a:spLocks noGrp="1"/>
          </p:cNvSpPr>
          <p:nvPr>
            <p:ph type="sldNum" sz="quarter" idx="12"/>
          </p:nvPr>
        </p:nvSpPr>
        <p:spPr/>
        <p:txBody>
          <a:bodyPr/>
          <a:lstStyle/>
          <a:p>
            <a:fld id="{8B581E52-F7CC-425B-9779-ED68F05C13BC}" type="slidenum">
              <a:rPr lang="pl-PL" smtClean="0"/>
              <a:t>‹#›</a:t>
            </a:fld>
            <a:endParaRPr lang="pl-PL"/>
          </a:p>
        </p:txBody>
      </p:sp>
    </p:spTree>
    <p:extLst>
      <p:ext uri="{BB962C8B-B14F-4D97-AF65-F5344CB8AC3E}">
        <p14:creationId xmlns:p14="http://schemas.microsoft.com/office/powerpoint/2010/main" val="1790199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r>
              <a:rPr lang="pl-PL"/>
              <a:t>26-27/05/2026</a:t>
            </a:r>
          </a:p>
        </p:txBody>
      </p:sp>
      <p:sp>
        <p:nvSpPr>
          <p:cNvPr id="6" name="Footer Placeholder 5"/>
          <p:cNvSpPr>
            <a:spLocks noGrp="1"/>
          </p:cNvSpPr>
          <p:nvPr>
            <p:ph type="ftr" sz="quarter" idx="11"/>
          </p:nvPr>
        </p:nvSpPr>
        <p:spPr/>
        <p:txBody>
          <a:bodyPr/>
          <a:lstStyle/>
          <a:p>
            <a:r>
              <a:rPr lang="pl-PL"/>
              <a:t>Title, Name</a:t>
            </a:r>
          </a:p>
        </p:txBody>
      </p:sp>
      <p:sp>
        <p:nvSpPr>
          <p:cNvPr id="7" name="Slide Number Placeholder 6"/>
          <p:cNvSpPr>
            <a:spLocks noGrp="1"/>
          </p:cNvSpPr>
          <p:nvPr>
            <p:ph type="sldNum" sz="quarter" idx="12"/>
          </p:nvPr>
        </p:nvSpPr>
        <p:spPr/>
        <p:txBody>
          <a:bodyPr/>
          <a:lstStyle/>
          <a:p>
            <a:fld id="{8B581E52-F7CC-425B-9779-ED68F05C13BC}" type="slidenum">
              <a:rPr lang="pl-PL" smtClean="0"/>
              <a:t>‹#›</a:t>
            </a:fld>
            <a:endParaRPr lang="pl-PL"/>
          </a:p>
        </p:txBody>
      </p:sp>
    </p:spTree>
    <p:extLst>
      <p:ext uri="{BB962C8B-B14F-4D97-AF65-F5344CB8AC3E}">
        <p14:creationId xmlns:p14="http://schemas.microsoft.com/office/powerpoint/2010/main" val="2001931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pl-PL"/>
              <a:t>Kliknij, aby edytować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4" name="Content Placeholder 3"/>
          <p:cNvSpPr>
            <a:spLocks noGrp="1"/>
          </p:cNvSpPr>
          <p:nvPr>
            <p:ph sz="half" idx="2"/>
          </p:nvPr>
        </p:nvSpPr>
        <p:spPr>
          <a:xfrm>
            <a:off x="629842" y="2505075"/>
            <a:ext cx="3868340"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6" name="Content Placeholder 5"/>
          <p:cNvSpPr>
            <a:spLocks noGrp="1"/>
          </p:cNvSpPr>
          <p:nvPr>
            <p:ph sz="quarter" idx="4"/>
          </p:nvPr>
        </p:nvSpPr>
        <p:spPr>
          <a:xfrm>
            <a:off x="4629150" y="2505075"/>
            <a:ext cx="3887391"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r>
              <a:rPr lang="pl-PL"/>
              <a:t>26-27/05/2026</a:t>
            </a:r>
          </a:p>
        </p:txBody>
      </p:sp>
      <p:sp>
        <p:nvSpPr>
          <p:cNvPr id="8" name="Footer Placeholder 7"/>
          <p:cNvSpPr>
            <a:spLocks noGrp="1"/>
          </p:cNvSpPr>
          <p:nvPr>
            <p:ph type="ftr" sz="quarter" idx="11"/>
          </p:nvPr>
        </p:nvSpPr>
        <p:spPr/>
        <p:txBody>
          <a:bodyPr/>
          <a:lstStyle/>
          <a:p>
            <a:r>
              <a:rPr lang="pl-PL"/>
              <a:t>Title, Name</a:t>
            </a:r>
          </a:p>
        </p:txBody>
      </p:sp>
      <p:sp>
        <p:nvSpPr>
          <p:cNvPr id="9" name="Slide Number Placeholder 8"/>
          <p:cNvSpPr>
            <a:spLocks noGrp="1"/>
          </p:cNvSpPr>
          <p:nvPr>
            <p:ph type="sldNum" sz="quarter" idx="12"/>
          </p:nvPr>
        </p:nvSpPr>
        <p:spPr/>
        <p:txBody>
          <a:bodyPr/>
          <a:lstStyle/>
          <a:p>
            <a:fld id="{8B581E52-F7CC-425B-9779-ED68F05C13BC}" type="slidenum">
              <a:rPr lang="pl-PL" smtClean="0"/>
              <a:t>‹#›</a:t>
            </a:fld>
            <a:endParaRPr lang="pl-PL"/>
          </a:p>
        </p:txBody>
      </p:sp>
    </p:spTree>
    <p:extLst>
      <p:ext uri="{BB962C8B-B14F-4D97-AF65-F5344CB8AC3E}">
        <p14:creationId xmlns:p14="http://schemas.microsoft.com/office/powerpoint/2010/main" val="2766878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r>
              <a:rPr lang="pl-PL"/>
              <a:t>26-27/05/2026</a:t>
            </a:r>
          </a:p>
        </p:txBody>
      </p:sp>
      <p:sp>
        <p:nvSpPr>
          <p:cNvPr id="4" name="Footer Placeholder 3"/>
          <p:cNvSpPr>
            <a:spLocks noGrp="1"/>
          </p:cNvSpPr>
          <p:nvPr>
            <p:ph type="ftr" sz="quarter" idx="11"/>
          </p:nvPr>
        </p:nvSpPr>
        <p:spPr/>
        <p:txBody>
          <a:bodyPr/>
          <a:lstStyle/>
          <a:p>
            <a:r>
              <a:rPr lang="pl-PL"/>
              <a:t>Title, Name</a:t>
            </a:r>
          </a:p>
        </p:txBody>
      </p:sp>
      <p:sp>
        <p:nvSpPr>
          <p:cNvPr id="5" name="Slide Number Placeholder 4"/>
          <p:cNvSpPr>
            <a:spLocks noGrp="1"/>
          </p:cNvSpPr>
          <p:nvPr>
            <p:ph type="sldNum" sz="quarter" idx="12"/>
          </p:nvPr>
        </p:nvSpPr>
        <p:spPr/>
        <p:txBody>
          <a:bodyPr/>
          <a:lstStyle/>
          <a:p>
            <a:fld id="{8B581E52-F7CC-425B-9779-ED68F05C13BC}" type="slidenum">
              <a:rPr lang="pl-PL" smtClean="0"/>
              <a:t>‹#›</a:t>
            </a:fld>
            <a:endParaRPr lang="pl-PL"/>
          </a:p>
        </p:txBody>
      </p:sp>
    </p:spTree>
    <p:extLst>
      <p:ext uri="{BB962C8B-B14F-4D97-AF65-F5344CB8AC3E}">
        <p14:creationId xmlns:p14="http://schemas.microsoft.com/office/powerpoint/2010/main" val="1245943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pl-PL"/>
              <a:t>26-27/05/2026</a:t>
            </a:r>
          </a:p>
        </p:txBody>
      </p:sp>
      <p:sp>
        <p:nvSpPr>
          <p:cNvPr id="3" name="Footer Placeholder 2"/>
          <p:cNvSpPr>
            <a:spLocks noGrp="1"/>
          </p:cNvSpPr>
          <p:nvPr>
            <p:ph type="ftr" sz="quarter" idx="11"/>
          </p:nvPr>
        </p:nvSpPr>
        <p:spPr/>
        <p:txBody>
          <a:bodyPr/>
          <a:lstStyle/>
          <a:p>
            <a:r>
              <a:rPr lang="pl-PL"/>
              <a:t>Title, Name</a:t>
            </a:r>
          </a:p>
        </p:txBody>
      </p:sp>
      <p:sp>
        <p:nvSpPr>
          <p:cNvPr id="4" name="Slide Number Placeholder 3"/>
          <p:cNvSpPr>
            <a:spLocks noGrp="1"/>
          </p:cNvSpPr>
          <p:nvPr>
            <p:ph type="sldNum" sz="quarter" idx="12"/>
          </p:nvPr>
        </p:nvSpPr>
        <p:spPr/>
        <p:txBody>
          <a:bodyPr/>
          <a:lstStyle/>
          <a:p>
            <a:fld id="{8B581E52-F7CC-425B-9779-ED68F05C13BC}" type="slidenum">
              <a:rPr lang="pl-PL" smtClean="0"/>
              <a:t>‹#›</a:t>
            </a:fld>
            <a:endParaRPr lang="pl-PL"/>
          </a:p>
        </p:txBody>
      </p:sp>
    </p:spTree>
    <p:extLst>
      <p:ext uri="{BB962C8B-B14F-4D97-AF65-F5344CB8AC3E}">
        <p14:creationId xmlns:p14="http://schemas.microsoft.com/office/powerpoint/2010/main" val="262820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l-PL"/>
              <a:t>Kliknij, aby edytować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Date Placeholder 4"/>
          <p:cNvSpPr>
            <a:spLocks noGrp="1"/>
          </p:cNvSpPr>
          <p:nvPr>
            <p:ph type="dt" sz="half" idx="10"/>
          </p:nvPr>
        </p:nvSpPr>
        <p:spPr/>
        <p:txBody>
          <a:bodyPr/>
          <a:lstStyle/>
          <a:p>
            <a:r>
              <a:rPr lang="pl-PL"/>
              <a:t>26-27/05/2026</a:t>
            </a:r>
          </a:p>
        </p:txBody>
      </p:sp>
      <p:sp>
        <p:nvSpPr>
          <p:cNvPr id="6" name="Footer Placeholder 5"/>
          <p:cNvSpPr>
            <a:spLocks noGrp="1"/>
          </p:cNvSpPr>
          <p:nvPr>
            <p:ph type="ftr" sz="quarter" idx="11"/>
          </p:nvPr>
        </p:nvSpPr>
        <p:spPr/>
        <p:txBody>
          <a:bodyPr/>
          <a:lstStyle/>
          <a:p>
            <a:r>
              <a:rPr lang="pl-PL"/>
              <a:t>Title, Name</a:t>
            </a:r>
          </a:p>
        </p:txBody>
      </p:sp>
      <p:sp>
        <p:nvSpPr>
          <p:cNvPr id="7" name="Slide Number Placeholder 6"/>
          <p:cNvSpPr>
            <a:spLocks noGrp="1"/>
          </p:cNvSpPr>
          <p:nvPr>
            <p:ph type="sldNum" sz="quarter" idx="12"/>
          </p:nvPr>
        </p:nvSpPr>
        <p:spPr/>
        <p:txBody>
          <a:bodyPr/>
          <a:lstStyle/>
          <a:p>
            <a:fld id="{8B581E52-F7CC-425B-9779-ED68F05C13BC}" type="slidenum">
              <a:rPr lang="pl-PL" smtClean="0"/>
              <a:t>‹#›</a:t>
            </a:fld>
            <a:endParaRPr lang="pl-PL"/>
          </a:p>
        </p:txBody>
      </p:sp>
    </p:spTree>
    <p:extLst>
      <p:ext uri="{BB962C8B-B14F-4D97-AF65-F5344CB8AC3E}">
        <p14:creationId xmlns:p14="http://schemas.microsoft.com/office/powerpoint/2010/main" val="4117748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l-PL"/>
              <a:t>Kliknij, aby edytować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Date Placeholder 4"/>
          <p:cNvSpPr>
            <a:spLocks noGrp="1"/>
          </p:cNvSpPr>
          <p:nvPr>
            <p:ph type="dt" sz="half" idx="10"/>
          </p:nvPr>
        </p:nvSpPr>
        <p:spPr/>
        <p:txBody>
          <a:bodyPr/>
          <a:lstStyle/>
          <a:p>
            <a:r>
              <a:rPr lang="pl-PL"/>
              <a:t>26-27/05/2026</a:t>
            </a:r>
          </a:p>
        </p:txBody>
      </p:sp>
      <p:sp>
        <p:nvSpPr>
          <p:cNvPr id="6" name="Footer Placeholder 5"/>
          <p:cNvSpPr>
            <a:spLocks noGrp="1"/>
          </p:cNvSpPr>
          <p:nvPr>
            <p:ph type="ftr" sz="quarter" idx="11"/>
          </p:nvPr>
        </p:nvSpPr>
        <p:spPr/>
        <p:txBody>
          <a:bodyPr/>
          <a:lstStyle/>
          <a:p>
            <a:r>
              <a:rPr lang="pl-PL"/>
              <a:t>Title, Name</a:t>
            </a:r>
          </a:p>
        </p:txBody>
      </p:sp>
      <p:sp>
        <p:nvSpPr>
          <p:cNvPr id="7" name="Slide Number Placeholder 6"/>
          <p:cNvSpPr>
            <a:spLocks noGrp="1"/>
          </p:cNvSpPr>
          <p:nvPr>
            <p:ph type="sldNum" sz="quarter" idx="12"/>
          </p:nvPr>
        </p:nvSpPr>
        <p:spPr/>
        <p:txBody>
          <a:bodyPr/>
          <a:lstStyle/>
          <a:p>
            <a:fld id="{8B581E52-F7CC-425B-9779-ED68F05C13BC}" type="slidenum">
              <a:rPr lang="pl-PL" smtClean="0"/>
              <a:t>‹#›</a:t>
            </a:fld>
            <a:endParaRPr lang="pl-PL"/>
          </a:p>
        </p:txBody>
      </p:sp>
    </p:spTree>
    <p:extLst>
      <p:ext uri="{BB962C8B-B14F-4D97-AF65-F5344CB8AC3E}">
        <p14:creationId xmlns:p14="http://schemas.microsoft.com/office/powerpoint/2010/main" val="127290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pl-PL"/>
              <a:t>26-27/05/2026</a:t>
            </a:r>
            <a:endParaRPr lang="pl-PL"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pl-PL"/>
              <a:t>Title, Name</a:t>
            </a:r>
            <a:endParaRPr lang="pl-PL"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581E52-F7CC-425B-9779-ED68F05C13BC}" type="slidenum">
              <a:rPr lang="pl-PL" smtClean="0"/>
              <a:t>‹#›</a:t>
            </a:fld>
            <a:endParaRPr lang="pl-PL"/>
          </a:p>
        </p:txBody>
      </p:sp>
    </p:spTree>
    <p:extLst>
      <p:ext uri="{BB962C8B-B14F-4D97-AF65-F5344CB8AC3E}">
        <p14:creationId xmlns:p14="http://schemas.microsoft.com/office/powerpoint/2010/main" val="39728469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rgbClr val="434379"/>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7" y="1588"/>
            <a:ext cx="9132277" cy="6845300"/>
            <a:chOff x="0" y="1"/>
            <a:chExt cx="5753" cy="4312"/>
          </a:xfrm>
        </p:grpSpPr>
        <p:sp>
          <p:nvSpPr>
            <p:cNvPr id="60419" name="Freeform 3"/>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pl-PL" sz="1350">
                <a:solidFill>
                  <a:srgbClr val="FFFFFF"/>
                </a:solidFill>
              </a:endParaRPr>
            </a:p>
          </p:txBody>
        </p:sp>
        <p:sp>
          <p:nvSpPr>
            <p:cNvPr id="1033" name="Arc 4"/>
            <p:cNvSpPr>
              <a:spLocks/>
            </p:cNvSpPr>
            <p:nvPr/>
          </p:nvSpPr>
          <p:spPr bwMode="auto">
            <a:xfrm>
              <a:off x="0" y="1"/>
              <a:ext cx="5298" cy="4312"/>
            </a:xfrm>
            <a:custGeom>
              <a:avLst/>
              <a:gdLst>
                <a:gd name="T0" fmla="*/ 0 w 21600"/>
                <a:gd name="T1" fmla="*/ 0 h 21600"/>
                <a:gd name="T2" fmla="*/ 5298 w 21600"/>
                <a:gd name="T3" fmla="*/ 4312 h 21600"/>
                <a:gd name="T4" fmla="*/ 0 w 21600"/>
                <a:gd name="T5" fmla="*/ 43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12700" cap="rnd">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l-PL" sz="1350">
                <a:solidFill>
                  <a:srgbClr val="FFFFFF"/>
                </a:solidFill>
              </a:endParaRPr>
            </a:p>
          </p:txBody>
        </p:sp>
      </p:grpSp>
      <p:sp>
        <p:nvSpPr>
          <p:cNvPr id="60421" name="Rectangle 5"/>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64" tIns="46032" rIns="92064" bIns="46032" numCol="1" anchor="ctr" anchorCtr="0" compatLnSpc="1">
            <a:prstTxWarp prst="textNoShape">
              <a:avLst/>
            </a:prstTxWarp>
          </a:bodyPr>
          <a:lstStyle/>
          <a:p>
            <a:pPr lvl="0"/>
            <a:r>
              <a:rPr lang="pl-PL"/>
              <a:t>Kliknij, aby edytować styl wzorca tytułu</a:t>
            </a:r>
          </a:p>
        </p:txBody>
      </p:sp>
      <p:sp>
        <p:nvSpPr>
          <p:cNvPr id="60422" name="Rectangle 6"/>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64" tIns="46032" rIns="92064" bIns="46032" numCol="1" anchor="ctr" anchorCtr="0" compatLnSpc="1">
            <a:prstTxWarp prst="textNoShape">
              <a:avLst/>
            </a:prstTxWarp>
          </a:bodyPr>
          <a:lstStyle>
            <a:lvl1pPr>
              <a:defRPr sz="1050" smtClean="0"/>
            </a:lvl1pPr>
          </a:lstStyle>
          <a:p>
            <a:pPr>
              <a:defRPr/>
            </a:pPr>
            <a:endParaRPr lang="pl-PL">
              <a:solidFill>
                <a:srgbClr val="FFFFFF"/>
              </a:solidFill>
            </a:endParaRPr>
          </a:p>
        </p:txBody>
      </p:sp>
      <p:sp>
        <p:nvSpPr>
          <p:cNvPr id="60423" name="Rectangle 7"/>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64" tIns="46032" rIns="92064" bIns="46032" numCol="1" anchor="ctr" anchorCtr="0" compatLnSpc="1">
            <a:prstTxWarp prst="textNoShape">
              <a:avLst/>
            </a:prstTxWarp>
          </a:bodyPr>
          <a:lstStyle>
            <a:lvl1pPr algn="ctr">
              <a:defRPr sz="1050" smtClean="0"/>
            </a:lvl1pPr>
          </a:lstStyle>
          <a:p>
            <a:pPr>
              <a:defRPr/>
            </a:pPr>
            <a:endParaRPr lang="pl-PL">
              <a:solidFill>
                <a:srgbClr val="FFFFFF"/>
              </a:solidFill>
            </a:endParaRPr>
          </a:p>
        </p:txBody>
      </p:sp>
      <p:sp>
        <p:nvSpPr>
          <p:cNvPr id="60424" name="Rectangle 8"/>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64" tIns="46032" rIns="92064" bIns="46032" numCol="1" anchor="ctr" anchorCtr="0" compatLnSpc="1">
            <a:prstTxWarp prst="textNoShape">
              <a:avLst/>
            </a:prstTxWarp>
          </a:bodyPr>
          <a:lstStyle>
            <a:lvl1pPr algn="r">
              <a:defRPr sz="1050" smtClean="0"/>
            </a:lvl1pPr>
          </a:lstStyle>
          <a:p>
            <a:pPr>
              <a:defRPr/>
            </a:pPr>
            <a:fld id="{BB3ABD71-1464-4E30-BA45-D7EB44A8EB10}" type="slidenum">
              <a:rPr lang="pl-PL">
                <a:solidFill>
                  <a:srgbClr val="FFFFFF"/>
                </a:solidFill>
              </a:rPr>
              <a:pPr>
                <a:defRPr/>
              </a:pPr>
              <a:t>‹#›</a:t>
            </a:fld>
            <a:endParaRPr lang="pl-PL">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t" anchorCtr="0" compatLnSpc="1">
            <a:prstTxWarp prst="textNoShape">
              <a:avLst/>
            </a:prstTxWarp>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157604829"/>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eaLnBrk="0" fontAlgn="base" hangingPunct="0">
        <a:spcBef>
          <a:spcPct val="0"/>
        </a:spcBef>
        <a:spcAft>
          <a:spcPct val="0"/>
        </a:spcAft>
        <a:defRPr sz="33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3300">
          <a:solidFill>
            <a:schemeClr val="tx2"/>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3300">
          <a:solidFill>
            <a:schemeClr val="tx2"/>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3300">
          <a:solidFill>
            <a:schemeClr val="tx2"/>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3300">
          <a:solidFill>
            <a:schemeClr val="tx2"/>
          </a:solidFill>
          <a:effectLst>
            <a:outerShdw blurRad="38100" dist="38100" dir="2700000" algn="tl">
              <a:srgbClr val="FFFFFF"/>
            </a:outerShdw>
          </a:effectLst>
          <a:latin typeface="Arial" charset="0"/>
        </a:defRPr>
      </a:lvl5pPr>
      <a:lvl6pPr marL="342900" algn="ctr" rtl="0" fontAlgn="base">
        <a:spcBef>
          <a:spcPct val="0"/>
        </a:spcBef>
        <a:spcAft>
          <a:spcPct val="0"/>
        </a:spcAft>
        <a:defRPr sz="3300">
          <a:solidFill>
            <a:schemeClr val="tx2"/>
          </a:solidFill>
          <a:effectLst>
            <a:outerShdw blurRad="38100" dist="38100" dir="2700000" algn="tl">
              <a:srgbClr val="FFFFFF"/>
            </a:outerShdw>
          </a:effectLst>
          <a:latin typeface="Arial" charset="0"/>
        </a:defRPr>
      </a:lvl6pPr>
      <a:lvl7pPr marL="685800" algn="ctr" rtl="0" fontAlgn="base">
        <a:spcBef>
          <a:spcPct val="0"/>
        </a:spcBef>
        <a:spcAft>
          <a:spcPct val="0"/>
        </a:spcAft>
        <a:defRPr sz="3300">
          <a:solidFill>
            <a:schemeClr val="tx2"/>
          </a:solidFill>
          <a:effectLst>
            <a:outerShdw blurRad="38100" dist="38100" dir="2700000" algn="tl">
              <a:srgbClr val="FFFFFF"/>
            </a:outerShdw>
          </a:effectLst>
          <a:latin typeface="Arial" charset="0"/>
        </a:defRPr>
      </a:lvl7pPr>
      <a:lvl8pPr marL="1028700" algn="ctr" rtl="0" fontAlgn="base">
        <a:spcBef>
          <a:spcPct val="0"/>
        </a:spcBef>
        <a:spcAft>
          <a:spcPct val="0"/>
        </a:spcAft>
        <a:defRPr sz="3300">
          <a:solidFill>
            <a:schemeClr val="tx2"/>
          </a:solidFill>
          <a:effectLst>
            <a:outerShdw blurRad="38100" dist="38100" dir="2700000" algn="tl">
              <a:srgbClr val="FFFFFF"/>
            </a:outerShdw>
          </a:effectLst>
          <a:latin typeface="Arial" charset="0"/>
        </a:defRPr>
      </a:lvl8pPr>
      <a:lvl9pPr marL="1371600" algn="ctr" rtl="0" fontAlgn="base">
        <a:spcBef>
          <a:spcPct val="0"/>
        </a:spcBef>
        <a:spcAft>
          <a:spcPct val="0"/>
        </a:spcAft>
        <a:defRPr sz="3300">
          <a:solidFill>
            <a:schemeClr val="tx2"/>
          </a:solidFill>
          <a:effectLst>
            <a:outerShdw blurRad="38100" dist="38100" dir="2700000" algn="tl">
              <a:srgbClr val="FFFFFF"/>
            </a:outerShdw>
          </a:effectLst>
          <a:latin typeface="Arial" charset="0"/>
        </a:defRPr>
      </a:lvl9pPr>
    </p:titleStyle>
    <p:bodyStyle>
      <a:lvl1pPr marL="257175" indent="-257175" algn="l" rtl="0" eaLnBrk="0" fontAlgn="base" hangingPunct="0">
        <a:spcBef>
          <a:spcPct val="20000"/>
        </a:spcBef>
        <a:spcAft>
          <a:spcPct val="0"/>
        </a:spcAft>
        <a:buClr>
          <a:schemeClr val="accent2"/>
        </a:buClr>
        <a:buSzPct val="80000"/>
        <a:buFont typeface="Wingdings" pitchFamily="2" charset="2"/>
        <a:buChar char="l"/>
        <a:defRPr sz="2400">
          <a:solidFill>
            <a:schemeClr val="tx1"/>
          </a:solidFill>
          <a:latin typeface="+mn-lt"/>
          <a:ea typeface="+mn-ea"/>
          <a:cs typeface="+mn-cs"/>
        </a:defRPr>
      </a:lvl1pPr>
      <a:lvl2pPr marL="557213" indent="-214313" algn="l" rtl="0" eaLnBrk="0" fontAlgn="base" hangingPunct="0">
        <a:spcBef>
          <a:spcPct val="20000"/>
        </a:spcBef>
        <a:spcAft>
          <a:spcPct val="0"/>
        </a:spcAft>
        <a:buClr>
          <a:schemeClr val="tx1"/>
        </a:buClr>
        <a:buSzPct val="90000"/>
        <a:buChar char="–"/>
        <a:defRPr sz="2100">
          <a:solidFill>
            <a:schemeClr val="tx1"/>
          </a:solidFill>
          <a:latin typeface="+mn-lt"/>
        </a:defRPr>
      </a:lvl2pPr>
      <a:lvl3pPr marL="857250" indent="-171450" algn="l" rtl="0" eaLnBrk="0" fontAlgn="base" hangingPunct="0">
        <a:spcBef>
          <a:spcPct val="20000"/>
        </a:spcBef>
        <a:spcAft>
          <a:spcPct val="0"/>
        </a:spcAft>
        <a:buClr>
          <a:schemeClr val="accent1"/>
        </a:buClr>
        <a:buSzPct val="60000"/>
        <a:buFont typeface="Wingdings" pitchFamily="2" charset="2"/>
        <a:buChar char="l"/>
        <a:defRPr sz="1800">
          <a:solidFill>
            <a:schemeClr val="tx1"/>
          </a:solidFill>
          <a:latin typeface="+mn-lt"/>
        </a:defRPr>
      </a:lvl3pPr>
      <a:lvl4pPr marL="1200150" indent="-171450" algn="l" rtl="0" eaLnBrk="0" fontAlgn="base" hangingPunct="0">
        <a:spcBef>
          <a:spcPct val="20000"/>
        </a:spcBef>
        <a:spcAft>
          <a:spcPct val="0"/>
        </a:spcAft>
        <a:buClr>
          <a:schemeClr val="tx1"/>
        </a:buClr>
        <a:buChar char="–"/>
        <a:defRPr sz="1500">
          <a:solidFill>
            <a:schemeClr val="tx1"/>
          </a:solidFill>
          <a:latin typeface="+mn-lt"/>
        </a:defRPr>
      </a:lvl4pPr>
      <a:lvl5pPr marL="1543050" indent="-171450" algn="l" rtl="0" eaLnBrk="0" fontAlgn="base" hangingPunct="0">
        <a:spcBef>
          <a:spcPct val="20000"/>
        </a:spcBef>
        <a:spcAft>
          <a:spcPct val="0"/>
        </a:spcAft>
        <a:buClr>
          <a:schemeClr val="accent1"/>
        </a:buClr>
        <a:buChar char="•"/>
        <a:defRPr sz="1500">
          <a:solidFill>
            <a:schemeClr val="tx1"/>
          </a:solidFill>
          <a:latin typeface="+mn-lt"/>
        </a:defRPr>
      </a:lvl5pPr>
      <a:lvl6pPr marL="1885950" indent="-171450" algn="l" rtl="0" fontAlgn="base">
        <a:spcBef>
          <a:spcPct val="20000"/>
        </a:spcBef>
        <a:spcAft>
          <a:spcPct val="0"/>
        </a:spcAft>
        <a:buClr>
          <a:schemeClr val="accent1"/>
        </a:buClr>
        <a:buChar char="•"/>
        <a:defRPr sz="1500">
          <a:solidFill>
            <a:schemeClr val="tx1"/>
          </a:solidFill>
          <a:latin typeface="+mn-lt"/>
        </a:defRPr>
      </a:lvl6pPr>
      <a:lvl7pPr marL="2228850" indent="-171450" algn="l" rtl="0" fontAlgn="base">
        <a:spcBef>
          <a:spcPct val="20000"/>
        </a:spcBef>
        <a:spcAft>
          <a:spcPct val="0"/>
        </a:spcAft>
        <a:buClr>
          <a:schemeClr val="accent1"/>
        </a:buClr>
        <a:buChar char="•"/>
        <a:defRPr sz="1500">
          <a:solidFill>
            <a:schemeClr val="tx1"/>
          </a:solidFill>
          <a:latin typeface="+mn-lt"/>
        </a:defRPr>
      </a:lvl7pPr>
      <a:lvl8pPr marL="2571750" indent="-171450" algn="l" rtl="0" fontAlgn="base">
        <a:spcBef>
          <a:spcPct val="20000"/>
        </a:spcBef>
        <a:spcAft>
          <a:spcPct val="0"/>
        </a:spcAft>
        <a:buClr>
          <a:schemeClr val="accent1"/>
        </a:buClr>
        <a:buChar char="•"/>
        <a:defRPr sz="1500">
          <a:solidFill>
            <a:schemeClr val="tx1"/>
          </a:solidFill>
          <a:latin typeface="+mn-lt"/>
        </a:defRPr>
      </a:lvl8pPr>
      <a:lvl9pPr marL="2914650" indent="-171450" algn="l" rtl="0" fontAlgn="base">
        <a:spcBef>
          <a:spcPct val="20000"/>
        </a:spcBef>
        <a:spcAft>
          <a:spcPct val="0"/>
        </a:spcAft>
        <a:buClr>
          <a:schemeClr val="accent1"/>
        </a:buClr>
        <a:buChar char="•"/>
        <a:defRPr sz="1500">
          <a:solidFill>
            <a:schemeClr val="tx1"/>
          </a:solidFill>
          <a:latin typeface="+mn-lt"/>
        </a:defRPr>
      </a:lvl9pPr>
    </p:bodyStyle>
    <p:otherStyle>
      <a:defPPr>
        <a:defRPr lang="pl-P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emf"/></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emf"/><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45.png"/><Relationship Id="rId5" Type="http://schemas.openxmlformats.org/officeDocument/2006/relationships/image" Target="../media/image44.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53.png"/><Relationship Id="rId7" Type="http://schemas.openxmlformats.org/officeDocument/2006/relationships/image" Target="../media/image57.emf"/><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image" Target="../media/image54.png"/><Relationship Id="rId9" Type="http://schemas.openxmlformats.org/officeDocument/2006/relationships/image" Target="../media/image5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287163B-645F-00C3-17F7-064C0F3EB3E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624"/>
          <a:stretch/>
        </p:blipFill>
        <p:spPr bwMode="auto">
          <a:xfrm>
            <a:off x="0" y="5428034"/>
            <a:ext cx="2782110" cy="1429966"/>
          </a:xfrm>
          <a:prstGeom prst="rect">
            <a:avLst/>
          </a:prstGeom>
          <a:noFill/>
          <a:extLst>
            <a:ext uri="{909E8E84-426E-40DD-AFC4-6F175D3DCCD1}">
              <a14:hiddenFill xmlns:a14="http://schemas.microsoft.com/office/drawing/2010/main">
                <a:solidFill>
                  <a:srgbClr val="FFFFFF"/>
                </a:solidFill>
              </a14:hiddenFill>
            </a:ext>
          </a:extLst>
        </p:spPr>
      </p:pic>
      <p:sp>
        <p:nvSpPr>
          <p:cNvPr id="7" name="pole tekstowe 6">
            <a:extLst>
              <a:ext uri="{FF2B5EF4-FFF2-40B4-BE49-F238E27FC236}">
                <a16:creationId xmlns:a16="http://schemas.microsoft.com/office/drawing/2014/main" id="{12027C86-BBDD-CB92-D612-8C19A5840086}"/>
              </a:ext>
            </a:extLst>
          </p:cNvPr>
          <p:cNvSpPr txBox="1"/>
          <p:nvPr/>
        </p:nvSpPr>
        <p:spPr>
          <a:xfrm>
            <a:off x="2782110" y="6188068"/>
            <a:ext cx="4572000" cy="584775"/>
          </a:xfrm>
          <a:prstGeom prst="rect">
            <a:avLst/>
          </a:prstGeom>
          <a:noFill/>
        </p:spPr>
        <p:txBody>
          <a:bodyPr wrap="square">
            <a:spAutoFit/>
          </a:bodyPr>
          <a:lstStyle/>
          <a:p>
            <a:r>
              <a:rPr lang="en-GB" sz="1600" dirty="0">
                <a:solidFill>
                  <a:schemeClr val="bg1"/>
                </a:solidFill>
              </a:rPr>
              <a:t>2nd Workshop on Research &amp; Innovation in Poland</a:t>
            </a:r>
          </a:p>
          <a:p>
            <a:r>
              <a:rPr lang="en-GB" sz="1600" dirty="0">
                <a:solidFill>
                  <a:schemeClr val="bg1"/>
                </a:solidFill>
              </a:rPr>
              <a:t>IFJ PAN, Krakow, 26-27 May, 2026</a:t>
            </a:r>
          </a:p>
        </p:txBody>
      </p:sp>
      <p:sp>
        <p:nvSpPr>
          <p:cNvPr id="9" name="pole tekstowe 8"/>
          <p:cNvSpPr txBox="1"/>
          <p:nvPr/>
        </p:nvSpPr>
        <p:spPr>
          <a:xfrm>
            <a:off x="3414137" y="4644930"/>
            <a:ext cx="2264915" cy="461665"/>
          </a:xfrm>
          <a:prstGeom prst="rect">
            <a:avLst/>
          </a:prstGeom>
          <a:noFill/>
        </p:spPr>
        <p:txBody>
          <a:bodyPr wrap="none" rtlCol="0">
            <a:spAutoFit/>
          </a:bodyPr>
          <a:lstStyle/>
          <a:p>
            <a:pPr algn="ctr"/>
            <a:r>
              <a:rPr lang="en-GB" sz="2400" dirty="0">
                <a:solidFill>
                  <a:schemeClr val="bg2"/>
                </a:solidFill>
              </a:rPr>
              <a:t>Ł. W. Iskra</a:t>
            </a:r>
            <a:r>
              <a:rPr lang="pl-PL" sz="2400" dirty="0">
                <a:solidFill>
                  <a:schemeClr val="bg2"/>
                </a:solidFill>
              </a:rPr>
              <a:t> et al.</a:t>
            </a:r>
            <a:r>
              <a:rPr lang="pl-PL" sz="2400" i="1" dirty="0">
                <a:solidFill>
                  <a:schemeClr val="bg2"/>
                </a:solidFill>
              </a:rPr>
              <a:t> </a:t>
            </a:r>
            <a:endParaRPr lang="en-US" sz="2400" dirty="0">
              <a:solidFill>
                <a:schemeClr val="bg2"/>
              </a:solidFill>
            </a:endParaRPr>
          </a:p>
        </p:txBody>
      </p:sp>
      <p:sp>
        <p:nvSpPr>
          <p:cNvPr id="10" name="pole tekstowe 9"/>
          <p:cNvSpPr txBox="1"/>
          <p:nvPr/>
        </p:nvSpPr>
        <p:spPr>
          <a:xfrm>
            <a:off x="909521" y="2336451"/>
            <a:ext cx="5766002" cy="461665"/>
          </a:xfrm>
          <a:prstGeom prst="rect">
            <a:avLst/>
          </a:prstGeom>
          <a:noFill/>
        </p:spPr>
        <p:txBody>
          <a:bodyPr wrap="none" rtlCol="0">
            <a:spAutoFit/>
          </a:bodyPr>
          <a:lstStyle/>
          <a:p>
            <a:pPr marL="285750" indent="-285750">
              <a:buFont typeface="Wingdings" panose="05000000000000000000" pitchFamily="2" charset="2"/>
              <a:buChar char="Ø"/>
            </a:pPr>
            <a:r>
              <a:rPr lang="en-US" sz="2400" b="1" dirty="0">
                <a:solidFill>
                  <a:srgbClr val="FFFF00"/>
                </a:solidFill>
              </a:rPr>
              <a:t>Production of fast neutrons using a LINAC</a:t>
            </a:r>
          </a:p>
        </p:txBody>
      </p:sp>
      <p:sp>
        <p:nvSpPr>
          <p:cNvPr id="11" name="pole tekstowe 10"/>
          <p:cNvSpPr txBox="1"/>
          <p:nvPr/>
        </p:nvSpPr>
        <p:spPr>
          <a:xfrm>
            <a:off x="879433" y="2923429"/>
            <a:ext cx="6541086" cy="830997"/>
          </a:xfrm>
          <a:prstGeom prst="rect">
            <a:avLst/>
          </a:prstGeom>
          <a:noFill/>
        </p:spPr>
        <p:txBody>
          <a:bodyPr wrap="none" rtlCol="0">
            <a:spAutoFit/>
          </a:bodyPr>
          <a:lstStyle/>
          <a:p>
            <a:pPr marL="285750" indent="-285750">
              <a:buFont typeface="Wingdings" panose="05000000000000000000" pitchFamily="2" charset="2"/>
              <a:buChar char="Ø"/>
            </a:pPr>
            <a:r>
              <a:rPr lang="en-US" sz="2400" b="1" dirty="0">
                <a:solidFill>
                  <a:srgbClr val="FFFF00"/>
                </a:solidFill>
              </a:rPr>
              <a:t>Gamma spectroscopy of the nuclei produced in </a:t>
            </a:r>
            <a:br>
              <a:rPr lang="pl-PL" sz="2400" b="1" dirty="0">
                <a:solidFill>
                  <a:srgbClr val="FFFF00"/>
                </a:solidFill>
              </a:rPr>
            </a:br>
            <a:r>
              <a:rPr lang="en-US" sz="2400" b="1" dirty="0">
                <a:solidFill>
                  <a:srgbClr val="FFFF00"/>
                </a:solidFill>
              </a:rPr>
              <a:t>fast-neutron-induced fission reaction</a:t>
            </a:r>
            <a:endParaRPr lang="en-US" dirty="0">
              <a:solidFill>
                <a:srgbClr val="FFFF00"/>
              </a:solidFill>
            </a:endParaRPr>
          </a:p>
        </p:txBody>
      </p:sp>
      <p:sp>
        <p:nvSpPr>
          <p:cNvPr id="12" name="pole tekstowe 11"/>
          <p:cNvSpPr txBox="1"/>
          <p:nvPr/>
        </p:nvSpPr>
        <p:spPr>
          <a:xfrm>
            <a:off x="879433" y="3830346"/>
            <a:ext cx="6555000" cy="461665"/>
          </a:xfrm>
          <a:prstGeom prst="rect">
            <a:avLst/>
          </a:prstGeom>
          <a:noFill/>
        </p:spPr>
        <p:txBody>
          <a:bodyPr wrap="none" rtlCol="0">
            <a:spAutoFit/>
          </a:bodyPr>
          <a:lstStyle/>
          <a:p>
            <a:pPr marL="285750" indent="-285750">
              <a:buFont typeface="Wingdings" panose="05000000000000000000" pitchFamily="2" charset="2"/>
              <a:buChar char="Ø"/>
            </a:pPr>
            <a:r>
              <a:rPr lang="en-US" sz="2400" b="1" dirty="0">
                <a:solidFill>
                  <a:srgbClr val="FFFF00"/>
                </a:solidFill>
              </a:rPr>
              <a:t>Half-life measurements of long-lived isotopes </a:t>
            </a:r>
          </a:p>
        </p:txBody>
      </p:sp>
    </p:spTree>
    <p:extLst>
      <p:ext uri="{BB962C8B-B14F-4D97-AF65-F5344CB8AC3E}">
        <p14:creationId xmlns:p14="http://schemas.microsoft.com/office/powerpoint/2010/main" val="306315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numeru slajdu 4">
            <a:extLst>
              <a:ext uri="{FF2B5EF4-FFF2-40B4-BE49-F238E27FC236}">
                <a16:creationId xmlns:a16="http://schemas.microsoft.com/office/drawing/2014/main" id="{D37422C4-C4F9-49D1-817E-0AB84F8E31D1}"/>
              </a:ext>
            </a:extLst>
          </p:cNvPr>
          <p:cNvSpPr>
            <a:spLocks noGrp="1"/>
          </p:cNvSpPr>
          <p:nvPr>
            <p:ph type="sldNum" sz="quarter" idx="12"/>
          </p:nvPr>
        </p:nvSpPr>
        <p:spPr>
          <a:xfrm>
            <a:off x="6457950" y="6356351"/>
            <a:ext cx="2057400" cy="365125"/>
          </a:xfrm>
        </p:spPr>
        <p:txBody>
          <a:bodyPr/>
          <a:lstStyle/>
          <a:p>
            <a:fld id="{8B581E52-F7CC-425B-9779-ED68F05C13BC}" type="slidenum">
              <a:rPr lang="pl-PL" smtClean="0"/>
              <a:t>10</a:t>
            </a:fld>
            <a:endParaRPr lang="pl-PL" dirty="0"/>
          </a:p>
        </p:txBody>
      </p:sp>
      <p:sp>
        <p:nvSpPr>
          <p:cNvPr id="6" name="Symbol zastępczy stopki 5">
            <a:extLst>
              <a:ext uri="{FF2B5EF4-FFF2-40B4-BE49-F238E27FC236}">
                <a16:creationId xmlns:a16="http://schemas.microsoft.com/office/drawing/2014/main" id="{F083F1AD-381E-4C0B-8920-C6936E42680C}"/>
              </a:ext>
            </a:extLst>
          </p:cNvPr>
          <p:cNvSpPr>
            <a:spLocks noGrp="1"/>
          </p:cNvSpPr>
          <p:nvPr>
            <p:ph type="ftr" sz="quarter" idx="11"/>
          </p:nvPr>
        </p:nvSpPr>
        <p:spPr>
          <a:xfrm>
            <a:off x="4202591" y="6356351"/>
            <a:ext cx="3757440" cy="365125"/>
          </a:xfrm>
        </p:spPr>
        <p:txBody>
          <a:bodyPr/>
          <a:lstStyle/>
          <a:p>
            <a:r>
              <a:rPr lang="en-US" b="1" dirty="0">
                <a:solidFill>
                  <a:srgbClr val="FFFF00"/>
                </a:solidFill>
              </a:rPr>
              <a:t>fast neutrons using a</a:t>
            </a:r>
            <a:r>
              <a:rPr lang="pl-PL" b="1" dirty="0">
                <a:solidFill>
                  <a:srgbClr val="FFFF00"/>
                </a:solidFill>
              </a:rPr>
              <a:t>t</a:t>
            </a:r>
            <a:r>
              <a:rPr lang="en-US" b="1" dirty="0">
                <a:solidFill>
                  <a:srgbClr val="FFFF00"/>
                </a:solidFill>
              </a:rPr>
              <a:t> LINAC</a:t>
            </a:r>
            <a:r>
              <a:rPr lang="pl-PL" b="1" dirty="0">
                <a:solidFill>
                  <a:srgbClr val="FFFF00"/>
                </a:solidFill>
              </a:rPr>
              <a:t>, Ł. W. Iskra </a:t>
            </a:r>
            <a:endParaRPr lang="pl-PL" dirty="0"/>
          </a:p>
        </p:txBody>
      </p:sp>
      <p:sp>
        <p:nvSpPr>
          <p:cNvPr id="8" name="Symbol zastępczy daty 7">
            <a:extLst>
              <a:ext uri="{FF2B5EF4-FFF2-40B4-BE49-F238E27FC236}">
                <a16:creationId xmlns:a16="http://schemas.microsoft.com/office/drawing/2014/main" id="{5616F0D1-12AF-4317-A620-2E189B5AA918}"/>
              </a:ext>
            </a:extLst>
          </p:cNvPr>
          <p:cNvSpPr>
            <a:spLocks noGrp="1"/>
          </p:cNvSpPr>
          <p:nvPr>
            <p:ph type="dt" sz="half" idx="10"/>
          </p:nvPr>
        </p:nvSpPr>
        <p:spPr/>
        <p:txBody>
          <a:bodyPr/>
          <a:lstStyle/>
          <a:p>
            <a:r>
              <a:rPr lang="pl-PL" altLang="pl-PL">
                <a:solidFill>
                  <a:schemeClr val="bg1"/>
                </a:solidFill>
                <a:cs typeface="Times New Roman" panose="02020603050405020304" pitchFamily="18" charset="0"/>
              </a:rPr>
              <a:t>26-27/05/2026</a:t>
            </a:r>
            <a:endParaRPr lang="pl-PL" dirty="0"/>
          </a:p>
        </p:txBody>
      </p:sp>
      <p:sp>
        <p:nvSpPr>
          <p:cNvPr id="9" name="pole tekstowe 8"/>
          <p:cNvSpPr txBox="1"/>
          <p:nvPr/>
        </p:nvSpPr>
        <p:spPr>
          <a:xfrm>
            <a:off x="3464848" y="93247"/>
            <a:ext cx="5247655" cy="707886"/>
          </a:xfrm>
          <a:prstGeom prst="rect">
            <a:avLst/>
          </a:prstGeom>
          <a:noFill/>
        </p:spPr>
        <p:txBody>
          <a:bodyPr wrap="none" rtlCol="0">
            <a:spAutoFit/>
          </a:bodyPr>
          <a:lstStyle/>
          <a:p>
            <a:r>
              <a:rPr lang="en-US" sz="2000" b="1" dirty="0">
                <a:solidFill>
                  <a:schemeClr val="bg1"/>
                </a:solidFill>
              </a:rPr>
              <a:t>Gamma spectroscopy of the nuclei produced in </a:t>
            </a:r>
            <a:br>
              <a:rPr lang="pl-PL" sz="2000" b="1" dirty="0">
                <a:solidFill>
                  <a:schemeClr val="bg1"/>
                </a:solidFill>
              </a:rPr>
            </a:br>
            <a:r>
              <a:rPr lang="en-US" sz="2000" b="1" dirty="0">
                <a:solidFill>
                  <a:schemeClr val="bg1"/>
                </a:solidFill>
              </a:rPr>
              <a:t>fast-neutron-induced fission reaction</a:t>
            </a:r>
          </a:p>
        </p:txBody>
      </p:sp>
      <p:pic>
        <p:nvPicPr>
          <p:cNvPr id="17" name="Obraz 16">
            <a:extLst>
              <a:ext uri="{FF2B5EF4-FFF2-40B4-BE49-F238E27FC236}">
                <a16:creationId xmlns:a16="http://schemas.microsoft.com/office/drawing/2014/main" id="{498A25D4-5D7A-B1D9-775E-4597DE7611A5}"/>
              </a:ext>
            </a:extLst>
          </p:cNvPr>
          <p:cNvPicPr>
            <a:picLocks noChangeAspect="1"/>
          </p:cNvPicPr>
          <p:nvPr/>
        </p:nvPicPr>
        <p:blipFill>
          <a:blip r:embed="rId2"/>
          <a:stretch>
            <a:fillRect/>
          </a:stretch>
        </p:blipFill>
        <p:spPr>
          <a:xfrm>
            <a:off x="178910" y="983970"/>
            <a:ext cx="3445639" cy="16917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Obraz 17"/>
          <p:cNvPicPr>
            <a:picLocks noChangeAspect="1"/>
          </p:cNvPicPr>
          <p:nvPr/>
        </p:nvPicPr>
        <p:blipFill>
          <a:blip r:embed="rId3"/>
          <a:stretch>
            <a:fillRect/>
          </a:stretch>
        </p:blipFill>
        <p:spPr>
          <a:xfrm>
            <a:off x="85273" y="2767156"/>
            <a:ext cx="2683618" cy="2159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Obraz 18"/>
          <p:cNvPicPr>
            <a:picLocks noChangeAspect="1"/>
          </p:cNvPicPr>
          <p:nvPr/>
        </p:nvPicPr>
        <p:blipFill>
          <a:blip r:embed="rId4"/>
          <a:stretch>
            <a:fillRect/>
          </a:stretch>
        </p:blipFill>
        <p:spPr>
          <a:xfrm>
            <a:off x="5369668" y="1042260"/>
            <a:ext cx="3660042" cy="46331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pole tekstowe 19"/>
          <p:cNvSpPr txBox="1"/>
          <p:nvPr/>
        </p:nvSpPr>
        <p:spPr>
          <a:xfrm>
            <a:off x="2768891" y="3052493"/>
            <a:ext cx="2600777" cy="584775"/>
          </a:xfrm>
          <a:prstGeom prst="rect">
            <a:avLst/>
          </a:prstGeom>
          <a:noFill/>
        </p:spPr>
        <p:txBody>
          <a:bodyPr wrap="none" rtlCol="0">
            <a:spAutoFit/>
          </a:bodyPr>
          <a:lstStyle/>
          <a:p>
            <a:r>
              <a:rPr lang="en-US" sz="1600" b="1" dirty="0">
                <a:solidFill>
                  <a:srgbClr val="FF0000"/>
                </a:solidFill>
              </a:rPr>
              <a:t>Hundreds of different nuclei</a:t>
            </a:r>
            <a:br>
              <a:rPr lang="pl-PL" sz="1600" b="1" dirty="0">
                <a:solidFill>
                  <a:srgbClr val="FF0000"/>
                </a:solidFill>
              </a:rPr>
            </a:br>
            <a:r>
              <a:rPr lang="en-US" sz="1600" b="1" dirty="0">
                <a:solidFill>
                  <a:srgbClr val="FF0000"/>
                </a:solidFill>
              </a:rPr>
              <a:t>produced in one experiment</a:t>
            </a:r>
          </a:p>
        </p:txBody>
      </p:sp>
      <p:sp>
        <p:nvSpPr>
          <p:cNvPr id="25" name="pole tekstowe 24"/>
          <p:cNvSpPr txBox="1"/>
          <p:nvPr/>
        </p:nvSpPr>
        <p:spPr>
          <a:xfrm>
            <a:off x="1449829" y="5098586"/>
            <a:ext cx="2946128" cy="738664"/>
          </a:xfrm>
          <a:prstGeom prst="rect">
            <a:avLst/>
          </a:prstGeom>
          <a:noFill/>
        </p:spPr>
        <p:txBody>
          <a:bodyPr wrap="none" rtlCol="0">
            <a:spAutoFit/>
          </a:bodyPr>
          <a:lstStyle/>
          <a:p>
            <a:pPr marL="285750" indent="-285750">
              <a:buFont typeface="Wingdings" panose="05000000000000000000" pitchFamily="2" charset="2"/>
              <a:buChar char="Ø"/>
            </a:pPr>
            <a:r>
              <a:rPr lang="pl-PL" sz="1400" b="1" dirty="0"/>
              <a:t>High </a:t>
            </a:r>
            <a:r>
              <a:rPr lang="pl-PL" sz="1400" b="1" dirty="0" err="1"/>
              <a:t>statistic</a:t>
            </a:r>
            <a:r>
              <a:rPr lang="pl-PL" sz="1400" b="1" dirty="0"/>
              <a:t> data</a:t>
            </a:r>
            <a:br>
              <a:rPr lang="pl-PL" sz="1400" b="1" dirty="0"/>
            </a:br>
            <a:r>
              <a:rPr lang="pl-PL" sz="1400" b="1" dirty="0"/>
              <a:t>- </a:t>
            </a:r>
            <a:r>
              <a:rPr lang="pl-PL" sz="1400" b="1" dirty="0" err="1"/>
              <a:t>long</a:t>
            </a:r>
            <a:r>
              <a:rPr lang="pl-PL" sz="1400" b="1" dirty="0"/>
              <a:t> </a:t>
            </a:r>
            <a:r>
              <a:rPr lang="pl-PL" sz="1400" b="1" dirty="0" err="1"/>
              <a:t>duration</a:t>
            </a:r>
            <a:r>
              <a:rPr lang="pl-PL" sz="1400" b="1" dirty="0"/>
              <a:t> of the </a:t>
            </a:r>
            <a:r>
              <a:rPr lang="pl-PL" sz="1400" b="1" dirty="0" err="1"/>
              <a:t>experiment</a:t>
            </a:r>
            <a:br>
              <a:rPr lang="pl-PL" sz="1400" b="1" dirty="0"/>
            </a:br>
            <a:r>
              <a:rPr lang="pl-PL" sz="1400" b="1" dirty="0"/>
              <a:t>- </a:t>
            </a:r>
            <a:r>
              <a:rPr lang="pl-PL" sz="1400" b="1" dirty="0" err="1"/>
              <a:t>pawerfull</a:t>
            </a:r>
            <a:r>
              <a:rPr lang="pl-PL" sz="1400" b="1" dirty="0"/>
              <a:t> </a:t>
            </a:r>
            <a:r>
              <a:rPr lang="pl-PL" sz="1400" b="1" dirty="0" err="1"/>
              <a:t>detection</a:t>
            </a:r>
            <a:r>
              <a:rPr lang="pl-PL" sz="1400" b="1" dirty="0"/>
              <a:t> system</a:t>
            </a:r>
            <a:endParaRPr lang="en-US" sz="1400" b="1" dirty="0"/>
          </a:p>
        </p:txBody>
      </p:sp>
      <p:sp>
        <p:nvSpPr>
          <p:cNvPr id="26" name="pole tekstowe 25"/>
          <p:cNvSpPr txBox="1"/>
          <p:nvPr/>
        </p:nvSpPr>
        <p:spPr>
          <a:xfrm>
            <a:off x="1449829" y="5855279"/>
            <a:ext cx="2355004" cy="307777"/>
          </a:xfrm>
          <a:prstGeom prst="rect">
            <a:avLst/>
          </a:prstGeom>
          <a:noFill/>
        </p:spPr>
        <p:txBody>
          <a:bodyPr wrap="none" rtlCol="0">
            <a:spAutoFit/>
          </a:bodyPr>
          <a:lstStyle/>
          <a:p>
            <a:pPr marL="285750" indent="-285750">
              <a:buFont typeface="Wingdings" panose="05000000000000000000" pitchFamily="2" charset="2"/>
              <a:buChar char="Ø"/>
            </a:pPr>
            <a:r>
              <a:rPr lang="pl-PL" sz="1400" b="1" dirty="0" err="1"/>
              <a:t>Pulsed</a:t>
            </a:r>
            <a:r>
              <a:rPr lang="pl-PL" sz="1400" b="1" dirty="0"/>
              <a:t> </a:t>
            </a:r>
            <a:r>
              <a:rPr lang="en-US" sz="1400" b="1" dirty="0"/>
              <a:t>beam</a:t>
            </a:r>
            <a:r>
              <a:rPr lang="pl-PL" sz="1400" b="1" dirty="0"/>
              <a:t> – </a:t>
            </a:r>
            <a:r>
              <a:rPr lang="pl-PL" sz="1400" b="1" dirty="0" err="1"/>
              <a:t>fission</a:t>
            </a:r>
            <a:r>
              <a:rPr lang="pl-PL" sz="1400" b="1" dirty="0"/>
              <a:t> </a:t>
            </a:r>
            <a:r>
              <a:rPr lang="pl-PL" sz="1400" b="1" dirty="0" err="1"/>
              <a:t>tag</a:t>
            </a:r>
            <a:endParaRPr lang="en-US" sz="1400" b="1" dirty="0"/>
          </a:p>
        </p:txBody>
      </p:sp>
    </p:spTree>
    <p:extLst>
      <p:ext uri="{BB962C8B-B14F-4D97-AF65-F5344CB8AC3E}">
        <p14:creationId xmlns:p14="http://schemas.microsoft.com/office/powerpoint/2010/main" val="114684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numeru slajdu 4">
            <a:extLst>
              <a:ext uri="{FF2B5EF4-FFF2-40B4-BE49-F238E27FC236}">
                <a16:creationId xmlns:a16="http://schemas.microsoft.com/office/drawing/2014/main" id="{D37422C4-C4F9-49D1-817E-0AB84F8E31D1}"/>
              </a:ext>
            </a:extLst>
          </p:cNvPr>
          <p:cNvSpPr>
            <a:spLocks noGrp="1"/>
          </p:cNvSpPr>
          <p:nvPr>
            <p:ph type="sldNum" sz="quarter" idx="12"/>
          </p:nvPr>
        </p:nvSpPr>
        <p:spPr>
          <a:xfrm>
            <a:off x="6457950" y="6356351"/>
            <a:ext cx="2057400" cy="365125"/>
          </a:xfrm>
        </p:spPr>
        <p:txBody>
          <a:bodyPr/>
          <a:lstStyle/>
          <a:p>
            <a:fld id="{8B581E52-F7CC-425B-9779-ED68F05C13BC}" type="slidenum">
              <a:rPr lang="pl-PL" smtClean="0"/>
              <a:t>11</a:t>
            </a:fld>
            <a:endParaRPr lang="pl-PL" dirty="0"/>
          </a:p>
        </p:txBody>
      </p:sp>
      <p:sp>
        <p:nvSpPr>
          <p:cNvPr id="6" name="Symbol zastępczy stopki 5">
            <a:extLst>
              <a:ext uri="{FF2B5EF4-FFF2-40B4-BE49-F238E27FC236}">
                <a16:creationId xmlns:a16="http://schemas.microsoft.com/office/drawing/2014/main" id="{F083F1AD-381E-4C0B-8920-C6936E42680C}"/>
              </a:ext>
            </a:extLst>
          </p:cNvPr>
          <p:cNvSpPr>
            <a:spLocks noGrp="1"/>
          </p:cNvSpPr>
          <p:nvPr>
            <p:ph type="ftr" sz="quarter" idx="11"/>
          </p:nvPr>
        </p:nvSpPr>
        <p:spPr>
          <a:xfrm>
            <a:off x="4202591" y="6356351"/>
            <a:ext cx="3757440" cy="365125"/>
          </a:xfrm>
        </p:spPr>
        <p:txBody>
          <a:bodyPr/>
          <a:lstStyle/>
          <a:p>
            <a:r>
              <a:rPr lang="en-US" b="1" dirty="0">
                <a:solidFill>
                  <a:srgbClr val="FFFF00"/>
                </a:solidFill>
              </a:rPr>
              <a:t>fast neutrons using a</a:t>
            </a:r>
            <a:r>
              <a:rPr lang="pl-PL" b="1" dirty="0">
                <a:solidFill>
                  <a:srgbClr val="FFFF00"/>
                </a:solidFill>
              </a:rPr>
              <a:t>t</a:t>
            </a:r>
            <a:r>
              <a:rPr lang="en-US" b="1" dirty="0">
                <a:solidFill>
                  <a:srgbClr val="FFFF00"/>
                </a:solidFill>
              </a:rPr>
              <a:t> LINAC</a:t>
            </a:r>
            <a:r>
              <a:rPr lang="pl-PL" b="1" dirty="0">
                <a:solidFill>
                  <a:srgbClr val="FFFF00"/>
                </a:solidFill>
              </a:rPr>
              <a:t>, Ł. W. Iskra </a:t>
            </a:r>
            <a:endParaRPr lang="pl-PL" dirty="0"/>
          </a:p>
        </p:txBody>
      </p:sp>
      <p:sp>
        <p:nvSpPr>
          <p:cNvPr id="8" name="Symbol zastępczy daty 7">
            <a:extLst>
              <a:ext uri="{FF2B5EF4-FFF2-40B4-BE49-F238E27FC236}">
                <a16:creationId xmlns:a16="http://schemas.microsoft.com/office/drawing/2014/main" id="{5616F0D1-12AF-4317-A620-2E189B5AA918}"/>
              </a:ext>
            </a:extLst>
          </p:cNvPr>
          <p:cNvSpPr>
            <a:spLocks noGrp="1"/>
          </p:cNvSpPr>
          <p:nvPr>
            <p:ph type="dt" sz="half" idx="10"/>
          </p:nvPr>
        </p:nvSpPr>
        <p:spPr>
          <a:xfrm>
            <a:off x="1017512" y="5341723"/>
            <a:ext cx="2057400" cy="365125"/>
          </a:xfrm>
        </p:spPr>
        <p:txBody>
          <a:bodyPr/>
          <a:lstStyle/>
          <a:p>
            <a:r>
              <a:rPr lang="pl-PL" altLang="pl-PL">
                <a:solidFill>
                  <a:schemeClr val="bg1"/>
                </a:solidFill>
                <a:cs typeface="Times New Roman" panose="02020603050405020304" pitchFamily="18" charset="0"/>
              </a:rPr>
              <a:t>26-27/05/2026</a:t>
            </a:r>
            <a:endParaRPr lang="pl-PL" dirty="0"/>
          </a:p>
        </p:txBody>
      </p:sp>
      <p:sp>
        <p:nvSpPr>
          <p:cNvPr id="9" name="pole tekstowe 8"/>
          <p:cNvSpPr txBox="1"/>
          <p:nvPr/>
        </p:nvSpPr>
        <p:spPr>
          <a:xfrm>
            <a:off x="3464848" y="93247"/>
            <a:ext cx="5247655" cy="707886"/>
          </a:xfrm>
          <a:prstGeom prst="rect">
            <a:avLst/>
          </a:prstGeom>
          <a:noFill/>
        </p:spPr>
        <p:txBody>
          <a:bodyPr wrap="none" rtlCol="0">
            <a:spAutoFit/>
          </a:bodyPr>
          <a:lstStyle/>
          <a:p>
            <a:r>
              <a:rPr lang="en-US" sz="2000" b="1" dirty="0">
                <a:solidFill>
                  <a:schemeClr val="bg1"/>
                </a:solidFill>
              </a:rPr>
              <a:t>Gamma spectroscopy of the nuclei produced in </a:t>
            </a:r>
            <a:br>
              <a:rPr lang="pl-PL" sz="2000" b="1" dirty="0">
                <a:solidFill>
                  <a:schemeClr val="bg1"/>
                </a:solidFill>
              </a:rPr>
            </a:br>
            <a:r>
              <a:rPr lang="en-US" sz="2000" b="1" dirty="0">
                <a:solidFill>
                  <a:schemeClr val="bg1"/>
                </a:solidFill>
              </a:rPr>
              <a:t>fast-neutron-induced fission reaction</a:t>
            </a:r>
          </a:p>
        </p:txBody>
      </p:sp>
      <p:pic>
        <p:nvPicPr>
          <p:cNvPr id="7" name="Obraz 6"/>
          <p:cNvPicPr>
            <a:picLocks noChangeAspect="1"/>
          </p:cNvPicPr>
          <p:nvPr/>
        </p:nvPicPr>
        <p:blipFill>
          <a:blip r:embed="rId2"/>
          <a:stretch>
            <a:fillRect/>
          </a:stretch>
        </p:blipFill>
        <p:spPr>
          <a:xfrm>
            <a:off x="395263" y="1249993"/>
            <a:ext cx="3136388" cy="26295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pole tekstowe 9"/>
          <p:cNvSpPr txBox="1"/>
          <p:nvPr/>
        </p:nvSpPr>
        <p:spPr>
          <a:xfrm>
            <a:off x="353052" y="876335"/>
            <a:ext cx="3089318" cy="307777"/>
          </a:xfrm>
          <a:prstGeom prst="rect">
            <a:avLst/>
          </a:prstGeom>
          <a:noFill/>
        </p:spPr>
        <p:txBody>
          <a:bodyPr wrap="square" rtlCol="0">
            <a:spAutoFit/>
          </a:bodyPr>
          <a:lstStyle/>
          <a:p>
            <a:r>
              <a:rPr lang="pl-PL" sz="1400" b="1" dirty="0" err="1"/>
              <a:t>Spontaneous</a:t>
            </a:r>
            <a:r>
              <a:rPr lang="pl-PL" sz="1400" b="1" dirty="0"/>
              <a:t> </a:t>
            </a:r>
            <a:r>
              <a:rPr lang="pl-PL" sz="1400" b="1" dirty="0" err="1"/>
              <a:t>fission</a:t>
            </a:r>
            <a:r>
              <a:rPr lang="pl-PL" sz="1400" b="1" dirty="0"/>
              <a:t> – </a:t>
            </a:r>
            <a:r>
              <a:rPr lang="pl-PL" sz="1400" b="1" baseline="30000" dirty="0"/>
              <a:t>252</a:t>
            </a:r>
            <a:r>
              <a:rPr lang="pl-PL" sz="1400" b="1" dirty="0"/>
              <a:t>Cf and </a:t>
            </a:r>
            <a:r>
              <a:rPr lang="pl-PL" sz="1400" b="1" baseline="30000" dirty="0"/>
              <a:t>248</a:t>
            </a:r>
            <a:r>
              <a:rPr lang="pl-PL" sz="1400" b="1" dirty="0"/>
              <a:t>Cm</a:t>
            </a:r>
            <a:endParaRPr lang="en-US" sz="1400" b="1" dirty="0"/>
          </a:p>
        </p:txBody>
      </p:sp>
      <p:pic>
        <p:nvPicPr>
          <p:cNvPr id="11" name="Obraz 10"/>
          <p:cNvPicPr>
            <a:picLocks noChangeAspect="1"/>
          </p:cNvPicPr>
          <p:nvPr/>
        </p:nvPicPr>
        <p:blipFill>
          <a:blip r:embed="rId3"/>
          <a:stretch>
            <a:fillRect/>
          </a:stretch>
        </p:blipFill>
        <p:spPr>
          <a:xfrm>
            <a:off x="4731981" y="1716487"/>
            <a:ext cx="3451937" cy="2573528"/>
          </a:xfrm>
          <a:prstGeom prst="rect">
            <a:avLst/>
          </a:prstGeom>
        </p:spPr>
      </p:pic>
      <p:sp>
        <p:nvSpPr>
          <p:cNvPr id="12" name="pole tekstowe 11"/>
          <p:cNvSpPr txBox="1"/>
          <p:nvPr/>
        </p:nvSpPr>
        <p:spPr>
          <a:xfrm>
            <a:off x="480060" y="4131777"/>
            <a:ext cx="3295494" cy="738664"/>
          </a:xfrm>
          <a:prstGeom prst="rect">
            <a:avLst/>
          </a:prstGeom>
          <a:noFill/>
        </p:spPr>
        <p:txBody>
          <a:bodyPr wrap="square" rtlCol="0">
            <a:spAutoFit/>
          </a:bodyPr>
          <a:lstStyle/>
          <a:p>
            <a:pPr marL="285750" indent="-285750">
              <a:buFont typeface="Wingdings" panose="05000000000000000000" pitchFamily="2" charset="2"/>
              <a:buChar char="Ø"/>
            </a:pPr>
            <a:r>
              <a:rPr lang="pl-PL" sz="1400" b="1" dirty="0"/>
              <a:t>High </a:t>
            </a:r>
            <a:r>
              <a:rPr lang="pl-PL" sz="1400" b="1" dirty="0" err="1"/>
              <a:t>statistic</a:t>
            </a:r>
            <a:r>
              <a:rPr lang="pl-PL" sz="1400" b="1" dirty="0"/>
              <a:t> data</a:t>
            </a:r>
            <a:br>
              <a:rPr lang="pl-PL" sz="1400" b="1" dirty="0"/>
            </a:br>
            <a:r>
              <a:rPr lang="pl-PL" sz="1400" b="1" dirty="0"/>
              <a:t>- </a:t>
            </a:r>
            <a:r>
              <a:rPr lang="pl-PL" sz="1400" b="1" dirty="0" err="1"/>
              <a:t>long</a:t>
            </a:r>
            <a:r>
              <a:rPr lang="pl-PL" sz="1400" b="1" dirty="0"/>
              <a:t> </a:t>
            </a:r>
            <a:r>
              <a:rPr lang="pl-PL" sz="1400" b="1" dirty="0" err="1"/>
              <a:t>duration</a:t>
            </a:r>
            <a:r>
              <a:rPr lang="pl-PL" sz="1400" b="1" dirty="0"/>
              <a:t> of the </a:t>
            </a:r>
            <a:r>
              <a:rPr lang="pl-PL" sz="1400" b="1" dirty="0" err="1"/>
              <a:t>experiment</a:t>
            </a:r>
            <a:br>
              <a:rPr lang="pl-PL" sz="1400" b="1" dirty="0"/>
            </a:br>
            <a:r>
              <a:rPr lang="pl-PL" sz="1400" b="1" dirty="0"/>
              <a:t>- </a:t>
            </a:r>
            <a:r>
              <a:rPr lang="pl-PL" sz="1400" b="1" dirty="0" err="1"/>
              <a:t>powerful</a:t>
            </a:r>
            <a:r>
              <a:rPr lang="pl-PL" sz="1400" b="1" dirty="0"/>
              <a:t> </a:t>
            </a:r>
            <a:r>
              <a:rPr lang="pl-PL" sz="1400" b="1" dirty="0" err="1"/>
              <a:t>detection</a:t>
            </a:r>
            <a:r>
              <a:rPr lang="pl-PL" sz="1400" b="1" dirty="0"/>
              <a:t> system</a:t>
            </a:r>
            <a:endParaRPr lang="en-US" sz="1400" b="1" dirty="0"/>
          </a:p>
        </p:txBody>
      </p:sp>
      <p:sp>
        <p:nvSpPr>
          <p:cNvPr id="13" name="pole tekstowe 12"/>
          <p:cNvSpPr txBox="1"/>
          <p:nvPr/>
        </p:nvSpPr>
        <p:spPr>
          <a:xfrm>
            <a:off x="517342" y="4999184"/>
            <a:ext cx="2592102" cy="307777"/>
          </a:xfrm>
          <a:prstGeom prst="rect">
            <a:avLst/>
          </a:prstGeom>
          <a:noFill/>
        </p:spPr>
        <p:txBody>
          <a:bodyPr wrap="square" rtlCol="0">
            <a:spAutoFit/>
          </a:bodyPr>
          <a:lstStyle/>
          <a:p>
            <a:pPr marL="285750" indent="-285750">
              <a:buFont typeface="Wingdings" panose="05000000000000000000" pitchFamily="2" charset="2"/>
              <a:buChar char="Ø"/>
            </a:pPr>
            <a:r>
              <a:rPr lang="pl-PL" sz="1400" b="1" dirty="0" err="1"/>
              <a:t>Pulsed</a:t>
            </a:r>
            <a:r>
              <a:rPr lang="pl-PL" sz="1400" b="1" dirty="0"/>
              <a:t> </a:t>
            </a:r>
            <a:r>
              <a:rPr lang="en-US" sz="1400" b="1" dirty="0"/>
              <a:t>beam</a:t>
            </a:r>
            <a:r>
              <a:rPr lang="pl-PL" sz="1400" b="1" dirty="0"/>
              <a:t> – </a:t>
            </a:r>
            <a:r>
              <a:rPr lang="pl-PL" sz="1400" b="1" dirty="0" err="1"/>
              <a:t>fission</a:t>
            </a:r>
            <a:r>
              <a:rPr lang="pl-PL" sz="1400" b="1" dirty="0"/>
              <a:t> </a:t>
            </a:r>
            <a:r>
              <a:rPr lang="pl-PL" sz="1400" b="1" dirty="0" err="1"/>
              <a:t>tag</a:t>
            </a:r>
            <a:endParaRPr lang="en-US" sz="1400" b="1" dirty="0"/>
          </a:p>
        </p:txBody>
      </p:sp>
      <p:sp>
        <p:nvSpPr>
          <p:cNvPr id="14" name="Plus 13"/>
          <p:cNvSpPr/>
          <p:nvPr/>
        </p:nvSpPr>
        <p:spPr>
          <a:xfrm>
            <a:off x="3544254" y="4041333"/>
            <a:ext cx="726876" cy="744984"/>
          </a:xfrm>
          <a:prstGeom prst="mathPl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rostokąt 14"/>
          <p:cNvSpPr/>
          <p:nvPr/>
        </p:nvSpPr>
        <p:spPr>
          <a:xfrm>
            <a:off x="4541606" y="997200"/>
            <a:ext cx="3562112" cy="523220"/>
          </a:xfrm>
          <a:prstGeom prst="rect">
            <a:avLst/>
          </a:prstGeom>
        </p:spPr>
        <p:txBody>
          <a:bodyPr wrap="square">
            <a:spAutoFit/>
          </a:bodyPr>
          <a:lstStyle/>
          <a:p>
            <a:pPr algn="ctr"/>
            <a:r>
              <a:rPr lang="en-US" sz="1400" dirty="0">
                <a:latin typeface="Times-Roman"/>
              </a:rPr>
              <a:t>Gammasphere array of Ge detectors at</a:t>
            </a:r>
            <a:br>
              <a:rPr lang="pl-PL" sz="1400" dirty="0">
                <a:latin typeface="Times-Roman"/>
              </a:rPr>
            </a:br>
            <a:r>
              <a:rPr lang="en-US" sz="1400" dirty="0">
                <a:latin typeface="Times-Roman"/>
              </a:rPr>
              <a:t> Argonne National Laboratory</a:t>
            </a:r>
            <a:r>
              <a:rPr lang="pl-PL" sz="1400" dirty="0">
                <a:latin typeface="Times-Roman"/>
              </a:rPr>
              <a:t> (US) </a:t>
            </a:r>
            <a:endParaRPr lang="en-US" sz="1400" dirty="0"/>
          </a:p>
        </p:txBody>
      </p:sp>
      <p:sp>
        <p:nvSpPr>
          <p:cNvPr id="16" name="Mnożenie 15"/>
          <p:cNvSpPr/>
          <p:nvPr/>
        </p:nvSpPr>
        <p:spPr>
          <a:xfrm>
            <a:off x="3227570" y="4656934"/>
            <a:ext cx="914400" cy="9144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9546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numeru slajdu 4">
            <a:extLst>
              <a:ext uri="{FF2B5EF4-FFF2-40B4-BE49-F238E27FC236}">
                <a16:creationId xmlns:a16="http://schemas.microsoft.com/office/drawing/2014/main" id="{D37422C4-C4F9-49D1-817E-0AB84F8E31D1}"/>
              </a:ext>
            </a:extLst>
          </p:cNvPr>
          <p:cNvSpPr>
            <a:spLocks noGrp="1"/>
          </p:cNvSpPr>
          <p:nvPr>
            <p:ph type="sldNum" sz="quarter" idx="12"/>
          </p:nvPr>
        </p:nvSpPr>
        <p:spPr>
          <a:xfrm>
            <a:off x="6457950" y="6356351"/>
            <a:ext cx="2057400" cy="365125"/>
          </a:xfrm>
        </p:spPr>
        <p:txBody>
          <a:bodyPr/>
          <a:lstStyle/>
          <a:p>
            <a:fld id="{8B581E52-F7CC-425B-9779-ED68F05C13BC}" type="slidenum">
              <a:rPr lang="pl-PL" smtClean="0"/>
              <a:t>12</a:t>
            </a:fld>
            <a:endParaRPr lang="pl-PL" dirty="0"/>
          </a:p>
        </p:txBody>
      </p:sp>
      <p:sp>
        <p:nvSpPr>
          <p:cNvPr id="6" name="Symbol zastępczy stopki 5">
            <a:extLst>
              <a:ext uri="{FF2B5EF4-FFF2-40B4-BE49-F238E27FC236}">
                <a16:creationId xmlns:a16="http://schemas.microsoft.com/office/drawing/2014/main" id="{F083F1AD-381E-4C0B-8920-C6936E42680C}"/>
              </a:ext>
            </a:extLst>
          </p:cNvPr>
          <p:cNvSpPr>
            <a:spLocks noGrp="1"/>
          </p:cNvSpPr>
          <p:nvPr>
            <p:ph type="ftr" sz="quarter" idx="11"/>
          </p:nvPr>
        </p:nvSpPr>
        <p:spPr>
          <a:xfrm>
            <a:off x="4202591" y="6356351"/>
            <a:ext cx="3757440" cy="365125"/>
          </a:xfrm>
        </p:spPr>
        <p:txBody>
          <a:bodyPr/>
          <a:lstStyle/>
          <a:p>
            <a:r>
              <a:rPr lang="en-US" b="1" dirty="0">
                <a:solidFill>
                  <a:srgbClr val="FFFF00"/>
                </a:solidFill>
              </a:rPr>
              <a:t>fast neutrons using a</a:t>
            </a:r>
            <a:r>
              <a:rPr lang="pl-PL" b="1" dirty="0">
                <a:solidFill>
                  <a:srgbClr val="FFFF00"/>
                </a:solidFill>
              </a:rPr>
              <a:t>t</a:t>
            </a:r>
            <a:r>
              <a:rPr lang="en-US" b="1" dirty="0">
                <a:solidFill>
                  <a:srgbClr val="FFFF00"/>
                </a:solidFill>
              </a:rPr>
              <a:t> LINAC</a:t>
            </a:r>
            <a:r>
              <a:rPr lang="pl-PL" b="1" dirty="0">
                <a:solidFill>
                  <a:srgbClr val="FFFF00"/>
                </a:solidFill>
              </a:rPr>
              <a:t>, Ł. W. Iskra </a:t>
            </a:r>
            <a:endParaRPr lang="pl-PL" dirty="0"/>
          </a:p>
        </p:txBody>
      </p:sp>
      <p:sp>
        <p:nvSpPr>
          <p:cNvPr id="8" name="Symbol zastępczy daty 7">
            <a:extLst>
              <a:ext uri="{FF2B5EF4-FFF2-40B4-BE49-F238E27FC236}">
                <a16:creationId xmlns:a16="http://schemas.microsoft.com/office/drawing/2014/main" id="{5616F0D1-12AF-4317-A620-2E189B5AA918}"/>
              </a:ext>
            </a:extLst>
          </p:cNvPr>
          <p:cNvSpPr>
            <a:spLocks noGrp="1"/>
          </p:cNvSpPr>
          <p:nvPr>
            <p:ph type="dt" sz="half" idx="10"/>
          </p:nvPr>
        </p:nvSpPr>
        <p:spPr/>
        <p:txBody>
          <a:bodyPr/>
          <a:lstStyle/>
          <a:p>
            <a:r>
              <a:rPr lang="pl-PL" altLang="pl-PL">
                <a:solidFill>
                  <a:schemeClr val="bg1"/>
                </a:solidFill>
                <a:cs typeface="Times New Roman" panose="02020603050405020304" pitchFamily="18" charset="0"/>
              </a:rPr>
              <a:t>26-27/05/2026</a:t>
            </a:r>
            <a:endParaRPr lang="pl-PL" dirty="0"/>
          </a:p>
        </p:txBody>
      </p:sp>
      <p:sp>
        <p:nvSpPr>
          <p:cNvPr id="9" name="pole tekstowe 8"/>
          <p:cNvSpPr txBox="1"/>
          <p:nvPr/>
        </p:nvSpPr>
        <p:spPr>
          <a:xfrm>
            <a:off x="3464848" y="93247"/>
            <a:ext cx="5247655" cy="707886"/>
          </a:xfrm>
          <a:prstGeom prst="rect">
            <a:avLst/>
          </a:prstGeom>
          <a:noFill/>
        </p:spPr>
        <p:txBody>
          <a:bodyPr wrap="none" rtlCol="0">
            <a:spAutoFit/>
          </a:bodyPr>
          <a:lstStyle/>
          <a:p>
            <a:r>
              <a:rPr lang="en-US" sz="2000" b="1" dirty="0">
                <a:solidFill>
                  <a:schemeClr val="bg1"/>
                </a:solidFill>
              </a:rPr>
              <a:t>Gamma spectroscopy of the nuclei produced in </a:t>
            </a:r>
            <a:br>
              <a:rPr lang="pl-PL" sz="2000" b="1" dirty="0">
                <a:solidFill>
                  <a:schemeClr val="bg1"/>
                </a:solidFill>
              </a:rPr>
            </a:br>
            <a:r>
              <a:rPr lang="en-US" sz="2000" b="1" dirty="0">
                <a:solidFill>
                  <a:schemeClr val="bg1"/>
                </a:solidFill>
              </a:rPr>
              <a:t>fast-neutron-induced fission reaction</a:t>
            </a:r>
          </a:p>
        </p:txBody>
      </p:sp>
      <p:grpSp>
        <p:nvGrpSpPr>
          <p:cNvPr id="23" name="Grupa 22"/>
          <p:cNvGrpSpPr/>
          <p:nvPr/>
        </p:nvGrpSpPr>
        <p:grpSpPr>
          <a:xfrm>
            <a:off x="155343" y="914078"/>
            <a:ext cx="3804877" cy="2247763"/>
            <a:chOff x="6791418" y="7094"/>
            <a:chExt cx="4779125" cy="3112531"/>
          </a:xfrm>
        </p:grpSpPr>
        <p:pic>
          <p:nvPicPr>
            <p:cNvPr id="24" name="Obraz 23"/>
            <p:cNvPicPr>
              <a:picLocks noChangeAspect="1"/>
            </p:cNvPicPr>
            <p:nvPr/>
          </p:nvPicPr>
          <p:blipFill>
            <a:blip r:embed="rId2"/>
            <a:stretch>
              <a:fillRect/>
            </a:stretch>
          </p:blipFill>
          <p:spPr>
            <a:xfrm>
              <a:off x="6791418" y="376426"/>
              <a:ext cx="4779125" cy="27431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5" name="Prostokąt 24"/>
            <p:cNvSpPr/>
            <p:nvPr/>
          </p:nvSpPr>
          <p:spPr>
            <a:xfrm>
              <a:off x="7953055" y="7094"/>
              <a:ext cx="2678380" cy="426186"/>
            </a:xfrm>
            <a:prstGeom prst="rect">
              <a:avLst/>
            </a:prstGeom>
          </p:spPr>
          <p:txBody>
            <a:bodyPr wrap="none">
              <a:spAutoFit/>
            </a:bodyPr>
            <a:lstStyle/>
            <a:p>
              <a:r>
                <a:rPr lang="en-US" sz="1400" i="1" dirty="0"/>
                <a:t>Institut Laue-Langevin </a:t>
              </a:r>
              <a:r>
                <a:rPr lang="pl-PL" sz="1400" i="1" dirty="0"/>
                <a:t>- ILL</a:t>
              </a:r>
              <a:endParaRPr lang="en-US" sz="1400" i="1" dirty="0"/>
            </a:p>
          </p:txBody>
        </p:sp>
      </p:grpSp>
      <p:pic>
        <p:nvPicPr>
          <p:cNvPr id="26" name="Immagine 4" descr="Immagine che contiene testo, mappa&#10;&#10;Descrizione generata automaticamente">
            <a:extLst>
              <a:ext uri="{FF2B5EF4-FFF2-40B4-BE49-F238E27FC236}">
                <a16:creationId xmlns:a16="http://schemas.microsoft.com/office/drawing/2014/main" id="{71B8832A-A9EA-47B1-B429-DB992058D7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844" y="3281149"/>
            <a:ext cx="3729595" cy="26373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7" name="Grupa 26"/>
          <p:cNvGrpSpPr/>
          <p:nvPr/>
        </p:nvGrpSpPr>
        <p:grpSpPr>
          <a:xfrm>
            <a:off x="3072920" y="3572029"/>
            <a:ext cx="668300" cy="1485672"/>
            <a:chOff x="6315647" y="3453253"/>
            <a:chExt cx="907438" cy="2125340"/>
          </a:xfrm>
        </p:grpSpPr>
        <p:sp>
          <p:nvSpPr>
            <p:cNvPr id="28" name="Elipsa 27"/>
            <p:cNvSpPr/>
            <p:nvPr/>
          </p:nvSpPr>
          <p:spPr>
            <a:xfrm>
              <a:off x="6902849" y="5284303"/>
              <a:ext cx="320236" cy="29429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Łącznik prosty ze strzałką 28"/>
            <p:cNvCxnSpPr>
              <a:endCxn id="28" idx="0"/>
            </p:cNvCxnSpPr>
            <p:nvPr/>
          </p:nvCxnSpPr>
          <p:spPr>
            <a:xfrm>
              <a:off x="6747031" y="3835153"/>
              <a:ext cx="315936" cy="14491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pole tekstowe 29"/>
            <p:cNvSpPr txBox="1"/>
            <p:nvPr/>
          </p:nvSpPr>
          <p:spPr>
            <a:xfrm>
              <a:off x="6315647" y="3453253"/>
              <a:ext cx="777777" cy="369332"/>
            </a:xfrm>
            <a:prstGeom prst="rect">
              <a:avLst/>
            </a:prstGeom>
            <a:noFill/>
          </p:spPr>
          <p:txBody>
            <a:bodyPr wrap="none" rtlCol="0">
              <a:spAutoFit/>
            </a:bodyPr>
            <a:lstStyle/>
            <a:p>
              <a:r>
                <a:rPr lang="pl-PL" b="1" dirty="0">
                  <a:solidFill>
                    <a:srgbClr val="FF0000"/>
                  </a:solidFill>
                </a:rPr>
                <a:t>FIPPS</a:t>
              </a:r>
              <a:endParaRPr lang="en-US" b="1" dirty="0">
                <a:solidFill>
                  <a:srgbClr val="FF0000"/>
                </a:solidFill>
              </a:endParaRPr>
            </a:p>
          </p:txBody>
        </p:sp>
      </p:grpSp>
      <p:sp>
        <p:nvSpPr>
          <p:cNvPr id="31" name="pole tekstowe 30"/>
          <p:cNvSpPr txBox="1"/>
          <p:nvPr/>
        </p:nvSpPr>
        <p:spPr>
          <a:xfrm>
            <a:off x="4543131" y="917446"/>
            <a:ext cx="3829638" cy="307777"/>
          </a:xfrm>
          <a:prstGeom prst="rect">
            <a:avLst/>
          </a:prstGeom>
          <a:noFill/>
        </p:spPr>
        <p:txBody>
          <a:bodyPr wrap="none" rtlCol="0">
            <a:spAutoFit/>
          </a:bodyPr>
          <a:lstStyle/>
          <a:p>
            <a:r>
              <a:rPr lang="pl-PL" sz="1400" b="1" dirty="0"/>
              <a:t>FIPPS </a:t>
            </a:r>
            <a:r>
              <a:rPr lang="en-US" sz="1400" b="1" dirty="0"/>
              <a:t>FIssion Product Prompt </a:t>
            </a:r>
            <a:r>
              <a:rPr lang="en-US" sz="1400" b="1" i="1" dirty="0"/>
              <a:t>γ</a:t>
            </a:r>
            <a:r>
              <a:rPr lang="en-US" sz="1400" b="1" dirty="0"/>
              <a:t>-ray Spectrometer</a:t>
            </a:r>
          </a:p>
        </p:txBody>
      </p:sp>
      <p:pic>
        <p:nvPicPr>
          <p:cNvPr id="32" name="Obraz 31"/>
          <p:cNvPicPr>
            <a:picLocks noChangeAspect="1"/>
          </p:cNvPicPr>
          <p:nvPr/>
        </p:nvPicPr>
        <p:blipFill>
          <a:blip r:embed="rId4"/>
          <a:stretch>
            <a:fillRect/>
          </a:stretch>
        </p:blipFill>
        <p:spPr>
          <a:xfrm>
            <a:off x="4237707" y="1341536"/>
            <a:ext cx="2262631" cy="16988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3" name="Immagine 17"/>
          <p:cNvPicPr>
            <a:picLocks noChangeAspect="1"/>
          </p:cNvPicPr>
          <p:nvPr/>
        </p:nvPicPr>
        <p:blipFill>
          <a:blip r:embed="rId5"/>
          <a:stretch>
            <a:fillRect/>
          </a:stretch>
        </p:blipFill>
        <p:spPr>
          <a:xfrm>
            <a:off x="6777825" y="1185610"/>
            <a:ext cx="2142867" cy="28103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Prostokąt 1"/>
          <p:cNvSpPr/>
          <p:nvPr/>
        </p:nvSpPr>
        <p:spPr>
          <a:xfrm>
            <a:off x="4031349" y="3279793"/>
            <a:ext cx="2675348" cy="369332"/>
          </a:xfrm>
          <a:prstGeom prst="rect">
            <a:avLst/>
          </a:prstGeom>
        </p:spPr>
        <p:txBody>
          <a:bodyPr wrap="none">
            <a:spAutoFit/>
          </a:bodyPr>
          <a:lstStyle/>
          <a:p>
            <a:pPr>
              <a:buFont typeface="Wingdings" pitchFamily="2" charset="2"/>
              <a:buChar char="Ø"/>
            </a:pPr>
            <a:r>
              <a:rPr lang="pl-PL" dirty="0"/>
              <a:t> 8 HPGe </a:t>
            </a:r>
            <a:r>
              <a:rPr lang="pl-PL" dirty="0" err="1"/>
              <a:t>clover</a:t>
            </a:r>
            <a:r>
              <a:rPr lang="pl-PL" dirty="0"/>
              <a:t> </a:t>
            </a:r>
            <a:r>
              <a:rPr lang="pl-PL" dirty="0" err="1"/>
              <a:t>detectors</a:t>
            </a:r>
            <a:endParaRPr lang="pl-PL" dirty="0"/>
          </a:p>
        </p:txBody>
      </p:sp>
      <p:sp>
        <p:nvSpPr>
          <p:cNvPr id="34" name="pole tekstowe 33"/>
          <p:cNvSpPr txBox="1"/>
          <p:nvPr/>
        </p:nvSpPr>
        <p:spPr>
          <a:xfrm>
            <a:off x="3327905" y="4123030"/>
            <a:ext cx="5935925" cy="338554"/>
          </a:xfrm>
          <a:prstGeom prst="rect">
            <a:avLst/>
          </a:prstGeom>
          <a:noFill/>
        </p:spPr>
        <p:txBody>
          <a:bodyPr wrap="square" rtlCol="0">
            <a:spAutoFit/>
          </a:bodyPr>
          <a:lstStyle/>
          <a:p>
            <a:pPr marL="285750" indent="-285750" algn="ctr">
              <a:buFont typeface="Wingdings" panose="05000000000000000000" pitchFamily="2" charset="2"/>
              <a:buChar char="Ø"/>
            </a:pPr>
            <a:r>
              <a:rPr lang="en-US" sz="1600" dirty="0"/>
              <a:t>Neutron induced fission of on </a:t>
            </a:r>
            <a:r>
              <a:rPr lang="en-US" sz="1600" baseline="30000" dirty="0"/>
              <a:t>23</a:t>
            </a:r>
            <a:r>
              <a:rPr lang="pl-PL" sz="1600" baseline="30000" dirty="0"/>
              <a:t>3</a:t>
            </a:r>
            <a:r>
              <a:rPr lang="en-US" sz="1600" dirty="0"/>
              <a:t>U</a:t>
            </a:r>
            <a:r>
              <a:rPr lang="pl-PL" sz="1600" dirty="0"/>
              <a:t>,</a:t>
            </a:r>
            <a:r>
              <a:rPr lang="en-US" sz="1600" dirty="0"/>
              <a:t> </a:t>
            </a:r>
            <a:r>
              <a:rPr lang="en-US" sz="1600" baseline="30000" dirty="0"/>
              <a:t>2</a:t>
            </a:r>
            <a:r>
              <a:rPr lang="pl-PL" sz="1600" baseline="30000" dirty="0"/>
              <a:t>35</a:t>
            </a:r>
            <a:r>
              <a:rPr lang="pl-PL" sz="1600" dirty="0"/>
              <a:t>U, and, </a:t>
            </a:r>
            <a:r>
              <a:rPr lang="pl-PL" sz="1600" baseline="30000" dirty="0"/>
              <a:t>241</a:t>
            </a:r>
            <a:r>
              <a:rPr lang="pl-PL" sz="1600" dirty="0"/>
              <a:t>Pu</a:t>
            </a:r>
            <a:endParaRPr lang="en-US" sz="1600" dirty="0"/>
          </a:p>
        </p:txBody>
      </p:sp>
      <p:sp>
        <p:nvSpPr>
          <p:cNvPr id="35" name="pole tekstowe 34"/>
          <p:cNvSpPr txBox="1"/>
          <p:nvPr/>
        </p:nvSpPr>
        <p:spPr>
          <a:xfrm>
            <a:off x="4006350" y="5102458"/>
            <a:ext cx="4172104" cy="338554"/>
          </a:xfrm>
          <a:prstGeom prst="rect">
            <a:avLst/>
          </a:prstGeom>
          <a:noFill/>
        </p:spPr>
        <p:txBody>
          <a:bodyPr wrap="none" rtlCol="0">
            <a:spAutoFit/>
          </a:bodyPr>
          <a:lstStyle/>
          <a:p>
            <a:pPr marL="342900" indent="-342900">
              <a:buFont typeface="Wingdings" panose="05000000000000000000" pitchFamily="2" charset="2"/>
              <a:buChar char="Ø"/>
            </a:pPr>
            <a:r>
              <a:rPr lang="en-US" sz="1600" dirty="0"/>
              <a:t>~50 days of measurements with each target</a:t>
            </a:r>
          </a:p>
        </p:txBody>
      </p:sp>
      <p:sp>
        <p:nvSpPr>
          <p:cNvPr id="36" name="pole tekstowe 35"/>
          <p:cNvSpPr txBox="1"/>
          <p:nvPr/>
        </p:nvSpPr>
        <p:spPr>
          <a:xfrm>
            <a:off x="4017367" y="5497623"/>
            <a:ext cx="4250202" cy="338554"/>
          </a:xfrm>
          <a:prstGeom prst="rect">
            <a:avLst/>
          </a:prstGeom>
          <a:noFill/>
        </p:spPr>
        <p:txBody>
          <a:bodyPr wrap="none" rtlCol="0">
            <a:spAutoFit/>
          </a:bodyPr>
          <a:lstStyle/>
          <a:p>
            <a:pPr marL="342900" indent="-342900">
              <a:buFont typeface="Wingdings" panose="05000000000000000000" pitchFamily="2" charset="2"/>
              <a:buChar char="Ø"/>
            </a:pPr>
            <a:r>
              <a:rPr lang="en-US" sz="1600" dirty="0"/>
              <a:t>~</a:t>
            </a:r>
            <a:r>
              <a:rPr lang="pl-PL" sz="1600" dirty="0"/>
              <a:t>1</a:t>
            </a:r>
            <a:r>
              <a:rPr lang="en-US" sz="1600" dirty="0"/>
              <a:t>0</a:t>
            </a:r>
            <a:r>
              <a:rPr lang="pl-PL" sz="1600" baseline="30000" dirty="0"/>
              <a:t>8</a:t>
            </a:r>
            <a:r>
              <a:rPr lang="en-US" sz="1600" dirty="0"/>
              <a:t> </a:t>
            </a:r>
            <a:r>
              <a:rPr lang="pl-PL" sz="1600" dirty="0" err="1"/>
              <a:t>neutrons</a:t>
            </a:r>
            <a:r>
              <a:rPr lang="pl-PL" sz="1600" dirty="0"/>
              <a:t> /s*cm</a:t>
            </a:r>
            <a:r>
              <a:rPr lang="pl-PL" sz="1600" baseline="30000" dirty="0"/>
              <a:t>2</a:t>
            </a:r>
            <a:r>
              <a:rPr lang="pl-PL" sz="1600" dirty="0"/>
              <a:t> </a:t>
            </a:r>
            <a:r>
              <a:rPr lang="pl-PL" sz="1600" dirty="0" err="1"/>
              <a:t>at</a:t>
            </a:r>
            <a:r>
              <a:rPr lang="pl-PL" sz="1600" dirty="0"/>
              <a:t> the target </a:t>
            </a:r>
            <a:r>
              <a:rPr lang="pl-PL" sz="1600" dirty="0" err="1"/>
              <a:t>position</a:t>
            </a:r>
            <a:endParaRPr lang="en-US" sz="1600" dirty="0"/>
          </a:p>
        </p:txBody>
      </p:sp>
      <p:sp>
        <p:nvSpPr>
          <p:cNvPr id="21" name="pole tekstowe 20"/>
          <p:cNvSpPr txBox="1"/>
          <p:nvPr/>
        </p:nvSpPr>
        <p:spPr>
          <a:xfrm>
            <a:off x="3623522" y="4473737"/>
            <a:ext cx="5935925" cy="584775"/>
          </a:xfrm>
          <a:prstGeom prst="rect">
            <a:avLst/>
          </a:prstGeom>
          <a:noFill/>
        </p:spPr>
        <p:txBody>
          <a:bodyPr wrap="square" rtlCol="0">
            <a:spAutoFit/>
          </a:bodyPr>
          <a:lstStyle/>
          <a:p>
            <a:pPr marL="285750" indent="-285750" algn="ctr">
              <a:buFont typeface="Wingdings" panose="05000000000000000000" pitchFamily="2" charset="2"/>
              <a:buChar char="Ø"/>
            </a:pPr>
            <a:r>
              <a:rPr lang="pl-PL" sz="1600" baseline="30000" dirty="0"/>
              <a:t>245</a:t>
            </a:r>
            <a:r>
              <a:rPr lang="pl-PL" sz="1600" dirty="0"/>
              <a:t>Cm (n,f) – co-</a:t>
            </a:r>
            <a:r>
              <a:rPr lang="pl-PL" sz="1600" dirty="0" err="1"/>
              <a:t>spokeperson</a:t>
            </a:r>
            <a:r>
              <a:rPr lang="pl-PL" sz="1600" dirty="0"/>
              <a:t> K. Gajewska (IFJ PAN) – 2027</a:t>
            </a:r>
            <a:br>
              <a:rPr lang="pl-PL" sz="1600" dirty="0"/>
            </a:br>
            <a:r>
              <a:rPr lang="pl-PL" sz="1600" dirty="0"/>
              <a:t>(</a:t>
            </a:r>
            <a:r>
              <a:rPr lang="en-US" sz="1600" dirty="0"/>
              <a:t>diamond wall and fission tag</a:t>
            </a:r>
            <a:r>
              <a:rPr lang="pl-PL" sz="1600" dirty="0"/>
              <a:t>)</a:t>
            </a:r>
            <a:endParaRPr lang="en-US" sz="1600" dirty="0"/>
          </a:p>
        </p:txBody>
      </p:sp>
    </p:spTree>
    <p:extLst>
      <p:ext uri="{BB962C8B-B14F-4D97-AF65-F5344CB8AC3E}">
        <p14:creationId xmlns:p14="http://schemas.microsoft.com/office/powerpoint/2010/main" val="1251408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numeru slajdu 4">
            <a:extLst>
              <a:ext uri="{FF2B5EF4-FFF2-40B4-BE49-F238E27FC236}">
                <a16:creationId xmlns:a16="http://schemas.microsoft.com/office/drawing/2014/main" id="{D37422C4-C4F9-49D1-817E-0AB84F8E31D1}"/>
              </a:ext>
            </a:extLst>
          </p:cNvPr>
          <p:cNvSpPr>
            <a:spLocks noGrp="1"/>
          </p:cNvSpPr>
          <p:nvPr>
            <p:ph type="sldNum" sz="quarter" idx="12"/>
          </p:nvPr>
        </p:nvSpPr>
        <p:spPr>
          <a:xfrm>
            <a:off x="6457950" y="6356351"/>
            <a:ext cx="2057400" cy="365125"/>
          </a:xfrm>
        </p:spPr>
        <p:txBody>
          <a:bodyPr/>
          <a:lstStyle/>
          <a:p>
            <a:fld id="{8B581E52-F7CC-425B-9779-ED68F05C13BC}" type="slidenum">
              <a:rPr lang="pl-PL" smtClean="0"/>
              <a:t>13</a:t>
            </a:fld>
            <a:endParaRPr lang="pl-PL" dirty="0"/>
          </a:p>
        </p:txBody>
      </p:sp>
      <p:sp>
        <p:nvSpPr>
          <p:cNvPr id="6" name="Symbol zastępczy stopki 5">
            <a:extLst>
              <a:ext uri="{FF2B5EF4-FFF2-40B4-BE49-F238E27FC236}">
                <a16:creationId xmlns:a16="http://schemas.microsoft.com/office/drawing/2014/main" id="{F083F1AD-381E-4C0B-8920-C6936E42680C}"/>
              </a:ext>
            </a:extLst>
          </p:cNvPr>
          <p:cNvSpPr>
            <a:spLocks noGrp="1"/>
          </p:cNvSpPr>
          <p:nvPr>
            <p:ph type="ftr" sz="quarter" idx="11"/>
          </p:nvPr>
        </p:nvSpPr>
        <p:spPr>
          <a:xfrm>
            <a:off x="4202591" y="6356351"/>
            <a:ext cx="3757440" cy="365125"/>
          </a:xfrm>
        </p:spPr>
        <p:txBody>
          <a:bodyPr/>
          <a:lstStyle/>
          <a:p>
            <a:r>
              <a:rPr lang="en-US" b="1" dirty="0">
                <a:solidFill>
                  <a:srgbClr val="FFFF00"/>
                </a:solidFill>
              </a:rPr>
              <a:t>fast neutrons using a</a:t>
            </a:r>
            <a:r>
              <a:rPr lang="pl-PL" b="1" dirty="0">
                <a:solidFill>
                  <a:srgbClr val="FFFF00"/>
                </a:solidFill>
              </a:rPr>
              <a:t>t</a:t>
            </a:r>
            <a:r>
              <a:rPr lang="en-US" b="1" dirty="0">
                <a:solidFill>
                  <a:srgbClr val="FFFF00"/>
                </a:solidFill>
              </a:rPr>
              <a:t> LINAC</a:t>
            </a:r>
            <a:r>
              <a:rPr lang="pl-PL" b="1" dirty="0">
                <a:solidFill>
                  <a:srgbClr val="FFFF00"/>
                </a:solidFill>
              </a:rPr>
              <a:t>, Ł. W. Iskra </a:t>
            </a:r>
            <a:endParaRPr lang="pl-PL" dirty="0"/>
          </a:p>
        </p:txBody>
      </p:sp>
      <p:sp>
        <p:nvSpPr>
          <p:cNvPr id="8" name="Symbol zastępczy daty 7">
            <a:extLst>
              <a:ext uri="{FF2B5EF4-FFF2-40B4-BE49-F238E27FC236}">
                <a16:creationId xmlns:a16="http://schemas.microsoft.com/office/drawing/2014/main" id="{5616F0D1-12AF-4317-A620-2E189B5AA918}"/>
              </a:ext>
            </a:extLst>
          </p:cNvPr>
          <p:cNvSpPr>
            <a:spLocks noGrp="1"/>
          </p:cNvSpPr>
          <p:nvPr>
            <p:ph type="dt" sz="half" idx="10"/>
          </p:nvPr>
        </p:nvSpPr>
        <p:spPr/>
        <p:txBody>
          <a:bodyPr/>
          <a:lstStyle/>
          <a:p>
            <a:r>
              <a:rPr lang="pl-PL" altLang="pl-PL">
                <a:solidFill>
                  <a:schemeClr val="bg1"/>
                </a:solidFill>
                <a:cs typeface="Times New Roman" panose="02020603050405020304" pitchFamily="18" charset="0"/>
              </a:rPr>
              <a:t>26-27/05/2026</a:t>
            </a:r>
            <a:endParaRPr lang="pl-PL" dirty="0"/>
          </a:p>
        </p:txBody>
      </p:sp>
      <p:sp>
        <p:nvSpPr>
          <p:cNvPr id="9" name="pole tekstowe 8"/>
          <p:cNvSpPr txBox="1"/>
          <p:nvPr/>
        </p:nvSpPr>
        <p:spPr>
          <a:xfrm>
            <a:off x="3464848" y="93247"/>
            <a:ext cx="5247655" cy="707886"/>
          </a:xfrm>
          <a:prstGeom prst="rect">
            <a:avLst/>
          </a:prstGeom>
          <a:noFill/>
        </p:spPr>
        <p:txBody>
          <a:bodyPr wrap="none" rtlCol="0">
            <a:spAutoFit/>
          </a:bodyPr>
          <a:lstStyle/>
          <a:p>
            <a:r>
              <a:rPr lang="en-US" sz="2000" b="1" dirty="0">
                <a:solidFill>
                  <a:schemeClr val="bg1"/>
                </a:solidFill>
              </a:rPr>
              <a:t>Gamma spectroscopy of the nuclei produced in </a:t>
            </a:r>
            <a:br>
              <a:rPr lang="pl-PL" sz="2000" b="1" dirty="0">
                <a:solidFill>
                  <a:schemeClr val="bg1"/>
                </a:solidFill>
              </a:rPr>
            </a:br>
            <a:r>
              <a:rPr lang="en-US" sz="2000" b="1" dirty="0">
                <a:solidFill>
                  <a:schemeClr val="bg1"/>
                </a:solidFill>
              </a:rPr>
              <a:t>fast-neutron-induced fission reaction</a:t>
            </a:r>
          </a:p>
        </p:txBody>
      </p:sp>
      <p:pic>
        <p:nvPicPr>
          <p:cNvPr id="7" name="Immagin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600" y="1087100"/>
            <a:ext cx="3702044" cy="21904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Obraz 9"/>
          <p:cNvPicPr>
            <a:picLocks noChangeAspect="1"/>
          </p:cNvPicPr>
          <p:nvPr/>
        </p:nvPicPr>
        <p:blipFill>
          <a:blip r:embed="rId3"/>
          <a:stretch>
            <a:fillRect/>
          </a:stretch>
        </p:blipFill>
        <p:spPr>
          <a:xfrm>
            <a:off x="5015060" y="1395744"/>
            <a:ext cx="3821298" cy="40623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pole tekstowe 10"/>
          <p:cNvSpPr txBox="1"/>
          <p:nvPr/>
        </p:nvSpPr>
        <p:spPr>
          <a:xfrm>
            <a:off x="4548394" y="5580872"/>
            <a:ext cx="4526111" cy="307777"/>
          </a:xfrm>
          <a:prstGeom prst="rect">
            <a:avLst/>
          </a:prstGeom>
          <a:noFill/>
        </p:spPr>
        <p:txBody>
          <a:bodyPr wrap="none" rtlCol="0">
            <a:spAutoFit/>
          </a:bodyPr>
          <a:lstStyle/>
          <a:p>
            <a:r>
              <a:rPr lang="pl-PL" sz="1400" dirty="0"/>
              <a:t>Ł. W. Iskra, S. Leoni, B. Fornal et al., PRC </a:t>
            </a:r>
            <a:r>
              <a:rPr lang="en-US" sz="1400" b="1" dirty="0"/>
              <a:t>102</a:t>
            </a:r>
            <a:r>
              <a:rPr lang="en-US" sz="1400" dirty="0"/>
              <a:t>, 054324 (2020)</a:t>
            </a:r>
          </a:p>
        </p:txBody>
      </p:sp>
      <p:cxnSp>
        <p:nvCxnSpPr>
          <p:cNvPr id="12" name="Łącznik prosty 11"/>
          <p:cNvCxnSpPr/>
          <p:nvPr/>
        </p:nvCxnSpPr>
        <p:spPr>
          <a:xfrm>
            <a:off x="5902728" y="4089417"/>
            <a:ext cx="196543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3" name="Grupa 12"/>
          <p:cNvGrpSpPr/>
          <p:nvPr/>
        </p:nvGrpSpPr>
        <p:grpSpPr>
          <a:xfrm>
            <a:off x="3444806" y="278654"/>
            <a:ext cx="4299831" cy="4160280"/>
            <a:chOff x="5264583" y="239720"/>
            <a:chExt cx="4299831" cy="4160280"/>
          </a:xfrm>
        </p:grpSpPr>
        <p:pic>
          <p:nvPicPr>
            <p:cNvPr id="14" name="Obraz 13"/>
            <p:cNvPicPr>
              <a:picLocks noChangeAspect="1"/>
            </p:cNvPicPr>
            <p:nvPr/>
          </p:nvPicPr>
          <p:blipFill>
            <a:blip r:embed="rId4"/>
            <a:stretch>
              <a:fillRect/>
            </a:stretch>
          </p:blipFill>
          <p:spPr>
            <a:xfrm>
              <a:off x="5264583" y="239720"/>
              <a:ext cx="2901956" cy="283992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Elipsa 14"/>
            <p:cNvSpPr/>
            <p:nvPr/>
          </p:nvSpPr>
          <p:spPr>
            <a:xfrm>
              <a:off x="8358289" y="3079649"/>
              <a:ext cx="1206125" cy="1320351"/>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6" name="Łącznik prosty 15"/>
            <p:cNvCxnSpPr>
              <a:stCxn id="14" idx="7"/>
            </p:cNvCxnSpPr>
            <p:nvPr/>
          </p:nvCxnSpPr>
          <p:spPr>
            <a:xfrm>
              <a:off x="7741557" y="655618"/>
              <a:ext cx="1707243" cy="27287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Łącznik prosty 16"/>
            <p:cNvCxnSpPr/>
            <p:nvPr/>
          </p:nvCxnSpPr>
          <p:spPr>
            <a:xfrm>
              <a:off x="5746235" y="2770641"/>
              <a:ext cx="3034257" cy="16293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pole tekstowe 17"/>
          <p:cNvSpPr txBox="1"/>
          <p:nvPr/>
        </p:nvSpPr>
        <p:spPr>
          <a:xfrm>
            <a:off x="102433" y="5734761"/>
            <a:ext cx="4445961" cy="307777"/>
          </a:xfrm>
          <a:prstGeom prst="rect">
            <a:avLst/>
          </a:prstGeom>
          <a:noFill/>
        </p:spPr>
        <p:txBody>
          <a:bodyPr wrap="none" rtlCol="0">
            <a:spAutoFit/>
          </a:bodyPr>
          <a:lstStyle/>
          <a:p>
            <a:r>
              <a:rPr lang="fr-FR" sz="1400" dirty="0"/>
              <a:t>F. Kandzia</a:t>
            </a:r>
            <a:r>
              <a:rPr lang="pl-PL" sz="1400" dirty="0"/>
              <a:t> (Ł. W . Iskra)</a:t>
            </a:r>
            <a:r>
              <a:rPr lang="fr-FR" sz="1400" dirty="0"/>
              <a:t> </a:t>
            </a:r>
            <a:r>
              <a:rPr lang="fr-FR" sz="1400" i="1" dirty="0"/>
              <a:t>et al.</a:t>
            </a:r>
            <a:r>
              <a:rPr lang="fr-FR" sz="1400" dirty="0"/>
              <a:t>, Eur. Phys. J. A </a:t>
            </a:r>
            <a:r>
              <a:rPr lang="fr-FR" sz="1400" b="1" dirty="0"/>
              <a:t>56</a:t>
            </a:r>
            <a:r>
              <a:rPr lang="fr-FR" sz="1400" dirty="0"/>
              <a:t>, 207 (2020).</a:t>
            </a:r>
            <a:endParaRPr lang="en-US" sz="1400" dirty="0"/>
          </a:p>
        </p:txBody>
      </p:sp>
      <p:pic>
        <p:nvPicPr>
          <p:cNvPr id="19" name="Obraz 18"/>
          <p:cNvPicPr>
            <a:picLocks noChangeAspect="1"/>
          </p:cNvPicPr>
          <p:nvPr/>
        </p:nvPicPr>
        <p:blipFill>
          <a:blip r:embed="rId5"/>
          <a:stretch>
            <a:fillRect/>
          </a:stretch>
        </p:blipFill>
        <p:spPr>
          <a:xfrm>
            <a:off x="208745" y="3524261"/>
            <a:ext cx="1920926" cy="19677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pole tekstowe 19"/>
          <p:cNvSpPr txBox="1"/>
          <p:nvPr/>
        </p:nvSpPr>
        <p:spPr>
          <a:xfrm>
            <a:off x="2096495" y="3365333"/>
            <a:ext cx="3034805" cy="738664"/>
          </a:xfrm>
          <a:prstGeom prst="rect">
            <a:avLst/>
          </a:prstGeom>
          <a:noFill/>
        </p:spPr>
        <p:txBody>
          <a:bodyPr wrap="none" rtlCol="0">
            <a:spAutoFit/>
          </a:bodyPr>
          <a:lstStyle/>
          <a:p>
            <a:pPr marL="285750" indent="-285750">
              <a:buFont typeface="Wingdings" panose="05000000000000000000" pitchFamily="2" charset="2"/>
              <a:buChar char="Ø"/>
            </a:pPr>
            <a:r>
              <a:rPr lang="pl-PL" sz="1400" b="1" dirty="0"/>
              <a:t>High </a:t>
            </a:r>
            <a:r>
              <a:rPr lang="pl-PL" sz="1400" b="1" dirty="0" err="1"/>
              <a:t>statistic</a:t>
            </a:r>
            <a:r>
              <a:rPr lang="pl-PL" sz="1400" b="1" dirty="0"/>
              <a:t> data</a:t>
            </a:r>
            <a:br>
              <a:rPr lang="pl-PL" sz="1400" b="1" dirty="0"/>
            </a:br>
            <a:r>
              <a:rPr lang="pl-PL" sz="1400" b="1" dirty="0"/>
              <a:t>- </a:t>
            </a:r>
            <a:r>
              <a:rPr lang="pl-PL" sz="1400" b="1" dirty="0" err="1"/>
              <a:t>long</a:t>
            </a:r>
            <a:r>
              <a:rPr lang="pl-PL" sz="1400" b="1" dirty="0"/>
              <a:t> </a:t>
            </a:r>
            <a:r>
              <a:rPr lang="pl-PL" sz="1400" b="1" dirty="0" err="1"/>
              <a:t>duration</a:t>
            </a:r>
            <a:r>
              <a:rPr lang="pl-PL" sz="1400" b="1" dirty="0"/>
              <a:t> of the </a:t>
            </a:r>
            <a:r>
              <a:rPr lang="pl-PL" sz="1400" b="1" dirty="0" err="1"/>
              <a:t>experiment</a:t>
            </a:r>
            <a:br>
              <a:rPr lang="pl-PL" sz="1400" b="1" dirty="0"/>
            </a:br>
            <a:r>
              <a:rPr lang="pl-PL" sz="1400" b="1" dirty="0"/>
              <a:t>- </a:t>
            </a:r>
            <a:r>
              <a:rPr lang="pl-PL" sz="1400" b="1" dirty="0" err="1"/>
              <a:t>powerful</a:t>
            </a:r>
            <a:r>
              <a:rPr lang="pl-PL" sz="1400" b="1" dirty="0"/>
              <a:t> </a:t>
            </a:r>
            <a:r>
              <a:rPr lang="pl-PL" sz="1400" b="1" dirty="0" err="1"/>
              <a:t>detection</a:t>
            </a:r>
            <a:r>
              <a:rPr lang="pl-PL" sz="1400" b="1" dirty="0"/>
              <a:t> system</a:t>
            </a:r>
            <a:endParaRPr lang="en-US" sz="1400" b="1" dirty="0"/>
          </a:p>
        </p:txBody>
      </p:sp>
      <p:sp>
        <p:nvSpPr>
          <p:cNvPr id="21" name="Plus 20"/>
          <p:cNvSpPr/>
          <p:nvPr/>
        </p:nvSpPr>
        <p:spPr>
          <a:xfrm>
            <a:off x="3177904" y="4069646"/>
            <a:ext cx="625029" cy="638980"/>
          </a:xfrm>
          <a:prstGeom prst="mathPl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2" name="pole tekstowe 21"/>
          <p:cNvSpPr txBox="1"/>
          <p:nvPr/>
        </p:nvSpPr>
        <p:spPr>
          <a:xfrm>
            <a:off x="2362739" y="4747835"/>
            <a:ext cx="2419252" cy="307777"/>
          </a:xfrm>
          <a:prstGeom prst="rect">
            <a:avLst/>
          </a:prstGeom>
          <a:noFill/>
        </p:spPr>
        <p:txBody>
          <a:bodyPr wrap="none" rtlCol="0">
            <a:spAutoFit/>
          </a:bodyPr>
          <a:lstStyle/>
          <a:p>
            <a:pPr marL="285750" indent="-285750">
              <a:buFont typeface="Wingdings" panose="05000000000000000000" pitchFamily="2" charset="2"/>
              <a:buChar char="Ø"/>
            </a:pPr>
            <a:r>
              <a:rPr lang="pl-PL" sz="1400" b="1" dirty="0" err="1"/>
              <a:t>Pulsed</a:t>
            </a:r>
            <a:r>
              <a:rPr lang="pl-PL" sz="1400" b="1" dirty="0"/>
              <a:t> </a:t>
            </a:r>
            <a:r>
              <a:rPr lang="en-US" sz="1400" b="1" dirty="0"/>
              <a:t>beam</a:t>
            </a:r>
            <a:r>
              <a:rPr lang="pl-PL" sz="1400" b="1" dirty="0"/>
              <a:t> – </a:t>
            </a:r>
            <a:r>
              <a:rPr lang="pl-PL" sz="1400" b="1" dirty="0" err="1"/>
              <a:t>fission</a:t>
            </a:r>
            <a:r>
              <a:rPr lang="pl-PL" sz="1400" b="1" dirty="0"/>
              <a:t> </a:t>
            </a:r>
            <a:r>
              <a:rPr lang="pl-PL" sz="1400" b="1" dirty="0" err="1"/>
              <a:t>tag</a:t>
            </a:r>
            <a:endParaRPr lang="en-US" sz="1400" b="1" dirty="0"/>
          </a:p>
        </p:txBody>
      </p:sp>
      <p:sp>
        <p:nvSpPr>
          <p:cNvPr id="23" name="Plus 22"/>
          <p:cNvSpPr/>
          <p:nvPr/>
        </p:nvSpPr>
        <p:spPr>
          <a:xfrm>
            <a:off x="2844689" y="4998752"/>
            <a:ext cx="625029" cy="638980"/>
          </a:xfrm>
          <a:prstGeom prst="mathPl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4" name="Mnożenie 23"/>
          <p:cNvSpPr/>
          <p:nvPr/>
        </p:nvSpPr>
        <p:spPr>
          <a:xfrm>
            <a:off x="3540183" y="4966546"/>
            <a:ext cx="660836" cy="663693"/>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086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par>
                                <p:cTn id="17" presetID="2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par>
                                <p:cTn id="20" presetID="2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numeru slajdu 4">
            <a:extLst>
              <a:ext uri="{FF2B5EF4-FFF2-40B4-BE49-F238E27FC236}">
                <a16:creationId xmlns:a16="http://schemas.microsoft.com/office/drawing/2014/main" id="{D37422C4-C4F9-49D1-817E-0AB84F8E31D1}"/>
              </a:ext>
            </a:extLst>
          </p:cNvPr>
          <p:cNvSpPr>
            <a:spLocks noGrp="1"/>
          </p:cNvSpPr>
          <p:nvPr>
            <p:ph type="sldNum" sz="quarter" idx="12"/>
          </p:nvPr>
        </p:nvSpPr>
        <p:spPr>
          <a:xfrm>
            <a:off x="6457950" y="6356351"/>
            <a:ext cx="2057400" cy="365125"/>
          </a:xfrm>
        </p:spPr>
        <p:txBody>
          <a:bodyPr/>
          <a:lstStyle/>
          <a:p>
            <a:fld id="{8B581E52-F7CC-425B-9779-ED68F05C13BC}" type="slidenum">
              <a:rPr lang="pl-PL" smtClean="0"/>
              <a:t>14</a:t>
            </a:fld>
            <a:endParaRPr lang="pl-PL" dirty="0"/>
          </a:p>
        </p:txBody>
      </p:sp>
      <p:sp>
        <p:nvSpPr>
          <p:cNvPr id="6" name="Symbol zastępczy stopki 5">
            <a:extLst>
              <a:ext uri="{FF2B5EF4-FFF2-40B4-BE49-F238E27FC236}">
                <a16:creationId xmlns:a16="http://schemas.microsoft.com/office/drawing/2014/main" id="{F083F1AD-381E-4C0B-8920-C6936E42680C}"/>
              </a:ext>
            </a:extLst>
          </p:cNvPr>
          <p:cNvSpPr>
            <a:spLocks noGrp="1"/>
          </p:cNvSpPr>
          <p:nvPr>
            <p:ph type="ftr" sz="quarter" idx="11"/>
          </p:nvPr>
        </p:nvSpPr>
        <p:spPr>
          <a:xfrm>
            <a:off x="4202591" y="6356351"/>
            <a:ext cx="3757440" cy="365125"/>
          </a:xfrm>
        </p:spPr>
        <p:txBody>
          <a:bodyPr/>
          <a:lstStyle/>
          <a:p>
            <a:r>
              <a:rPr lang="en-US" b="1" dirty="0">
                <a:solidFill>
                  <a:srgbClr val="FFFF00"/>
                </a:solidFill>
              </a:rPr>
              <a:t>fast neutrons using a</a:t>
            </a:r>
            <a:r>
              <a:rPr lang="pl-PL" b="1" dirty="0">
                <a:solidFill>
                  <a:srgbClr val="FFFF00"/>
                </a:solidFill>
              </a:rPr>
              <a:t>t</a:t>
            </a:r>
            <a:r>
              <a:rPr lang="en-US" b="1" dirty="0">
                <a:solidFill>
                  <a:srgbClr val="FFFF00"/>
                </a:solidFill>
              </a:rPr>
              <a:t> LINAC</a:t>
            </a:r>
            <a:r>
              <a:rPr lang="pl-PL" b="1" dirty="0">
                <a:solidFill>
                  <a:srgbClr val="FFFF00"/>
                </a:solidFill>
              </a:rPr>
              <a:t>, Ł. W. Iskra </a:t>
            </a:r>
            <a:endParaRPr lang="pl-PL" dirty="0"/>
          </a:p>
        </p:txBody>
      </p:sp>
      <p:sp>
        <p:nvSpPr>
          <p:cNvPr id="8" name="Symbol zastępczy daty 7">
            <a:extLst>
              <a:ext uri="{FF2B5EF4-FFF2-40B4-BE49-F238E27FC236}">
                <a16:creationId xmlns:a16="http://schemas.microsoft.com/office/drawing/2014/main" id="{5616F0D1-12AF-4317-A620-2E189B5AA918}"/>
              </a:ext>
            </a:extLst>
          </p:cNvPr>
          <p:cNvSpPr>
            <a:spLocks noGrp="1"/>
          </p:cNvSpPr>
          <p:nvPr>
            <p:ph type="dt" sz="half" idx="10"/>
          </p:nvPr>
        </p:nvSpPr>
        <p:spPr/>
        <p:txBody>
          <a:bodyPr/>
          <a:lstStyle/>
          <a:p>
            <a:r>
              <a:rPr lang="pl-PL" altLang="pl-PL">
                <a:solidFill>
                  <a:schemeClr val="bg1"/>
                </a:solidFill>
                <a:cs typeface="Times New Roman" panose="02020603050405020304" pitchFamily="18" charset="0"/>
              </a:rPr>
              <a:t>26-27/05/2026</a:t>
            </a:r>
            <a:endParaRPr lang="pl-PL" dirty="0"/>
          </a:p>
        </p:txBody>
      </p:sp>
      <p:sp>
        <p:nvSpPr>
          <p:cNvPr id="9" name="pole tekstowe 8"/>
          <p:cNvSpPr txBox="1"/>
          <p:nvPr/>
        </p:nvSpPr>
        <p:spPr>
          <a:xfrm>
            <a:off x="3464848" y="93247"/>
            <a:ext cx="5247655" cy="707886"/>
          </a:xfrm>
          <a:prstGeom prst="rect">
            <a:avLst/>
          </a:prstGeom>
          <a:noFill/>
        </p:spPr>
        <p:txBody>
          <a:bodyPr wrap="none" rtlCol="0">
            <a:spAutoFit/>
          </a:bodyPr>
          <a:lstStyle/>
          <a:p>
            <a:r>
              <a:rPr lang="en-US" sz="2000" b="1" dirty="0">
                <a:solidFill>
                  <a:schemeClr val="bg1"/>
                </a:solidFill>
              </a:rPr>
              <a:t>Gamma spectroscopy of the nuclei produced in </a:t>
            </a:r>
            <a:br>
              <a:rPr lang="pl-PL" sz="2000" b="1" dirty="0">
                <a:solidFill>
                  <a:schemeClr val="bg1"/>
                </a:solidFill>
              </a:rPr>
            </a:br>
            <a:r>
              <a:rPr lang="en-US" sz="2000" b="1" dirty="0">
                <a:solidFill>
                  <a:schemeClr val="bg1"/>
                </a:solidFill>
              </a:rPr>
              <a:t>fast-neutron-induced fission reaction</a:t>
            </a:r>
          </a:p>
        </p:txBody>
      </p:sp>
      <p:pic>
        <p:nvPicPr>
          <p:cNvPr id="7" name="Obraz 6"/>
          <p:cNvPicPr>
            <a:picLocks noChangeAspect="1"/>
          </p:cNvPicPr>
          <p:nvPr/>
        </p:nvPicPr>
        <p:blipFill>
          <a:blip r:embed="rId2"/>
          <a:stretch>
            <a:fillRect/>
          </a:stretch>
        </p:blipFill>
        <p:spPr>
          <a:xfrm>
            <a:off x="430346" y="969085"/>
            <a:ext cx="2381434" cy="26207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pole tekstowe 9"/>
          <p:cNvSpPr txBox="1"/>
          <p:nvPr/>
        </p:nvSpPr>
        <p:spPr>
          <a:xfrm>
            <a:off x="805385" y="3605096"/>
            <a:ext cx="1703928" cy="307777"/>
          </a:xfrm>
          <a:prstGeom prst="rect">
            <a:avLst/>
          </a:prstGeom>
          <a:noFill/>
        </p:spPr>
        <p:txBody>
          <a:bodyPr wrap="none" rtlCol="0">
            <a:spAutoFit/>
          </a:bodyPr>
          <a:lstStyle/>
          <a:p>
            <a:r>
              <a:rPr lang="pl-PL" sz="1400" dirty="0" err="1"/>
              <a:t>Courtesy</a:t>
            </a:r>
            <a:r>
              <a:rPr lang="pl-PL" sz="1400" dirty="0"/>
              <a:t> of J. Wilson</a:t>
            </a:r>
            <a:endParaRPr lang="en-US" sz="1400" dirty="0"/>
          </a:p>
        </p:txBody>
      </p:sp>
      <p:sp>
        <p:nvSpPr>
          <p:cNvPr id="11" name="pole tekstowe 10"/>
          <p:cNvSpPr txBox="1"/>
          <p:nvPr/>
        </p:nvSpPr>
        <p:spPr>
          <a:xfrm>
            <a:off x="3240524" y="991944"/>
            <a:ext cx="5972532" cy="369332"/>
          </a:xfrm>
          <a:prstGeom prst="rect">
            <a:avLst/>
          </a:prstGeom>
          <a:noFill/>
        </p:spPr>
        <p:txBody>
          <a:bodyPr wrap="none" rtlCol="0">
            <a:spAutoFit/>
          </a:bodyPr>
          <a:lstStyle/>
          <a:p>
            <a:r>
              <a:rPr lang="fr-FR" i="1" dirty="0"/>
              <a:t>Laboratoire de Physique des 2 infinis Irène Joliot-Curie - IJCLab</a:t>
            </a:r>
            <a:endParaRPr lang="en-US" i="1" dirty="0"/>
          </a:p>
        </p:txBody>
      </p:sp>
      <p:sp>
        <p:nvSpPr>
          <p:cNvPr id="12" name="pole tekstowe 11"/>
          <p:cNvSpPr txBox="1"/>
          <p:nvPr/>
        </p:nvSpPr>
        <p:spPr>
          <a:xfrm>
            <a:off x="4912170" y="1266965"/>
            <a:ext cx="2344681" cy="461665"/>
          </a:xfrm>
          <a:prstGeom prst="rect">
            <a:avLst/>
          </a:prstGeom>
          <a:noFill/>
        </p:spPr>
        <p:txBody>
          <a:bodyPr wrap="none" rtlCol="0">
            <a:spAutoFit/>
          </a:bodyPr>
          <a:lstStyle/>
          <a:p>
            <a:r>
              <a:rPr lang="pl-PL" sz="2400" b="1" i="1" dirty="0"/>
              <a:t>v-</a:t>
            </a:r>
            <a:r>
              <a:rPr lang="pl-PL" sz="2400" b="1" i="1" dirty="0" err="1"/>
              <a:t>ball</a:t>
            </a:r>
            <a:r>
              <a:rPr lang="pl-PL" sz="2400" b="1" i="1" dirty="0"/>
              <a:t> </a:t>
            </a:r>
            <a:r>
              <a:rPr lang="pl-PL" sz="2400" b="1" i="1" dirty="0" err="1"/>
              <a:t>campaigns</a:t>
            </a:r>
            <a:endParaRPr lang="en-US" sz="2400" b="1" i="1" dirty="0"/>
          </a:p>
        </p:txBody>
      </p:sp>
      <p:grpSp>
        <p:nvGrpSpPr>
          <p:cNvPr id="13" name="Grupa 12"/>
          <p:cNvGrpSpPr/>
          <p:nvPr/>
        </p:nvGrpSpPr>
        <p:grpSpPr>
          <a:xfrm>
            <a:off x="3894732" y="1405686"/>
            <a:ext cx="4387886" cy="2885803"/>
            <a:chOff x="217678" y="1290818"/>
            <a:chExt cx="5570649" cy="4307725"/>
          </a:xfrm>
        </p:grpSpPr>
        <p:pic>
          <p:nvPicPr>
            <p:cNvPr id="14" name="Obraz 13"/>
            <p:cNvPicPr>
              <a:picLocks noChangeAspect="1"/>
            </p:cNvPicPr>
            <p:nvPr/>
          </p:nvPicPr>
          <p:blipFill>
            <a:blip r:embed="rId3"/>
            <a:stretch>
              <a:fillRect/>
            </a:stretch>
          </p:blipFill>
          <p:spPr>
            <a:xfrm>
              <a:off x="319539" y="1902047"/>
              <a:ext cx="5468788" cy="36964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Obraz 14"/>
            <p:cNvPicPr>
              <a:picLocks noChangeAspect="1"/>
            </p:cNvPicPr>
            <p:nvPr/>
          </p:nvPicPr>
          <p:blipFill>
            <a:blip r:embed="rId4"/>
            <a:stretch>
              <a:fillRect/>
            </a:stretch>
          </p:blipFill>
          <p:spPr>
            <a:xfrm>
              <a:off x="217678" y="1290818"/>
              <a:ext cx="1216977" cy="122245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grpSp>
      <p:sp>
        <p:nvSpPr>
          <p:cNvPr id="16" name="pole tekstowe 15">
            <a:extLst>
              <a:ext uri="{FF2B5EF4-FFF2-40B4-BE49-F238E27FC236}">
                <a16:creationId xmlns:a16="http://schemas.microsoft.com/office/drawing/2014/main" id="{E65148DC-70F3-86DC-B859-B6CE6053E27D}"/>
              </a:ext>
            </a:extLst>
          </p:cNvPr>
          <p:cNvSpPr txBox="1"/>
          <p:nvPr/>
        </p:nvSpPr>
        <p:spPr>
          <a:xfrm>
            <a:off x="5285" y="3999509"/>
            <a:ext cx="3034805" cy="738664"/>
          </a:xfrm>
          <a:prstGeom prst="rect">
            <a:avLst/>
          </a:prstGeom>
          <a:noFill/>
        </p:spPr>
        <p:txBody>
          <a:bodyPr wrap="none" rtlCol="0">
            <a:spAutoFit/>
          </a:bodyPr>
          <a:lstStyle/>
          <a:p>
            <a:pPr marL="285750" indent="-285750">
              <a:buFont typeface="Wingdings" panose="05000000000000000000" pitchFamily="2" charset="2"/>
              <a:buChar char="Ø"/>
            </a:pPr>
            <a:r>
              <a:rPr lang="pl-PL" sz="1400" b="1" dirty="0"/>
              <a:t>High </a:t>
            </a:r>
            <a:r>
              <a:rPr lang="pl-PL" sz="1400" b="1" dirty="0" err="1"/>
              <a:t>statistic</a:t>
            </a:r>
            <a:r>
              <a:rPr lang="pl-PL" sz="1400" b="1" dirty="0"/>
              <a:t> data</a:t>
            </a:r>
            <a:br>
              <a:rPr lang="pl-PL" sz="1400" b="1" dirty="0"/>
            </a:br>
            <a:r>
              <a:rPr lang="pl-PL" sz="1400" b="1" dirty="0"/>
              <a:t>- </a:t>
            </a:r>
            <a:r>
              <a:rPr lang="pl-PL" sz="1400" b="1" dirty="0" err="1"/>
              <a:t>long</a:t>
            </a:r>
            <a:r>
              <a:rPr lang="pl-PL" sz="1400" b="1" dirty="0"/>
              <a:t> </a:t>
            </a:r>
            <a:r>
              <a:rPr lang="pl-PL" sz="1400" b="1" dirty="0" err="1"/>
              <a:t>duration</a:t>
            </a:r>
            <a:r>
              <a:rPr lang="pl-PL" sz="1400" b="1" dirty="0"/>
              <a:t> of the </a:t>
            </a:r>
            <a:r>
              <a:rPr lang="pl-PL" sz="1400" b="1" dirty="0" err="1"/>
              <a:t>experiment</a:t>
            </a:r>
            <a:br>
              <a:rPr lang="pl-PL" sz="1400" b="1" dirty="0"/>
            </a:br>
            <a:r>
              <a:rPr lang="pl-PL" sz="1400" b="1" dirty="0"/>
              <a:t>- </a:t>
            </a:r>
            <a:r>
              <a:rPr lang="pl-PL" sz="1400" b="1" dirty="0" err="1"/>
              <a:t>powerful</a:t>
            </a:r>
            <a:r>
              <a:rPr lang="pl-PL" sz="1400" b="1" dirty="0"/>
              <a:t> </a:t>
            </a:r>
            <a:r>
              <a:rPr lang="pl-PL" sz="1400" b="1" dirty="0" err="1"/>
              <a:t>detection</a:t>
            </a:r>
            <a:r>
              <a:rPr lang="pl-PL" sz="1400" b="1" dirty="0"/>
              <a:t> system</a:t>
            </a:r>
            <a:endParaRPr lang="en-US" sz="1400" b="1" dirty="0"/>
          </a:p>
        </p:txBody>
      </p:sp>
      <p:sp>
        <p:nvSpPr>
          <p:cNvPr id="19" name="Plus 14">
            <a:extLst>
              <a:ext uri="{FF2B5EF4-FFF2-40B4-BE49-F238E27FC236}">
                <a16:creationId xmlns:a16="http://schemas.microsoft.com/office/drawing/2014/main" id="{6C0E818C-E7AC-BE31-3E3A-40BE1BE38621}"/>
              </a:ext>
            </a:extLst>
          </p:cNvPr>
          <p:cNvSpPr/>
          <p:nvPr/>
        </p:nvSpPr>
        <p:spPr>
          <a:xfrm>
            <a:off x="2928009" y="3976815"/>
            <a:ext cx="625029" cy="638980"/>
          </a:xfrm>
          <a:prstGeom prst="mathPl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0" name="pole tekstowe 19">
            <a:extLst>
              <a:ext uri="{FF2B5EF4-FFF2-40B4-BE49-F238E27FC236}">
                <a16:creationId xmlns:a16="http://schemas.microsoft.com/office/drawing/2014/main" id="{59086F05-28F5-A970-AFD5-6064CD7FA044}"/>
              </a:ext>
            </a:extLst>
          </p:cNvPr>
          <p:cNvSpPr txBox="1"/>
          <p:nvPr/>
        </p:nvSpPr>
        <p:spPr>
          <a:xfrm>
            <a:off x="90061" y="5377162"/>
            <a:ext cx="2419252" cy="307777"/>
          </a:xfrm>
          <a:prstGeom prst="rect">
            <a:avLst/>
          </a:prstGeom>
          <a:noFill/>
        </p:spPr>
        <p:txBody>
          <a:bodyPr wrap="none" rtlCol="0">
            <a:spAutoFit/>
          </a:bodyPr>
          <a:lstStyle/>
          <a:p>
            <a:pPr marL="285750" indent="-285750">
              <a:buFont typeface="Wingdings" panose="05000000000000000000" pitchFamily="2" charset="2"/>
              <a:buChar char="Ø"/>
            </a:pPr>
            <a:r>
              <a:rPr lang="pl-PL" sz="1400" b="1" dirty="0" err="1"/>
              <a:t>Pulsed</a:t>
            </a:r>
            <a:r>
              <a:rPr lang="pl-PL" sz="1400" b="1" dirty="0"/>
              <a:t> </a:t>
            </a:r>
            <a:r>
              <a:rPr lang="en-US" sz="1400" b="1" dirty="0"/>
              <a:t>beam</a:t>
            </a:r>
            <a:r>
              <a:rPr lang="pl-PL" sz="1400" b="1" dirty="0"/>
              <a:t> – </a:t>
            </a:r>
            <a:r>
              <a:rPr lang="pl-PL" sz="1400" b="1" dirty="0" err="1"/>
              <a:t>fission</a:t>
            </a:r>
            <a:r>
              <a:rPr lang="pl-PL" sz="1400" b="1" dirty="0"/>
              <a:t> </a:t>
            </a:r>
            <a:r>
              <a:rPr lang="pl-PL" sz="1400" b="1" dirty="0" err="1"/>
              <a:t>tag</a:t>
            </a:r>
            <a:endParaRPr lang="en-US" sz="1400" b="1" dirty="0"/>
          </a:p>
        </p:txBody>
      </p:sp>
      <p:sp>
        <p:nvSpPr>
          <p:cNvPr id="21" name="Plus 14">
            <a:extLst>
              <a:ext uri="{FF2B5EF4-FFF2-40B4-BE49-F238E27FC236}">
                <a16:creationId xmlns:a16="http://schemas.microsoft.com/office/drawing/2014/main" id="{6C0E818C-E7AC-BE31-3E3A-40BE1BE38621}"/>
              </a:ext>
            </a:extLst>
          </p:cNvPr>
          <p:cNvSpPr/>
          <p:nvPr/>
        </p:nvSpPr>
        <p:spPr>
          <a:xfrm>
            <a:off x="2566035" y="5187750"/>
            <a:ext cx="625029" cy="638980"/>
          </a:xfrm>
          <a:prstGeom prst="mathPl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22" name="Obraz 21"/>
          <p:cNvPicPr>
            <a:picLocks noChangeAspect="1"/>
          </p:cNvPicPr>
          <p:nvPr/>
        </p:nvPicPr>
        <p:blipFill>
          <a:blip r:embed="rId5"/>
          <a:stretch>
            <a:fillRect/>
          </a:stretch>
        </p:blipFill>
        <p:spPr>
          <a:xfrm>
            <a:off x="4004191" y="4353525"/>
            <a:ext cx="4731334" cy="7359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Obraz 22"/>
          <p:cNvPicPr>
            <a:picLocks noChangeAspect="1"/>
          </p:cNvPicPr>
          <p:nvPr/>
        </p:nvPicPr>
        <p:blipFill>
          <a:blip r:embed="rId6"/>
          <a:stretch>
            <a:fillRect/>
          </a:stretch>
        </p:blipFill>
        <p:spPr>
          <a:xfrm>
            <a:off x="3974966" y="5183004"/>
            <a:ext cx="4970476" cy="7405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012467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numeru slajdu 4">
            <a:extLst>
              <a:ext uri="{FF2B5EF4-FFF2-40B4-BE49-F238E27FC236}">
                <a16:creationId xmlns:a16="http://schemas.microsoft.com/office/drawing/2014/main" id="{D37422C4-C4F9-49D1-817E-0AB84F8E31D1}"/>
              </a:ext>
            </a:extLst>
          </p:cNvPr>
          <p:cNvSpPr>
            <a:spLocks noGrp="1"/>
          </p:cNvSpPr>
          <p:nvPr>
            <p:ph type="sldNum" sz="quarter" idx="12"/>
          </p:nvPr>
        </p:nvSpPr>
        <p:spPr>
          <a:xfrm>
            <a:off x="6457950" y="6356351"/>
            <a:ext cx="2057400" cy="365125"/>
          </a:xfrm>
        </p:spPr>
        <p:txBody>
          <a:bodyPr/>
          <a:lstStyle/>
          <a:p>
            <a:fld id="{8B581E52-F7CC-425B-9779-ED68F05C13BC}" type="slidenum">
              <a:rPr lang="pl-PL" smtClean="0"/>
              <a:t>15</a:t>
            </a:fld>
            <a:endParaRPr lang="pl-PL" dirty="0"/>
          </a:p>
        </p:txBody>
      </p:sp>
      <p:sp>
        <p:nvSpPr>
          <p:cNvPr id="6" name="Symbol zastępczy stopki 5">
            <a:extLst>
              <a:ext uri="{FF2B5EF4-FFF2-40B4-BE49-F238E27FC236}">
                <a16:creationId xmlns:a16="http://schemas.microsoft.com/office/drawing/2014/main" id="{F083F1AD-381E-4C0B-8920-C6936E42680C}"/>
              </a:ext>
            </a:extLst>
          </p:cNvPr>
          <p:cNvSpPr>
            <a:spLocks noGrp="1"/>
          </p:cNvSpPr>
          <p:nvPr>
            <p:ph type="ftr" sz="quarter" idx="11"/>
          </p:nvPr>
        </p:nvSpPr>
        <p:spPr>
          <a:xfrm>
            <a:off x="4202591" y="6356351"/>
            <a:ext cx="3757440" cy="365125"/>
          </a:xfrm>
        </p:spPr>
        <p:txBody>
          <a:bodyPr/>
          <a:lstStyle/>
          <a:p>
            <a:r>
              <a:rPr lang="en-US" b="1" dirty="0">
                <a:solidFill>
                  <a:srgbClr val="FFFF00"/>
                </a:solidFill>
              </a:rPr>
              <a:t>fast neutrons using a</a:t>
            </a:r>
            <a:r>
              <a:rPr lang="pl-PL" b="1" dirty="0">
                <a:solidFill>
                  <a:srgbClr val="FFFF00"/>
                </a:solidFill>
              </a:rPr>
              <a:t>t</a:t>
            </a:r>
            <a:r>
              <a:rPr lang="en-US" b="1" dirty="0">
                <a:solidFill>
                  <a:srgbClr val="FFFF00"/>
                </a:solidFill>
              </a:rPr>
              <a:t> LINAC</a:t>
            </a:r>
            <a:r>
              <a:rPr lang="pl-PL" b="1" dirty="0">
                <a:solidFill>
                  <a:srgbClr val="FFFF00"/>
                </a:solidFill>
              </a:rPr>
              <a:t>, Ł. W. Iskra </a:t>
            </a:r>
            <a:endParaRPr lang="pl-PL" dirty="0"/>
          </a:p>
        </p:txBody>
      </p:sp>
      <p:sp>
        <p:nvSpPr>
          <p:cNvPr id="8" name="Symbol zastępczy daty 7">
            <a:extLst>
              <a:ext uri="{FF2B5EF4-FFF2-40B4-BE49-F238E27FC236}">
                <a16:creationId xmlns:a16="http://schemas.microsoft.com/office/drawing/2014/main" id="{5616F0D1-12AF-4317-A620-2E189B5AA918}"/>
              </a:ext>
            </a:extLst>
          </p:cNvPr>
          <p:cNvSpPr>
            <a:spLocks noGrp="1"/>
          </p:cNvSpPr>
          <p:nvPr>
            <p:ph type="dt" sz="half" idx="10"/>
          </p:nvPr>
        </p:nvSpPr>
        <p:spPr/>
        <p:txBody>
          <a:bodyPr/>
          <a:lstStyle/>
          <a:p>
            <a:r>
              <a:rPr lang="pl-PL" altLang="pl-PL">
                <a:solidFill>
                  <a:schemeClr val="bg1"/>
                </a:solidFill>
                <a:cs typeface="Times New Roman" panose="02020603050405020304" pitchFamily="18" charset="0"/>
              </a:rPr>
              <a:t>26-27/05/2026</a:t>
            </a:r>
            <a:endParaRPr lang="pl-PL" dirty="0"/>
          </a:p>
        </p:txBody>
      </p:sp>
      <p:sp>
        <p:nvSpPr>
          <p:cNvPr id="9" name="pole tekstowe 8"/>
          <p:cNvSpPr txBox="1"/>
          <p:nvPr/>
        </p:nvSpPr>
        <p:spPr>
          <a:xfrm>
            <a:off x="3464848" y="93247"/>
            <a:ext cx="5247655" cy="707886"/>
          </a:xfrm>
          <a:prstGeom prst="rect">
            <a:avLst/>
          </a:prstGeom>
          <a:noFill/>
        </p:spPr>
        <p:txBody>
          <a:bodyPr wrap="none" rtlCol="0">
            <a:spAutoFit/>
          </a:bodyPr>
          <a:lstStyle/>
          <a:p>
            <a:r>
              <a:rPr lang="en-US" sz="2000" b="1" dirty="0">
                <a:solidFill>
                  <a:schemeClr val="bg1"/>
                </a:solidFill>
              </a:rPr>
              <a:t>Gamma spectroscopy of the nuclei produced in </a:t>
            </a:r>
            <a:br>
              <a:rPr lang="pl-PL" sz="2000" b="1" dirty="0">
                <a:solidFill>
                  <a:schemeClr val="bg1"/>
                </a:solidFill>
              </a:rPr>
            </a:br>
            <a:r>
              <a:rPr lang="en-US" sz="2000" b="1" dirty="0">
                <a:solidFill>
                  <a:schemeClr val="bg1"/>
                </a:solidFill>
              </a:rPr>
              <a:t>fast-neutron-induced fission reaction</a:t>
            </a:r>
          </a:p>
        </p:txBody>
      </p:sp>
      <p:pic>
        <p:nvPicPr>
          <p:cNvPr id="7" name="Obraz 6"/>
          <p:cNvPicPr>
            <a:picLocks noChangeAspect="1"/>
          </p:cNvPicPr>
          <p:nvPr/>
        </p:nvPicPr>
        <p:blipFill>
          <a:blip r:embed="rId2"/>
          <a:stretch>
            <a:fillRect/>
          </a:stretch>
        </p:blipFill>
        <p:spPr>
          <a:xfrm>
            <a:off x="297757" y="966387"/>
            <a:ext cx="2719185" cy="22285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Obraz 10"/>
          <p:cNvPicPr>
            <a:picLocks noChangeAspect="1"/>
          </p:cNvPicPr>
          <p:nvPr/>
        </p:nvPicPr>
        <p:blipFill>
          <a:blip r:embed="rId3"/>
          <a:stretch>
            <a:fillRect/>
          </a:stretch>
        </p:blipFill>
        <p:spPr>
          <a:xfrm>
            <a:off x="2961977" y="966387"/>
            <a:ext cx="4327566" cy="3242056"/>
          </a:xfrm>
          <a:prstGeom prst="rect">
            <a:avLst/>
          </a:prstGeom>
        </p:spPr>
      </p:pic>
      <p:pic>
        <p:nvPicPr>
          <p:cNvPr id="10" name="Obraz 9"/>
          <p:cNvPicPr>
            <a:picLocks noChangeAspect="1"/>
          </p:cNvPicPr>
          <p:nvPr/>
        </p:nvPicPr>
        <p:blipFill>
          <a:blip r:embed="rId4"/>
          <a:stretch>
            <a:fillRect/>
          </a:stretch>
        </p:blipFill>
        <p:spPr>
          <a:xfrm>
            <a:off x="297757" y="3374086"/>
            <a:ext cx="2660923" cy="16687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Obraz 11"/>
          <p:cNvPicPr>
            <a:picLocks noChangeAspect="1"/>
          </p:cNvPicPr>
          <p:nvPr/>
        </p:nvPicPr>
        <p:blipFill>
          <a:blip r:embed="rId5"/>
          <a:stretch>
            <a:fillRect/>
          </a:stretch>
        </p:blipFill>
        <p:spPr>
          <a:xfrm>
            <a:off x="5522367" y="3580483"/>
            <a:ext cx="3190136" cy="2260636"/>
          </a:xfrm>
          <a:prstGeom prst="rect">
            <a:avLst/>
          </a:prstGeom>
        </p:spPr>
      </p:pic>
    </p:spTree>
    <p:extLst>
      <p:ext uri="{BB962C8B-B14F-4D97-AF65-F5344CB8AC3E}">
        <p14:creationId xmlns:p14="http://schemas.microsoft.com/office/powerpoint/2010/main" val="615909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7" name="Grupa 6"/>
          <p:cNvGrpSpPr/>
          <p:nvPr/>
        </p:nvGrpSpPr>
        <p:grpSpPr>
          <a:xfrm>
            <a:off x="4542509" y="1124209"/>
            <a:ext cx="6996113" cy="4554140"/>
            <a:chOff x="3645493" y="306957"/>
            <a:chExt cx="9328150" cy="6072187"/>
          </a:xfrm>
        </p:grpSpPr>
        <p:grpSp>
          <p:nvGrpSpPr>
            <p:cNvPr id="28" name="Grupa 27"/>
            <p:cNvGrpSpPr/>
            <p:nvPr/>
          </p:nvGrpSpPr>
          <p:grpSpPr>
            <a:xfrm>
              <a:off x="3645493" y="306957"/>
              <a:ext cx="9328150" cy="6072187"/>
              <a:chOff x="789090" y="420381"/>
              <a:chExt cx="9328150" cy="6072187"/>
            </a:xfrm>
          </p:grpSpPr>
          <p:pic>
            <p:nvPicPr>
              <p:cNvPr id="29"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95" l="327" r="96732">
                            <a14:foregroundMark x1="1634" y1="89157" x2="2157" y2="84538"/>
                            <a14:foregroundMark x1="2288" y1="84438" x2="3791" y2="83434"/>
                            <a14:foregroundMark x1="3791" y1="83434" x2="5686" y2="81727"/>
                            <a14:foregroundMark x1="5686" y1="81727" x2="6928" y2="80221"/>
                            <a14:foregroundMark x1="6667" y1="80422" x2="5490" y2="78414"/>
                            <a14:foregroundMark x1="5425" y1="78414" x2="6471" y2="76004"/>
                            <a14:foregroundMark x1="6471" y1="76004" x2="7908" y2="76104"/>
                            <a14:foregroundMark x1="7843" y1="76205" x2="9608" y2="76606"/>
                            <a14:foregroundMark x1="9542" y1="76807" x2="10980" y2="75000"/>
                            <a14:foregroundMark x1="11176" y1="75000" x2="9542" y2="72791"/>
                            <a14:foregroundMark x1="9477" y1="72289" x2="8954" y2="70382"/>
                            <a14:foregroundMark x1="8954" y1="70382" x2="11046" y2="69076"/>
                            <a14:foregroundMark x1="11046" y1="69076" x2="12680" y2="68173"/>
                            <a14:foregroundMark x1="12745" y1="68273" x2="15033" y2="67169"/>
                            <a14:foregroundMark x1="15033" y1="67169" x2="16536" y2="65763"/>
                            <a14:foregroundMark x1="16536" y1="65763" x2="18170" y2="63353"/>
                            <a14:foregroundMark x1="18170" y1="63353" x2="19020" y2="64759"/>
                            <a14:foregroundMark x1="19020" y1="64558" x2="21634" y2="61546"/>
                            <a14:foregroundMark x1="21634" y1="61546" x2="24314" y2="58032"/>
                            <a14:foregroundMark x1="24379" y1="57831" x2="25294" y2="56827"/>
                            <a14:foregroundMark x1="25294" y1="56627" x2="23268" y2="55924"/>
                            <a14:foregroundMark x1="23464" y1="55924" x2="23595" y2="52610"/>
                            <a14:foregroundMark x1="23529" y1="52410" x2="26078" y2="52209"/>
                            <a14:foregroundMark x1="26144" y1="52209" x2="27712" y2="51506"/>
                            <a14:foregroundMark x1="27712" y1="51506" x2="29869" y2="51004"/>
                            <a14:foregroundMark x1="29804" y1="51004" x2="31765" y2="48795"/>
                            <a14:foregroundMark x1="31830" y1="48795" x2="35948" y2="43976"/>
                            <a14:foregroundMark x1="35948" y1="44076" x2="39869" y2="39659"/>
                            <a14:foregroundMark x1="39869" y1="39659" x2="43268" y2="36245"/>
                            <a14:foregroundMark x1="43464" y1="36345" x2="44379" y2="34036"/>
                            <a14:foregroundMark x1="44379" y1="34036" x2="45556" y2="33635"/>
                            <a14:foregroundMark x1="45556" y1="33635" x2="46928" y2="32631"/>
                            <a14:foregroundMark x1="46928" y1="32631" x2="48366" y2="31426"/>
                            <a14:foregroundMark x1="48366" y1="31426" x2="47647" y2="28916"/>
                            <a14:foregroundMark x1="47647" y1="29016" x2="48366" y2="27008"/>
                            <a14:foregroundMark x1="48366" y1="27008" x2="50719" y2="26908"/>
                            <a14:foregroundMark x1="50719" y1="26908" x2="53464" y2="26908"/>
                            <a14:foregroundMark x1="53660" y1="27008" x2="56536" y2="26104"/>
                            <a14:foregroundMark x1="56536" y1="26104" x2="59412" y2="24900"/>
                            <a14:foregroundMark x1="59412" y1="24900" x2="62680" y2="22791"/>
                            <a14:foregroundMark x1="62680" y1="22791" x2="66144" y2="20281"/>
                            <a14:foregroundMark x1="66144" y1="20181" x2="67190" y2="18072"/>
                            <a14:foregroundMark x1="67320" y1="18273" x2="69216" y2="18072"/>
                            <a14:foregroundMark x1="69150" y1="18173" x2="69150" y2="19679"/>
                            <a14:foregroundMark x1="69412" y1="19578" x2="70523" y2="19578"/>
                            <a14:foregroundMark x1="70784" y1="19578" x2="72941" y2="16466"/>
                            <a14:foregroundMark x1="72941" y1="16466" x2="75033" y2="13855"/>
                            <a14:foregroundMark x1="74837" y1="13755" x2="77582" y2="11948"/>
                            <a14:foregroundMark x1="77582" y1="11948" x2="80131" y2="9739"/>
                            <a14:foregroundMark x1="80131" y1="9739" x2="82026" y2="7831"/>
                            <a14:foregroundMark x1="82026" y1="7831" x2="83529" y2="6124"/>
                            <a14:foregroundMark x1="83529" y1="6124" x2="86078" y2="5221"/>
                            <a14:foregroundMark x1="86078" y1="5221" x2="88301" y2="3815"/>
                            <a14:foregroundMark x1="88497" y1="3514" x2="89542" y2="3414"/>
                            <a14:foregroundMark x1="89673" y1="3514" x2="90523" y2="3313"/>
                            <a14:foregroundMark x1="90523" y1="3213" x2="91111" y2="2610"/>
                            <a14:foregroundMark x1="76013" y1="30321" x2="71176" y2="33032"/>
                            <a14:foregroundMark x1="71176" y1="33032" x2="69216" y2="34237"/>
                            <a14:foregroundMark x1="69477" y1="34237" x2="69542" y2="38755"/>
                            <a14:foregroundMark x1="69542" y1="38855" x2="69216" y2="39859"/>
                            <a14:foregroundMark x1="69346" y1="39659" x2="66993" y2="40261"/>
                            <a14:foregroundMark x1="66993" y1="40261" x2="65359" y2="39558"/>
                            <a14:foregroundMark x1="65425" y1="39357" x2="63529" y2="37751"/>
                            <a14:foregroundMark x1="63464" y1="37851" x2="61111" y2="39759"/>
                            <a14:foregroundMark x1="47778" y1="57028" x2="46601" y2="60141"/>
                            <a14:foregroundMark x1="46667" y1="60241" x2="46536" y2="63454"/>
                            <a14:foregroundMark x1="46536" y1="63855" x2="44837" y2="64458"/>
                            <a14:foregroundMark x1="44837" y1="64458" x2="43203" y2="63454"/>
                            <a14:foregroundMark x1="43268" y1="63253" x2="42418" y2="61044"/>
                            <a14:foregroundMark x1="31242" y1="72289" x2="30392" y2="75904"/>
                            <a14:foregroundMark x1="30392" y1="76004" x2="30392" y2="76004"/>
                            <a14:foregroundMark x1="30392" y1="76004" x2="30000" y2="77912"/>
                            <a14:foregroundMark x1="30000" y1="78213" x2="28627" y2="78213"/>
                            <a14:foregroundMark x1="28627" y1="78213" x2="27124" y2="77610"/>
                            <a14:foregroundMark x1="27059" y1="77410" x2="26340" y2="75301"/>
                            <a14:foregroundMark x1="18954" y1="85141" x2="18889" y2="88454"/>
                            <a14:foregroundMark x1="18824" y1="88755" x2="18954" y2="89558"/>
                            <a14:foregroundMark x1="18954" y1="89759" x2="16928" y2="90060"/>
                            <a14:foregroundMark x1="16863" y1="90261" x2="15556" y2="91667"/>
                            <a14:foregroundMark x1="15556" y1="91767" x2="13856" y2="93072"/>
                            <a14:foregroundMark x1="13856" y1="93072" x2="12222" y2="92771"/>
                            <a14:foregroundMark x1="12288" y1="92771" x2="11438" y2="89960"/>
                            <a14:foregroundMark x1="9477" y1="92068" x2="8627" y2="95984"/>
                            <a14:foregroundMark x1="8627" y1="96285" x2="7582" y2="97892"/>
                            <a14:foregroundMark x1="7582" y1="98092" x2="5686" y2="97992"/>
                            <a14:foregroundMark x1="5621" y1="98092" x2="3007" y2="98092"/>
                            <a14:foregroundMark x1="3137" y1="98092" x2="1961" y2="95382"/>
                            <a14:foregroundMark x1="1961" y1="95482" x2="1111" y2="93574"/>
                            <a14:foregroundMark x1="1111" y1="93373" x2="719" y2="91064"/>
                            <a14:foregroundMark x1="850" y1="91165" x2="1699" y2="88855"/>
                            <a14:backgroundMark x1="85882" y1="2410" x2="89935" y2="1506"/>
                            <a14:backgroundMark x1="719" y1="88153" x2="719" y2="88153"/>
                            <a14:backgroundMark x1="784" y1="90361" x2="784" y2="90361"/>
                            <a14:backgroundMark x1="588" y1="93574" x2="588" y2="93574"/>
                            <a14:backgroundMark x1="588" y1="91566" x2="588" y2="91566"/>
                            <a14:backgroundMark x1="588" y1="94177" x2="588" y2="94177"/>
                            <a14:backgroundMark x1="784" y1="94478" x2="1765" y2="96586"/>
                            <a14:backgroundMark x1="1961" y1="96586" x2="3529" y2="98795"/>
                          </a14:backgroundRemoval>
                        </a14:imgEffect>
                      </a14:imgLayer>
                    </a14:imgProps>
                  </a:ext>
                  <a:ext uri="{28A0092B-C50C-407E-A947-70E740481C1C}">
                    <a14:useLocalDpi xmlns:a14="http://schemas.microsoft.com/office/drawing/2010/main" val="0"/>
                  </a:ext>
                </a:extLst>
              </a:blip>
              <a:srcRect/>
              <a:stretch>
                <a:fillRect/>
              </a:stretch>
            </p:blipFill>
            <p:spPr bwMode="auto">
              <a:xfrm>
                <a:off x="789090" y="420381"/>
                <a:ext cx="9328150" cy="607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Immagine 3"/>
              <p:cNvPicPr>
                <a:picLocks noChangeAspect="1"/>
              </p:cNvPicPr>
              <p:nvPr/>
            </p:nvPicPr>
            <p:blipFill>
              <a:blip r:embed="rId5"/>
              <a:stretch>
                <a:fillRect/>
              </a:stretch>
            </p:blipFill>
            <p:spPr>
              <a:xfrm>
                <a:off x="2896815" y="2806091"/>
                <a:ext cx="3240000" cy="2183004"/>
              </a:xfrm>
              <a:prstGeom prst="rect">
                <a:avLst/>
              </a:prstGeom>
            </p:spPr>
          </p:pic>
          <p:sp>
            <p:nvSpPr>
              <p:cNvPr id="32" name="Dowolny kształt 31"/>
              <p:cNvSpPr/>
              <p:nvPr/>
            </p:nvSpPr>
            <p:spPr bwMode="auto">
              <a:xfrm>
                <a:off x="3777916" y="3858126"/>
                <a:ext cx="725905" cy="489285"/>
              </a:xfrm>
              <a:custGeom>
                <a:avLst/>
                <a:gdLst>
                  <a:gd name="connsiteX0" fmla="*/ 28073 w 725905"/>
                  <a:gd name="connsiteY0" fmla="*/ 316832 h 489285"/>
                  <a:gd name="connsiteX1" fmla="*/ 0 w 725905"/>
                  <a:gd name="connsiteY1" fmla="*/ 401053 h 489285"/>
                  <a:gd name="connsiteX2" fmla="*/ 104273 w 725905"/>
                  <a:gd name="connsiteY2" fmla="*/ 489285 h 489285"/>
                  <a:gd name="connsiteX3" fmla="*/ 332873 w 725905"/>
                  <a:gd name="connsiteY3" fmla="*/ 405063 h 489285"/>
                  <a:gd name="connsiteX4" fmla="*/ 565484 w 725905"/>
                  <a:gd name="connsiteY4" fmla="*/ 232611 h 489285"/>
                  <a:gd name="connsiteX5" fmla="*/ 725905 w 725905"/>
                  <a:gd name="connsiteY5" fmla="*/ 96253 h 489285"/>
                  <a:gd name="connsiteX6" fmla="*/ 633663 w 725905"/>
                  <a:gd name="connsiteY6" fmla="*/ 16042 h 489285"/>
                  <a:gd name="connsiteX7" fmla="*/ 517358 w 725905"/>
                  <a:gd name="connsiteY7" fmla="*/ 0 h 489285"/>
                  <a:gd name="connsiteX8" fmla="*/ 352926 w 725905"/>
                  <a:gd name="connsiteY8" fmla="*/ 56148 h 489285"/>
                  <a:gd name="connsiteX9" fmla="*/ 248652 w 725905"/>
                  <a:gd name="connsiteY9" fmla="*/ 148390 h 489285"/>
                  <a:gd name="connsiteX10" fmla="*/ 76200 w 725905"/>
                  <a:gd name="connsiteY10" fmla="*/ 272716 h 489285"/>
                  <a:gd name="connsiteX11" fmla="*/ 28073 w 725905"/>
                  <a:gd name="connsiteY11" fmla="*/ 316832 h 489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5905" h="489285">
                    <a:moveTo>
                      <a:pt x="28073" y="316832"/>
                    </a:moveTo>
                    <a:lnTo>
                      <a:pt x="0" y="401053"/>
                    </a:lnTo>
                    <a:lnTo>
                      <a:pt x="104273" y="489285"/>
                    </a:lnTo>
                    <a:lnTo>
                      <a:pt x="332873" y="405063"/>
                    </a:lnTo>
                    <a:lnTo>
                      <a:pt x="565484" y="232611"/>
                    </a:lnTo>
                    <a:lnTo>
                      <a:pt x="725905" y="96253"/>
                    </a:lnTo>
                    <a:lnTo>
                      <a:pt x="633663" y="16042"/>
                    </a:lnTo>
                    <a:lnTo>
                      <a:pt x="517358" y="0"/>
                    </a:lnTo>
                    <a:lnTo>
                      <a:pt x="352926" y="56148"/>
                    </a:lnTo>
                    <a:lnTo>
                      <a:pt x="248652" y="148390"/>
                    </a:lnTo>
                    <a:lnTo>
                      <a:pt x="76200" y="272716"/>
                    </a:lnTo>
                    <a:lnTo>
                      <a:pt x="28073" y="316832"/>
                    </a:lnTo>
                    <a:close/>
                  </a:path>
                </a:pathLst>
              </a:custGeom>
              <a:noFill/>
              <a:ln w="9525" cap="flat" cmpd="sng" algn="ctr">
                <a:solidFill>
                  <a:schemeClr val="bg2"/>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rtlCol="0" anchor="t" anchorCtr="0" compatLnSpc="1">
                <a:prstTxWarp prst="textNoShape">
                  <a:avLst/>
                </a:prstTxWarp>
              </a:bodyPr>
              <a:lstStyle/>
              <a:p>
                <a:pPr defTabSz="685800" fontAlgn="base">
                  <a:spcBef>
                    <a:spcPct val="0"/>
                  </a:spcBef>
                  <a:spcAft>
                    <a:spcPct val="0"/>
                  </a:spcAft>
                </a:pPr>
                <a:endParaRPr lang="pl-PL">
                  <a:solidFill>
                    <a:srgbClr val="FFFFFF"/>
                  </a:solidFill>
                </a:endParaRPr>
              </a:p>
            </p:txBody>
          </p:sp>
          <p:sp>
            <p:nvSpPr>
              <p:cNvPr id="33" name="Dowolny kształt 32"/>
              <p:cNvSpPr/>
              <p:nvPr/>
            </p:nvSpPr>
            <p:spPr bwMode="auto">
              <a:xfrm>
                <a:off x="4904874" y="3236495"/>
                <a:ext cx="661737" cy="533400"/>
              </a:xfrm>
              <a:custGeom>
                <a:avLst/>
                <a:gdLst>
                  <a:gd name="connsiteX0" fmla="*/ 8021 w 661737"/>
                  <a:gd name="connsiteY0" fmla="*/ 344905 h 533400"/>
                  <a:gd name="connsiteX1" fmla="*/ 0 w 661737"/>
                  <a:gd name="connsiteY1" fmla="*/ 449179 h 533400"/>
                  <a:gd name="connsiteX2" fmla="*/ 12031 w 661737"/>
                  <a:gd name="connsiteY2" fmla="*/ 529389 h 533400"/>
                  <a:gd name="connsiteX3" fmla="*/ 92242 w 661737"/>
                  <a:gd name="connsiteY3" fmla="*/ 533400 h 533400"/>
                  <a:gd name="connsiteX4" fmla="*/ 188494 w 661737"/>
                  <a:gd name="connsiteY4" fmla="*/ 477252 h 533400"/>
                  <a:gd name="connsiteX5" fmla="*/ 332873 w 661737"/>
                  <a:gd name="connsiteY5" fmla="*/ 381000 h 533400"/>
                  <a:gd name="connsiteX6" fmla="*/ 477252 w 661737"/>
                  <a:gd name="connsiteY6" fmla="*/ 272716 h 533400"/>
                  <a:gd name="connsiteX7" fmla="*/ 629652 w 661737"/>
                  <a:gd name="connsiteY7" fmla="*/ 148389 h 533400"/>
                  <a:gd name="connsiteX8" fmla="*/ 661737 w 661737"/>
                  <a:gd name="connsiteY8" fmla="*/ 56147 h 533400"/>
                  <a:gd name="connsiteX9" fmla="*/ 601579 w 661737"/>
                  <a:gd name="connsiteY9" fmla="*/ 0 h 533400"/>
                  <a:gd name="connsiteX10" fmla="*/ 453189 w 661737"/>
                  <a:gd name="connsiteY10" fmla="*/ 20052 h 533400"/>
                  <a:gd name="connsiteX11" fmla="*/ 372979 w 661737"/>
                  <a:gd name="connsiteY11" fmla="*/ 96252 h 533400"/>
                  <a:gd name="connsiteX12" fmla="*/ 272715 w 661737"/>
                  <a:gd name="connsiteY12" fmla="*/ 144379 h 533400"/>
                  <a:gd name="connsiteX13" fmla="*/ 204537 w 661737"/>
                  <a:gd name="connsiteY13" fmla="*/ 200526 h 533400"/>
                  <a:gd name="connsiteX14" fmla="*/ 164431 w 661737"/>
                  <a:gd name="connsiteY14" fmla="*/ 244642 h 533400"/>
                  <a:gd name="connsiteX15" fmla="*/ 132347 w 661737"/>
                  <a:gd name="connsiteY15" fmla="*/ 264694 h 533400"/>
                  <a:gd name="connsiteX16" fmla="*/ 68179 w 661737"/>
                  <a:gd name="connsiteY16" fmla="*/ 316831 h 533400"/>
                  <a:gd name="connsiteX17" fmla="*/ 8021 w 661737"/>
                  <a:gd name="connsiteY17" fmla="*/ 344905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1737" h="533400">
                    <a:moveTo>
                      <a:pt x="8021" y="344905"/>
                    </a:moveTo>
                    <a:lnTo>
                      <a:pt x="0" y="449179"/>
                    </a:lnTo>
                    <a:lnTo>
                      <a:pt x="12031" y="529389"/>
                    </a:lnTo>
                    <a:lnTo>
                      <a:pt x="92242" y="533400"/>
                    </a:lnTo>
                    <a:lnTo>
                      <a:pt x="188494" y="477252"/>
                    </a:lnTo>
                    <a:lnTo>
                      <a:pt x="332873" y="381000"/>
                    </a:lnTo>
                    <a:lnTo>
                      <a:pt x="477252" y="272716"/>
                    </a:lnTo>
                    <a:lnTo>
                      <a:pt x="629652" y="148389"/>
                    </a:lnTo>
                    <a:lnTo>
                      <a:pt x="661737" y="56147"/>
                    </a:lnTo>
                    <a:lnTo>
                      <a:pt x="601579" y="0"/>
                    </a:lnTo>
                    <a:lnTo>
                      <a:pt x="453189" y="20052"/>
                    </a:lnTo>
                    <a:lnTo>
                      <a:pt x="372979" y="96252"/>
                    </a:lnTo>
                    <a:lnTo>
                      <a:pt x="272715" y="144379"/>
                    </a:lnTo>
                    <a:lnTo>
                      <a:pt x="204537" y="200526"/>
                    </a:lnTo>
                    <a:lnTo>
                      <a:pt x="164431" y="244642"/>
                    </a:lnTo>
                    <a:lnTo>
                      <a:pt x="132347" y="264694"/>
                    </a:lnTo>
                    <a:lnTo>
                      <a:pt x="68179" y="316831"/>
                    </a:lnTo>
                    <a:lnTo>
                      <a:pt x="8021" y="344905"/>
                    </a:lnTo>
                    <a:close/>
                  </a:path>
                </a:pathLst>
              </a:custGeom>
              <a:noFill/>
              <a:ln w="9525" cap="flat" cmpd="sng" algn="ctr">
                <a:solidFill>
                  <a:schemeClr val="bg2"/>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rtlCol="0" anchor="t" anchorCtr="0" compatLnSpc="1">
                <a:prstTxWarp prst="textNoShape">
                  <a:avLst/>
                </a:prstTxWarp>
              </a:bodyPr>
              <a:lstStyle/>
              <a:p>
                <a:pPr defTabSz="685800" fontAlgn="base">
                  <a:spcBef>
                    <a:spcPct val="0"/>
                  </a:spcBef>
                  <a:spcAft>
                    <a:spcPct val="0"/>
                  </a:spcAft>
                </a:pPr>
                <a:endParaRPr lang="pl-PL">
                  <a:solidFill>
                    <a:srgbClr val="FFFFFF"/>
                  </a:solidFill>
                </a:endParaRPr>
              </a:p>
            </p:txBody>
          </p:sp>
        </p:grpSp>
        <p:sp>
          <p:nvSpPr>
            <p:cNvPr id="36" name="Text Box 12"/>
            <p:cNvSpPr txBox="1">
              <a:spLocks noChangeArrowheads="1"/>
            </p:cNvSpPr>
            <p:nvPr/>
          </p:nvSpPr>
          <p:spPr bwMode="auto">
            <a:xfrm>
              <a:off x="7949713" y="2030706"/>
              <a:ext cx="1831101" cy="615553"/>
            </a:xfrm>
            <a:prstGeom prst="rect">
              <a:avLst/>
            </a:prstGeom>
            <a:solidFill>
              <a:schemeClr val="tx1"/>
            </a:solidFill>
            <a:ln>
              <a:solidFill>
                <a:srgbClr val="FF66FF"/>
              </a:solidFill>
            </a:ln>
            <a:effec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685800" eaLnBrk="1" fontAlgn="base" hangingPunct="1">
                <a:spcBef>
                  <a:spcPct val="0"/>
                </a:spcBef>
                <a:spcAft>
                  <a:spcPct val="0"/>
                </a:spcAft>
              </a:pPr>
              <a:r>
                <a:rPr lang="pl-PL" sz="1200" b="1" dirty="0" err="1">
                  <a:solidFill>
                    <a:srgbClr val="7030A0"/>
                  </a:solidFill>
                  <a:latin typeface="Arial" charset="0"/>
                </a:rPr>
                <a:t>Spontaneous</a:t>
              </a:r>
              <a:r>
                <a:rPr lang="pl-PL" sz="1200" b="1" dirty="0">
                  <a:solidFill>
                    <a:srgbClr val="7030A0"/>
                  </a:solidFill>
                  <a:latin typeface="Arial" charset="0"/>
                </a:rPr>
                <a:t> </a:t>
              </a:r>
              <a:r>
                <a:rPr lang="en-US" sz="1200" b="1" dirty="0">
                  <a:solidFill>
                    <a:srgbClr val="7030A0"/>
                  </a:solidFill>
                  <a:latin typeface="Arial" charset="0"/>
                </a:rPr>
                <a:t>fission of </a:t>
              </a:r>
              <a:r>
                <a:rPr lang="en-US" sz="1200" b="1" baseline="30000" dirty="0">
                  <a:solidFill>
                    <a:srgbClr val="7030A0"/>
                  </a:solidFill>
                  <a:latin typeface="Arial" charset="0"/>
                </a:rPr>
                <a:t>2</a:t>
              </a:r>
              <a:r>
                <a:rPr lang="pl-PL" sz="1200" b="1" baseline="30000" dirty="0">
                  <a:solidFill>
                    <a:srgbClr val="7030A0"/>
                  </a:solidFill>
                  <a:latin typeface="Arial" charset="0"/>
                </a:rPr>
                <a:t>48</a:t>
              </a:r>
              <a:r>
                <a:rPr lang="pl-PL" sz="1200" b="1" dirty="0">
                  <a:solidFill>
                    <a:srgbClr val="7030A0"/>
                  </a:solidFill>
                  <a:latin typeface="Arial" charset="0"/>
                </a:rPr>
                <a:t>Cm</a:t>
              </a:r>
              <a:endParaRPr lang="en-US" sz="1200" b="1" dirty="0">
                <a:solidFill>
                  <a:srgbClr val="FF0000"/>
                </a:solidFill>
                <a:latin typeface="Arial" charset="0"/>
              </a:endParaRPr>
            </a:p>
          </p:txBody>
        </p:sp>
      </p:grpSp>
      <p:grpSp>
        <p:nvGrpSpPr>
          <p:cNvPr id="5" name="Grupa 4"/>
          <p:cNvGrpSpPr/>
          <p:nvPr/>
        </p:nvGrpSpPr>
        <p:grpSpPr>
          <a:xfrm>
            <a:off x="2540398" y="1137180"/>
            <a:ext cx="6996113" cy="4554140"/>
            <a:chOff x="804561" y="324252"/>
            <a:chExt cx="9328150" cy="6072187"/>
          </a:xfrm>
        </p:grpSpPr>
        <p:pic>
          <p:nvPicPr>
            <p:cNvPr id="2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95" l="327" r="96732">
                          <a14:foregroundMark x1="1634" y1="89157" x2="2157" y2="84538"/>
                          <a14:foregroundMark x1="2288" y1="84438" x2="3791" y2="83434"/>
                          <a14:foregroundMark x1="3791" y1="83434" x2="5686" y2="81727"/>
                          <a14:foregroundMark x1="5686" y1="81727" x2="6928" y2="80221"/>
                          <a14:foregroundMark x1="6667" y1="80422" x2="5490" y2="78414"/>
                          <a14:foregroundMark x1="5425" y1="78414" x2="6471" y2="76004"/>
                          <a14:foregroundMark x1="6471" y1="76004" x2="7908" y2="76104"/>
                          <a14:foregroundMark x1="7843" y1="76205" x2="9608" y2="76606"/>
                          <a14:foregroundMark x1="9542" y1="76807" x2="10980" y2="75000"/>
                          <a14:foregroundMark x1="11176" y1="75000" x2="9542" y2="72791"/>
                          <a14:foregroundMark x1="9477" y1="72289" x2="8954" y2="70382"/>
                          <a14:foregroundMark x1="8954" y1="70382" x2="11046" y2="69076"/>
                          <a14:foregroundMark x1="11046" y1="69076" x2="12680" y2="68173"/>
                          <a14:foregroundMark x1="12745" y1="68273" x2="15033" y2="67169"/>
                          <a14:foregroundMark x1="15033" y1="67169" x2="16536" y2="65763"/>
                          <a14:foregroundMark x1="16536" y1="65763" x2="18170" y2="63353"/>
                          <a14:foregroundMark x1="18170" y1="63353" x2="19020" y2="64759"/>
                          <a14:foregroundMark x1="19020" y1="64558" x2="21634" y2="61546"/>
                          <a14:foregroundMark x1="21634" y1="61546" x2="24314" y2="58032"/>
                          <a14:foregroundMark x1="24379" y1="57831" x2="25294" y2="56827"/>
                          <a14:foregroundMark x1="25294" y1="56627" x2="23268" y2="55924"/>
                          <a14:foregroundMark x1="23464" y1="55924" x2="23595" y2="52610"/>
                          <a14:foregroundMark x1="23529" y1="52410" x2="26078" y2="52209"/>
                          <a14:foregroundMark x1="26144" y1="52209" x2="27712" y2="51506"/>
                          <a14:foregroundMark x1="27712" y1="51506" x2="29869" y2="51004"/>
                          <a14:foregroundMark x1="29804" y1="51004" x2="31765" y2="48795"/>
                          <a14:foregroundMark x1="31830" y1="48795" x2="35948" y2="43976"/>
                          <a14:foregroundMark x1="35948" y1="44076" x2="39869" y2="39659"/>
                          <a14:foregroundMark x1="39869" y1="39659" x2="43268" y2="36245"/>
                          <a14:foregroundMark x1="43464" y1="36345" x2="44379" y2="34036"/>
                          <a14:foregroundMark x1="44379" y1="34036" x2="45556" y2="33635"/>
                          <a14:foregroundMark x1="45556" y1="33635" x2="46928" y2="32631"/>
                          <a14:foregroundMark x1="46928" y1="32631" x2="48366" y2="31426"/>
                          <a14:foregroundMark x1="48366" y1="31426" x2="47647" y2="28916"/>
                          <a14:foregroundMark x1="47647" y1="29016" x2="48366" y2="27008"/>
                          <a14:foregroundMark x1="48366" y1="27008" x2="50719" y2="26908"/>
                          <a14:foregroundMark x1="50719" y1="26908" x2="53464" y2="26908"/>
                          <a14:foregroundMark x1="53660" y1="27008" x2="56536" y2="26104"/>
                          <a14:foregroundMark x1="56536" y1="26104" x2="59412" y2="24900"/>
                          <a14:foregroundMark x1="59412" y1="24900" x2="62680" y2="22791"/>
                          <a14:foregroundMark x1="62680" y1="22791" x2="66144" y2="20281"/>
                          <a14:foregroundMark x1="66144" y1="20181" x2="67190" y2="18072"/>
                          <a14:foregroundMark x1="67320" y1="18273" x2="69216" y2="18072"/>
                          <a14:foregroundMark x1="69150" y1="18173" x2="69150" y2="19679"/>
                          <a14:foregroundMark x1="69412" y1="19578" x2="70523" y2="19578"/>
                          <a14:foregroundMark x1="70784" y1="19578" x2="72941" y2="16466"/>
                          <a14:foregroundMark x1="72941" y1="16466" x2="75033" y2="13855"/>
                          <a14:foregroundMark x1="74837" y1="13755" x2="77582" y2="11948"/>
                          <a14:foregroundMark x1="77582" y1="11948" x2="80131" y2="9739"/>
                          <a14:foregroundMark x1="80131" y1="9739" x2="82026" y2="7831"/>
                          <a14:foregroundMark x1="82026" y1="7831" x2="83529" y2="6124"/>
                          <a14:foregroundMark x1="83529" y1="6124" x2="86078" y2="5221"/>
                          <a14:foregroundMark x1="86078" y1="5221" x2="88301" y2="3815"/>
                          <a14:foregroundMark x1="88497" y1="3514" x2="89542" y2="3414"/>
                          <a14:foregroundMark x1="89673" y1="3514" x2="90523" y2="3313"/>
                          <a14:foregroundMark x1="90523" y1="3213" x2="91111" y2="2610"/>
                          <a14:foregroundMark x1="76013" y1="30321" x2="71176" y2="33032"/>
                          <a14:foregroundMark x1="71176" y1="33032" x2="69216" y2="34237"/>
                          <a14:foregroundMark x1="69477" y1="34237" x2="69542" y2="38755"/>
                          <a14:foregroundMark x1="69542" y1="38855" x2="69216" y2="39859"/>
                          <a14:foregroundMark x1="69346" y1="39659" x2="66993" y2="40261"/>
                          <a14:foregroundMark x1="66993" y1="40261" x2="65359" y2="39558"/>
                          <a14:foregroundMark x1="65425" y1="39357" x2="63529" y2="37751"/>
                          <a14:foregroundMark x1="63464" y1="37851" x2="61111" y2="39759"/>
                          <a14:foregroundMark x1="47778" y1="57028" x2="46601" y2="60141"/>
                          <a14:foregroundMark x1="46667" y1="60241" x2="46536" y2="63454"/>
                          <a14:foregroundMark x1="46536" y1="63855" x2="44837" y2="64458"/>
                          <a14:foregroundMark x1="44837" y1="64458" x2="43203" y2="63454"/>
                          <a14:foregroundMark x1="43268" y1="63253" x2="42418" y2="61044"/>
                          <a14:foregroundMark x1="31242" y1="72289" x2="30392" y2="75904"/>
                          <a14:foregroundMark x1="30392" y1="76004" x2="30392" y2="76004"/>
                          <a14:foregroundMark x1="30392" y1="76004" x2="30000" y2="77912"/>
                          <a14:foregroundMark x1="30000" y1="78213" x2="28627" y2="78213"/>
                          <a14:foregroundMark x1="28627" y1="78213" x2="27124" y2="77610"/>
                          <a14:foregroundMark x1="27059" y1="77410" x2="26340" y2="75301"/>
                          <a14:foregroundMark x1="18954" y1="85141" x2="18889" y2="88454"/>
                          <a14:foregroundMark x1="18824" y1="88755" x2="18954" y2="89558"/>
                          <a14:foregroundMark x1="18954" y1="89759" x2="16928" y2="90060"/>
                          <a14:foregroundMark x1="16863" y1="90261" x2="15556" y2="91667"/>
                          <a14:foregroundMark x1="15556" y1="91767" x2="13856" y2="93072"/>
                          <a14:foregroundMark x1="13856" y1="93072" x2="12222" y2="92771"/>
                          <a14:foregroundMark x1="12288" y1="92771" x2="11438" y2="89960"/>
                          <a14:foregroundMark x1="9477" y1="92068" x2="8627" y2="95984"/>
                          <a14:foregroundMark x1="8627" y1="96285" x2="7582" y2="97892"/>
                          <a14:foregroundMark x1="7582" y1="98092" x2="5686" y2="97992"/>
                          <a14:foregroundMark x1="5621" y1="98092" x2="3007" y2="98092"/>
                          <a14:foregroundMark x1="3137" y1="98092" x2="1961" y2="95382"/>
                          <a14:foregroundMark x1="1961" y1="95482" x2="1111" y2="93574"/>
                          <a14:foregroundMark x1="1111" y1="93373" x2="719" y2="91064"/>
                          <a14:foregroundMark x1="850" y1="91165" x2="1699" y2="88855"/>
                          <a14:backgroundMark x1="85882" y1="2410" x2="89935" y2="1506"/>
                          <a14:backgroundMark x1="719" y1="88153" x2="719" y2="88153"/>
                          <a14:backgroundMark x1="784" y1="90361" x2="784" y2="90361"/>
                          <a14:backgroundMark x1="588" y1="93574" x2="588" y2="93574"/>
                          <a14:backgroundMark x1="588" y1="91566" x2="588" y2="91566"/>
                          <a14:backgroundMark x1="588" y1="94177" x2="588" y2="94177"/>
                          <a14:backgroundMark x1="784" y1="94478" x2="1765" y2="96586"/>
                          <a14:backgroundMark x1="1961" y1="96586" x2="3529" y2="98795"/>
                        </a14:backgroundRemoval>
                      </a14:imgEffect>
                    </a14:imgLayer>
                  </a14:imgProps>
                </a:ext>
                <a:ext uri="{28A0092B-C50C-407E-A947-70E740481C1C}">
                  <a14:useLocalDpi xmlns:a14="http://schemas.microsoft.com/office/drawing/2010/main" val="0"/>
                </a:ext>
              </a:extLst>
            </a:blip>
            <a:srcRect/>
            <a:stretch>
              <a:fillRect/>
            </a:stretch>
          </p:blipFill>
          <p:spPr bwMode="auto">
            <a:xfrm>
              <a:off x="804561" y="324252"/>
              <a:ext cx="9328150" cy="607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Box 12"/>
            <p:cNvSpPr txBox="1">
              <a:spLocks noChangeArrowheads="1"/>
            </p:cNvSpPr>
            <p:nvPr/>
          </p:nvSpPr>
          <p:spPr bwMode="auto">
            <a:xfrm>
              <a:off x="5357579" y="1918229"/>
              <a:ext cx="2319213" cy="861775"/>
            </a:xfrm>
            <a:prstGeom prst="rect">
              <a:avLst/>
            </a:prstGeom>
            <a:solidFill>
              <a:schemeClr val="tx1"/>
            </a:solidFill>
            <a:ln>
              <a:solidFill>
                <a:srgbClr val="FF00FF"/>
              </a:solidFill>
            </a:ln>
            <a:effec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685800" eaLnBrk="1" fontAlgn="base" hangingPunct="1">
                <a:spcBef>
                  <a:spcPct val="0"/>
                </a:spcBef>
                <a:spcAft>
                  <a:spcPct val="0"/>
                </a:spcAft>
              </a:pPr>
              <a:r>
                <a:rPr lang="pl-PL" sz="1200" b="1" dirty="0">
                  <a:solidFill>
                    <a:srgbClr val="7030A0"/>
                  </a:solidFill>
                  <a:latin typeface="Arial" charset="0"/>
                </a:rPr>
                <a:t>T</a:t>
              </a:r>
              <a:r>
                <a:rPr lang="en-US" sz="1200" b="1" dirty="0" err="1">
                  <a:solidFill>
                    <a:srgbClr val="7030A0"/>
                  </a:solidFill>
                  <a:latin typeface="Arial" charset="0"/>
                </a:rPr>
                <a:t>hermal</a:t>
              </a:r>
              <a:r>
                <a:rPr lang="en-US" sz="1200" b="1" dirty="0">
                  <a:solidFill>
                    <a:srgbClr val="7030A0"/>
                  </a:solidFill>
                  <a:latin typeface="Arial" charset="0"/>
                </a:rPr>
                <a:t> neutron induced fission </a:t>
              </a:r>
              <a:endParaRPr lang="pl-PL" sz="1200" b="1" dirty="0">
                <a:solidFill>
                  <a:srgbClr val="7030A0"/>
                </a:solidFill>
                <a:latin typeface="Arial" charset="0"/>
              </a:endParaRPr>
            </a:p>
            <a:p>
              <a:pPr algn="ctr" defTabSz="685800" eaLnBrk="1" fontAlgn="base" hangingPunct="1">
                <a:spcBef>
                  <a:spcPct val="0"/>
                </a:spcBef>
                <a:spcAft>
                  <a:spcPct val="0"/>
                </a:spcAft>
              </a:pPr>
              <a:r>
                <a:rPr lang="en-US" sz="1200" b="1" dirty="0">
                  <a:solidFill>
                    <a:srgbClr val="7030A0"/>
                  </a:solidFill>
                  <a:latin typeface="Arial" charset="0"/>
                </a:rPr>
                <a:t>of </a:t>
              </a:r>
              <a:r>
                <a:rPr lang="en-US" sz="1200" b="1" baseline="30000" dirty="0">
                  <a:solidFill>
                    <a:srgbClr val="7030A0"/>
                  </a:solidFill>
                  <a:latin typeface="Arial" charset="0"/>
                </a:rPr>
                <a:t>235</a:t>
              </a:r>
              <a:r>
                <a:rPr lang="en-US" sz="1200" b="1" dirty="0">
                  <a:solidFill>
                    <a:srgbClr val="7030A0"/>
                  </a:solidFill>
                  <a:latin typeface="Arial" charset="0"/>
                </a:rPr>
                <a:t>U</a:t>
              </a:r>
              <a:endParaRPr lang="en-US" sz="1200" b="1" dirty="0">
                <a:solidFill>
                  <a:srgbClr val="FF0000"/>
                </a:solidFill>
                <a:latin typeface="Arial" charset="0"/>
              </a:endParaRPr>
            </a:p>
          </p:txBody>
        </p:sp>
        <p:grpSp>
          <p:nvGrpSpPr>
            <p:cNvPr id="4" name="Grupa 3"/>
            <p:cNvGrpSpPr/>
            <p:nvPr/>
          </p:nvGrpSpPr>
          <p:grpSpPr>
            <a:xfrm>
              <a:off x="2902456" y="2795940"/>
              <a:ext cx="3340345" cy="2112056"/>
              <a:chOff x="1980452" y="2875461"/>
              <a:chExt cx="3340345" cy="2112056"/>
            </a:xfrm>
          </p:grpSpPr>
          <p:pic>
            <p:nvPicPr>
              <p:cNvPr id="38" name="Picture 2"/>
              <p:cNvPicPr>
                <a:picLocks noChangeAspect="1"/>
              </p:cNvPicPr>
              <p:nvPr/>
            </p:nvPicPr>
            <p:blipFill>
              <a:blip r:embed="rId6"/>
              <a:stretch>
                <a:fillRect/>
              </a:stretch>
            </p:blipFill>
            <p:spPr>
              <a:xfrm>
                <a:off x="1980452" y="2875461"/>
                <a:ext cx="3340345" cy="2112056"/>
              </a:xfrm>
              <a:prstGeom prst="rect">
                <a:avLst/>
              </a:prstGeom>
            </p:spPr>
          </p:pic>
          <p:sp>
            <p:nvSpPr>
              <p:cNvPr id="39" name="Dowolny kształt 38"/>
              <p:cNvSpPr/>
              <p:nvPr/>
            </p:nvSpPr>
            <p:spPr bwMode="auto">
              <a:xfrm>
                <a:off x="2621784" y="4047312"/>
                <a:ext cx="725905" cy="489285"/>
              </a:xfrm>
              <a:custGeom>
                <a:avLst/>
                <a:gdLst>
                  <a:gd name="connsiteX0" fmla="*/ 28073 w 725905"/>
                  <a:gd name="connsiteY0" fmla="*/ 316832 h 489285"/>
                  <a:gd name="connsiteX1" fmla="*/ 0 w 725905"/>
                  <a:gd name="connsiteY1" fmla="*/ 401053 h 489285"/>
                  <a:gd name="connsiteX2" fmla="*/ 104273 w 725905"/>
                  <a:gd name="connsiteY2" fmla="*/ 489285 h 489285"/>
                  <a:gd name="connsiteX3" fmla="*/ 332873 w 725905"/>
                  <a:gd name="connsiteY3" fmla="*/ 405063 h 489285"/>
                  <a:gd name="connsiteX4" fmla="*/ 565484 w 725905"/>
                  <a:gd name="connsiteY4" fmla="*/ 232611 h 489285"/>
                  <a:gd name="connsiteX5" fmla="*/ 725905 w 725905"/>
                  <a:gd name="connsiteY5" fmla="*/ 96253 h 489285"/>
                  <a:gd name="connsiteX6" fmla="*/ 633663 w 725905"/>
                  <a:gd name="connsiteY6" fmla="*/ 16042 h 489285"/>
                  <a:gd name="connsiteX7" fmla="*/ 517358 w 725905"/>
                  <a:gd name="connsiteY7" fmla="*/ 0 h 489285"/>
                  <a:gd name="connsiteX8" fmla="*/ 352926 w 725905"/>
                  <a:gd name="connsiteY8" fmla="*/ 56148 h 489285"/>
                  <a:gd name="connsiteX9" fmla="*/ 248652 w 725905"/>
                  <a:gd name="connsiteY9" fmla="*/ 148390 h 489285"/>
                  <a:gd name="connsiteX10" fmla="*/ 76200 w 725905"/>
                  <a:gd name="connsiteY10" fmla="*/ 272716 h 489285"/>
                  <a:gd name="connsiteX11" fmla="*/ 28073 w 725905"/>
                  <a:gd name="connsiteY11" fmla="*/ 316832 h 489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5905" h="489285">
                    <a:moveTo>
                      <a:pt x="28073" y="316832"/>
                    </a:moveTo>
                    <a:lnTo>
                      <a:pt x="0" y="401053"/>
                    </a:lnTo>
                    <a:lnTo>
                      <a:pt x="104273" y="489285"/>
                    </a:lnTo>
                    <a:lnTo>
                      <a:pt x="332873" y="405063"/>
                    </a:lnTo>
                    <a:lnTo>
                      <a:pt x="565484" y="232611"/>
                    </a:lnTo>
                    <a:lnTo>
                      <a:pt x="725905" y="96253"/>
                    </a:lnTo>
                    <a:lnTo>
                      <a:pt x="633663" y="16042"/>
                    </a:lnTo>
                    <a:lnTo>
                      <a:pt x="517358" y="0"/>
                    </a:lnTo>
                    <a:lnTo>
                      <a:pt x="352926" y="56148"/>
                    </a:lnTo>
                    <a:lnTo>
                      <a:pt x="248652" y="148390"/>
                    </a:lnTo>
                    <a:lnTo>
                      <a:pt x="76200" y="272716"/>
                    </a:lnTo>
                    <a:lnTo>
                      <a:pt x="28073" y="316832"/>
                    </a:lnTo>
                    <a:close/>
                  </a:path>
                </a:pathLst>
              </a:custGeom>
              <a:noFill/>
              <a:ln w="9525" cap="flat" cmpd="sng" algn="ctr">
                <a:solidFill>
                  <a:schemeClr val="bg2"/>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rtlCol="0" anchor="t" anchorCtr="0" compatLnSpc="1">
                <a:prstTxWarp prst="textNoShape">
                  <a:avLst/>
                </a:prstTxWarp>
              </a:bodyPr>
              <a:lstStyle/>
              <a:p>
                <a:pPr defTabSz="685800" fontAlgn="base">
                  <a:spcBef>
                    <a:spcPct val="0"/>
                  </a:spcBef>
                  <a:spcAft>
                    <a:spcPct val="0"/>
                  </a:spcAft>
                </a:pPr>
                <a:endParaRPr lang="pl-PL">
                  <a:solidFill>
                    <a:srgbClr val="FFFFFF"/>
                  </a:solidFill>
                </a:endParaRPr>
              </a:p>
            </p:txBody>
          </p:sp>
          <p:sp>
            <p:nvSpPr>
              <p:cNvPr id="40" name="Dowolny kształt 39"/>
              <p:cNvSpPr/>
              <p:nvPr/>
            </p:nvSpPr>
            <p:spPr bwMode="auto">
              <a:xfrm>
                <a:off x="4038622" y="3208612"/>
                <a:ext cx="661737" cy="533400"/>
              </a:xfrm>
              <a:custGeom>
                <a:avLst/>
                <a:gdLst>
                  <a:gd name="connsiteX0" fmla="*/ 8021 w 661737"/>
                  <a:gd name="connsiteY0" fmla="*/ 344905 h 533400"/>
                  <a:gd name="connsiteX1" fmla="*/ 0 w 661737"/>
                  <a:gd name="connsiteY1" fmla="*/ 449179 h 533400"/>
                  <a:gd name="connsiteX2" fmla="*/ 12031 w 661737"/>
                  <a:gd name="connsiteY2" fmla="*/ 529389 h 533400"/>
                  <a:gd name="connsiteX3" fmla="*/ 92242 w 661737"/>
                  <a:gd name="connsiteY3" fmla="*/ 533400 h 533400"/>
                  <a:gd name="connsiteX4" fmla="*/ 188494 w 661737"/>
                  <a:gd name="connsiteY4" fmla="*/ 477252 h 533400"/>
                  <a:gd name="connsiteX5" fmla="*/ 332873 w 661737"/>
                  <a:gd name="connsiteY5" fmla="*/ 381000 h 533400"/>
                  <a:gd name="connsiteX6" fmla="*/ 477252 w 661737"/>
                  <a:gd name="connsiteY6" fmla="*/ 272716 h 533400"/>
                  <a:gd name="connsiteX7" fmla="*/ 629652 w 661737"/>
                  <a:gd name="connsiteY7" fmla="*/ 148389 h 533400"/>
                  <a:gd name="connsiteX8" fmla="*/ 661737 w 661737"/>
                  <a:gd name="connsiteY8" fmla="*/ 56147 h 533400"/>
                  <a:gd name="connsiteX9" fmla="*/ 601579 w 661737"/>
                  <a:gd name="connsiteY9" fmla="*/ 0 h 533400"/>
                  <a:gd name="connsiteX10" fmla="*/ 453189 w 661737"/>
                  <a:gd name="connsiteY10" fmla="*/ 20052 h 533400"/>
                  <a:gd name="connsiteX11" fmla="*/ 372979 w 661737"/>
                  <a:gd name="connsiteY11" fmla="*/ 96252 h 533400"/>
                  <a:gd name="connsiteX12" fmla="*/ 272715 w 661737"/>
                  <a:gd name="connsiteY12" fmla="*/ 144379 h 533400"/>
                  <a:gd name="connsiteX13" fmla="*/ 204537 w 661737"/>
                  <a:gd name="connsiteY13" fmla="*/ 200526 h 533400"/>
                  <a:gd name="connsiteX14" fmla="*/ 164431 w 661737"/>
                  <a:gd name="connsiteY14" fmla="*/ 244642 h 533400"/>
                  <a:gd name="connsiteX15" fmla="*/ 132347 w 661737"/>
                  <a:gd name="connsiteY15" fmla="*/ 264694 h 533400"/>
                  <a:gd name="connsiteX16" fmla="*/ 68179 w 661737"/>
                  <a:gd name="connsiteY16" fmla="*/ 316831 h 533400"/>
                  <a:gd name="connsiteX17" fmla="*/ 8021 w 661737"/>
                  <a:gd name="connsiteY17" fmla="*/ 344905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1737" h="533400">
                    <a:moveTo>
                      <a:pt x="8021" y="344905"/>
                    </a:moveTo>
                    <a:lnTo>
                      <a:pt x="0" y="449179"/>
                    </a:lnTo>
                    <a:lnTo>
                      <a:pt x="12031" y="529389"/>
                    </a:lnTo>
                    <a:lnTo>
                      <a:pt x="92242" y="533400"/>
                    </a:lnTo>
                    <a:lnTo>
                      <a:pt x="188494" y="477252"/>
                    </a:lnTo>
                    <a:lnTo>
                      <a:pt x="332873" y="381000"/>
                    </a:lnTo>
                    <a:lnTo>
                      <a:pt x="477252" y="272716"/>
                    </a:lnTo>
                    <a:lnTo>
                      <a:pt x="629652" y="148389"/>
                    </a:lnTo>
                    <a:lnTo>
                      <a:pt x="661737" y="56147"/>
                    </a:lnTo>
                    <a:lnTo>
                      <a:pt x="601579" y="0"/>
                    </a:lnTo>
                    <a:lnTo>
                      <a:pt x="453189" y="20052"/>
                    </a:lnTo>
                    <a:lnTo>
                      <a:pt x="372979" y="96252"/>
                    </a:lnTo>
                    <a:lnTo>
                      <a:pt x="272715" y="144379"/>
                    </a:lnTo>
                    <a:lnTo>
                      <a:pt x="204537" y="200526"/>
                    </a:lnTo>
                    <a:lnTo>
                      <a:pt x="164431" y="244642"/>
                    </a:lnTo>
                    <a:lnTo>
                      <a:pt x="132347" y="264694"/>
                    </a:lnTo>
                    <a:lnTo>
                      <a:pt x="68179" y="316831"/>
                    </a:lnTo>
                    <a:lnTo>
                      <a:pt x="8021" y="344905"/>
                    </a:lnTo>
                    <a:close/>
                  </a:path>
                </a:pathLst>
              </a:custGeom>
              <a:noFill/>
              <a:ln w="9525" cap="flat" cmpd="sng" algn="ctr">
                <a:solidFill>
                  <a:schemeClr val="bg2"/>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rtlCol="0" anchor="t" anchorCtr="0" compatLnSpc="1">
                <a:prstTxWarp prst="textNoShape">
                  <a:avLst/>
                </a:prstTxWarp>
              </a:bodyPr>
              <a:lstStyle/>
              <a:p>
                <a:pPr defTabSz="685800" fontAlgn="base">
                  <a:spcBef>
                    <a:spcPct val="0"/>
                  </a:spcBef>
                  <a:spcAft>
                    <a:spcPct val="0"/>
                  </a:spcAft>
                </a:pPr>
                <a:endParaRPr lang="pl-PL">
                  <a:solidFill>
                    <a:srgbClr val="FFFFFF"/>
                  </a:solidFill>
                </a:endParaRPr>
              </a:p>
            </p:txBody>
          </p:sp>
        </p:grpSp>
      </p:grpSp>
      <p:sp>
        <p:nvSpPr>
          <p:cNvPr id="25" name="Prostokąt 24"/>
          <p:cNvSpPr/>
          <p:nvPr/>
        </p:nvSpPr>
        <p:spPr bwMode="auto">
          <a:xfrm>
            <a:off x="4444034" y="4249768"/>
            <a:ext cx="230094" cy="128390"/>
          </a:xfrm>
          <a:prstGeom prst="rect">
            <a:avLst/>
          </a:prstGeom>
          <a:noFill/>
          <a:ln w="57150" cap="flat" cmpd="sng" algn="ctr">
            <a:solidFill>
              <a:schemeClr val="accent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rtlCol="0" anchor="t" anchorCtr="0" compatLnSpc="1">
            <a:prstTxWarp prst="textNoShape">
              <a:avLst/>
            </a:prstTxWarp>
          </a:bodyPr>
          <a:lstStyle/>
          <a:p>
            <a:pPr algn="ctr" defTabSz="685800" fontAlgn="base">
              <a:spcBef>
                <a:spcPct val="0"/>
              </a:spcBef>
              <a:spcAft>
                <a:spcPct val="0"/>
              </a:spcAft>
            </a:pPr>
            <a:endParaRPr lang="pl-PL">
              <a:solidFill>
                <a:srgbClr val="FFFFFF"/>
              </a:solidFill>
            </a:endParaRPr>
          </a:p>
        </p:txBody>
      </p:sp>
      <p:grpSp>
        <p:nvGrpSpPr>
          <p:cNvPr id="2" name="Grupa 1"/>
          <p:cNvGrpSpPr/>
          <p:nvPr/>
        </p:nvGrpSpPr>
        <p:grpSpPr>
          <a:xfrm>
            <a:off x="305033" y="1150151"/>
            <a:ext cx="6996113" cy="4554140"/>
            <a:chOff x="-1954179" y="341547"/>
            <a:chExt cx="9328150" cy="6072187"/>
          </a:xfrm>
        </p:grpSpPr>
        <p:grpSp>
          <p:nvGrpSpPr>
            <p:cNvPr id="12" name="Grupa 11"/>
            <p:cNvGrpSpPr/>
            <p:nvPr/>
          </p:nvGrpSpPr>
          <p:grpSpPr>
            <a:xfrm>
              <a:off x="-1954179" y="341547"/>
              <a:ext cx="9328150" cy="6072187"/>
              <a:chOff x="-1954179" y="341547"/>
              <a:chExt cx="9328150" cy="6072187"/>
            </a:xfrm>
          </p:grpSpPr>
          <p:pic>
            <p:nvPicPr>
              <p:cNvPr id="6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95" l="327" r="96732">
                            <a14:foregroundMark x1="1634" y1="89157" x2="2157" y2="84538"/>
                            <a14:foregroundMark x1="2288" y1="84438" x2="3791" y2="83434"/>
                            <a14:foregroundMark x1="3791" y1="83434" x2="5686" y2="81727"/>
                            <a14:foregroundMark x1="5686" y1="81727" x2="6928" y2="80221"/>
                            <a14:foregroundMark x1="6667" y1="80422" x2="5490" y2="78414"/>
                            <a14:foregroundMark x1="5425" y1="78414" x2="6471" y2="76004"/>
                            <a14:foregroundMark x1="6471" y1="76004" x2="7908" y2="76104"/>
                            <a14:foregroundMark x1="7843" y1="76205" x2="9608" y2="76606"/>
                            <a14:foregroundMark x1="9542" y1="76807" x2="10980" y2="75000"/>
                            <a14:foregroundMark x1="11176" y1="75000" x2="9542" y2="72791"/>
                            <a14:foregroundMark x1="9477" y1="72289" x2="8954" y2="70382"/>
                            <a14:foregroundMark x1="8954" y1="70382" x2="11046" y2="69076"/>
                            <a14:foregroundMark x1="11046" y1="69076" x2="12680" y2="68173"/>
                            <a14:foregroundMark x1="12745" y1="68273" x2="15033" y2="67169"/>
                            <a14:foregroundMark x1="15033" y1="67169" x2="16536" y2="65763"/>
                            <a14:foregroundMark x1="16536" y1="65763" x2="18170" y2="63353"/>
                            <a14:foregroundMark x1="18170" y1="63353" x2="19020" y2="64759"/>
                            <a14:foregroundMark x1="19020" y1="64558" x2="21634" y2="61546"/>
                            <a14:foregroundMark x1="21634" y1="61546" x2="24314" y2="58032"/>
                            <a14:foregroundMark x1="24379" y1="57831" x2="25294" y2="56827"/>
                            <a14:foregroundMark x1="25294" y1="56627" x2="23268" y2="55924"/>
                            <a14:foregroundMark x1="23464" y1="55924" x2="23595" y2="52610"/>
                            <a14:foregroundMark x1="23529" y1="52410" x2="26078" y2="52209"/>
                            <a14:foregroundMark x1="26144" y1="52209" x2="27712" y2="51506"/>
                            <a14:foregroundMark x1="27712" y1="51506" x2="29869" y2="51004"/>
                            <a14:foregroundMark x1="29804" y1="51004" x2="31765" y2="48795"/>
                            <a14:foregroundMark x1="31830" y1="48795" x2="35948" y2="43976"/>
                            <a14:foregroundMark x1="35948" y1="44076" x2="39869" y2="39659"/>
                            <a14:foregroundMark x1="39869" y1="39659" x2="43268" y2="36245"/>
                            <a14:foregroundMark x1="43464" y1="36345" x2="44379" y2="34036"/>
                            <a14:foregroundMark x1="44379" y1="34036" x2="45556" y2="33635"/>
                            <a14:foregroundMark x1="45556" y1="33635" x2="46928" y2="32631"/>
                            <a14:foregroundMark x1="46928" y1="32631" x2="48366" y2="31426"/>
                            <a14:foregroundMark x1="48366" y1="31426" x2="47647" y2="28916"/>
                            <a14:foregroundMark x1="47647" y1="29016" x2="48366" y2="27008"/>
                            <a14:foregroundMark x1="48366" y1="27008" x2="50719" y2="26908"/>
                            <a14:foregroundMark x1="50719" y1="26908" x2="53464" y2="26908"/>
                            <a14:foregroundMark x1="53660" y1="27008" x2="56536" y2="26104"/>
                            <a14:foregroundMark x1="56536" y1="26104" x2="59412" y2="24900"/>
                            <a14:foregroundMark x1="59412" y1="24900" x2="62680" y2="22791"/>
                            <a14:foregroundMark x1="62680" y1="22791" x2="66144" y2="20281"/>
                            <a14:foregroundMark x1="66144" y1="20181" x2="67190" y2="18072"/>
                            <a14:foregroundMark x1="67320" y1="18273" x2="69216" y2="18072"/>
                            <a14:foregroundMark x1="69150" y1="18173" x2="69150" y2="19679"/>
                            <a14:foregroundMark x1="69412" y1="19578" x2="70523" y2="19578"/>
                            <a14:foregroundMark x1="70784" y1="19578" x2="72941" y2="16466"/>
                            <a14:foregroundMark x1="72941" y1="16466" x2="75033" y2="13855"/>
                            <a14:foregroundMark x1="74837" y1="13755" x2="77582" y2="11948"/>
                            <a14:foregroundMark x1="77582" y1="11948" x2="80131" y2="9739"/>
                            <a14:foregroundMark x1="80131" y1="9739" x2="82026" y2="7831"/>
                            <a14:foregroundMark x1="82026" y1="7831" x2="83529" y2="6124"/>
                            <a14:foregroundMark x1="83529" y1="6124" x2="86078" y2="5221"/>
                            <a14:foregroundMark x1="86078" y1="5221" x2="88301" y2="3815"/>
                            <a14:foregroundMark x1="88497" y1="3514" x2="89542" y2="3414"/>
                            <a14:foregroundMark x1="89673" y1="3514" x2="90523" y2="3313"/>
                            <a14:foregroundMark x1="90523" y1="3213" x2="91111" y2="2610"/>
                            <a14:foregroundMark x1="76013" y1="30321" x2="71176" y2="33032"/>
                            <a14:foregroundMark x1="71176" y1="33032" x2="69216" y2="34237"/>
                            <a14:foregroundMark x1="69477" y1="34237" x2="69542" y2="38755"/>
                            <a14:foregroundMark x1="69542" y1="38855" x2="69216" y2="39859"/>
                            <a14:foregroundMark x1="69346" y1="39659" x2="66993" y2="40261"/>
                            <a14:foregroundMark x1="66993" y1="40261" x2="65359" y2="39558"/>
                            <a14:foregroundMark x1="65425" y1="39357" x2="63529" y2="37751"/>
                            <a14:foregroundMark x1="63464" y1="37851" x2="61111" y2="39759"/>
                            <a14:foregroundMark x1="47778" y1="57028" x2="46601" y2="60141"/>
                            <a14:foregroundMark x1="46667" y1="60241" x2="46536" y2="63454"/>
                            <a14:foregroundMark x1="46536" y1="63855" x2="44837" y2="64458"/>
                            <a14:foregroundMark x1="44837" y1="64458" x2="43203" y2="63454"/>
                            <a14:foregroundMark x1="43268" y1="63253" x2="42418" y2="61044"/>
                            <a14:foregroundMark x1="31242" y1="72289" x2="30392" y2="75904"/>
                            <a14:foregroundMark x1="30392" y1="76004" x2="30392" y2="76004"/>
                            <a14:foregroundMark x1="30392" y1="76004" x2="30000" y2="77912"/>
                            <a14:foregroundMark x1="30000" y1="78213" x2="28627" y2="78213"/>
                            <a14:foregroundMark x1="28627" y1="78213" x2="27124" y2="77610"/>
                            <a14:foregroundMark x1="27059" y1="77410" x2="26340" y2="75301"/>
                            <a14:foregroundMark x1="18954" y1="85141" x2="18889" y2="88454"/>
                            <a14:foregroundMark x1="18824" y1="88755" x2="18954" y2="89558"/>
                            <a14:foregroundMark x1="18954" y1="89759" x2="16928" y2="90060"/>
                            <a14:foregroundMark x1="16863" y1="90261" x2="15556" y2="91667"/>
                            <a14:foregroundMark x1="15556" y1="91767" x2="13856" y2="93072"/>
                            <a14:foregroundMark x1="13856" y1="93072" x2="12222" y2="92771"/>
                            <a14:foregroundMark x1="12288" y1="92771" x2="11438" y2="89960"/>
                            <a14:foregroundMark x1="9477" y1="92068" x2="8627" y2="95984"/>
                            <a14:foregroundMark x1="8627" y1="96285" x2="7582" y2="97892"/>
                            <a14:foregroundMark x1="7582" y1="98092" x2="5686" y2="97992"/>
                            <a14:foregroundMark x1="5621" y1="98092" x2="3007" y2="98092"/>
                            <a14:foregroundMark x1="3137" y1="98092" x2="1961" y2="95382"/>
                            <a14:foregroundMark x1="1961" y1="95482" x2="1111" y2="93574"/>
                            <a14:foregroundMark x1="1111" y1="93373" x2="719" y2="91064"/>
                            <a14:foregroundMark x1="850" y1="91165" x2="1699" y2="88855"/>
                            <a14:backgroundMark x1="85882" y1="2410" x2="89935" y2="1506"/>
                            <a14:backgroundMark x1="719" y1="88153" x2="719" y2="88153"/>
                            <a14:backgroundMark x1="784" y1="90361" x2="784" y2="90361"/>
                            <a14:backgroundMark x1="588" y1="93574" x2="588" y2="93574"/>
                            <a14:backgroundMark x1="588" y1="91566" x2="588" y2="91566"/>
                            <a14:backgroundMark x1="588" y1="94177" x2="588" y2="94177"/>
                            <a14:backgroundMark x1="784" y1="94478" x2="1765" y2="96586"/>
                            <a14:backgroundMark x1="1961" y1="96586" x2="3529" y2="98795"/>
                          </a14:backgroundRemoval>
                        </a14:imgEffect>
                      </a14:imgLayer>
                    </a14:imgProps>
                  </a:ext>
                  <a:ext uri="{28A0092B-C50C-407E-A947-70E740481C1C}">
                    <a14:useLocalDpi xmlns:a14="http://schemas.microsoft.com/office/drawing/2010/main" val="0"/>
                  </a:ext>
                </a:extLst>
              </a:blip>
              <a:srcRect/>
              <a:stretch>
                <a:fillRect/>
              </a:stretch>
            </p:blipFill>
            <p:spPr bwMode="auto">
              <a:xfrm>
                <a:off x="-1954179" y="341547"/>
                <a:ext cx="9328150" cy="607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 Box 12"/>
              <p:cNvSpPr txBox="1">
                <a:spLocks noChangeArrowheads="1"/>
              </p:cNvSpPr>
              <p:nvPr/>
            </p:nvSpPr>
            <p:spPr bwMode="auto">
              <a:xfrm>
                <a:off x="2446830" y="1793058"/>
                <a:ext cx="2709972" cy="1107996"/>
              </a:xfrm>
              <a:prstGeom prst="rect">
                <a:avLst/>
              </a:prstGeom>
              <a:solidFill>
                <a:schemeClr val="tx1"/>
              </a:solidFill>
              <a:ln w="9525">
                <a:solidFill>
                  <a:srgbClr val="FF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685800" eaLnBrk="1" fontAlgn="base" hangingPunct="1">
                  <a:spcBef>
                    <a:spcPct val="0"/>
                  </a:spcBef>
                  <a:spcAft>
                    <a:spcPct val="0"/>
                  </a:spcAft>
                </a:pPr>
                <a:r>
                  <a:rPr lang="en-US" sz="1200" b="1" dirty="0">
                    <a:solidFill>
                      <a:srgbClr val="7030A0"/>
                    </a:solidFill>
                    <a:latin typeface="Arial" charset="0"/>
                  </a:rPr>
                  <a:t> Yields of products </a:t>
                </a:r>
                <a:endParaRPr lang="pl-PL" sz="1200" b="1" dirty="0">
                  <a:solidFill>
                    <a:srgbClr val="7030A0"/>
                  </a:solidFill>
                  <a:latin typeface="Arial" charset="0"/>
                </a:endParaRPr>
              </a:p>
              <a:p>
                <a:pPr algn="ctr" defTabSz="685800" eaLnBrk="1" fontAlgn="base" hangingPunct="1">
                  <a:spcBef>
                    <a:spcPct val="0"/>
                  </a:spcBef>
                  <a:spcAft>
                    <a:spcPct val="0"/>
                  </a:spcAft>
                </a:pPr>
                <a:r>
                  <a:rPr lang="en-US" sz="1200" b="1" dirty="0">
                    <a:solidFill>
                      <a:srgbClr val="7030A0"/>
                    </a:solidFill>
                    <a:latin typeface="Arial" charset="0"/>
                  </a:rPr>
                  <a:t>from the </a:t>
                </a:r>
                <a:r>
                  <a:rPr lang="pl-PL" sz="1200" b="1" dirty="0">
                    <a:solidFill>
                      <a:srgbClr val="7030A0"/>
                    </a:solidFill>
                    <a:latin typeface="Arial" charset="0"/>
                  </a:rPr>
                  <a:t>14 </a:t>
                </a:r>
                <a:r>
                  <a:rPr lang="pl-PL" sz="1200" b="1" dirty="0" err="1">
                    <a:solidFill>
                      <a:srgbClr val="7030A0"/>
                    </a:solidFill>
                    <a:latin typeface="Arial" charset="0"/>
                  </a:rPr>
                  <a:t>MeV</a:t>
                </a:r>
                <a:r>
                  <a:rPr lang="pl-PL" sz="1200" b="1" dirty="0">
                    <a:solidFill>
                      <a:srgbClr val="7030A0"/>
                    </a:solidFill>
                    <a:latin typeface="Arial" charset="0"/>
                  </a:rPr>
                  <a:t>-</a:t>
                </a:r>
                <a:r>
                  <a:rPr lang="en-US" sz="1200" b="1" dirty="0">
                    <a:solidFill>
                      <a:srgbClr val="7030A0"/>
                    </a:solidFill>
                    <a:latin typeface="Arial" charset="0"/>
                  </a:rPr>
                  <a:t>neutron </a:t>
                </a:r>
                <a:endParaRPr lang="pl-PL" sz="1200" b="1" dirty="0">
                  <a:solidFill>
                    <a:srgbClr val="7030A0"/>
                  </a:solidFill>
                  <a:latin typeface="Arial" charset="0"/>
                </a:endParaRPr>
              </a:p>
              <a:p>
                <a:pPr algn="ctr" defTabSz="685800" eaLnBrk="1" fontAlgn="base" hangingPunct="1">
                  <a:spcBef>
                    <a:spcPct val="0"/>
                  </a:spcBef>
                  <a:spcAft>
                    <a:spcPct val="0"/>
                  </a:spcAft>
                </a:pPr>
                <a:r>
                  <a:rPr lang="en-US" sz="1200" b="1" dirty="0">
                    <a:solidFill>
                      <a:srgbClr val="7030A0"/>
                    </a:solidFill>
                    <a:latin typeface="Arial" charset="0"/>
                  </a:rPr>
                  <a:t>induced fission of </a:t>
                </a:r>
                <a:r>
                  <a:rPr lang="en-US" sz="1200" b="1" baseline="30000" dirty="0">
                    <a:solidFill>
                      <a:srgbClr val="7030A0"/>
                    </a:solidFill>
                    <a:latin typeface="Arial" charset="0"/>
                  </a:rPr>
                  <a:t>23</a:t>
                </a:r>
                <a:r>
                  <a:rPr lang="pl-PL" sz="1200" b="1" baseline="30000" dirty="0">
                    <a:solidFill>
                      <a:srgbClr val="7030A0"/>
                    </a:solidFill>
                    <a:latin typeface="Arial" charset="0"/>
                  </a:rPr>
                  <a:t>2</a:t>
                </a:r>
                <a:r>
                  <a:rPr lang="pl-PL" sz="1200" b="1" dirty="0">
                    <a:solidFill>
                      <a:srgbClr val="7030A0"/>
                    </a:solidFill>
                    <a:latin typeface="Arial" charset="0"/>
                  </a:rPr>
                  <a:t>Th</a:t>
                </a:r>
              </a:p>
              <a:p>
                <a:pPr algn="ctr" defTabSz="685800" eaLnBrk="1" fontAlgn="base" hangingPunct="1">
                  <a:spcBef>
                    <a:spcPct val="0"/>
                  </a:spcBef>
                  <a:spcAft>
                    <a:spcPct val="0"/>
                  </a:spcAft>
                </a:pPr>
                <a:r>
                  <a:rPr lang="pl-PL" sz="1200" b="1" i="1" dirty="0">
                    <a:solidFill>
                      <a:srgbClr val="FF0000"/>
                    </a:solidFill>
                    <a:latin typeface="Arial" charset="0"/>
                  </a:rPr>
                  <a:t>n</a:t>
                </a:r>
                <a:r>
                  <a:rPr lang="pl-PL" sz="1200" b="1" dirty="0">
                    <a:solidFill>
                      <a:srgbClr val="FF0000"/>
                    </a:solidFill>
                    <a:latin typeface="Arial" charset="0"/>
                  </a:rPr>
                  <a:t>(14</a:t>
                </a:r>
                <a:r>
                  <a:rPr lang="pl-PL" sz="1200" dirty="0">
                    <a:solidFill>
                      <a:srgbClr val="FF0000"/>
                    </a:solidFill>
                    <a:latin typeface="Arial" charset="0"/>
                  </a:rPr>
                  <a:t> </a:t>
                </a:r>
                <a:r>
                  <a:rPr lang="pl-PL" sz="1200" dirty="0" err="1">
                    <a:solidFill>
                      <a:srgbClr val="FF0000"/>
                    </a:solidFill>
                    <a:latin typeface="Arial" charset="0"/>
                  </a:rPr>
                  <a:t>MeV</a:t>
                </a:r>
                <a:r>
                  <a:rPr lang="pl-PL" sz="1200" dirty="0">
                    <a:solidFill>
                      <a:srgbClr val="FF0000"/>
                    </a:solidFill>
                    <a:latin typeface="Arial" charset="0"/>
                  </a:rPr>
                  <a:t>) + </a:t>
                </a:r>
                <a:r>
                  <a:rPr lang="pl-PL" sz="1200" b="1" baseline="30000" dirty="0">
                    <a:solidFill>
                      <a:srgbClr val="FF0000"/>
                    </a:solidFill>
                    <a:latin typeface="Arial" charset="0"/>
                  </a:rPr>
                  <a:t>232</a:t>
                </a:r>
                <a:r>
                  <a:rPr lang="pl-PL" sz="1200" b="1" dirty="0">
                    <a:solidFill>
                      <a:srgbClr val="FF0000"/>
                    </a:solidFill>
                    <a:latin typeface="Arial" charset="0"/>
                  </a:rPr>
                  <a:t>Th</a:t>
                </a:r>
                <a:endParaRPr lang="en-US" sz="1200" b="1" dirty="0">
                  <a:solidFill>
                    <a:srgbClr val="FF0000"/>
                  </a:solidFill>
                  <a:latin typeface="Arial" charset="0"/>
                </a:endParaRPr>
              </a:p>
            </p:txBody>
          </p:sp>
          <p:pic>
            <p:nvPicPr>
              <p:cNvPr id="10" name="Obraz 9"/>
              <p:cNvPicPr>
                <a:picLocks noChangeAspect="1"/>
              </p:cNvPicPr>
              <p:nvPr/>
            </p:nvPicPr>
            <p:blipFill>
              <a:blip r:embed="rId7"/>
              <a:stretch>
                <a:fillRect/>
              </a:stretch>
            </p:blipFill>
            <p:spPr>
              <a:xfrm>
                <a:off x="188450" y="2780062"/>
                <a:ext cx="3189137" cy="2127933"/>
              </a:xfrm>
              <a:prstGeom prst="rect">
                <a:avLst/>
              </a:prstGeom>
            </p:spPr>
          </p:pic>
          <p:sp>
            <p:nvSpPr>
              <p:cNvPr id="11" name="Dowolny kształt 10"/>
              <p:cNvSpPr/>
              <p:nvPr/>
            </p:nvSpPr>
            <p:spPr bwMode="auto">
              <a:xfrm>
                <a:off x="680056" y="3230267"/>
                <a:ext cx="1989624" cy="1337138"/>
              </a:xfrm>
              <a:custGeom>
                <a:avLst/>
                <a:gdLst>
                  <a:gd name="connsiteX0" fmla="*/ 64330 w 1989624"/>
                  <a:gd name="connsiteY0" fmla="*/ 1337138 h 1337138"/>
                  <a:gd name="connsiteX1" fmla="*/ 13785 w 1989624"/>
                  <a:gd name="connsiteY1" fmla="*/ 1304973 h 1337138"/>
                  <a:gd name="connsiteX2" fmla="*/ 0 w 1989624"/>
                  <a:gd name="connsiteY2" fmla="*/ 1291188 h 1337138"/>
                  <a:gd name="connsiteX3" fmla="*/ 4595 w 1989624"/>
                  <a:gd name="connsiteY3" fmla="*/ 1222264 h 1337138"/>
                  <a:gd name="connsiteX4" fmla="*/ 18380 w 1989624"/>
                  <a:gd name="connsiteY4" fmla="*/ 1176314 h 1337138"/>
                  <a:gd name="connsiteX5" fmla="*/ 45950 w 1989624"/>
                  <a:gd name="connsiteY5" fmla="*/ 1121174 h 1337138"/>
                  <a:gd name="connsiteX6" fmla="*/ 147039 w 1989624"/>
                  <a:gd name="connsiteY6" fmla="*/ 1043060 h 1337138"/>
                  <a:gd name="connsiteX7" fmla="*/ 197584 w 1989624"/>
                  <a:gd name="connsiteY7" fmla="*/ 997110 h 1337138"/>
                  <a:gd name="connsiteX8" fmla="*/ 298674 w 1989624"/>
                  <a:gd name="connsiteY8" fmla="*/ 951160 h 1337138"/>
                  <a:gd name="connsiteX9" fmla="*/ 372193 w 1989624"/>
                  <a:gd name="connsiteY9" fmla="*/ 891425 h 1337138"/>
                  <a:gd name="connsiteX10" fmla="*/ 491663 w 1989624"/>
                  <a:gd name="connsiteY10" fmla="*/ 817906 h 1337138"/>
                  <a:gd name="connsiteX11" fmla="*/ 569777 w 1989624"/>
                  <a:gd name="connsiteY11" fmla="*/ 771956 h 1337138"/>
                  <a:gd name="connsiteX12" fmla="*/ 615727 w 1989624"/>
                  <a:gd name="connsiteY12" fmla="*/ 735196 h 1337138"/>
                  <a:gd name="connsiteX13" fmla="*/ 680057 w 1989624"/>
                  <a:gd name="connsiteY13" fmla="*/ 684652 h 1337138"/>
                  <a:gd name="connsiteX14" fmla="*/ 744386 w 1989624"/>
                  <a:gd name="connsiteY14" fmla="*/ 657082 h 1337138"/>
                  <a:gd name="connsiteX15" fmla="*/ 822501 w 1989624"/>
                  <a:gd name="connsiteY15" fmla="*/ 624917 h 1337138"/>
                  <a:gd name="connsiteX16" fmla="*/ 882235 w 1989624"/>
                  <a:gd name="connsiteY16" fmla="*/ 588157 h 1337138"/>
                  <a:gd name="connsiteX17" fmla="*/ 960350 w 1989624"/>
                  <a:gd name="connsiteY17" fmla="*/ 555992 h 1337138"/>
                  <a:gd name="connsiteX18" fmla="*/ 1061439 w 1989624"/>
                  <a:gd name="connsiteY18" fmla="*/ 519232 h 1337138"/>
                  <a:gd name="connsiteX19" fmla="*/ 1148744 w 1989624"/>
                  <a:gd name="connsiteY19" fmla="*/ 468688 h 1337138"/>
                  <a:gd name="connsiteX20" fmla="*/ 1190099 w 1989624"/>
                  <a:gd name="connsiteY20" fmla="*/ 427333 h 1337138"/>
                  <a:gd name="connsiteX21" fmla="*/ 1245238 w 1989624"/>
                  <a:gd name="connsiteY21" fmla="*/ 395168 h 1337138"/>
                  <a:gd name="connsiteX22" fmla="*/ 1309568 w 1989624"/>
                  <a:gd name="connsiteY22" fmla="*/ 381383 h 1337138"/>
                  <a:gd name="connsiteX23" fmla="*/ 1341733 w 1989624"/>
                  <a:gd name="connsiteY23" fmla="*/ 330839 h 1337138"/>
                  <a:gd name="connsiteX24" fmla="*/ 1419848 w 1989624"/>
                  <a:gd name="connsiteY24" fmla="*/ 303269 h 1337138"/>
                  <a:gd name="connsiteX25" fmla="*/ 1470392 w 1989624"/>
                  <a:gd name="connsiteY25" fmla="*/ 266509 h 1337138"/>
                  <a:gd name="connsiteX26" fmla="*/ 1571482 w 1989624"/>
                  <a:gd name="connsiteY26" fmla="*/ 229749 h 1337138"/>
                  <a:gd name="connsiteX27" fmla="*/ 1667976 w 1989624"/>
                  <a:gd name="connsiteY27" fmla="*/ 174609 h 1337138"/>
                  <a:gd name="connsiteX28" fmla="*/ 1769066 w 1989624"/>
                  <a:gd name="connsiteY28" fmla="*/ 82710 h 1337138"/>
                  <a:gd name="connsiteX29" fmla="*/ 1824205 w 1989624"/>
                  <a:gd name="connsiteY29" fmla="*/ 41355 h 1337138"/>
                  <a:gd name="connsiteX30" fmla="*/ 1874750 w 1989624"/>
                  <a:gd name="connsiteY30" fmla="*/ 0 h 1337138"/>
                  <a:gd name="connsiteX31" fmla="*/ 1934485 w 1989624"/>
                  <a:gd name="connsiteY31" fmla="*/ 0 h 1337138"/>
                  <a:gd name="connsiteX32" fmla="*/ 1971245 w 1989624"/>
                  <a:gd name="connsiteY32" fmla="*/ 22975 h 1337138"/>
                  <a:gd name="connsiteX33" fmla="*/ 1989624 w 1989624"/>
                  <a:gd name="connsiteY33" fmla="*/ 50545 h 1337138"/>
                  <a:gd name="connsiteX34" fmla="*/ 1980434 w 1989624"/>
                  <a:gd name="connsiteY34" fmla="*/ 124065 h 1337138"/>
                  <a:gd name="connsiteX35" fmla="*/ 1948270 w 1989624"/>
                  <a:gd name="connsiteY35" fmla="*/ 179204 h 1337138"/>
                  <a:gd name="connsiteX36" fmla="*/ 1897725 w 1989624"/>
                  <a:gd name="connsiteY36" fmla="*/ 206774 h 1337138"/>
                  <a:gd name="connsiteX37" fmla="*/ 1828800 w 1989624"/>
                  <a:gd name="connsiteY37" fmla="*/ 257319 h 1337138"/>
                  <a:gd name="connsiteX38" fmla="*/ 1764471 w 1989624"/>
                  <a:gd name="connsiteY38" fmla="*/ 312459 h 1337138"/>
                  <a:gd name="connsiteX39" fmla="*/ 1709331 w 1989624"/>
                  <a:gd name="connsiteY39" fmla="*/ 363003 h 1337138"/>
                  <a:gd name="connsiteX40" fmla="*/ 1617431 w 1989624"/>
                  <a:gd name="connsiteY40" fmla="*/ 408953 h 1337138"/>
                  <a:gd name="connsiteX41" fmla="*/ 1543912 w 1989624"/>
                  <a:gd name="connsiteY41" fmla="*/ 459498 h 1337138"/>
                  <a:gd name="connsiteX42" fmla="*/ 1442822 w 1989624"/>
                  <a:gd name="connsiteY42" fmla="*/ 496258 h 1337138"/>
                  <a:gd name="connsiteX43" fmla="*/ 1337138 w 1989624"/>
                  <a:gd name="connsiteY43" fmla="*/ 537612 h 1337138"/>
                  <a:gd name="connsiteX44" fmla="*/ 1240643 w 1989624"/>
                  <a:gd name="connsiteY44" fmla="*/ 583562 h 1337138"/>
                  <a:gd name="connsiteX45" fmla="*/ 1171719 w 1989624"/>
                  <a:gd name="connsiteY45" fmla="*/ 597347 h 1337138"/>
                  <a:gd name="connsiteX46" fmla="*/ 1107389 w 1989624"/>
                  <a:gd name="connsiteY46" fmla="*/ 661677 h 1337138"/>
                  <a:gd name="connsiteX47" fmla="*/ 1043060 w 1989624"/>
                  <a:gd name="connsiteY47" fmla="*/ 698437 h 1337138"/>
                  <a:gd name="connsiteX48" fmla="*/ 951160 w 1989624"/>
                  <a:gd name="connsiteY48" fmla="*/ 748981 h 1337138"/>
                  <a:gd name="connsiteX49" fmla="*/ 836286 w 1989624"/>
                  <a:gd name="connsiteY49" fmla="*/ 831691 h 1337138"/>
                  <a:gd name="connsiteX50" fmla="*/ 758171 w 1989624"/>
                  <a:gd name="connsiteY50" fmla="*/ 854666 h 1337138"/>
                  <a:gd name="connsiteX51" fmla="*/ 675462 w 1989624"/>
                  <a:gd name="connsiteY51" fmla="*/ 914400 h 1337138"/>
                  <a:gd name="connsiteX52" fmla="*/ 611132 w 1989624"/>
                  <a:gd name="connsiteY52" fmla="*/ 955755 h 1337138"/>
                  <a:gd name="connsiteX53" fmla="*/ 523827 w 1989624"/>
                  <a:gd name="connsiteY53" fmla="*/ 1015490 h 1337138"/>
                  <a:gd name="connsiteX54" fmla="*/ 445713 w 1989624"/>
                  <a:gd name="connsiteY54" fmla="*/ 1066035 h 1337138"/>
                  <a:gd name="connsiteX55" fmla="*/ 358408 w 1989624"/>
                  <a:gd name="connsiteY55" fmla="*/ 1116579 h 1337138"/>
                  <a:gd name="connsiteX56" fmla="*/ 289484 w 1989624"/>
                  <a:gd name="connsiteY56" fmla="*/ 1190099 h 1337138"/>
                  <a:gd name="connsiteX57" fmla="*/ 225154 w 1989624"/>
                  <a:gd name="connsiteY57" fmla="*/ 1249834 h 1337138"/>
                  <a:gd name="connsiteX58" fmla="*/ 179204 w 1989624"/>
                  <a:gd name="connsiteY58" fmla="*/ 1300378 h 1337138"/>
                  <a:gd name="connsiteX59" fmla="*/ 128660 w 1989624"/>
                  <a:gd name="connsiteY59" fmla="*/ 1332543 h 1337138"/>
                  <a:gd name="connsiteX60" fmla="*/ 64330 w 1989624"/>
                  <a:gd name="connsiteY60" fmla="*/ 1337138 h 133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989624" h="1337138">
                    <a:moveTo>
                      <a:pt x="64330" y="1337138"/>
                    </a:moveTo>
                    <a:lnTo>
                      <a:pt x="13785" y="1304973"/>
                    </a:lnTo>
                    <a:lnTo>
                      <a:pt x="0" y="1291188"/>
                    </a:lnTo>
                    <a:lnTo>
                      <a:pt x="4595" y="1222264"/>
                    </a:lnTo>
                    <a:lnTo>
                      <a:pt x="18380" y="1176314"/>
                    </a:lnTo>
                    <a:lnTo>
                      <a:pt x="45950" y="1121174"/>
                    </a:lnTo>
                    <a:lnTo>
                      <a:pt x="147039" y="1043060"/>
                    </a:lnTo>
                    <a:lnTo>
                      <a:pt x="197584" y="997110"/>
                    </a:lnTo>
                    <a:lnTo>
                      <a:pt x="298674" y="951160"/>
                    </a:lnTo>
                    <a:lnTo>
                      <a:pt x="372193" y="891425"/>
                    </a:lnTo>
                    <a:lnTo>
                      <a:pt x="491663" y="817906"/>
                    </a:lnTo>
                    <a:lnTo>
                      <a:pt x="569777" y="771956"/>
                    </a:lnTo>
                    <a:lnTo>
                      <a:pt x="615727" y="735196"/>
                    </a:lnTo>
                    <a:lnTo>
                      <a:pt x="680057" y="684652"/>
                    </a:lnTo>
                    <a:lnTo>
                      <a:pt x="744386" y="657082"/>
                    </a:lnTo>
                    <a:lnTo>
                      <a:pt x="822501" y="624917"/>
                    </a:lnTo>
                    <a:lnTo>
                      <a:pt x="882235" y="588157"/>
                    </a:lnTo>
                    <a:lnTo>
                      <a:pt x="960350" y="555992"/>
                    </a:lnTo>
                    <a:lnTo>
                      <a:pt x="1061439" y="519232"/>
                    </a:lnTo>
                    <a:lnTo>
                      <a:pt x="1148744" y="468688"/>
                    </a:lnTo>
                    <a:lnTo>
                      <a:pt x="1190099" y="427333"/>
                    </a:lnTo>
                    <a:lnTo>
                      <a:pt x="1245238" y="395168"/>
                    </a:lnTo>
                    <a:lnTo>
                      <a:pt x="1309568" y="381383"/>
                    </a:lnTo>
                    <a:lnTo>
                      <a:pt x="1341733" y="330839"/>
                    </a:lnTo>
                    <a:lnTo>
                      <a:pt x="1419848" y="303269"/>
                    </a:lnTo>
                    <a:lnTo>
                      <a:pt x="1470392" y="266509"/>
                    </a:lnTo>
                    <a:lnTo>
                      <a:pt x="1571482" y="229749"/>
                    </a:lnTo>
                    <a:lnTo>
                      <a:pt x="1667976" y="174609"/>
                    </a:lnTo>
                    <a:lnTo>
                      <a:pt x="1769066" y="82710"/>
                    </a:lnTo>
                    <a:lnTo>
                      <a:pt x="1824205" y="41355"/>
                    </a:lnTo>
                    <a:lnTo>
                      <a:pt x="1874750" y="0"/>
                    </a:lnTo>
                    <a:lnTo>
                      <a:pt x="1934485" y="0"/>
                    </a:lnTo>
                    <a:lnTo>
                      <a:pt x="1971245" y="22975"/>
                    </a:lnTo>
                    <a:lnTo>
                      <a:pt x="1989624" y="50545"/>
                    </a:lnTo>
                    <a:lnTo>
                      <a:pt x="1980434" y="124065"/>
                    </a:lnTo>
                    <a:lnTo>
                      <a:pt x="1948270" y="179204"/>
                    </a:lnTo>
                    <a:lnTo>
                      <a:pt x="1897725" y="206774"/>
                    </a:lnTo>
                    <a:lnTo>
                      <a:pt x="1828800" y="257319"/>
                    </a:lnTo>
                    <a:lnTo>
                      <a:pt x="1764471" y="312459"/>
                    </a:lnTo>
                    <a:lnTo>
                      <a:pt x="1709331" y="363003"/>
                    </a:lnTo>
                    <a:lnTo>
                      <a:pt x="1617431" y="408953"/>
                    </a:lnTo>
                    <a:lnTo>
                      <a:pt x="1543912" y="459498"/>
                    </a:lnTo>
                    <a:lnTo>
                      <a:pt x="1442822" y="496258"/>
                    </a:lnTo>
                    <a:lnTo>
                      <a:pt x="1337138" y="537612"/>
                    </a:lnTo>
                    <a:lnTo>
                      <a:pt x="1240643" y="583562"/>
                    </a:lnTo>
                    <a:lnTo>
                      <a:pt x="1171719" y="597347"/>
                    </a:lnTo>
                    <a:lnTo>
                      <a:pt x="1107389" y="661677"/>
                    </a:lnTo>
                    <a:lnTo>
                      <a:pt x="1043060" y="698437"/>
                    </a:lnTo>
                    <a:lnTo>
                      <a:pt x="951160" y="748981"/>
                    </a:lnTo>
                    <a:lnTo>
                      <a:pt x="836286" y="831691"/>
                    </a:lnTo>
                    <a:lnTo>
                      <a:pt x="758171" y="854666"/>
                    </a:lnTo>
                    <a:lnTo>
                      <a:pt x="675462" y="914400"/>
                    </a:lnTo>
                    <a:lnTo>
                      <a:pt x="611132" y="955755"/>
                    </a:lnTo>
                    <a:lnTo>
                      <a:pt x="523827" y="1015490"/>
                    </a:lnTo>
                    <a:lnTo>
                      <a:pt x="445713" y="1066035"/>
                    </a:lnTo>
                    <a:lnTo>
                      <a:pt x="358408" y="1116579"/>
                    </a:lnTo>
                    <a:lnTo>
                      <a:pt x="289484" y="1190099"/>
                    </a:lnTo>
                    <a:lnTo>
                      <a:pt x="225154" y="1249834"/>
                    </a:lnTo>
                    <a:lnTo>
                      <a:pt x="179204" y="1300378"/>
                    </a:lnTo>
                    <a:lnTo>
                      <a:pt x="128660" y="1332543"/>
                    </a:lnTo>
                    <a:lnTo>
                      <a:pt x="64330" y="1337138"/>
                    </a:lnTo>
                    <a:close/>
                  </a:path>
                </a:pathLst>
              </a:custGeom>
              <a:noFill/>
              <a:ln w="9525" cap="flat" cmpd="sng" algn="ctr">
                <a:solidFill>
                  <a:schemeClr val="bg2"/>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rtlCol="0" anchor="t" anchorCtr="0" compatLnSpc="1">
                <a:prstTxWarp prst="textNoShape">
                  <a:avLst/>
                </a:prstTxWarp>
              </a:bodyPr>
              <a:lstStyle/>
              <a:p>
                <a:pPr algn="ctr" defTabSz="685800" fontAlgn="base">
                  <a:spcBef>
                    <a:spcPct val="0"/>
                  </a:spcBef>
                  <a:spcAft>
                    <a:spcPct val="0"/>
                  </a:spcAft>
                </a:pPr>
                <a:endParaRPr lang="pl-PL">
                  <a:solidFill>
                    <a:srgbClr val="FFFFFF"/>
                  </a:solidFill>
                </a:endParaRPr>
              </a:p>
            </p:txBody>
          </p:sp>
        </p:grpSp>
        <p:sp>
          <p:nvSpPr>
            <p:cNvPr id="27" name="Elipsa 26"/>
            <p:cNvSpPr/>
            <p:nvPr/>
          </p:nvSpPr>
          <p:spPr bwMode="auto">
            <a:xfrm>
              <a:off x="5032061" y="1676185"/>
              <a:ext cx="157088" cy="152999"/>
            </a:xfrm>
            <a:prstGeom prst="ellipse">
              <a:avLst/>
            </a:prstGeom>
            <a:solidFill>
              <a:srgbClr val="FF0000"/>
            </a:solidFill>
            <a:ln w="9525" cap="flat" cmpd="sng" algn="ctr">
              <a:solidFill>
                <a:schemeClr val="bg2"/>
              </a:solidFill>
              <a:prstDash val="solid"/>
              <a:miter lim="800000"/>
              <a:headEnd type="none" w="med" len="med"/>
              <a:tailEnd type="none" w="med" len="med"/>
            </a:ln>
            <a:effectLst/>
          </p:spPr>
          <p:txBody>
            <a:bodyPr vert="horz" wrap="none" lIns="68580" tIns="34290" rIns="68580" bIns="34290" numCol="1" rtlCol="0" anchor="t" anchorCtr="0" compatLnSpc="1">
              <a:prstTxWarp prst="textNoShape">
                <a:avLst/>
              </a:prstTxWarp>
            </a:bodyPr>
            <a:lstStyle/>
            <a:p>
              <a:pPr defTabSz="685800" fontAlgn="base">
                <a:spcBef>
                  <a:spcPct val="0"/>
                </a:spcBef>
                <a:spcAft>
                  <a:spcPct val="0"/>
                </a:spcAft>
              </a:pPr>
              <a:endParaRPr lang="pl-PL">
                <a:solidFill>
                  <a:srgbClr val="FFFFFF"/>
                </a:solidFill>
              </a:endParaRPr>
            </a:p>
          </p:txBody>
        </p:sp>
        <p:sp>
          <p:nvSpPr>
            <p:cNvPr id="31" name="pole tekstowe 30"/>
            <p:cNvSpPr txBox="1"/>
            <p:nvPr/>
          </p:nvSpPr>
          <p:spPr>
            <a:xfrm>
              <a:off x="4510021" y="1278776"/>
              <a:ext cx="962229" cy="492443"/>
            </a:xfrm>
            <a:prstGeom prst="rect">
              <a:avLst/>
            </a:prstGeom>
            <a:noFill/>
          </p:spPr>
          <p:txBody>
            <a:bodyPr wrap="none" rtlCol="0">
              <a:spAutoFit/>
            </a:bodyPr>
            <a:lstStyle/>
            <a:p>
              <a:pPr defTabSz="685800" fontAlgn="base">
                <a:spcBef>
                  <a:spcPct val="0"/>
                </a:spcBef>
                <a:spcAft>
                  <a:spcPct val="0"/>
                </a:spcAft>
              </a:pPr>
              <a:r>
                <a:rPr lang="pl-PL" b="1" baseline="30000" dirty="0">
                  <a:solidFill>
                    <a:srgbClr val="000000"/>
                  </a:solidFill>
                  <a:latin typeface="Arial" pitchFamily="34" charset="0"/>
                  <a:cs typeface="Arial" pitchFamily="34" charset="0"/>
                </a:rPr>
                <a:t>232</a:t>
              </a:r>
              <a:r>
                <a:rPr lang="pl-PL" b="1" dirty="0">
                  <a:solidFill>
                    <a:srgbClr val="000000"/>
                  </a:solidFill>
                  <a:latin typeface="Arial" pitchFamily="34" charset="0"/>
                  <a:cs typeface="Arial" pitchFamily="34" charset="0"/>
                </a:rPr>
                <a:t>Th</a:t>
              </a:r>
            </a:p>
          </p:txBody>
        </p:sp>
      </p:grpSp>
      <p:sp>
        <p:nvSpPr>
          <p:cNvPr id="26" name="Prostokąt 25"/>
          <p:cNvSpPr/>
          <p:nvPr/>
        </p:nvSpPr>
        <p:spPr bwMode="auto">
          <a:xfrm>
            <a:off x="2334034" y="4262739"/>
            <a:ext cx="230094" cy="128390"/>
          </a:xfrm>
          <a:prstGeom prst="rect">
            <a:avLst/>
          </a:prstGeom>
          <a:noFill/>
          <a:ln w="57150" cap="flat" cmpd="sng" algn="ctr">
            <a:solidFill>
              <a:schemeClr val="accent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rtlCol="0" anchor="t" anchorCtr="0" compatLnSpc="1">
            <a:prstTxWarp prst="textNoShape">
              <a:avLst/>
            </a:prstTxWarp>
          </a:bodyPr>
          <a:lstStyle/>
          <a:p>
            <a:pPr algn="ctr" defTabSz="685800" fontAlgn="base">
              <a:spcBef>
                <a:spcPct val="0"/>
              </a:spcBef>
              <a:spcAft>
                <a:spcPct val="0"/>
              </a:spcAft>
            </a:pPr>
            <a:endParaRPr lang="pl-PL">
              <a:solidFill>
                <a:srgbClr val="FFFFFF"/>
              </a:solidFill>
            </a:endParaRPr>
          </a:p>
        </p:txBody>
      </p:sp>
      <p:sp>
        <p:nvSpPr>
          <p:cNvPr id="9" name="Prostokąt 8"/>
          <p:cNvSpPr/>
          <p:nvPr/>
        </p:nvSpPr>
        <p:spPr bwMode="auto">
          <a:xfrm>
            <a:off x="6554035" y="4236796"/>
            <a:ext cx="230094" cy="128390"/>
          </a:xfrm>
          <a:prstGeom prst="rect">
            <a:avLst/>
          </a:prstGeom>
          <a:noFill/>
          <a:ln w="57150" cap="flat" cmpd="sng" algn="ctr">
            <a:solidFill>
              <a:schemeClr val="accent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rtlCol="0" anchor="t" anchorCtr="0" compatLnSpc="1">
            <a:prstTxWarp prst="textNoShape">
              <a:avLst/>
            </a:prstTxWarp>
          </a:bodyPr>
          <a:lstStyle/>
          <a:p>
            <a:pPr algn="ctr" defTabSz="685800" fontAlgn="base">
              <a:spcBef>
                <a:spcPct val="0"/>
              </a:spcBef>
              <a:spcAft>
                <a:spcPct val="0"/>
              </a:spcAft>
            </a:pPr>
            <a:endParaRPr lang="pl-PL">
              <a:solidFill>
                <a:srgbClr val="FFFFFF"/>
              </a:solidFill>
            </a:endParaRPr>
          </a:p>
        </p:txBody>
      </p:sp>
      <p:grpSp>
        <p:nvGrpSpPr>
          <p:cNvPr id="6" name="Grupa 5">
            <a:extLst>
              <a:ext uri="{FF2B5EF4-FFF2-40B4-BE49-F238E27FC236}">
                <a16:creationId xmlns:a16="http://schemas.microsoft.com/office/drawing/2014/main" id="{D01E7CEA-9D9A-8E48-ACB5-0C580C7CED2C}"/>
              </a:ext>
            </a:extLst>
          </p:cNvPr>
          <p:cNvGrpSpPr/>
          <p:nvPr/>
        </p:nvGrpSpPr>
        <p:grpSpPr>
          <a:xfrm>
            <a:off x="7844414" y="1728293"/>
            <a:ext cx="606256" cy="385547"/>
            <a:chOff x="10459215" y="1161390"/>
            <a:chExt cx="808341" cy="514063"/>
          </a:xfrm>
        </p:grpSpPr>
        <p:sp>
          <p:nvSpPr>
            <p:cNvPr id="53" name="Elipsa 26">
              <a:extLst>
                <a:ext uri="{FF2B5EF4-FFF2-40B4-BE49-F238E27FC236}">
                  <a16:creationId xmlns:a16="http://schemas.microsoft.com/office/drawing/2014/main" id="{FA9FAA30-EDE0-5449-9134-E2DE306652ED}"/>
                </a:ext>
              </a:extLst>
            </p:cNvPr>
            <p:cNvSpPr/>
            <p:nvPr/>
          </p:nvSpPr>
          <p:spPr bwMode="auto">
            <a:xfrm>
              <a:off x="10697724" y="1522454"/>
              <a:ext cx="157088" cy="152999"/>
            </a:xfrm>
            <a:prstGeom prst="ellipse">
              <a:avLst/>
            </a:prstGeom>
            <a:solidFill>
              <a:srgbClr val="FF0000"/>
            </a:solidFill>
            <a:ln w="9525" cap="flat" cmpd="sng" algn="ctr">
              <a:solidFill>
                <a:schemeClr val="bg2"/>
              </a:solidFill>
              <a:prstDash val="solid"/>
              <a:miter lim="800000"/>
              <a:headEnd type="none" w="med" len="med"/>
              <a:tailEnd type="none" w="med" len="med"/>
            </a:ln>
            <a:effectLst/>
          </p:spPr>
          <p:txBody>
            <a:bodyPr vert="horz" wrap="none" lIns="68580" tIns="34290" rIns="68580" bIns="34290" numCol="1" rtlCol="0" anchor="t" anchorCtr="0" compatLnSpc="1">
              <a:prstTxWarp prst="textNoShape">
                <a:avLst/>
              </a:prstTxWarp>
            </a:bodyPr>
            <a:lstStyle/>
            <a:p>
              <a:pPr defTabSz="685800" fontAlgn="base">
                <a:spcBef>
                  <a:spcPct val="0"/>
                </a:spcBef>
                <a:spcAft>
                  <a:spcPct val="0"/>
                </a:spcAft>
              </a:pPr>
              <a:endParaRPr lang="pl-PL">
                <a:solidFill>
                  <a:srgbClr val="FFFFFF"/>
                </a:solidFill>
              </a:endParaRPr>
            </a:p>
          </p:txBody>
        </p:sp>
        <p:sp>
          <p:nvSpPr>
            <p:cNvPr id="54" name="pole tekstowe 53">
              <a:extLst>
                <a:ext uri="{FF2B5EF4-FFF2-40B4-BE49-F238E27FC236}">
                  <a16:creationId xmlns:a16="http://schemas.microsoft.com/office/drawing/2014/main" id="{50E01FA7-42DC-1A46-B051-1D39C4BECD98}"/>
                </a:ext>
              </a:extLst>
            </p:cNvPr>
            <p:cNvSpPr txBox="1"/>
            <p:nvPr/>
          </p:nvSpPr>
          <p:spPr>
            <a:xfrm>
              <a:off x="10459215" y="1161390"/>
              <a:ext cx="808341" cy="492443"/>
            </a:xfrm>
            <a:prstGeom prst="rect">
              <a:avLst/>
            </a:prstGeom>
            <a:noFill/>
          </p:spPr>
          <p:txBody>
            <a:bodyPr wrap="none" rtlCol="0">
              <a:spAutoFit/>
            </a:bodyPr>
            <a:lstStyle/>
            <a:p>
              <a:pPr defTabSz="685800" fontAlgn="base">
                <a:spcBef>
                  <a:spcPct val="0"/>
                </a:spcBef>
                <a:spcAft>
                  <a:spcPct val="0"/>
                </a:spcAft>
              </a:pPr>
              <a:r>
                <a:rPr lang="pl-PL" b="1" baseline="30000" dirty="0">
                  <a:solidFill>
                    <a:srgbClr val="000000"/>
                  </a:solidFill>
                  <a:latin typeface="Arial" pitchFamily="34" charset="0"/>
                  <a:cs typeface="Arial" pitchFamily="34" charset="0"/>
                </a:rPr>
                <a:t>235</a:t>
              </a:r>
              <a:r>
                <a:rPr lang="pl-PL" b="1" dirty="0">
                  <a:solidFill>
                    <a:srgbClr val="000000"/>
                  </a:solidFill>
                  <a:latin typeface="Arial" pitchFamily="34" charset="0"/>
                  <a:cs typeface="Arial" pitchFamily="34" charset="0"/>
                </a:rPr>
                <a:t>U</a:t>
              </a:r>
            </a:p>
          </p:txBody>
        </p:sp>
      </p:grpSp>
      <p:sp>
        <p:nvSpPr>
          <p:cNvPr id="44" name="pole tekstowe 43"/>
          <p:cNvSpPr txBox="1"/>
          <p:nvPr/>
        </p:nvSpPr>
        <p:spPr>
          <a:xfrm>
            <a:off x="7178883" y="5553348"/>
            <a:ext cx="1694695" cy="300082"/>
          </a:xfrm>
          <a:prstGeom prst="rect">
            <a:avLst/>
          </a:prstGeom>
          <a:noFill/>
        </p:spPr>
        <p:txBody>
          <a:bodyPr wrap="none" rtlCol="0">
            <a:spAutoFit/>
          </a:bodyPr>
          <a:lstStyle/>
          <a:p>
            <a:r>
              <a:rPr lang="pl-PL" sz="1350" dirty="0" err="1">
                <a:solidFill>
                  <a:schemeClr val="bg2"/>
                </a:solidFill>
              </a:rPr>
              <a:t>Courtesy</a:t>
            </a:r>
            <a:r>
              <a:rPr lang="pl-PL" sz="1350" dirty="0">
                <a:solidFill>
                  <a:schemeClr val="bg2"/>
                </a:solidFill>
              </a:rPr>
              <a:t> of B. Fornal</a:t>
            </a:r>
            <a:endParaRPr lang="en-US" sz="1350" dirty="0">
              <a:solidFill>
                <a:schemeClr val="bg2"/>
              </a:solidFill>
            </a:endParaRPr>
          </a:p>
        </p:txBody>
      </p:sp>
      <p:sp>
        <p:nvSpPr>
          <p:cNvPr id="45" name="pole tekstowe 44"/>
          <p:cNvSpPr txBox="1"/>
          <p:nvPr/>
        </p:nvSpPr>
        <p:spPr>
          <a:xfrm>
            <a:off x="3480547" y="234191"/>
            <a:ext cx="5377178" cy="707886"/>
          </a:xfrm>
          <a:prstGeom prst="rect">
            <a:avLst/>
          </a:prstGeom>
          <a:noFill/>
        </p:spPr>
        <p:txBody>
          <a:bodyPr wrap="none" rtlCol="0">
            <a:spAutoFit/>
          </a:bodyPr>
          <a:lstStyle/>
          <a:p>
            <a:r>
              <a:rPr lang="en-US" sz="2000" b="1" dirty="0">
                <a:solidFill>
                  <a:schemeClr val="bg2"/>
                </a:solidFill>
              </a:rPr>
              <a:t>Gamma spectroscopy of the nuclei produced in </a:t>
            </a:r>
            <a:br>
              <a:rPr lang="pl-PL" sz="2000" b="1" dirty="0">
                <a:solidFill>
                  <a:schemeClr val="bg2"/>
                </a:solidFill>
              </a:rPr>
            </a:br>
            <a:r>
              <a:rPr lang="en-US" sz="2000" b="1" dirty="0">
                <a:solidFill>
                  <a:schemeClr val="bg2"/>
                </a:solidFill>
              </a:rPr>
              <a:t>fast-neutron-induced fission reaction</a:t>
            </a:r>
          </a:p>
        </p:txBody>
      </p:sp>
    </p:spTree>
    <p:extLst>
      <p:ext uri="{BB962C8B-B14F-4D97-AF65-F5344CB8AC3E}">
        <p14:creationId xmlns:p14="http://schemas.microsoft.com/office/powerpoint/2010/main" val="5059627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numeru slajdu 4">
            <a:extLst>
              <a:ext uri="{FF2B5EF4-FFF2-40B4-BE49-F238E27FC236}">
                <a16:creationId xmlns:a16="http://schemas.microsoft.com/office/drawing/2014/main" id="{D37422C4-C4F9-49D1-817E-0AB84F8E31D1}"/>
              </a:ext>
            </a:extLst>
          </p:cNvPr>
          <p:cNvSpPr>
            <a:spLocks noGrp="1"/>
          </p:cNvSpPr>
          <p:nvPr>
            <p:ph type="sldNum" sz="quarter" idx="12"/>
          </p:nvPr>
        </p:nvSpPr>
        <p:spPr>
          <a:xfrm>
            <a:off x="6457950" y="6356351"/>
            <a:ext cx="2057400" cy="365125"/>
          </a:xfrm>
        </p:spPr>
        <p:txBody>
          <a:bodyPr/>
          <a:lstStyle/>
          <a:p>
            <a:fld id="{8B581E52-F7CC-425B-9779-ED68F05C13BC}" type="slidenum">
              <a:rPr lang="pl-PL" smtClean="0"/>
              <a:t>17</a:t>
            </a:fld>
            <a:endParaRPr lang="pl-PL" dirty="0"/>
          </a:p>
        </p:txBody>
      </p:sp>
      <p:sp>
        <p:nvSpPr>
          <p:cNvPr id="6" name="Symbol zastępczy stopki 5">
            <a:extLst>
              <a:ext uri="{FF2B5EF4-FFF2-40B4-BE49-F238E27FC236}">
                <a16:creationId xmlns:a16="http://schemas.microsoft.com/office/drawing/2014/main" id="{F083F1AD-381E-4C0B-8920-C6936E42680C}"/>
              </a:ext>
            </a:extLst>
          </p:cNvPr>
          <p:cNvSpPr>
            <a:spLocks noGrp="1"/>
          </p:cNvSpPr>
          <p:nvPr>
            <p:ph type="ftr" sz="quarter" idx="11"/>
          </p:nvPr>
        </p:nvSpPr>
        <p:spPr>
          <a:xfrm>
            <a:off x="4202591" y="6356351"/>
            <a:ext cx="3757440" cy="365125"/>
          </a:xfrm>
        </p:spPr>
        <p:txBody>
          <a:bodyPr/>
          <a:lstStyle/>
          <a:p>
            <a:r>
              <a:rPr lang="en-US" b="1" dirty="0">
                <a:solidFill>
                  <a:srgbClr val="FFFF00"/>
                </a:solidFill>
              </a:rPr>
              <a:t>fast neutrons using a</a:t>
            </a:r>
            <a:r>
              <a:rPr lang="pl-PL" b="1" dirty="0">
                <a:solidFill>
                  <a:srgbClr val="FFFF00"/>
                </a:solidFill>
              </a:rPr>
              <a:t>t</a:t>
            </a:r>
            <a:r>
              <a:rPr lang="en-US" b="1" dirty="0">
                <a:solidFill>
                  <a:srgbClr val="FFFF00"/>
                </a:solidFill>
              </a:rPr>
              <a:t> LINAC</a:t>
            </a:r>
            <a:r>
              <a:rPr lang="pl-PL" b="1" dirty="0">
                <a:solidFill>
                  <a:srgbClr val="FFFF00"/>
                </a:solidFill>
              </a:rPr>
              <a:t>, Ł. W. Iskra </a:t>
            </a:r>
            <a:endParaRPr lang="pl-PL" dirty="0"/>
          </a:p>
        </p:txBody>
      </p:sp>
      <p:sp>
        <p:nvSpPr>
          <p:cNvPr id="8" name="Symbol zastępczy daty 7">
            <a:extLst>
              <a:ext uri="{FF2B5EF4-FFF2-40B4-BE49-F238E27FC236}">
                <a16:creationId xmlns:a16="http://schemas.microsoft.com/office/drawing/2014/main" id="{5616F0D1-12AF-4317-A620-2E189B5AA918}"/>
              </a:ext>
            </a:extLst>
          </p:cNvPr>
          <p:cNvSpPr>
            <a:spLocks noGrp="1"/>
          </p:cNvSpPr>
          <p:nvPr>
            <p:ph type="dt" sz="half" idx="10"/>
          </p:nvPr>
        </p:nvSpPr>
        <p:spPr/>
        <p:txBody>
          <a:bodyPr/>
          <a:lstStyle/>
          <a:p>
            <a:r>
              <a:rPr lang="pl-PL" altLang="pl-PL">
                <a:solidFill>
                  <a:schemeClr val="bg1"/>
                </a:solidFill>
                <a:cs typeface="Times New Roman" panose="02020603050405020304" pitchFamily="18" charset="0"/>
              </a:rPr>
              <a:t>26-27/05/2026</a:t>
            </a:r>
            <a:endParaRPr lang="pl-PL" dirty="0"/>
          </a:p>
        </p:txBody>
      </p:sp>
      <p:sp>
        <p:nvSpPr>
          <p:cNvPr id="9" name="pole tekstowe 8"/>
          <p:cNvSpPr txBox="1"/>
          <p:nvPr/>
        </p:nvSpPr>
        <p:spPr>
          <a:xfrm>
            <a:off x="3385322" y="85648"/>
            <a:ext cx="5247655" cy="707886"/>
          </a:xfrm>
          <a:prstGeom prst="rect">
            <a:avLst/>
          </a:prstGeom>
          <a:noFill/>
        </p:spPr>
        <p:txBody>
          <a:bodyPr wrap="none" rtlCol="0">
            <a:spAutoFit/>
          </a:bodyPr>
          <a:lstStyle/>
          <a:p>
            <a:r>
              <a:rPr lang="en-US" sz="2000" b="1" dirty="0">
                <a:solidFill>
                  <a:schemeClr val="bg1"/>
                </a:solidFill>
              </a:rPr>
              <a:t>Gamma spectroscopy of the nuclei produced in </a:t>
            </a:r>
            <a:br>
              <a:rPr lang="pl-PL" sz="2000" b="1" dirty="0">
                <a:solidFill>
                  <a:schemeClr val="bg1"/>
                </a:solidFill>
              </a:rPr>
            </a:br>
            <a:r>
              <a:rPr lang="en-US" sz="2000" b="1" dirty="0">
                <a:solidFill>
                  <a:schemeClr val="bg1"/>
                </a:solidFill>
              </a:rPr>
              <a:t>fast-neutron-induced fission reaction</a:t>
            </a:r>
          </a:p>
        </p:txBody>
      </p:sp>
      <p:sp>
        <p:nvSpPr>
          <p:cNvPr id="27" name="pole tekstowe 26"/>
          <p:cNvSpPr txBox="1"/>
          <p:nvPr/>
        </p:nvSpPr>
        <p:spPr>
          <a:xfrm>
            <a:off x="200073" y="928356"/>
            <a:ext cx="2482090" cy="584775"/>
          </a:xfrm>
          <a:prstGeom prst="rect">
            <a:avLst/>
          </a:prstGeom>
          <a:noFill/>
        </p:spPr>
        <p:txBody>
          <a:bodyPr wrap="none" rtlCol="0">
            <a:spAutoFit/>
          </a:bodyPr>
          <a:lstStyle/>
          <a:p>
            <a:r>
              <a:rPr lang="en-US" sz="1600" b="1" dirty="0">
                <a:solidFill>
                  <a:srgbClr val="FF0000"/>
                </a:solidFill>
              </a:rPr>
              <a:t>Neutrons For Science (NFS)</a:t>
            </a:r>
            <a:br>
              <a:rPr lang="pl-PL" sz="1600" b="1" dirty="0">
                <a:solidFill>
                  <a:srgbClr val="FF0000"/>
                </a:solidFill>
              </a:rPr>
            </a:br>
            <a:r>
              <a:rPr lang="da-DK" sz="1600" b="1" dirty="0">
                <a:solidFill>
                  <a:srgbClr val="FF0000"/>
                </a:solidFill>
              </a:rPr>
              <a:t>GANIL Caen (France</a:t>
            </a:r>
            <a:r>
              <a:rPr lang="da-DK" sz="1600" b="1" dirty="0"/>
              <a:t>)</a:t>
            </a:r>
            <a:endParaRPr lang="en-US" sz="1600" b="1" dirty="0"/>
          </a:p>
        </p:txBody>
      </p:sp>
      <p:sp>
        <p:nvSpPr>
          <p:cNvPr id="28" name="pole tekstowe 27"/>
          <p:cNvSpPr txBox="1"/>
          <p:nvPr/>
        </p:nvSpPr>
        <p:spPr>
          <a:xfrm>
            <a:off x="222972" y="1479386"/>
            <a:ext cx="1614545" cy="307777"/>
          </a:xfrm>
          <a:prstGeom prst="rect">
            <a:avLst/>
          </a:prstGeom>
          <a:noFill/>
        </p:spPr>
        <p:txBody>
          <a:bodyPr wrap="none" rtlCol="0">
            <a:spAutoFit/>
          </a:bodyPr>
          <a:lstStyle/>
          <a:p>
            <a:pPr marL="285750" indent="-285750" algn="ctr">
              <a:buFont typeface="Wingdings" panose="05000000000000000000" pitchFamily="2" charset="2"/>
              <a:buChar char="ü"/>
            </a:pPr>
            <a:r>
              <a:rPr lang="pl-PL" sz="1400" dirty="0"/>
              <a:t>40 MeV d + Be  </a:t>
            </a:r>
            <a:endParaRPr lang="en-US" sz="1400" dirty="0"/>
          </a:p>
        </p:txBody>
      </p:sp>
      <p:pic>
        <p:nvPicPr>
          <p:cNvPr id="32" name="Obraz 31"/>
          <p:cNvPicPr>
            <a:picLocks noChangeAspect="1"/>
          </p:cNvPicPr>
          <p:nvPr/>
        </p:nvPicPr>
        <p:blipFill>
          <a:blip r:embed="rId2"/>
          <a:stretch>
            <a:fillRect/>
          </a:stretch>
        </p:blipFill>
        <p:spPr>
          <a:xfrm>
            <a:off x="628649" y="1783834"/>
            <a:ext cx="2488587" cy="1690290"/>
          </a:xfrm>
          <a:prstGeom prst="rect">
            <a:avLst/>
          </a:prstGeom>
        </p:spPr>
      </p:pic>
      <p:sp>
        <p:nvSpPr>
          <p:cNvPr id="36" name="Prostokąt 35">
            <a:extLst>
              <a:ext uri="{FF2B5EF4-FFF2-40B4-BE49-F238E27FC236}">
                <a16:creationId xmlns:a16="http://schemas.microsoft.com/office/drawing/2014/main" id="{F24141C5-B084-FD4B-5C2A-22D449FC4FEE}"/>
              </a:ext>
            </a:extLst>
          </p:cNvPr>
          <p:cNvSpPr/>
          <p:nvPr/>
        </p:nvSpPr>
        <p:spPr>
          <a:xfrm>
            <a:off x="931864" y="3580609"/>
            <a:ext cx="4235739" cy="369332"/>
          </a:xfrm>
          <a:prstGeom prst="rect">
            <a:avLst/>
          </a:prstGeom>
        </p:spPr>
        <p:txBody>
          <a:bodyPr wrap="square">
            <a:spAutoFit/>
          </a:bodyPr>
          <a:lstStyle/>
          <a:p>
            <a:r>
              <a:rPr lang="pl-PL" b="1" dirty="0">
                <a:solidFill>
                  <a:srgbClr val="FF0000"/>
                </a:solidFill>
              </a:rPr>
              <a:t>DONES (</a:t>
            </a:r>
            <a:r>
              <a:rPr lang="en-US" b="1" dirty="0">
                <a:solidFill>
                  <a:srgbClr val="FF0000"/>
                </a:solidFill>
              </a:rPr>
              <a:t>Demo Oriented </a:t>
            </a:r>
            <a:r>
              <a:rPr lang="en-US" b="1" dirty="0" err="1">
                <a:solidFill>
                  <a:srgbClr val="FF0000"/>
                </a:solidFill>
              </a:rPr>
              <a:t>NEutron</a:t>
            </a:r>
            <a:r>
              <a:rPr lang="en-US" b="1" dirty="0">
                <a:solidFill>
                  <a:srgbClr val="FF0000"/>
                </a:solidFill>
              </a:rPr>
              <a:t> Source</a:t>
            </a:r>
            <a:r>
              <a:rPr lang="pl-PL" b="1" dirty="0"/>
              <a:t>)</a:t>
            </a:r>
            <a:endParaRPr lang="en-US" b="1" dirty="0">
              <a:solidFill>
                <a:srgbClr val="FF0000"/>
              </a:solidFill>
            </a:endParaRPr>
          </a:p>
        </p:txBody>
      </p:sp>
      <p:pic>
        <p:nvPicPr>
          <p:cNvPr id="47" name="Obraz 46"/>
          <p:cNvPicPr>
            <a:picLocks noChangeAspect="1"/>
          </p:cNvPicPr>
          <p:nvPr/>
        </p:nvPicPr>
        <p:blipFill>
          <a:blip r:embed="rId3"/>
          <a:stretch>
            <a:fillRect/>
          </a:stretch>
        </p:blipFill>
        <p:spPr>
          <a:xfrm>
            <a:off x="2933353" y="3985576"/>
            <a:ext cx="2509612" cy="1411657"/>
          </a:xfrm>
          <a:prstGeom prst="rect">
            <a:avLst/>
          </a:prstGeom>
        </p:spPr>
      </p:pic>
      <p:pic>
        <p:nvPicPr>
          <p:cNvPr id="3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7327" y="4013217"/>
            <a:ext cx="2568106" cy="14914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5" name="Obraz 34"/>
          <p:cNvPicPr>
            <a:picLocks noChangeAspect="1"/>
          </p:cNvPicPr>
          <p:nvPr/>
        </p:nvPicPr>
        <p:blipFill>
          <a:blip r:embed="rId5"/>
          <a:stretch>
            <a:fillRect/>
          </a:stretch>
        </p:blipFill>
        <p:spPr>
          <a:xfrm>
            <a:off x="4021567" y="1108977"/>
            <a:ext cx="4872766" cy="17512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7" name="Obraz 36"/>
          <p:cNvPicPr>
            <a:picLocks noChangeAspect="1"/>
          </p:cNvPicPr>
          <p:nvPr/>
        </p:nvPicPr>
        <p:blipFill>
          <a:blip r:embed="rId6"/>
          <a:stretch>
            <a:fillRect/>
          </a:stretch>
        </p:blipFill>
        <p:spPr>
          <a:xfrm>
            <a:off x="5245523" y="3294180"/>
            <a:ext cx="3648810" cy="2312370"/>
          </a:xfrm>
          <a:prstGeom prst="rect">
            <a:avLst/>
          </a:prstGeom>
          <a:ln w="88900" cap="sq" cmpd="thickThin">
            <a:solidFill>
              <a:srgbClr val="000000"/>
            </a:solidFill>
            <a:prstDash val="solid"/>
            <a:miter lim="800000"/>
          </a:ln>
          <a:effectLst>
            <a:innerShdw blurRad="76200">
              <a:srgbClr val="000000"/>
            </a:innerShdw>
          </a:effectLst>
        </p:spPr>
      </p:pic>
      <p:sp>
        <p:nvSpPr>
          <p:cNvPr id="38" name="pole tekstowe 37"/>
          <p:cNvSpPr txBox="1"/>
          <p:nvPr/>
        </p:nvSpPr>
        <p:spPr>
          <a:xfrm>
            <a:off x="5462415" y="2868890"/>
            <a:ext cx="3681585" cy="369332"/>
          </a:xfrm>
          <a:prstGeom prst="rect">
            <a:avLst/>
          </a:prstGeom>
          <a:noFill/>
        </p:spPr>
        <p:txBody>
          <a:bodyPr wrap="none" rtlCol="0">
            <a:spAutoFit/>
          </a:bodyPr>
          <a:lstStyle/>
          <a:p>
            <a:r>
              <a:rPr lang="pl-PL" dirty="0"/>
              <a:t>75 </a:t>
            </a:r>
            <a:r>
              <a:rPr lang="pl-PL" dirty="0" err="1"/>
              <a:t>pages</a:t>
            </a:r>
            <a:r>
              <a:rPr lang="pl-PL" dirty="0"/>
              <a:t> – 7 </a:t>
            </a:r>
            <a:r>
              <a:rPr lang="pl-PL" dirty="0" err="1"/>
              <a:t>experimental</a:t>
            </a:r>
            <a:r>
              <a:rPr lang="pl-PL" dirty="0"/>
              <a:t> </a:t>
            </a:r>
            <a:r>
              <a:rPr lang="pl-PL" dirty="0" err="1"/>
              <a:t>programs</a:t>
            </a:r>
            <a:endParaRPr lang="en-US" dirty="0"/>
          </a:p>
        </p:txBody>
      </p:sp>
    </p:spTree>
    <p:extLst>
      <p:ext uri="{BB962C8B-B14F-4D97-AF65-F5344CB8AC3E}">
        <p14:creationId xmlns:p14="http://schemas.microsoft.com/office/powerpoint/2010/main" val="4275799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numeru slajdu 4">
            <a:extLst>
              <a:ext uri="{FF2B5EF4-FFF2-40B4-BE49-F238E27FC236}">
                <a16:creationId xmlns:a16="http://schemas.microsoft.com/office/drawing/2014/main" id="{D37422C4-C4F9-49D1-817E-0AB84F8E31D1}"/>
              </a:ext>
            </a:extLst>
          </p:cNvPr>
          <p:cNvSpPr>
            <a:spLocks noGrp="1"/>
          </p:cNvSpPr>
          <p:nvPr>
            <p:ph type="sldNum" sz="quarter" idx="12"/>
          </p:nvPr>
        </p:nvSpPr>
        <p:spPr>
          <a:xfrm>
            <a:off x="6457950" y="6356351"/>
            <a:ext cx="2057400" cy="365125"/>
          </a:xfrm>
        </p:spPr>
        <p:txBody>
          <a:bodyPr/>
          <a:lstStyle/>
          <a:p>
            <a:fld id="{8B581E52-F7CC-425B-9779-ED68F05C13BC}" type="slidenum">
              <a:rPr lang="pl-PL" smtClean="0"/>
              <a:t>18</a:t>
            </a:fld>
            <a:endParaRPr lang="pl-PL" dirty="0"/>
          </a:p>
        </p:txBody>
      </p:sp>
      <p:sp>
        <p:nvSpPr>
          <p:cNvPr id="6" name="Symbol zastępczy stopki 5">
            <a:extLst>
              <a:ext uri="{FF2B5EF4-FFF2-40B4-BE49-F238E27FC236}">
                <a16:creationId xmlns:a16="http://schemas.microsoft.com/office/drawing/2014/main" id="{F083F1AD-381E-4C0B-8920-C6936E42680C}"/>
              </a:ext>
            </a:extLst>
          </p:cNvPr>
          <p:cNvSpPr>
            <a:spLocks noGrp="1"/>
          </p:cNvSpPr>
          <p:nvPr>
            <p:ph type="ftr" sz="quarter" idx="11"/>
          </p:nvPr>
        </p:nvSpPr>
        <p:spPr>
          <a:xfrm>
            <a:off x="4202591" y="6356351"/>
            <a:ext cx="3757440" cy="365125"/>
          </a:xfrm>
        </p:spPr>
        <p:txBody>
          <a:bodyPr/>
          <a:lstStyle/>
          <a:p>
            <a:r>
              <a:rPr lang="en-US" b="1" dirty="0">
                <a:solidFill>
                  <a:srgbClr val="FFFF00"/>
                </a:solidFill>
              </a:rPr>
              <a:t>fast neutrons using a</a:t>
            </a:r>
            <a:r>
              <a:rPr lang="pl-PL" b="1" dirty="0">
                <a:solidFill>
                  <a:srgbClr val="FFFF00"/>
                </a:solidFill>
              </a:rPr>
              <a:t>t</a:t>
            </a:r>
            <a:r>
              <a:rPr lang="en-US" b="1" dirty="0">
                <a:solidFill>
                  <a:srgbClr val="FFFF00"/>
                </a:solidFill>
              </a:rPr>
              <a:t> LINAC</a:t>
            </a:r>
            <a:r>
              <a:rPr lang="pl-PL" b="1" dirty="0">
                <a:solidFill>
                  <a:srgbClr val="FFFF00"/>
                </a:solidFill>
              </a:rPr>
              <a:t>, Ł. W. Iskra </a:t>
            </a:r>
            <a:endParaRPr lang="pl-PL" dirty="0"/>
          </a:p>
        </p:txBody>
      </p:sp>
      <p:sp>
        <p:nvSpPr>
          <p:cNvPr id="8" name="Symbol zastępczy daty 7">
            <a:extLst>
              <a:ext uri="{FF2B5EF4-FFF2-40B4-BE49-F238E27FC236}">
                <a16:creationId xmlns:a16="http://schemas.microsoft.com/office/drawing/2014/main" id="{5616F0D1-12AF-4317-A620-2E189B5AA918}"/>
              </a:ext>
            </a:extLst>
          </p:cNvPr>
          <p:cNvSpPr>
            <a:spLocks noGrp="1"/>
          </p:cNvSpPr>
          <p:nvPr>
            <p:ph type="dt" sz="half" idx="10"/>
          </p:nvPr>
        </p:nvSpPr>
        <p:spPr/>
        <p:txBody>
          <a:bodyPr/>
          <a:lstStyle/>
          <a:p>
            <a:r>
              <a:rPr lang="pl-PL" altLang="pl-PL">
                <a:solidFill>
                  <a:schemeClr val="bg1"/>
                </a:solidFill>
                <a:cs typeface="Times New Roman" panose="02020603050405020304" pitchFamily="18" charset="0"/>
              </a:rPr>
              <a:t>26-27/05/2026</a:t>
            </a:r>
            <a:endParaRPr lang="pl-PL" dirty="0"/>
          </a:p>
        </p:txBody>
      </p:sp>
      <p:sp>
        <p:nvSpPr>
          <p:cNvPr id="9" name="pole tekstowe 8"/>
          <p:cNvSpPr txBox="1"/>
          <p:nvPr/>
        </p:nvSpPr>
        <p:spPr>
          <a:xfrm>
            <a:off x="3464848" y="93247"/>
            <a:ext cx="5247655" cy="707886"/>
          </a:xfrm>
          <a:prstGeom prst="rect">
            <a:avLst/>
          </a:prstGeom>
          <a:noFill/>
        </p:spPr>
        <p:txBody>
          <a:bodyPr wrap="none" rtlCol="0">
            <a:spAutoFit/>
          </a:bodyPr>
          <a:lstStyle/>
          <a:p>
            <a:r>
              <a:rPr lang="en-US" sz="2000" b="1" dirty="0">
                <a:solidFill>
                  <a:schemeClr val="bg1"/>
                </a:solidFill>
              </a:rPr>
              <a:t>Gamma spectroscopy of the nuclei produced in </a:t>
            </a:r>
            <a:br>
              <a:rPr lang="pl-PL" sz="2000" b="1" dirty="0">
                <a:solidFill>
                  <a:schemeClr val="bg1"/>
                </a:solidFill>
              </a:rPr>
            </a:br>
            <a:r>
              <a:rPr lang="en-US" sz="2000" b="1" dirty="0">
                <a:solidFill>
                  <a:schemeClr val="bg1"/>
                </a:solidFill>
              </a:rPr>
              <a:t>fast-neutron-induced fission reaction</a:t>
            </a:r>
          </a:p>
        </p:txBody>
      </p:sp>
      <p:grpSp>
        <p:nvGrpSpPr>
          <p:cNvPr id="15" name="Grupa 14"/>
          <p:cNvGrpSpPr/>
          <p:nvPr/>
        </p:nvGrpSpPr>
        <p:grpSpPr>
          <a:xfrm>
            <a:off x="3734718" y="1388124"/>
            <a:ext cx="5318118" cy="3310127"/>
            <a:chOff x="214274" y="2255622"/>
            <a:chExt cx="10520581" cy="5894688"/>
          </a:xfrm>
        </p:grpSpPr>
        <p:pic>
          <p:nvPicPr>
            <p:cNvPr id="16" name="Obraz 15"/>
            <p:cNvPicPr>
              <a:picLocks noChangeAspect="1"/>
            </p:cNvPicPr>
            <p:nvPr/>
          </p:nvPicPr>
          <p:blipFill>
            <a:blip r:embed="rId2"/>
            <a:stretch>
              <a:fillRect/>
            </a:stretch>
          </p:blipFill>
          <p:spPr>
            <a:xfrm>
              <a:off x="214274" y="2255622"/>
              <a:ext cx="10487025" cy="1028700"/>
            </a:xfrm>
            <a:prstGeom prst="rect">
              <a:avLst/>
            </a:prstGeom>
          </p:spPr>
        </p:pic>
        <p:pic>
          <p:nvPicPr>
            <p:cNvPr id="17" name="Obraz 16"/>
            <p:cNvPicPr>
              <a:picLocks noChangeAspect="1"/>
            </p:cNvPicPr>
            <p:nvPr/>
          </p:nvPicPr>
          <p:blipFill>
            <a:blip r:embed="rId3"/>
            <a:stretch>
              <a:fillRect/>
            </a:stretch>
          </p:blipFill>
          <p:spPr>
            <a:xfrm>
              <a:off x="247830" y="3254460"/>
              <a:ext cx="10410825" cy="2038350"/>
            </a:xfrm>
            <a:prstGeom prst="rect">
              <a:avLst/>
            </a:prstGeom>
          </p:spPr>
        </p:pic>
        <p:pic>
          <p:nvPicPr>
            <p:cNvPr id="18" name="Obraz 17"/>
            <p:cNvPicPr>
              <a:picLocks noChangeAspect="1"/>
            </p:cNvPicPr>
            <p:nvPr/>
          </p:nvPicPr>
          <p:blipFill>
            <a:blip r:embed="rId4"/>
            <a:stretch>
              <a:fillRect/>
            </a:stretch>
          </p:blipFill>
          <p:spPr>
            <a:xfrm>
              <a:off x="228780" y="5292810"/>
              <a:ext cx="10506075" cy="2857500"/>
            </a:xfrm>
            <a:prstGeom prst="rect">
              <a:avLst/>
            </a:prstGeom>
          </p:spPr>
        </p:pic>
      </p:grpSp>
      <p:sp>
        <p:nvSpPr>
          <p:cNvPr id="19" name="pole tekstowe 18"/>
          <p:cNvSpPr txBox="1"/>
          <p:nvPr/>
        </p:nvSpPr>
        <p:spPr>
          <a:xfrm>
            <a:off x="5226125" y="4803220"/>
            <a:ext cx="4022191" cy="307777"/>
          </a:xfrm>
          <a:prstGeom prst="rect">
            <a:avLst/>
          </a:prstGeom>
          <a:noFill/>
        </p:spPr>
        <p:txBody>
          <a:bodyPr wrap="none" rtlCol="0">
            <a:spAutoFit/>
          </a:bodyPr>
          <a:lstStyle/>
          <a:p>
            <a:r>
              <a:rPr lang="en-GB" sz="1400" dirty="0"/>
              <a:t>Ł. W. Iskra et al., "Report </a:t>
            </a:r>
            <a:r>
              <a:rPr lang="pl-PL" sz="1400" dirty="0"/>
              <a:t>… </a:t>
            </a:r>
            <a:r>
              <a:rPr lang="en-GB" sz="1400" dirty="0"/>
              <a:t>," DONES-</a:t>
            </a:r>
            <a:r>
              <a:rPr lang="en-GB" sz="1400" dirty="0" err="1"/>
              <a:t>PreP</a:t>
            </a:r>
            <a:r>
              <a:rPr lang="en-GB" sz="1400" dirty="0"/>
              <a:t> WP8.2-1.</a:t>
            </a:r>
            <a:endParaRPr lang="en-US" sz="1400" dirty="0"/>
          </a:p>
        </p:txBody>
      </p:sp>
      <p:pic>
        <p:nvPicPr>
          <p:cNvPr id="2" name="Obraz 1"/>
          <p:cNvPicPr>
            <a:picLocks noChangeAspect="1"/>
          </p:cNvPicPr>
          <p:nvPr/>
        </p:nvPicPr>
        <p:blipFill>
          <a:blip r:embed="rId5"/>
          <a:stretch>
            <a:fillRect/>
          </a:stretch>
        </p:blipFill>
        <p:spPr>
          <a:xfrm>
            <a:off x="34578" y="2895324"/>
            <a:ext cx="2696286" cy="1617333"/>
          </a:xfrm>
          <a:prstGeom prst="rect">
            <a:avLst/>
          </a:prstGeom>
        </p:spPr>
      </p:pic>
      <p:pic>
        <p:nvPicPr>
          <p:cNvPr id="3" name="Obraz 2"/>
          <p:cNvPicPr>
            <a:picLocks noChangeAspect="1"/>
          </p:cNvPicPr>
          <p:nvPr/>
        </p:nvPicPr>
        <p:blipFill>
          <a:blip r:embed="rId6"/>
          <a:stretch>
            <a:fillRect/>
          </a:stretch>
        </p:blipFill>
        <p:spPr>
          <a:xfrm>
            <a:off x="2721408" y="2905217"/>
            <a:ext cx="2683565" cy="1607439"/>
          </a:xfrm>
          <a:prstGeom prst="rect">
            <a:avLst/>
          </a:prstGeom>
        </p:spPr>
      </p:pic>
      <p:pic>
        <p:nvPicPr>
          <p:cNvPr id="4" name="Obraz 3"/>
          <p:cNvPicPr>
            <a:picLocks noChangeAspect="1"/>
          </p:cNvPicPr>
          <p:nvPr/>
        </p:nvPicPr>
        <p:blipFill>
          <a:blip r:embed="rId7"/>
          <a:stretch>
            <a:fillRect/>
          </a:stretch>
        </p:blipFill>
        <p:spPr>
          <a:xfrm>
            <a:off x="84350" y="1136758"/>
            <a:ext cx="2601700" cy="1560597"/>
          </a:xfrm>
          <a:prstGeom prst="rect">
            <a:avLst/>
          </a:prstGeom>
        </p:spPr>
      </p:pic>
      <p:pic>
        <p:nvPicPr>
          <p:cNvPr id="22" name="Obraz 21"/>
          <p:cNvPicPr>
            <a:picLocks noChangeAspect="1"/>
          </p:cNvPicPr>
          <p:nvPr/>
        </p:nvPicPr>
        <p:blipFill>
          <a:blip r:embed="rId8"/>
          <a:stretch>
            <a:fillRect/>
          </a:stretch>
        </p:blipFill>
        <p:spPr>
          <a:xfrm>
            <a:off x="2703012" y="1136758"/>
            <a:ext cx="2621881" cy="1570490"/>
          </a:xfrm>
          <a:prstGeom prst="rect">
            <a:avLst/>
          </a:prstGeom>
        </p:spPr>
      </p:pic>
      <p:pic>
        <p:nvPicPr>
          <p:cNvPr id="20" name="Obraz 19">
            <a:extLst>
              <a:ext uri="{FF2B5EF4-FFF2-40B4-BE49-F238E27FC236}">
                <a16:creationId xmlns:a16="http://schemas.microsoft.com/office/drawing/2014/main" id="{D2C605F2-7D07-622E-6237-3A3DB21EE61F}"/>
              </a:ext>
            </a:extLst>
          </p:cNvPr>
          <p:cNvPicPr>
            <a:picLocks noChangeAspect="1"/>
          </p:cNvPicPr>
          <p:nvPr/>
        </p:nvPicPr>
        <p:blipFill>
          <a:blip r:embed="rId9"/>
          <a:stretch>
            <a:fillRect/>
          </a:stretch>
        </p:blipFill>
        <p:spPr>
          <a:xfrm>
            <a:off x="516313" y="4550942"/>
            <a:ext cx="2546376" cy="14360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4696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182C6B2-5A2B-4771-A8FE-6C65C9634287}"/>
              </a:ext>
            </a:extLst>
          </p:cNvPr>
          <p:cNvSpPr>
            <a:spLocks noGrp="1"/>
          </p:cNvSpPr>
          <p:nvPr>
            <p:ph type="title"/>
          </p:nvPr>
        </p:nvSpPr>
        <p:spPr>
          <a:xfrm>
            <a:off x="628650" y="1162082"/>
            <a:ext cx="7886700" cy="775776"/>
          </a:xfrm>
        </p:spPr>
        <p:txBody>
          <a:bodyPr>
            <a:noAutofit/>
          </a:bodyPr>
          <a:lstStyle/>
          <a:p>
            <a:br>
              <a:rPr lang="pl-PL" sz="2600" b="1" dirty="0">
                <a:solidFill>
                  <a:srgbClr val="C00000"/>
                </a:solidFill>
                <a:latin typeface="+mn-lt"/>
              </a:rPr>
            </a:br>
            <a:r>
              <a:rPr lang="pl-PL" sz="2600" b="1" dirty="0" err="1">
                <a:solidFill>
                  <a:srgbClr val="C00000"/>
                </a:solidFill>
                <a:latin typeface="+mn-lt"/>
              </a:rPr>
              <a:t>Required</a:t>
            </a:r>
            <a:r>
              <a:rPr lang="pl-PL" sz="2600" b="1" dirty="0">
                <a:solidFill>
                  <a:srgbClr val="C00000"/>
                </a:solidFill>
                <a:latin typeface="+mn-lt"/>
              </a:rPr>
              <a:t> </a:t>
            </a:r>
            <a:r>
              <a:rPr lang="pl-PL" sz="2600" b="1" dirty="0" err="1">
                <a:solidFill>
                  <a:srgbClr val="C00000"/>
                </a:solidFill>
                <a:latin typeface="+mn-lt"/>
              </a:rPr>
              <a:t>beam</a:t>
            </a:r>
            <a:r>
              <a:rPr lang="pl-PL" sz="2600" b="1" dirty="0">
                <a:solidFill>
                  <a:srgbClr val="C00000"/>
                </a:solidFill>
                <a:latin typeface="+mn-lt"/>
              </a:rPr>
              <a:t>:</a:t>
            </a:r>
            <a:endParaRPr lang="pl-PL" sz="2600" dirty="0">
              <a:solidFill>
                <a:srgbClr val="C00000"/>
              </a:solidFill>
              <a:latin typeface="+mn-lt"/>
            </a:endParaRPr>
          </a:p>
        </p:txBody>
      </p:sp>
      <p:sp>
        <p:nvSpPr>
          <p:cNvPr id="5" name="Symbol zastępczy numeru slajdu 4">
            <a:extLst>
              <a:ext uri="{FF2B5EF4-FFF2-40B4-BE49-F238E27FC236}">
                <a16:creationId xmlns:a16="http://schemas.microsoft.com/office/drawing/2014/main" id="{D37422C4-C4F9-49D1-817E-0AB84F8E31D1}"/>
              </a:ext>
            </a:extLst>
          </p:cNvPr>
          <p:cNvSpPr>
            <a:spLocks noGrp="1"/>
          </p:cNvSpPr>
          <p:nvPr>
            <p:ph type="sldNum" sz="quarter" idx="12"/>
          </p:nvPr>
        </p:nvSpPr>
        <p:spPr>
          <a:xfrm>
            <a:off x="6457950" y="6356351"/>
            <a:ext cx="2057400" cy="365125"/>
          </a:xfrm>
        </p:spPr>
        <p:txBody>
          <a:bodyPr/>
          <a:lstStyle/>
          <a:p>
            <a:fld id="{8B581E52-F7CC-425B-9779-ED68F05C13BC}" type="slidenum">
              <a:rPr lang="pl-PL" smtClean="0"/>
              <a:t>19</a:t>
            </a:fld>
            <a:endParaRPr lang="pl-PL" dirty="0"/>
          </a:p>
        </p:txBody>
      </p:sp>
      <p:sp>
        <p:nvSpPr>
          <p:cNvPr id="6" name="Symbol zastępczy stopki 5">
            <a:extLst>
              <a:ext uri="{FF2B5EF4-FFF2-40B4-BE49-F238E27FC236}">
                <a16:creationId xmlns:a16="http://schemas.microsoft.com/office/drawing/2014/main" id="{F083F1AD-381E-4C0B-8920-C6936E42680C}"/>
              </a:ext>
            </a:extLst>
          </p:cNvPr>
          <p:cNvSpPr>
            <a:spLocks noGrp="1"/>
          </p:cNvSpPr>
          <p:nvPr>
            <p:ph type="ftr" sz="quarter" idx="11"/>
          </p:nvPr>
        </p:nvSpPr>
        <p:spPr>
          <a:xfrm>
            <a:off x="3028950" y="6356351"/>
            <a:ext cx="4890684" cy="365125"/>
          </a:xfrm>
        </p:spPr>
        <p:txBody>
          <a:bodyPr/>
          <a:lstStyle/>
          <a:p>
            <a:r>
              <a:rPr lang="pl-PL" b="1">
                <a:solidFill>
                  <a:schemeClr val="bg1"/>
                </a:solidFill>
              </a:rPr>
              <a:t>Title, Name</a:t>
            </a:r>
            <a:endParaRPr lang="pl-PL" dirty="0"/>
          </a:p>
        </p:txBody>
      </p:sp>
      <p:sp>
        <p:nvSpPr>
          <p:cNvPr id="8" name="Symbol zastępczy daty 7">
            <a:extLst>
              <a:ext uri="{FF2B5EF4-FFF2-40B4-BE49-F238E27FC236}">
                <a16:creationId xmlns:a16="http://schemas.microsoft.com/office/drawing/2014/main" id="{5616F0D1-12AF-4317-A620-2E189B5AA918}"/>
              </a:ext>
            </a:extLst>
          </p:cNvPr>
          <p:cNvSpPr>
            <a:spLocks noGrp="1"/>
          </p:cNvSpPr>
          <p:nvPr>
            <p:ph type="dt" sz="half" idx="10"/>
          </p:nvPr>
        </p:nvSpPr>
        <p:spPr/>
        <p:txBody>
          <a:bodyPr/>
          <a:lstStyle/>
          <a:p>
            <a:r>
              <a:rPr lang="pl-PL" altLang="pl-PL">
                <a:solidFill>
                  <a:schemeClr val="bg1"/>
                </a:solidFill>
                <a:cs typeface="Times New Roman" panose="02020603050405020304" pitchFamily="18" charset="0"/>
              </a:rPr>
              <a:t>26-27/05/2026</a:t>
            </a:r>
            <a:endParaRPr lang="pl-PL" dirty="0"/>
          </a:p>
        </p:txBody>
      </p:sp>
      <p:sp>
        <p:nvSpPr>
          <p:cNvPr id="7" name="Symbol zastępczy zawartości 6">
            <a:extLst>
              <a:ext uri="{FF2B5EF4-FFF2-40B4-BE49-F238E27FC236}">
                <a16:creationId xmlns:a16="http://schemas.microsoft.com/office/drawing/2014/main" id="{D3C83A06-2C3D-4D03-AD5C-D76964A976BE}"/>
              </a:ext>
            </a:extLst>
          </p:cNvPr>
          <p:cNvSpPr>
            <a:spLocks noGrp="1"/>
          </p:cNvSpPr>
          <p:nvPr>
            <p:ph idx="1"/>
          </p:nvPr>
        </p:nvSpPr>
        <p:spPr/>
        <p:txBody>
          <a:bodyPr>
            <a:normAutofit/>
          </a:bodyPr>
          <a:lstStyle/>
          <a:p>
            <a:pPr marL="0" indent="0">
              <a:buNone/>
            </a:pPr>
            <a:endParaRPr lang="pl-PL" sz="2000" b="1" dirty="0"/>
          </a:p>
          <a:p>
            <a:pPr marL="0" indent="0">
              <a:buNone/>
            </a:pPr>
            <a:r>
              <a:rPr lang="pl-PL" sz="2000" b="1" dirty="0" err="1"/>
              <a:t>Section</a:t>
            </a:r>
            <a:r>
              <a:rPr lang="pl-PL" sz="2000" b="1" dirty="0"/>
              <a:t> 2</a:t>
            </a:r>
          </a:p>
          <a:p>
            <a:pPr marL="0" indent="0">
              <a:buNone/>
            </a:pPr>
            <a:r>
              <a:rPr lang="pl-PL" sz="2000" b="1" baseline="30000" dirty="0"/>
              <a:t>7</a:t>
            </a:r>
            <a:r>
              <a:rPr lang="pl-PL" sz="2000" b="1" dirty="0"/>
              <a:t>Li</a:t>
            </a:r>
            <a:r>
              <a:rPr lang="pl-PL" sz="2000" dirty="0"/>
              <a:t> with </a:t>
            </a:r>
            <a:r>
              <a:rPr lang="en-US" sz="2000" dirty="0"/>
              <a:t>variable energy </a:t>
            </a:r>
            <a:r>
              <a:rPr lang="pl-PL" sz="2000" dirty="0" err="1"/>
              <a:t>within</a:t>
            </a:r>
            <a:r>
              <a:rPr lang="pl-PL" sz="2000" dirty="0"/>
              <a:t> </a:t>
            </a:r>
            <a:r>
              <a:rPr lang="pl-PL" sz="2000" b="1" dirty="0"/>
              <a:t>17 to 50 MeV</a:t>
            </a:r>
            <a:r>
              <a:rPr lang="en-US" sz="2000" b="1" dirty="0"/>
              <a:t> </a:t>
            </a:r>
            <a:r>
              <a:rPr lang="en-US" sz="2000" dirty="0"/>
              <a:t>range, </a:t>
            </a:r>
            <a:endParaRPr lang="pl-PL" sz="2000" dirty="0"/>
          </a:p>
          <a:p>
            <a:pPr marL="0" indent="0">
              <a:buNone/>
            </a:pPr>
            <a:r>
              <a:rPr lang="pl-PL" sz="2000" dirty="0" err="1"/>
              <a:t>Required</a:t>
            </a:r>
            <a:r>
              <a:rPr lang="pl-PL" sz="2000" dirty="0"/>
              <a:t> </a:t>
            </a:r>
            <a:r>
              <a:rPr lang="pl-PL" sz="2000" b="1" dirty="0" err="1"/>
              <a:t>pulsation</a:t>
            </a:r>
            <a:r>
              <a:rPr lang="pl-PL" sz="2000" b="1" dirty="0"/>
              <a:t> </a:t>
            </a:r>
            <a:r>
              <a:rPr lang="pl-PL" sz="2000" dirty="0"/>
              <a:t>– </a:t>
            </a:r>
            <a:r>
              <a:rPr lang="pl-PL" sz="2000" dirty="0" err="1"/>
              <a:t>around</a:t>
            </a:r>
            <a:r>
              <a:rPr lang="pl-PL" sz="2000" dirty="0"/>
              <a:t> </a:t>
            </a:r>
            <a:r>
              <a:rPr lang="pl-PL" sz="2000" b="1" dirty="0"/>
              <a:t>400 </a:t>
            </a:r>
            <a:r>
              <a:rPr lang="pl-PL" sz="2000" b="1" dirty="0" err="1"/>
              <a:t>ns</a:t>
            </a:r>
            <a:r>
              <a:rPr lang="pl-PL" sz="2000" b="1" dirty="0"/>
              <a:t> </a:t>
            </a:r>
            <a:r>
              <a:rPr lang="pl-PL" sz="2000" b="1" dirty="0" err="1"/>
              <a:t>repetition</a:t>
            </a:r>
            <a:r>
              <a:rPr lang="pl-PL" sz="2000" b="1" dirty="0"/>
              <a:t> </a:t>
            </a:r>
            <a:r>
              <a:rPr lang="pl-PL" sz="2000" b="1" dirty="0" err="1"/>
              <a:t>time</a:t>
            </a:r>
            <a:r>
              <a:rPr lang="pl-PL" sz="2000" b="1" dirty="0"/>
              <a:t> </a:t>
            </a:r>
            <a:r>
              <a:rPr lang="pl-PL" sz="2000" dirty="0"/>
              <a:t>and</a:t>
            </a:r>
            <a:r>
              <a:rPr lang="pl-PL" sz="2000" b="1" dirty="0"/>
              <a:t> </a:t>
            </a:r>
            <a:r>
              <a:rPr lang="pl-PL" sz="2000" b="1" dirty="0" err="1"/>
              <a:t>few</a:t>
            </a:r>
            <a:r>
              <a:rPr lang="pl-PL" sz="2000" b="1" dirty="0"/>
              <a:t> </a:t>
            </a:r>
            <a:r>
              <a:rPr lang="pl-PL" sz="2000" b="1" dirty="0" err="1"/>
              <a:t>ns</a:t>
            </a:r>
            <a:r>
              <a:rPr lang="pl-PL" sz="2000" b="1" dirty="0"/>
              <a:t> </a:t>
            </a:r>
            <a:r>
              <a:rPr lang="pl-PL" sz="2000" b="1" dirty="0" err="1"/>
              <a:t>pulse</a:t>
            </a:r>
            <a:r>
              <a:rPr lang="pl-PL" sz="2000" b="1" dirty="0"/>
              <a:t> </a:t>
            </a:r>
            <a:r>
              <a:rPr lang="pl-PL" sz="2000" b="1" dirty="0" err="1"/>
              <a:t>width</a:t>
            </a:r>
            <a:endParaRPr lang="pl-PL" sz="2000" dirty="0"/>
          </a:p>
          <a:p>
            <a:pPr marL="0" indent="0">
              <a:buNone/>
            </a:pPr>
            <a:r>
              <a:rPr lang="pl-PL" sz="2000" dirty="0" err="1"/>
              <a:t>Beam</a:t>
            </a:r>
            <a:r>
              <a:rPr lang="pl-PL" sz="2000" dirty="0"/>
              <a:t> on target </a:t>
            </a:r>
            <a:r>
              <a:rPr lang="pl-PL" sz="2000" dirty="0" err="1"/>
              <a:t>around</a:t>
            </a:r>
            <a:r>
              <a:rPr lang="pl-PL" sz="2000" dirty="0"/>
              <a:t> </a:t>
            </a:r>
            <a:r>
              <a:rPr lang="pl-PL" sz="2000" b="1" dirty="0"/>
              <a:t>10 </a:t>
            </a:r>
            <a:r>
              <a:rPr lang="pl-PL" sz="2000" b="1" dirty="0">
                <a:latin typeface="Times New Roman" panose="02020603050405020304" pitchFamily="18" charset="0"/>
                <a:cs typeface="Times New Roman" panose="02020603050405020304" pitchFamily="18" charset="0"/>
              </a:rPr>
              <a:t>µ</a:t>
            </a:r>
            <a:r>
              <a:rPr lang="pl-PL" sz="2000" b="1" dirty="0"/>
              <a:t>A</a:t>
            </a:r>
          </a:p>
        </p:txBody>
      </p:sp>
      <p:sp>
        <p:nvSpPr>
          <p:cNvPr id="9" name="pole tekstowe 8"/>
          <p:cNvSpPr txBox="1"/>
          <p:nvPr/>
        </p:nvSpPr>
        <p:spPr>
          <a:xfrm>
            <a:off x="3464848" y="93247"/>
            <a:ext cx="5247655" cy="707886"/>
          </a:xfrm>
          <a:prstGeom prst="rect">
            <a:avLst/>
          </a:prstGeom>
          <a:noFill/>
        </p:spPr>
        <p:txBody>
          <a:bodyPr wrap="none" rtlCol="0">
            <a:spAutoFit/>
          </a:bodyPr>
          <a:lstStyle/>
          <a:p>
            <a:r>
              <a:rPr lang="en-US" sz="2000" b="1" dirty="0">
                <a:solidFill>
                  <a:schemeClr val="bg1"/>
                </a:solidFill>
              </a:rPr>
              <a:t>Gamma spectroscopy of the nuclei produced in </a:t>
            </a:r>
            <a:br>
              <a:rPr lang="pl-PL" sz="2000" b="1" dirty="0">
                <a:solidFill>
                  <a:schemeClr val="bg1"/>
                </a:solidFill>
              </a:rPr>
            </a:br>
            <a:r>
              <a:rPr lang="en-US" sz="2000" b="1" dirty="0">
                <a:solidFill>
                  <a:schemeClr val="bg1"/>
                </a:solidFill>
              </a:rPr>
              <a:t>fast-neutron-induced fission reaction</a:t>
            </a:r>
          </a:p>
        </p:txBody>
      </p:sp>
    </p:spTree>
    <p:extLst>
      <p:ext uri="{BB962C8B-B14F-4D97-AF65-F5344CB8AC3E}">
        <p14:creationId xmlns:p14="http://schemas.microsoft.com/office/powerpoint/2010/main" val="3821425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numeru slajdu 4">
            <a:extLst>
              <a:ext uri="{FF2B5EF4-FFF2-40B4-BE49-F238E27FC236}">
                <a16:creationId xmlns:a16="http://schemas.microsoft.com/office/drawing/2014/main" id="{D37422C4-C4F9-49D1-817E-0AB84F8E31D1}"/>
              </a:ext>
            </a:extLst>
          </p:cNvPr>
          <p:cNvSpPr>
            <a:spLocks noGrp="1"/>
          </p:cNvSpPr>
          <p:nvPr>
            <p:ph type="sldNum" sz="quarter" idx="12"/>
          </p:nvPr>
        </p:nvSpPr>
        <p:spPr>
          <a:xfrm>
            <a:off x="6457950" y="6356351"/>
            <a:ext cx="2057400" cy="365125"/>
          </a:xfrm>
        </p:spPr>
        <p:txBody>
          <a:bodyPr/>
          <a:lstStyle/>
          <a:p>
            <a:fld id="{8B581E52-F7CC-425B-9779-ED68F05C13BC}" type="slidenum">
              <a:rPr lang="pl-PL" smtClean="0"/>
              <a:t>2</a:t>
            </a:fld>
            <a:endParaRPr lang="pl-PL" dirty="0"/>
          </a:p>
        </p:txBody>
      </p:sp>
      <p:sp>
        <p:nvSpPr>
          <p:cNvPr id="6" name="Symbol zastępczy stopki 5">
            <a:extLst>
              <a:ext uri="{FF2B5EF4-FFF2-40B4-BE49-F238E27FC236}">
                <a16:creationId xmlns:a16="http://schemas.microsoft.com/office/drawing/2014/main" id="{F083F1AD-381E-4C0B-8920-C6936E42680C}"/>
              </a:ext>
            </a:extLst>
          </p:cNvPr>
          <p:cNvSpPr>
            <a:spLocks noGrp="1"/>
          </p:cNvSpPr>
          <p:nvPr>
            <p:ph type="ftr" sz="quarter" idx="11"/>
          </p:nvPr>
        </p:nvSpPr>
        <p:spPr>
          <a:xfrm>
            <a:off x="4202591" y="6356351"/>
            <a:ext cx="3757440" cy="365125"/>
          </a:xfrm>
        </p:spPr>
        <p:txBody>
          <a:bodyPr/>
          <a:lstStyle/>
          <a:p>
            <a:r>
              <a:rPr lang="en-US" b="1" dirty="0">
                <a:solidFill>
                  <a:srgbClr val="FFFF00"/>
                </a:solidFill>
              </a:rPr>
              <a:t>fast neutrons using a</a:t>
            </a:r>
            <a:r>
              <a:rPr lang="pl-PL" b="1" dirty="0">
                <a:solidFill>
                  <a:srgbClr val="FFFF00"/>
                </a:solidFill>
              </a:rPr>
              <a:t>t</a:t>
            </a:r>
            <a:r>
              <a:rPr lang="en-US" b="1" dirty="0">
                <a:solidFill>
                  <a:srgbClr val="FFFF00"/>
                </a:solidFill>
              </a:rPr>
              <a:t> LINAC</a:t>
            </a:r>
            <a:r>
              <a:rPr lang="pl-PL" b="1" dirty="0">
                <a:solidFill>
                  <a:srgbClr val="FFFF00"/>
                </a:solidFill>
              </a:rPr>
              <a:t>, Ł. W. Iskra </a:t>
            </a:r>
            <a:endParaRPr lang="pl-PL" dirty="0"/>
          </a:p>
        </p:txBody>
      </p:sp>
      <p:sp>
        <p:nvSpPr>
          <p:cNvPr id="8" name="Symbol zastępczy daty 7">
            <a:extLst>
              <a:ext uri="{FF2B5EF4-FFF2-40B4-BE49-F238E27FC236}">
                <a16:creationId xmlns:a16="http://schemas.microsoft.com/office/drawing/2014/main" id="{5616F0D1-12AF-4317-A620-2E189B5AA918}"/>
              </a:ext>
            </a:extLst>
          </p:cNvPr>
          <p:cNvSpPr>
            <a:spLocks noGrp="1"/>
          </p:cNvSpPr>
          <p:nvPr>
            <p:ph type="dt" sz="half" idx="10"/>
          </p:nvPr>
        </p:nvSpPr>
        <p:spPr/>
        <p:txBody>
          <a:bodyPr/>
          <a:lstStyle/>
          <a:p>
            <a:r>
              <a:rPr lang="pl-PL" altLang="pl-PL">
                <a:solidFill>
                  <a:schemeClr val="bg1"/>
                </a:solidFill>
                <a:cs typeface="Times New Roman" panose="02020603050405020304" pitchFamily="18" charset="0"/>
              </a:rPr>
              <a:t>26-27/05/2026</a:t>
            </a:r>
            <a:endParaRPr lang="pl-PL" dirty="0"/>
          </a:p>
        </p:txBody>
      </p:sp>
      <p:pic>
        <p:nvPicPr>
          <p:cNvPr id="10" name="Obraz 9"/>
          <p:cNvPicPr>
            <a:picLocks noChangeAspect="1"/>
          </p:cNvPicPr>
          <p:nvPr/>
        </p:nvPicPr>
        <p:blipFill>
          <a:blip r:embed="rId2"/>
          <a:stretch>
            <a:fillRect/>
          </a:stretch>
        </p:blipFill>
        <p:spPr>
          <a:xfrm>
            <a:off x="278151" y="1250513"/>
            <a:ext cx="5956392" cy="3999291"/>
          </a:xfrm>
          <a:prstGeom prst="rect">
            <a:avLst/>
          </a:prstGeom>
        </p:spPr>
      </p:pic>
      <p:sp>
        <p:nvSpPr>
          <p:cNvPr id="11" name="Elipsa 10"/>
          <p:cNvSpPr/>
          <p:nvPr/>
        </p:nvSpPr>
        <p:spPr>
          <a:xfrm>
            <a:off x="4417763" y="4072564"/>
            <a:ext cx="1663548" cy="13440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Łącznik prosty ze strzałką 12"/>
          <p:cNvCxnSpPr/>
          <p:nvPr/>
        </p:nvCxnSpPr>
        <p:spPr>
          <a:xfrm>
            <a:off x="6037243" y="5001658"/>
            <a:ext cx="892367" cy="330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pole tekstowe 13"/>
          <p:cNvSpPr txBox="1"/>
          <p:nvPr/>
        </p:nvSpPr>
        <p:spPr>
          <a:xfrm>
            <a:off x="7032980" y="4744593"/>
            <a:ext cx="1335622" cy="646331"/>
          </a:xfrm>
          <a:prstGeom prst="rect">
            <a:avLst/>
          </a:prstGeom>
          <a:noFill/>
        </p:spPr>
        <p:txBody>
          <a:bodyPr wrap="none" rtlCol="0">
            <a:spAutoFit/>
          </a:bodyPr>
          <a:lstStyle/>
          <a:p>
            <a:pPr algn="ctr"/>
            <a:r>
              <a:rPr lang="pl-PL" b="1" baseline="30000" dirty="0">
                <a:solidFill>
                  <a:srgbClr val="FF0000"/>
                </a:solidFill>
              </a:rPr>
              <a:t>7</a:t>
            </a:r>
            <a:r>
              <a:rPr lang="pl-PL" b="1" dirty="0">
                <a:solidFill>
                  <a:srgbClr val="FF0000"/>
                </a:solidFill>
              </a:rPr>
              <a:t>Li</a:t>
            </a:r>
            <a:r>
              <a:rPr lang="pl-PL" b="1" baseline="30000" dirty="0">
                <a:solidFill>
                  <a:srgbClr val="FF0000"/>
                </a:solidFill>
              </a:rPr>
              <a:t>3+</a:t>
            </a:r>
            <a:br>
              <a:rPr lang="pl-PL" b="1" dirty="0">
                <a:solidFill>
                  <a:srgbClr val="FF0000"/>
                </a:solidFill>
              </a:rPr>
            </a:br>
            <a:r>
              <a:rPr lang="pl-PL" b="1" dirty="0">
                <a:solidFill>
                  <a:srgbClr val="FF0000"/>
                </a:solidFill>
              </a:rPr>
              <a:t>16 - 50 MeV</a:t>
            </a:r>
            <a:endParaRPr lang="en-US" b="1" dirty="0">
              <a:solidFill>
                <a:srgbClr val="FF0000"/>
              </a:solidFill>
            </a:endParaRPr>
          </a:p>
        </p:txBody>
      </p:sp>
      <p:sp>
        <p:nvSpPr>
          <p:cNvPr id="2" name="Prostokąt 1"/>
          <p:cNvSpPr/>
          <p:nvPr/>
        </p:nvSpPr>
        <p:spPr>
          <a:xfrm>
            <a:off x="3817821" y="264618"/>
            <a:ext cx="4599080" cy="400110"/>
          </a:xfrm>
          <a:prstGeom prst="rect">
            <a:avLst/>
          </a:prstGeom>
        </p:spPr>
        <p:txBody>
          <a:bodyPr wrap="none">
            <a:spAutoFit/>
          </a:bodyPr>
          <a:lstStyle/>
          <a:p>
            <a:r>
              <a:rPr lang="en-US" sz="2000" b="1" dirty="0">
                <a:solidFill>
                  <a:schemeClr val="bg2"/>
                </a:solidFill>
              </a:rPr>
              <a:t>Production of fast neutrons using a LINAC</a:t>
            </a:r>
          </a:p>
        </p:txBody>
      </p:sp>
    </p:spTree>
    <p:extLst>
      <p:ext uri="{BB962C8B-B14F-4D97-AF65-F5344CB8AC3E}">
        <p14:creationId xmlns:p14="http://schemas.microsoft.com/office/powerpoint/2010/main" val="9241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182C6B2-5A2B-4771-A8FE-6C65C9634287}"/>
              </a:ext>
            </a:extLst>
          </p:cNvPr>
          <p:cNvSpPr>
            <a:spLocks noGrp="1"/>
          </p:cNvSpPr>
          <p:nvPr>
            <p:ph type="title"/>
          </p:nvPr>
        </p:nvSpPr>
        <p:spPr>
          <a:xfrm>
            <a:off x="628650" y="1162082"/>
            <a:ext cx="7886700" cy="775776"/>
          </a:xfrm>
        </p:spPr>
        <p:txBody>
          <a:bodyPr>
            <a:noAutofit/>
          </a:bodyPr>
          <a:lstStyle/>
          <a:p>
            <a:r>
              <a:rPr lang="pl-PL" sz="2600" b="1" dirty="0">
                <a:solidFill>
                  <a:srgbClr val="C00000"/>
                </a:solidFill>
                <a:latin typeface="+mn-lt"/>
              </a:rPr>
              <a:t>SWOT </a:t>
            </a:r>
            <a:r>
              <a:rPr lang="pl-PL" sz="2600" b="1" dirty="0" err="1">
                <a:solidFill>
                  <a:srgbClr val="C00000"/>
                </a:solidFill>
                <a:latin typeface="+mn-lt"/>
              </a:rPr>
              <a:t>analysis</a:t>
            </a:r>
            <a:r>
              <a:rPr lang="pl-PL" sz="2600" b="1" dirty="0">
                <a:solidFill>
                  <a:srgbClr val="C00000"/>
                </a:solidFill>
                <a:latin typeface="+mn-lt"/>
              </a:rPr>
              <a:t> for the </a:t>
            </a:r>
            <a:r>
              <a:rPr lang="pl-PL" sz="2600" b="1" dirty="0" err="1">
                <a:solidFill>
                  <a:srgbClr val="C00000"/>
                </a:solidFill>
                <a:latin typeface="+mn-lt"/>
              </a:rPr>
              <a:t>project</a:t>
            </a:r>
            <a:endParaRPr lang="pl-PL" sz="2600" dirty="0">
              <a:solidFill>
                <a:srgbClr val="C00000"/>
              </a:solidFill>
              <a:latin typeface="+mn-lt"/>
            </a:endParaRPr>
          </a:p>
        </p:txBody>
      </p:sp>
      <p:sp>
        <p:nvSpPr>
          <p:cNvPr id="5" name="Symbol zastępczy numeru slajdu 4">
            <a:extLst>
              <a:ext uri="{FF2B5EF4-FFF2-40B4-BE49-F238E27FC236}">
                <a16:creationId xmlns:a16="http://schemas.microsoft.com/office/drawing/2014/main" id="{D37422C4-C4F9-49D1-817E-0AB84F8E31D1}"/>
              </a:ext>
            </a:extLst>
          </p:cNvPr>
          <p:cNvSpPr>
            <a:spLocks noGrp="1"/>
          </p:cNvSpPr>
          <p:nvPr>
            <p:ph type="sldNum" sz="quarter" idx="12"/>
          </p:nvPr>
        </p:nvSpPr>
        <p:spPr>
          <a:xfrm>
            <a:off x="6457950" y="6356351"/>
            <a:ext cx="2057400" cy="365125"/>
          </a:xfrm>
        </p:spPr>
        <p:txBody>
          <a:bodyPr/>
          <a:lstStyle/>
          <a:p>
            <a:fld id="{8B581E52-F7CC-425B-9779-ED68F05C13BC}" type="slidenum">
              <a:rPr lang="pl-PL" smtClean="0"/>
              <a:t>20</a:t>
            </a:fld>
            <a:endParaRPr lang="pl-PL" dirty="0"/>
          </a:p>
        </p:txBody>
      </p:sp>
      <p:sp>
        <p:nvSpPr>
          <p:cNvPr id="6" name="Symbol zastępczy stopki 5">
            <a:extLst>
              <a:ext uri="{FF2B5EF4-FFF2-40B4-BE49-F238E27FC236}">
                <a16:creationId xmlns:a16="http://schemas.microsoft.com/office/drawing/2014/main" id="{F083F1AD-381E-4C0B-8920-C6936E42680C}"/>
              </a:ext>
            </a:extLst>
          </p:cNvPr>
          <p:cNvSpPr>
            <a:spLocks noGrp="1"/>
          </p:cNvSpPr>
          <p:nvPr>
            <p:ph type="ftr" sz="quarter" idx="11"/>
          </p:nvPr>
        </p:nvSpPr>
        <p:spPr>
          <a:xfrm>
            <a:off x="3028950" y="6356351"/>
            <a:ext cx="4890684" cy="365125"/>
          </a:xfrm>
        </p:spPr>
        <p:txBody>
          <a:bodyPr/>
          <a:lstStyle/>
          <a:p>
            <a:r>
              <a:rPr lang="pl-PL" b="1">
                <a:solidFill>
                  <a:schemeClr val="bg1"/>
                </a:solidFill>
              </a:rPr>
              <a:t>Title, Name</a:t>
            </a:r>
            <a:endParaRPr lang="pl-PL" dirty="0"/>
          </a:p>
        </p:txBody>
      </p:sp>
      <p:sp>
        <p:nvSpPr>
          <p:cNvPr id="8" name="Symbol zastępczy daty 7">
            <a:extLst>
              <a:ext uri="{FF2B5EF4-FFF2-40B4-BE49-F238E27FC236}">
                <a16:creationId xmlns:a16="http://schemas.microsoft.com/office/drawing/2014/main" id="{5616F0D1-12AF-4317-A620-2E189B5AA918}"/>
              </a:ext>
            </a:extLst>
          </p:cNvPr>
          <p:cNvSpPr>
            <a:spLocks noGrp="1"/>
          </p:cNvSpPr>
          <p:nvPr>
            <p:ph type="dt" sz="half" idx="10"/>
          </p:nvPr>
        </p:nvSpPr>
        <p:spPr/>
        <p:txBody>
          <a:bodyPr/>
          <a:lstStyle/>
          <a:p>
            <a:r>
              <a:rPr lang="pl-PL" altLang="pl-PL">
                <a:solidFill>
                  <a:schemeClr val="bg1"/>
                </a:solidFill>
                <a:cs typeface="Times New Roman" panose="02020603050405020304" pitchFamily="18" charset="0"/>
              </a:rPr>
              <a:t>26-27/05/2026</a:t>
            </a:r>
            <a:endParaRPr lang="pl-PL" dirty="0"/>
          </a:p>
        </p:txBody>
      </p:sp>
      <p:sp>
        <p:nvSpPr>
          <p:cNvPr id="7" name="Symbol zastępczy zawartości 6">
            <a:extLst>
              <a:ext uri="{FF2B5EF4-FFF2-40B4-BE49-F238E27FC236}">
                <a16:creationId xmlns:a16="http://schemas.microsoft.com/office/drawing/2014/main" id="{96103D62-0866-4DC8-9182-425BA9A27F29}"/>
              </a:ext>
            </a:extLst>
          </p:cNvPr>
          <p:cNvSpPr>
            <a:spLocks noGrp="1"/>
          </p:cNvSpPr>
          <p:nvPr>
            <p:ph idx="1"/>
          </p:nvPr>
        </p:nvSpPr>
        <p:spPr/>
        <p:txBody>
          <a:bodyPr>
            <a:normAutofit lnSpcReduction="10000"/>
          </a:bodyPr>
          <a:lstStyle/>
          <a:p>
            <a:r>
              <a:rPr lang="en-US" sz="1800" dirty="0"/>
              <a:t>S (Strengths)</a:t>
            </a:r>
            <a:r>
              <a:rPr lang="pl-PL" sz="1800" dirty="0"/>
              <a:t> – </a:t>
            </a:r>
            <a:r>
              <a:rPr lang="en-US" sz="1800" dirty="0"/>
              <a:t>A fast neutron beam can be used in various nuclear physics experiments (and other fields)</a:t>
            </a:r>
            <a:r>
              <a:rPr lang="pl-PL" sz="1800" dirty="0"/>
              <a:t>. For</a:t>
            </a:r>
            <a:r>
              <a:rPr lang="en-US" sz="1800" dirty="0"/>
              <a:t> study fission products</a:t>
            </a:r>
            <a:r>
              <a:rPr lang="pl-PL" sz="1800" dirty="0"/>
              <a:t> - m</a:t>
            </a:r>
            <a:r>
              <a:rPr lang="en-US" sz="1800" dirty="0"/>
              <a:t>any targets can be exploited to provide spectroscopic data for a wide range of neutron-rich isotopes</a:t>
            </a:r>
            <a:endParaRPr lang="pl-PL" sz="1800" dirty="0"/>
          </a:p>
          <a:p>
            <a:r>
              <a:rPr lang="en-US" sz="1800" dirty="0"/>
              <a:t>W (Weaknesses)</a:t>
            </a:r>
            <a:r>
              <a:rPr lang="pl-PL" sz="1800" dirty="0"/>
              <a:t> – </a:t>
            </a:r>
            <a:r>
              <a:rPr lang="en-US" sz="1800" dirty="0"/>
              <a:t>The neutron production technique is well known for a 17 MeV </a:t>
            </a:r>
            <a:r>
              <a:rPr lang="en-US" sz="1800" baseline="30000" dirty="0"/>
              <a:t>7</a:t>
            </a:r>
            <a:r>
              <a:rPr lang="en-US" sz="1800" dirty="0"/>
              <a:t>Li beam, which produces neutrons of around 2 MeV. To produce more energetic neutrons, the </a:t>
            </a:r>
            <a:r>
              <a:rPr lang="en-US" sz="1800" baseline="30000" dirty="0"/>
              <a:t>7</a:t>
            </a:r>
            <a:r>
              <a:rPr lang="en-US" sz="1800" dirty="0"/>
              <a:t>Li beam must be increased up to 50 MeV, which opens new reaction channels and may change the direction of outgoing </a:t>
            </a:r>
            <a:r>
              <a:rPr lang="en-US" sz="1800" dirty="0" err="1"/>
              <a:t>neu</a:t>
            </a:r>
            <a:r>
              <a:rPr lang="pl-PL" sz="1800" dirty="0"/>
              <a:t>t</a:t>
            </a:r>
            <a:r>
              <a:rPr lang="en-US" sz="1800" dirty="0" err="1"/>
              <a:t>rons</a:t>
            </a:r>
            <a:endParaRPr lang="pl-PL" sz="1800" dirty="0"/>
          </a:p>
          <a:p>
            <a:r>
              <a:rPr lang="en-US" sz="1800" dirty="0"/>
              <a:t>O (Opportunities)</a:t>
            </a:r>
            <a:r>
              <a:rPr lang="pl-PL" sz="1800" dirty="0"/>
              <a:t> – </a:t>
            </a:r>
            <a:r>
              <a:rPr lang="en-US" sz="1800" dirty="0"/>
              <a:t>High-intensity, oriented fast neutron beams make LINAC very important facility in the global landscape of nuclear physics research. The study of fission products and the fission process is at the center of activity in this field.</a:t>
            </a:r>
            <a:endParaRPr lang="pl-PL" sz="1800" dirty="0"/>
          </a:p>
          <a:p>
            <a:pPr lvl="0"/>
            <a:r>
              <a:rPr lang="en-US" sz="1800" dirty="0"/>
              <a:t>T (Threats)</a:t>
            </a:r>
            <a:r>
              <a:rPr lang="pl-PL" sz="1800" dirty="0"/>
              <a:t> – </a:t>
            </a:r>
            <a:r>
              <a:rPr lang="en-US" sz="1800" dirty="0"/>
              <a:t>If neutron energies above 2 MeV are not accessible due to the influence of other reaction channels, the neutron spectrum will be similar to that of </a:t>
            </a:r>
            <a:r>
              <a:rPr lang="pl-PL" sz="1800" dirty="0"/>
              <a:t>I</a:t>
            </a:r>
            <a:r>
              <a:rPr lang="en-US" sz="1800" dirty="0"/>
              <a:t>J</a:t>
            </a:r>
            <a:r>
              <a:rPr lang="pl-PL" sz="1800" dirty="0"/>
              <a:t>C</a:t>
            </a:r>
            <a:r>
              <a:rPr lang="en-US" sz="1800" dirty="0"/>
              <a:t>Lab but with a higher intensity (by about </a:t>
            </a:r>
            <a:r>
              <a:rPr lang="pl-PL" sz="1800" dirty="0" err="1"/>
              <a:t>two</a:t>
            </a:r>
            <a:r>
              <a:rPr lang="pl-PL" sz="1800" dirty="0"/>
              <a:t> </a:t>
            </a:r>
            <a:r>
              <a:rPr lang="en-US" sz="1800" dirty="0"/>
              <a:t>orders of magnitude), which makes LINAC an important European-scale facility.</a:t>
            </a:r>
            <a:r>
              <a:rPr lang="pl-PL" sz="1800" dirty="0"/>
              <a:t> </a:t>
            </a:r>
            <a:r>
              <a:rPr lang="en-US" sz="1800" dirty="0"/>
              <a:t>Studies of fission products require a gamma detector array </a:t>
            </a:r>
            <a:r>
              <a:rPr lang="pl-PL" sz="1800" dirty="0"/>
              <a:t>/</a:t>
            </a:r>
            <a:r>
              <a:rPr lang="en-US" sz="1800" dirty="0"/>
              <a:t> a mass spectrometer</a:t>
            </a:r>
            <a:r>
              <a:rPr lang="pl-PL" sz="1800" dirty="0"/>
              <a:t>.</a:t>
            </a:r>
            <a:endParaRPr lang="en-US" sz="1800" dirty="0"/>
          </a:p>
        </p:txBody>
      </p:sp>
      <p:sp>
        <p:nvSpPr>
          <p:cNvPr id="9" name="pole tekstowe 8"/>
          <p:cNvSpPr txBox="1"/>
          <p:nvPr/>
        </p:nvSpPr>
        <p:spPr>
          <a:xfrm>
            <a:off x="3464848" y="93247"/>
            <a:ext cx="5247655" cy="707886"/>
          </a:xfrm>
          <a:prstGeom prst="rect">
            <a:avLst/>
          </a:prstGeom>
          <a:noFill/>
        </p:spPr>
        <p:txBody>
          <a:bodyPr wrap="none" rtlCol="0">
            <a:spAutoFit/>
          </a:bodyPr>
          <a:lstStyle/>
          <a:p>
            <a:r>
              <a:rPr lang="en-US" sz="2000" b="1" dirty="0">
                <a:solidFill>
                  <a:schemeClr val="bg1"/>
                </a:solidFill>
              </a:rPr>
              <a:t>Gamma spectroscopy of the nuclei produced in </a:t>
            </a:r>
            <a:br>
              <a:rPr lang="pl-PL" sz="2000" b="1" dirty="0">
                <a:solidFill>
                  <a:schemeClr val="bg1"/>
                </a:solidFill>
              </a:rPr>
            </a:br>
            <a:r>
              <a:rPr lang="en-US" sz="2000" b="1" dirty="0">
                <a:solidFill>
                  <a:schemeClr val="bg1"/>
                </a:solidFill>
              </a:rPr>
              <a:t>fast-neutron-induced fission reaction</a:t>
            </a:r>
          </a:p>
        </p:txBody>
      </p:sp>
    </p:spTree>
    <p:extLst>
      <p:ext uri="{BB962C8B-B14F-4D97-AF65-F5344CB8AC3E}">
        <p14:creationId xmlns:p14="http://schemas.microsoft.com/office/powerpoint/2010/main" val="30191934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182C6B2-5A2B-4771-A8FE-6C65C9634287}"/>
              </a:ext>
            </a:extLst>
          </p:cNvPr>
          <p:cNvSpPr>
            <a:spLocks noGrp="1"/>
          </p:cNvSpPr>
          <p:nvPr>
            <p:ph type="title"/>
          </p:nvPr>
        </p:nvSpPr>
        <p:spPr>
          <a:xfrm>
            <a:off x="628650" y="1162082"/>
            <a:ext cx="7886700" cy="775776"/>
          </a:xfrm>
        </p:spPr>
        <p:txBody>
          <a:bodyPr>
            <a:noAutofit/>
          </a:bodyPr>
          <a:lstStyle/>
          <a:p>
            <a:r>
              <a:rPr lang="pl-PL" sz="2600" b="1" dirty="0" err="1">
                <a:solidFill>
                  <a:srgbClr val="C00000"/>
                </a:solidFill>
                <a:latin typeface="+mn-lt"/>
              </a:rPr>
              <a:t>Other</a:t>
            </a:r>
            <a:r>
              <a:rPr lang="pl-PL" sz="2600" b="1" dirty="0">
                <a:solidFill>
                  <a:srgbClr val="C00000"/>
                </a:solidFill>
                <a:latin typeface="+mn-lt"/>
              </a:rPr>
              <a:t> </a:t>
            </a:r>
            <a:r>
              <a:rPr lang="pl-PL" sz="2600" b="1" dirty="0" err="1">
                <a:solidFill>
                  <a:srgbClr val="C00000"/>
                </a:solidFill>
                <a:latin typeface="+mn-lt"/>
              </a:rPr>
              <a:t>requirements</a:t>
            </a:r>
            <a:r>
              <a:rPr lang="pl-PL" sz="2600" b="1" dirty="0">
                <a:solidFill>
                  <a:srgbClr val="C00000"/>
                </a:solidFill>
                <a:latin typeface="+mn-lt"/>
              </a:rPr>
              <a:t> (</a:t>
            </a:r>
            <a:r>
              <a:rPr lang="pl-PL" sz="2600" b="1" dirty="0" err="1">
                <a:solidFill>
                  <a:srgbClr val="C00000"/>
                </a:solidFill>
                <a:latin typeface="+mn-lt"/>
              </a:rPr>
              <a:t>detection</a:t>
            </a:r>
            <a:r>
              <a:rPr lang="pl-PL" sz="2600" b="1" dirty="0">
                <a:solidFill>
                  <a:srgbClr val="C00000"/>
                </a:solidFill>
                <a:latin typeface="+mn-lt"/>
              </a:rPr>
              <a:t> system, </a:t>
            </a:r>
            <a:r>
              <a:rPr lang="pl-PL" sz="2600" b="1" dirty="0" err="1">
                <a:solidFill>
                  <a:srgbClr val="C00000"/>
                </a:solidFill>
                <a:latin typeface="+mn-lt"/>
              </a:rPr>
              <a:t>infrastructure</a:t>
            </a:r>
            <a:r>
              <a:rPr lang="pl-PL" sz="2600" b="1" dirty="0">
                <a:solidFill>
                  <a:srgbClr val="C00000"/>
                </a:solidFill>
                <a:latin typeface="+mn-lt"/>
              </a:rPr>
              <a:t>)</a:t>
            </a:r>
            <a:endParaRPr lang="pl-PL" sz="2600" dirty="0">
              <a:solidFill>
                <a:srgbClr val="C00000"/>
              </a:solidFill>
              <a:latin typeface="+mn-lt"/>
            </a:endParaRPr>
          </a:p>
        </p:txBody>
      </p:sp>
      <p:sp>
        <p:nvSpPr>
          <p:cNvPr id="5" name="Symbol zastępczy numeru slajdu 4">
            <a:extLst>
              <a:ext uri="{FF2B5EF4-FFF2-40B4-BE49-F238E27FC236}">
                <a16:creationId xmlns:a16="http://schemas.microsoft.com/office/drawing/2014/main" id="{D37422C4-C4F9-49D1-817E-0AB84F8E31D1}"/>
              </a:ext>
            </a:extLst>
          </p:cNvPr>
          <p:cNvSpPr>
            <a:spLocks noGrp="1"/>
          </p:cNvSpPr>
          <p:nvPr>
            <p:ph type="sldNum" sz="quarter" idx="12"/>
          </p:nvPr>
        </p:nvSpPr>
        <p:spPr>
          <a:xfrm>
            <a:off x="6457950" y="6356351"/>
            <a:ext cx="2057400" cy="365125"/>
          </a:xfrm>
        </p:spPr>
        <p:txBody>
          <a:bodyPr/>
          <a:lstStyle/>
          <a:p>
            <a:fld id="{8B581E52-F7CC-425B-9779-ED68F05C13BC}" type="slidenum">
              <a:rPr lang="pl-PL" smtClean="0"/>
              <a:t>21</a:t>
            </a:fld>
            <a:endParaRPr lang="pl-PL" dirty="0"/>
          </a:p>
        </p:txBody>
      </p:sp>
      <p:sp>
        <p:nvSpPr>
          <p:cNvPr id="6" name="Symbol zastępczy stopki 5">
            <a:extLst>
              <a:ext uri="{FF2B5EF4-FFF2-40B4-BE49-F238E27FC236}">
                <a16:creationId xmlns:a16="http://schemas.microsoft.com/office/drawing/2014/main" id="{F083F1AD-381E-4C0B-8920-C6936E42680C}"/>
              </a:ext>
            </a:extLst>
          </p:cNvPr>
          <p:cNvSpPr>
            <a:spLocks noGrp="1"/>
          </p:cNvSpPr>
          <p:nvPr>
            <p:ph type="ftr" sz="quarter" idx="11"/>
          </p:nvPr>
        </p:nvSpPr>
        <p:spPr>
          <a:xfrm>
            <a:off x="3028950" y="6356351"/>
            <a:ext cx="4890684" cy="365125"/>
          </a:xfrm>
        </p:spPr>
        <p:txBody>
          <a:bodyPr/>
          <a:lstStyle/>
          <a:p>
            <a:r>
              <a:rPr lang="pl-PL" b="1">
                <a:solidFill>
                  <a:schemeClr val="bg1"/>
                </a:solidFill>
              </a:rPr>
              <a:t>Title, Name</a:t>
            </a:r>
            <a:endParaRPr lang="pl-PL" dirty="0"/>
          </a:p>
        </p:txBody>
      </p:sp>
      <p:sp>
        <p:nvSpPr>
          <p:cNvPr id="8" name="Symbol zastępczy daty 7">
            <a:extLst>
              <a:ext uri="{FF2B5EF4-FFF2-40B4-BE49-F238E27FC236}">
                <a16:creationId xmlns:a16="http://schemas.microsoft.com/office/drawing/2014/main" id="{5616F0D1-12AF-4317-A620-2E189B5AA918}"/>
              </a:ext>
            </a:extLst>
          </p:cNvPr>
          <p:cNvSpPr>
            <a:spLocks noGrp="1"/>
          </p:cNvSpPr>
          <p:nvPr>
            <p:ph type="dt" sz="half" idx="10"/>
          </p:nvPr>
        </p:nvSpPr>
        <p:spPr/>
        <p:txBody>
          <a:bodyPr/>
          <a:lstStyle/>
          <a:p>
            <a:r>
              <a:rPr lang="pl-PL" altLang="pl-PL">
                <a:solidFill>
                  <a:schemeClr val="bg1"/>
                </a:solidFill>
                <a:cs typeface="Times New Roman" panose="02020603050405020304" pitchFamily="18" charset="0"/>
              </a:rPr>
              <a:t>26-27/05/2026</a:t>
            </a:r>
            <a:endParaRPr lang="pl-PL" dirty="0"/>
          </a:p>
        </p:txBody>
      </p:sp>
      <p:sp>
        <p:nvSpPr>
          <p:cNvPr id="7" name="Symbol zastępczy zawartości 6">
            <a:extLst>
              <a:ext uri="{FF2B5EF4-FFF2-40B4-BE49-F238E27FC236}">
                <a16:creationId xmlns:a16="http://schemas.microsoft.com/office/drawing/2014/main" id="{D3C83A06-2C3D-4D03-AD5C-D76964A976BE}"/>
              </a:ext>
            </a:extLst>
          </p:cNvPr>
          <p:cNvSpPr>
            <a:spLocks noGrp="1"/>
          </p:cNvSpPr>
          <p:nvPr>
            <p:ph idx="1"/>
          </p:nvPr>
        </p:nvSpPr>
        <p:spPr>
          <a:xfrm>
            <a:off x="628650" y="1825625"/>
            <a:ext cx="7886700" cy="3109932"/>
          </a:xfrm>
        </p:spPr>
        <p:txBody>
          <a:bodyPr>
            <a:normAutofit/>
          </a:bodyPr>
          <a:lstStyle/>
          <a:p>
            <a:r>
              <a:rPr lang="en-US" sz="2000" dirty="0"/>
              <a:t>H</a:t>
            </a:r>
            <a:r>
              <a:rPr lang="en-US" sz="2000" baseline="-25000" dirty="0"/>
              <a:t>2</a:t>
            </a:r>
            <a:r>
              <a:rPr lang="en-US" sz="2000" dirty="0"/>
              <a:t> gas target </a:t>
            </a:r>
            <a:r>
              <a:rPr lang="pl-PL" sz="2000" dirty="0"/>
              <a:t>system</a:t>
            </a:r>
            <a:endParaRPr lang="en-US" sz="2000" dirty="0"/>
          </a:p>
          <a:p>
            <a:r>
              <a:rPr lang="en-US" sz="2000" dirty="0"/>
              <a:t>Gamma-Ray Detectors – HPGe and LaBr</a:t>
            </a:r>
            <a:r>
              <a:rPr lang="en-US" sz="2000" baseline="-25000" dirty="0"/>
              <a:t>3</a:t>
            </a:r>
            <a:r>
              <a:rPr lang="en-US" sz="2000" dirty="0"/>
              <a:t> </a:t>
            </a:r>
          </a:p>
          <a:p>
            <a:r>
              <a:rPr lang="en-US" sz="2000" dirty="0"/>
              <a:t>mass spectrometer (e.g., </a:t>
            </a:r>
            <a:r>
              <a:rPr lang="en-US" sz="2000" dirty="0" err="1"/>
              <a:t>BigBite</a:t>
            </a:r>
            <a:r>
              <a:rPr lang="pl-PL" sz="2000" dirty="0"/>
              <a:t>,</a:t>
            </a:r>
            <a:r>
              <a:rPr lang="pl-PL" sz="2000" dirty="0">
                <a:latin typeface="Times New Roman" panose="02020603050405020304" pitchFamily="18" charset="0"/>
                <a:cs typeface="Times New Roman" panose="02020603050405020304" pitchFamily="18" charset="0"/>
              </a:rPr>
              <a:t> </a:t>
            </a:r>
            <a:r>
              <a:rPr lang="pl-PL" sz="2000" dirty="0" err="1">
                <a:latin typeface="Times New Roman" panose="02020603050405020304" pitchFamily="18" charset="0"/>
                <a:cs typeface="Times New Roman" panose="02020603050405020304" pitchFamily="18" charset="0"/>
              </a:rPr>
              <a:t>Gas-filled</a:t>
            </a:r>
            <a:r>
              <a:rPr lang="pl-PL" sz="2000" dirty="0">
                <a:latin typeface="Times New Roman" panose="02020603050405020304" pitchFamily="18" charset="0"/>
                <a:cs typeface="Times New Roman" panose="02020603050405020304" pitchFamily="18" charset="0"/>
              </a:rPr>
              <a:t> magnet</a:t>
            </a:r>
            <a:r>
              <a:rPr lang="en-US" sz="2000" dirty="0"/>
              <a:t>) – large experimental hall </a:t>
            </a:r>
          </a:p>
        </p:txBody>
      </p:sp>
      <p:sp>
        <p:nvSpPr>
          <p:cNvPr id="9" name="pole tekstowe 8"/>
          <p:cNvSpPr txBox="1"/>
          <p:nvPr/>
        </p:nvSpPr>
        <p:spPr>
          <a:xfrm>
            <a:off x="3464848" y="93247"/>
            <a:ext cx="5247655" cy="707886"/>
          </a:xfrm>
          <a:prstGeom prst="rect">
            <a:avLst/>
          </a:prstGeom>
          <a:noFill/>
        </p:spPr>
        <p:txBody>
          <a:bodyPr wrap="none" rtlCol="0">
            <a:spAutoFit/>
          </a:bodyPr>
          <a:lstStyle/>
          <a:p>
            <a:r>
              <a:rPr lang="en-US" sz="2000" b="1" dirty="0">
                <a:solidFill>
                  <a:schemeClr val="bg1"/>
                </a:solidFill>
              </a:rPr>
              <a:t>Gamma spectroscopy of the nuclei produced in </a:t>
            </a:r>
            <a:br>
              <a:rPr lang="pl-PL" sz="2000" b="1" dirty="0">
                <a:solidFill>
                  <a:schemeClr val="bg1"/>
                </a:solidFill>
              </a:rPr>
            </a:br>
            <a:r>
              <a:rPr lang="en-US" sz="2000" b="1" dirty="0">
                <a:solidFill>
                  <a:schemeClr val="bg1"/>
                </a:solidFill>
              </a:rPr>
              <a:t>fast-neutron-induced fission reaction</a:t>
            </a:r>
          </a:p>
        </p:txBody>
      </p:sp>
    </p:spTree>
    <p:extLst>
      <p:ext uri="{BB962C8B-B14F-4D97-AF65-F5344CB8AC3E}">
        <p14:creationId xmlns:p14="http://schemas.microsoft.com/office/powerpoint/2010/main" val="12569384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numeru slajdu 4">
            <a:extLst>
              <a:ext uri="{FF2B5EF4-FFF2-40B4-BE49-F238E27FC236}">
                <a16:creationId xmlns:a16="http://schemas.microsoft.com/office/drawing/2014/main" id="{D37422C4-C4F9-49D1-817E-0AB84F8E31D1}"/>
              </a:ext>
            </a:extLst>
          </p:cNvPr>
          <p:cNvSpPr>
            <a:spLocks noGrp="1"/>
          </p:cNvSpPr>
          <p:nvPr>
            <p:ph type="sldNum" sz="quarter" idx="12"/>
          </p:nvPr>
        </p:nvSpPr>
        <p:spPr>
          <a:xfrm>
            <a:off x="6457950" y="6356351"/>
            <a:ext cx="2057400" cy="365125"/>
          </a:xfrm>
        </p:spPr>
        <p:txBody>
          <a:bodyPr/>
          <a:lstStyle/>
          <a:p>
            <a:fld id="{8B581E52-F7CC-425B-9779-ED68F05C13BC}" type="slidenum">
              <a:rPr lang="pl-PL" smtClean="0"/>
              <a:t>22</a:t>
            </a:fld>
            <a:endParaRPr lang="pl-PL" dirty="0"/>
          </a:p>
        </p:txBody>
      </p:sp>
      <p:sp>
        <p:nvSpPr>
          <p:cNvPr id="6" name="Symbol zastępczy stopki 5">
            <a:extLst>
              <a:ext uri="{FF2B5EF4-FFF2-40B4-BE49-F238E27FC236}">
                <a16:creationId xmlns:a16="http://schemas.microsoft.com/office/drawing/2014/main" id="{F083F1AD-381E-4C0B-8920-C6936E42680C}"/>
              </a:ext>
            </a:extLst>
          </p:cNvPr>
          <p:cNvSpPr>
            <a:spLocks noGrp="1"/>
          </p:cNvSpPr>
          <p:nvPr>
            <p:ph type="ftr" sz="quarter" idx="11"/>
          </p:nvPr>
        </p:nvSpPr>
        <p:spPr>
          <a:xfrm>
            <a:off x="4202591" y="6356351"/>
            <a:ext cx="3757440" cy="365125"/>
          </a:xfrm>
        </p:spPr>
        <p:txBody>
          <a:bodyPr/>
          <a:lstStyle/>
          <a:p>
            <a:r>
              <a:rPr lang="en-US" b="1" dirty="0">
                <a:solidFill>
                  <a:srgbClr val="FFFF00"/>
                </a:solidFill>
              </a:rPr>
              <a:t>fast neutrons using a</a:t>
            </a:r>
            <a:r>
              <a:rPr lang="pl-PL" b="1" dirty="0">
                <a:solidFill>
                  <a:srgbClr val="FFFF00"/>
                </a:solidFill>
              </a:rPr>
              <a:t>t</a:t>
            </a:r>
            <a:r>
              <a:rPr lang="en-US" b="1" dirty="0">
                <a:solidFill>
                  <a:srgbClr val="FFFF00"/>
                </a:solidFill>
              </a:rPr>
              <a:t> LINAC</a:t>
            </a:r>
            <a:r>
              <a:rPr lang="pl-PL" b="1" dirty="0">
                <a:solidFill>
                  <a:srgbClr val="FFFF00"/>
                </a:solidFill>
              </a:rPr>
              <a:t>, Ł. W. Iskra </a:t>
            </a:r>
            <a:endParaRPr lang="pl-PL" dirty="0"/>
          </a:p>
        </p:txBody>
      </p:sp>
      <p:sp>
        <p:nvSpPr>
          <p:cNvPr id="8" name="Symbol zastępczy daty 7">
            <a:extLst>
              <a:ext uri="{FF2B5EF4-FFF2-40B4-BE49-F238E27FC236}">
                <a16:creationId xmlns:a16="http://schemas.microsoft.com/office/drawing/2014/main" id="{5616F0D1-12AF-4317-A620-2E189B5AA918}"/>
              </a:ext>
            </a:extLst>
          </p:cNvPr>
          <p:cNvSpPr>
            <a:spLocks noGrp="1"/>
          </p:cNvSpPr>
          <p:nvPr>
            <p:ph type="dt" sz="half" idx="10"/>
          </p:nvPr>
        </p:nvSpPr>
        <p:spPr/>
        <p:txBody>
          <a:bodyPr/>
          <a:lstStyle/>
          <a:p>
            <a:r>
              <a:rPr lang="pl-PL" altLang="pl-PL">
                <a:solidFill>
                  <a:schemeClr val="bg1"/>
                </a:solidFill>
                <a:cs typeface="Times New Roman" panose="02020603050405020304" pitchFamily="18" charset="0"/>
              </a:rPr>
              <a:t>26-27/05/2026</a:t>
            </a:r>
            <a:endParaRPr lang="pl-PL" dirty="0"/>
          </a:p>
        </p:txBody>
      </p:sp>
      <p:sp>
        <p:nvSpPr>
          <p:cNvPr id="9" name="pole tekstowe 8"/>
          <p:cNvSpPr txBox="1"/>
          <p:nvPr/>
        </p:nvSpPr>
        <p:spPr>
          <a:xfrm>
            <a:off x="3652134" y="247483"/>
            <a:ext cx="5014321" cy="400110"/>
          </a:xfrm>
          <a:prstGeom prst="rect">
            <a:avLst/>
          </a:prstGeom>
          <a:noFill/>
        </p:spPr>
        <p:txBody>
          <a:bodyPr wrap="none" rtlCol="0">
            <a:spAutoFit/>
          </a:bodyPr>
          <a:lstStyle/>
          <a:p>
            <a:r>
              <a:rPr lang="en-US" sz="2000" b="1" dirty="0">
                <a:solidFill>
                  <a:schemeClr val="bg1"/>
                </a:solidFill>
              </a:rPr>
              <a:t>Half-life measurements of long-lived isotopes</a:t>
            </a:r>
          </a:p>
        </p:txBody>
      </p:sp>
      <p:sp>
        <p:nvSpPr>
          <p:cNvPr id="7" name="pole tekstowe 6"/>
          <p:cNvSpPr txBox="1"/>
          <p:nvPr/>
        </p:nvSpPr>
        <p:spPr>
          <a:xfrm>
            <a:off x="40934" y="3669729"/>
            <a:ext cx="5290231" cy="369332"/>
          </a:xfrm>
          <a:prstGeom prst="rect">
            <a:avLst/>
          </a:prstGeom>
          <a:noFill/>
        </p:spPr>
        <p:txBody>
          <a:bodyPr wrap="none" rtlCol="0">
            <a:spAutoFit/>
          </a:bodyPr>
          <a:lstStyle/>
          <a:p>
            <a:r>
              <a:rPr lang="en-US" dirty="0"/>
              <a:t>Difficulties to measure half-lives longer than 10</a:t>
            </a:r>
            <a:r>
              <a:rPr lang="en-US" baseline="30000" dirty="0"/>
              <a:t>4</a:t>
            </a:r>
            <a:r>
              <a:rPr lang="en-US" dirty="0"/>
              <a:t> years</a:t>
            </a:r>
          </a:p>
        </p:txBody>
      </p:sp>
      <p:grpSp>
        <p:nvGrpSpPr>
          <p:cNvPr id="10" name="Grupa 9"/>
          <p:cNvGrpSpPr/>
          <p:nvPr/>
        </p:nvGrpSpPr>
        <p:grpSpPr>
          <a:xfrm>
            <a:off x="628650" y="4174797"/>
            <a:ext cx="3800069" cy="767674"/>
            <a:chOff x="1229397" y="1893075"/>
            <a:chExt cx="3800069" cy="767674"/>
          </a:xfrm>
        </p:grpSpPr>
        <p:sp>
          <p:nvSpPr>
            <p:cNvPr id="11" name="pole tekstowe 10"/>
            <p:cNvSpPr txBox="1"/>
            <p:nvPr/>
          </p:nvSpPr>
          <p:spPr>
            <a:xfrm>
              <a:off x="3116992" y="1893075"/>
              <a:ext cx="915635" cy="369332"/>
            </a:xfrm>
            <a:prstGeom prst="rect">
              <a:avLst/>
            </a:prstGeom>
            <a:noFill/>
          </p:spPr>
          <p:txBody>
            <a:bodyPr wrap="none" rtlCol="0">
              <a:spAutoFit/>
            </a:bodyPr>
            <a:lstStyle/>
            <a:p>
              <a:r>
                <a:rPr lang="pl-PL" dirty="0"/>
                <a:t>Activity</a:t>
              </a:r>
              <a:endParaRPr lang="en-US" dirty="0"/>
            </a:p>
          </p:txBody>
        </p:sp>
        <p:sp>
          <p:nvSpPr>
            <p:cNvPr id="12" name="pole tekstowe 11"/>
            <p:cNvSpPr txBox="1"/>
            <p:nvPr/>
          </p:nvSpPr>
          <p:spPr>
            <a:xfrm>
              <a:off x="2551579" y="2291417"/>
              <a:ext cx="2410981" cy="369332"/>
            </a:xfrm>
            <a:prstGeom prst="rect">
              <a:avLst/>
            </a:prstGeom>
            <a:noFill/>
          </p:spPr>
          <p:txBody>
            <a:bodyPr wrap="none" rtlCol="0">
              <a:spAutoFit/>
            </a:bodyPr>
            <a:lstStyle/>
            <a:p>
              <a:r>
                <a:rPr lang="pl-PL" dirty="0"/>
                <a:t>Total </a:t>
              </a:r>
              <a:r>
                <a:rPr lang="pl-PL" dirty="0" err="1"/>
                <a:t>numbers</a:t>
              </a:r>
              <a:r>
                <a:rPr lang="pl-PL" dirty="0"/>
                <a:t> of </a:t>
              </a:r>
              <a:r>
                <a:rPr lang="pl-PL" dirty="0" err="1"/>
                <a:t>nuclei</a:t>
              </a:r>
              <a:endParaRPr lang="en-US" dirty="0"/>
            </a:p>
          </p:txBody>
        </p:sp>
        <p:cxnSp>
          <p:nvCxnSpPr>
            <p:cNvPr id="13" name="Łącznik prosty 12"/>
            <p:cNvCxnSpPr/>
            <p:nvPr/>
          </p:nvCxnSpPr>
          <p:spPr>
            <a:xfrm>
              <a:off x="2484674" y="2291417"/>
              <a:ext cx="254479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pole tekstowe 13"/>
            <p:cNvSpPr txBox="1"/>
            <p:nvPr/>
          </p:nvSpPr>
          <p:spPr>
            <a:xfrm>
              <a:off x="1229397" y="1922085"/>
              <a:ext cx="1388853" cy="646331"/>
            </a:xfrm>
            <a:prstGeom prst="rect">
              <a:avLst/>
            </a:prstGeom>
            <a:noFill/>
          </p:spPr>
          <p:txBody>
            <a:bodyPr wrap="square" rtlCol="0">
              <a:spAutoFit/>
            </a:bodyPr>
            <a:lstStyle/>
            <a:p>
              <a:r>
                <a:rPr lang="pl-PL" sz="3600" dirty="0"/>
                <a:t>T</a:t>
              </a:r>
              <a:r>
                <a:rPr lang="pl-PL" sz="3600" baseline="-25000" dirty="0"/>
                <a:t>1/2</a:t>
              </a:r>
              <a:r>
                <a:rPr lang="pl-PL" sz="3600" dirty="0"/>
                <a:t> ~</a:t>
              </a:r>
              <a:endParaRPr lang="en-US" sz="3600" dirty="0"/>
            </a:p>
          </p:txBody>
        </p:sp>
      </p:grpSp>
      <p:grpSp>
        <p:nvGrpSpPr>
          <p:cNvPr id="15" name="Grupa 14"/>
          <p:cNvGrpSpPr/>
          <p:nvPr/>
        </p:nvGrpSpPr>
        <p:grpSpPr>
          <a:xfrm>
            <a:off x="3652134" y="4995357"/>
            <a:ext cx="5267789" cy="991663"/>
            <a:chOff x="3652134" y="4995357"/>
            <a:chExt cx="5267789" cy="991663"/>
          </a:xfrm>
        </p:grpSpPr>
        <p:sp>
          <p:nvSpPr>
            <p:cNvPr id="16" name="Strzałka w prawo 15"/>
            <p:cNvSpPr/>
            <p:nvPr/>
          </p:nvSpPr>
          <p:spPr>
            <a:xfrm rot="12317563">
              <a:off x="4240493" y="4995357"/>
              <a:ext cx="1424450" cy="49704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ole tekstowe 16"/>
            <p:cNvSpPr txBox="1"/>
            <p:nvPr/>
          </p:nvSpPr>
          <p:spPr>
            <a:xfrm>
              <a:off x="3652134" y="5617688"/>
              <a:ext cx="5267789" cy="369332"/>
            </a:xfrm>
            <a:prstGeom prst="rect">
              <a:avLst/>
            </a:prstGeom>
            <a:noFill/>
          </p:spPr>
          <p:txBody>
            <a:bodyPr wrap="none" rtlCol="0">
              <a:spAutoFit/>
            </a:bodyPr>
            <a:lstStyle/>
            <a:p>
              <a:r>
                <a:rPr lang="en-US" dirty="0"/>
                <a:t>Difficult to determine (large systematic uncertainties</a:t>
              </a:r>
              <a:r>
                <a:rPr lang="pl-PL" dirty="0"/>
                <a:t>)</a:t>
              </a:r>
              <a:endParaRPr lang="en-US" dirty="0"/>
            </a:p>
          </p:txBody>
        </p:sp>
      </p:grpSp>
      <p:sp>
        <p:nvSpPr>
          <p:cNvPr id="18" name="pole tekstowe 17"/>
          <p:cNvSpPr txBox="1"/>
          <p:nvPr/>
        </p:nvSpPr>
        <p:spPr>
          <a:xfrm>
            <a:off x="230226" y="2956748"/>
            <a:ext cx="2313262" cy="369332"/>
          </a:xfrm>
          <a:prstGeom prst="rect">
            <a:avLst/>
          </a:prstGeom>
          <a:noFill/>
        </p:spPr>
        <p:txBody>
          <a:bodyPr wrap="none" rtlCol="0">
            <a:spAutoFit/>
          </a:bodyPr>
          <a:lstStyle/>
          <a:p>
            <a:pPr marL="285750" indent="-285750">
              <a:buFont typeface="Wingdings" panose="05000000000000000000" pitchFamily="2" charset="2"/>
              <a:buChar char="Ø"/>
            </a:pPr>
            <a:r>
              <a:rPr lang="pl-PL" baseline="30000" dirty="0"/>
              <a:t>129</a:t>
            </a:r>
            <a:r>
              <a:rPr lang="pl-PL" dirty="0"/>
              <a:t>I – T</a:t>
            </a:r>
            <a:r>
              <a:rPr lang="pl-PL" baseline="-25000" dirty="0"/>
              <a:t>1/2</a:t>
            </a:r>
            <a:r>
              <a:rPr lang="pl-PL" dirty="0"/>
              <a:t> ~ 2 x 10</a:t>
            </a:r>
            <a:r>
              <a:rPr lang="pl-PL" baseline="30000" dirty="0"/>
              <a:t>7</a:t>
            </a:r>
            <a:r>
              <a:rPr lang="pl-PL" dirty="0"/>
              <a:t> y</a:t>
            </a:r>
            <a:endParaRPr lang="en-US" dirty="0"/>
          </a:p>
        </p:txBody>
      </p:sp>
      <p:sp>
        <p:nvSpPr>
          <p:cNvPr id="19" name="pole tekstowe 18"/>
          <p:cNvSpPr txBox="1"/>
          <p:nvPr/>
        </p:nvSpPr>
        <p:spPr>
          <a:xfrm>
            <a:off x="206782" y="1857619"/>
            <a:ext cx="2336152" cy="369332"/>
          </a:xfrm>
          <a:prstGeom prst="rect">
            <a:avLst/>
          </a:prstGeom>
          <a:noFill/>
        </p:spPr>
        <p:txBody>
          <a:bodyPr wrap="none" rtlCol="0">
            <a:spAutoFit/>
          </a:bodyPr>
          <a:lstStyle/>
          <a:p>
            <a:pPr marL="285750" indent="-285750">
              <a:buFont typeface="Wingdings" panose="05000000000000000000" pitchFamily="2" charset="2"/>
              <a:buChar char="Ø"/>
            </a:pPr>
            <a:r>
              <a:rPr lang="pl-PL" baseline="30000" dirty="0"/>
              <a:t>79</a:t>
            </a:r>
            <a:r>
              <a:rPr lang="pl-PL" dirty="0"/>
              <a:t>Se – T</a:t>
            </a:r>
            <a:r>
              <a:rPr lang="pl-PL" baseline="-25000" dirty="0"/>
              <a:t>1/2</a:t>
            </a:r>
            <a:r>
              <a:rPr lang="pl-PL" dirty="0"/>
              <a:t> ~ 3 x 10</a:t>
            </a:r>
            <a:r>
              <a:rPr lang="pl-PL" baseline="30000" dirty="0"/>
              <a:t>5</a:t>
            </a:r>
            <a:r>
              <a:rPr lang="pl-PL" dirty="0"/>
              <a:t> y</a:t>
            </a:r>
            <a:endParaRPr lang="en-US" dirty="0"/>
          </a:p>
        </p:txBody>
      </p:sp>
      <p:sp>
        <p:nvSpPr>
          <p:cNvPr id="20" name="pole tekstowe 19"/>
          <p:cNvSpPr txBox="1"/>
          <p:nvPr/>
        </p:nvSpPr>
        <p:spPr>
          <a:xfrm>
            <a:off x="206782" y="2402750"/>
            <a:ext cx="2479268" cy="369332"/>
          </a:xfrm>
          <a:prstGeom prst="rect">
            <a:avLst/>
          </a:prstGeom>
          <a:noFill/>
        </p:spPr>
        <p:txBody>
          <a:bodyPr wrap="none" rtlCol="0">
            <a:spAutoFit/>
          </a:bodyPr>
          <a:lstStyle/>
          <a:p>
            <a:pPr marL="285750" indent="-285750">
              <a:buFont typeface="Wingdings" panose="05000000000000000000" pitchFamily="2" charset="2"/>
              <a:buChar char="Ø"/>
            </a:pPr>
            <a:r>
              <a:rPr lang="pl-PL" baseline="30000" dirty="0"/>
              <a:t>107</a:t>
            </a:r>
            <a:r>
              <a:rPr lang="pl-PL" dirty="0"/>
              <a:t>Pd – T</a:t>
            </a:r>
            <a:r>
              <a:rPr lang="pl-PL" baseline="-25000" dirty="0"/>
              <a:t>1/2</a:t>
            </a:r>
            <a:r>
              <a:rPr lang="pl-PL" dirty="0"/>
              <a:t> ~ 7 x 10</a:t>
            </a:r>
            <a:r>
              <a:rPr lang="pl-PL" baseline="30000" dirty="0"/>
              <a:t>5</a:t>
            </a:r>
            <a:r>
              <a:rPr lang="pl-PL" dirty="0"/>
              <a:t> y</a:t>
            </a:r>
            <a:endParaRPr lang="en-US" dirty="0"/>
          </a:p>
        </p:txBody>
      </p:sp>
      <p:sp>
        <p:nvSpPr>
          <p:cNvPr id="21" name="pole tekstowe 20"/>
          <p:cNvSpPr txBox="1"/>
          <p:nvPr/>
        </p:nvSpPr>
        <p:spPr>
          <a:xfrm>
            <a:off x="230226" y="1315418"/>
            <a:ext cx="2089290" cy="369332"/>
          </a:xfrm>
          <a:prstGeom prst="rect">
            <a:avLst/>
          </a:prstGeom>
          <a:noFill/>
        </p:spPr>
        <p:txBody>
          <a:bodyPr wrap="none" rtlCol="0">
            <a:spAutoFit/>
          </a:bodyPr>
          <a:lstStyle/>
          <a:p>
            <a:pPr marL="285750" indent="-285750">
              <a:buFont typeface="Wingdings" panose="05000000000000000000" pitchFamily="2" charset="2"/>
              <a:buChar char="Ø"/>
            </a:pPr>
            <a:r>
              <a:rPr lang="pl-PL" baseline="30000" dirty="0"/>
              <a:t>93</a:t>
            </a:r>
            <a:r>
              <a:rPr lang="pl-PL" dirty="0"/>
              <a:t>Zr – T</a:t>
            </a:r>
            <a:r>
              <a:rPr lang="pl-PL" baseline="-25000" dirty="0"/>
              <a:t>1/2</a:t>
            </a:r>
            <a:r>
              <a:rPr lang="pl-PL" dirty="0"/>
              <a:t> ~ 10</a:t>
            </a:r>
            <a:r>
              <a:rPr lang="pl-PL" baseline="30000" dirty="0"/>
              <a:t>6</a:t>
            </a:r>
            <a:r>
              <a:rPr lang="pl-PL" dirty="0"/>
              <a:t> y</a:t>
            </a:r>
            <a:endParaRPr lang="en-US" dirty="0"/>
          </a:p>
        </p:txBody>
      </p:sp>
      <p:sp>
        <p:nvSpPr>
          <p:cNvPr id="2" name="pole tekstowe 1"/>
          <p:cNvSpPr txBox="1"/>
          <p:nvPr/>
        </p:nvSpPr>
        <p:spPr>
          <a:xfrm>
            <a:off x="3083500" y="1099213"/>
            <a:ext cx="5571525" cy="369332"/>
          </a:xfrm>
          <a:prstGeom prst="rect">
            <a:avLst/>
          </a:prstGeom>
          <a:noFill/>
        </p:spPr>
        <p:txBody>
          <a:bodyPr wrap="none" rtlCol="0">
            <a:spAutoFit/>
          </a:bodyPr>
          <a:lstStyle/>
          <a:p>
            <a:r>
              <a:rPr lang="pl-PL" baseline="30000" dirty="0"/>
              <a:t>93</a:t>
            </a:r>
            <a:r>
              <a:rPr lang="pl-PL" dirty="0"/>
              <a:t>Zr - </a:t>
            </a:r>
            <a:r>
              <a:rPr lang="en-US" dirty="0"/>
              <a:t>important component of nuclear power plant waste</a:t>
            </a:r>
          </a:p>
        </p:txBody>
      </p:sp>
      <p:sp>
        <p:nvSpPr>
          <p:cNvPr id="3" name="pole tekstowe 2"/>
          <p:cNvSpPr txBox="1"/>
          <p:nvPr/>
        </p:nvSpPr>
        <p:spPr>
          <a:xfrm>
            <a:off x="3701382" y="1498142"/>
            <a:ext cx="1526380" cy="369332"/>
          </a:xfrm>
          <a:prstGeom prst="rect">
            <a:avLst/>
          </a:prstGeom>
          <a:noFill/>
        </p:spPr>
        <p:txBody>
          <a:bodyPr wrap="none" rtlCol="0">
            <a:spAutoFit/>
          </a:bodyPr>
          <a:lstStyle/>
          <a:p>
            <a:r>
              <a:rPr lang="en-US" dirty="0"/>
              <a:t>1.64(6) x 10</a:t>
            </a:r>
            <a:r>
              <a:rPr lang="en-US" baseline="30000" dirty="0"/>
              <a:t>6</a:t>
            </a:r>
            <a:r>
              <a:rPr lang="en-US" dirty="0"/>
              <a:t> y</a:t>
            </a:r>
          </a:p>
        </p:txBody>
      </p:sp>
      <p:sp>
        <p:nvSpPr>
          <p:cNvPr id="4" name="Prostokąt 3"/>
          <p:cNvSpPr/>
          <p:nvPr/>
        </p:nvSpPr>
        <p:spPr>
          <a:xfrm>
            <a:off x="5702846" y="1543497"/>
            <a:ext cx="1695721" cy="369332"/>
          </a:xfrm>
          <a:prstGeom prst="rect">
            <a:avLst/>
          </a:prstGeom>
        </p:spPr>
        <p:txBody>
          <a:bodyPr wrap="none">
            <a:spAutoFit/>
          </a:bodyPr>
          <a:lstStyle/>
          <a:p>
            <a:r>
              <a:rPr lang="en-US" dirty="0">
                <a:latin typeface="Times New Roman" panose="02020603050405020304" pitchFamily="18" charset="0"/>
                <a:ea typeface="Calibri" panose="020F0502020204030204" pitchFamily="34" charset="0"/>
              </a:rPr>
              <a:t>1.13(11) x 10</a:t>
            </a:r>
            <a:r>
              <a:rPr lang="en-US" baseline="30000" dirty="0">
                <a:latin typeface="Times New Roman" panose="02020603050405020304" pitchFamily="18" charset="0"/>
                <a:ea typeface="Calibri" panose="020F0502020204030204" pitchFamily="34" charset="0"/>
              </a:rPr>
              <a:t>6 </a:t>
            </a:r>
            <a:r>
              <a:rPr lang="en-US" dirty="0">
                <a:latin typeface="Times New Roman" panose="02020603050405020304" pitchFamily="18" charset="0"/>
                <a:ea typeface="Calibri" panose="020F0502020204030204" pitchFamily="34" charset="0"/>
              </a:rPr>
              <a:t>y</a:t>
            </a:r>
            <a:r>
              <a:rPr lang="en-US" baseline="30000" dirty="0">
                <a:latin typeface="Times New Roman" panose="02020603050405020304" pitchFamily="18" charset="0"/>
                <a:ea typeface="Calibri" panose="020F0502020204030204" pitchFamily="34" charset="0"/>
              </a:rPr>
              <a:t> </a:t>
            </a:r>
            <a:endParaRPr lang="en-US" dirty="0"/>
          </a:p>
        </p:txBody>
      </p:sp>
      <p:sp>
        <p:nvSpPr>
          <p:cNvPr id="22" name="Prostokąt 21"/>
          <p:cNvSpPr/>
          <p:nvPr/>
        </p:nvSpPr>
        <p:spPr>
          <a:xfrm>
            <a:off x="3504167" y="1959096"/>
            <a:ext cx="4397358" cy="369332"/>
          </a:xfrm>
          <a:prstGeom prst="rect">
            <a:avLst/>
          </a:prstGeom>
        </p:spPr>
        <p:txBody>
          <a:bodyPr wrap="none">
            <a:spAutoFit/>
          </a:bodyPr>
          <a:lstStyle/>
          <a:p>
            <a:r>
              <a:rPr lang="en-US" dirty="0">
                <a:latin typeface="Times New Roman" panose="02020603050405020304" pitchFamily="18" charset="0"/>
                <a:ea typeface="Calibri" panose="020F0502020204030204" pitchFamily="34" charset="0"/>
              </a:rPr>
              <a:t>More than half a million years of discrepancy</a:t>
            </a:r>
            <a:endParaRPr lang="en-US" dirty="0"/>
          </a:p>
        </p:txBody>
      </p:sp>
      <p:sp>
        <p:nvSpPr>
          <p:cNvPr id="23" name="Prostokąt 22"/>
          <p:cNvSpPr/>
          <p:nvPr/>
        </p:nvSpPr>
        <p:spPr>
          <a:xfrm>
            <a:off x="3885838" y="2432154"/>
            <a:ext cx="4679486" cy="369332"/>
          </a:xfrm>
          <a:prstGeom prst="rect">
            <a:avLst/>
          </a:prstGeom>
        </p:spPr>
        <p:txBody>
          <a:bodyPr wrap="none">
            <a:spAutoFit/>
          </a:bodyPr>
          <a:lstStyle/>
          <a:p>
            <a:pPr marL="285750" indent="-285750">
              <a:buFont typeface="Wingdings" panose="05000000000000000000" pitchFamily="2" charset="2"/>
              <a:buChar char="v"/>
            </a:pPr>
            <a:r>
              <a:rPr lang="en-US" dirty="0">
                <a:latin typeface="Times New Roman" panose="02020603050405020304" pitchFamily="18" charset="0"/>
                <a:ea typeface="Calibri" panose="020F0502020204030204" pitchFamily="34" charset="0"/>
              </a:rPr>
              <a:t>astrophysics or nuclear repository assessment</a:t>
            </a:r>
            <a:endParaRPr lang="en-US" dirty="0"/>
          </a:p>
        </p:txBody>
      </p:sp>
      <p:sp>
        <p:nvSpPr>
          <p:cNvPr id="24" name="Prostokąt 23"/>
          <p:cNvSpPr/>
          <p:nvPr/>
        </p:nvSpPr>
        <p:spPr>
          <a:xfrm>
            <a:off x="3888293" y="2809846"/>
            <a:ext cx="2967479" cy="369332"/>
          </a:xfrm>
          <a:prstGeom prst="rect">
            <a:avLst/>
          </a:prstGeom>
        </p:spPr>
        <p:txBody>
          <a:bodyPr wrap="none">
            <a:spAutoFit/>
          </a:bodyPr>
          <a:lstStyle/>
          <a:p>
            <a:pPr marL="285750" indent="-285750">
              <a:buFont typeface="Wingdings" panose="05000000000000000000" pitchFamily="2" charset="2"/>
              <a:buChar char="v"/>
            </a:pPr>
            <a:r>
              <a:rPr lang="en-US" dirty="0">
                <a:latin typeface="Times New Roman" panose="02020603050405020304" pitchFamily="18" charset="0"/>
                <a:ea typeface="Calibri" panose="020F0502020204030204" pitchFamily="34" charset="0"/>
              </a:rPr>
              <a:t>nuclear waste contributors </a:t>
            </a:r>
            <a:endParaRPr lang="en-US" dirty="0"/>
          </a:p>
        </p:txBody>
      </p:sp>
      <p:sp>
        <p:nvSpPr>
          <p:cNvPr id="25" name="Prostokąt 24"/>
          <p:cNvSpPr/>
          <p:nvPr/>
        </p:nvSpPr>
        <p:spPr>
          <a:xfrm>
            <a:off x="3885838" y="3199486"/>
            <a:ext cx="4788490" cy="369332"/>
          </a:xfrm>
          <a:prstGeom prst="rect">
            <a:avLst/>
          </a:prstGeom>
        </p:spPr>
        <p:txBody>
          <a:bodyPr wrap="none">
            <a:spAutoFit/>
          </a:bodyPr>
          <a:lstStyle/>
          <a:p>
            <a:pPr marL="285750" indent="-285750">
              <a:buFont typeface="Wingdings" panose="05000000000000000000" pitchFamily="2" charset="2"/>
              <a:buChar char="v"/>
            </a:pPr>
            <a:r>
              <a:rPr lang="en-US" dirty="0">
                <a:latin typeface="Times New Roman" panose="02020603050405020304" pitchFamily="18" charset="0"/>
                <a:ea typeface="Calibri" panose="020F0502020204030204" pitchFamily="34" charset="0"/>
              </a:rPr>
              <a:t>marker</a:t>
            </a:r>
            <a:r>
              <a:rPr lang="pl-PL" dirty="0">
                <a:latin typeface="Times New Roman" panose="02020603050405020304" pitchFamily="18" charset="0"/>
                <a:ea typeface="Calibri" panose="020F0502020204030204" pitchFamily="34" charset="0"/>
              </a:rPr>
              <a:t>s</a:t>
            </a:r>
            <a:r>
              <a:rPr lang="en-US" dirty="0">
                <a:latin typeface="Times New Roman" panose="02020603050405020304" pitchFamily="18" charset="0"/>
                <a:ea typeface="Calibri" panose="020F0502020204030204" pitchFamily="34" charset="0"/>
              </a:rPr>
              <a:t> in geological and biological processes</a:t>
            </a:r>
            <a:endParaRPr lang="en-US" dirty="0"/>
          </a:p>
        </p:txBody>
      </p:sp>
    </p:spTree>
    <p:extLst>
      <p:ext uri="{BB962C8B-B14F-4D97-AF65-F5344CB8AC3E}">
        <p14:creationId xmlns:p14="http://schemas.microsoft.com/office/powerpoint/2010/main" val="345412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3" grpId="0"/>
      <p:bldP spid="4" grpId="0"/>
      <p:bldP spid="22" grpId="0"/>
      <p:bldP spid="23" grpId="0"/>
      <p:bldP spid="24"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numeru slajdu 4">
            <a:extLst>
              <a:ext uri="{FF2B5EF4-FFF2-40B4-BE49-F238E27FC236}">
                <a16:creationId xmlns:a16="http://schemas.microsoft.com/office/drawing/2014/main" id="{D37422C4-C4F9-49D1-817E-0AB84F8E31D1}"/>
              </a:ext>
            </a:extLst>
          </p:cNvPr>
          <p:cNvSpPr>
            <a:spLocks noGrp="1"/>
          </p:cNvSpPr>
          <p:nvPr>
            <p:ph type="sldNum" sz="quarter" idx="12"/>
          </p:nvPr>
        </p:nvSpPr>
        <p:spPr>
          <a:xfrm>
            <a:off x="6457950" y="6356351"/>
            <a:ext cx="2057400" cy="365125"/>
          </a:xfrm>
        </p:spPr>
        <p:txBody>
          <a:bodyPr/>
          <a:lstStyle/>
          <a:p>
            <a:fld id="{8B581E52-F7CC-425B-9779-ED68F05C13BC}" type="slidenum">
              <a:rPr lang="pl-PL" smtClean="0"/>
              <a:t>23</a:t>
            </a:fld>
            <a:endParaRPr lang="pl-PL" dirty="0"/>
          </a:p>
        </p:txBody>
      </p:sp>
      <p:sp>
        <p:nvSpPr>
          <p:cNvPr id="6" name="Symbol zastępczy stopki 5">
            <a:extLst>
              <a:ext uri="{FF2B5EF4-FFF2-40B4-BE49-F238E27FC236}">
                <a16:creationId xmlns:a16="http://schemas.microsoft.com/office/drawing/2014/main" id="{F083F1AD-381E-4C0B-8920-C6936E42680C}"/>
              </a:ext>
            </a:extLst>
          </p:cNvPr>
          <p:cNvSpPr>
            <a:spLocks noGrp="1"/>
          </p:cNvSpPr>
          <p:nvPr>
            <p:ph type="ftr" sz="quarter" idx="11"/>
          </p:nvPr>
        </p:nvSpPr>
        <p:spPr>
          <a:xfrm>
            <a:off x="4202591" y="6356351"/>
            <a:ext cx="3757440" cy="365125"/>
          </a:xfrm>
        </p:spPr>
        <p:txBody>
          <a:bodyPr/>
          <a:lstStyle/>
          <a:p>
            <a:r>
              <a:rPr lang="en-US" b="1" dirty="0">
                <a:solidFill>
                  <a:srgbClr val="FFFF00"/>
                </a:solidFill>
              </a:rPr>
              <a:t>fast neutrons using a</a:t>
            </a:r>
            <a:r>
              <a:rPr lang="pl-PL" b="1" dirty="0">
                <a:solidFill>
                  <a:srgbClr val="FFFF00"/>
                </a:solidFill>
              </a:rPr>
              <a:t>t</a:t>
            </a:r>
            <a:r>
              <a:rPr lang="en-US" b="1" dirty="0">
                <a:solidFill>
                  <a:srgbClr val="FFFF00"/>
                </a:solidFill>
              </a:rPr>
              <a:t> LINAC</a:t>
            </a:r>
            <a:r>
              <a:rPr lang="pl-PL" b="1" dirty="0">
                <a:solidFill>
                  <a:srgbClr val="FFFF00"/>
                </a:solidFill>
              </a:rPr>
              <a:t>, Ł. W. Iskra </a:t>
            </a:r>
            <a:endParaRPr lang="pl-PL" dirty="0"/>
          </a:p>
        </p:txBody>
      </p:sp>
      <p:sp>
        <p:nvSpPr>
          <p:cNvPr id="8" name="Symbol zastępczy daty 7">
            <a:extLst>
              <a:ext uri="{FF2B5EF4-FFF2-40B4-BE49-F238E27FC236}">
                <a16:creationId xmlns:a16="http://schemas.microsoft.com/office/drawing/2014/main" id="{5616F0D1-12AF-4317-A620-2E189B5AA918}"/>
              </a:ext>
            </a:extLst>
          </p:cNvPr>
          <p:cNvSpPr>
            <a:spLocks noGrp="1"/>
          </p:cNvSpPr>
          <p:nvPr>
            <p:ph type="dt" sz="half" idx="10"/>
          </p:nvPr>
        </p:nvSpPr>
        <p:spPr/>
        <p:txBody>
          <a:bodyPr/>
          <a:lstStyle/>
          <a:p>
            <a:r>
              <a:rPr lang="pl-PL" altLang="pl-PL">
                <a:solidFill>
                  <a:schemeClr val="bg1"/>
                </a:solidFill>
                <a:cs typeface="Times New Roman" panose="02020603050405020304" pitchFamily="18" charset="0"/>
              </a:rPr>
              <a:t>26-27/05/2026</a:t>
            </a:r>
            <a:endParaRPr lang="pl-PL" dirty="0"/>
          </a:p>
        </p:txBody>
      </p:sp>
      <p:sp>
        <p:nvSpPr>
          <p:cNvPr id="9" name="pole tekstowe 8"/>
          <p:cNvSpPr txBox="1"/>
          <p:nvPr/>
        </p:nvSpPr>
        <p:spPr>
          <a:xfrm>
            <a:off x="3652134" y="247483"/>
            <a:ext cx="5014321" cy="400110"/>
          </a:xfrm>
          <a:prstGeom prst="rect">
            <a:avLst/>
          </a:prstGeom>
          <a:noFill/>
        </p:spPr>
        <p:txBody>
          <a:bodyPr wrap="none" rtlCol="0">
            <a:spAutoFit/>
          </a:bodyPr>
          <a:lstStyle/>
          <a:p>
            <a:r>
              <a:rPr lang="en-US" sz="2000" b="1" dirty="0">
                <a:solidFill>
                  <a:schemeClr val="bg1"/>
                </a:solidFill>
              </a:rPr>
              <a:t>Half-life measurements of long-lived isotopes</a:t>
            </a:r>
          </a:p>
        </p:txBody>
      </p:sp>
      <p:sp>
        <p:nvSpPr>
          <p:cNvPr id="7" name="pole tekstowe 6"/>
          <p:cNvSpPr txBox="1"/>
          <p:nvPr/>
        </p:nvSpPr>
        <p:spPr>
          <a:xfrm>
            <a:off x="0" y="1178435"/>
            <a:ext cx="9261574" cy="369332"/>
          </a:xfrm>
          <a:prstGeom prst="rect">
            <a:avLst/>
          </a:prstGeom>
          <a:noFill/>
        </p:spPr>
        <p:txBody>
          <a:bodyPr wrap="none" rtlCol="0">
            <a:spAutoFit/>
          </a:bodyPr>
          <a:lstStyle/>
          <a:p>
            <a:r>
              <a:rPr lang="pl-PL" b="1" dirty="0">
                <a:solidFill>
                  <a:srgbClr val="FF0000"/>
                </a:solidFill>
              </a:rPr>
              <a:t>Solution: P</a:t>
            </a:r>
            <a:r>
              <a:rPr lang="en-US" b="1" dirty="0" err="1">
                <a:solidFill>
                  <a:srgbClr val="FF0000"/>
                </a:solidFill>
              </a:rPr>
              <a:t>roduce</a:t>
            </a:r>
            <a:r>
              <a:rPr lang="en-US" b="1" dirty="0">
                <a:solidFill>
                  <a:srgbClr val="FF0000"/>
                </a:solidFill>
              </a:rPr>
              <a:t> a short-lived isotope</a:t>
            </a:r>
            <a:r>
              <a:rPr lang="pl-PL" b="1" dirty="0">
                <a:solidFill>
                  <a:srgbClr val="FF0000"/>
                </a:solidFill>
              </a:rPr>
              <a:t> ((n, </a:t>
            </a:r>
            <a:r>
              <a:rPr lang="el-GR" b="1" dirty="0">
                <a:solidFill>
                  <a:srgbClr val="FF0000"/>
                </a:solidFill>
              </a:rPr>
              <a:t>α</a:t>
            </a:r>
            <a:r>
              <a:rPr lang="pl-PL" b="1" dirty="0">
                <a:solidFill>
                  <a:srgbClr val="FF0000"/>
                </a:solidFill>
              </a:rPr>
              <a:t>) </a:t>
            </a:r>
            <a:r>
              <a:rPr lang="pl-PL" b="1" dirty="0" err="1">
                <a:solidFill>
                  <a:srgbClr val="FF0000"/>
                </a:solidFill>
              </a:rPr>
              <a:t>reaction</a:t>
            </a:r>
            <a:r>
              <a:rPr lang="pl-PL" b="1" dirty="0">
                <a:solidFill>
                  <a:srgbClr val="FF0000"/>
                </a:solidFill>
              </a:rPr>
              <a:t>)</a:t>
            </a:r>
            <a:r>
              <a:rPr lang="en-US" b="1" dirty="0">
                <a:solidFill>
                  <a:srgbClr val="FF0000"/>
                </a:solidFill>
              </a:rPr>
              <a:t>, which decays to the</a:t>
            </a:r>
            <a:r>
              <a:rPr lang="pl-PL" b="1" dirty="0">
                <a:solidFill>
                  <a:srgbClr val="FF0000"/>
                </a:solidFill>
              </a:rPr>
              <a:t> </a:t>
            </a:r>
            <a:r>
              <a:rPr lang="en-US" b="1" dirty="0">
                <a:solidFill>
                  <a:srgbClr val="FF0000"/>
                </a:solidFill>
              </a:rPr>
              <a:t>long-lived isotope</a:t>
            </a:r>
            <a:r>
              <a:rPr lang="pl-PL" b="1" dirty="0">
                <a:solidFill>
                  <a:srgbClr val="FF0000"/>
                </a:solidFill>
              </a:rPr>
              <a:t> </a:t>
            </a:r>
            <a:endParaRPr lang="en-US" b="1" dirty="0">
              <a:solidFill>
                <a:srgbClr val="FF0000"/>
              </a:solidFill>
            </a:endParaRPr>
          </a:p>
        </p:txBody>
      </p:sp>
      <p:pic>
        <p:nvPicPr>
          <p:cNvPr id="10" name="Obraz 9"/>
          <p:cNvPicPr>
            <a:picLocks noChangeAspect="1"/>
          </p:cNvPicPr>
          <p:nvPr/>
        </p:nvPicPr>
        <p:blipFill>
          <a:blip r:embed="rId2"/>
          <a:stretch>
            <a:fillRect/>
          </a:stretch>
        </p:blipFill>
        <p:spPr>
          <a:xfrm>
            <a:off x="0" y="1597812"/>
            <a:ext cx="3851685" cy="2302156"/>
          </a:xfrm>
          <a:prstGeom prst="rect">
            <a:avLst/>
          </a:prstGeom>
        </p:spPr>
      </p:pic>
      <p:sp>
        <p:nvSpPr>
          <p:cNvPr id="11" name="pole tekstowe 10"/>
          <p:cNvSpPr txBox="1"/>
          <p:nvPr/>
        </p:nvSpPr>
        <p:spPr>
          <a:xfrm>
            <a:off x="3883233" y="1684620"/>
            <a:ext cx="2505686" cy="338554"/>
          </a:xfrm>
          <a:prstGeom prst="rect">
            <a:avLst/>
          </a:prstGeom>
          <a:noFill/>
        </p:spPr>
        <p:txBody>
          <a:bodyPr wrap="none" rtlCol="0">
            <a:spAutoFit/>
          </a:bodyPr>
          <a:lstStyle/>
          <a:p>
            <a:r>
              <a:rPr lang="pl-PL" sz="1600" dirty="0"/>
              <a:t>1. U</a:t>
            </a:r>
            <a:r>
              <a:rPr lang="en-US" sz="1600" dirty="0"/>
              <a:t>se of a stable </a:t>
            </a:r>
            <a:r>
              <a:rPr lang="en-US" sz="1600" baseline="30000" dirty="0"/>
              <a:t>96</a:t>
            </a:r>
            <a:r>
              <a:rPr lang="en-US" sz="1600" dirty="0"/>
              <a:t>Zr </a:t>
            </a:r>
            <a:r>
              <a:rPr lang="pl-PL" sz="1600" dirty="0"/>
              <a:t>target</a:t>
            </a:r>
            <a:endParaRPr lang="en-US" sz="1600" dirty="0"/>
          </a:p>
        </p:txBody>
      </p:sp>
      <p:sp>
        <p:nvSpPr>
          <p:cNvPr id="12" name="pole tekstowe 11"/>
          <p:cNvSpPr txBox="1"/>
          <p:nvPr/>
        </p:nvSpPr>
        <p:spPr>
          <a:xfrm>
            <a:off x="3868806" y="2053952"/>
            <a:ext cx="4620176" cy="338554"/>
          </a:xfrm>
          <a:prstGeom prst="rect">
            <a:avLst/>
          </a:prstGeom>
          <a:noFill/>
        </p:spPr>
        <p:txBody>
          <a:bodyPr wrap="none" rtlCol="0">
            <a:spAutoFit/>
          </a:bodyPr>
          <a:lstStyle/>
          <a:p>
            <a:r>
              <a:rPr lang="pl-PL" sz="1600" dirty="0"/>
              <a:t>2. </a:t>
            </a:r>
            <a:r>
              <a:rPr lang="en-US" sz="1600" dirty="0"/>
              <a:t>Production of the </a:t>
            </a:r>
            <a:r>
              <a:rPr lang="en-US" sz="1600" baseline="30000" dirty="0"/>
              <a:t>93</a:t>
            </a:r>
            <a:r>
              <a:rPr lang="en-US" sz="1600" dirty="0"/>
              <a:t>Sr isotope in the </a:t>
            </a:r>
            <a:r>
              <a:rPr lang="pl-PL" sz="1600" dirty="0"/>
              <a:t>(</a:t>
            </a:r>
            <a:r>
              <a:rPr lang="en-US" sz="1600" dirty="0"/>
              <a:t>n,α</a:t>
            </a:r>
            <a:r>
              <a:rPr lang="pl-PL" sz="1600" dirty="0"/>
              <a:t>)</a:t>
            </a:r>
            <a:r>
              <a:rPr lang="en-US" sz="1600" dirty="0"/>
              <a:t> reaction </a:t>
            </a:r>
          </a:p>
        </p:txBody>
      </p:sp>
      <p:sp>
        <p:nvSpPr>
          <p:cNvPr id="13" name="pole tekstowe 12"/>
          <p:cNvSpPr txBox="1"/>
          <p:nvPr/>
        </p:nvSpPr>
        <p:spPr>
          <a:xfrm>
            <a:off x="3868805" y="2493004"/>
            <a:ext cx="4781181" cy="584775"/>
          </a:xfrm>
          <a:prstGeom prst="rect">
            <a:avLst/>
          </a:prstGeom>
          <a:noFill/>
        </p:spPr>
        <p:txBody>
          <a:bodyPr wrap="none" rtlCol="0">
            <a:spAutoFit/>
          </a:bodyPr>
          <a:lstStyle/>
          <a:p>
            <a:r>
              <a:rPr lang="pl-PL" sz="1600" dirty="0"/>
              <a:t>3. </a:t>
            </a:r>
            <a:r>
              <a:rPr lang="en-US" sz="1600" dirty="0"/>
              <a:t>Measurement of 267 and 947 keV gamma </a:t>
            </a:r>
            <a:r>
              <a:rPr lang="pl-PL" sz="1600" dirty="0" err="1"/>
              <a:t>rays</a:t>
            </a:r>
            <a:r>
              <a:rPr lang="en-US" sz="1600" dirty="0"/>
              <a:t> using </a:t>
            </a:r>
            <a:br>
              <a:rPr lang="pl-PL" sz="1600" dirty="0"/>
            </a:br>
            <a:r>
              <a:rPr lang="en-US" sz="1600" dirty="0"/>
              <a:t>low-background detection systems</a:t>
            </a:r>
            <a:endParaRPr lang="pl-PL" sz="1600" dirty="0"/>
          </a:p>
        </p:txBody>
      </p:sp>
      <p:sp>
        <p:nvSpPr>
          <p:cNvPr id="14" name="pole tekstowe 13"/>
          <p:cNvSpPr txBox="1"/>
          <p:nvPr/>
        </p:nvSpPr>
        <p:spPr>
          <a:xfrm>
            <a:off x="3851685" y="3168593"/>
            <a:ext cx="4990533" cy="584775"/>
          </a:xfrm>
          <a:prstGeom prst="rect">
            <a:avLst/>
          </a:prstGeom>
          <a:noFill/>
        </p:spPr>
        <p:txBody>
          <a:bodyPr wrap="none" rtlCol="0">
            <a:spAutoFit/>
          </a:bodyPr>
          <a:lstStyle/>
          <a:p>
            <a:r>
              <a:rPr lang="pl-PL" sz="1600" dirty="0"/>
              <a:t>4. </a:t>
            </a:r>
            <a:r>
              <a:rPr lang="en-US" sz="1600" dirty="0"/>
              <a:t>Measurement of electrons associated with the β decay </a:t>
            </a:r>
            <a:br>
              <a:rPr lang="pl-PL" sz="1600" dirty="0"/>
            </a:br>
            <a:r>
              <a:rPr lang="en-US" sz="1600" dirty="0"/>
              <a:t>of the </a:t>
            </a:r>
            <a:r>
              <a:rPr lang="en-US" sz="1600" baseline="30000" dirty="0"/>
              <a:t>93</a:t>
            </a:r>
            <a:r>
              <a:rPr lang="en-US" sz="1600" dirty="0"/>
              <a:t>Zr</a:t>
            </a:r>
            <a:r>
              <a:rPr lang="pl-PL" sz="1600" dirty="0"/>
              <a:t> </a:t>
            </a:r>
            <a:r>
              <a:rPr lang="pl-PL" sz="1600" dirty="0" err="1"/>
              <a:t>isotope</a:t>
            </a:r>
            <a:r>
              <a:rPr lang="pl-PL" sz="1600" dirty="0"/>
              <a:t> (</a:t>
            </a:r>
            <a:r>
              <a:rPr lang="pl-PL" sz="1600" dirty="0" err="1"/>
              <a:t>nucleus</a:t>
            </a:r>
            <a:r>
              <a:rPr lang="pl-PL" sz="1600" dirty="0"/>
              <a:t> of </a:t>
            </a:r>
            <a:r>
              <a:rPr lang="pl-PL" sz="1600" dirty="0" err="1"/>
              <a:t>interest</a:t>
            </a:r>
            <a:r>
              <a:rPr lang="pl-PL" sz="1600" dirty="0"/>
              <a:t>)</a:t>
            </a:r>
          </a:p>
        </p:txBody>
      </p:sp>
      <p:pic>
        <p:nvPicPr>
          <p:cNvPr id="15" name="Obraz 14"/>
          <p:cNvPicPr>
            <a:picLocks noChangeAspect="1"/>
          </p:cNvPicPr>
          <p:nvPr/>
        </p:nvPicPr>
        <p:blipFill>
          <a:blip r:embed="rId3"/>
          <a:stretch>
            <a:fillRect/>
          </a:stretch>
        </p:blipFill>
        <p:spPr>
          <a:xfrm>
            <a:off x="214476" y="4010138"/>
            <a:ext cx="3400697" cy="2050300"/>
          </a:xfrm>
          <a:prstGeom prst="rect">
            <a:avLst/>
          </a:prstGeom>
        </p:spPr>
      </p:pic>
      <p:pic>
        <p:nvPicPr>
          <p:cNvPr id="18" name="Obraz 1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6853" y="3963287"/>
            <a:ext cx="3489190" cy="20971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6008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182C6B2-5A2B-4771-A8FE-6C65C9634287}"/>
              </a:ext>
            </a:extLst>
          </p:cNvPr>
          <p:cNvSpPr>
            <a:spLocks noGrp="1"/>
          </p:cNvSpPr>
          <p:nvPr>
            <p:ph type="title"/>
          </p:nvPr>
        </p:nvSpPr>
        <p:spPr>
          <a:xfrm>
            <a:off x="628650" y="1162082"/>
            <a:ext cx="7886700" cy="775776"/>
          </a:xfrm>
        </p:spPr>
        <p:txBody>
          <a:bodyPr>
            <a:noAutofit/>
          </a:bodyPr>
          <a:lstStyle/>
          <a:p>
            <a:br>
              <a:rPr lang="pl-PL" sz="2600" b="1" dirty="0">
                <a:solidFill>
                  <a:srgbClr val="C00000"/>
                </a:solidFill>
                <a:latin typeface="+mn-lt"/>
              </a:rPr>
            </a:br>
            <a:r>
              <a:rPr lang="pl-PL" sz="2600" b="1" dirty="0" err="1">
                <a:solidFill>
                  <a:srgbClr val="C00000"/>
                </a:solidFill>
                <a:latin typeface="+mn-lt"/>
              </a:rPr>
              <a:t>Required</a:t>
            </a:r>
            <a:r>
              <a:rPr lang="pl-PL" sz="2600" b="1" dirty="0">
                <a:solidFill>
                  <a:srgbClr val="C00000"/>
                </a:solidFill>
                <a:latin typeface="+mn-lt"/>
              </a:rPr>
              <a:t> </a:t>
            </a:r>
            <a:r>
              <a:rPr lang="pl-PL" sz="2600" b="1" dirty="0" err="1">
                <a:solidFill>
                  <a:srgbClr val="C00000"/>
                </a:solidFill>
                <a:latin typeface="+mn-lt"/>
              </a:rPr>
              <a:t>beam</a:t>
            </a:r>
            <a:endParaRPr lang="pl-PL" sz="2600" dirty="0">
              <a:solidFill>
                <a:srgbClr val="C00000"/>
              </a:solidFill>
              <a:latin typeface="+mn-lt"/>
            </a:endParaRPr>
          </a:p>
        </p:txBody>
      </p:sp>
      <p:sp>
        <p:nvSpPr>
          <p:cNvPr id="5" name="Symbol zastępczy numeru slajdu 4">
            <a:extLst>
              <a:ext uri="{FF2B5EF4-FFF2-40B4-BE49-F238E27FC236}">
                <a16:creationId xmlns:a16="http://schemas.microsoft.com/office/drawing/2014/main" id="{D37422C4-C4F9-49D1-817E-0AB84F8E31D1}"/>
              </a:ext>
            </a:extLst>
          </p:cNvPr>
          <p:cNvSpPr>
            <a:spLocks noGrp="1"/>
          </p:cNvSpPr>
          <p:nvPr>
            <p:ph type="sldNum" sz="quarter" idx="12"/>
          </p:nvPr>
        </p:nvSpPr>
        <p:spPr>
          <a:xfrm>
            <a:off x="6457950" y="6356351"/>
            <a:ext cx="2057400" cy="365125"/>
          </a:xfrm>
        </p:spPr>
        <p:txBody>
          <a:bodyPr/>
          <a:lstStyle/>
          <a:p>
            <a:fld id="{8B581E52-F7CC-425B-9779-ED68F05C13BC}" type="slidenum">
              <a:rPr lang="pl-PL" smtClean="0"/>
              <a:t>24</a:t>
            </a:fld>
            <a:endParaRPr lang="pl-PL" dirty="0"/>
          </a:p>
        </p:txBody>
      </p:sp>
      <p:sp>
        <p:nvSpPr>
          <p:cNvPr id="6" name="Symbol zastępczy stopki 5">
            <a:extLst>
              <a:ext uri="{FF2B5EF4-FFF2-40B4-BE49-F238E27FC236}">
                <a16:creationId xmlns:a16="http://schemas.microsoft.com/office/drawing/2014/main" id="{F083F1AD-381E-4C0B-8920-C6936E42680C}"/>
              </a:ext>
            </a:extLst>
          </p:cNvPr>
          <p:cNvSpPr>
            <a:spLocks noGrp="1"/>
          </p:cNvSpPr>
          <p:nvPr>
            <p:ph type="ftr" sz="quarter" idx="11"/>
          </p:nvPr>
        </p:nvSpPr>
        <p:spPr>
          <a:xfrm>
            <a:off x="3028950" y="6356351"/>
            <a:ext cx="4890684" cy="365125"/>
          </a:xfrm>
        </p:spPr>
        <p:txBody>
          <a:bodyPr/>
          <a:lstStyle/>
          <a:p>
            <a:r>
              <a:rPr lang="pl-PL" b="1">
                <a:solidFill>
                  <a:schemeClr val="bg1"/>
                </a:solidFill>
              </a:rPr>
              <a:t>Title, Name</a:t>
            </a:r>
            <a:endParaRPr lang="pl-PL" dirty="0"/>
          </a:p>
        </p:txBody>
      </p:sp>
      <p:sp>
        <p:nvSpPr>
          <p:cNvPr id="8" name="Symbol zastępczy daty 7">
            <a:extLst>
              <a:ext uri="{FF2B5EF4-FFF2-40B4-BE49-F238E27FC236}">
                <a16:creationId xmlns:a16="http://schemas.microsoft.com/office/drawing/2014/main" id="{5616F0D1-12AF-4317-A620-2E189B5AA918}"/>
              </a:ext>
            </a:extLst>
          </p:cNvPr>
          <p:cNvSpPr>
            <a:spLocks noGrp="1"/>
          </p:cNvSpPr>
          <p:nvPr>
            <p:ph type="dt" sz="half" idx="10"/>
          </p:nvPr>
        </p:nvSpPr>
        <p:spPr/>
        <p:txBody>
          <a:bodyPr/>
          <a:lstStyle/>
          <a:p>
            <a:r>
              <a:rPr lang="pl-PL" altLang="pl-PL">
                <a:solidFill>
                  <a:schemeClr val="bg1"/>
                </a:solidFill>
                <a:cs typeface="Times New Roman" panose="02020603050405020304" pitchFamily="18" charset="0"/>
              </a:rPr>
              <a:t>26-27/05/2026</a:t>
            </a:r>
            <a:endParaRPr lang="pl-PL" dirty="0"/>
          </a:p>
        </p:txBody>
      </p:sp>
      <p:sp>
        <p:nvSpPr>
          <p:cNvPr id="7" name="Symbol zastępczy zawartości 6">
            <a:extLst>
              <a:ext uri="{FF2B5EF4-FFF2-40B4-BE49-F238E27FC236}">
                <a16:creationId xmlns:a16="http://schemas.microsoft.com/office/drawing/2014/main" id="{D3C83A06-2C3D-4D03-AD5C-D76964A976BE}"/>
              </a:ext>
            </a:extLst>
          </p:cNvPr>
          <p:cNvSpPr>
            <a:spLocks noGrp="1"/>
          </p:cNvSpPr>
          <p:nvPr>
            <p:ph idx="1"/>
          </p:nvPr>
        </p:nvSpPr>
        <p:spPr/>
        <p:txBody>
          <a:bodyPr>
            <a:normAutofit/>
          </a:bodyPr>
          <a:lstStyle/>
          <a:p>
            <a:pPr marL="0" indent="0">
              <a:buNone/>
            </a:pPr>
            <a:endParaRPr lang="pl-PL" sz="2000" b="1" dirty="0"/>
          </a:p>
          <a:p>
            <a:pPr marL="0" indent="0">
              <a:buNone/>
            </a:pPr>
            <a:r>
              <a:rPr lang="pl-PL" sz="2000" b="1" dirty="0" err="1"/>
              <a:t>Section</a:t>
            </a:r>
            <a:r>
              <a:rPr lang="pl-PL" sz="2000" b="1" dirty="0"/>
              <a:t> 2</a:t>
            </a:r>
          </a:p>
          <a:p>
            <a:pPr marL="0" indent="0">
              <a:buNone/>
            </a:pPr>
            <a:r>
              <a:rPr lang="pl-PL" sz="2000" b="1" baseline="30000" dirty="0"/>
              <a:t>7</a:t>
            </a:r>
            <a:r>
              <a:rPr lang="pl-PL" sz="2000" b="1" dirty="0"/>
              <a:t>Li</a:t>
            </a:r>
            <a:r>
              <a:rPr lang="pl-PL" sz="2000" dirty="0"/>
              <a:t> with </a:t>
            </a:r>
            <a:r>
              <a:rPr lang="en-US" sz="2000" dirty="0"/>
              <a:t>variable energy </a:t>
            </a:r>
            <a:r>
              <a:rPr lang="pl-PL" sz="2000" dirty="0" err="1"/>
              <a:t>above</a:t>
            </a:r>
            <a:r>
              <a:rPr lang="pl-PL" sz="2000" b="1" dirty="0"/>
              <a:t> 45 MeV</a:t>
            </a:r>
            <a:r>
              <a:rPr lang="en-US" sz="2000" b="1" dirty="0"/>
              <a:t> </a:t>
            </a:r>
            <a:r>
              <a:rPr lang="en-US" sz="2000" dirty="0"/>
              <a:t>, </a:t>
            </a:r>
            <a:endParaRPr lang="pl-PL" sz="2000" dirty="0"/>
          </a:p>
          <a:p>
            <a:pPr marL="0" indent="0">
              <a:buNone/>
            </a:pPr>
            <a:r>
              <a:rPr lang="pl-PL" sz="2000" dirty="0"/>
              <a:t>no </a:t>
            </a:r>
            <a:r>
              <a:rPr lang="pl-PL" sz="2000" b="1" dirty="0" err="1"/>
              <a:t>pulsation</a:t>
            </a:r>
            <a:r>
              <a:rPr lang="pl-PL" sz="2000" b="1" dirty="0"/>
              <a:t> </a:t>
            </a:r>
            <a:r>
              <a:rPr lang="pl-PL" sz="2000" b="1" dirty="0" err="1"/>
              <a:t>requared</a:t>
            </a:r>
            <a:endParaRPr lang="pl-PL" sz="2000" dirty="0"/>
          </a:p>
          <a:p>
            <a:pPr marL="0" indent="0">
              <a:buNone/>
            </a:pPr>
            <a:r>
              <a:rPr lang="pl-PL" sz="2000" dirty="0" err="1"/>
              <a:t>Beam</a:t>
            </a:r>
            <a:r>
              <a:rPr lang="pl-PL" sz="2000" dirty="0"/>
              <a:t> on target </a:t>
            </a:r>
            <a:r>
              <a:rPr lang="pl-PL" sz="2000" dirty="0" err="1"/>
              <a:t>around</a:t>
            </a:r>
            <a:r>
              <a:rPr lang="pl-PL" sz="2000" dirty="0"/>
              <a:t> </a:t>
            </a:r>
            <a:r>
              <a:rPr lang="pl-PL" sz="2000" b="1" dirty="0"/>
              <a:t>1 </a:t>
            </a:r>
            <a:r>
              <a:rPr lang="pl-PL" sz="2000" b="1" dirty="0" err="1"/>
              <a:t>mA</a:t>
            </a:r>
            <a:r>
              <a:rPr lang="pl-PL" sz="2000" b="1" dirty="0"/>
              <a:t> (</a:t>
            </a:r>
            <a:r>
              <a:rPr lang="pl-PL" sz="2000" b="1" dirty="0" err="1"/>
              <a:t>depending</a:t>
            </a:r>
            <a:r>
              <a:rPr lang="pl-PL" sz="2000" b="1" dirty="0"/>
              <a:t> on the target) </a:t>
            </a:r>
          </a:p>
        </p:txBody>
      </p:sp>
      <p:sp>
        <p:nvSpPr>
          <p:cNvPr id="10" name="pole tekstowe 9"/>
          <p:cNvSpPr txBox="1"/>
          <p:nvPr/>
        </p:nvSpPr>
        <p:spPr>
          <a:xfrm>
            <a:off x="3652134" y="247483"/>
            <a:ext cx="5014321" cy="400110"/>
          </a:xfrm>
          <a:prstGeom prst="rect">
            <a:avLst/>
          </a:prstGeom>
          <a:noFill/>
        </p:spPr>
        <p:txBody>
          <a:bodyPr wrap="none" rtlCol="0">
            <a:spAutoFit/>
          </a:bodyPr>
          <a:lstStyle/>
          <a:p>
            <a:r>
              <a:rPr lang="en-US" sz="2000" b="1" dirty="0">
                <a:solidFill>
                  <a:schemeClr val="bg1"/>
                </a:solidFill>
              </a:rPr>
              <a:t>Half-life measurements of long-lived isotopes</a:t>
            </a:r>
          </a:p>
        </p:txBody>
      </p:sp>
    </p:spTree>
    <p:extLst>
      <p:ext uri="{BB962C8B-B14F-4D97-AF65-F5344CB8AC3E}">
        <p14:creationId xmlns:p14="http://schemas.microsoft.com/office/powerpoint/2010/main" val="79450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182C6B2-5A2B-4771-A8FE-6C65C9634287}"/>
              </a:ext>
            </a:extLst>
          </p:cNvPr>
          <p:cNvSpPr>
            <a:spLocks noGrp="1"/>
          </p:cNvSpPr>
          <p:nvPr>
            <p:ph type="title"/>
          </p:nvPr>
        </p:nvSpPr>
        <p:spPr>
          <a:xfrm>
            <a:off x="628650" y="1162082"/>
            <a:ext cx="7886700" cy="775776"/>
          </a:xfrm>
        </p:spPr>
        <p:txBody>
          <a:bodyPr>
            <a:noAutofit/>
          </a:bodyPr>
          <a:lstStyle/>
          <a:p>
            <a:r>
              <a:rPr lang="pl-PL" sz="2600" b="1" dirty="0">
                <a:solidFill>
                  <a:srgbClr val="C00000"/>
                </a:solidFill>
                <a:latin typeface="+mn-lt"/>
              </a:rPr>
              <a:t>SWOT </a:t>
            </a:r>
            <a:r>
              <a:rPr lang="pl-PL" sz="2600" b="1" dirty="0" err="1">
                <a:solidFill>
                  <a:srgbClr val="C00000"/>
                </a:solidFill>
                <a:latin typeface="+mn-lt"/>
              </a:rPr>
              <a:t>analysis</a:t>
            </a:r>
            <a:r>
              <a:rPr lang="pl-PL" sz="2600" b="1" dirty="0">
                <a:solidFill>
                  <a:srgbClr val="C00000"/>
                </a:solidFill>
                <a:latin typeface="+mn-lt"/>
              </a:rPr>
              <a:t> for the </a:t>
            </a:r>
            <a:r>
              <a:rPr lang="pl-PL" sz="2600" b="1" dirty="0" err="1">
                <a:solidFill>
                  <a:srgbClr val="C00000"/>
                </a:solidFill>
                <a:latin typeface="+mn-lt"/>
              </a:rPr>
              <a:t>project</a:t>
            </a:r>
            <a:endParaRPr lang="pl-PL" sz="2600" dirty="0">
              <a:solidFill>
                <a:srgbClr val="C00000"/>
              </a:solidFill>
              <a:latin typeface="+mn-lt"/>
            </a:endParaRPr>
          </a:p>
        </p:txBody>
      </p:sp>
      <p:sp>
        <p:nvSpPr>
          <p:cNvPr id="5" name="Symbol zastępczy numeru slajdu 4">
            <a:extLst>
              <a:ext uri="{FF2B5EF4-FFF2-40B4-BE49-F238E27FC236}">
                <a16:creationId xmlns:a16="http://schemas.microsoft.com/office/drawing/2014/main" id="{D37422C4-C4F9-49D1-817E-0AB84F8E31D1}"/>
              </a:ext>
            </a:extLst>
          </p:cNvPr>
          <p:cNvSpPr>
            <a:spLocks noGrp="1"/>
          </p:cNvSpPr>
          <p:nvPr>
            <p:ph type="sldNum" sz="quarter" idx="12"/>
          </p:nvPr>
        </p:nvSpPr>
        <p:spPr>
          <a:xfrm>
            <a:off x="6457950" y="6356351"/>
            <a:ext cx="2057400" cy="365125"/>
          </a:xfrm>
        </p:spPr>
        <p:txBody>
          <a:bodyPr/>
          <a:lstStyle/>
          <a:p>
            <a:fld id="{8B581E52-F7CC-425B-9779-ED68F05C13BC}" type="slidenum">
              <a:rPr lang="pl-PL" smtClean="0"/>
              <a:t>25</a:t>
            </a:fld>
            <a:endParaRPr lang="pl-PL" dirty="0"/>
          </a:p>
        </p:txBody>
      </p:sp>
      <p:sp>
        <p:nvSpPr>
          <p:cNvPr id="6" name="Symbol zastępczy stopki 5">
            <a:extLst>
              <a:ext uri="{FF2B5EF4-FFF2-40B4-BE49-F238E27FC236}">
                <a16:creationId xmlns:a16="http://schemas.microsoft.com/office/drawing/2014/main" id="{F083F1AD-381E-4C0B-8920-C6936E42680C}"/>
              </a:ext>
            </a:extLst>
          </p:cNvPr>
          <p:cNvSpPr>
            <a:spLocks noGrp="1"/>
          </p:cNvSpPr>
          <p:nvPr>
            <p:ph type="ftr" sz="quarter" idx="11"/>
          </p:nvPr>
        </p:nvSpPr>
        <p:spPr>
          <a:xfrm>
            <a:off x="3028950" y="6356351"/>
            <a:ext cx="4890684" cy="365125"/>
          </a:xfrm>
        </p:spPr>
        <p:txBody>
          <a:bodyPr/>
          <a:lstStyle/>
          <a:p>
            <a:r>
              <a:rPr lang="pl-PL" b="1">
                <a:solidFill>
                  <a:schemeClr val="bg1"/>
                </a:solidFill>
              </a:rPr>
              <a:t>Title, Name</a:t>
            </a:r>
            <a:endParaRPr lang="pl-PL" dirty="0"/>
          </a:p>
        </p:txBody>
      </p:sp>
      <p:sp>
        <p:nvSpPr>
          <p:cNvPr id="8" name="Symbol zastępczy daty 7">
            <a:extLst>
              <a:ext uri="{FF2B5EF4-FFF2-40B4-BE49-F238E27FC236}">
                <a16:creationId xmlns:a16="http://schemas.microsoft.com/office/drawing/2014/main" id="{5616F0D1-12AF-4317-A620-2E189B5AA918}"/>
              </a:ext>
            </a:extLst>
          </p:cNvPr>
          <p:cNvSpPr>
            <a:spLocks noGrp="1"/>
          </p:cNvSpPr>
          <p:nvPr>
            <p:ph type="dt" sz="half" idx="10"/>
          </p:nvPr>
        </p:nvSpPr>
        <p:spPr/>
        <p:txBody>
          <a:bodyPr/>
          <a:lstStyle/>
          <a:p>
            <a:r>
              <a:rPr lang="pl-PL" altLang="pl-PL">
                <a:solidFill>
                  <a:schemeClr val="bg1"/>
                </a:solidFill>
                <a:cs typeface="Times New Roman" panose="02020603050405020304" pitchFamily="18" charset="0"/>
              </a:rPr>
              <a:t>26-27/05/2026</a:t>
            </a:r>
            <a:endParaRPr lang="pl-PL" dirty="0"/>
          </a:p>
        </p:txBody>
      </p:sp>
      <p:sp>
        <p:nvSpPr>
          <p:cNvPr id="7" name="Symbol zastępczy zawartości 6">
            <a:extLst>
              <a:ext uri="{FF2B5EF4-FFF2-40B4-BE49-F238E27FC236}">
                <a16:creationId xmlns:a16="http://schemas.microsoft.com/office/drawing/2014/main" id="{96103D62-0866-4DC8-9182-425BA9A27F29}"/>
              </a:ext>
            </a:extLst>
          </p:cNvPr>
          <p:cNvSpPr>
            <a:spLocks noGrp="1"/>
          </p:cNvSpPr>
          <p:nvPr>
            <p:ph idx="1"/>
          </p:nvPr>
        </p:nvSpPr>
        <p:spPr/>
        <p:txBody>
          <a:bodyPr>
            <a:normAutofit/>
          </a:bodyPr>
          <a:lstStyle/>
          <a:p>
            <a:r>
              <a:rPr lang="en-US" sz="1800" dirty="0"/>
              <a:t>S (Strengths)</a:t>
            </a:r>
            <a:r>
              <a:rPr lang="pl-PL" sz="1800" dirty="0"/>
              <a:t> – </a:t>
            </a:r>
            <a:r>
              <a:rPr lang="en-US" sz="1800" dirty="0"/>
              <a:t>A fast neutron beam can be used in various nuclear physics experiments (and other fields)</a:t>
            </a:r>
            <a:r>
              <a:rPr lang="pl-PL" sz="1800" dirty="0"/>
              <a:t>. </a:t>
            </a:r>
            <a:r>
              <a:rPr lang="en-US" sz="1800" dirty="0"/>
              <a:t>Measurements of long-lived isotopes will provide very important information for astrophysics, nuclear waste management, etc.</a:t>
            </a:r>
            <a:endParaRPr lang="pl-PL" sz="1800" dirty="0"/>
          </a:p>
          <a:p>
            <a:r>
              <a:rPr lang="en-US" sz="1800" dirty="0"/>
              <a:t>W (Weaknesses)</a:t>
            </a:r>
            <a:r>
              <a:rPr lang="pl-PL" sz="1800" dirty="0"/>
              <a:t> – </a:t>
            </a:r>
            <a:r>
              <a:rPr lang="en-US" sz="1800" dirty="0"/>
              <a:t>The neutron production technique is well known for a 17 MeV </a:t>
            </a:r>
            <a:r>
              <a:rPr lang="en-US" sz="1800" baseline="30000" dirty="0"/>
              <a:t>7</a:t>
            </a:r>
            <a:r>
              <a:rPr lang="en-US" sz="1800" dirty="0"/>
              <a:t>Li beam, which produces neutrons of around 2 MeV. To produce more energetic neutrons, the </a:t>
            </a:r>
            <a:r>
              <a:rPr lang="en-US" sz="1800" baseline="30000" dirty="0"/>
              <a:t>7</a:t>
            </a:r>
            <a:r>
              <a:rPr lang="en-US" sz="1800" dirty="0"/>
              <a:t>Li beam must be increased up to 50 MeV, which opens new reaction channels and may change the direction of outgoing </a:t>
            </a:r>
            <a:r>
              <a:rPr lang="en-US" sz="1800" dirty="0" err="1"/>
              <a:t>neu</a:t>
            </a:r>
            <a:r>
              <a:rPr lang="pl-PL" sz="1800" dirty="0"/>
              <a:t>t</a:t>
            </a:r>
            <a:r>
              <a:rPr lang="en-US" sz="1800" dirty="0" err="1"/>
              <a:t>rons</a:t>
            </a:r>
            <a:r>
              <a:rPr lang="en-US" sz="1800" dirty="0"/>
              <a:t>.</a:t>
            </a:r>
            <a:endParaRPr lang="pl-PL" sz="1800" dirty="0"/>
          </a:p>
          <a:p>
            <a:r>
              <a:rPr lang="en-US" sz="1800" dirty="0"/>
              <a:t>O (Opportunities)</a:t>
            </a:r>
            <a:r>
              <a:rPr lang="pl-PL" sz="1800" dirty="0"/>
              <a:t> – </a:t>
            </a:r>
            <a:r>
              <a:rPr lang="en-US" sz="1800" dirty="0"/>
              <a:t>High-intensity, oriented fast neutron beams make LINAC very important facility in the global landscape of nuclear physics Research</a:t>
            </a:r>
            <a:r>
              <a:rPr lang="pl-PL" sz="1800" dirty="0"/>
              <a:t>.</a:t>
            </a:r>
            <a:r>
              <a:rPr lang="en-US" sz="1800" dirty="0"/>
              <a:t> The new project has not been conducted elsewhere </a:t>
            </a:r>
            <a:r>
              <a:rPr lang="pl-PL" sz="1800" dirty="0"/>
              <a:t>(</a:t>
            </a:r>
            <a:r>
              <a:rPr lang="pl-PL" sz="1800" dirty="0" err="1"/>
              <a:t>unique</a:t>
            </a:r>
            <a:r>
              <a:rPr lang="pl-PL" sz="1800" dirty="0"/>
              <a:t>)</a:t>
            </a:r>
            <a:r>
              <a:rPr lang="en-US" sz="1800" dirty="0"/>
              <a:t>.</a:t>
            </a:r>
            <a:endParaRPr lang="pl-PL" sz="1800" dirty="0"/>
          </a:p>
          <a:p>
            <a:r>
              <a:rPr lang="en-US" sz="1800" dirty="0"/>
              <a:t>T (Threats)</a:t>
            </a:r>
            <a:r>
              <a:rPr lang="pl-PL" sz="1800" dirty="0"/>
              <a:t> – </a:t>
            </a:r>
            <a:r>
              <a:rPr lang="en-US" sz="1800" dirty="0"/>
              <a:t>If neutron energies above </a:t>
            </a:r>
            <a:r>
              <a:rPr lang="pl-PL" sz="1800" dirty="0"/>
              <a:t>19</a:t>
            </a:r>
            <a:r>
              <a:rPr lang="en-US" sz="1800" dirty="0"/>
              <a:t> MeV are not accessible due to the influence of other reaction channels, the project cannot be performed. The activity of the samples must be measured in an ultra-low background environment. The project requires the development of a new technique.</a:t>
            </a:r>
          </a:p>
        </p:txBody>
      </p:sp>
      <p:sp>
        <p:nvSpPr>
          <p:cNvPr id="10" name="pole tekstowe 9"/>
          <p:cNvSpPr txBox="1"/>
          <p:nvPr/>
        </p:nvSpPr>
        <p:spPr>
          <a:xfrm>
            <a:off x="3652134" y="247483"/>
            <a:ext cx="5014321" cy="400110"/>
          </a:xfrm>
          <a:prstGeom prst="rect">
            <a:avLst/>
          </a:prstGeom>
          <a:noFill/>
        </p:spPr>
        <p:txBody>
          <a:bodyPr wrap="none" rtlCol="0">
            <a:spAutoFit/>
          </a:bodyPr>
          <a:lstStyle/>
          <a:p>
            <a:r>
              <a:rPr lang="en-US" sz="2000" b="1" dirty="0">
                <a:solidFill>
                  <a:schemeClr val="bg1"/>
                </a:solidFill>
              </a:rPr>
              <a:t>Half-life measurements of long-lived isotopes</a:t>
            </a:r>
          </a:p>
        </p:txBody>
      </p:sp>
    </p:spTree>
    <p:extLst>
      <p:ext uri="{BB962C8B-B14F-4D97-AF65-F5344CB8AC3E}">
        <p14:creationId xmlns:p14="http://schemas.microsoft.com/office/powerpoint/2010/main" val="2582685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182C6B2-5A2B-4771-A8FE-6C65C9634287}"/>
              </a:ext>
            </a:extLst>
          </p:cNvPr>
          <p:cNvSpPr>
            <a:spLocks noGrp="1"/>
          </p:cNvSpPr>
          <p:nvPr>
            <p:ph type="title"/>
          </p:nvPr>
        </p:nvSpPr>
        <p:spPr>
          <a:xfrm>
            <a:off x="628650" y="1162082"/>
            <a:ext cx="7886700" cy="775776"/>
          </a:xfrm>
        </p:spPr>
        <p:txBody>
          <a:bodyPr>
            <a:noAutofit/>
          </a:bodyPr>
          <a:lstStyle/>
          <a:p>
            <a:r>
              <a:rPr lang="pl-PL" sz="2600" b="1" dirty="0" err="1">
                <a:solidFill>
                  <a:srgbClr val="C00000"/>
                </a:solidFill>
                <a:latin typeface="+mn-lt"/>
              </a:rPr>
              <a:t>Other</a:t>
            </a:r>
            <a:r>
              <a:rPr lang="pl-PL" sz="2600" b="1" dirty="0">
                <a:solidFill>
                  <a:srgbClr val="C00000"/>
                </a:solidFill>
                <a:latin typeface="+mn-lt"/>
              </a:rPr>
              <a:t> </a:t>
            </a:r>
            <a:r>
              <a:rPr lang="pl-PL" sz="2600" b="1" dirty="0" err="1">
                <a:solidFill>
                  <a:srgbClr val="C00000"/>
                </a:solidFill>
                <a:latin typeface="+mn-lt"/>
              </a:rPr>
              <a:t>requirements</a:t>
            </a:r>
            <a:r>
              <a:rPr lang="pl-PL" sz="2600" b="1" dirty="0">
                <a:solidFill>
                  <a:srgbClr val="C00000"/>
                </a:solidFill>
                <a:latin typeface="+mn-lt"/>
              </a:rPr>
              <a:t> (</a:t>
            </a:r>
            <a:r>
              <a:rPr lang="pl-PL" sz="2600" b="1" dirty="0" err="1">
                <a:solidFill>
                  <a:srgbClr val="C00000"/>
                </a:solidFill>
                <a:latin typeface="+mn-lt"/>
              </a:rPr>
              <a:t>detection</a:t>
            </a:r>
            <a:r>
              <a:rPr lang="pl-PL" sz="2600" b="1" dirty="0">
                <a:solidFill>
                  <a:srgbClr val="C00000"/>
                </a:solidFill>
                <a:latin typeface="+mn-lt"/>
              </a:rPr>
              <a:t> system, </a:t>
            </a:r>
            <a:r>
              <a:rPr lang="pl-PL" sz="2600" b="1" dirty="0" err="1">
                <a:solidFill>
                  <a:srgbClr val="C00000"/>
                </a:solidFill>
                <a:latin typeface="+mn-lt"/>
              </a:rPr>
              <a:t>infrastructure</a:t>
            </a:r>
            <a:r>
              <a:rPr lang="pl-PL" sz="2600" b="1" dirty="0">
                <a:solidFill>
                  <a:srgbClr val="C00000"/>
                </a:solidFill>
                <a:latin typeface="+mn-lt"/>
              </a:rPr>
              <a:t>)</a:t>
            </a:r>
            <a:endParaRPr lang="pl-PL" sz="2600" dirty="0">
              <a:solidFill>
                <a:srgbClr val="C00000"/>
              </a:solidFill>
              <a:latin typeface="+mn-lt"/>
            </a:endParaRPr>
          </a:p>
        </p:txBody>
      </p:sp>
      <p:sp>
        <p:nvSpPr>
          <p:cNvPr id="5" name="Symbol zastępczy numeru slajdu 4">
            <a:extLst>
              <a:ext uri="{FF2B5EF4-FFF2-40B4-BE49-F238E27FC236}">
                <a16:creationId xmlns:a16="http://schemas.microsoft.com/office/drawing/2014/main" id="{D37422C4-C4F9-49D1-817E-0AB84F8E31D1}"/>
              </a:ext>
            </a:extLst>
          </p:cNvPr>
          <p:cNvSpPr>
            <a:spLocks noGrp="1"/>
          </p:cNvSpPr>
          <p:nvPr>
            <p:ph type="sldNum" sz="quarter" idx="12"/>
          </p:nvPr>
        </p:nvSpPr>
        <p:spPr>
          <a:xfrm>
            <a:off x="6457950" y="6356351"/>
            <a:ext cx="2057400" cy="365125"/>
          </a:xfrm>
        </p:spPr>
        <p:txBody>
          <a:bodyPr/>
          <a:lstStyle/>
          <a:p>
            <a:fld id="{8B581E52-F7CC-425B-9779-ED68F05C13BC}" type="slidenum">
              <a:rPr lang="pl-PL" smtClean="0"/>
              <a:t>26</a:t>
            </a:fld>
            <a:endParaRPr lang="pl-PL" dirty="0"/>
          </a:p>
        </p:txBody>
      </p:sp>
      <p:sp>
        <p:nvSpPr>
          <p:cNvPr id="6" name="Symbol zastępczy stopki 5">
            <a:extLst>
              <a:ext uri="{FF2B5EF4-FFF2-40B4-BE49-F238E27FC236}">
                <a16:creationId xmlns:a16="http://schemas.microsoft.com/office/drawing/2014/main" id="{F083F1AD-381E-4C0B-8920-C6936E42680C}"/>
              </a:ext>
            </a:extLst>
          </p:cNvPr>
          <p:cNvSpPr>
            <a:spLocks noGrp="1"/>
          </p:cNvSpPr>
          <p:nvPr>
            <p:ph type="ftr" sz="quarter" idx="11"/>
          </p:nvPr>
        </p:nvSpPr>
        <p:spPr>
          <a:xfrm>
            <a:off x="3028950" y="6356351"/>
            <a:ext cx="4890684" cy="365125"/>
          </a:xfrm>
        </p:spPr>
        <p:txBody>
          <a:bodyPr/>
          <a:lstStyle/>
          <a:p>
            <a:r>
              <a:rPr lang="pl-PL" b="1">
                <a:solidFill>
                  <a:schemeClr val="bg1"/>
                </a:solidFill>
              </a:rPr>
              <a:t>Title, Name</a:t>
            </a:r>
            <a:endParaRPr lang="pl-PL" dirty="0"/>
          </a:p>
        </p:txBody>
      </p:sp>
      <p:sp>
        <p:nvSpPr>
          <p:cNvPr id="8" name="Symbol zastępczy daty 7">
            <a:extLst>
              <a:ext uri="{FF2B5EF4-FFF2-40B4-BE49-F238E27FC236}">
                <a16:creationId xmlns:a16="http://schemas.microsoft.com/office/drawing/2014/main" id="{5616F0D1-12AF-4317-A620-2E189B5AA918}"/>
              </a:ext>
            </a:extLst>
          </p:cNvPr>
          <p:cNvSpPr>
            <a:spLocks noGrp="1"/>
          </p:cNvSpPr>
          <p:nvPr>
            <p:ph type="dt" sz="half" idx="10"/>
          </p:nvPr>
        </p:nvSpPr>
        <p:spPr/>
        <p:txBody>
          <a:bodyPr/>
          <a:lstStyle/>
          <a:p>
            <a:r>
              <a:rPr lang="pl-PL" altLang="pl-PL">
                <a:solidFill>
                  <a:schemeClr val="bg1"/>
                </a:solidFill>
                <a:cs typeface="Times New Roman" panose="02020603050405020304" pitchFamily="18" charset="0"/>
              </a:rPr>
              <a:t>26-27/05/2026</a:t>
            </a:r>
            <a:endParaRPr lang="pl-PL" dirty="0"/>
          </a:p>
        </p:txBody>
      </p:sp>
      <p:sp>
        <p:nvSpPr>
          <p:cNvPr id="7" name="Symbol zastępczy zawartości 6">
            <a:extLst>
              <a:ext uri="{FF2B5EF4-FFF2-40B4-BE49-F238E27FC236}">
                <a16:creationId xmlns:a16="http://schemas.microsoft.com/office/drawing/2014/main" id="{D3C83A06-2C3D-4D03-AD5C-D76964A976BE}"/>
              </a:ext>
            </a:extLst>
          </p:cNvPr>
          <p:cNvSpPr>
            <a:spLocks noGrp="1"/>
          </p:cNvSpPr>
          <p:nvPr>
            <p:ph idx="1"/>
          </p:nvPr>
        </p:nvSpPr>
        <p:spPr/>
        <p:txBody>
          <a:bodyPr>
            <a:normAutofit/>
          </a:bodyPr>
          <a:lstStyle/>
          <a:p>
            <a:r>
              <a:rPr lang="en-US" sz="2000" dirty="0"/>
              <a:t>H</a:t>
            </a:r>
            <a:r>
              <a:rPr lang="en-US" sz="2000" baseline="-25000" dirty="0"/>
              <a:t>2</a:t>
            </a:r>
            <a:r>
              <a:rPr lang="en-US" sz="2000" dirty="0"/>
              <a:t> gas target </a:t>
            </a:r>
            <a:r>
              <a:rPr lang="pl-PL" sz="2000" dirty="0"/>
              <a:t>system</a:t>
            </a:r>
          </a:p>
          <a:p>
            <a:r>
              <a:rPr lang="en-US" sz="2000" dirty="0"/>
              <a:t>Gamma-Ray Detectors – HPGe</a:t>
            </a:r>
            <a:endParaRPr lang="pl-PL" sz="2000" dirty="0"/>
          </a:p>
          <a:p>
            <a:r>
              <a:rPr lang="en-US" sz="2000" dirty="0"/>
              <a:t>A low-background area is required to measure the activity of the samples</a:t>
            </a:r>
          </a:p>
        </p:txBody>
      </p:sp>
      <p:sp>
        <p:nvSpPr>
          <p:cNvPr id="9" name="pole tekstowe 8"/>
          <p:cNvSpPr txBox="1"/>
          <p:nvPr/>
        </p:nvSpPr>
        <p:spPr>
          <a:xfrm>
            <a:off x="3652134" y="247483"/>
            <a:ext cx="5014321" cy="400110"/>
          </a:xfrm>
          <a:prstGeom prst="rect">
            <a:avLst/>
          </a:prstGeom>
          <a:noFill/>
        </p:spPr>
        <p:txBody>
          <a:bodyPr wrap="none" rtlCol="0">
            <a:spAutoFit/>
          </a:bodyPr>
          <a:lstStyle/>
          <a:p>
            <a:r>
              <a:rPr lang="en-US" sz="2000" b="1" dirty="0">
                <a:solidFill>
                  <a:schemeClr val="bg1"/>
                </a:solidFill>
              </a:rPr>
              <a:t>Half-life measurements of long-lived isotopes</a:t>
            </a:r>
          </a:p>
        </p:txBody>
      </p:sp>
    </p:spTree>
    <p:extLst>
      <p:ext uri="{BB962C8B-B14F-4D97-AF65-F5344CB8AC3E}">
        <p14:creationId xmlns:p14="http://schemas.microsoft.com/office/powerpoint/2010/main" val="26683566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daty 3"/>
          <p:cNvSpPr>
            <a:spLocks noGrp="1"/>
          </p:cNvSpPr>
          <p:nvPr>
            <p:ph type="dt" sz="half" idx="10"/>
          </p:nvPr>
        </p:nvSpPr>
        <p:spPr/>
        <p:txBody>
          <a:bodyPr/>
          <a:lstStyle/>
          <a:p>
            <a:r>
              <a:rPr lang="pl-PL"/>
              <a:t>26-27/05/2026</a:t>
            </a:r>
            <a:endParaRPr lang="pl-PL" dirty="0"/>
          </a:p>
        </p:txBody>
      </p:sp>
      <p:sp>
        <p:nvSpPr>
          <p:cNvPr id="5" name="Symbol zastępczy stopki 4"/>
          <p:cNvSpPr>
            <a:spLocks noGrp="1"/>
          </p:cNvSpPr>
          <p:nvPr>
            <p:ph type="ftr" sz="quarter" idx="11"/>
          </p:nvPr>
        </p:nvSpPr>
        <p:spPr/>
        <p:txBody>
          <a:bodyPr/>
          <a:lstStyle/>
          <a:p>
            <a:pPr algn="l"/>
            <a:r>
              <a:rPr lang="pl-PL"/>
              <a:t>Title, Name</a:t>
            </a:r>
            <a:endParaRPr lang="pl-PL" dirty="0"/>
          </a:p>
        </p:txBody>
      </p:sp>
      <p:sp>
        <p:nvSpPr>
          <p:cNvPr id="6" name="Symbol zastępczy numeru slajdu 5"/>
          <p:cNvSpPr>
            <a:spLocks noGrp="1"/>
          </p:cNvSpPr>
          <p:nvPr>
            <p:ph type="sldNum" sz="quarter" idx="12"/>
          </p:nvPr>
        </p:nvSpPr>
        <p:spPr/>
        <p:txBody>
          <a:bodyPr/>
          <a:lstStyle/>
          <a:p>
            <a:fld id="{8B581E52-F7CC-425B-9779-ED68F05C13BC}" type="slidenum">
              <a:rPr lang="pl-PL" smtClean="0"/>
              <a:t>27</a:t>
            </a:fld>
            <a:endParaRPr lang="pl-PL"/>
          </a:p>
        </p:txBody>
      </p:sp>
      <p:pic>
        <p:nvPicPr>
          <p:cNvPr id="7" name="Picture 2">
            <a:extLst>
              <a:ext uri="{FF2B5EF4-FFF2-40B4-BE49-F238E27FC236}">
                <a16:creationId xmlns:a16="http://schemas.microsoft.com/office/drawing/2014/main" id="{D287163B-645F-00C3-17F7-064C0F3EB3E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624"/>
          <a:stretch/>
        </p:blipFill>
        <p:spPr bwMode="auto">
          <a:xfrm>
            <a:off x="266295" y="1344548"/>
            <a:ext cx="4597702" cy="2363155"/>
          </a:xfrm>
          <a:prstGeom prst="rect">
            <a:avLst/>
          </a:prstGeom>
          <a:noFill/>
          <a:extLst>
            <a:ext uri="{909E8E84-426E-40DD-AFC4-6F175D3DCCD1}">
              <a14:hiddenFill xmlns:a14="http://schemas.microsoft.com/office/drawing/2010/main">
                <a:solidFill>
                  <a:srgbClr val="FFFFFF"/>
                </a:solidFill>
              </a14:hiddenFill>
            </a:ext>
          </a:extLst>
        </p:spPr>
      </p:pic>
      <p:sp>
        <p:nvSpPr>
          <p:cNvPr id="8" name="pole tekstowe 7"/>
          <p:cNvSpPr txBox="1"/>
          <p:nvPr/>
        </p:nvSpPr>
        <p:spPr>
          <a:xfrm>
            <a:off x="2808180" y="4678084"/>
            <a:ext cx="6042232" cy="707886"/>
          </a:xfrm>
          <a:prstGeom prst="rect">
            <a:avLst/>
          </a:prstGeom>
          <a:noFill/>
        </p:spPr>
        <p:txBody>
          <a:bodyPr wrap="none" rtlCol="0">
            <a:spAutoFit/>
          </a:bodyPr>
          <a:lstStyle/>
          <a:p>
            <a:r>
              <a:rPr lang="en-US" sz="4000" b="1" dirty="0"/>
              <a:t>Thank you for the attention</a:t>
            </a:r>
          </a:p>
        </p:txBody>
      </p:sp>
    </p:spTree>
    <p:extLst>
      <p:ext uri="{BB962C8B-B14F-4D97-AF65-F5344CB8AC3E}">
        <p14:creationId xmlns:p14="http://schemas.microsoft.com/office/powerpoint/2010/main" val="269534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numeru slajdu 4">
            <a:extLst>
              <a:ext uri="{FF2B5EF4-FFF2-40B4-BE49-F238E27FC236}">
                <a16:creationId xmlns:a16="http://schemas.microsoft.com/office/drawing/2014/main" id="{D37422C4-C4F9-49D1-817E-0AB84F8E31D1}"/>
              </a:ext>
            </a:extLst>
          </p:cNvPr>
          <p:cNvSpPr>
            <a:spLocks noGrp="1"/>
          </p:cNvSpPr>
          <p:nvPr>
            <p:ph type="sldNum" sz="quarter" idx="12"/>
          </p:nvPr>
        </p:nvSpPr>
        <p:spPr>
          <a:xfrm>
            <a:off x="6457950" y="6356351"/>
            <a:ext cx="2057400" cy="365125"/>
          </a:xfrm>
        </p:spPr>
        <p:txBody>
          <a:bodyPr/>
          <a:lstStyle/>
          <a:p>
            <a:fld id="{8B581E52-F7CC-425B-9779-ED68F05C13BC}" type="slidenum">
              <a:rPr lang="pl-PL" smtClean="0"/>
              <a:t>3</a:t>
            </a:fld>
            <a:endParaRPr lang="pl-PL" dirty="0"/>
          </a:p>
        </p:txBody>
      </p:sp>
      <p:sp>
        <p:nvSpPr>
          <p:cNvPr id="6" name="Symbol zastępczy stopki 5">
            <a:extLst>
              <a:ext uri="{FF2B5EF4-FFF2-40B4-BE49-F238E27FC236}">
                <a16:creationId xmlns:a16="http://schemas.microsoft.com/office/drawing/2014/main" id="{F083F1AD-381E-4C0B-8920-C6936E42680C}"/>
              </a:ext>
            </a:extLst>
          </p:cNvPr>
          <p:cNvSpPr>
            <a:spLocks noGrp="1"/>
          </p:cNvSpPr>
          <p:nvPr>
            <p:ph type="ftr" sz="quarter" idx="11"/>
          </p:nvPr>
        </p:nvSpPr>
        <p:spPr>
          <a:xfrm>
            <a:off x="4202591" y="6356351"/>
            <a:ext cx="3757440" cy="365125"/>
          </a:xfrm>
        </p:spPr>
        <p:txBody>
          <a:bodyPr/>
          <a:lstStyle/>
          <a:p>
            <a:r>
              <a:rPr lang="en-US" b="1" dirty="0">
                <a:solidFill>
                  <a:srgbClr val="FFFF00"/>
                </a:solidFill>
              </a:rPr>
              <a:t>fast neutrons using a</a:t>
            </a:r>
            <a:r>
              <a:rPr lang="pl-PL" b="1" dirty="0">
                <a:solidFill>
                  <a:srgbClr val="FFFF00"/>
                </a:solidFill>
              </a:rPr>
              <a:t>t</a:t>
            </a:r>
            <a:r>
              <a:rPr lang="en-US" b="1" dirty="0">
                <a:solidFill>
                  <a:srgbClr val="FFFF00"/>
                </a:solidFill>
              </a:rPr>
              <a:t> LINAC</a:t>
            </a:r>
            <a:r>
              <a:rPr lang="pl-PL" b="1" dirty="0">
                <a:solidFill>
                  <a:srgbClr val="FFFF00"/>
                </a:solidFill>
              </a:rPr>
              <a:t>, Ł. W. Iskra </a:t>
            </a:r>
            <a:endParaRPr lang="pl-PL" dirty="0"/>
          </a:p>
        </p:txBody>
      </p:sp>
      <p:sp>
        <p:nvSpPr>
          <p:cNvPr id="8" name="Symbol zastępczy daty 7">
            <a:extLst>
              <a:ext uri="{FF2B5EF4-FFF2-40B4-BE49-F238E27FC236}">
                <a16:creationId xmlns:a16="http://schemas.microsoft.com/office/drawing/2014/main" id="{5616F0D1-12AF-4317-A620-2E189B5AA918}"/>
              </a:ext>
            </a:extLst>
          </p:cNvPr>
          <p:cNvSpPr>
            <a:spLocks noGrp="1"/>
          </p:cNvSpPr>
          <p:nvPr>
            <p:ph type="dt" sz="half" idx="10"/>
          </p:nvPr>
        </p:nvSpPr>
        <p:spPr/>
        <p:txBody>
          <a:bodyPr/>
          <a:lstStyle/>
          <a:p>
            <a:r>
              <a:rPr lang="pl-PL" altLang="pl-PL">
                <a:solidFill>
                  <a:schemeClr val="bg1"/>
                </a:solidFill>
                <a:cs typeface="Times New Roman" panose="02020603050405020304" pitchFamily="18" charset="0"/>
              </a:rPr>
              <a:t>26-27/05/2026</a:t>
            </a:r>
            <a:endParaRPr lang="pl-PL" dirty="0"/>
          </a:p>
        </p:txBody>
      </p:sp>
      <p:sp>
        <p:nvSpPr>
          <p:cNvPr id="12" name="Prostokąt 11"/>
          <p:cNvSpPr/>
          <p:nvPr/>
        </p:nvSpPr>
        <p:spPr>
          <a:xfrm>
            <a:off x="1261623" y="1929529"/>
            <a:ext cx="866071" cy="369332"/>
          </a:xfrm>
          <a:prstGeom prst="rect">
            <a:avLst/>
          </a:prstGeom>
        </p:spPr>
        <p:txBody>
          <a:bodyPr wrap="none">
            <a:spAutoFit/>
          </a:bodyPr>
          <a:lstStyle/>
          <a:p>
            <a:r>
              <a:rPr lang="en-US" dirty="0"/>
              <a:t>d(</a:t>
            </a:r>
            <a:r>
              <a:rPr lang="en-US" dirty="0" err="1"/>
              <a:t>d,p</a:t>
            </a:r>
            <a:r>
              <a:rPr lang="en-US" dirty="0"/>
              <a:t>)n</a:t>
            </a:r>
          </a:p>
        </p:txBody>
      </p:sp>
      <p:sp>
        <p:nvSpPr>
          <p:cNvPr id="15" name="Prostokąt 14"/>
          <p:cNvSpPr/>
          <p:nvPr/>
        </p:nvSpPr>
        <p:spPr>
          <a:xfrm>
            <a:off x="1261623" y="2298861"/>
            <a:ext cx="1228221" cy="369332"/>
          </a:xfrm>
          <a:prstGeom prst="rect">
            <a:avLst/>
          </a:prstGeom>
        </p:spPr>
        <p:txBody>
          <a:bodyPr wrap="none">
            <a:spAutoFit/>
          </a:bodyPr>
          <a:lstStyle/>
          <a:p>
            <a:r>
              <a:rPr lang="en-US" baseline="30000" dirty="0"/>
              <a:t>7</a:t>
            </a:r>
            <a:r>
              <a:rPr lang="en-US" dirty="0"/>
              <a:t>Li(</a:t>
            </a:r>
            <a:r>
              <a:rPr lang="en-US" dirty="0" err="1"/>
              <a:t>p,n</a:t>
            </a:r>
            <a:r>
              <a:rPr lang="en-US" dirty="0"/>
              <a:t>)</a:t>
            </a:r>
            <a:r>
              <a:rPr lang="en-US" baseline="30000" dirty="0"/>
              <a:t>7</a:t>
            </a:r>
            <a:r>
              <a:rPr lang="en-US" dirty="0"/>
              <a:t>Be </a:t>
            </a:r>
          </a:p>
        </p:txBody>
      </p:sp>
      <p:sp>
        <p:nvSpPr>
          <p:cNvPr id="2" name="pole tekstowe 1"/>
          <p:cNvSpPr txBox="1"/>
          <p:nvPr/>
        </p:nvSpPr>
        <p:spPr>
          <a:xfrm>
            <a:off x="297739" y="1560197"/>
            <a:ext cx="3970511" cy="369332"/>
          </a:xfrm>
          <a:prstGeom prst="rect">
            <a:avLst/>
          </a:prstGeom>
          <a:noFill/>
        </p:spPr>
        <p:txBody>
          <a:bodyPr wrap="none" rtlCol="0">
            <a:spAutoFit/>
          </a:bodyPr>
          <a:lstStyle/>
          <a:p>
            <a:r>
              <a:rPr lang="pl-PL" b="1" dirty="0"/>
              <a:t>Standard neutron </a:t>
            </a:r>
            <a:r>
              <a:rPr lang="pl-PL" b="1" dirty="0" err="1"/>
              <a:t>production</a:t>
            </a:r>
            <a:r>
              <a:rPr lang="pl-PL" b="1" dirty="0"/>
              <a:t> </a:t>
            </a:r>
            <a:r>
              <a:rPr lang="pl-PL" b="1" dirty="0" err="1"/>
              <a:t>reactions</a:t>
            </a:r>
            <a:r>
              <a:rPr lang="pl-PL" b="1" dirty="0"/>
              <a:t>:</a:t>
            </a:r>
            <a:endParaRPr lang="en-US" b="1" dirty="0"/>
          </a:p>
        </p:txBody>
      </p:sp>
      <p:sp>
        <p:nvSpPr>
          <p:cNvPr id="3" name="Strzałka w prawo 2"/>
          <p:cNvSpPr/>
          <p:nvPr/>
        </p:nvSpPr>
        <p:spPr>
          <a:xfrm>
            <a:off x="3299207" y="2057701"/>
            <a:ext cx="903384" cy="4541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rostokąt 3"/>
          <p:cNvSpPr/>
          <p:nvPr/>
        </p:nvSpPr>
        <p:spPr>
          <a:xfrm>
            <a:off x="4559356" y="2021862"/>
            <a:ext cx="4250394" cy="646331"/>
          </a:xfrm>
          <a:prstGeom prst="rect">
            <a:avLst/>
          </a:prstGeom>
        </p:spPr>
        <p:txBody>
          <a:bodyPr wrap="none">
            <a:spAutoFit/>
          </a:bodyPr>
          <a:lstStyle/>
          <a:p>
            <a:pPr algn="ctr"/>
            <a:r>
              <a:rPr lang="en-US" dirty="0"/>
              <a:t>isotropic neutron production</a:t>
            </a:r>
            <a:br>
              <a:rPr lang="pl-PL" dirty="0"/>
            </a:br>
            <a:r>
              <a:rPr lang="en-US" dirty="0"/>
              <a:t>less than 1% can be used in the experiment</a:t>
            </a:r>
          </a:p>
        </p:txBody>
      </p:sp>
      <p:sp>
        <p:nvSpPr>
          <p:cNvPr id="16" name="pole tekstowe 15"/>
          <p:cNvSpPr txBox="1"/>
          <p:nvPr/>
        </p:nvSpPr>
        <p:spPr>
          <a:xfrm>
            <a:off x="366642" y="3169611"/>
            <a:ext cx="3351238" cy="369332"/>
          </a:xfrm>
          <a:prstGeom prst="rect">
            <a:avLst/>
          </a:prstGeom>
          <a:noFill/>
        </p:spPr>
        <p:txBody>
          <a:bodyPr wrap="none" rtlCol="0">
            <a:spAutoFit/>
          </a:bodyPr>
          <a:lstStyle/>
          <a:p>
            <a:r>
              <a:rPr lang="pl-PL" b="1" dirty="0"/>
              <a:t>I</a:t>
            </a:r>
            <a:r>
              <a:rPr lang="en-US" b="1" dirty="0" err="1"/>
              <a:t>nverse</a:t>
            </a:r>
            <a:r>
              <a:rPr lang="en-US" b="1" dirty="0"/>
              <a:t> kinematics </a:t>
            </a:r>
            <a:r>
              <a:rPr lang="pl-PL" b="1" dirty="0"/>
              <a:t>with </a:t>
            </a:r>
            <a:r>
              <a:rPr lang="pl-PL" b="1" baseline="30000" dirty="0"/>
              <a:t>7</a:t>
            </a:r>
            <a:r>
              <a:rPr lang="pl-PL" b="1" dirty="0"/>
              <a:t>Li </a:t>
            </a:r>
            <a:r>
              <a:rPr lang="pl-PL" b="1" dirty="0" err="1"/>
              <a:t>beam</a:t>
            </a:r>
            <a:endParaRPr lang="en-US" b="1" dirty="0"/>
          </a:p>
        </p:txBody>
      </p:sp>
      <p:sp>
        <p:nvSpPr>
          <p:cNvPr id="7" name="Prostokąt 6"/>
          <p:cNvSpPr/>
          <p:nvPr/>
        </p:nvSpPr>
        <p:spPr>
          <a:xfrm>
            <a:off x="1170251" y="3535980"/>
            <a:ext cx="1266693" cy="369332"/>
          </a:xfrm>
          <a:prstGeom prst="rect">
            <a:avLst/>
          </a:prstGeom>
        </p:spPr>
        <p:txBody>
          <a:bodyPr wrap="none">
            <a:spAutoFit/>
          </a:bodyPr>
          <a:lstStyle/>
          <a:p>
            <a:r>
              <a:rPr lang="en-US" dirty="0"/>
              <a:t>p(</a:t>
            </a:r>
            <a:r>
              <a:rPr lang="en-US" baseline="30000" dirty="0"/>
              <a:t>7</a:t>
            </a:r>
            <a:r>
              <a:rPr lang="en-US" dirty="0"/>
              <a:t>Li,n)</a:t>
            </a:r>
            <a:r>
              <a:rPr lang="en-US" baseline="30000" dirty="0"/>
              <a:t>7</a:t>
            </a:r>
            <a:r>
              <a:rPr lang="en-US" dirty="0"/>
              <a:t>Be </a:t>
            </a:r>
          </a:p>
        </p:txBody>
      </p:sp>
      <p:sp>
        <p:nvSpPr>
          <p:cNvPr id="17" name="Prostokąt 16"/>
          <p:cNvSpPr/>
          <p:nvPr/>
        </p:nvSpPr>
        <p:spPr>
          <a:xfrm>
            <a:off x="185718" y="4380788"/>
            <a:ext cx="4572000" cy="584775"/>
          </a:xfrm>
          <a:prstGeom prst="rect">
            <a:avLst/>
          </a:prstGeom>
        </p:spPr>
        <p:txBody>
          <a:bodyPr>
            <a:spAutoFit/>
          </a:bodyPr>
          <a:lstStyle/>
          <a:p>
            <a:r>
              <a:rPr lang="en-US" sz="1600" b="1" dirty="0"/>
              <a:t>LICORNE</a:t>
            </a:r>
            <a:r>
              <a:rPr lang="en-US" sz="1600" dirty="0"/>
              <a:t> (</a:t>
            </a:r>
            <a:r>
              <a:rPr lang="en-US" sz="1600" b="1" dirty="0"/>
              <a:t>L</a:t>
            </a:r>
            <a:r>
              <a:rPr lang="en-US" sz="1600" dirty="0"/>
              <a:t>ithium </a:t>
            </a:r>
            <a:r>
              <a:rPr lang="en-US" sz="1600" b="1" dirty="0"/>
              <a:t>I</a:t>
            </a:r>
            <a:r>
              <a:rPr lang="en-US" sz="1600" dirty="0"/>
              <a:t>nverse </a:t>
            </a:r>
            <a:r>
              <a:rPr lang="en-US" sz="1600" b="1" dirty="0" err="1"/>
              <a:t>C</a:t>
            </a:r>
            <a:r>
              <a:rPr lang="en-US" sz="1600" dirty="0" err="1"/>
              <a:t>inematiques</a:t>
            </a:r>
            <a:r>
              <a:rPr lang="en-US" sz="1600" dirty="0"/>
              <a:t> </a:t>
            </a:r>
            <a:r>
              <a:rPr lang="en-US" sz="1600" b="1" dirty="0" err="1"/>
              <a:t>OR</a:t>
            </a:r>
            <a:r>
              <a:rPr lang="en-US" sz="1600" dirty="0" err="1"/>
              <a:t>say</a:t>
            </a:r>
            <a:r>
              <a:rPr lang="en-US" sz="1600" dirty="0"/>
              <a:t> </a:t>
            </a:r>
            <a:r>
              <a:rPr lang="en-US" sz="1600" b="1" dirty="0" err="1"/>
              <a:t>NE</a:t>
            </a:r>
            <a:r>
              <a:rPr lang="en-US" sz="1600" dirty="0" err="1"/>
              <a:t>utron</a:t>
            </a:r>
            <a:r>
              <a:rPr lang="en-US" sz="1600" dirty="0"/>
              <a:t> source)</a:t>
            </a:r>
            <a:r>
              <a:rPr lang="pl-PL" sz="1600" dirty="0"/>
              <a:t> </a:t>
            </a:r>
            <a:endParaRPr lang="en-US" sz="1600" dirty="0"/>
          </a:p>
        </p:txBody>
      </p:sp>
      <p:sp>
        <p:nvSpPr>
          <p:cNvPr id="18" name="pole tekstowe 17"/>
          <p:cNvSpPr txBox="1"/>
          <p:nvPr/>
        </p:nvSpPr>
        <p:spPr>
          <a:xfrm>
            <a:off x="145949" y="4079118"/>
            <a:ext cx="4298934" cy="369332"/>
          </a:xfrm>
          <a:prstGeom prst="rect">
            <a:avLst/>
          </a:prstGeom>
          <a:noFill/>
        </p:spPr>
        <p:txBody>
          <a:bodyPr wrap="none" rtlCol="0">
            <a:spAutoFit/>
          </a:bodyPr>
          <a:lstStyle/>
          <a:p>
            <a:r>
              <a:rPr lang="en-US" b="1" dirty="0"/>
              <a:t>concept and technique developed at</a:t>
            </a:r>
            <a:r>
              <a:rPr lang="en-US" dirty="0"/>
              <a:t> </a:t>
            </a:r>
            <a:r>
              <a:rPr lang="en-US" b="1" dirty="0" err="1"/>
              <a:t>IJCLab</a:t>
            </a:r>
            <a:endParaRPr lang="en-US" b="1" dirty="0"/>
          </a:p>
        </p:txBody>
      </p:sp>
      <p:sp>
        <p:nvSpPr>
          <p:cNvPr id="19" name="Strzałka w prawo 18"/>
          <p:cNvSpPr/>
          <p:nvPr/>
        </p:nvSpPr>
        <p:spPr>
          <a:xfrm>
            <a:off x="4747581" y="3927606"/>
            <a:ext cx="903384" cy="4541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rostokąt 19"/>
          <p:cNvSpPr/>
          <p:nvPr/>
        </p:nvSpPr>
        <p:spPr>
          <a:xfrm>
            <a:off x="5811738" y="3726063"/>
            <a:ext cx="1771832" cy="369332"/>
          </a:xfrm>
          <a:prstGeom prst="rect">
            <a:avLst/>
          </a:prstGeom>
        </p:spPr>
        <p:txBody>
          <a:bodyPr wrap="none">
            <a:spAutoFit/>
          </a:bodyPr>
          <a:lstStyle/>
          <a:p>
            <a:r>
              <a:rPr lang="pl-PL" dirty="0"/>
              <a:t>d</a:t>
            </a:r>
            <a:r>
              <a:rPr lang="en-US" dirty="0" err="1"/>
              <a:t>irectional</a:t>
            </a:r>
            <a:r>
              <a:rPr lang="en-US" dirty="0"/>
              <a:t> beam</a:t>
            </a:r>
          </a:p>
        </p:txBody>
      </p:sp>
      <p:sp>
        <p:nvSpPr>
          <p:cNvPr id="21" name="pole tekstowe 20"/>
          <p:cNvSpPr txBox="1"/>
          <p:nvPr/>
        </p:nvSpPr>
        <p:spPr>
          <a:xfrm>
            <a:off x="3142998" y="5466399"/>
            <a:ext cx="6001002" cy="584775"/>
          </a:xfrm>
          <a:prstGeom prst="rect">
            <a:avLst/>
          </a:prstGeom>
          <a:noFill/>
        </p:spPr>
        <p:txBody>
          <a:bodyPr wrap="none" rtlCol="0">
            <a:spAutoFit/>
          </a:bodyPr>
          <a:lstStyle/>
          <a:p>
            <a:r>
              <a:rPr lang="fr-FR" sz="1600" dirty="0"/>
              <a:t>M. Lebois et al., Nucl. Instrum. Methods Phys. Res. A 735, 145 (2014). </a:t>
            </a:r>
            <a:br>
              <a:rPr lang="pl-PL" sz="1600" dirty="0"/>
            </a:br>
            <a:r>
              <a:rPr lang="fr-FR" sz="1600" dirty="0"/>
              <a:t>J.N. Wilson et al., Phys. Proc. 64, 107 (2015).</a:t>
            </a:r>
            <a:endParaRPr lang="en-US" sz="1600" dirty="0"/>
          </a:p>
        </p:txBody>
      </p:sp>
      <p:sp>
        <p:nvSpPr>
          <p:cNvPr id="22" name="Prostokąt 21"/>
          <p:cNvSpPr/>
          <p:nvPr/>
        </p:nvSpPr>
        <p:spPr>
          <a:xfrm>
            <a:off x="5845433" y="4095395"/>
            <a:ext cx="1424236" cy="369332"/>
          </a:xfrm>
          <a:prstGeom prst="rect">
            <a:avLst/>
          </a:prstGeom>
        </p:spPr>
        <p:txBody>
          <a:bodyPr wrap="none">
            <a:spAutoFit/>
          </a:bodyPr>
          <a:lstStyle/>
          <a:p>
            <a:r>
              <a:rPr lang="pl-PL" dirty="0"/>
              <a:t>fast </a:t>
            </a:r>
            <a:r>
              <a:rPr lang="en-US" dirty="0"/>
              <a:t>neutron</a:t>
            </a:r>
            <a:r>
              <a:rPr lang="pl-PL" dirty="0"/>
              <a:t>s</a:t>
            </a:r>
            <a:endParaRPr lang="en-US" dirty="0"/>
          </a:p>
        </p:txBody>
      </p:sp>
      <p:sp>
        <p:nvSpPr>
          <p:cNvPr id="23" name="Prostokąt 22"/>
          <p:cNvSpPr/>
          <p:nvPr/>
        </p:nvSpPr>
        <p:spPr>
          <a:xfrm>
            <a:off x="5849801" y="4479813"/>
            <a:ext cx="1917704" cy="369332"/>
          </a:xfrm>
          <a:prstGeom prst="rect">
            <a:avLst/>
          </a:prstGeom>
        </p:spPr>
        <p:txBody>
          <a:bodyPr wrap="none">
            <a:spAutoFit/>
          </a:bodyPr>
          <a:lstStyle/>
          <a:p>
            <a:r>
              <a:rPr lang="pl-PL" dirty="0"/>
              <a:t>high </a:t>
            </a:r>
            <a:r>
              <a:rPr lang="en-US" dirty="0"/>
              <a:t>intense beam</a:t>
            </a:r>
          </a:p>
        </p:txBody>
      </p:sp>
      <p:sp>
        <p:nvSpPr>
          <p:cNvPr id="10" name="Prostokąt 9"/>
          <p:cNvSpPr/>
          <p:nvPr/>
        </p:nvSpPr>
        <p:spPr>
          <a:xfrm>
            <a:off x="3836799" y="301955"/>
            <a:ext cx="4599080" cy="400110"/>
          </a:xfrm>
          <a:prstGeom prst="rect">
            <a:avLst/>
          </a:prstGeom>
        </p:spPr>
        <p:txBody>
          <a:bodyPr wrap="none">
            <a:spAutoFit/>
          </a:bodyPr>
          <a:lstStyle/>
          <a:p>
            <a:r>
              <a:rPr lang="en-US" sz="2000" b="1" dirty="0">
                <a:solidFill>
                  <a:schemeClr val="bg2"/>
                </a:solidFill>
              </a:rPr>
              <a:t>Production of fast neutrons using a LINAC</a:t>
            </a:r>
          </a:p>
        </p:txBody>
      </p:sp>
      <p:sp>
        <p:nvSpPr>
          <p:cNvPr id="24" name="Prostokąt 23"/>
          <p:cNvSpPr/>
          <p:nvPr/>
        </p:nvSpPr>
        <p:spPr>
          <a:xfrm>
            <a:off x="175581" y="5065704"/>
            <a:ext cx="4572000" cy="338554"/>
          </a:xfrm>
          <a:prstGeom prst="rect">
            <a:avLst/>
          </a:prstGeom>
        </p:spPr>
        <p:txBody>
          <a:bodyPr>
            <a:spAutoFit/>
          </a:bodyPr>
          <a:lstStyle/>
          <a:p>
            <a:r>
              <a:rPr lang="en-US" sz="1600" b="1" dirty="0"/>
              <a:t>L</a:t>
            </a:r>
            <a:r>
              <a:rPr lang="pl-PL" sz="1600" b="1" dirty="0"/>
              <a:t>I</a:t>
            </a:r>
            <a:r>
              <a:rPr lang="en-US" sz="1600" dirty="0" err="1"/>
              <a:t>thium</a:t>
            </a:r>
            <a:r>
              <a:rPr lang="pl-PL" sz="1600" dirty="0"/>
              <a:t> neutron </a:t>
            </a:r>
            <a:r>
              <a:rPr lang="pl-PL" sz="1600" b="1" dirty="0" err="1"/>
              <a:t>S</a:t>
            </a:r>
            <a:r>
              <a:rPr lang="pl-PL" sz="1600" dirty="0" err="1"/>
              <a:t>oure</a:t>
            </a:r>
            <a:r>
              <a:rPr lang="pl-PL" sz="1600" dirty="0"/>
              <a:t> in </a:t>
            </a:r>
            <a:r>
              <a:rPr lang="pl-PL" sz="1600" b="1" dirty="0" err="1"/>
              <a:t>KRA</a:t>
            </a:r>
            <a:r>
              <a:rPr lang="pl-PL" sz="1600" dirty="0" err="1"/>
              <a:t>kow</a:t>
            </a:r>
            <a:r>
              <a:rPr lang="pl-PL" sz="1600" dirty="0"/>
              <a:t> </a:t>
            </a:r>
            <a:endParaRPr lang="en-US" sz="1600" dirty="0"/>
          </a:p>
        </p:txBody>
      </p:sp>
    </p:spTree>
    <p:extLst>
      <p:ext uri="{BB962C8B-B14F-4D97-AF65-F5344CB8AC3E}">
        <p14:creationId xmlns:p14="http://schemas.microsoft.com/office/powerpoint/2010/main" val="145838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p:bldP spid="17" grpId="0"/>
      <p:bldP spid="18" grpId="0"/>
      <p:bldP spid="19" grpId="0" animBg="1"/>
      <p:bldP spid="20" grpId="0"/>
      <p:bldP spid="21" grpId="0"/>
      <p:bldP spid="22" grpId="0"/>
      <p:bldP spid="23"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numeru slajdu 4">
            <a:extLst>
              <a:ext uri="{FF2B5EF4-FFF2-40B4-BE49-F238E27FC236}">
                <a16:creationId xmlns:a16="http://schemas.microsoft.com/office/drawing/2014/main" id="{D37422C4-C4F9-49D1-817E-0AB84F8E31D1}"/>
              </a:ext>
            </a:extLst>
          </p:cNvPr>
          <p:cNvSpPr>
            <a:spLocks noGrp="1"/>
          </p:cNvSpPr>
          <p:nvPr>
            <p:ph type="sldNum" sz="quarter" idx="12"/>
          </p:nvPr>
        </p:nvSpPr>
        <p:spPr>
          <a:xfrm>
            <a:off x="6457950" y="6356351"/>
            <a:ext cx="2057400" cy="365125"/>
          </a:xfrm>
        </p:spPr>
        <p:txBody>
          <a:bodyPr/>
          <a:lstStyle/>
          <a:p>
            <a:fld id="{8B581E52-F7CC-425B-9779-ED68F05C13BC}" type="slidenum">
              <a:rPr lang="pl-PL" smtClean="0"/>
              <a:t>4</a:t>
            </a:fld>
            <a:endParaRPr lang="pl-PL" dirty="0"/>
          </a:p>
        </p:txBody>
      </p:sp>
      <p:sp>
        <p:nvSpPr>
          <p:cNvPr id="6" name="Symbol zastępczy stopki 5">
            <a:extLst>
              <a:ext uri="{FF2B5EF4-FFF2-40B4-BE49-F238E27FC236}">
                <a16:creationId xmlns:a16="http://schemas.microsoft.com/office/drawing/2014/main" id="{F083F1AD-381E-4C0B-8920-C6936E42680C}"/>
              </a:ext>
            </a:extLst>
          </p:cNvPr>
          <p:cNvSpPr>
            <a:spLocks noGrp="1"/>
          </p:cNvSpPr>
          <p:nvPr>
            <p:ph type="ftr" sz="quarter" idx="11"/>
          </p:nvPr>
        </p:nvSpPr>
        <p:spPr>
          <a:xfrm>
            <a:off x="4202591" y="6356351"/>
            <a:ext cx="3757440" cy="365125"/>
          </a:xfrm>
        </p:spPr>
        <p:txBody>
          <a:bodyPr/>
          <a:lstStyle/>
          <a:p>
            <a:r>
              <a:rPr lang="en-US" b="1" dirty="0">
                <a:solidFill>
                  <a:srgbClr val="FFFF00"/>
                </a:solidFill>
              </a:rPr>
              <a:t>fast neutrons using a</a:t>
            </a:r>
            <a:r>
              <a:rPr lang="pl-PL" b="1" dirty="0">
                <a:solidFill>
                  <a:srgbClr val="FFFF00"/>
                </a:solidFill>
              </a:rPr>
              <a:t>t</a:t>
            </a:r>
            <a:r>
              <a:rPr lang="en-US" b="1" dirty="0">
                <a:solidFill>
                  <a:srgbClr val="FFFF00"/>
                </a:solidFill>
              </a:rPr>
              <a:t> LINAC</a:t>
            </a:r>
            <a:r>
              <a:rPr lang="pl-PL" b="1" dirty="0">
                <a:solidFill>
                  <a:srgbClr val="FFFF00"/>
                </a:solidFill>
              </a:rPr>
              <a:t>, Ł. W. Iskra </a:t>
            </a:r>
            <a:endParaRPr lang="pl-PL" dirty="0"/>
          </a:p>
        </p:txBody>
      </p:sp>
      <p:sp>
        <p:nvSpPr>
          <p:cNvPr id="8" name="Symbol zastępczy daty 7">
            <a:extLst>
              <a:ext uri="{FF2B5EF4-FFF2-40B4-BE49-F238E27FC236}">
                <a16:creationId xmlns:a16="http://schemas.microsoft.com/office/drawing/2014/main" id="{5616F0D1-12AF-4317-A620-2E189B5AA918}"/>
              </a:ext>
            </a:extLst>
          </p:cNvPr>
          <p:cNvSpPr>
            <a:spLocks noGrp="1"/>
          </p:cNvSpPr>
          <p:nvPr>
            <p:ph type="dt" sz="half" idx="10"/>
          </p:nvPr>
        </p:nvSpPr>
        <p:spPr/>
        <p:txBody>
          <a:bodyPr/>
          <a:lstStyle/>
          <a:p>
            <a:r>
              <a:rPr lang="pl-PL" altLang="pl-PL">
                <a:solidFill>
                  <a:schemeClr val="bg1"/>
                </a:solidFill>
                <a:cs typeface="Times New Roman" panose="02020603050405020304" pitchFamily="18" charset="0"/>
              </a:rPr>
              <a:t>26-27/05/2026</a:t>
            </a:r>
            <a:endParaRPr lang="pl-PL" dirty="0"/>
          </a:p>
        </p:txBody>
      </p:sp>
      <p:sp>
        <p:nvSpPr>
          <p:cNvPr id="10" name="pole tekstowe 9"/>
          <p:cNvSpPr txBox="1"/>
          <p:nvPr/>
        </p:nvSpPr>
        <p:spPr>
          <a:xfrm>
            <a:off x="573869" y="1036884"/>
            <a:ext cx="1435521" cy="369332"/>
          </a:xfrm>
          <a:prstGeom prst="rect">
            <a:avLst/>
          </a:prstGeom>
          <a:noFill/>
        </p:spPr>
        <p:txBody>
          <a:bodyPr wrap="none" rtlCol="0">
            <a:spAutoFit/>
          </a:bodyPr>
          <a:lstStyle/>
          <a:p>
            <a:r>
              <a:rPr lang="pl-PL" b="1" dirty="0" err="1"/>
              <a:t>Beam</a:t>
            </a:r>
            <a:r>
              <a:rPr lang="pl-PL" b="1" dirty="0"/>
              <a:t> </a:t>
            </a:r>
            <a:r>
              <a:rPr lang="pl-PL" b="1" dirty="0" err="1"/>
              <a:t>energy</a:t>
            </a:r>
            <a:endParaRPr lang="en-US" b="1" dirty="0"/>
          </a:p>
        </p:txBody>
      </p:sp>
      <p:pic>
        <p:nvPicPr>
          <p:cNvPr id="24" name="Obraz 23"/>
          <p:cNvPicPr>
            <a:picLocks noChangeAspect="1"/>
          </p:cNvPicPr>
          <p:nvPr/>
        </p:nvPicPr>
        <p:blipFill>
          <a:blip r:embed="rId2"/>
          <a:stretch>
            <a:fillRect/>
          </a:stretch>
        </p:blipFill>
        <p:spPr>
          <a:xfrm>
            <a:off x="182951" y="1405085"/>
            <a:ext cx="4385100" cy="1275932"/>
          </a:xfrm>
          <a:prstGeom prst="rect">
            <a:avLst/>
          </a:prstGeom>
        </p:spPr>
      </p:pic>
      <p:sp>
        <p:nvSpPr>
          <p:cNvPr id="11" name="Prostokąt 10"/>
          <p:cNvSpPr/>
          <p:nvPr/>
        </p:nvSpPr>
        <p:spPr>
          <a:xfrm>
            <a:off x="145948" y="1895209"/>
            <a:ext cx="4389051" cy="22003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Obraz 24"/>
          <p:cNvPicPr>
            <a:picLocks noChangeAspect="1"/>
          </p:cNvPicPr>
          <p:nvPr/>
        </p:nvPicPr>
        <p:blipFill>
          <a:blip r:embed="rId3"/>
          <a:stretch>
            <a:fillRect/>
          </a:stretch>
        </p:blipFill>
        <p:spPr>
          <a:xfrm>
            <a:off x="4851936" y="1431375"/>
            <a:ext cx="3915698" cy="2783918"/>
          </a:xfrm>
          <a:prstGeom prst="rect">
            <a:avLst/>
          </a:prstGeom>
        </p:spPr>
      </p:pic>
      <p:pic>
        <p:nvPicPr>
          <p:cNvPr id="13" name="Obraz 12"/>
          <p:cNvPicPr>
            <a:picLocks noChangeAspect="1"/>
          </p:cNvPicPr>
          <p:nvPr/>
        </p:nvPicPr>
        <p:blipFill>
          <a:blip r:embed="rId4"/>
          <a:stretch>
            <a:fillRect/>
          </a:stretch>
        </p:blipFill>
        <p:spPr>
          <a:xfrm>
            <a:off x="498489" y="2865485"/>
            <a:ext cx="3754023" cy="1884259"/>
          </a:xfrm>
          <a:prstGeom prst="rect">
            <a:avLst/>
          </a:prstGeom>
        </p:spPr>
      </p:pic>
      <p:sp>
        <p:nvSpPr>
          <p:cNvPr id="26" name="pole tekstowe 25"/>
          <p:cNvSpPr txBox="1"/>
          <p:nvPr/>
        </p:nvSpPr>
        <p:spPr>
          <a:xfrm>
            <a:off x="5106182" y="4172494"/>
            <a:ext cx="3661452" cy="584775"/>
          </a:xfrm>
          <a:prstGeom prst="rect">
            <a:avLst/>
          </a:prstGeom>
          <a:noFill/>
        </p:spPr>
        <p:txBody>
          <a:bodyPr wrap="none" rtlCol="0">
            <a:spAutoFit/>
          </a:bodyPr>
          <a:lstStyle/>
          <a:p>
            <a:r>
              <a:rPr lang="en-US" sz="1600" dirty="0"/>
              <a:t>collimated beams</a:t>
            </a:r>
            <a:r>
              <a:rPr lang="pl-PL" sz="1600" dirty="0"/>
              <a:t> and </a:t>
            </a:r>
            <a:r>
              <a:rPr lang="en-US" sz="1600" dirty="0"/>
              <a:t>high neutron fluxes</a:t>
            </a:r>
            <a:br>
              <a:rPr lang="pl-PL" sz="1600" dirty="0"/>
            </a:br>
            <a:r>
              <a:rPr lang="en-US" sz="1600" dirty="0"/>
              <a:t> at short distances</a:t>
            </a:r>
          </a:p>
        </p:txBody>
      </p:sp>
      <p:sp>
        <p:nvSpPr>
          <p:cNvPr id="27" name="pole tekstowe 26"/>
          <p:cNvSpPr txBox="1"/>
          <p:nvPr/>
        </p:nvSpPr>
        <p:spPr>
          <a:xfrm>
            <a:off x="5911951" y="4866990"/>
            <a:ext cx="1758815" cy="369332"/>
          </a:xfrm>
          <a:prstGeom prst="rect">
            <a:avLst/>
          </a:prstGeom>
          <a:noFill/>
        </p:spPr>
        <p:txBody>
          <a:bodyPr wrap="none" rtlCol="0">
            <a:spAutoFit/>
          </a:bodyPr>
          <a:lstStyle/>
          <a:p>
            <a:pPr algn="ctr"/>
            <a:r>
              <a:rPr lang="pl-PL" b="1" baseline="30000" dirty="0">
                <a:solidFill>
                  <a:srgbClr val="FF0000"/>
                </a:solidFill>
              </a:rPr>
              <a:t>7</a:t>
            </a:r>
            <a:r>
              <a:rPr lang="pl-PL" b="1" dirty="0">
                <a:solidFill>
                  <a:srgbClr val="FF0000"/>
                </a:solidFill>
              </a:rPr>
              <a:t>Li</a:t>
            </a:r>
            <a:r>
              <a:rPr lang="pl-PL" b="1" baseline="30000" dirty="0">
                <a:solidFill>
                  <a:srgbClr val="FF0000"/>
                </a:solidFill>
              </a:rPr>
              <a:t>3+ </a:t>
            </a:r>
            <a:r>
              <a:rPr lang="pl-PL" b="1" dirty="0">
                <a:solidFill>
                  <a:srgbClr val="FF0000"/>
                </a:solidFill>
              </a:rPr>
              <a:t>16 - 50 MeV</a:t>
            </a:r>
            <a:endParaRPr lang="en-US" b="1" dirty="0">
              <a:solidFill>
                <a:srgbClr val="FF0000"/>
              </a:solidFill>
            </a:endParaRPr>
          </a:p>
        </p:txBody>
      </p:sp>
      <p:sp>
        <p:nvSpPr>
          <p:cNvPr id="28" name="Prostokąt 27"/>
          <p:cNvSpPr/>
          <p:nvPr/>
        </p:nvSpPr>
        <p:spPr>
          <a:xfrm>
            <a:off x="144111" y="2113711"/>
            <a:ext cx="4389051" cy="305234"/>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rzałka w dół 13"/>
          <p:cNvSpPr/>
          <p:nvPr/>
        </p:nvSpPr>
        <p:spPr>
          <a:xfrm>
            <a:off x="6555036" y="5372144"/>
            <a:ext cx="462709" cy="2513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ole tekstowe 28"/>
          <p:cNvSpPr txBox="1"/>
          <p:nvPr/>
        </p:nvSpPr>
        <p:spPr>
          <a:xfrm>
            <a:off x="5699362" y="5623449"/>
            <a:ext cx="2183996" cy="369332"/>
          </a:xfrm>
          <a:prstGeom prst="rect">
            <a:avLst/>
          </a:prstGeom>
          <a:noFill/>
        </p:spPr>
        <p:txBody>
          <a:bodyPr wrap="none" rtlCol="0">
            <a:spAutoFit/>
          </a:bodyPr>
          <a:lstStyle/>
          <a:p>
            <a:pPr algn="ctr"/>
            <a:r>
              <a:rPr lang="pl-PL" b="1" dirty="0">
                <a:solidFill>
                  <a:srgbClr val="FF0000"/>
                </a:solidFill>
              </a:rPr>
              <a:t>2 - 19 MeV </a:t>
            </a:r>
            <a:r>
              <a:rPr lang="pl-PL" b="1" dirty="0" err="1">
                <a:solidFill>
                  <a:srgbClr val="FF0000"/>
                </a:solidFill>
              </a:rPr>
              <a:t>neutrons</a:t>
            </a:r>
            <a:r>
              <a:rPr lang="pl-PL" b="1" dirty="0">
                <a:solidFill>
                  <a:srgbClr val="FF0000"/>
                </a:solidFill>
              </a:rPr>
              <a:t> </a:t>
            </a:r>
            <a:endParaRPr lang="en-US" b="1" dirty="0">
              <a:solidFill>
                <a:srgbClr val="FF0000"/>
              </a:solidFill>
            </a:endParaRPr>
          </a:p>
        </p:txBody>
      </p:sp>
      <p:grpSp>
        <p:nvGrpSpPr>
          <p:cNvPr id="31" name="Grupa 30"/>
          <p:cNvGrpSpPr/>
          <p:nvPr/>
        </p:nvGrpSpPr>
        <p:grpSpPr>
          <a:xfrm>
            <a:off x="182951" y="3896725"/>
            <a:ext cx="4863387" cy="2096056"/>
            <a:chOff x="5623369" y="3780002"/>
            <a:chExt cx="6370735" cy="2648429"/>
          </a:xfrm>
        </p:grpSpPr>
        <p:pic>
          <p:nvPicPr>
            <p:cNvPr id="32" name="Obraz 31"/>
            <p:cNvPicPr>
              <a:picLocks noChangeAspect="1"/>
            </p:cNvPicPr>
            <p:nvPr/>
          </p:nvPicPr>
          <p:blipFill>
            <a:blip r:embed="rId5"/>
            <a:stretch>
              <a:fillRect/>
            </a:stretch>
          </p:blipFill>
          <p:spPr>
            <a:xfrm>
              <a:off x="5623369" y="3780002"/>
              <a:ext cx="6370735" cy="256753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3" name="pole tekstowe 32"/>
            <p:cNvSpPr txBox="1"/>
            <p:nvPr/>
          </p:nvSpPr>
          <p:spPr>
            <a:xfrm>
              <a:off x="5919953" y="5978203"/>
              <a:ext cx="2311433" cy="450228"/>
            </a:xfrm>
            <a:prstGeom prst="rect">
              <a:avLst/>
            </a:prstGeom>
            <a:noFill/>
          </p:spPr>
          <p:txBody>
            <a:bodyPr wrap="none" rtlCol="0">
              <a:spAutoFit/>
            </a:bodyPr>
            <a:lstStyle/>
            <a:p>
              <a:r>
                <a:rPr lang="pl-PL" sz="1400" dirty="0" err="1"/>
                <a:t>Courtesy</a:t>
              </a:r>
              <a:r>
                <a:rPr lang="pl-PL" sz="1400" dirty="0"/>
                <a:t> of J. Wilson</a:t>
              </a:r>
              <a:endParaRPr lang="en-US" sz="1400" dirty="0"/>
            </a:p>
          </p:txBody>
        </p:sp>
      </p:grpSp>
      <p:sp>
        <p:nvSpPr>
          <p:cNvPr id="35" name="pole tekstowe 34"/>
          <p:cNvSpPr txBox="1"/>
          <p:nvPr/>
        </p:nvSpPr>
        <p:spPr>
          <a:xfrm>
            <a:off x="182951" y="3896725"/>
            <a:ext cx="2281266" cy="338554"/>
          </a:xfrm>
          <a:prstGeom prst="rect">
            <a:avLst/>
          </a:prstGeom>
          <a:noFill/>
        </p:spPr>
        <p:txBody>
          <a:bodyPr wrap="none" rtlCol="0">
            <a:spAutoFit/>
          </a:bodyPr>
          <a:lstStyle/>
          <a:p>
            <a:r>
              <a:rPr lang="pl-PL" sz="1600" b="1" dirty="0">
                <a:solidFill>
                  <a:srgbClr val="FF0000"/>
                </a:solidFill>
              </a:rPr>
              <a:t>Neutron Energy 1.9 MeV</a:t>
            </a:r>
            <a:endParaRPr lang="en-US" sz="1600" b="1" dirty="0">
              <a:solidFill>
                <a:srgbClr val="FF0000"/>
              </a:solidFill>
            </a:endParaRPr>
          </a:p>
        </p:txBody>
      </p:sp>
      <p:sp>
        <p:nvSpPr>
          <p:cNvPr id="2" name="Prostokąt 1"/>
          <p:cNvSpPr/>
          <p:nvPr/>
        </p:nvSpPr>
        <p:spPr>
          <a:xfrm>
            <a:off x="4006159" y="269812"/>
            <a:ext cx="4599080" cy="400110"/>
          </a:xfrm>
          <a:prstGeom prst="rect">
            <a:avLst/>
          </a:prstGeom>
        </p:spPr>
        <p:txBody>
          <a:bodyPr wrap="none">
            <a:spAutoFit/>
          </a:bodyPr>
          <a:lstStyle/>
          <a:p>
            <a:r>
              <a:rPr lang="en-US" sz="2000" b="1" dirty="0">
                <a:solidFill>
                  <a:schemeClr val="bg2"/>
                </a:solidFill>
              </a:rPr>
              <a:t>Production of fast neutrons using a LINAC</a:t>
            </a:r>
          </a:p>
        </p:txBody>
      </p:sp>
    </p:spTree>
    <p:extLst>
      <p:ext uri="{BB962C8B-B14F-4D97-AF65-F5344CB8AC3E}">
        <p14:creationId xmlns:p14="http://schemas.microsoft.com/office/powerpoint/2010/main" val="79198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numeru slajdu 4">
            <a:extLst>
              <a:ext uri="{FF2B5EF4-FFF2-40B4-BE49-F238E27FC236}">
                <a16:creationId xmlns:a16="http://schemas.microsoft.com/office/drawing/2014/main" id="{D37422C4-C4F9-49D1-817E-0AB84F8E31D1}"/>
              </a:ext>
            </a:extLst>
          </p:cNvPr>
          <p:cNvSpPr>
            <a:spLocks noGrp="1"/>
          </p:cNvSpPr>
          <p:nvPr>
            <p:ph type="sldNum" sz="quarter" idx="12"/>
          </p:nvPr>
        </p:nvSpPr>
        <p:spPr>
          <a:xfrm>
            <a:off x="6457950" y="6356351"/>
            <a:ext cx="2057400" cy="365125"/>
          </a:xfrm>
        </p:spPr>
        <p:txBody>
          <a:bodyPr/>
          <a:lstStyle/>
          <a:p>
            <a:fld id="{8B581E52-F7CC-425B-9779-ED68F05C13BC}" type="slidenum">
              <a:rPr lang="pl-PL" smtClean="0"/>
              <a:t>5</a:t>
            </a:fld>
            <a:endParaRPr lang="pl-PL" dirty="0"/>
          </a:p>
        </p:txBody>
      </p:sp>
      <p:sp>
        <p:nvSpPr>
          <p:cNvPr id="6" name="Symbol zastępczy stopki 5">
            <a:extLst>
              <a:ext uri="{FF2B5EF4-FFF2-40B4-BE49-F238E27FC236}">
                <a16:creationId xmlns:a16="http://schemas.microsoft.com/office/drawing/2014/main" id="{F083F1AD-381E-4C0B-8920-C6936E42680C}"/>
              </a:ext>
            </a:extLst>
          </p:cNvPr>
          <p:cNvSpPr>
            <a:spLocks noGrp="1"/>
          </p:cNvSpPr>
          <p:nvPr>
            <p:ph type="ftr" sz="quarter" idx="11"/>
          </p:nvPr>
        </p:nvSpPr>
        <p:spPr>
          <a:xfrm>
            <a:off x="4202591" y="6356351"/>
            <a:ext cx="3757440" cy="365125"/>
          </a:xfrm>
        </p:spPr>
        <p:txBody>
          <a:bodyPr/>
          <a:lstStyle/>
          <a:p>
            <a:r>
              <a:rPr lang="en-US" b="1" dirty="0">
                <a:solidFill>
                  <a:srgbClr val="FFFF00"/>
                </a:solidFill>
              </a:rPr>
              <a:t>fast neutrons using a</a:t>
            </a:r>
            <a:r>
              <a:rPr lang="pl-PL" b="1" dirty="0">
                <a:solidFill>
                  <a:srgbClr val="FFFF00"/>
                </a:solidFill>
              </a:rPr>
              <a:t>t</a:t>
            </a:r>
            <a:r>
              <a:rPr lang="en-US" b="1" dirty="0">
                <a:solidFill>
                  <a:srgbClr val="FFFF00"/>
                </a:solidFill>
              </a:rPr>
              <a:t> LINAC</a:t>
            </a:r>
            <a:r>
              <a:rPr lang="pl-PL" b="1" dirty="0">
                <a:solidFill>
                  <a:srgbClr val="FFFF00"/>
                </a:solidFill>
              </a:rPr>
              <a:t>, Ł. W. Iskra </a:t>
            </a:r>
            <a:endParaRPr lang="pl-PL" dirty="0"/>
          </a:p>
        </p:txBody>
      </p:sp>
      <p:sp>
        <p:nvSpPr>
          <p:cNvPr id="8" name="Symbol zastępczy daty 7">
            <a:extLst>
              <a:ext uri="{FF2B5EF4-FFF2-40B4-BE49-F238E27FC236}">
                <a16:creationId xmlns:a16="http://schemas.microsoft.com/office/drawing/2014/main" id="{5616F0D1-12AF-4317-A620-2E189B5AA918}"/>
              </a:ext>
            </a:extLst>
          </p:cNvPr>
          <p:cNvSpPr>
            <a:spLocks noGrp="1"/>
          </p:cNvSpPr>
          <p:nvPr>
            <p:ph type="dt" sz="half" idx="10"/>
          </p:nvPr>
        </p:nvSpPr>
        <p:spPr/>
        <p:txBody>
          <a:bodyPr/>
          <a:lstStyle/>
          <a:p>
            <a:r>
              <a:rPr lang="pl-PL" altLang="pl-PL">
                <a:solidFill>
                  <a:schemeClr val="bg1"/>
                </a:solidFill>
                <a:cs typeface="Times New Roman" panose="02020603050405020304" pitchFamily="18" charset="0"/>
              </a:rPr>
              <a:t>26-27/05/2026</a:t>
            </a:r>
            <a:endParaRPr lang="pl-PL" dirty="0"/>
          </a:p>
        </p:txBody>
      </p:sp>
      <p:sp>
        <p:nvSpPr>
          <p:cNvPr id="2" name="Prostokąt 1"/>
          <p:cNvSpPr/>
          <p:nvPr/>
        </p:nvSpPr>
        <p:spPr>
          <a:xfrm>
            <a:off x="782473" y="1001808"/>
            <a:ext cx="774379" cy="369332"/>
          </a:xfrm>
          <a:prstGeom prst="rect">
            <a:avLst/>
          </a:prstGeom>
        </p:spPr>
        <p:txBody>
          <a:bodyPr wrap="none">
            <a:spAutoFit/>
          </a:bodyPr>
          <a:lstStyle/>
          <a:p>
            <a:r>
              <a:rPr lang="pl-PL" b="1" dirty="0"/>
              <a:t>Target</a:t>
            </a:r>
            <a:endParaRPr lang="en-US" b="1" dirty="0"/>
          </a:p>
        </p:txBody>
      </p:sp>
      <p:sp>
        <p:nvSpPr>
          <p:cNvPr id="3" name="Prostokąt 2"/>
          <p:cNvSpPr/>
          <p:nvPr/>
        </p:nvSpPr>
        <p:spPr>
          <a:xfrm>
            <a:off x="266819" y="1392612"/>
            <a:ext cx="1290033" cy="338554"/>
          </a:xfrm>
          <a:prstGeom prst="rect">
            <a:avLst/>
          </a:prstGeom>
        </p:spPr>
        <p:txBody>
          <a:bodyPr wrap="none">
            <a:spAutoFit/>
          </a:bodyPr>
          <a:lstStyle/>
          <a:p>
            <a:r>
              <a:rPr lang="en-US" sz="1600" dirty="0"/>
              <a:t>H</a:t>
            </a:r>
            <a:r>
              <a:rPr lang="en-US" sz="1600" baseline="-25000" dirty="0"/>
              <a:t>2</a:t>
            </a:r>
            <a:r>
              <a:rPr lang="en-US" sz="1600" dirty="0"/>
              <a:t> gas target </a:t>
            </a:r>
          </a:p>
        </p:txBody>
      </p:sp>
      <p:sp>
        <p:nvSpPr>
          <p:cNvPr id="4" name="pole tekstowe 3"/>
          <p:cNvSpPr txBox="1"/>
          <p:nvPr/>
        </p:nvSpPr>
        <p:spPr>
          <a:xfrm>
            <a:off x="357676" y="1692638"/>
            <a:ext cx="2326406" cy="338554"/>
          </a:xfrm>
          <a:prstGeom prst="rect">
            <a:avLst/>
          </a:prstGeom>
          <a:noFill/>
        </p:spPr>
        <p:txBody>
          <a:bodyPr wrap="none" rtlCol="0">
            <a:spAutoFit/>
          </a:bodyPr>
          <a:lstStyle/>
          <a:p>
            <a:r>
              <a:rPr lang="pl-PL" sz="1600" dirty="0"/>
              <a:t>- </a:t>
            </a:r>
            <a:r>
              <a:rPr lang="pl-PL" sz="1600" dirty="0" err="1"/>
              <a:t>gas</a:t>
            </a:r>
            <a:r>
              <a:rPr lang="pl-PL" sz="1600" dirty="0"/>
              <a:t> </a:t>
            </a:r>
            <a:r>
              <a:rPr lang="pl-PL" sz="1600" dirty="0" err="1"/>
              <a:t>pressure</a:t>
            </a:r>
            <a:r>
              <a:rPr lang="pl-PL" sz="1600" dirty="0"/>
              <a:t> – 1.5-2 </a:t>
            </a:r>
            <a:r>
              <a:rPr lang="pl-PL" sz="1600" dirty="0" err="1"/>
              <a:t>atm</a:t>
            </a:r>
            <a:endParaRPr lang="en-US" sz="1600" dirty="0"/>
          </a:p>
        </p:txBody>
      </p:sp>
      <p:sp>
        <p:nvSpPr>
          <p:cNvPr id="11" name="Prostokąt 10"/>
          <p:cNvSpPr/>
          <p:nvPr/>
        </p:nvSpPr>
        <p:spPr>
          <a:xfrm>
            <a:off x="457200" y="2045206"/>
            <a:ext cx="4093621" cy="338554"/>
          </a:xfrm>
          <a:prstGeom prst="rect">
            <a:avLst/>
          </a:prstGeom>
        </p:spPr>
        <p:txBody>
          <a:bodyPr wrap="none">
            <a:spAutoFit/>
          </a:bodyPr>
          <a:lstStyle/>
          <a:p>
            <a:r>
              <a:rPr lang="en-US" sz="1600" dirty="0"/>
              <a:t>1.0×10</a:t>
            </a:r>
            <a:r>
              <a:rPr lang="en-US" sz="1600" baseline="30000" dirty="0"/>
              <a:t>20</a:t>
            </a:r>
            <a:r>
              <a:rPr lang="en-US" sz="1600" dirty="0"/>
              <a:t> and 8.0×10</a:t>
            </a:r>
            <a:r>
              <a:rPr lang="en-US" sz="1600" baseline="30000" dirty="0"/>
              <a:t>20</a:t>
            </a:r>
            <a:r>
              <a:rPr lang="pl-PL" sz="1600" dirty="0"/>
              <a:t> </a:t>
            </a:r>
            <a:r>
              <a:rPr lang="en-US" sz="1600" dirty="0"/>
              <a:t>hydrogen atoms per cm</a:t>
            </a:r>
            <a:r>
              <a:rPr lang="en-US" sz="1600" baseline="30000" dirty="0"/>
              <a:t>2</a:t>
            </a:r>
          </a:p>
        </p:txBody>
      </p:sp>
      <p:pic>
        <p:nvPicPr>
          <p:cNvPr id="7" name="Obraz 6"/>
          <p:cNvPicPr>
            <a:picLocks noChangeAspect="1"/>
          </p:cNvPicPr>
          <p:nvPr/>
        </p:nvPicPr>
        <p:blipFill>
          <a:blip r:embed="rId2"/>
          <a:stretch>
            <a:fillRect/>
          </a:stretch>
        </p:blipFill>
        <p:spPr>
          <a:xfrm>
            <a:off x="5222215" y="1402764"/>
            <a:ext cx="3733800" cy="2009775"/>
          </a:xfrm>
          <a:prstGeom prst="rect">
            <a:avLst/>
          </a:prstGeom>
        </p:spPr>
      </p:pic>
      <p:sp>
        <p:nvSpPr>
          <p:cNvPr id="12" name="Prostokąt 11"/>
          <p:cNvSpPr/>
          <p:nvPr/>
        </p:nvSpPr>
        <p:spPr>
          <a:xfrm>
            <a:off x="5238103" y="4370806"/>
            <a:ext cx="3717912" cy="1077218"/>
          </a:xfrm>
          <a:prstGeom prst="rect">
            <a:avLst/>
          </a:prstGeom>
        </p:spPr>
        <p:txBody>
          <a:bodyPr wrap="square">
            <a:spAutoFit/>
          </a:bodyPr>
          <a:lstStyle/>
          <a:p>
            <a:r>
              <a:rPr lang="en-US" sz="1600" dirty="0"/>
              <a:t>The thicker the target the greater the neutron production rate, but the larger the degradation in energy resolution of the neutron beam as well.</a:t>
            </a:r>
          </a:p>
        </p:txBody>
      </p:sp>
      <p:sp>
        <p:nvSpPr>
          <p:cNvPr id="13" name="pole tekstowe 12"/>
          <p:cNvSpPr txBox="1"/>
          <p:nvPr/>
        </p:nvSpPr>
        <p:spPr>
          <a:xfrm>
            <a:off x="5238103" y="3330735"/>
            <a:ext cx="3931920" cy="830997"/>
          </a:xfrm>
          <a:prstGeom prst="rect">
            <a:avLst/>
          </a:prstGeom>
          <a:noFill/>
        </p:spPr>
        <p:txBody>
          <a:bodyPr wrap="square" rtlCol="0">
            <a:spAutoFit/>
          </a:bodyPr>
          <a:lstStyle/>
          <a:p>
            <a:r>
              <a:rPr lang="en-US" sz="1600" dirty="0"/>
              <a:t>Tantalum entrance window is 5mm in diameter and between 2μm and 4μm thick</a:t>
            </a:r>
            <a:r>
              <a:rPr lang="pl-PL" sz="1600" dirty="0"/>
              <a:t> – for </a:t>
            </a:r>
            <a:r>
              <a:rPr lang="en-US" sz="1600" dirty="0"/>
              <a:t>2 atm. and 100 </a:t>
            </a:r>
            <a:r>
              <a:rPr lang="en-US" sz="1600" dirty="0" err="1"/>
              <a:t>nA</a:t>
            </a:r>
            <a:endParaRPr lang="en-US" sz="1600" dirty="0"/>
          </a:p>
        </p:txBody>
      </p:sp>
      <p:pic>
        <p:nvPicPr>
          <p:cNvPr id="14" name="Obraz 13"/>
          <p:cNvPicPr>
            <a:picLocks noChangeAspect="1"/>
          </p:cNvPicPr>
          <p:nvPr/>
        </p:nvPicPr>
        <p:blipFill>
          <a:blip r:embed="rId3"/>
          <a:stretch>
            <a:fillRect/>
          </a:stretch>
        </p:blipFill>
        <p:spPr>
          <a:xfrm>
            <a:off x="0" y="2410327"/>
            <a:ext cx="2729546" cy="1939089"/>
          </a:xfrm>
          <a:prstGeom prst="rect">
            <a:avLst/>
          </a:prstGeom>
        </p:spPr>
      </p:pic>
      <p:pic>
        <p:nvPicPr>
          <p:cNvPr id="15" name="Obraz 14"/>
          <p:cNvPicPr>
            <a:picLocks noChangeAspect="1"/>
          </p:cNvPicPr>
          <p:nvPr/>
        </p:nvPicPr>
        <p:blipFill>
          <a:blip r:embed="rId4"/>
          <a:stretch>
            <a:fillRect/>
          </a:stretch>
        </p:blipFill>
        <p:spPr>
          <a:xfrm>
            <a:off x="2406625" y="3990219"/>
            <a:ext cx="2815590" cy="2079697"/>
          </a:xfrm>
          <a:prstGeom prst="rect">
            <a:avLst/>
          </a:prstGeom>
        </p:spPr>
      </p:pic>
      <p:sp>
        <p:nvSpPr>
          <p:cNvPr id="16" name="Prostokąt 15"/>
          <p:cNvSpPr/>
          <p:nvPr/>
        </p:nvSpPr>
        <p:spPr>
          <a:xfrm>
            <a:off x="3708704" y="200160"/>
            <a:ext cx="4599080" cy="400110"/>
          </a:xfrm>
          <a:prstGeom prst="rect">
            <a:avLst/>
          </a:prstGeom>
        </p:spPr>
        <p:txBody>
          <a:bodyPr wrap="none">
            <a:spAutoFit/>
          </a:bodyPr>
          <a:lstStyle/>
          <a:p>
            <a:r>
              <a:rPr lang="en-US" sz="2000" b="1" dirty="0">
                <a:solidFill>
                  <a:schemeClr val="bg2"/>
                </a:solidFill>
              </a:rPr>
              <a:t>Production of fast neutrons using a LINAC</a:t>
            </a:r>
          </a:p>
        </p:txBody>
      </p:sp>
    </p:spTree>
    <p:extLst>
      <p:ext uri="{BB962C8B-B14F-4D97-AF65-F5344CB8AC3E}">
        <p14:creationId xmlns:p14="http://schemas.microsoft.com/office/powerpoint/2010/main" val="1625140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numeru slajdu 4">
            <a:extLst>
              <a:ext uri="{FF2B5EF4-FFF2-40B4-BE49-F238E27FC236}">
                <a16:creationId xmlns:a16="http://schemas.microsoft.com/office/drawing/2014/main" id="{D37422C4-C4F9-49D1-817E-0AB84F8E31D1}"/>
              </a:ext>
            </a:extLst>
          </p:cNvPr>
          <p:cNvSpPr>
            <a:spLocks noGrp="1"/>
          </p:cNvSpPr>
          <p:nvPr>
            <p:ph type="sldNum" sz="quarter" idx="12"/>
          </p:nvPr>
        </p:nvSpPr>
        <p:spPr>
          <a:xfrm>
            <a:off x="6457950" y="6356351"/>
            <a:ext cx="2057400" cy="365125"/>
          </a:xfrm>
        </p:spPr>
        <p:txBody>
          <a:bodyPr/>
          <a:lstStyle/>
          <a:p>
            <a:fld id="{8B581E52-F7CC-425B-9779-ED68F05C13BC}" type="slidenum">
              <a:rPr lang="pl-PL" smtClean="0"/>
              <a:t>6</a:t>
            </a:fld>
            <a:endParaRPr lang="pl-PL" dirty="0"/>
          </a:p>
        </p:txBody>
      </p:sp>
      <p:sp>
        <p:nvSpPr>
          <p:cNvPr id="6" name="Symbol zastępczy stopki 5">
            <a:extLst>
              <a:ext uri="{FF2B5EF4-FFF2-40B4-BE49-F238E27FC236}">
                <a16:creationId xmlns:a16="http://schemas.microsoft.com/office/drawing/2014/main" id="{F083F1AD-381E-4C0B-8920-C6936E42680C}"/>
              </a:ext>
            </a:extLst>
          </p:cNvPr>
          <p:cNvSpPr>
            <a:spLocks noGrp="1"/>
          </p:cNvSpPr>
          <p:nvPr>
            <p:ph type="ftr" sz="quarter" idx="11"/>
          </p:nvPr>
        </p:nvSpPr>
        <p:spPr>
          <a:xfrm>
            <a:off x="4202591" y="6356351"/>
            <a:ext cx="3757440" cy="365125"/>
          </a:xfrm>
        </p:spPr>
        <p:txBody>
          <a:bodyPr/>
          <a:lstStyle/>
          <a:p>
            <a:r>
              <a:rPr lang="en-US" b="1" dirty="0">
                <a:solidFill>
                  <a:srgbClr val="FFFF00"/>
                </a:solidFill>
              </a:rPr>
              <a:t>fast neutrons using a</a:t>
            </a:r>
            <a:r>
              <a:rPr lang="pl-PL" b="1" dirty="0">
                <a:solidFill>
                  <a:srgbClr val="FFFF00"/>
                </a:solidFill>
              </a:rPr>
              <a:t>t</a:t>
            </a:r>
            <a:r>
              <a:rPr lang="en-US" b="1" dirty="0">
                <a:solidFill>
                  <a:srgbClr val="FFFF00"/>
                </a:solidFill>
              </a:rPr>
              <a:t> LINAC</a:t>
            </a:r>
            <a:r>
              <a:rPr lang="pl-PL" b="1" dirty="0">
                <a:solidFill>
                  <a:srgbClr val="FFFF00"/>
                </a:solidFill>
              </a:rPr>
              <a:t>, Ł. W. Iskra </a:t>
            </a:r>
            <a:endParaRPr lang="pl-PL" dirty="0"/>
          </a:p>
        </p:txBody>
      </p:sp>
      <p:sp>
        <p:nvSpPr>
          <p:cNvPr id="8" name="Symbol zastępczy daty 7">
            <a:extLst>
              <a:ext uri="{FF2B5EF4-FFF2-40B4-BE49-F238E27FC236}">
                <a16:creationId xmlns:a16="http://schemas.microsoft.com/office/drawing/2014/main" id="{5616F0D1-12AF-4317-A620-2E189B5AA918}"/>
              </a:ext>
            </a:extLst>
          </p:cNvPr>
          <p:cNvSpPr>
            <a:spLocks noGrp="1"/>
          </p:cNvSpPr>
          <p:nvPr>
            <p:ph type="dt" sz="half" idx="10"/>
          </p:nvPr>
        </p:nvSpPr>
        <p:spPr/>
        <p:txBody>
          <a:bodyPr/>
          <a:lstStyle/>
          <a:p>
            <a:r>
              <a:rPr lang="pl-PL" altLang="pl-PL">
                <a:solidFill>
                  <a:schemeClr val="bg1"/>
                </a:solidFill>
                <a:cs typeface="Times New Roman" panose="02020603050405020304" pitchFamily="18" charset="0"/>
              </a:rPr>
              <a:t>26-27/05/2026</a:t>
            </a:r>
            <a:endParaRPr lang="pl-PL" dirty="0"/>
          </a:p>
        </p:txBody>
      </p:sp>
      <p:sp>
        <p:nvSpPr>
          <p:cNvPr id="2" name="pole tekstowe 1"/>
          <p:cNvSpPr txBox="1"/>
          <p:nvPr/>
        </p:nvSpPr>
        <p:spPr>
          <a:xfrm>
            <a:off x="388620" y="1145616"/>
            <a:ext cx="2749855" cy="369332"/>
          </a:xfrm>
          <a:prstGeom prst="rect">
            <a:avLst/>
          </a:prstGeom>
          <a:noFill/>
        </p:spPr>
        <p:txBody>
          <a:bodyPr wrap="none" rtlCol="0">
            <a:spAutoFit/>
          </a:bodyPr>
          <a:lstStyle/>
          <a:p>
            <a:r>
              <a:rPr lang="pl-PL" b="1" dirty="0"/>
              <a:t>Neutron spectrum and </a:t>
            </a:r>
            <a:r>
              <a:rPr lang="pl-PL" b="1" dirty="0" err="1"/>
              <a:t>flux</a:t>
            </a:r>
            <a:endParaRPr lang="en-US" b="1" dirty="0"/>
          </a:p>
        </p:txBody>
      </p:sp>
      <p:pic>
        <p:nvPicPr>
          <p:cNvPr id="7" name="Obraz 6"/>
          <p:cNvPicPr>
            <a:picLocks noChangeAspect="1"/>
          </p:cNvPicPr>
          <p:nvPr/>
        </p:nvPicPr>
        <p:blipFill>
          <a:blip r:embed="rId2"/>
          <a:stretch>
            <a:fillRect/>
          </a:stretch>
        </p:blipFill>
        <p:spPr>
          <a:xfrm>
            <a:off x="145949" y="1603113"/>
            <a:ext cx="3239278" cy="2148543"/>
          </a:xfrm>
          <a:prstGeom prst="rect">
            <a:avLst/>
          </a:prstGeom>
        </p:spPr>
      </p:pic>
      <p:pic>
        <p:nvPicPr>
          <p:cNvPr id="10" name="Obraz 9"/>
          <p:cNvPicPr>
            <a:picLocks noChangeAspect="1"/>
          </p:cNvPicPr>
          <p:nvPr/>
        </p:nvPicPr>
        <p:blipFill>
          <a:blip r:embed="rId3"/>
          <a:stretch>
            <a:fillRect/>
          </a:stretch>
        </p:blipFill>
        <p:spPr>
          <a:xfrm>
            <a:off x="245401" y="3839821"/>
            <a:ext cx="3393871" cy="1778781"/>
          </a:xfrm>
          <a:prstGeom prst="rect">
            <a:avLst/>
          </a:prstGeom>
        </p:spPr>
      </p:pic>
      <p:pic>
        <p:nvPicPr>
          <p:cNvPr id="11" name="Obraz 10"/>
          <p:cNvPicPr>
            <a:picLocks noChangeAspect="1"/>
          </p:cNvPicPr>
          <p:nvPr/>
        </p:nvPicPr>
        <p:blipFill>
          <a:blip r:embed="rId4"/>
          <a:stretch>
            <a:fillRect/>
          </a:stretch>
        </p:blipFill>
        <p:spPr>
          <a:xfrm>
            <a:off x="3780851" y="1370302"/>
            <a:ext cx="4734499" cy="2251886"/>
          </a:xfrm>
          <a:prstGeom prst="rect">
            <a:avLst/>
          </a:prstGeom>
        </p:spPr>
      </p:pic>
      <p:sp>
        <p:nvSpPr>
          <p:cNvPr id="13" name="pole tekstowe 12"/>
          <p:cNvSpPr txBox="1"/>
          <p:nvPr/>
        </p:nvSpPr>
        <p:spPr>
          <a:xfrm>
            <a:off x="3797157" y="4090820"/>
            <a:ext cx="5321585" cy="1846659"/>
          </a:xfrm>
          <a:prstGeom prst="rect">
            <a:avLst/>
          </a:prstGeom>
          <a:noFill/>
        </p:spPr>
        <p:txBody>
          <a:bodyPr wrap="none" rtlCol="0">
            <a:spAutoFit/>
          </a:bodyPr>
          <a:lstStyle/>
          <a:p>
            <a:r>
              <a:rPr lang="pl-PL" b="1" dirty="0" err="1"/>
              <a:t>Safety</a:t>
            </a:r>
            <a:r>
              <a:rPr lang="pl-PL" b="1" dirty="0"/>
              <a:t> </a:t>
            </a:r>
            <a:r>
              <a:rPr lang="pl-PL" dirty="0"/>
              <a:t>:</a:t>
            </a:r>
          </a:p>
          <a:p>
            <a:pPr marL="285750" indent="-285750">
              <a:buFontTx/>
              <a:buChar char="-"/>
            </a:pPr>
            <a:r>
              <a:rPr lang="en-US" sz="1600" dirty="0"/>
              <a:t>hydrogen is evacuated outside the accelerator buildings to</a:t>
            </a:r>
            <a:br>
              <a:rPr lang="pl-PL" sz="1600" dirty="0"/>
            </a:br>
            <a:r>
              <a:rPr lang="en-US" sz="1600" dirty="0"/>
              <a:t>prevent potentially explosive build-ups of gas</a:t>
            </a:r>
            <a:endParaRPr lang="pl-PL" sz="1600" dirty="0"/>
          </a:p>
          <a:p>
            <a:pPr marL="285750" indent="-285750">
              <a:buFontTx/>
              <a:buChar char="-"/>
            </a:pPr>
            <a:r>
              <a:rPr lang="pl-PL" sz="1600" dirty="0"/>
              <a:t>In the e</a:t>
            </a:r>
            <a:r>
              <a:rPr lang="en-US" sz="1600" dirty="0"/>
              <a:t>vent of a rupture of the cell window, two safety </a:t>
            </a:r>
            <a:br>
              <a:rPr lang="pl-PL" sz="1600" dirty="0"/>
            </a:br>
            <a:r>
              <a:rPr lang="en-US" sz="1600" dirty="0"/>
              <a:t>valves will close rapidly when sensors detect any minor </a:t>
            </a:r>
            <a:br>
              <a:rPr lang="pl-PL" sz="1600" dirty="0"/>
            </a:br>
            <a:r>
              <a:rPr lang="en-US" sz="1600" dirty="0"/>
              <a:t>changes in pressure and the flow of hydrogen from the </a:t>
            </a:r>
            <a:br>
              <a:rPr lang="pl-PL" sz="1600" dirty="0"/>
            </a:br>
            <a:r>
              <a:rPr lang="en-US" sz="1600" dirty="0"/>
              <a:t>gas bottle is cut off</a:t>
            </a:r>
          </a:p>
        </p:txBody>
      </p:sp>
      <p:sp>
        <p:nvSpPr>
          <p:cNvPr id="3" name="Prostokąt 2"/>
          <p:cNvSpPr/>
          <p:nvPr/>
        </p:nvSpPr>
        <p:spPr>
          <a:xfrm>
            <a:off x="3780851" y="298495"/>
            <a:ext cx="4599080" cy="400110"/>
          </a:xfrm>
          <a:prstGeom prst="rect">
            <a:avLst/>
          </a:prstGeom>
        </p:spPr>
        <p:txBody>
          <a:bodyPr wrap="none">
            <a:spAutoFit/>
          </a:bodyPr>
          <a:lstStyle/>
          <a:p>
            <a:r>
              <a:rPr lang="en-US" sz="2000" b="1" dirty="0">
                <a:solidFill>
                  <a:schemeClr val="bg2"/>
                </a:solidFill>
              </a:rPr>
              <a:t>Production of fast neutrons using a LINAC</a:t>
            </a:r>
          </a:p>
        </p:txBody>
      </p:sp>
    </p:spTree>
    <p:extLst>
      <p:ext uri="{BB962C8B-B14F-4D97-AF65-F5344CB8AC3E}">
        <p14:creationId xmlns:p14="http://schemas.microsoft.com/office/powerpoint/2010/main" val="1298933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numeru slajdu 4">
            <a:extLst>
              <a:ext uri="{FF2B5EF4-FFF2-40B4-BE49-F238E27FC236}">
                <a16:creationId xmlns:a16="http://schemas.microsoft.com/office/drawing/2014/main" id="{D37422C4-C4F9-49D1-817E-0AB84F8E31D1}"/>
              </a:ext>
            </a:extLst>
          </p:cNvPr>
          <p:cNvSpPr>
            <a:spLocks noGrp="1"/>
          </p:cNvSpPr>
          <p:nvPr>
            <p:ph type="sldNum" sz="quarter" idx="12"/>
          </p:nvPr>
        </p:nvSpPr>
        <p:spPr>
          <a:xfrm>
            <a:off x="6457950" y="6356351"/>
            <a:ext cx="2057400" cy="365125"/>
          </a:xfrm>
        </p:spPr>
        <p:txBody>
          <a:bodyPr/>
          <a:lstStyle/>
          <a:p>
            <a:fld id="{8B581E52-F7CC-425B-9779-ED68F05C13BC}" type="slidenum">
              <a:rPr lang="pl-PL" smtClean="0"/>
              <a:t>7</a:t>
            </a:fld>
            <a:endParaRPr lang="pl-PL" dirty="0"/>
          </a:p>
        </p:txBody>
      </p:sp>
      <p:sp>
        <p:nvSpPr>
          <p:cNvPr id="6" name="Symbol zastępczy stopki 5">
            <a:extLst>
              <a:ext uri="{FF2B5EF4-FFF2-40B4-BE49-F238E27FC236}">
                <a16:creationId xmlns:a16="http://schemas.microsoft.com/office/drawing/2014/main" id="{F083F1AD-381E-4C0B-8920-C6936E42680C}"/>
              </a:ext>
            </a:extLst>
          </p:cNvPr>
          <p:cNvSpPr>
            <a:spLocks noGrp="1"/>
          </p:cNvSpPr>
          <p:nvPr>
            <p:ph type="ftr" sz="quarter" idx="11"/>
          </p:nvPr>
        </p:nvSpPr>
        <p:spPr>
          <a:xfrm>
            <a:off x="4202591" y="6356351"/>
            <a:ext cx="3757440" cy="365125"/>
          </a:xfrm>
        </p:spPr>
        <p:txBody>
          <a:bodyPr/>
          <a:lstStyle/>
          <a:p>
            <a:r>
              <a:rPr lang="en-US" b="1" dirty="0">
                <a:solidFill>
                  <a:srgbClr val="FFFF00"/>
                </a:solidFill>
              </a:rPr>
              <a:t>fast neutrons using a</a:t>
            </a:r>
            <a:r>
              <a:rPr lang="pl-PL" b="1" dirty="0">
                <a:solidFill>
                  <a:srgbClr val="FFFF00"/>
                </a:solidFill>
              </a:rPr>
              <a:t>t</a:t>
            </a:r>
            <a:r>
              <a:rPr lang="en-US" b="1" dirty="0">
                <a:solidFill>
                  <a:srgbClr val="FFFF00"/>
                </a:solidFill>
              </a:rPr>
              <a:t> LINAC</a:t>
            </a:r>
            <a:r>
              <a:rPr lang="pl-PL" b="1" dirty="0">
                <a:solidFill>
                  <a:srgbClr val="FFFF00"/>
                </a:solidFill>
              </a:rPr>
              <a:t>, Ł. W. Iskra </a:t>
            </a:r>
            <a:endParaRPr lang="pl-PL" dirty="0"/>
          </a:p>
        </p:txBody>
      </p:sp>
      <p:sp>
        <p:nvSpPr>
          <p:cNvPr id="8" name="Symbol zastępczy daty 7">
            <a:extLst>
              <a:ext uri="{FF2B5EF4-FFF2-40B4-BE49-F238E27FC236}">
                <a16:creationId xmlns:a16="http://schemas.microsoft.com/office/drawing/2014/main" id="{5616F0D1-12AF-4317-A620-2E189B5AA918}"/>
              </a:ext>
            </a:extLst>
          </p:cNvPr>
          <p:cNvSpPr>
            <a:spLocks noGrp="1"/>
          </p:cNvSpPr>
          <p:nvPr>
            <p:ph type="dt" sz="half" idx="10"/>
          </p:nvPr>
        </p:nvSpPr>
        <p:spPr/>
        <p:txBody>
          <a:bodyPr/>
          <a:lstStyle/>
          <a:p>
            <a:r>
              <a:rPr lang="pl-PL" altLang="pl-PL">
                <a:solidFill>
                  <a:schemeClr val="bg1"/>
                </a:solidFill>
                <a:cs typeface="Times New Roman" panose="02020603050405020304" pitchFamily="18" charset="0"/>
              </a:rPr>
              <a:t>26-27/05/2026</a:t>
            </a:r>
            <a:endParaRPr lang="pl-PL" dirty="0"/>
          </a:p>
        </p:txBody>
      </p:sp>
      <p:grpSp>
        <p:nvGrpSpPr>
          <p:cNvPr id="7" name="Grupa 6"/>
          <p:cNvGrpSpPr/>
          <p:nvPr/>
        </p:nvGrpSpPr>
        <p:grpSpPr>
          <a:xfrm>
            <a:off x="333236" y="1384740"/>
            <a:ext cx="5153164" cy="3514380"/>
            <a:chOff x="303501" y="450583"/>
            <a:chExt cx="6720061" cy="5066433"/>
          </a:xfrm>
        </p:grpSpPr>
        <p:pic>
          <p:nvPicPr>
            <p:cNvPr id="10" name="Obraz 9"/>
            <p:cNvPicPr>
              <a:picLocks noChangeAspect="1"/>
            </p:cNvPicPr>
            <p:nvPr/>
          </p:nvPicPr>
          <p:blipFill>
            <a:blip r:embed="rId2"/>
            <a:stretch>
              <a:fillRect/>
            </a:stretch>
          </p:blipFill>
          <p:spPr>
            <a:xfrm>
              <a:off x="303501" y="450583"/>
              <a:ext cx="6720061" cy="5066433"/>
            </a:xfrm>
            <a:prstGeom prst="rect">
              <a:avLst/>
            </a:prstGeom>
          </p:spPr>
        </p:pic>
        <p:sp>
          <p:nvSpPr>
            <p:cNvPr id="11" name="pole tekstowe 10"/>
            <p:cNvSpPr txBox="1"/>
            <p:nvPr/>
          </p:nvSpPr>
          <p:spPr>
            <a:xfrm>
              <a:off x="1421359" y="5147684"/>
              <a:ext cx="2662973" cy="369332"/>
            </a:xfrm>
            <a:prstGeom prst="rect">
              <a:avLst/>
            </a:prstGeom>
            <a:noFill/>
          </p:spPr>
          <p:txBody>
            <a:bodyPr wrap="none" rtlCol="0">
              <a:spAutoFit/>
            </a:bodyPr>
            <a:lstStyle/>
            <a:p>
              <a:r>
                <a:rPr lang="pl-PL" dirty="0" err="1">
                  <a:solidFill>
                    <a:schemeClr val="bg1"/>
                  </a:solidFill>
                </a:rPr>
                <a:t>Courtesy</a:t>
              </a:r>
              <a:r>
                <a:rPr lang="pl-PL" dirty="0">
                  <a:solidFill>
                    <a:schemeClr val="bg1"/>
                  </a:solidFill>
                </a:rPr>
                <a:t> of </a:t>
              </a:r>
              <a:r>
                <a:rPr lang="pl-PL" dirty="0" err="1">
                  <a:solidFill>
                    <a:schemeClr val="bg1"/>
                  </a:solidFill>
                </a:rPr>
                <a:t>Alessio</a:t>
              </a:r>
              <a:r>
                <a:rPr lang="pl-PL" dirty="0">
                  <a:solidFill>
                    <a:schemeClr val="bg1"/>
                  </a:solidFill>
                </a:rPr>
                <a:t> </a:t>
              </a:r>
              <a:r>
                <a:rPr lang="pl-PL" dirty="0" err="1">
                  <a:solidFill>
                    <a:schemeClr val="bg1"/>
                  </a:solidFill>
                </a:rPr>
                <a:t>Galata</a:t>
              </a:r>
              <a:endParaRPr lang="en-US" dirty="0">
                <a:solidFill>
                  <a:schemeClr val="bg1"/>
                </a:solidFill>
              </a:endParaRPr>
            </a:p>
          </p:txBody>
        </p:sp>
      </p:grpSp>
      <p:sp>
        <p:nvSpPr>
          <p:cNvPr id="12" name="Elipsa 11"/>
          <p:cNvSpPr/>
          <p:nvPr/>
        </p:nvSpPr>
        <p:spPr>
          <a:xfrm rot="3588893">
            <a:off x="2260970" y="2649994"/>
            <a:ext cx="347697" cy="14544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3" name="pole tekstowe 12"/>
          <p:cNvSpPr txBox="1"/>
          <p:nvPr/>
        </p:nvSpPr>
        <p:spPr>
          <a:xfrm>
            <a:off x="6029490" y="1517762"/>
            <a:ext cx="1874231" cy="338554"/>
          </a:xfrm>
          <a:prstGeom prst="rect">
            <a:avLst/>
          </a:prstGeom>
          <a:noFill/>
        </p:spPr>
        <p:txBody>
          <a:bodyPr wrap="none" rtlCol="0">
            <a:spAutoFit/>
          </a:bodyPr>
          <a:lstStyle/>
          <a:p>
            <a:pPr marL="285750" indent="-285750">
              <a:buFont typeface="Wingdings" panose="05000000000000000000" pitchFamily="2" charset="2"/>
              <a:buChar char="Ø"/>
            </a:pPr>
            <a:r>
              <a:rPr lang="pl-PL" sz="1600" dirty="0"/>
              <a:t>300 stable </a:t>
            </a:r>
            <a:r>
              <a:rPr lang="pl-PL" sz="1600" dirty="0" err="1"/>
              <a:t>nuclei</a:t>
            </a:r>
            <a:endParaRPr lang="en-US" sz="1600" dirty="0"/>
          </a:p>
        </p:txBody>
      </p:sp>
      <p:sp>
        <p:nvSpPr>
          <p:cNvPr id="14" name="pole tekstowe 13"/>
          <p:cNvSpPr txBox="1"/>
          <p:nvPr/>
        </p:nvSpPr>
        <p:spPr>
          <a:xfrm>
            <a:off x="6029490" y="1910197"/>
            <a:ext cx="2043316" cy="338554"/>
          </a:xfrm>
          <a:prstGeom prst="rect">
            <a:avLst/>
          </a:prstGeom>
          <a:noFill/>
        </p:spPr>
        <p:txBody>
          <a:bodyPr wrap="none" rtlCol="0">
            <a:spAutoFit/>
          </a:bodyPr>
          <a:lstStyle/>
          <a:p>
            <a:pPr marL="285750" indent="-285750">
              <a:buFont typeface="Wingdings" panose="05000000000000000000" pitchFamily="2" charset="2"/>
              <a:buChar char="Ø"/>
            </a:pPr>
            <a:r>
              <a:rPr lang="pl-PL" sz="1600" dirty="0"/>
              <a:t>3000 </a:t>
            </a:r>
            <a:r>
              <a:rPr lang="pl-PL" sz="1600" dirty="0" err="1"/>
              <a:t>known</a:t>
            </a:r>
            <a:r>
              <a:rPr lang="pl-PL" sz="1600" dirty="0"/>
              <a:t> </a:t>
            </a:r>
            <a:r>
              <a:rPr lang="pl-PL" sz="1600" dirty="0" err="1"/>
              <a:t>nuclei</a:t>
            </a:r>
            <a:endParaRPr lang="en-US" sz="1600" dirty="0"/>
          </a:p>
        </p:txBody>
      </p:sp>
      <p:sp>
        <p:nvSpPr>
          <p:cNvPr id="15" name="pole tekstowe 14"/>
          <p:cNvSpPr txBox="1"/>
          <p:nvPr/>
        </p:nvSpPr>
        <p:spPr>
          <a:xfrm>
            <a:off x="6029490" y="2300238"/>
            <a:ext cx="2276521" cy="338554"/>
          </a:xfrm>
          <a:prstGeom prst="rect">
            <a:avLst/>
          </a:prstGeom>
          <a:noFill/>
        </p:spPr>
        <p:txBody>
          <a:bodyPr wrap="none" rtlCol="0">
            <a:spAutoFit/>
          </a:bodyPr>
          <a:lstStyle/>
          <a:p>
            <a:pPr marL="285750" indent="-285750">
              <a:buFont typeface="Wingdings" panose="05000000000000000000" pitchFamily="2" charset="2"/>
              <a:buChar char="Ø"/>
            </a:pPr>
            <a:r>
              <a:rPr lang="pl-PL" sz="1600" dirty="0"/>
              <a:t>7000 </a:t>
            </a:r>
            <a:r>
              <a:rPr lang="pl-PL" sz="1600" dirty="0" err="1"/>
              <a:t>predicted</a:t>
            </a:r>
            <a:r>
              <a:rPr lang="pl-PL" sz="1600" dirty="0"/>
              <a:t> </a:t>
            </a:r>
            <a:r>
              <a:rPr lang="pl-PL" sz="1600" dirty="0" err="1"/>
              <a:t>nuclei</a:t>
            </a:r>
            <a:endParaRPr lang="en-US" sz="1600" dirty="0"/>
          </a:p>
        </p:txBody>
      </p:sp>
      <p:sp>
        <p:nvSpPr>
          <p:cNvPr id="16" name="pole tekstowe 15"/>
          <p:cNvSpPr txBox="1"/>
          <p:nvPr/>
        </p:nvSpPr>
        <p:spPr>
          <a:xfrm>
            <a:off x="5953053" y="3533581"/>
            <a:ext cx="906017" cy="338554"/>
          </a:xfrm>
          <a:prstGeom prst="rect">
            <a:avLst/>
          </a:prstGeom>
          <a:noFill/>
        </p:spPr>
        <p:txBody>
          <a:bodyPr wrap="none" rtlCol="0">
            <a:spAutoFit/>
          </a:bodyPr>
          <a:lstStyle/>
          <a:p>
            <a:pPr marL="285750" indent="-285750">
              <a:buFont typeface="Wingdings" panose="05000000000000000000" pitchFamily="2" charset="2"/>
              <a:buChar char="Ø"/>
            </a:pPr>
            <a:r>
              <a:rPr lang="pl-PL" sz="1600" dirty="0"/>
              <a:t>Mass</a:t>
            </a:r>
            <a:endParaRPr lang="en-US" sz="1600" dirty="0"/>
          </a:p>
        </p:txBody>
      </p:sp>
      <p:sp>
        <p:nvSpPr>
          <p:cNvPr id="17" name="pole tekstowe 16"/>
          <p:cNvSpPr txBox="1"/>
          <p:nvPr/>
        </p:nvSpPr>
        <p:spPr>
          <a:xfrm>
            <a:off x="5972456" y="3968852"/>
            <a:ext cx="1123706" cy="338554"/>
          </a:xfrm>
          <a:prstGeom prst="rect">
            <a:avLst/>
          </a:prstGeom>
          <a:noFill/>
        </p:spPr>
        <p:txBody>
          <a:bodyPr wrap="none" rtlCol="0">
            <a:spAutoFit/>
          </a:bodyPr>
          <a:lstStyle/>
          <a:p>
            <a:pPr marL="285750" indent="-285750">
              <a:buFont typeface="Wingdings" panose="05000000000000000000" pitchFamily="2" charset="2"/>
              <a:buChar char="Ø"/>
            </a:pPr>
            <a:r>
              <a:rPr lang="pl-PL" sz="1600" dirty="0"/>
              <a:t>Half-life</a:t>
            </a:r>
            <a:endParaRPr lang="en-US" sz="1600" dirty="0"/>
          </a:p>
        </p:txBody>
      </p:sp>
      <p:sp>
        <p:nvSpPr>
          <p:cNvPr id="18" name="pole tekstowe 17"/>
          <p:cNvSpPr txBox="1"/>
          <p:nvPr/>
        </p:nvSpPr>
        <p:spPr>
          <a:xfrm>
            <a:off x="5958451" y="4387331"/>
            <a:ext cx="1503232" cy="338554"/>
          </a:xfrm>
          <a:prstGeom prst="rect">
            <a:avLst/>
          </a:prstGeom>
          <a:noFill/>
        </p:spPr>
        <p:txBody>
          <a:bodyPr wrap="none" rtlCol="0">
            <a:spAutoFit/>
          </a:bodyPr>
          <a:lstStyle/>
          <a:p>
            <a:pPr marL="285750" indent="-285750">
              <a:buFont typeface="Wingdings" panose="05000000000000000000" pitchFamily="2" charset="2"/>
              <a:buChar char="Ø"/>
            </a:pPr>
            <a:r>
              <a:rPr lang="pl-PL" sz="1600" dirty="0"/>
              <a:t>Decay </a:t>
            </a:r>
            <a:r>
              <a:rPr lang="pl-PL" sz="1600" dirty="0" err="1"/>
              <a:t>mode</a:t>
            </a:r>
            <a:endParaRPr lang="en-US" sz="1600" dirty="0"/>
          </a:p>
        </p:txBody>
      </p:sp>
      <p:sp>
        <p:nvSpPr>
          <p:cNvPr id="19" name="pole tekstowe 18"/>
          <p:cNvSpPr txBox="1"/>
          <p:nvPr/>
        </p:nvSpPr>
        <p:spPr>
          <a:xfrm>
            <a:off x="5958450" y="4805810"/>
            <a:ext cx="1063112" cy="338554"/>
          </a:xfrm>
          <a:prstGeom prst="rect">
            <a:avLst/>
          </a:prstGeom>
          <a:noFill/>
        </p:spPr>
        <p:txBody>
          <a:bodyPr wrap="none" rtlCol="0">
            <a:spAutoFit/>
          </a:bodyPr>
          <a:lstStyle/>
          <a:p>
            <a:pPr marL="285750" indent="-285750">
              <a:buFont typeface="Wingdings" panose="05000000000000000000" pitchFamily="2" charset="2"/>
              <a:buChar char="Ø"/>
            </a:pPr>
            <a:r>
              <a:rPr lang="pl-PL" sz="1600" dirty="0" err="1"/>
              <a:t>Shapes</a:t>
            </a:r>
            <a:endParaRPr lang="en-US" sz="1600" dirty="0"/>
          </a:p>
        </p:txBody>
      </p:sp>
      <p:sp>
        <p:nvSpPr>
          <p:cNvPr id="20" name="pole tekstowe 19"/>
          <p:cNvSpPr txBox="1"/>
          <p:nvPr/>
        </p:nvSpPr>
        <p:spPr>
          <a:xfrm>
            <a:off x="5139361" y="5408275"/>
            <a:ext cx="3972241" cy="584775"/>
          </a:xfrm>
          <a:prstGeom prst="rect">
            <a:avLst/>
          </a:prstGeom>
          <a:noFill/>
        </p:spPr>
        <p:txBody>
          <a:bodyPr wrap="none" rtlCol="0">
            <a:spAutoFit/>
          </a:bodyPr>
          <a:lstStyle/>
          <a:p>
            <a:r>
              <a:rPr lang="en-US" sz="1600" b="1" dirty="0"/>
              <a:t>How protons and neutrons are arranged and</a:t>
            </a:r>
            <a:br>
              <a:rPr lang="pl-PL" sz="1600" b="1" dirty="0"/>
            </a:br>
            <a:r>
              <a:rPr lang="en-US" sz="1600" b="1" dirty="0"/>
              <a:t>how they interact with each other</a:t>
            </a:r>
          </a:p>
        </p:txBody>
      </p:sp>
      <p:sp>
        <p:nvSpPr>
          <p:cNvPr id="21" name="Prostokąt 20"/>
          <p:cNvSpPr/>
          <p:nvPr/>
        </p:nvSpPr>
        <p:spPr>
          <a:xfrm>
            <a:off x="3795311" y="56019"/>
            <a:ext cx="4808862" cy="646331"/>
          </a:xfrm>
          <a:prstGeom prst="rect">
            <a:avLst/>
          </a:prstGeom>
        </p:spPr>
        <p:txBody>
          <a:bodyPr wrap="square">
            <a:spAutoFit/>
          </a:bodyPr>
          <a:lstStyle/>
          <a:p>
            <a:r>
              <a:rPr lang="en-US" b="1" dirty="0">
                <a:solidFill>
                  <a:schemeClr val="bg1"/>
                </a:solidFill>
              </a:rPr>
              <a:t>Gamma spectroscopy of the nuclei produced in </a:t>
            </a:r>
            <a:br>
              <a:rPr lang="pl-PL" b="1" dirty="0">
                <a:solidFill>
                  <a:schemeClr val="bg1"/>
                </a:solidFill>
              </a:rPr>
            </a:br>
            <a:r>
              <a:rPr lang="en-US" b="1" dirty="0">
                <a:solidFill>
                  <a:schemeClr val="bg1"/>
                </a:solidFill>
              </a:rPr>
              <a:t>fast-neutron-induced fission reaction</a:t>
            </a:r>
          </a:p>
        </p:txBody>
      </p:sp>
    </p:spTree>
    <p:extLst>
      <p:ext uri="{BB962C8B-B14F-4D97-AF65-F5344CB8AC3E}">
        <p14:creationId xmlns:p14="http://schemas.microsoft.com/office/powerpoint/2010/main" val="347491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numeru slajdu 4">
            <a:extLst>
              <a:ext uri="{FF2B5EF4-FFF2-40B4-BE49-F238E27FC236}">
                <a16:creationId xmlns:a16="http://schemas.microsoft.com/office/drawing/2014/main" id="{D37422C4-C4F9-49D1-817E-0AB84F8E31D1}"/>
              </a:ext>
            </a:extLst>
          </p:cNvPr>
          <p:cNvSpPr>
            <a:spLocks noGrp="1"/>
          </p:cNvSpPr>
          <p:nvPr>
            <p:ph type="sldNum" sz="quarter" idx="12"/>
          </p:nvPr>
        </p:nvSpPr>
        <p:spPr>
          <a:xfrm>
            <a:off x="6457950" y="6356351"/>
            <a:ext cx="2057400" cy="365125"/>
          </a:xfrm>
        </p:spPr>
        <p:txBody>
          <a:bodyPr/>
          <a:lstStyle/>
          <a:p>
            <a:fld id="{8B581E52-F7CC-425B-9779-ED68F05C13BC}" type="slidenum">
              <a:rPr lang="pl-PL" smtClean="0"/>
              <a:t>8</a:t>
            </a:fld>
            <a:endParaRPr lang="pl-PL" dirty="0"/>
          </a:p>
        </p:txBody>
      </p:sp>
      <p:sp>
        <p:nvSpPr>
          <p:cNvPr id="6" name="Symbol zastępczy stopki 5">
            <a:extLst>
              <a:ext uri="{FF2B5EF4-FFF2-40B4-BE49-F238E27FC236}">
                <a16:creationId xmlns:a16="http://schemas.microsoft.com/office/drawing/2014/main" id="{F083F1AD-381E-4C0B-8920-C6936E42680C}"/>
              </a:ext>
            </a:extLst>
          </p:cNvPr>
          <p:cNvSpPr>
            <a:spLocks noGrp="1"/>
          </p:cNvSpPr>
          <p:nvPr>
            <p:ph type="ftr" sz="quarter" idx="11"/>
          </p:nvPr>
        </p:nvSpPr>
        <p:spPr>
          <a:xfrm>
            <a:off x="4202591" y="6356351"/>
            <a:ext cx="3757440" cy="365125"/>
          </a:xfrm>
        </p:spPr>
        <p:txBody>
          <a:bodyPr/>
          <a:lstStyle/>
          <a:p>
            <a:r>
              <a:rPr lang="en-US" b="1" dirty="0">
                <a:solidFill>
                  <a:srgbClr val="FFFF00"/>
                </a:solidFill>
              </a:rPr>
              <a:t>fast neutrons using a</a:t>
            </a:r>
            <a:r>
              <a:rPr lang="pl-PL" b="1" dirty="0">
                <a:solidFill>
                  <a:srgbClr val="FFFF00"/>
                </a:solidFill>
              </a:rPr>
              <a:t>t</a:t>
            </a:r>
            <a:r>
              <a:rPr lang="en-US" b="1" dirty="0">
                <a:solidFill>
                  <a:srgbClr val="FFFF00"/>
                </a:solidFill>
              </a:rPr>
              <a:t> LINAC</a:t>
            </a:r>
            <a:r>
              <a:rPr lang="pl-PL" b="1" dirty="0">
                <a:solidFill>
                  <a:srgbClr val="FFFF00"/>
                </a:solidFill>
              </a:rPr>
              <a:t>, Ł. W. Iskra </a:t>
            </a:r>
            <a:endParaRPr lang="pl-PL" dirty="0"/>
          </a:p>
        </p:txBody>
      </p:sp>
      <p:sp>
        <p:nvSpPr>
          <p:cNvPr id="8" name="Symbol zastępczy daty 7">
            <a:extLst>
              <a:ext uri="{FF2B5EF4-FFF2-40B4-BE49-F238E27FC236}">
                <a16:creationId xmlns:a16="http://schemas.microsoft.com/office/drawing/2014/main" id="{5616F0D1-12AF-4317-A620-2E189B5AA918}"/>
              </a:ext>
            </a:extLst>
          </p:cNvPr>
          <p:cNvSpPr>
            <a:spLocks noGrp="1"/>
          </p:cNvSpPr>
          <p:nvPr>
            <p:ph type="dt" sz="half" idx="10"/>
          </p:nvPr>
        </p:nvSpPr>
        <p:spPr/>
        <p:txBody>
          <a:bodyPr/>
          <a:lstStyle/>
          <a:p>
            <a:r>
              <a:rPr lang="pl-PL" altLang="pl-PL">
                <a:solidFill>
                  <a:schemeClr val="bg1"/>
                </a:solidFill>
                <a:cs typeface="Times New Roman" panose="02020603050405020304" pitchFamily="18" charset="0"/>
              </a:rPr>
              <a:t>26-27/05/2026</a:t>
            </a:r>
            <a:endParaRPr lang="pl-PL" dirty="0"/>
          </a:p>
        </p:txBody>
      </p:sp>
      <p:grpSp>
        <p:nvGrpSpPr>
          <p:cNvPr id="33" name="Grupa 32"/>
          <p:cNvGrpSpPr/>
          <p:nvPr/>
        </p:nvGrpSpPr>
        <p:grpSpPr>
          <a:xfrm>
            <a:off x="4791514" y="1082412"/>
            <a:ext cx="3989911" cy="2794685"/>
            <a:chOff x="5731026" y="219100"/>
            <a:chExt cx="6152985" cy="4928157"/>
          </a:xfrm>
        </p:grpSpPr>
        <p:sp>
          <p:nvSpPr>
            <p:cNvPr id="34" name="pole tekstowe 33"/>
            <p:cNvSpPr txBox="1"/>
            <p:nvPr/>
          </p:nvSpPr>
          <p:spPr>
            <a:xfrm>
              <a:off x="6595418" y="219100"/>
              <a:ext cx="4685422" cy="542735"/>
            </a:xfrm>
            <a:prstGeom prst="rect">
              <a:avLst/>
            </a:prstGeom>
            <a:noFill/>
          </p:spPr>
          <p:txBody>
            <a:bodyPr wrap="none" rtlCol="0">
              <a:spAutoFit/>
            </a:bodyPr>
            <a:lstStyle/>
            <a:p>
              <a:r>
                <a:rPr lang="pl-PL" sz="1400" dirty="0"/>
                <a:t>R</a:t>
              </a:r>
              <a:r>
                <a:rPr lang="en-US" sz="1400" dirty="0"/>
                <a:t>. </a:t>
              </a:r>
              <a:r>
                <a:rPr lang="pl-PL" sz="1400" dirty="0"/>
                <a:t>Broda</a:t>
              </a:r>
              <a:r>
                <a:rPr lang="en-US" sz="1400" dirty="0"/>
                <a:t> </a:t>
              </a:r>
              <a:r>
                <a:rPr lang="en-US" sz="1400" i="1" dirty="0"/>
                <a:t>et al.</a:t>
              </a:r>
              <a:r>
                <a:rPr lang="en-US" sz="1400" dirty="0"/>
                <a:t>, P</a:t>
              </a:r>
              <a:r>
                <a:rPr lang="pl-PL" sz="1400" dirty="0"/>
                <a:t>RC</a:t>
              </a:r>
              <a:r>
                <a:rPr lang="en-US" sz="1400" dirty="0"/>
                <a:t> </a:t>
              </a:r>
              <a:r>
                <a:rPr lang="en-US" sz="1400" b="1" dirty="0"/>
                <a:t>101</a:t>
              </a:r>
              <a:r>
                <a:rPr lang="en-US" sz="1400" dirty="0"/>
                <a:t>, 064320</a:t>
              </a:r>
              <a:r>
                <a:rPr lang="pl-PL" sz="1400" dirty="0"/>
                <a:t> (2020)</a:t>
              </a:r>
              <a:endParaRPr lang="en-US" sz="1400" dirty="0"/>
            </a:p>
          </p:txBody>
        </p:sp>
        <p:pic>
          <p:nvPicPr>
            <p:cNvPr id="36" name="Obraz 35"/>
            <p:cNvPicPr>
              <a:picLocks noChangeAspect="1"/>
            </p:cNvPicPr>
            <p:nvPr/>
          </p:nvPicPr>
          <p:blipFill>
            <a:blip r:embed="rId2"/>
            <a:stretch>
              <a:fillRect/>
            </a:stretch>
          </p:blipFill>
          <p:spPr>
            <a:xfrm>
              <a:off x="5731026" y="728126"/>
              <a:ext cx="6152985" cy="44191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grpSp>
        <p:nvGrpSpPr>
          <p:cNvPr id="39" name="Grupa 38"/>
          <p:cNvGrpSpPr/>
          <p:nvPr/>
        </p:nvGrpSpPr>
        <p:grpSpPr>
          <a:xfrm>
            <a:off x="474394" y="1111760"/>
            <a:ext cx="4142607" cy="2708121"/>
            <a:chOff x="187329" y="105892"/>
            <a:chExt cx="5412661" cy="3756659"/>
          </a:xfrm>
        </p:grpSpPr>
        <p:sp>
          <p:nvSpPr>
            <p:cNvPr id="40" name="pole tekstowe 39"/>
            <p:cNvSpPr txBox="1"/>
            <p:nvPr/>
          </p:nvSpPr>
          <p:spPr>
            <a:xfrm>
              <a:off x="1034495" y="105892"/>
              <a:ext cx="3917137" cy="426943"/>
            </a:xfrm>
            <a:prstGeom prst="rect">
              <a:avLst/>
            </a:prstGeom>
            <a:noFill/>
          </p:spPr>
          <p:txBody>
            <a:bodyPr wrap="none" rtlCol="0">
              <a:spAutoFit/>
            </a:bodyPr>
            <a:lstStyle/>
            <a:p>
              <a:r>
                <a:rPr lang="en-US" sz="1400" dirty="0"/>
                <a:t>A. </a:t>
              </a:r>
              <a:r>
                <a:rPr lang="en-US" sz="1400" dirty="0" err="1"/>
                <a:t>Pipidis</a:t>
              </a:r>
              <a:r>
                <a:rPr lang="en-US" sz="1400" dirty="0"/>
                <a:t> </a:t>
              </a:r>
              <a:r>
                <a:rPr lang="en-US" sz="1400" i="1" dirty="0"/>
                <a:t>et al.</a:t>
              </a:r>
              <a:r>
                <a:rPr lang="pl-PL" sz="1400" i="1" dirty="0"/>
                <a:t>,</a:t>
              </a:r>
              <a:r>
                <a:rPr lang="pl-PL" sz="1400" dirty="0"/>
                <a:t> </a:t>
              </a:r>
              <a:r>
                <a:rPr lang="en-US" sz="1400" dirty="0"/>
                <a:t>P</a:t>
              </a:r>
              <a:r>
                <a:rPr lang="pl-PL" sz="1400" dirty="0"/>
                <a:t>R</a:t>
              </a:r>
              <a:r>
                <a:rPr lang="en-US" sz="1400" dirty="0"/>
                <a:t>C </a:t>
              </a:r>
              <a:r>
                <a:rPr lang="en-US" sz="1400" b="1" dirty="0"/>
                <a:t>72</a:t>
              </a:r>
              <a:r>
                <a:rPr lang="en-US" sz="1400" dirty="0"/>
                <a:t>, 064307</a:t>
              </a:r>
              <a:r>
                <a:rPr lang="pl-PL" sz="1400" dirty="0"/>
                <a:t> (2015)</a:t>
              </a:r>
              <a:endParaRPr lang="en-US" sz="1400" dirty="0"/>
            </a:p>
          </p:txBody>
        </p:sp>
        <p:pic>
          <p:nvPicPr>
            <p:cNvPr id="42" name="Obraz 41"/>
            <p:cNvPicPr>
              <a:picLocks noChangeAspect="1"/>
            </p:cNvPicPr>
            <p:nvPr/>
          </p:nvPicPr>
          <p:blipFill>
            <a:blip r:embed="rId3"/>
            <a:stretch>
              <a:fillRect/>
            </a:stretch>
          </p:blipFill>
          <p:spPr>
            <a:xfrm>
              <a:off x="187329" y="525518"/>
              <a:ext cx="5412661" cy="33370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grpSp>
        <p:nvGrpSpPr>
          <p:cNvPr id="45" name="Grupa 44"/>
          <p:cNvGrpSpPr/>
          <p:nvPr/>
        </p:nvGrpSpPr>
        <p:grpSpPr>
          <a:xfrm>
            <a:off x="988051" y="3096823"/>
            <a:ext cx="7715274" cy="2938498"/>
            <a:chOff x="1506770" y="3220750"/>
            <a:chExt cx="7325572" cy="2758403"/>
          </a:xfrm>
        </p:grpSpPr>
        <p:pic>
          <p:nvPicPr>
            <p:cNvPr id="46" name="Obraz 45"/>
            <p:cNvPicPr>
              <a:picLocks noChangeAspect="1"/>
            </p:cNvPicPr>
            <p:nvPr/>
          </p:nvPicPr>
          <p:blipFill>
            <a:blip r:embed="rId4"/>
            <a:stretch>
              <a:fillRect/>
            </a:stretch>
          </p:blipFill>
          <p:spPr>
            <a:xfrm>
              <a:off x="1506770" y="3497270"/>
              <a:ext cx="3249684" cy="24818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8" name="pole tekstowe 47"/>
            <p:cNvSpPr txBox="1"/>
            <p:nvPr/>
          </p:nvSpPr>
          <p:spPr>
            <a:xfrm>
              <a:off x="5070260" y="3220750"/>
              <a:ext cx="607859" cy="461665"/>
            </a:xfrm>
            <a:prstGeom prst="rect">
              <a:avLst/>
            </a:prstGeom>
            <a:noFill/>
          </p:spPr>
          <p:txBody>
            <a:bodyPr wrap="none" rtlCol="0">
              <a:spAutoFit/>
            </a:bodyPr>
            <a:lstStyle/>
            <a:p>
              <a:r>
                <a:rPr lang="pl-PL" sz="2400" b="1" baseline="30000" dirty="0">
                  <a:solidFill>
                    <a:schemeClr val="bg1"/>
                  </a:solidFill>
                </a:rPr>
                <a:t>98</a:t>
              </a:r>
              <a:r>
                <a:rPr lang="pl-PL" sz="2400" b="1" dirty="0">
                  <a:solidFill>
                    <a:schemeClr val="bg1"/>
                  </a:solidFill>
                </a:rPr>
                <a:t>Y</a:t>
              </a:r>
              <a:endParaRPr lang="en-US" sz="2400" b="1" dirty="0">
                <a:solidFill>
                  <a:schemeClr val="bg1"/>
                </a:solidFill>
              </a:endParaRPr>
            </a:p>
          </p:txBody>
        </p:sp>
        <p:sp>
          <p:nvSpPr>
            <p:cNvPr id="49" name="pole tekstowe 48"/>
            <p:cNvSpPr txBox="1"/>
            <p:nvPr/>
          </p:nvSpPr>
          <p:spPr>
            <a:xfrm>
              <a:off x="4909986" y="5671376"/>
              <a:ext cx="3922356" cy="307777"/>
            </a:xfrm>
            <a:prstGeom prst="rect">
              <a:avLst/>
            </a:prstGeom>
            <a:noFill/>
          </p:spPr>
          <p:txBody>
            <a:bodyPr wrap="none" rtlCol="0">
              <a:spAutoFit/>
            </a:bodyPr>
            <a:lstStyle/>
            <a:p>
              <a:r>
                <a:rPr lang="pl-PL" sz="1400" dirty="0"/>
                <a:t>W. Urban (Ł.W. Iskra) et al..,</a:t>
              </a:r>
              <a:r>
                <a:rPr lang="en-US" sz="1400" dirty="0"/>
                <a:t> P</a:t>
              </a:r>
              <a:r>
                <a:rPr lang="pl-PL" sz="1400" dirty="0"/>
                <a:t>RC</a:t>
              </a:r>
              <a:r>
                <a:rPr lang="en-US" sz="1400" dirty="0"/>
                <a:t> </a:t>
              </a:r>
              <a:r>
                <a:rPr lang="en-US" sz="1400" b="1" dirty="0"/>
                <a:t>96</a:t>
              </a:r>
              <a:r>
                <a:rPr lang="en-US" sz="1400" dirty="0"/>
                <a:t>, 044333 (2017)</a:t>
              </a:r>
              <a:r>
                <a:rPr lang="pl-PL" sz="1400" dirty="0"/>
                <a:t> </a:t>
              </a:r>
              <a:endParaRPr lang="en-US" sz="1400" dirty="0"/>
            </a:p>
          </p:txBody>
        </p:sp>
      </p:grpSp>
      <p:cxnSp>
        <p:nvCxnSpPr>
          <p:cNvPr id="57" name="Łącznik prosty ze strzałką 56"/>
          <p:cNvCxnSpPr/>
          <p:nvPr/>
        </p:nvCxnSpPr>
        <p:spPr>
          <a:xfrm flipH="1">
            <a:off x="1542361" y="4704202"/>
            <a:ext cx="4054210" cy="66101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Łącznik prosty ze strzałką 59"/>
          <p:cNvCxnSpPr/>
          <p:nvPr/>
        </p:nvCxnSpPr>
        <p:spPr>
          <a:xfrm flipH="1">
            <a:off x="2952520" y="4704202"/>
            <a:ext cx="2644051" cy="57287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3" name="pole tekstowe 62"/>
          <p:cNvSpPr txBox="1"/>
          <p:nvPr/>
        </p:nvSpPr>
        <p:spPr>
          <a:xfrm>
            <a:off x="5610001" y="4545820"/>
            <a:ext cx="2793457" cy="369332"/>
          </a:xfrm>
          <a:prstGeom prst="rect">
            <a:avLst/>
          </a:prstGeom>
          <a:noFill/>
        </p:spPr>
        <p:txBody>
          <a:bodyPr wrap="none" rtlCol="0">
            <a:spAutoFit/>
          </a:bodyPr>
          <a:lstStyle/>
          <a:p>
            <a:r>
              <a:rPr lang="pl-PL" dirty="0" err="1"/>
              <a:t>isomeric</a:t>
            </a:r>
            <a:r>
              <a:rPr lang="pl-PL" dirty="0"/>
              <a:t> </a:t>
            </a:r>
            <a:r>
              <a:rPr lang="pl-PL" dirty="0" err="1"/>
              <a:t>states</a:t>
            </a:r>
            <a:r>
              <a:rPr lang="pl-PL" dirty="0"/>
              <a:t> T</a:t>
            </a:r>
            <a:r>
              <a:rPr lang="pl-PL" baseline="-25000" dirty="0"/>
              <a:t>1/2</a:t>
            </a:r>
            <a:r>
              <a:rPr lang="pl-PL" dirty="0"/>
              <a:t> &gt; </a:t>
            </a:r>
            <a:r>
              <a:rPr lang="pl-PL" dirty="0" err="1"/>
              <a:t>few</a:t>
            </a:r>
            <a:r>
              <a:rPr lang="pl-PL" dirty="0"/>
              <a:t> </a:t>
            </a:r>
            <a:r>
              <a:rPr lang="pl-PL" dirty="0" err="1"/>
              <a:t>ns</a:t>
            </a:r>
            <a:endParaRPr lang="en-US" dirty="0"/>
          </a:p>
        </p:txBody>
      </p:sp>
      <p:sp>
        <p:nvSpPr>
          <p:cNvPr id="64" name="Prostokąt 63"/>
          <p:cNvSpPr/>
          <p:nvPr/>
        </p:nvSpPr>
        <p:spPr>
          <a:xfrm>
            <a:off x="3795311" y="56019"/>
            <a:ext cx="4808862" cy="646331"/>
          </a:xfrm>
          <a:prstGeom prst="rect">
            <a:avLst/>
          </a:prstGeom>
        </p:spPr>
        <p:txBody>
          <a:bodyPr wrap="square">
            <a:spAutoFit/>
          </a:bodyPr>
          <a:lstStyle/>
          <a:p>
            <a:r>
              <a:rPr lang="en-US" b="1" dirty="0">
                <a:solidFill>
                  <a:schemeClr val="bg1"/>
                </a:solidFill>
              </a:rPr>
              <a:t>Gamma spectroscopy of the nuclei produced in </a:t>
            </a:r>
            <a:br>
              <a:rPr lang="pl-PL" b="1" dirty="0">
                <a:solidFill>
                  <a:schemeClr val="bg1"/>
                </a:solidFill>
              </a:rPr>
            </a:br>
            <a:r>
              <a:rPr lang="en-US" b="1" dirty="0">
                <a:solidFill>
                  <a:schemeClr val="bg1"/>
                </a:solidFill>
              </a:rPr>
              <a:t>fast-neutron-induced fission reaction</a:t>
            </a:r>
          </a:p>
        </p:txBody>
      </p:sp>
    </p:spTree>
    <p:extLst>
      <p:ext uri="{BB962C8B-B14F-4D97-AF65-F5344CB8AC3E}">
        <p14:creationId xmlns:p14="http://schemas.microsoft.com/office/powerpoint/2010/main" val="95797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500"/>
                                        <p:tgtEl>
                                          <p:spTgt spid="5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numeru slajdu 4">
            <a:extLst>
              <a:ext uri="{FF2B5EF4-FFF2-40B4-BE49-F238E27FC236}">
                <a16:creationId xmlns:a16="http://schemas.microsoft.com/office/drawing/2014/main" id="{D37422C4-C4F9-49D1-817E-0AB84F8E31D1}"/>
              </a:ext>
            </a:extLst>
          </p:cNvPr>
          <p:cNvSpPr>
            <a:spLocks noGrp="1"/>
          </p:cNvSpPr>
          <p:nvPr>
            <p:ph type="sldNum" sz="quarter" idx="12"/>
          </p:nvPr>
        </p:nvSpPr>
        <p:spPr>
          <a:xfrm>
            <a:off x="6457950" y="6356351"/>
            <a:ext cx="2057400" cy="365125"/>
          </a:xfrm>
        </p:spPr>
        <p:txBody>
          <a:bodyPr/>
          <a:lstStyle/>
          <a:p>
            <a:fld id="{8B581E52-F7CC-425B-9779-ED68F05C13BC}" type="slidenum">
              <a:rPr lang="pl-PL" smtClean="0"/>
              <a:t>9</a:t>
            </a:fld>
            <a:endParaRPr lang="pl-PL" dirty="0"/>
          </a:p>
        </p:txBody>
      </p:sp>
      <p:sp>
        <p:nvSpPr>
          <p:cNvPr id="6" name="Symbol zastępczy stopki 5">
            <a:extLst>
              <a:ext uri="{FF2B5EF4-FFF2-40B4-BE49-F238E27FC236}">
                <a16:creationId xmlns:a16="http://schemas.microsoft.com/office/drawing/2014/main" id="{F083F1AD-381E-4C0B-8920-C6936E42680C}"/>
              </a:ext>
            </a:extLst>
          </p:cNvPr>
          <p:cNvSpPr>
            <a:spLocks noGrp="1"/>
          </p:cNvSpPr>
          <p:nvPr>
            <p:ph type="ftr" sz="quarter" idx="11"/>
          </p:nvPr>
        </p:nvSpPr>
        <p:spPr>
          <a:xfrm>
            <a:off x="4202591" y="6356351"/>
            <a:ext cx="3757440" cy="365125"/>
          </a:xfrm>
        </p:spPr>
        <p:txBody>
          <a:bodyPr/>
          <a:lstStyle/>
          <a:p>
            <a:r>
              <a:rPr lang="en-US" b="1" dirty="0">
                <a:solidFill>
                  <a:srgbClr val="FFFF00"/>
                </a:solidFill>
              </a:rPr>
              <a:t>fast neutrons using a</a:t>
            </a:r>
            <a:r>
              <a:rPr lang="pl-PL" b="1" dirty="0">
                <a:solidFill>
                  <a:srgbClr val="FFFF00"/>
                </a:solidFill>
              </a:rPr>
              <a:t>t</a:t>
            </a:r>
            <a:r>
              <a:rPr lang="en-US" b="1" dirty="0">
                <a:solidFill>
                  <a:srgbClr val="FFFF00"/>
                </a:solidFill>
              </a:rPr>
              <a:t> LINAC</a:t>
            </a:r>
            <a:r>
              <a:rPr lang="pl-PL" b="1" dirty="0">
                <a:solidFill>
                  <a:srgbClr val="FFFF00"/>
                </a:solidFill>
              </a:rPr>
              <a:t>, Ł. W. Iskra </a:t>
            </a:r>
            <a:endParaRPr lang="pl-PL" dirty="0"/>
          </a:p>
        </p:txBody>
      </p:sp>
      <p:sp>
        <p:nvSpPr>
          <p:cNvPr id="8" name="Symbol zastępczy daty 7">
            <a:extLst>
              <a:ext uri="{FF2B5EF4-FFF2-40B4-BE49-F238E27FC236}">
                <a16:creationId xmlns:a16="http://schemas.microsoft.com/office/drawing/2014/main" id="{5616F0D1-12AF-4317-A620-2E189B5AA918}"/>
              </a:ext>
            </a:extLst>
          </p:cNvPr>
          <p:cNvSpPr>
            <a:spLocks noGrp="1"/>
          </p:cNvSpPr>
          <p:nvPr>
            <p:ph type="dt" sz="half" idx="10"/>
          </p:nvPr>
        </p:nvSpPr>
        <p:spPr/>
        <p:txBody>
          <a:bodyPr/>
          <a:lstStyle/>
          <a:p>
            <a:r>
              <a:rPr lang="pl-PL" altLang="pl-PL">
                <a:solidFill>
                  <a:schemeClr val="bg1"/>
                </a:solidFill>
                <a:cs typeface="Times New Roman" panose="02020603050405020304" pitchFamily="18" charset="0"/>
              </a:rPr>
              <a:t>26-27/05/2026</a:t>
            </a:r>
            <a:endParaRPr lang="pl-PL" dirty="0"/>
          </a:p>
        </p:txBody>
      </p:sp>
      <p:sp>
        <p:nvSpPr>
          <p:cNvPr id="9" name="pole tekstowe 8"/>
          <p:cNvSpPr txBox="1"/>
          <p:nvPr/>
        </p:nvSpPr>
        <p:spPr>
          <a:xfrm>
            <a:off x="3464848" y="93247"/>
            <a:ext cx="5247655" cy="707886"/>
          </a:xfrm>
          <a:prstGeom prst="rect">
            <a:avLst/>
          </a:prstGeom>
          <a:noFill/>
        </p:spPr>
        <p:txBody>
          <a:bodyPr wrap="none" rtlCol="0">
            <a:spAutoFit/>
          </a:bodyPr>
          <a:lstStyle/>
          <a:p>
            <a:r>
              <a:rPr lang="en-US" sz="2000" b="1" dirty="0">
                <a:solidFill>
                  <a:schemeClr val="bg1"/>
                </a:solidFill>
              </a:rPr>
              <a:t>Gamma spectroscopy of the nuclei produced in </a:t>
            </a:r>
            <a:br>
              <a:rPr lang="pl-PL" sz="2000" b="1" dirty="0">
                <a:solidFill>
                  <a:schemeClr val="bg1"/>
                </a:solidFill>
              </a:rPr>
            </a:br>
            <a:r>
              <a:rPr lang="en-US" sz="2000" b="1" dirty="0">
                <a:solidFill>
                  <a:schemeClr val="bg1"/>
                </a:solidFill>
              </a:rPr>
              <a:t>fast-neutron-induced fission reaction</a:t>
            </a:r>
          </a:p>
        </p:txBody>
      </p:sp>
      <p:sp>
        <p:nvSpPr>
          <p:cNvPr id="21" name="pole tekstowe 20"/>
          <p:cNvSpPr txBox="1"/>
          <p:nvPr/>
        </p:nvSpPr>
        <p:spPr>
          <a:xfrm>
            <a:off x="228099" y="1267987"/>
            <a:ext cx="4503412" cy="369332"/>
          </a:xfrm>
          <a:prstGeom prst="rect">
            <a:avLst/>
          </a:prstGeom>
          <a:noFill/>
        </p:spPr>
        <p:txBody>
          <a:bodyPr wrap="none" rtlCol="0">
            <a:spAutoFit/>
          </a:bodyPr>
          <a:lstStyle/>
          <a:p>
            <a:r>
              <a:rPr lang="en-US" b="1" dirty="0"/>
              <a:t>Typical experimental setup and requirements</a:t>
            </a:r>
          </a:p>
        </p:txBody>
      </p:sp>
      <p:pic>
        <p:nvPicPr>
          <p:cNvPr id="22" name="Obraz 21"/>
          <p:cNvPicPr>
            <a:picLocks noChangeAspect="1"/>
          </p:cNvPicPr>
          <p:nvPr/>
        </p:nvPicPr>
        <p:blipFill>
          <a:blip r:embed="rId2"/>
          <a:stretch>
            <a:fillRect/>
          </a:stretch>
        </p:blipFill>
        <p:spPr>
          <a:xfrm>
            <a:off x="666890" y="1637319"/>
            <a:ext cx="3480617" cy="38828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3" name="pole tekstowe 22"/>
          <p:cNvSpPr txBox="1"/>
          <p:nvPr/>
        </p:nvSpPr>
        <p:spPr>
          <a:xfrm>
            <a:off x="4341719" y="1930874"/>
            <a:ext cx="4747197" cy="523220"/>
          </a:xfrm>
          <a:prstGeom prst="rect">
            <a:avLst/>
          </a:prstGeom>
          <a:noFill/>
        </p:spPr>
        <p:txBody>
          <a:bodyPr wrap="none" rtlCol="0">
            <a:spAutoFit/>
          </a:bodyPr>
          <a:lstStyle/>
          <a:p>
            <a:pPr marL="285750" indent="-285750">
              <a:buFont typeface="Wingdings" panose="05000000000000000000" pitchFamily="2" charset="2"/>
              <a:buChar char="Ø"/>
            </a:pPr>
            <a:r>
              <a:rPr lang="pl-PL" sz="1400" b="1" dirty="0" err="1"/>
              <a:t>Pulsed</a:t>
            </a:r>
            <a:r>
              <a:rPr lang="pl-PL" sz="1400" b="1" dirty="0"/>
              <a:t> </a:t>
            </a:r>
            <a:r>
              <a:rPr lang="en-US" sz="1400" b="1" dirty="0"/>
              <a:t>beam</a:t>
            </a:r>
            <a:r>
              <a:rPr lang="pl-PL" sz="1400" b="1" dirty="0"/>
              <a:t> ( </a:t>
            </a:r>
            <a:r>
              <a:rPr lang="pl-PL" sz="1400" b="1" dirty="0" err="1"/>
              <a:t>few</a:t>
            </a:r>
            <a:r>
              <a:rPr lang="pl-PL" sz="1400" b="1" dirty="0"/>
              <a:t> </a:t>
            </a:r>
            <a:r>
              <a:rPr lang="pl-PL" sz="1400" b="1" dirty="0" err="1"/>
              <a:t>ns</a:t>
            </a:r>
            <a:r>
              <a:rPr lang="pl-PL" sz="1400" b="1" dirty="0"/>
              <a:t> </a:t>
            </a:r>
            <a:r>
              <a:rPr lang="pl-PL" sz="1400" b="1" dirty="0" err="1"/>
              <a:t>width</a:t>
            </a:r>
            <a:r>
              <a:rPr lang="pl-PL" sz="1400" b="1" dirty="0"/>
              <a:t>; </a:t>
            </a:r>
            <a:r>
              <a:rPr lang="pl-PL" sz="1400" b="1" dirty="0" err="1"/>
              <a:t>hundreds</a:t>
            </a:r>
            <a:r>
              <a:rPr lang="pl-PL" sz="1400" b="1" dirty="0"/>
              <a:t> </a:t>
            </a:r>
            <a:r>
              <a:rPr lang="pl-PL" sz="1400" b="1" dirty="0" err="1"/>
              <a:t>ns</a:t>
            </a:r>
            <a:r>
              <a:rPr lang="pl-PL" sz="1400" b="1" dirty="0"/>
              <a:t> </a:t>
            </a:r>
            <a:r>
              <a:rPr lang="pl-PL" sz="1400" b="1" dirty="0" err="1"/>
              <a:t>repetition</a:t>
            </a:r>
            <a:r>
              <a:rPr lang="pl-PL" sz="1400" b="1" dirty="0"/>
              <a:t> </a:t>
            </a:r>
            <a:r>
              <a:rPr lang="pl-PL" sz="1400" b="1" dirty="0" err="1"/>
              <a:t>time</a:t>
            </a:r>
            <a:r>
              <a:rPr lang="pl-PL" sz="1400" b="1" dirty="0"/>
              <a:t>)</a:t>
            </a:r>
            <a:br>
              <a:rPr lang="pl-PL" sz="1400" b="1" dirty="0"/>
            </a:br>
            <a:r>
              <a:rPr lang="pl-PL" sz="1400" b="1" dirty="0"/>
              <a:t>- </a:t>
            </a:r>
            <a:r>
              <a:rPr lang="pl-PL" sz="1400" b="1" dirty="0" err="1"/>
              <a:t>reaction</a:t>
            </a:r>
            <a:r>
              <a:rPr lang="pl-PL" sz="1400" b="1" dirty="0"/>
              <a:t> </a:t>
            </a:r>
            <a:r>
              <a:rPr lang="pl-PL" sz="1400" b="1" dirty="0" err="1"/>
              <a:t>tag</a:t>
            </a:r>
            <a:endParaRPr lang="en-US" sz="1400" b="1" dirty="0"/>
          </a:p>
        </p:txBody>
      </p:sp>
      <p:sp>
        <p:nvSpPr>
          <p:cNvPr id="2" name="Prostokąt 1"/>
          <p:cNvSpPr/>
          <p:nvPr/>
        </p:nvSpPr>
        <p:spPr>
          <a:xfrm>
            <a:off x="4345951" y="2653743"/>
            <a:ext cx="4572000" cy="307777"/>
          </a:xfrm>
          <a:prstGeom prst="rect">
            <a:avLst/>
          </a:prstGeom>
        </p:spPr>
        <p:txBody>
          <a:bodyPr>
            <a:spAutoFit/>
          </a:bodyPr>
          <a:lstStyle/>
          <a:p>
            <a:pPr marL="285750" indent="-285750">
              <a:buFont typeface="Wingdings" panose="05000000000000000000" pitchFamily="2" charset="2"/>
              <a:buChar char="Ø"/>
            </a:pPr>
            <a:r>
              <a:rPr lang="pl-PL" sz="1400" b="1" dirty="0" err="1"/>
              <a:t>Thick</a:t>
            </a:r>
            <a:r>
              <a:rPr lang="pl-PL" sz="1400" b="1" dirty="0"/>
              <a:t> target (</a:t>
            </a:r>
            <a:r>
              <a:rPr lang="pl-PL" sz="1400" b="1" dirty="0" err="1"/>
              <a:t>or</a:t>
            </a:r>
            <a:r>
              <a:rPr lang="pl-PL" sz="1400" b="1" dirty="0"/>
              <a:t> </a:t>
            </a:r>
            <a:r>
              <a:rPr lang="pl-PL" sz="1400" b="1" dirty="0" err="1"/>
              <a:t>backing</a:t>
            </a:r>
            <a:r>
              <a:rPr lang="pl-PL" sz="1400" b="1" dirty="0"/>
              <a:t>) – </a:t>
            </a:r>
            <a:r>
              <a:rPr lang="pl-PL" sz="1400" b="1" dirty="0" err="1"/>
              <a:t>doppler</a:t>
            </a:r>
            <a:r>
              <a:rPr lang="pl-PL" sz="1400" b="1" dirty="0"/>
              <a:t> </a:t>
            </a:r>
            <a:r>
              <a:rPr lang="pl-PL" sz="1400" b="1" dirty="0" err="1"/>
              <a:t>free</a:t>
            </a:r>
            <a:r>
              <a:rPr lang="pl-PL" sz="1400" b="1" dirty="0"/>
              <a:t> </a:t>
            </a:r>
            <a:r>
              <a:rPr lang="pl-PL" sz="1400" b="1" dirty="0" err="1"/>
              <a:t>detection</a:t>
            </a:r>
            <a:r>
              <a:rPr lang="pl-PL" sz="1400" b="1" dirty="0"/>
              <a:t>  </a:t>
            </a:r>
            <a:endParaRPr lang="en-US" sz="1400" b="1" dirty="0"/>
          </a:p>
        </p:txBody>
      </p:sp>
      <p:sp>
        <p:nvSpPr>
          <p:cNvPr id="24" name="pole tekstowe 23"/>
          <p:cNvSpPr txBox="1"/>
          <p:nvPr/>
        </p:nvSpPr>
        <p:spPr>
          <a:xfrm>
            <a:off x="4341719" y="3360818"/>
            <a:ext cx="3672287" cy="738664"/>
          </a:xfrm>
          <a:prstGeom prst="rect">
            <a:avLst/>
          </a:prstGeom>
          <a:noFill/>
        </p:spPr>
        <p:txBody>
          <a:bodyPr wrap="none" rtlCol="0">
            <a:spAutoFit/>
          </a:bodyPr>
          <a:lstStyle/>
          <a:p>
            <a:pPr marL="285750" indent="-285750">
              <a:buFont typeface="Wingdings" panose="05000000000000000000" pitchFamily="2" charset="2"/>
              <a:buChar char="Ø"/>
            </a:pPr>
            <a:r>
              <a:rPr lang="pl-PL" sz="1400" b="1" dirty="0" err="1"/>
              <a:t>Detectors</a:t>
            </a:r>
            <a:r>
              <a:rPr lang="pl-PL" sz="1400" b="1" dirty="0"/>
              <a:t> :</a:t>
            </a:r>
            <a:br>
              <a:rPr lang="pl-PL" sz="1400" b="1" dirty="0"/>
            </a:br>
            <a:r>
              <a:rPr lang="pl-PL" sz="1400" b="1" dirty="0"/>
              <a:t>- HPGe –  d</a:t>
            </a:r>
            <a:r>
              <a:rPr lang="en-US" sz="1400" b="1" dirty="0" err="1"/>
              <a:t>iscrete</a:t>
            </a:r>
            <a:r>
              <a:rPr lang="en-US" sz="1400" b="1" dirty="0"/>
              <a:t> gamma-ray spectroscopy</a:t>
            </a:r>
            <a:endParaRPr lang="pl-PL" sz="1400" b="1" dirty="0"/>
          </a:p>
          <a:p>
            <a:r>
              <a:rPr lang="pl-PL" sz="1400" b="1" dirty="0"/>
              <a:t>       - LaBr</a:t>
            </a:r>
            <a:r>
              <a:rPr lang="pl-PL" sz="1400" b="1" baseline="-25000" dirty="0"/>
              <a:t>3</a:t>
            </a:r>
            <a:r>
              <a:rPr lang="pl-PL" sz="1400" b="1" dirty="0"/>
              <a:t> – </a:t>
            </a:r>
            <a:r>
              <a:rPr lang="pl-PL" sz="1400" b="1" dirty="0" err="1"/>
              <a:t>lifetimes</a:t>
            </a:r>
            <a:r>
              <a:rPr lang="pl-PL" sz="1400" b="1" dirty="0"/>
              <a:t> </a:t>
            </a:r>
            <a:r>
              <a:rPr lang="pl-PL" sz="1400" b="1" dirty="0" err="1"/>
              <a:t>measurement</a:t>
            </a:r>
            <a:endParaRPr lang="en-US" sz="1400" b="1" dirty="0"/>
          </a:p>
        </p:txBody>
      </p:sp>
    </p:spTree>
    <p:extLst>
      <p:ext uri="{BB962C8B-B14F-4D97-AF65-F5344CB8AC3E}">
        <p14:creationId xmlns:p14="http://schemas.microsoft.com/office/powerpoint/2010/main" val="1704676679"/>
      </p:ext>
    </p:extLst>
  </p:cSld>
  <p:clrMapOvr>
    <a:masterClrMapping/>
  </p:clrMapOvr>
</p:sld>
</file>

<file path=ppt/theme/theme1.xml><?xml version="1.0" encoding="utf-8"?>
<a:theme xmlns:a="http://schemas.openxmlformats.org/drawingml/2006/main" name="Motyw pakietu Office">
  <a:themeElements>
    <a:clrScheme name="Motyw pakietu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yw pakietu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Szybki wzrost">
  <a:themeElements>
    <a:clrScheme name="Szybki wzrost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zybki wzrost">
      <a:majorFont>
        <a:latin typeface="Arial"/>
        <a:ea typeface=""/>
        <a:cs typeface=""/>
      </a:majorFont>
      <a:minorFont>
        <a:latin typeface="Times New Roman"/>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bg2"/>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algn="ctr">
          <a:defRPr smtClean="0">
            <a:solidFill>
              <a:srgbClr val="FFFFFF"/>
            </a:solidFill>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l-PL"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zybki wzrost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zybki wzrost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zybki wzrost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zybki wzrost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zybki wzrost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1542</TotalTime>
  <Words>2045</Words>
  <Application>Microsoft Macintosh PowerPoint</Application>
  <PresentationFormat>Pokaz na ekranie (4:3)</PresentationFormat>
  <Paragraphs>247</Paragraphs>
  <Slides>27</Slides>
  <Notes>1</Notes>
  <HiddenSlides>0</HiddenSlides>
  <MMClips>0</MMClips>
  <ScaleCrop>false</ScaleCrop>
  <HeadingPairs>
    <vt:vector size="6" baseType="variant">
      <vt:variant>
        <vt:lpstr>Używane czcionki</vt:lpstr>
      </vt:variant>
      <vt:variant>
        <vt:i4>6</vt:i4>
      </vt:variant>
      <vt:variant>
        <vt:lpstr>Motyw</vt:lpstr>
      </vt:variant>
      <vt:variant>
        <vt:i4>2</vt:i4>
      </vt:variant>
      <vt:variant>
        <vt:lpstr>Tytuły slajdów</vt:lpstr>
      </vt:variant>
      <vt:variant>
        <vt:i4>27</vt:i4>
      </vt:variant>
    </vt:vector>
  </HeadingPairs>
  <TitlesOfParts>
    <vt:vector size="35" baseType="lpstr">
      <vt:lpstr>Arial</vt:lpstr>
      <vt:lpstr>Calibri</vt:lpstr>
      <vt:lpstr>Calibri Light</vt:lpstr>
      <vt:lpstr>Times New Roman</vt:lpstr>
      <vt:lpstr>Times-Roman</vt:lpstr>
      <vt:lpstr>Wingdings</vt:lpstr>
      <vt:lpstr>Motyw pakietu Office</vt:lpstr>
      <vt:lpstr>3_Szybki wzrost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 Required beam:</vt:lpstr>
      <vt:lpstr>SWOT analysis for the project</vt:lpstr>
      <vt:lpstr>Other requirements (detection system, infrastructure)</vt:lpstr>
      <vt:lpstr>Prezentacja programu PowerPoint</vt:lpstr>
      <vt:lpstr>Prezentacja programu PowerPoint</vt:lpstr>
      <vt:lpstr> Required beam</vt:lpstr>
      <vt:lpstr>SWOT analysis for the project</vt:lpstr>
      <vt:lpstr>Other requirements (detection system, infrastructure)</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prezentacja-ifj-pl</dc:title>
  <dc:creator>Agata Flis</dc:creator>
  <cp:lastModifiedBy>Adam Maj</cp:lastModifiedBy>
  <cp:revision>167</cp:revision>
  <dcterms:created xsi:type="dcterms:W3CDTF">2020-09-23T10:32:17Z</dcterms:created>
  <dcterms:modified xsi:type="dcterms:W3CDTF">2026-05-25T09:03:35Z</dcterms:modified>
</cp:coreProperties>
</file>