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80" r:id="rId4"/>
    <p:sldId id="284" r:id="rId5"/>
    <p:sldId id="276" r:id="rId6"/>
    <p:sldId id="283" r:id="rId7"/>
    <p:sldId id="278" r:id="rId8"/>
    <p:sldId id="279" r:id="rId9"/>
    <p:sldId id="272" r:id="rId10"/>
    <p:sldId id="273" r:id="rId11"/>
    <p:sldId id="271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7EAC-B285-4840-A3BB-D781450BF435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53C7-62F8-4AAE-99A0-BD01B1F79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4A28A0-6980-4C32-86AB-427D1B7C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704D1-A6AF-4AE7-9306-B7D2F385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/>
              <a:t>Title, Name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6CF15D-74D4-4A35-ACAD-3C960275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l-PL"/>
              <a:t>Title, Name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BD4A0C-054A-437A-AEC3-1259F9E5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27272"/>
            <a:ext cx="7772400" cy="1973174"/>
          </a:xfrm>
        </p:spPr>
        <p:txBody>
          <a:bodyPr anchor="t">
            <a:noAutofit/>
          </a:bodyPr>
          <a:lstStyle/>
          <a:p>
            <a:r>
              <a:rPr lang="pl-PL" sz="4000" b="1" dirty="0">
                <a:solidFill>
                  <a:srgbClr val="FFFF00"/>
                </a:solidFill>
                <a:latin typeface="+mn-lt"/>
              </a:rPr>
              <a:t>Gamma </a:t>
            </a:r>
            <a:r>
              <a:rPr lang="pl-PL" sz="4000" b="1" dirty="0" err="1">
                <a:solidFill>
                  <a:srgbClr val="FFFF00"/>
                </a:solidFill>
                <a:latin typeface="+mn-lt"/>
              </a:rPr>
              <a:t>decay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of giant</a:t>
            </a:r>
            <a:br>
              <a:rPr lang="en-US" sz="4000" b="1" dirty="0">
                <a:solidFill>
                  <a:srgbClr val="FFFF00"/>
                </a:solidFill>
                <a:latin typeface="+mn-lt"/>
              </a:rPr>
            </a:br>
            <a:r>
              <a:rPr lang="en-US" sz="4000" b="1" dirty="0">
                <a:solidFill>
                  <a:srgbClr val="FFFF00"/>
                </a:solidFill>
                <a:latin typeface="+mn-lt"/>
              </a:rPr>
              <a:t>resonances (GDR, GQR) excited</a:t>
            </a:r>
            <a:r>
              <a:rPr lang="pl-PL" sz="4000" b="1" dirty="0">
                <a:solidFill>
                  <a:srgbClr val="FFFF00"/>
                </a:solidFill>
                <a:latin typeface="+mn-lt"/>
              </a:rPr>
              <a:t> </a:t>
            </a:r>
            <a:br>
              <a:rPr lang="pl-PL" sz="4000" b="1" dirty="0">
                <a:solidFill>
                  <a:srgbClr val="FFFF00"/>
                </a:solidFill>
                <a:latin typeface="+mn-lt"/>
              </a:rPr>
            </a:br>
            <a:r>
              <a:rPr lang="pl-PL" sz="4000" b="1" dirty="0">
                <a:solidFill>
                  <a:srgbClr val="FFFF00"/>
                </a:solidFill>
                <a:latin typeface="+mn-lt"/>
              </a:rPr>
              <a:t>by 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proton or alpha beam</a:t>
            </a:r>
            <a:endParaRPr lang="pl-PL" sz="20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87163B-645F-00C3-17F7-064C0F3E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/>
          <a:stretch/>
        </p:blipFill>
        <p:spPr bwMode="auto">
          <a:xfrm>
            <a:off x="0" y="5428034"/>
            <a:ext cx="2782110" cy="1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2027C86-BBDD-CB92-D612-8C19A5840086}"/>
              </a:ext>
            </a:extLst>
          </p:cNvPr>
          <p:cNvSpPr txBox="1"/>
          <p:nvPr/>
        </p:nvSpPr>
        <p:spPr>
          <a:xfrm>
            <a:off x="2782110" y="618806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2nd Workshop on Research &amp; Innovation in Poland</a:t>
            </a:r>
          </a:p>
          <a:p>
            <a:r>
              <a:rPr lang="en-GB" sz="1600" dirty="0">
                <a:solidFill>
                  <a:schemeClr val="bg1"/>
                </a:solidFill>
              </a:rPr>
              <a:t>IFJ PAN, Krakow, 26-27 May, 2026</a:t>
            </a: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CA16EE2D-BA2E-9D47-BCF0-5031AF030ACA}"/>
              </a:ext>
            </a:extLst>
          </p:cNvPr>
          <p:cNvSpPr txBox="1">
            <a:spLocks/>
          </p:cNvSpPr>
          <p:nvPr/>
        </p:nvSpPr>
        <p:spPr>
          <a:xfrm>
            <a:off x="685800" y="4606599"/>
            <a:ext cx="7772400" cy="871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+mn-lt"/>
              </a:rPr>
              <a:t>M. Kmiecik, M . </a:t>
            </a:r>
            <a:r>
              <a:rPr lang="pl-PL" sz="2800" dirty="0" err="1">
                <a:solidFill>
                  <a:schemeClr val="bg1"/>
                </a:solidFill>
                <a:latin typeface="+mn-lt"/>
              </a:rPr>
              <a:t>Ciemała</a:t>
            </a:r>
            <a:r>
              <a:rPr lang="pl-PL" sz="2800" dirty="0">
                <a:solidFill>
                  <a:schemeClr val="bg1"/>
                </a:solidFill>
                <a:latin typeface="+mn-lt"/>
              </a:rPr>
              <a:t>, A. Maj et al..</a:t>
            </a:r>
          </a:p>
        </p:txBody>
      </p:sp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4574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Other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requirements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10</a:t>
            </a:fld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1377"/>
            <a:ext cx="7886700" cy="42280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000" b="1" dirty="0"/>
              <a:t>Gamma-</a:t>
            </a:r>
            <a:r>
              <a:rPr lang="pl-PL" sz="2000" b="1" dirty="0" err="1"/>
              <a:t>ray</a:t>
            </a:r>
            <a:r>
              <a:rPr lang="pl-PL" sz="2000" b="1" dirty="0"/>
              <a:t> </a:t>
            </a:r>
            <a:r>
              <a:rPr lang="pl-PL" sz="2000" b="1" dirty="0" err="1"/>
              <a:t>detectors</a:t>
            </a:r>
            <a:r>
              <a:rPr lang="pl-PL" sz="2000" dirty="0"/>
              <a:t>:  </a:t>
            </a:r>
            <a:r>
              <a:rPr lang="pl-PL" sz="2000" dirty="0" err="1"/>
              <a:t>scintillators</a:t>
            </a:r>
            <a:r>
              <a:rPr lang="pl-PL" sz="2000" dirty="0"/>
              <a:t> with </a:t>
            </a:r>
            <a:r>
              <a:rPr lang="pl-PL" sz="2000" b="1" dirty="0" err="1"/>
              <a:t>good</a:t>
            </a:r>
            <a:r>
              <a:rPr lang="pl-PL" sz="2000" b="1" dirty="0"/>
              <a:t> </a:t>
            </a:r>
            <a:r>
              <a:rPr lang="pl-PL" sz="2000" b="1" dirty="0" err="1"/>
              <a:t>efficincy</a:t>
            </a:r>
            <a:r>
              <a:rPr lang="pl-PL" sz="2000" b="1" dirty="0"/>
              <a:t> </a:t>
            </a:r>
            <a:r>
              <a:rPr lang="pl-PL" sz="2000" dirty="0"/>
              <a:t>for high-</a:t>
            </a:r>
            <a:r>
              <a:rPr lang="pl-PL" sz="2000" dirty="0" err="1"/>
              <a:t>enegry</a:t>
            </a:r>
            <a:r>
              <a:rPr lang="pl-PL" sz="2000" dirty="0"/>
              <a:t> gamma </a:t>
            </a:r>
            <a:r>
              <a:rPr lang="pl-PL" sz="2000" dirty="0" err="1"/>
              <a:t>rays</a:t>
            </a:r>
            <a:r>
              <a:rPr lang="pl-PL" sz="2000" dirty="0"/>
              <a:t> </a:t>
            </a:r>
            <a:r>
              <a:rPr lang="pl-PL" sz="2000" dirty="0" err="1"/>
              <a:t>measurement</a:t>
            </a:r>
            <a:r>
              <a:rPr lang="pl-PL" sz="2000" dirty="0"/>
              <a:t> and </a:t>
            </a:r>
            <a:r>
              <a:rPr lang="pl-PL" sz="2000" b="1" dirty="0" err="1"/>
              <a:t>good</a:t>
            </a:r>
            <a:r>
              <a:rPr lang="pl-PL" sz="2000" b="1" dirty="0"/>
              <a:t> </a:t>
            </a:r>
            <a:r>
              <a:rPr lang="pl-PL" sz="2000" b="1" dirty="0" err="1"/>
              <a:t>time</a:t>
            </a:r>
            <a:r>
              <a:rPr lang="pl-PL" sz="2000" b="1" dirty="0"/>
              <a:t> resolution </a:t>
            </a:r>
            <a:r>
              <a:rPr lang="pl-PL" sz="2000" dirty="0"/>
              <a:t>and </a:t>
            </a:r>
            <a:r>
              <a:rPr lang="pl-PL" sz="2000" dirty="0" err="1"/>
              <a:t>reasonable</a:t>
            </a:r>
            <a:r>
              <a:rPr lang="pl-PL" sz="2000" dirty="0"/>
              <a:t> </a:t>
            </a:r>
            <a:r>
              <a:rPr lang="pl-PL" sz="2000" b="1" dirty="0" err="1"/>
              <a:t>energy</a:t>
            </a:r>
            <a:r>
              <a:rPr lang="pl-PL" sz="2000" b="1" dirty="0"/>
              <a:t> resolution</a:t>
            </a:r>
            <a:r>
              <a:rPr lang="pl-PL" sz="2000" dirty="0"/>
              <a:t>. </a:t>
            </a:r>
            <a:r>
              <a:rPr lang="pl-PL" sz="2000" dirty="0" err="1"/>
              <a:t>Example</a:t>
            </a:r>
            <a:r>
              <a:rPr lang="pl-PL" sz="2000" dirty="0"/>
              <a:t> PARIS CeBr</a:t>
            </a:r>
            <a:r>
              <a:rPr lang="pl-PL" sz="2000" baseline="-25000" dirty="0"/>
              <a:t>3</a:t>
            </a:r>
            <a:r>
              <a:rPr lang="pl-PL" sz="2000" dirty="0"/>
              <a:t>:NaI; LaBr</a:t>
            </a:r>
            <a:r>
              <a:rPr lang="pl-PL" sz="2000" baseline="-25000" dirty="0"/>
              <a:t>3</a:t>
            </a:r>
            <a:r>
              <a:rPr lang="pl-PL" sz="2000" dirty="0"/>
              <a:t>:NaI </a:t>
            </a:r>
            <a:r>
              <a:rPr lang="pl-PL" sz="2000" dirty="0" err="1"/>
              <a:t>phoswiches</a:t>
            </a:r>
            <a:r>
              <a:rPr lang="pl-PL" sz="2000" dirty="0"/>
              <a:t>, as </a:t>
            </a:r>
            <a:r>
              <a:rPr lang="pl-PL" sz="2000" dirty="0" err="1"/>
              <a:t>well</a:t>
            </a:r>
            <a:r>
              <a:rPr lang="pl-PL" sz="2000" dirty="0"/>
              <a:t> as </a:t>
            </a:r>
            <a:r>
              <a:rPr lang="pl-PL" sz="2000" dirty="0" err="1"/>
              <a:t>large</a:t>
            </a:r>
            <a:r>
              <a:rPr lang="pl-PL" sz="2000" dirty="0"/>
              <a:t> </a:t>
            </a:r>
            <a:r>
              <a:rPr lang="pl-PL" sz="2000" dirty="0" err="1"/>
              <a:t>volume</a:t>
            </a:r>
            <a:r>
              <a:rPr lang="pl-PL" sz="2000" dirty="0"/>
              <a:t> LaBr</a:t>
            </a:r>
            <a:r>
              <a:rPr lang="pl-PL" sz="2000" baseline="-25000" dirty="0"/>
              <a:t>3</a:t>
            </a:r>
            <a:r>
              <a:rPr lang="pl-PL" sz="2000" dirty="0"/>
              <a:t> </a:t>
            </a:r>
            <a:r>
              <a:rPr lang="pl-PL" sz="2000" dirty="0" err="1"/>
              <a:t>detectors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r>
              <a:rPr lang="pl-PL" sz="2000" b="1" dirty="0" err="1"/>
              <a:t>Charged</a:t>
            </a:r>
            <a:r>
              <a:rPr lang="pl-PL" sz="2000" b="1" dirty="0"/>
              <a:t> </a:t>
            </a:r>
            <a:r>
              <a:rPr lang="pl-PL" sz="2000" b="1" dirty="0" err="1"/>
              <a:t>particle</a:t>
            </a:r>
            <a:r>
              <a:rPr lang="pl-PL" sz="2000" b="1" dirty="0"/>
              <a:t> </a:t>
            </a:r>
            <a:r>
              <a:rPr lang="pl-PL" sz="2000" b="1" dirty="0" err="1"/>
              <a:t>detectors</a:t>
            </a:r>
            <a:r>
              <a:rPr lang="pl-PL" sz="2000" b="1" dirty="0"/>
              <a:t> </a:t>
            </a:r>
            <a:r>
              <a:rPr lang="pl-PL" sz="2000" dirty="0"/>
              <a:t>for the </a:t>
            </a:r>
            <a:r>
              <a:rPr lang="pl-PL" sz="2000" dirty="0" err="1"/>
              <a:t>measurement</a:t>
            </a:r>
            <a:r>
              <a:rPr lang="pl-PL" sz="2000" dirty="0"/>
              <a:t> of </a:t>
            </a:r>
            <a:r>
              <a:rPr lang="pl-PL" sz="2000" dirty="0" err="1"/>
              <a:t>scattered</a:t>
            </a:r>
            <a:r>
              <a:rPr lang="pl-PL" sz="2000" dirty="0"/>
              <a:t> high </a:t>
            </a:r>
            <a:r>
              <a:rPr lang="pl-PL" sz="2000" dirty="0" err="1"/>
              <a:t>energy</a:t>
            </a:r>
            <a:r>
              <a:rPr lang="pl-PL" sz="2000" dirty="0"/>
              <a:t> </a:t>
            </a:r>
            <a:r>
              <a:rPr lang="pl-PL" sz="2000" dirty="0" err="1"/>
              <a:t>protons</a:t>
            </a:r>
            <a:r>
              <a:rPr lang="pl-PL" sz="2000" dirty="0"/>
              <a:t> and </a:t>
            </a:r>
            <a:r>
              <a:rPr lang="pl-PL" sz="2000" dirty="0" err="1"/>
              <a:t>alpha</a:t>
            </a:r>
            <a:r>
              <a:rPr lang="pl-PL" sz="2000" dirty="0"/>
              <a:t> </a:t>
            </a:r>
            <a:r>
              <a:rPr lang="pl-PL" sz="2000" dirty="0" err="1"/>
              <a:t>particles</a:t>
            </a:r>
            <a:r>
              <a:rPr lang="pl-PL" sz="2000" dirty="0"/>
              <a:t> with </a:t>
            </a:r>
            <a:r>
              <a:rPr lang="pl-PL" sz="2000" b="1" dirty="0" err="1"/>
              <a:t>good</a:t>
            </a:r>
            <a:r>
              <a:rPr lang="pl-PL" sz="2000" b="1" dirty="0"/>
              <a:t> </a:t>
            </a:r>
            <a:r>
              <a:rPr lang="pl-PL" sz="2000" b="1" dirty="0" err="1"/>
              <a:t>time</a:t>
            </a:r>
            <a:r>
              <a:rPr lang="pl-PL" sz="2000" b="1" dirty="0"/>
              <a:t> and </a:t>
            </a:r>
            <a:r>
              <a:rPr lang="pl-PL" sz="2000" b="1" dirty="0" err="1"/>
              <a:t>energy</a:t>
            </a:r>
            <a:r>
              <a:rPr lang="pl-PL" sz="2000" b="1" dirty="0"/>
              <a:t> resolution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b="1" dirty="0"/>
              <a:t>Mass </a:t>
            </a:r>
            <a:r>
              <a:rPr lang="pl-PL" sz="2000" b="1" dirty="0" err="1"/>
              <a:t>spectrometer</a:t>
            </a:r>
            <a:r>
              <a:rPr lang="pl-PL" sz="2000" b="1" dirty="0"/>
              <a:t> </a:t>
            </a:r>
            <a:r>
              <a:rPr lang="pl-PL" sz="2000" dirty="0"/>
              <a:t>with the </a:t>
            </a:r>
            <a:r>
              <a:rPr lang="pl-PL" sz="2000" dirty="0" err="1"/>
              <a:t>energy</a:t>
            </a:r>
            <a:r>
              <a:rPr lang="pl-PL" sz="2000" dirty="0"/>
              <a:t> resolution &lt; 10 </a:t>
            </a:r>
            <a:r>
              <a:rPr lang="pl-PL" sz="2000" dirty="0" err="1"/>
              <a:t>keV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necessary</a:t>
            </a:r>
            <a:r>
              <a:rPr lang="pl-PL" sz="2000" dirty="0"/>
              <a:t> to </a:t>
            </a:r>
            <a:r>
              <a:rPr lang="pl-PL" sz="2000" dirty="0" err="1"/>
              <a:t>ensure</a:t>
            </a:r>
            <a:r>
              <a:rPr lang="pl-PL" sz="2000" dirty="0"/>
              <a:t> </a:t>
            </a:r>
            <a:r>
              <a:rPr lang="pl-PL" sz="2000" dirty="0" err="1"/>
              <a:t>highest</a:t>
            </a:r>
            <a:r>
              <a:rPr lang="pl-PL" sz="2000" dirty="0"/>
              <a:t> </a:t>
            </a:r>
            <a:r>
              <a:rPr lang="pl-PL" sz="2000" dirty="0" err="1"/>
              <a:t>quality</a:t>
            </a:r>
            <a:r>
              <a:rPr lang="pl-PL" sz="2000" dirty="0"/>
              <a:t> </a:t>
            </a:r>
            <a:r>
              <a:rPr lang="pl-PL" sz="2000" dirty="0" err="1"/>
              <a:t>measurements</a:t>
            </a:r>
            <a:r>
              <a:rPr lang="pl-PL" sz="2000" dirty="0"/>
              <a:t>, i</a:t>
            </a:r>
            <a:r>
              <a:rPr lang="en-US" sz="2000" dirty="0"/>
              <a:t>n particular the study of decays to selected final states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r>
              <a:rPr lang="en-US" sz="2000" b="1" dirty="0"/>
              <a:t>Large Vacuum Chamber</a:t>
            </a:r>
            <a:r>
              <a:rPr lang="en-US" sz="2000" dirty="0"/>
              <a:t>, required to house the target and inner detector arrays.</a:t>
            </a:r>
          </a:p>
          <a:p>
            <a:pPr marL="0" indent="0">
              <a:buNone/>
            </a:pPr>
            <a:r>
              <a:rPr lang="en-US" sz="2000" dirty="0"/>
              <a:t>Detector </a:t>
            </a:r>
            <a:r>
              <a:rPr lang="pl-PL" sz="2000" dirty="0"/>
              <a:t>i</a:t>
            </a:r>
            <a:r>
              <a:rPr lang="en-US" sz="2000" dirty="0" err="1"/>
              <a:t>ntegration</a:t>
            </a:r>
            <a:r>
              <a:rPr lang="en-US" sz="2000" dirty="0"/>
              <a:t>, support for the detector mounting and data acquisition.</a:t>
            </a:r>
          </a:p>
          <a:p>
            <a:pPr marL="0" indent="0">
              <a:buNone/>
            </a:pPr>
            <a:r>
              <a:rPr lang="en-US" sz="2000" b="1" dirty="0"/>
              <a:t>Spatial </a:t>
            </a:r>
            <a:r>
              <a:rPr lang="pl-PL" sz="2000" b="1" dirty="0"/>
              <a:t>r</a:t>
            </a:r>
            <a:r>
              <a:rPr lang="en-US" sz="2000" b="1" dirty="0" err="1"/>
              <a:t>equirements</a:t>
            </a:r>
            <a:r>
              <a:rPr lang="pl-PL" sz="2000" b="1" dirty="0"/>
              <a:t>:</a:t>
            </a:r>
            <a:r>
              <a:rPr lang="en-US" sz="2000" dirty="0"/>
              <a:t> a significantly </a:t>
            </a:r>
            <a:r>
              <a:rPr lang="en-US" sz="2000" b="1" dirty="0"/>
              <a:t>large experimental hall </a:t>
            </a:r>
            <a:r>
              <a:rPr lang="en-US" sz="2000" dirty="0"/>
              <a:t>is required to accommodate</a:t>
            </a:r>
            <a:r>
              <a:rPr lang="pl-PL" sz="2000" dirty="0"/>
              <a:t> t</a:t>
            </a:r>
            <a:r>
              <a:rPr lang="en-US" sz="2000" dirty="0"/>
              <a:t>he planned mass spectrometer (e.g., </a:t>
            </a:r>
            <a:r>
              <a:rPr lang="en-US" sz="2000" dirty="0" err="1"/>
              <a:t>BigBite</a:t>
            </a:r>
            <a:r>
              <a:rPr lang="pl-PL" sz="2000" dirty="0"/>
              <a:t>).</a:t>
            </a:r>
            <a:endParaRPr lang="pl-PL" sz="2000" b="1" dirty="0"/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5BB580BD-530E-4EFC-A1C6-FFC010D3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56351"/>
            <a:ext cx="5935980" cy="365125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Gamma </a:t>
            </a:r>
            <a:r>
              <a:rPr lang="pl-PL" b="1" dirty="0" err="1">
                <a:solidFill>
                  <a:srgbClr val="FFFF00"/>
                </a:solidFill>
              </a:rPr>
              <a:t>decay</a:t>
            </a:r>
            <a:r>
              <a:rPr lang="en-US" b="1" dirty="0">
                <a:solidFill>
                  <a:srgbClr val="FFFF00"/>
                </a:solidFill>
              </a:rPr>
              <a:t> of giant</a:t>
            </a:r>
            <a:r>
              <a:rPr lang="pl-PL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resonances (GDR, GQR) excited</a:t>
            </a:r>
            <a:r>
              <a:rPr lang="pl-PL" b="1" dirty="0">
                <a:solidFill>
                  <a:srgbClr val="FFFF00"/>
                </a:solidFill>
              </a:rPr>
              <a:t> by </a:t>
            </a:r>
            <a:r>
              <a:rPr lang="en-US" b="1" dirty="0">
                <a:solidFill>
                  <a:srgbClr val="FFFF00"/>
                </a:solidFill>
              </a:rPr>
              <a:t>proton or alpha beam </a:t>
            </a:r>
            <a:r>
              <a:rPr lang="pl-PL" b="1" dirty="0">
                <a:solidFill>
                  <a:srgbClr val="FFFF00"/>
                </a:solidFill>
              </a:rPr>
              <a:t>, </a:t>
            </a:r>
          </a:p>
          <a:p>
            <a:r>
              <a:rPr lang="pl-PL" b="1" dirty="0">
                <a:solidFill>
                  <a:srgbClr val="FFFF00"/>
                </a:solidFill>
              </a:rPr>
              <a:t>M. Kmiecik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693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6740"/>
            <a:ext cx="7886700" cy="5814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600" b="1" dirty="0">
                <a:solidFill>
                  <a:srgbClr val="C00000"/>
                </a:solidFill>
                <a:latin typeface="+mn-lt"/>
              </a:rPr>
              <a:t>SWOT analysis for the project (Example)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en-GB" smtClean="0"/>
              <a:t>11</a:t>
            </a:fld>
            <a:endParaRPr lang="en-GB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en-GB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3037065-8687-48AE-8E19-EC73F699D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2742" y="1475741"/>
            <a:ext cx="799851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 (Strengths):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Experience in conducting similar experiments (coincidence measurement of excitation energy and gamma rays emitted from the decay). PDR studies are corresponding to the research done at IFIN-HH. The GQR experiments are unique</a:t>
            </a:r>
            <a:r>
              <a:rPr kumimoji="0" lang="pl-P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altLang="en-US" sz="1800" dirty="0">
                <a:latin typeface="Arial" panose="020B0604020202020204" pitchFamily="34" charset="0"/>
              </a:rPr>
              <a:t> The detectors for gamma rays and scattered particles measurement are existing at IFJ.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 (Weaknesses):</a:t>
            </a: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pl-PL" altLang="en-US" sz="1800" dirty="0">
                <a:latin typeface="Arial" panose="020B0604020202020204" pitchFamily="34" charset="0"/>
              </a:rPr>
              <a:t>E</a:t>
            </a:r>
            <a:r>
              <a:rPr lang="en-GB" altLang="en-US" sz="1800" dirty="0" err="1">
                <a:latin typeface="Arial" panose="020B0604020202020204" pitchFamily="34" charset="0"/>
              </a:rPr>
              <a:t>xperiments</a:t>
            </a:r>
            <a:r>
              <a:rPr lang="en-GB" altLang="en-US" sz="1800" dirty="0">
                <a:latin typeface="Arial" panose="020B0604020202020204" pitchFamily="34" charset="0"/>
              </a:rPr>
              <a:t> requiring both good beam quality and detector properties</a:t>
            </a:r>
            <a:r>
              <a:rPr lang="pl-PL" altLang="en-US" sz="1800" dirty="0">
                <a:latin typeface="Arial" panose="020B0604020202020204" pitchFamily="34" charset="0"/>
              </a:rPr>
              <a:t>.</a:t>
            </a:r>
            <a:endParaRPr lang="en-GB" altLang="en-US" sz="1800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 (Opportunities):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Development of a highly specialized expert team; Strengthening of international research collaboration. Possibility of educating students.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 (Threats):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l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dirty="0">
                <a:latin typeface="Aril"/>
              </a:rPr>
              <a:t>Risk of possible competitors (RIKEN, </a:t>
            </a:r>
            <a:r>
              <a:rPr lang="en-GB" sz="1800" dirty="0" err="1">
                <a:latin typeface="Aril"/>
              </a:rPr>
              <a:t>iTemba</a:t>
            </a:r>
            <a:r>
              <a:rPr lang="en-GB" sz="1800" dirty="0">
                <a:latin typeface="Aril"/>
              </a:rPr>
              <a:t> Labs) completing the similar research within the 10-year time, especially in the field of PDR studies, potentially neutralizing the project’s „first-in-the-world” advantage.</a:t>
            </a:r>
            <a:endParaRPr kumimoji="0" lang="en-GB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l"/>
            </a:endParaRP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14DD8D58-4544-43AF-8C53-7B42699B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56351"/>
            <a:ext cx="5935980" cy="365125"/>
          </a:xfrm>
        </p:spPr>
        <p:txBody>
          <a:bodyPr/>
          <a:lstStyle/>
          <a:p>
            <a:r>
              <a:rPr lang="en-GB" b="1">
                <a:solidFill>
                  <a:srgbClr val="FFFF00"/>
                </a:solidFill>
              </a:rPr>
              <a:t>Gamma decay of giant resonances (GDR, GQR) excited by proton or alpha beam , </a:t>
            </a:r>
          </a:p>
          <a:p>
            <a:r>
              <a:rPr lang="en-GB" b="1">
                <a:solidFill>
                  <a:srgbClr val="FFFF00"/>
                </a:solidFill>
              </a:rPr>
              <a:t>M. Kmiecik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44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en-GB" sz="2600" b="1">
                <a:solidFill>
                  <a:srgbClr val="C00000"/>
                </a:solidFill>
                <a:latin typeface="+mn-lt"/>
              </a:rPr>
              <a:t>Conclusions</a:t>
            </a:r>
            <a:endParaRPr lang="en-GB" sz="26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12</a:t>
            </a:fld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6103D62-0866-4DC8-9182-425BA9A2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63351"/>
          </a:xfrm>
        </p:spPr>
        <p:txBody>
          <a:bodyPr>
            <a:normAutofit/>
          </a:bodyPr>
          <a:lstStyle/>
          <a:p>
            <a:pPr lvl="0" algn="just"/>
            <a:r>
              <a:rPr lang="en-GB" sz="2000" dirty="0">
                <a:solidFill>
                  <a:prstClr val="black"/>
                </a:solidFill>
              </a:rPr>
              <a:t>Using high energy proton and alpha particle beam will enable to broaden the research of </a:t>
            </a:r>
            <a:r>
              <a:rPr lang="en-GB" sz="2000" dirty="0"/>
              <a:t>GQR, GDR and PDR at IFJ PAN. The results obtained using various probes will provide more comprehensive information on the properties of studied excitations, which is a topic of the interest of many physicists. </a:t>
            </a:r>
          </a:p>
          <a:p>
            <a:pPr lvl="0" algn="just"/>
            <a:r>
              <a:rPr lang="en-GB" sz="2000" dirty="0">
                <a:solidFill>
                  <a:prstClr val="black"/>
                </a:solidFill>
              </a:rPr>
              <a:t>The possibility of good quality research will enable to strengthen the international collaboration between IFJ PAN and other laboratories.</a:t>
            </a:r>
          </a:p>
          <a:p>
            <a:endParaRPr lang="en-GB" sz="2000" dirty="0"/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BE411AFF-B2B2-48C6-9F41-95FAC02E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56351"/>
            <a:ext cx="5935980" cy="365125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Gamma </a:t>
            </a:r>
            <a:r>
              <a:rPr lang="pl-PL" b="1" dirty="0" err="1">
                <a:solidFill>
                  <a:srgbClr val="FFFF00"/>
                </a:solidFill>
              </a:rPr>
              <a:t>decay</a:t>
            </a:r>
            <a:r>
              <a:rPr lang="en-US" b="1" dirty="0">
                <a:solidFill>
                  <a:srgbClr val="FFFF00"/>
                </a:solidFill>
              </a:rPr>
              <a:t> of giant</a:t>
            </a:r>
            <a:r>
              <a:rPr lang="pl-PL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resonances (GDR, GQR) excited</a:t>
            </a:r>
            <a:r>
              <a:rPr lang="pl-PL" b="1" dirty="0">
                <a:solidFill>
                  <a:srgbClr val="FFFF00"/>
                </a:solidFill>
              </a:rPr>
              <a:t> by </a:t>
            </a:r>
            <a:r>
              <a:rPr lang="en-US" b="1" dirty="0">
                <a:solidFill>
                  <a:srgbClr val="FFFF00"/>
                </a:solidFill>
              </a:rPr>
              <a:t>proton or alpha beam </a:t>
            </a:r>
            <a:r>
              <a:rPr lang="pl-PL" b="1" dirty="0">
                <a:solidFill>
                  <a:srgbClr val="FFFF00"/>
                </a:solidFill>
              </a:rPr>
              <a:t>, </a:t>
            </a:r>
          </a:p>
          <a:p>
            <a:r>
              <a:rPr lang="pl-PL" b="1" dirty="0">
                <a:solidFill>
                  <a:srgbClr val="FFFF00"/>
                </a:solidFill>
              </a:rPr>
              <a:t>M. Kmiecik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41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2626"/>
            <a:ext cx="7886700" cy="583292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Introduction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56351"/>
            <a:ext cx="5935980" cy="365125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Gamma </a:t>
            </a:r>
            <a:r>
              <a:rPr lang="pl-PL" b="1" dirty="0" err="1">
                <a:solidFill>
                  <a:srgbClr val="FFFF00"/>
                </a:solidFill>
              </a:rPr>
              <a:t>decay</a:t>
            </a:r>
            <a:r>
              <a:rPr lang="en-US" b="1" dirty="0">
                <a:solidFill>
                  <a:srgbClr val="FFFF00"/>
                </a:solidFill>
              </a:rPr>
              <a:t> of giant</a:t>
            </a:r>
            <a:r>
              <a:rPr lang="pl-PL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resonances (GDR, GQR) excited</a:t>
            </a:r>
            <a:r>
              <a:rPr lang="pl-PL" b="1" dirty="0">
                <a:solidFill>
                  <a:srgbClr val="FFFF00"/>
                </a:solidFill>
              </a:rPr>
              <a:t> by </a:t>
            </a:r>
            <a:r>
              <a:rPr lang="en-US" b="1" dirty="0">
                <a:solidFill>
                  <a:srgbClr val="FFFF00"/>
                </a:solidFill>
              </a:rPr>
              <a:t>proton or alpha beam </a:t>
            </a:r>
            <a:r>
              <a:rPr lang="pl-PL" b="1" dirty="0">
                <a:solidFill>
                  <a:srgbClr val="FFFF00"/>
                </a:solidFill>
              </a:rPr>
              <a:t>, </a:t>
            </a:r>
          </a:p>
          <a:p>
            <a:r>
              <a:rPr lang="pl-PL" b="1" dirty="0">
                <a:solidFill>
                  <a:srgbClr val="FFFF00"/>
                </a:solidFill>
              </a:rPr>
              <a:t>M. Kmiecik 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4CA6F07A-E65B-4011-8898-C373CA810695}"/>
              </a:ext>
            </a:extLst>
          </p:cNvPr>
          <p:cNvGrpSpPr/>
          <p:nvPr/>
        </p:nvGrpSpPr>
        <p:grpSpPr>
          <a:xfrm>
            <a:off x="6645258" y="1106425"/>
            <a:ext cx="1745736" cy="4816572"/>
            <a:chOff x="7178262" y="624387"/>
            <a:chExt cx="1541320" cy="5423280"/>
          </a:xfrm>
          <a:solidFill>
            <a:schemeClr val="accent5">
              <a:lumMod val="75000"/>
            </a:schemeClr>
          </a:solidFill>
        </p:grpSpPr>
        <p:cxnSp>
          <p:nvCxnSpPr>
            <p:cNvPr id="10" name="Łącznik prosty ze strzałką 9">
              <a:extLst>
                <a:ext uri="{FF2B5EF4-FFF2-40B4-BE49-F238E27FC236}">
                  <a16:creationId xmlns:a16="http://schemas.microsoft.com/office/drawing/2014/main" id="{367AFD79-DB61-433C-B212-AABB3B1BCEF8}"/>
                </a:ext>
              </a:extLst>
            </p:cNvPr>
            <p:cNvCxnSpPr>
              <a:cxnSpLocks/>
            </p:cNvCxnSpPr>
            <p:nvPr/>
          </p:nvCxnSpPr>
          <p:spPr>
            <a:xfrm>
              <a:off x="8584701" y="624387"/>
              <a:ext cx="34079" cy="5423280"/>
            </a:xfrm>
            <a:prstGeom prst="straightConnector1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29">
              <a:extLst>
                <a:ext uri="{FF2B5EF4-FFF2-40B4-BE49-F238E27FC236}">
                  <a16:creationId xmlns:a16="http://schemas.microsoft.com/office/drawing/2014/main" id="{BDD88020-5F12-4109-A895-AD87F158D8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948922" y="3463708"/>
              <a:ext cx="0" cy="1541320"/>
            </a:xfrm>
            <a:prstGeom prst="lin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D77A54D8-BA60-4E11-B6CF-7E9CCCE34B69}"/>
                </a:ext>
              </a:extLst>
            </p:cNvPr>
            <p:cNvGrpSpPr/>
            <p:nvPr/>
          </p:nvGrpSpPr>
          <p:grpSpPr>
            <a:xfrm>
              <a:off x="7605435" y="967028"/>
              <a:ext cx="978995" cy="4237878"/>
              <a:chOff x="7803097" y="1136872"/>
              <a:chExt cx="813183" cy="3966072"/>
            </a:xfrm>
            <a:grpFill/>
          </p:grpSpPr>
          <p:sp>
            <p:nvSpPr>
              <p:cNvPr id="34" name="Dowolny kształt 22">
                <a:extLst>
                  <a:ext uri="{FF2B5EF4-FFF2-40B4-BE49-F238E27FC236}">
                    <a16:creationId xmlns:a16="http://schemas.microsoft.com/office/drawing/2014/main" id="{E9A3BE29-0C9A-43A3-AFFA-BE346ED96826}"/>
                  </a:ext>
                </a:extLst>
              </p:cNvPr>
              <p:cNvSpPr/>
              <p:nvPr/>
            </p:nvSpPr>
            <p:spPr>
              <a:xfrm>
                <a:off x="7815884" y="1136872"/>
                <a:ext cx="794521" cy="3900790"/>
              </a:xfrm>
              <a:custGeom>
                <a:avLst/>
                <a:gdLst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252413 w 842963"/>
                  <a:gd name="connsiteY11" fmla="*/ 695325 h 3414712"/>
                  <a:gd name="connsiteX12" fmla="*/ 590550 w 842963"/>
                  <a:gd name="connsiteY12" fmla="*/ 366712 h 3414712"/>
                  <a:gd name="connsiteX13" fmla="*/ 742950 w 842963"/>
                  <a:gd name="connsiteY13" fmla="*/ 214312 h 3414712"/>
                  <a:gd name="connsiteX14" fmla="*/ 842963 w 842963"/>
                  <a:gd name="connsiteY14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252413 w 842963"/>
                  <a:gd name="connsiteY11" fmla="*/ 695325 h 3414712"/>
                  <a:gd name="connsiteX12" fmla="*/ 590550 w 842963"/>
                  <a:gd name="connsiteY12" fmla="*/ 366712 h 3414712"/>
                  <a:gd name="connsiteX13" fmla="*/ 742950 w 842963"/>
                  <a:gd name="connsiteY13" fmla="*/ 233362 h 3414712"/>
                  <a:gd name="connsiteX14" fmla="*/ 842963 w 842963"/>
                  <a:gd name="connsiteY14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252413 w 842963"/>
                  <a:gd name="connsiteY11" fmla="*/ 695325 h 3414712"/>
                  <a:gd name="connsiteX12" fmla="*/ 590550 w 842963"/>
                  <a:gd name="connsiteY12" fmla="*/ 366712 h 3414712"/>
                  <a:gd name="connsiteX13" fmla="*/ 661988 w 842963"/>
                  <a:gd name="connsiteY13" fmla="*/ 295275 h 3414712"/>
                  <a:gd name="connsiteX14" fmla="*/ 742950 w 842963"/>
                  <a:gd name="connsiteY14" fmla="*/ 233362 h 3414712"/>
                  <a:gd name="connsiteX15" fmla="*/ 842963 w 842963"/>
                  <a:gd name="connsiteY15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252413 w 842963"/>
                  <a:gd name="connsiteY11" fmla="*/ 695325 h 3414712"/>
                  <a:gd name="connsiteX12" fmla="*/ 590550 w 842963"/>
                  <a:gd name="connsiteY12" fmla="*/ 366712 h 3414712"/>
                  <a:gd name="connsiteX13" fmla="*/ 685801 w 842963"/>
                  <a:gd name="connsiteY13" fmla="*/ 295275 h 3414712"/>
                  <a:gd name="connsiteX14" fmla="*/ 742950 w 842963"/>
                  <a:gd name="connsiteY14" fmla="*/ 233362 h 3414712"/>
                  <a:gd name="connsiteX15" fmla="*/ 842963 w 842963"/>
                  <a:gd name="connsiteY15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252413 w 842963"/>
                  <a:gd name="connsiteY11" fmla="*/ 695325 h 3414712"/>
                  <a:gd name="connsiteX12" fmla="*/ 600075 w 842963"/>
                  <a:gd name="connsiteY12" fmla="*/ 380999 h 3414712"/>
                  <a:gd name="connsiteX13" fmla="*/ 685801 w 842963"/>
                  <a:gd name="connsiteY13" fmla="*/ 295275 h 3414712"/>
                  <a:gd name="connsiteX14" fmla="*/ 742950 w 842963"/>
                  <a:gd name="connsiteY14" fmla="*/ 233362 h 3414712"/>
                  <a:gd name="connsiteX15" fmla="*/ 842963 w 842963"/>
                  <a:gd name="connsiteY15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123825 w 842963"/>
                  <a:gd name="connsiteY11" fmla="*/ 838200 h 3414712"/>
                  <a:gd name="connsiteX12" fmla="*/ 252413 w 842963"/>
                  <a:gd name="connsiteY12" fmla="*/ 695325 h 3414712"/>
                  <a:gd name="connsiteX13" fmla="*/ 600075 w 842963"/>
                  <a:gd name="connsiteY13" fmla="*/ 380999 h 3414712"/>
                  <a:gd name="connsiteX14" fmla="*/ 685801 w 842963"/>
                  <a:gd name="connsiteY14" fmla="*/ 295275 h 3414712"/>
                  <a:gd name="connsiteX15" fmla="*/ 742950 w 842963"/>
                  <a:gd name="connsiteY15" fmla="*/ 233362 h 3414712"/>
                  <a:gd name="connsiteX16" fmla="*/ 842963 w 842963"/>
                  <a:gd name="connsiteY16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100013 w 842963"/>
                  <a:gd name="connsiteY11" fmla="*/ 833438 h 3414712"/>
                  <a:gd name="connsiteX12" fmla="*/ 252413 w 842963"/>
                  <a:gd name="connsiteY12" fmla="*/ 695325 h 3414712"/>
                  <a:gd name="connsiteX13" fmla="*/ 600075 w 842963"/>
                  <a:gd name="connsiteY13" fmla="*/ 380999 h 3414712"/>
                  <a:gd name="connsiteX14" fmla="*/ 685801 w 842963"/>
                  <a:gd name="connsiteY14" fmla="*/ 295275 h 3414712"/>
                  <a:gd name="connsiteX15" fmla="*/ 742950 w 842963"/>
                  <a:gd name="connsiteY15" fmla="*/ 233362 h 3414712"/>
                  <a:gd name="connsiteX16" fmla="*/ 842963 w 842963"/>
                  <a:gd name="connsiteY16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47700 w 842963"/>
                  <a:gd name="connsiteY5" fmla="*/ 193833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100013 w 842963"/>
                  <a:gd name="connsiteY11" fmla="*/ 833438 h 3414712"/>
                  <a:gd name="connsiteX12" fmla="*/ 252413 w 842963"/>
                  <a:gd name="connsiteY12" fmla="*/ 695325 h 3414712"/>
                  <a:gd name="connsiteX13" fmla="*/ 600075 w 842963"/>
                  <a:gd name="connsiteY13" fmla="*/ 380999 h 3414712"/>
                  <a:gd name="connsiteX14" fmla="*/ 685801 w 842963"/>
                  <a:gd name="connsiteY14" fmla="*/ 295275 h 3414712"/>
                  <a:gd name="connsiteX15" fmla="*/ 742950 w 842963"/>
                  <a:gd name="connsiteY15" fmla="*/ 233362 h 3414712"/>
                  <a:gd name="connsiteX16" fmla="*/ 842963 w 842963"/>
                  <a:gd name="connsiteY16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47700 w 842963"/>
                  <a:gd name="connsiteY5" fmla="*/ 1938337 h 3414712"/>
                  <a:gd name="connsiteX6" fmla="*/ 500062 w 842963"/>
                  <a:gd name="connsiteY6" fmla="*/ 1685925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100013 w 842963"/>
                  <a:gd name="connsiteY11" fmla="*/ 833438 h 3414712"/>
                  <a:gd name="connsiteX12" fmla="*/ 252413 w 842963"/>
                  <a:gd name="connsiteY12" fmla="*/ 695325 h 3414712"/>
                  <a:gd name="connsiteX13" fmla="*/ 600075 w 842963"/>
                  <a:gd name="connsiteY13" fmla="*/ 380999 h 3414712"/>
                  <a:gd name="connsiteX14" fmla="*/ 685801 w 842963"/>
                  <a:gd name="connsiteY14" fmla="*/ 295275 h 3414712"/>
                  <a:gd name="connsiteX15" fmla="*/ 742950 w 842963"/>
                  <a:gd name="connsiteY15" fmla="*/ 233362 h 3414712"/>
                  <a:gd name="connsiteX16" fmla="*/ 842963 w 842963"/>
                  <a:gd name="connsiteY16" fmla="*/ 0 h 341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2963" h="3414712">
                    <a:moveTo>
                      <a:pt x="842963" y="0"/>
                    </a:moveTo>
                    <a:cubicBezTo>
                      <a:pt x="841375" y="1138237"/>
                      <a:pt x="839788" y="2276475"/>
                      <a:pt x="838200" y="3414712"/>
                    </a:cubicBezTo>
                    <a:lnTo>
                      <a:pt x="762000" y="2471737"/>
                    </a:lnTo>
                    <a:lnTo>
                      <a:pt x="738188" y="2309812"/>
                    </a:lnTo>
                    <a:lnTo>
                      <a:pt x="714375" y="2190750"/>
                    </a:lnTo>
                    <a:lnTo>
                      <a:pt x="647700" y="1938337"/>
                    </a:lnTo>
                    <a:lnTo>
                      <a:pt x="500062" y="1685925"/>
                    </a:lnTo>
                    <a:lnTo>
                      <a:pt x="266700" y="1423987"/>
                    </a:lnTo>
                    <a:lnTo>
                      <a:pt x="119063" y="1271587"/>
                    </a:lnTo>
                    <a:lnTo>
                      <a:pt x="0" y="1081087"/>
                    </a:lnTo>
                    <a:lnTo>
                      <a:pt x="0" y="971550"/>
                    </a:lnTo>
                    <a:lnTo>
                      <a:pt x="100013" y="833438"/>
                    </a:lnTo>
                    <a:lnTo>
                      <a:pt x="252413" y="695325"/>
                    </a:lnTo>
                    <a:lnTo>
                      <a:pt x="600075" y="380999"/>
                    </a:lnTo>
                    <a:lnTo>
                      <a:pt x="685801" y="295275"/>
                    </a:lnTo>
                    <a:lnTo>
                      <a:pt x="742950" y="233362"/>
                    </a:lnTo>
                    <a:lnTo>
                      <a:pt x="842963" y="0"/>
                    </a:lnTo>
                    <a:close/>
                  </a:path>
                </a:pathLst>
              </a:cu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/>
              </a:p>
            </p:txBody>
          </p:sp>
          <p:sp>
            <p:nvSpPr>
              <p:cNvPr id="35" name="Dowolny kształt 23">
                <a:extLst>
                  <a:ext uri="{FF2B5EF4-FFF2-40B4-BE49-F238E27FC236}">
                    <a16:creationId xmlns:a16="http://schemas.microsoft.com/office/drawing/2014/main" id="{1D1C5EB7-71E9-4595-BAB7-63226BC8A2CC}"/>
                  </a:ext>
                </a:extLst>
              </p:cNvPr>
              <p:cNvSpPr/>
              <p:nvPr/>
            </p:nvSpPr>
            <p:spPr>
              <a:xfrm>
                <a:off x="7950045" y="2149381"/>
                <a:ext cx="666235" cy="2953563"/>
              </a:xfrm>
              <a:custGeom>
                <a:avLst/>
                <a:gdLst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252413 w 842963"/>
                  <a:gd name="connsiteY11" fmla="*/ 695325 h 3414712"/>
                  <a:gd name="connsiteX12" fmla="*/ 590550 w 842963"/>
                  <a:gd name="connsiteY12" fmla="*/ 366712 h 3414712"/>
                  <a:gd name="connsiteX13" fmla="*/ 742950 w 842963"/>
                  <a:gd name="connsiteY13" fmla="*/ 214312 h 3414712"/>
                  <a:gd name="connsiteX14" fmla="*/ 842963 w 842963"/>
                  <a:gd name="connsiteY14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252413 w 842963"/>
                  <a:gd name="connsiteY11" fmla="*/ 695325 h 3414712"/>
                  <a:gd name="connsiteX12" fmla="*/ 590550 w 842963"/>
                  <a:gd name="connsiteY12" fmla="*/ 366712 h 3414712"/>
                  <a:gd name="connsiteX13" fmla="*/ 742950 w 842963"/>
                  <a:gd name="connsiteY13" fmla="*/ 233362 h 3414712"/>
                  <a:gd name="connsiteX14" fmla="*/ 842963 w 842963"/>
                  <a:gd name="connsiteY14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252413 w 842963"/>
                  <a:gd name="connsiteY11" fmla="*/ 695325 h 3414712"/>
                  <a:gd name="connsiteX12" fmla="*/ 590550 w 842963"/>
                  <a:gd name="connsiteY12" fmla="*/ 366712 h 3414712"/>
                  <a:gd name="connsiteX13" fmla="*/ 661988 w 842963"/>
                  <a:gd name="connsiteY13" fmla="*/ 295275 h 3414712"/>
                  <a:gd name="connsiteX14" fmla="*/ 742950 w 842963"/>
                  <a:gd name="connsiteY14" fmla="*/ 233362 h 3414712"/>
                  <a:gd name="connsiteX15" fmla="*/ 842963 w 842963"/>
                  <a:gd name="connsiteY15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252413 w 842963"/>
                  <a:gd name="connsiteY11" fmla="*/ 695325 h 3414712"/>
                  <a:gd name="connsiteX12" fmla="*/ 590550 w 842963"/>
                  <a:gd name="connsiteY12" fmla="*/ 366712 h 3414712"/>
                  <a:gd name="connsiteX13" fmla="*/ 685801 w 842963"/>
                  <a:gd name="connsiteY13" fmla="*/ 295275 h 3414712"/>
                  <a:gd name="connsiteX14" fmla="*/ 742950 w 842963"/>
                  <a:gd name="connsiteY14" fmla="*/ 233362 h 3414712"/>
                  <a:gd name="connsiteX15" fmla="*/ 842963 w 842963"/>
                  <a:gd name="connsiteY15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252413 w 842963"/>
                  <a:gd name="connsiteY11" fmla="*/ 695325 h 3414712"/>
                  <a:gd name="connsiteX12" fmla="*/ 600075 w 842963"/>
                  <a:gd name="connsiteY12" fmla="*/ 380999 h 3414712"/>
                  <a:gd name="connsiteX13" fmla="*/ 685801 w 842963"/>
                  <a:gd name="connsiteY13" fmla="*/ 295275 h 3414712"/>
                  <a:gd name="connsiteX14" fmla="*/ 742950 w 842963"/>
                  <a:gd name="connsiteY14" fmla="*/ 233362 h 3414712"/>
                  <a:gd name="connsiteX15" fmla="*/ 842963 w 842963"/>
                  <a:gd name="connsiteY15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123825 w 842963"/>
                  <a:gd name="connsiteY11" fmla="*/ 838200 h 3414712"/>
                  <a:gd name="connsiteX12" fmla="*/ 252413 w 842963"/>
                  <a:gd name="connsiteY12" fmla="*/ 695325 h 3414712"/>
                  <a:gd name="connsiteX13" fmla="*/ 600075 w 842963"/>
                  <a:gd name="connsiteY13" fmla="*/ 380999 h 3414712"/>
                  <a:gd name="connsiteX14" fmla="*/ 685801 w 842963"/>
                  <a:gd name="connsiteY14" fmla="*/ 295275 h 3414712"/>
                  <a:gd name="connsiteX15" fmla="*/ 742950 w 842963"/>
                  <a:gd name="connsiteY15" fmla="*/ 233362 h 3414712"/>
                  <a:gd name="connsiteX16" fmla="*/ 842963 w 842963"/>
                  <a:gd name="connsiteY16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38175 w 842963"/>
                  <a:gd name="connsiteY5" fmla="*/ 191928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100013 w 842963"/>
                  <a:gd name="connsiteY11" fmla="*/ 833438 h 3414712"/>
                  <a:gd name="connsiteX12" fmla="*/ 252413 w 842963"/>
                  <a:gd name="connsiteY12" fmla="*/ 695325 h 3414712"/>
                  <a:gd name="connsiteX13" fmla="*/ 600075 w 842963"/>
                  <a:gd name="connsiteY13" fmla="*/ 380999 h 3414712"/>
                  <a:gd name="connsiteX14" fmla="*/ 685801 w 842963"/>
                  <a:gd name="connsiteY14" fmla="*/ 295275 h 3414712"/>
                  <a:gd name="connsiteX15" fmla="*/ 742950 w 842963"/>
                  <a:gd name="connsiteY15" fmla="*/ 233362 h 3414712"/>
                  <a:gd name="connsiteX16" fmla="*/ 842963 w 842963"/>
                  <a:gd name="connsiteY16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47700 w 842963"/>
                  <a:gd name="connsiteY5" fmla="*/ 1938337 h 3414712"/>
                  <a:gd name="connsiteX6" fmla="*/ 476250 w 842963"/>
                  <a:gd name="connsiteY6" fmla="*/ 1657350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100013 w 842963"/>
                  <a:gd name="connsiteY11" fmla="*/ 833438 h 3414712"/>
                  <a:gd name="connsiteX12" fmla="*/ 252413 w 842963"/>
                  <a:gd name="connsiteY12" fmla="*/ 695325 h 3414712"/>
                  <a:gd name="connsiteX13" fmla="*/ 600075 w 842963"/>
                  <a:gd name="connsiteY13" fmla="*/ 380999 h 3414712"/>
                  <a:gd name="connsiteX14" fmla="*/ 685801 w 842963"/>
                  <a:gd name="connsiteY14" fmla="*/ 295275 h 3414712"/>
                  <a:gd name="connsiteX15" fmla="*/ 742950 w 842963"/>
                  <a:gd name="connsiteY15" fmla="*/ 233362 h 3414712"/>
                  <a:gd name="connsiteX16" fmla="*/ 842963 w 842963"/>
                  <a:gd name="connsiteY16" fmla="*/ 0 h 3414712"/>
                  <a:gd name="connsiteX0" fmla="*/ 842963 w 842963"/>
                  <a:gd name="connsiteY0" fmla="*/ 0 h 3414712"/>
                  <a:gd name="connsiteX1" fmla="*/ 838200 w 842963"/>
                  <a:gd name="connsiteY1" fmla="*/ 3414712 h 3414712"/>
                  <a:gd name="connsiteX2" fmla="*/ 762000 w 842963"/>
                  <a:gd name="connsiteY2" fmla="*/ 2471737 h 3414712"/>
                  <a:gd name="connsiteX3" fmla="*/ 738188 w 842963"/>
                  <a:gd name="connsiteY3" fmla="*/ 2309812 h 3414712"/>
                  <a:gd name="connsiteX4" fmla="*/ 714375 w 842963"/>
                  <a:gd name="connsiteY4" fmla="*/ 2190750 h 3414712"/>
                  <a:gd name="connsiteX5" fmla="*/ 647700 w 842963"/>
                  <a:gd name="connsiteY5" fmla="*/ 1938337 h 3414712"/>
                  <a:gd name="connsiteX6" fmla="*/ 500062 w 842963"/>
                  <a:gd name="connsiteY6" fmla="*/ 1685925 h 3414712"/>
                  <a:gd name="connsiteX7" fmla="*/ 266700 w 842963"/>
                  <a:gd name="connsiteY7" fmla="*/ 1423987 h 3414712"/>
                  <a:gd name="connsiteX8" fmla="*/ 119063 w 842963"/>
                  <a:gd name="connsiteY8" fmla="*/ 1271587 h 3414712"/>
                  <a:gd name="connsiteX9" fmla="*/ 0 w 842963"/>
                  <a:gd name="connsiteY9" fmla="*/ 1081087 h 3414712"/>
                  <a:gd name="connsiteX10" fmla="*/ 0 w 842963"/>
                  <a:gd name="connsiteY10" fmla="*/ 971550 h 3414712"/>
                  <a:gd name="connsiteX11" fmla="*/ 100013 w 842963"/>
                  <a:gd name="connsiteY11" fmla="*/ 833438 h 3414712"/>
                  <a:gd name="connsiteX12" fmla="*/ 252413 w 842963"/>
                  <a:gd name="connsiteY12" fmla="*/ 695325 h 3414712"/>
                  <a:gd name="connsiteX13" fmla="*/ 600075 w 842963"/>
                  <a:gd name="connsiteY13" fmla="*/ 380999 h 3414712"/>
                  <a:gd name="connsiteX14" fmla="*/ 685801 w 842963"/>
                  <a:gd name="connsiteY14" fmla="*/ 295275 h 3414712"/>
                  <a:gd name="connsiteX15" fmla="*/ 742950 w 842963"/>
                  <a:gd name="connsiteY15" fmla="*/ 233362 h 3414712"/>
                  <a:gd name="connsiteX16" fmla="*/ 842963 w 842963"/>
                  <a:gd name="connsiteY16" fmla="*/ 0 h 341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2963" h="3414712">
                    <a:moveTo>
                      <a:pt x="842963" y="0"/>
                    </a:moveTo>
                    <a:cubicBezTo>
                      <a:pt x="841375" y="1138237"/>
                      <a:pt x="839788" y="2276475"/>
                      <a:pt x="838200" y="3414712"/>
                    </a:cubicBezTo>
                    <a:lnTo>
                      <a:pt x="762000" y="2471737"/>
                    </a:lnTo>
                    <a:lnTo>
                      <a:pt x="738188" y="2309812"/>
                    </a:lnTo>
                    <a:lnTo>
                      <a:pt x="714375" y="2190750"/>
                    </a:lnTo>
                    <a:lnTo>
                      <a:pt x="647700" y="1938337"/>
                    </a:lnTo>
                    <a:lnTo>
                      <a:pt x="500062" y="1685925"/>
                    </a:lnTo>
                    <a:lnTo>
                      <a:pt x="266700" y="1423987"/>
                    </a:lnTo>
                    <a:lnTo>
                      <a:pt x="119063" y="1271587"/>
                    </a:lnTo>
                    <a:lnTo>
                      <a:pt x="0" y="1081087"/>
                    </a:lnTo>
                    <a:lnTo>
                      <a:pt x="0" y="971550"/>
                    </a:lnTo>
                    <a:lnTo>
                      <a:pt x="100013" y="833438"/>
                    </a:lnTo>
                    <a:lnTo>
                      <a:pt x="252413" y="695325"/>
                    </a:lnTo>
                    <a:lnTo>
                      <a:pt x="600075" y="380999"/>
                    </a:lnTo>
                    <a:lnTo>
                      <a:pt x="685801" y="295275"/>
                    </a:lnTo>
                    <a:lnTo>
                      <a:pt x="742950" y="233362"/>
                    </a:lnTo>
                    <a:lnTo>
                      <a:pt x="842963" y="0"/>
                    </a:lnTo>
                    <a:close/>
                  </a:path>
                </a:pathLst>
              </a:cu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/>
              </a:p>
            </p:txBody>
          </p:sp>
          <p:sp>
            <p:nvSpPr>
              <p:cNvPr id="36" name="Line 19">
                <a:extLst>
                  <a:ext uri="{FF2B5EF4-FFF2-40B4-BE49-F238E27FC236}">
                    <a16:creationId xmlns:a16="http://schemas.microsoft.com/office/drawing/2014/main" id="{CF71D0C8-5E7A-4D9A-8DDC-7A8B54D22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18038" y="3913257"/>
                <a:ext cx="475912" cy="0"/>
              </a:xfrm>
              <a:prstGeom prst="line">
                <a:avLst/>
              </a:prstGeom>
              <a:grp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1" dirty="0"/>
              </a:p>
            </p:txBody>
          </p:sp>
          <p:sp>
            <p:nvSpPr>
              <p:cNvPr id="37" name="Line 20">
                <a:extLst>
                  <a:ext uri="{FF2B5EF4-FFF2-40B4-BE49-F238E27FC236}">
                    <a16:creationId xmlns:a16="http://schemas.microsoft.com/office/drawing/2014/main" id="{1806A49D-EDBE-4B5E-83F0-60F304E5E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03097" y="4102422"/>
                <a:ext cx="790852" cy="0"/>
              </a:xfrm>
              <a:prstGeom prst="line">
                <a:avLst/>
              </a:prstGeom>
              <a:grp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1" dirty="0"/>
              </a:p>
            </p:txBody>
          </p:sp>
          <p:sp>
            <p:nvSpPr>
              <p:cNvPr id="38" name="Line 21">
                <a:extLst>
                  <a:ext uri="{FF2B5EF4-FFF2-40B4-BE49-F238E27FC236}">
                    <a16:creationId xmlns:a16="http://schemas.microsoft.com/office/drawing/2014/main" id="{76444175-9F33-4F59-A0FC-3E92084B2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18038" y="4291588"/>
                <a:ext cx="475912" cy="0"/>
              </a:xfrm>
              <a:prstGeom prst="line">
                <a:avLst/>
              </a:prstGeom>
              <a:grp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1" dirty="0"/>
              </a:p>
            </p:txBody>
          </p:sp>
          <p:sp>
            <p:nvSpPr>
              <p:cNvPr id="39" name="Line 22">
                <a:extLst>
                  <a:ext uri="{FF2B5EF4-FFF2-40B4-BE49-F238E27FC236}">
                    <a16:creationId xmlns:a16="http://schemas.microsoft.com/office/drawing/2014/main" id="{9A079A5A-6911-4162-99D1-A4EC31A88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79009" y="4385131"/>
                <a:ext cx="314941" cy="0"/>
              </a:xfrm>
              <a:prstGeom prst="line">
                <a:avLst/>
              </a:prstGeom>
              <a:grp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1" dirty="0"/>
              </a:p>
            </p:txBody>
          </p:sp>
          <p:sp>
            <p:nvSpPr>
              <p:cNvPr id="40" name="Line 23">
                <a:extLst>
                  <a:ext uri="{FF2B5EF4-FFF2-40B4-BE49-F238E27FC236}">
                    <a16:creationId xmlns:a16="http://schemas.microsoft.com/office/drawing/2014/main" id="{F15E6788-2BB5-4582-92FE-8C28BCA94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18038" y="4478674"/>
                <a:ext cx="475912" cy="0"/>
              </a:xfrm>
              <a:prstGeom prst="line">
                <a:avLst/>
              </a:prstGeom>
              <a:grp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1" dirty="0"/>
              </a:p>
            </p:txBody>
          </p:sp>
          <p:sp>
            <p:nvSpPr>
              <p:cNvPr id="41" name="Line 24">
                <a:extLst>
                  <a:ext uri="{FF2B5EF4-FFF2-40B4-BE49-F238E27FC236}">
                    <a16:creationId xmlns:a16="http://schemas.microsoft.com/office/drawing/2014/main" id="{4F8A01FB-61FD-4E2C-BDEF-3E0DE3672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18038" y="4006800"/>
                <a:ext cx="475912" cy="0"/>
              </a:xfrm>
              <a:prstGeom prst="line">
                <a:avLst/>
              </a:prstGeom>
              <a:grp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1" dirty="0"/>
              </a:p>
            </p:txBody>
          </p:sp>
        </p:grpSp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B8C4B145-6ACC-4F9E-B548-662B3B7ADD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8387" y="4799503"/>
              <a:ext cx="407312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14" name="Line 22">
              <a:extLst>
                <a:ext uri="{FF2B5EF4-FFF2-40B4-BE49-F238E27FC236}">
                  <a16:creationId xmlns:a16="http://schemas.microsoft.com/office/drawing/2014/main" id="{08415D89-6AB8-4E05-8566-D087208EA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758" y="4893046"/>
              <a:ext cx="314941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F9644E5B-E924-478D-BFDD-ACC6EB8B8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09787" y="4744435"/>
              <a:ext cx="475912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9C33B06A-E9DD-4387-81B5-5A33D211D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758" y="4837978"/>
              <a:ext cx="314941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8A69FE10-E4FA-4D09-962A-10576BC69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09787" y="4629175"/>
              <a:ext cx="475912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18" name="Line 22">
              <a:extLst>
                <a:ext uri="{FF2B5EF4-FFF2-40B4-BE49-F238E27FC236}">
                  <a16:creationId xmlns:a16="http://schemas.microsoft.com/office/drawing/2014/main" id="{01A96187-A8A6-4440-8065-59717ED73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5219" y="4667650"/>
              <a:ext cx="310480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302BC125-2C0D-4C8E-A897-F1485AD8B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09787" y="5115797"/>
              <a:ext cx="475912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095D7D50-0B57-435B-850E-58C06165E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758" y="5209340"/>
              <a:ext cx="314941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2F4561B7-DE0B-46D6-9D0F-B506D776C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84594" y="5302883"/>
              <a:ext cx="601105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A30CBF2E-DC3A-49FE-9B32-AA3ED167E1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8387" y="5060729"/>
              <a:ext cx="407312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46F30CB8-9B2E-4D09-BB0F-0DBCA457B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758" y="5154272"/>
              <a:ext cx="314941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98F44D3C-3E6A-478A-BF9E-96CF04272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84594" y="4945469"/>
              <a:ext cx="601105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80CF53F3-7FFC-43D8-9D5E-4EC3E9E8F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5219" y="4983944"/>
              <a:ext cx="310480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EB2D61F-DD4B-4C85-8342-B0BD3B2B1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758" y="5778656"/>
              <a:ext cx="314941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A2E9112C-6683-4CFF-B6F9-CA65FDDDE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83387" y="5872199"/>
              <a:ext cx="402311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40DB400E-5182-45F4-B2B5-F0BFA03E1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1490" y="5630045"/>
              <a:ext cx="504209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A00728A6-8CFB-471D-A672-CB9CC3F483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758" y="5723588"/>
              <a:ext cx="314941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30" name="Line 21">
              <a:extLst>
                <a:ext uri="{FF2B5EF4-FFF2-40B4-BE49-F238E27FC236}">
                  <a16:creationId xmlns:a16="http://schemas.microsoft.com/office/drawing/2014/main" id="{BA50C603-D949-434A-BB1D-EDDF2B656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8387" y="5514785"/>
              <a:ext cx="407311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31" name="Line 22">
              <a:extLst>
                <a:ext uri="{FF2B5EF4-FFF2-40B4-BE49-F238E27FC236}">
                  <a16:creationId xmlns:a16="http://schemas.microsoft.com/office/drawing/2014/main" id="{47880B76-3D3A-4F6B-BBBB-9CC664608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5219" y="5553260"/>
              <a:ext cx="310480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32" name="Line 22">
              <a:extLst>
                <a:ext uri="{FF2B5EF4-FFF2-40B4-BE49-F238E27FC236}">
                  <a16:creationId xmlns:a16="http://schemas.microsoft.com/office/drawing/2014/main" id="{2D568749-87C7-4389-9298-A01585CF0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758" y="5361740"/>
              <a:ext cx="314941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  <p:sp>
          <p:nvSpPr>
            <p:cNvPr id="33" name="Line 23">
              <a:extLst>
                <a:ext uri="{FF2B5EF4-FFF2-40B4-BE49-F238E27FC236}">
                  <a16:creationId xmlns:a16="http://schemas.microsoft.com/office/drawing/2014/main" id="{4B21ED20-EF4D-4E0D-A360-B3A37C9EC8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09787" y="5455283"/>
              <a:ext cx="475912" cy="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1" dirty="0"/>
            </a:p>
          </p:txBody>
        </p:sp>
      </p:grp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AF33C0D-555A-4530-A1C8-77E11195A9A5}"/>
              </a:ext>
            </a:extLst>
          </p:cNvPr>
          <p:cNvSpPr txBox="1"/>
          <p:nvPr/>
        </p:nvSpPr>
        <p:spPr>
          <a:xfrm>
            <a:off x="8221604" y="961579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latin typeface="Comic Sans MS" panose="030F0702030302020204" pitchFamily="66" charset="0"/>
              </a:defRPr>
            </a:lvl1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E* 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(excitation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energy)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86B1B8F3-53E6-42DD-892F-277E6F1A4F12}"/>
              </a:ext>
            </a:extLst>
          </p:cNvPr>
          <p:cNvSpPr txBox="1"/>
          <p:nvPr/>
        </p:nvSpPr>
        <p:spPr>
          <a:xfrm>
            <a:off x="6226825" y="4134281"/>
            <a:ext cx="9428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(neutron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separation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energy)</a:t>
            </a:r>
          </a:p>
        </p:txBody>
      </p:sp>
      <p:grpSp>
        <p:nvGrpSpPr>
          <p:cNvPr id="44" name="Grupa 43">
            <a:extLst>
              <a:ext uri="{FF2B5EF4-FFF2-40B4-BE49-F238E27FC236}">
                <a16:creationId xmlns:a16="http://schemas.microsoft.com/office/drawing/2014/main" id="{FE576522-313E-4610-A7D1-F94ADDBCE30E}"/>
              </a:ext>
            </a:extLst>
          </p:cNvPr>
          <p:cNvGrpSpPr/>
          <p:nvPr/>
        </p:nvGrpSpPr>
        <p:grpSpPr>
          <a:xfrm>
            <a:off x="7196246" y="5872711"/>
            <a:ext cx="1675459" cy="307777"/>
            <a:chOff x="3633213" y="6336082"/>
            <a:chExt cx="1256757" cy="256422"/>
          </a:xfrm>
        </p:grpSpPr>
        <p:cxnSp>
          <p:nvCxnSpPr>
            <p:cNvPr id="45" name="Łącznik prostoliniowy 127">
              <a:extLst>
                <a:ext uri="{FF2B5EF4-FFF2-40B4-BE49-F238E27FC236}">
                  <a16:creationId xmlns:a16="http://schemas.microsoft.com/office/drawing/2014/main" id="{CE4DD497-484C-46E4-B813-0800DBF4B8B5}"/>
                </a:ext>
              </a:extLst>
            </p:cNvPr>
            <p:cNvCxnSpPr/>
            <p:nvPr/>
          </p:nvCxnSpPr>
          <p:spPr>
            <a:xfrm>
              <a:off x="3851920" y="6380766"/>
              <a:ext cx="946355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ole tekstowe 45">
              <a:extLst>
                <a:ext uri="{FF2B5EF4-FFF2-40B4-BE49-F238E27FC236}">
                  <a16:creationId xmlns:a16="http://schemas.microsoft.com/office/drawing/2014/main" id="{15D41023-BBBD-4A12-A2E0-4F82F699E657}"/>
                </a:ext>
              </a:extLst>
            </p:cNvPr>
            <p:cNvSpPr txBox="1"/>
            <p:nvPr/>
          </p:nvSpPr>
          <p:spPr>
            <a:xfrm>
              <a:off x="3633213" y="6336082"/>
              <a:ext cx="1256757" cy="256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err="1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ground</a:t>
              </a:r>
              <a:r>
                <a:rPr lang="pl-PL" sz="14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dirty="0" err="1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  <a:r>
                <a:rPr lang="pl-PL" sz="14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g. s.</a:t>
              </a:r>
              <a:endParaRPr lang="en-US" sz="14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C89B0D16-A25C-4683-893D-32378112181F}"/>
              </a:ext>
            </a:extLst>
          </p:cNvPr>
          <p:cNvGrpSpPr/>
          <p:nvPr/>
        </p:nvGrpSpPr>
        <p:grpSpPr>
          <a:xfrm>
            <a:off x="1170126" y="2916657"/>
            <a:ext cx="4837483" cy="923330"/>
            <a:chOff x="-183615" y="2581642"/>
            <a:chExt cx="5726747" cy="769264"/>
          </a:xfrm>
        </p:grpSpPr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B614F904-ECD3-47D0-B0C3-B1615AA53F8E}"/>
                </a:ext>
              </a:extLst>
            </p:cNvPr>
            <p:cNvSpPr txBox="1"/>
            <p:nvPr/>
          </p:nvSpPr>
          <p:spPr>
            <a:xfrm>
              <a:off x="-183615" y="2581642"/>
              <a:ext cx="5005524" cy="769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GQR</a:t>
              </a:r>
              <a:r>
                <a:rPr lang="pl-PL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ISGQR – </a:t>
              </a:r>
              <a:r>
                <a:rPr lang="pl-PL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Isoscalar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Giant </a:t>
              </a:r>
              <a:r>
                <a:rPr lang="pl-PL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Quadru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pole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Resonance) </a:t>
              </a:r>
            </a:p>
          </p:txBody>
        </p:sp>
        <p:pic>
          <p:nvPicPr>
            <p:cNvPr id="49" name="Picture 6" descr="quadr">
              <a:extLst>
                <a:ext uri="{FF2B5EF4-FFF2-40B4-BE49-F238E27FC236}">
                  <a16:creationId xmlns:a16="http://schemas.microsoft.com/office/drawing/2014/main" id="{26801E42-7801-44A1-9E57-FBB2B3C9B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419" y="2686565"/>
              <a:ext cx="947713" cy="534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9F871414-2525-48E7-9CA9-AE5519FF52C8}"/>
              </a:ext>
            </a:extLst>
          </p:cNvPr>
          <p:cNvGrpSpPr/>
          <p:nvPr/>
        </p:nvGrpSpPr>
        <p:grpSpPr>
          <a:xfrm>
            <a:off x="1123209" y="1877413"/>
            <a:ext cx="4900496" cy="923330"/>
            <a:chOff x="120730" y="1933258"/>
            <a:chExt cx="5422404" cy="769262"/>
          </a:xfrm>
        </p:grpSpPr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2DB61FD1-F7F8-4E24-B633-0736132455E5}"/>
                </a:ext>
              </a:extLst>
            </p:cNvPr>
            <p:cNvSpPr txBox="1"/>
            <p:nvPr/>
          </p:nvSpPr>
          <p:spPr>
            <a:xfrm>
              <a:off x="120730" y="1933258"/>
              <a:ext cx="4682120" cy="769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GDR</a:t>
              </a:r>
              <a:r>
                <a:rPr lang="pl-PL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IVGDR – </a:t>
              </a:r>
              <a:r>
                <a:rPr lang="pl-PL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Isovector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Giant Dipole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Resonance) </a:t>
              </a:r>
            </a:p>
          </p:txBody>
        </p:sp>
        <p:pic>
          <p:nvPicPr>
            <p:cNvPr id="52" name="Picture 7" descr="gdr">
              <a:extLst>
                <a:ext uri="{FF2B5EF4-FFF2-40B4-BE49-F238E27FC236}">
                  <a16:creationId xmlns:a16="http://schemas.microsoft.com/office/drawing/2014/main" id="{8931CB1C-7161-4765-B72C-53D7439AD6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514" y="2006622"/>
              <a:ext cx="903620" cy="527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C72BFD35-F818-4FEA-A70A-28044CF885D9}"/>
              </a:ext>
            </a:extLst>
          </p:cNvPr>
          <p:cNvGrpSpPr/>
          <p:nvPr/>
        </p:nvGrpSpPr>
        <p:grpSpPr>
          <a:xfrm>
            <a:off x="1236735" y="4056686"/>
            <a:ext cx="4808180" cy="677107"/>
            <a:chOff x="-140145" y="3345597"/>
            <a:chExt cx="5692095" cy="564127"/>
          </a:xfrm>
        </p:grpSpPr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C05EF109-A071-44DD-9598-F76BD4A0F2DD}"/>
                </a:ext>
              </a:extLst>
            </p:cNvPr>
            <p:cNvSpPr txBox="1"/>
            <p:nvPr/>
          </p:nvSpPr>
          <p:spPr>
            <a:xfrm>
              <a:off x="-140145" y="3345597"/>
              <a:ext cx="4881902" cy="56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PDR</a:t>
              </a:r>
              <a:endParaRPr lang="pl-PL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l-PL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Pygmy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Dipole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Resonance)</a:t>
              </a:r>
              <a:endPara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Picture 4" descr="povnuc_pdr">
              <a:extLst>
                <a:ext uri="{FF2B5EF4-FFF2-40B4-BE49-F238E27FC236}">
                  <a16:creationId xmlns:a16="http://schemas.microsoft.com/office/drawing/2014/main" id="{A918B7D8-8565-404A-B59B-2AB4A2D0A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065" y="3345597"/>
              <a:ext cx="991885" cy="519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Prostokąt 56">
            <a:extLst>
              <a:ext uri="{FF2B5EF4-FFF2-40B4-BE49-F238E27FC236}">
                <a16:creationId xmlns:a16="http://schemas.microsoft.com/office/drawing/2014/main" id="{20C33CD4-C36A-44CA-9CED-E0344913BF48}"/>
              </a:ext>
            </a:extLst>
          </p:cNvPr>
          <p:cNvSpPr/>
          <p:nvPr/>
        </p:nvSpPr>
        <p:spPr>
          <a:xfrm>
            <a:off x="528328" y="1452139"/>
            <a:ext cx="274714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25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aim</a:t>
            </a:r>
            <a:r>
              <a:rPr lang="pl-PL" sz="2000" b="1" dirty="0">
                <a:solidFill>
                  <a:srgbClr val="A25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A25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 decay</a:t>
            </a:r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9D7AAC05-8F71-4CFC-A0FE-C0649BA544C9}"/>
              </a:ext>
            </a:extLst>
          </p:cNvPr>
          <p:cNvSpPr/>
          <p:nvPr/>
        </p:nvSpPr>
        <p:spPr>
          <a:xfrm>
            <a:off x="1170127" y="4685603"/>
            <a:ext cx="4837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ipole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low-energy part of dipole strength</a:t>
            </a: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0B71D825-E6DB-4C85-8BF0-A82A62734834}"/>
              </a:ext>
            </a:extLst>
          </p:cNvPr>
          <p:cNvSpPr/>
          <p:nvPr/>
        </p:nvSpPr>
        <p:spPr>
          <a:xfrm>
            <a:off x="609835" y="5337081"/>
            <a:ext cx="6404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γ-rays emitted from the decay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(above neutron threshold hindered by neutron emission)</a:t>
            </a:r>
          </a:p>
        </p:txBody>
      </p:sp>
    </p:spTree>
    <p:extLst>
      <p:ext uri="{BB962C8B-B14F-4D97-AF65-F5344CB8AC3E}">
        <p14:creationId xmlns:p14="http://schemas.microsoft.com/office/powerpoint/2010/main" val="924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2626"/>
            <a:ext cx="7886700" cy="583292"/>
          </a:xfrm>
        </p:spPr>
        <p:txBody>
          <a:bodyPr>
            <a:noAutofit/>
          </a:bodyPr>
          <a:lstStyle/>
          <a:p>
            <a:r>
              <a:rPr lang="en-GB" sz="2600" b="1" dirty="0">
                <a:solidFill>
                  <a:srgbClr val="C00000"/>
                </a:solidFill>
                <a:latin typeface="+mn-lt"/>
              </a:rPr>
              <a:t>Motivation – 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GDR</a:t>
            </a:r>
            <a:r>
              <a:rPr lang="en-GB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sz="2600" b="1" dirty="0">
                <a:solidFill>
                  <a:srgbClr val="C00000"/>
                </a:solidFill>
                <a:latin typeface="+mn-lt"/>
              </a:rPr>
              <a:t>γ–</a:t>
            </a:r>
            <a:r>
              <a:rPr lang="en-GB" sz="2600" b="1" dirty="0">
                <a:solidFill>
                  <a:srgbClr val="C00000"/>
                </a:solidFill>
                <a:latin typeface="+mn-lt"/>
              </a:rPr>
              <a:t>decay study</a:t>
            </a:r>
            <a:endParaRPr lang="en-GB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en-GB" dirty="0"/>
          </a:p>
        </p:txBody>
      </p:sp>
      <p:sp>
        <p:nvSpPr>
          <p:cNvPr id="17" name="CasellaDiTesto 5">
            <a:extLst>
              <a:ext uri="{FF2B5EF4-FFF2-40B4-BE49-F238E27FC236}">
                <a16:creationId xmlns:a16="http://schemas.microsoft.com/office/drawing/2014/main" id="{2A6FFC43-92A8-4697-B22A-4679D8ED6E65}"/>
              </a:ext>
            </a:extLst>
          </p:cNvPr>
          <p:cNvSpPr txBox="1"/>
          <p:nvPr/>
        </p:nvSpPr>
        <p:spPr>
          <a:xfrm>
            <a:off x="2794920" y="1653308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E1 response (GDR)  </a:t>
            </a: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134134D5-28C8-4C6D-9B21-7FB3D8892614}"/>
              </a:ext>
            </a:extLst>
          </p:cNvPr>
          <p:cNvCxnSpPr>
            <a:cxnSpLocks/>
          </p:cNvCxnSpPr>
          <p:nvPr/>
        </p:nvCxnSpPr>
        <p:spPr>
          <a:xfrm flipH="1">
            <a:off x="319957" y="2779378"/>
            <a:ext cx="2699567" cy="14058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A83006E-9807-4C7C-A6AD-7F89D02DD07C}"/>
              </a:ext>
            </a:extLst>
          </p:cNvPr>
          <p:cNvSpPr txBox="1"/>
          <p:nvPr/>
        </p:nvSpPr>
        <p:spPr>
          <a:xfrm>
            <a:off x="2877573" y="2815646"/>
            <a:ext cx="429764" cy="317762"/>
          </a:xfrm>
          <a:prstGeom prst="rect">
            <a:avLst/>
          </a:prstGeom>
          <a:noFill/>
          <a:ln>
            <a:noFill/>
          </a:ln>
        </p:spPr>
        <p:txBody>
          <a:bodyPr wrap="none" lIns="108823" tIns="54411" rIns="108823" bIns="54411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E* 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E371F0FF-78F1-46A5-BE69-781A62978E4D}"/>
              </a:ext>
            </a:extLst>
          </p:cNvPr>
          <p:cNvGrpSpPr/>
          <p:nvPr/>
        </p:nvGrpSpPr>
        <p:grpSpPr>
          <a:xfrm rot="5400000">
            <a:off x="1226914" y="1177778"/>
            <a:ext cx="801588" cy="2428365"/>
            <a:chOff x="6152851" y="1224783"/>
            <a:chExt cx="1312594" cy="4007286"/>
          </a:xfrm>
        </p:grpSpPr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90540A11-04AF-4D28-9D6D-39B00DA660FF}"/>
                </a:ext>
              </a:extLst>
            </p:cNvPr>
            <p:cNvGrpSpPr/>
            <p:nvPr/>
          </p:nvGrpSpPr>
          <p:grpSpPr>
            <a:xfrm>
              <a:off x="6152851" y="1224783"/>
              <a:ext cx="1312594" cy="4007286"/>
              <a:chOff x="9056930" y="1224783"/>
              <a:chExt cx="1312594" cy="4007286"/>
            </a:xfrm>
          </p:grpSpPr>
          <p:grpSp>
            <p:nvGrpSpPr>
              <p:cNvPr id="29" name="Grupa 28">
                <a:extLst>
                  <a:ext uri="{FF2B5EF4-FFF2-40B4-BE49-F238E27FC236}">
                    <a16:creationId xmlns:a16="http://schemas.microsoft.com/office/drawing/2014/main" id="{23BB3952-7639-4081-89EC-C01844BF1520}"/>
                  </a:ext>
                </a:extLst>
              </p:cNvPr>
              <p:cNvGrpSpPr/>
              <p:nvPr/>
            </p:nvGrpSpPr>
            <p:grpSpPr>
              <a:xfrm>
                <a:off x="9056930" y="1224783"/>
                <a:ext cx="1304246" cy="4007286"/>
                <a:chOff x="7527059" y="1749368"/>
                <a:chExt cx="1083347" cy="3009339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33" name="Dowolny kształt 22">
                  <a:extLst>
                    <a:ext uri="{FF2B5EF4-FFF2-40B4-BE49-F238E27FC236}">
                      <a16:creationId xmlns:a16="http://schemas.microsoft.com/office/drawing/2014/main" id="{2AD8AA95-9C0B-48F8-8FDA-DC03678F7AA5}"/>
                    </a:ext>
                  </a:extLst>
                </p:cNvPr>
                <p:cNvSpPr/>
                <p:nvPr/>
              </p:nvSpPr>
              <p:spPr>
                <a:xfrm>
                  <a:off x="7527059" y="1749368"/>
                  <a:ext cx="1083347" cy="3009339"/>
                </a:xfrm>
                <a:custGeom>
                  <a:avLst/>
                  <a:gdLst>
                    <a:gd name="connsiteX0" fmla="*/ 842963 w 842963"/>
                    <a:gd name="connsiteY0" fmla="*/ 0 h 3414712"/>
                    <a:gd name="connsiteX1" fmla="*/ 838200 w 842963"/>
                    <a:gd name="connsiteY1" fmla="*/ 3414712 h 3414712"/>
                    <a:gd name="connsiteX2" fmla="*/ 762000 w 842963"/>
                    <a:gd name="connsiteY2" fmla="*/ 2471737 h 3414712"/>
                    <a:gd name="connsiteX3" fmla="*/ 738188 w 842963"/>
                    <a:gd name="connsiteY3" fmla="*/ 2309812 h 3414712"/>
                    <a:gd name="connsiteX4" fmla="*/ 714375 w 842963"/>
                    <a:gd name="connsiteY4" fmla="*/ 2190750 h 3414712"/>
                    <a:gd name="connsiteX5" fmla="*/ 638175 w 842963"/>
                    <a:gd name="connsiteY5" fmla="*/ 1919287 h 3414712"/>
                    <a:gd name="connsiteX6" fmla="*/ 476250 w 842963"/>
                    <a:gd name="connsiteY6" fmla="*/ 1657350 h 3414712"/>
                    <a:gd name="connsiteX7" fmla="*/ 266700 w 842963"/>
                    <a:gd name="connsiteY7" fmla="*/ 1423987 h 3414712"/>
                    <a:gd name="connsiteX8" fmla="*/ 119063 w 842963"/>
                    <a:gd name="connsiteY8" fmla="*/ 1271587 h 3414712"/>
                    <a:gd name="connsiteX9" fmla="*/ 0 w 842963"/>
                    <a:gd name="connsiteY9" fmla="*/ 1081087 h 3414712"/>
                    <a:gd name="connsiteX10" fmla="*/ 0 w 842963"/>
                    <a:gd name="connsiteY10" fmla="*/ 971550 h 3414712"/>
                    <a:gd name="connsiteX11" fmla="*/ 252413 w 842963"/>
                    <a:gd name="connsiteY11" fmla="*/ 695325 h 3414712"/>
                    <a:gd name="connsiteX12" fmla="*/ 590550 w 842963"/>
                    <a:gd name="connsiteY12" fmla="*/ 366712 h 3414712"/>
                    <a:gd name="connsiteX13" fmla="*/ 742950 w 842963"/>
                    <a:gd name="connsiteY13" fmla="*/ 214312 h 3414712"/>
                    <a:gd name="connsiteX14" fmla="*/ 842963 w 842963"/>
                    <a:gd name="connsiteY14" fmla="*/ 0 h 3414712"/>
                    <a:gd name="connsiteX0" fmla="*/ 842963 w 842963"/>
                    <a:gd name="connsiteY0" fmla="*/ 0 h 3414712"/>
                    <a:gd name="connsiteX1" fmla="*/ 838200 w 842963"/>
                    <a:gd name="connsiteY1" fmla="*/ 3414712 h 3414712"/>
                    <a:gd name="connsiteX2" fmla="*/ 762000 w 842963"/>
                    <a:gd name="connsiteY2" fmla="*/ 2471737 h 3414712"/>
                    <a:gd name="connsiteX3" fmla="*/ 738188 w 842963"/>
                    <a:gd name="connsiteY3" fmla="*/ 2309812 h 3414712"/>
                    <a:gd name="connsiteX4" fmla="*/ 714375 w 842963"/>
                    <a:gd name="connsiteY4" fmla="*/ 2190750 h 3414712"/>
                    <a:gd name="connsiteX5" fmla="*/ 638175 w 842963"/>
                    <a:gd name="connsiteY5" fmla="*/ 1919287 h 3414712"/>
                    <a:gd name="connsiteX6" fmla="*/ 476250 w 842963"/>
                    <a:gd name="connsiteY6" fmla="*/ 1657350 h 3414712"/>
                    <a:gd name="connsiteX7" fmla="*/ 266700 w 842963"/>
                    <a:gd name="connsiteY7" fmla="*/ 1423987 h 3414712"/>
                    <a:gd name="connsiteX8" fmla="*/ 119063 w 842963"/>
                    <a:gd name="connsiteY8" fmla="*/ 1271587 h 3414712"/>
                    <a:gd name="connsiteX9" fmla="*/ 0 w 842963"/>
                    <a:gd name="connsiteY9" fmla="*/ 1081087 h 3414712"/>
                    <a:gd name="connsiteX10" fmla="*/ 0 w 842963"/>
                    <a:gd name="connsiteY10" fmla="*/ 971550 h 3414712"/>
                    <a:gd name="connsiteX11" fmla="*/ 252413 w 842963"/>
                    <a:gd name="connsiteY11" fmla="*/ 695325 h 3414712"/>
                    <a:gd name="connsiteX12" fmla="*/ 590550 w 842963"/>
                    <a:gd name="connsiteY12" fmla="*/ 366712 h 3414712"/>
                    <a:gd name="connsiteX13" fmla="*/ 742950 w 842963"/>
                    <a:gd name="connsiteY13" fmla="*/ 233362 h 3414712"/>
                    <a:gd name="connsiteX14" fmla="*/ 842963 w 842963"/>
                    <a:gd name="connsiteY14" fmla="*/ 0 h 3414712"/>
                    <a:gd name="connsiteX0" fmla="*/ 842963 w 842963"/>
                    <a:gd name="connsiteY0" fmla="*/ 0 h 3414712"/>
                    <a:gd name="connsiteX1" fmla="*/ 838200 w 842963"/>
                    <a:gd name="connsiteY1" fmla="*/ 3414712 h 3414712"/>
                    <a:gd name="connsiteX2" fmla="*/ 762000 w 842963"/>
                    <a:gd name="connsiteY2" fmla="*/ 2471737 h 3414712"/>
                    <a:gd name="connsiteX3" fmla="*/ 738188 w 842963"/>
                    <a:gd name="connsiteY3" fmla="*/ 2309812 h 3414712"/>
                    <a:gd name="connsiteX4" fmla="*/ 714375 w 842963"/>
                    <a:gd name="connsiteY4" fmla="*/ 2190750 h 3414712"/>
                    <a:gd name="connsiteX5" fmla="*/ 638175 w 842963"/>
                    <a:gd name="connsiteY5" fmla="*/ 1919287 h 3414712"/>
                    <a:gd name="connsiteX6" fmla="*/ 476250 w 842963"/>
                    <a:gd name="connsiteY6" fmla="*/ 1657350 h 3414712"/>
                    <a:gd name="connsiteX7" fmla="*/ 266700 w 842963"/>
                    <a:gd name="connsiteY7" fmla="*/ 1423987 h 3414712"/>
                    <a:gd name="connsiteX8" fmla="*/ 119063 w 842963"/>
                    <a:gd name="connsiteY8" fmla="*/ 1271587 h 3414712"/>
                    <a:gd name="connsiteX9" fmla="*/ 0 w 842963"/>
                    <a:gd name="connsiteY9" fmla="*/ 1081087 h 3414712"/>
                    <a:gd name="connsiteX10" fmla="*/ 0 w 842963"/>
                    <a:gd name="connsiteY10" fmla="*/ 971550 h 3414712"/>
                    <a:gd name="connsiteX11" fmla="*/ 252413 w 842963"/>
                    <a:gd name="connsiteY11" fmla="*/ 695325 h 3414712"/>
                    <a:gd name="connsiteX12" fmla="*/ 590550 w 842963"/>
                    <a:gd name="connsiteY12" fmla="*/ 366712 h 3414712"/>
                    <a:gd name="connsiteX13" fmla="*/ 661988 w 842963"/>
                    <a:gd name="connsiteY13" fmla="*/ 295275 h 3414712"/>
                    <a:gd name="connsiteX14" fmla="*/ 742950 w 842963"/>
                    <a:gd name="connsiteY14" fmla="*/ 233362 h 3414712"/>
                    <a:gd name="connsiteX15" fmla="*/ 842963 w 842963"/>
                    <a:gd name="connsiteY15" fmla="*/ 0 h 3414712"/>
                    <a:gd name="connsiteX0" fmla="*/ 842963 w 842963"/>
                    <a:gd name="connsiteY0" fmla="*/ 0 h 3414712"/>
                    <a:gd name="connsiteX1" fmla="*/ 838200 w 842963"/>
                    <a:gd name="connsiteY1" fmla="*/ 3414712 h 3414712"/>
                    <a:gd name="connsiteX2" fmla="*/ 762000 w 842963"/>
                    <a:gd name="connsiteY2" fmla="*/ 2471737 h 3414712"/>
                    <a:gd name="connsiteX3" fmla="*/ 738188 w 842963"/>
                    <a:gd name="connsiteY3" fmla="*/ 2309812 h 3414712"/>
                    <a:gd name="connsiteX4" fmla="*/ 714375 w 842963"/>
                    <a:gd name="connsiteY4" fmla="*/ 2190750 h 3414712"/>
                    <a:gd name="connsiteX5" fmla="*/ 638175 w 842963"/>
                    <a:gd name="connsiteY5" fmla="*/ 1919287 h 3414712"/>
                    <a:gd name="connsiteX6" fmla="*/ 476250 w 842963"/>
                    <a:gd name="connsiteY6" fmla="*/ 1657350 h 3414712"/>
                    <a:gd name="connsiteX7" fmla="*/ 266700 w 842963"/>
                    <a:gd name="connsiteY7" fmla="*/ 1423987 h 3414712"/>
                    <a:gd name="connsiteX8" fmla="*/ 119063 w 842963"/>
                    <a:gd name="connsiteY8" fmla="*/ 1271587 h 3414712"/>
                    <a:gd name="connsiteX9" fmla="*/ 0 w 842963"/>
                    <a:gd name="connsiteY9" fmla="*/ 1081087 h 3414712"/>
                    <a:gd name="connsiteX10" fmla="*/ 0 w 842963"/>
                    <a:gd name="connsiteY10" fmla="*/ 971550 h 3414712"/>
                    <a:gd name="connsiteX11" fmla="*/ 252413 w 842963"/>
                    <a:gd name="connsiteY11" fmla="*/ 695325 h 3414712"/>
                    <a:gd name="connsiteX12" fmla="*/ 590550 w 842963"/>
                    <a:gd name="connsiteY12" fmla="*/ 366712 h 3414712"/>
                    <a:gd name="connsiteX13" fmla="*/ 685801 w 842963"/>
                    <a:gd name="connsiteY13" fmla="*/ 295275 h 3414712"/>
                    <a:gd name="connsiteX14" fmla="*/ 742950 w 842963"/>
                    <a:gd name="connsiteY14" fmla="*/ 233362 h 3414712"/>
                    <a:gd name="connsiteX15" fmla="*/ 842963 w 842963"/>
                    <a:gd name="connsiteY15" fmla="*/ 0 h 3414712"/>
                    <a:gd name="connsiteX0" fmla="*/ 842963 w 842963"/>
                    <a:gd name="connsiteY0" fmla="*/ 0 h 3414712"/>
                    <a:gd name="connsiteX1" fmla="*/ 838200 w 842963"/>
                    <a:gd name="connsiteY1" fmla="*/ 3414712 h 3414712"/>
                    <a:gd name="connsiteX2" fmla="*/ 762000 w 842963"/>
                    <a:gd name="connsiteY2" fmla="*/ 2471737 h 3414712"/>
                    <a:gd name="connsiteX3" fmla="*/ 738188 w 842963"/>
                    <a:gd name="connsiteY3" fmla="*/ 2309812 h 3414712"/>
                    <a:gd name="connsiteX4" fmla="*/ 714375 w 842963"/>
                    <a:gd name="connsiteY4" fmla="*/ 2190750 h 3414712"/>
                    <a:gd name="connsiteX5" fmla="*/ 638175 w 842963"/>
                    <a:gd name="connsiteY5" fmla="*/ 1919287 h 3414712"/>
                    <a:gd name="connsiteX6" fmla="*/ 476250 w 842963"/>
                    <a:gd name="connsiteY6" fmla="*/ 1657350 h 3414712"/>
                    <a:gd name="connsiteX7" fmla="*/ 266700 w 842963"/>
                    <a:gd name="connsiteY7" fmla="*/ 1423987 h 3414712"/>
                    <a:gd name="connsiteX8" fmla="*/ 119063 w 842963"/>
                    <a:gd name="connsiteY8" fmla="*/ 1271587 h 3414712"/>
                    <a:gd name="connsiteX9" fmla="*/ 0 w 842963"/>
                    <a:gd name="connsiteY9" fmla="*/ 1081087 h 3414712"/>
                    <a:gd name="connsiteX10" fmla="*/ 0 w 842963"/>
                    <a:gd name="connsiteY10" fmla="*/ 971550 h 3414712"/>
                    <a:gd name="connsiteX11" fmla="*/ 252413 w 842963"/>
                    <a:gd name="connsiteY11" fmla="*/ 695325 h 3414712"/>
                    <a:gd name="connsiteX12" fmla="*/ 600075 w 842963"/>
                    <a:gd name="connsiteY12" fmla="*/ 380999 h 3414712"/>
                    <a:gd name="connsiteX13" fmla="*/ 685801 w 842963"/>
                    <a:gd name="connsiteY13" fmla="*/ 295275 h 3414712"/>
                    <a:gd name="connsiteX14" fmla="*/ 742950 w 842963"/>
                    <a:gd name="connsiteY14" fmla="*/ 233362 h 3414712"/>
                    <a:gd name="connsiteX15" fmla="*/ 842963 w 842963"/>
                    <a:gd name="connsiteY15" fmla="*/ 0 h 3414712"/>
                    <a:gd name="connsiteX0" fmla="*/ 842963 w 842963"/>
                    <a:gd name="connsiteY0" fmla="*/ 0 h 3414712"/>
                    <a:gd name="connsiteX1" fmla="*/ 838200 w 842963"/>
                    <a:gd name="connsiteY1" fmla="*/ 3414712 h 3414712"/>
                    <a:gd name="connsiteX2" fmla="*/ 762000 w 842963"/>
                    <a:gd name="connsiteY2" fmla="*/ 2471737 h 3414712"/>
                    <a:gd name="connsiteX3" fmla="*/ 738188 w 842963"/>
                    <a:gd name="connsiteY3" fmla="*/ 2309812 h 3414712"/>
                    <a:gd name="connsiteX4" fmla="*/ 714375 w 842963"/>
                    <a:gd name="connsiteY4" fmla="*/ 2190750 h 3414712"/>
                    <a:gd name="connsiteX5" fmla="*/ 638175 w 842963"/>
                    <a:gd name="connsiteY5" fmla="*/ 1919287 h 3414712"/>
                    <a:gd name="connsiteX6" fmla="*/ 476250 w 842963"/>
                    <a:gd name="connsiteY6" fmla="*/ 1657350 h 3414712"/>
                    <a:gd name="connsiteX7" fmla="*/ 266700 w 842963"/>
                    <a:gd name="connsiteY7" fmla="*/ 1423987 h 3414712"/>
                    <a:gd name="connsiteX8" fmla="*/ 119063 w 842963"/>
                    <a:gd name="connsiteY8" fmla="*/ 1271587 h 3414712"/>
                    <a:gd name="connsiteX9" fmla="*/ 0 w 842963"/>
                    <a:gd name="connsiteY9" fmla="*/ 1081087 h 3414712"/>
                    <a:gd name="connsiteX10" fmla="*/ 0 w 842963"/>
                    <a:gd name="connsiteY10" fmla="*/ 971550 h 3414712"/>
                    <a:gd name="connsiteX11" fmla="*/ 123825 w 842963"/>
                    <a:gd name="connsiteY11" fmla="*/ 838200 h 3414712"/>
                    <a:gd name="connsiteX12" fmla="*/ 252413 w 842963"/>
                    <a:gd name="connsiteY12" fmla="*/ 695325 h 3414712"/>
                    <a:gd name="connsiteX13" fmla="*/ 600075 w 842963"/>
                    <a:gd name="connsiteY13" fmla="*/ 380999 h 3414712"/>
                    <a:gd name="connsiteX14" fmla="*/ 685801 w 842963"/>
                    <a:gd name="connsiteY14" fmla="*/ 295275 h 3414712"/>
                    <a:gd name="connsiteX15" fmla="*/ 742950 w 842963"/>
                    <a:gd name="connsiteY15" fmla="*/ 233362 h 3414712"/>
                    <a:gd name="connsiteX16" fmla="*/ 842963 w 842963"/>
                    <a:gd name="connsiteY16" fmla="*/ 0 h 3414712"/>
                    <a:gd name="connsiteX0" fmla="*/ 842963 w 842963"/>
                    <a:gd name="connsiteY0" fmla="*/ 0 h 3414712"/>
                    <a:gd name="connsiteX1" fmla="*/ 838200 w 842963"/>
                    <a:gd name="connsiteY1" fmla="*/ 3414712 h 3414712"/>
                    <a:gd name="connsiteX2" fmla="*/ 762000 w 842963"/>
                    <a:gd name="connsiteY2" fmla="*/ 2471737 h 3414712"/>
                    <a:gd name="connsiteX3" fmla="*/ 738188 w 842963"/>
                    <a:gd name="connsiteY3" fmla="*/ 2309812 h 3414712"/>
                    <a:gd name="connsiteX4" fmla="*/ 714375 w 842963"/>
                    <a:gd name="connsiteY4" fmla="*/ 2190750 h 3414712"/>
                    <a:gd name="connsiteX5" fmla="*/ 638175 w 842963"/>
                    <a:gd name="connsiteY5" fmla="*/ 1919287 h 3414712"/>
                    <a:gd name="connsiteX6" fmla="*/ 476250 w 842963"/>
                    <a:gd name="connsiteY6" fmla="*/ 1657350 h 3414712"/>
                    <a:gd name="connsiteX7" fmla="*/ 266700 w 842963"/>
                    <a:gd name="connsiteY7" fmla="*/ 1423987 h 3414712"/>
                    <a:gd name="connsiteX8" fmla="*/ 119063 w 842963"/>
                    <a:gd name="connsiteY8" fmla="*/ 1271587 h 3414712"/>
                    <a:gd name="connsiteX9" fmla="*/ 0 w 842963"/>
                    <a:gd name="connsiteY9" fmla="*/ 1081087 h 3414712"/>
                    <a:gd name="connsiteX10" fmla="*/ 0 w 842963"/>
                    <a:gd name="connsiteY10" fmla="*/ 971550 h 3414712"/>
                    <a:gd name="connsiteX11" fmla="*/ 100013 w 842963"/>
                    <a:gd name="connsiteY11" fmla="*/ 833438 h 3414712"/>
                    <a:gd name="connsiteX12" fmla="*/ 252413 w 842963"/>
                    <a:gd name="connsiteY12" fmla="*/ 695325 h 3414712"/>
                    <a:gd name="connsiteX13" fmla="*/ 600075 w 842963"/>
                    <a:gd name="connsiteY13" fmla="*/ 380999 h 3414712"/>
                    <a:gd name="connsiteX14" fmla="*/ 685801 w 842963"/>
                    <a:gd name="connsiteY14" fmla="*/ 295275 h 3414712"/>
                    <a:gd name="connsiteX15" fmla="*/ 742950 w 842963"/>
                    <a:gd name="connsiteY15" fmla="*/ 233362 h 3414712"/>
                    <a:gd name="connsiteX16" fmla="*/ 842963 w 842963"/>
                    <a:gd name="connsiteY16" fmla="*/ 0 h 3414712"/>
                    <a:gd name="connsiteX0" fmla="*/ 842963 w 842963"/>
                    <a:gd name="connsiteY0" fmla="*/ 0 h 3414712"/>
                    <a:gd name="connsiteX1" fmla="*/ 838200 w 842963"/>
                    <a:gd name="connsiteY1" fmla="*/ 3414712 h 3414712"/>
                    <a:gd name="connsiteX2" fmla="*/ 762000 w 842963"/>
                    <a:gd name="connsiteY2" fmla="*/ 2471737 h 3414712"/>
                    <a:gd name="connsiteX3" fmla="*/ 738188 w 842963"/>
                    <a:gd name="connsiteY3" fmla="*/ 2309812 h 3414712"/>
                    <a:gd name="connsiteX4" fmla="*/ 714375 w 842963"/>
                    <a:gd name="connsiteY4" fmla="*/ 2190750 h 3414712"/>
                    <a:gd name="connsiteX5" fmla="*/ 647700 w 842963"/>
                    <a:gd name="connsiteY5" fmla="*/ 1938337 h 3414712"/>
                    <a:gd name="connsiteX6" fmla="*/ 476250 w 842963"/>
                    <a:gd name="connsiteY6" fmla="*/ 1657350 h 3414712"/>
                    <a:gd name="connsiteX7" fmla="*/ 266700 w 842963"/>
                    <a:gd name="connsiteY7" fmla="*/ 1423987 h 3414712"/>
                    <a:gd name="connsiteX8" fmla="*/ 119063 w 842963"/>
                    <a:gd name="connsiteY8" fmla="*/ 1271587 h 3414712"/>
                    <a:gd name="connsiteX9" fmla="*/ 0 w 842963"/>
                    <a:gd name="connsiteY9" fmla="*/ 1081087 h 3414712"/>
                    <a:gd name="connsiteX10" fmla="*/ 0 w 842963"/>
                    <a:gd name="connsiteY10" fmla="*/ 971550 h 3414712"/>
                    <a:gd name="connsiteX11" fmla="*/ 100013 w 842963"/>
                    <a:gd name="connsiteY11" fmla="*/ 833438 h 3414712"/>
                    <a:gd name="connsiteX12" fmla="*/ 252413 w 842963"/>
                    <a:gd name="connsiteY12" fmla="*/ 695325 h 3414712"/>
                    <a:gd name="connsiteX13" fmla="*/ 600075 w 842963"/>
                    <a:gd name="connsiteY13" fmla="*/ 380999 h 3414712"/>
                    <a:gd name="connsiteX14" fmla="*/ 685801 w 842963"/>
                    <a:gd name="connsiteY14" fmla="*/ 295275 h 3414712"/>
                    <a:gd name="connsiteX15" fmla="*/ 742950 w 842963"/>
                    <a:gd name="connsiteY15" fmla="*/ 233362 h 3414712"/>
                    <a:gd name="connsiteX16" fmla="*/ 842963 w 842963"/>
                    <a:gd name="connsiteY16" fmla="*/ 0 h 3414712"/>
                    <a:gd name="connsiteX0" fmla="*/ 842963 w 842963"/>
                    <a:gd name="connsiteY0" fmla="*/ 0 h 3414712"/>
                    <a:gd name="connsiteX1" fmla="*/ 838200 w 842963"/>
                    <a:gd name="connsiteY1" fmla="*/ 3414712 h 3414712"/>
                    <a:gd name="connsiteX2" fmla="*/ 762000 w 842963"/>
                    <a:gd name="connsiteY2" fmla="*/ 2471737 h 3414712"/>
                    <a:gd name="connsiteX3" fmla="*/ 738188 w 842963"/>
                    <a:gd name="connsiteY3" fmla="*/ 2309812 h 3414712"/>
                    <a:gd name="connsiteX4" fmla="*/ 714375 w 842963"/>
                    <a:gd name="connsiteY4" fmla="*/ 2190750 h 3414712"/>
                    <a:gd name="connsiteX5" fmla="*/ 647700 w 842963"/>
                    <a:gd name="connsiteY5" fmla="*/ 1938337 h 3414712"/>
                    <a:gd name="connsiteX6" fmla="*/ 500062 w 842963"/>
                    <a:gd name="connsiteY6" fmla="*/ 1685925 h 3414712"/>
                    <a:gd name="connsiteX7" fmla="*/ 266700 w 842963"/>
                    <a:gd name="connsiteY7" fmla="*/ 1423987 h 3414712"/>
                    <a:gd name="connsiteX8" fmla="*/ 119063 w 842963"/>
                    <a:gd name="connsiteY8" fmla="*/ 1271587 h 3414712"/>
                    <a:gd name="connsiteX9" fmla="*/ 0 w 842963"/>
                    <a:gd name="connsiteY9" fmla="*/ 1081087 h 3414712"/>
                    <a:gd name="connsiteX10" fmla="*/ 0 w 842963"/>
                    <a:gd name="connsiteY10" fmla="*/ 971550 h 3414712"/>
                    <a:gd name="connsiteX11" fmla="*/ 100013 w 842963"/>
                    <a:gd name="connsiteY11" fmla="*/ 833438 h 3414712"/>
                    <a:gd name="connsiteX12" fmla="*/ 252413 w 842963"/>
                    <a:gd name="connsiteY12" fmla="*/ 695325 h 3414712"/>
                    <a:gd name="connsiteX13" fmla="*/ 600075 w 842963"/>
                    <a:gd name="connsiteY13" fmla="*/ 380999 h 3414712"/>
                    <a:gd name="connsiteX14" fmla="*/ 685801 w 842963"/>
                    <a:gd name="connsiteY14" fmla="*/ 295275 h 3414712"/>
                    <a:gd name="connsiteX15" fmla="*/ 742950 w 842963"/>
                    <a:gd name="connsiteY15" fmla="*/ 233362 h 3414712"/>
                    <a:gd name="connsiteX16" fmla="*/ 842963 w 842963"/>
                    <a:gd name="connsiteY16" fmla="*/ 0 h 341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42963" h="3414712">
                      <a:moveTo>
                        <a:pt x="842963" y="0"/>
                      </a:moveTo>
                      <a:cubicBezTo>
                        <a:pt x="841375" y="1138237"/>
                        <a:pt x="839788" y="2276475"/>
                        <a:pt x="838200" y="3414712"/>
                      </a:cubicBezTo>
                      <a:lnTo>
                        <a:pt x="762000" y="2471737"/>
                      </a:lnTo>
                      <a:lnTo>
                        <a:pt x="738188" y="2309812"/>
                      </a:lnTo>
                      <a:lnTo>
                        <a:pt x="714375" y="2190750"/>
                      </a:lnTo>
                      <a:lnTo>
                        <a:pt x="647700" y="1938337"/>
                      </a:lnTo>
                      <a:lnTo>
                        <a:pt x="500062" y="1685925"/>
                      </a:lnTo>
                      <a:lnTo>
                        <a:pt x="266700" y="1423987"/>
                      </a:lnTo>
                      <a:lnTo>
                        <a:pt x="119063" y="1271587"/>
                      </a:lnTo>
                      <a:lnTo>
                        <a:pt x="0" y="1081087"/>
                      </a:lnTo>
                      <a:lnTo>
                        <a:pt x="0" y="971550"/>
                      </a:lnTo>
                      <a:lnTo>
                        <a:pt x="100013" y="833438"/>
                      </a:lnTo>
                      <a:lnTo>
                        <a:pt x="252413" y="695325"/>
                      </a:lnTo>
                      <a:lnTo>
                        <a:pt x="600075" y="380999"/>
                      </a:lnTo>
                      <a:lnTo>
                        <a:pt x="685801" y="295275"/>
                      </a:lnTo>
                      <a:lnTo>
                        <a:pt x="742950" y="233362"/>
                      </a:lnTo>
                      <a:lnTo>
                        <a:pt x="842963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1" dirty="0"/>
                </a:p>
              </p:txBody>
            </p:sp>
            <p:sp>
              <p:nvSpPr>
                <p:cNvPr id="35" name="Line 19">
                  <a:extLst>
                    <a:ext uri="{FF2B5EF4-FFF2-40B4-BE49-F238E27FC236}">
                      <a16:creationId xmlns:a16="http://schemas.microsoft.com/office/drawing/2014/main" id="{B773FF8A-9E26-42F0-8C2E-AB9F9F157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18038" y="3913257"/>
                  <a:ext cx="475912" cy="0"/>
                </a:xfrm>
                <a:prstGeom prst="line">
                  <a:avLst/>
                </a:prstGeom>
                <a:solidFill>
                  <a:srgbClr val="92D050"/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1" dirty="0"/>
                </a:p>
              </p:txBody>
            </p:sp>
            <p:sp>
              <p:nvSpPr>
                <p:cNvPr id="36" name="Line 20">
                  <a:extLst>
                    <a:ext uri="{FF2B5EF4-FFF2-40B4-BE49-F238E27FC236}">
                      <a16:creationId xmlns:a16="http://schemas.microsoft.com/office/drawing/2014/main" id="{037C460D-24CE-4D61-ABD0-9AB3932E6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03097" y="4102422"/>
                  <a:ext cx="790852" cy="0"/>
                </a:xfrm>
                <a:prstGeom prst="line">
                  <a:avLst/>
                </a:prstGeom>
                <a:solidFill>
                  <a:srgbClr val="92D050"/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1" dirty="0"/>
                </a:p>
              </p:txBody>
            </p:sp>
            <p:sp>
              <p:nvSpPr>
                <p:cNvPr id="37" name="Line 21">
                  <a:extLst>
                    <a:ext uri="{FF2B5EF4-FFF2-40B4-BE49-F238E27FC236}">
                      <a16:creationId xmlns:a16="http://schemas.microsoft.com/office/drawing/2014/main" id="{96273C2E-BABB-4404-BE73-ACEA67C9E8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18038" y="4291588"/>
                  <a:ext cx="475912" cy="0"/>
                </a:xfrm>
                <a:prstGeom prst="line">
                  <a:avLst/>
                </a:prstGeom>
                <a:solidFill>
                  <a:srgbClr val="92D050"/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1" dirty="0"/>
                </a:p>
              </p:txBody>
            </p:sp>
            <p:sp>
              <p:nvSpPr>
                <p:cNvPr id="38" name="Line 22">
                  <a:extLst>
                    <a:ext uri="{FF2B5EF4-FFF2-40B4-BE49-F238E27FC236}">
                      <a16:creationId xmlns:a16="http://schemas.microsoft.com/office/drawing/2014/main" id="{91DB8802-246F-4609-B091-F18C482426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279009" y="4385131"/>
                  <a:ext cx="314941" cy="0"/>
                </a:xfrm>
                <a:prstGeom prst="line">
                  <a:avLst/>
                </a:prstGeom>
                <a:solidFill>
                  <a:srgbClr val="92D050"/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1" dirty="0"/>
                </a:p>
              </p:txBody>
            </p:sp>
            <p:sp>
              <p:nvSpPr>
                <p:cNvPr id="39" name="Line 23">
                  <a:extLst>
                    <a:ext uri="{FF2B5EF4-FFF2-40B4-BE49-F238E27FC236}">
                      <a16:creationId xmlns:a16="http://schemas.microsoft.com/office/drawing/2014/main" id="{30EF31F9-D208-4516-8FB0-85C3BA05F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18038" y="4478674"/>
                  <a:ext cx="475912" cy="0"/>
                </a:xfrm>
                <a:prstGeom prst="line">
                  <a:avLst/>
                </a:prstGeom>
                <a:solidFill>
                  <a:srgbClr val="92D050"/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1" dirty="0"/>
                </a:p>
              </p:txBody>
            </p:sp>
            <p:sp>
              <p:nvSpPr>
                <p:cNvPr id="40" name="Line 24">
                  <a:extLst>
                    <a:ext uri="{FF2B5EF4-FFF2-40B4-BE49-F238E27FC236}">
                      <a16:creationId xmlns:a16="http://schemas.microsoft.com/office/drawing/2014/main" id="{316C38CF-4BE5-4047-805A-225AEF5409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18038" y="4006800"/>
                  <a:ext cx="475912" cy="0"/>
                </a:xfrm>
                <a:prstGeom prst="line">
                  <a:avLst/>
                </a:prstGeom>
                <a:solidFill>
                  <a:srgbClr val="92D050"/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1" dirty="0"/>
                </a:p>
              </p:txBody>
            </p:sp>
          </p:grpSp>
          <p:sp>
            <p:nvSpPr>
              <p:cNvPr id="30" name="Line 21">
                <a:extLst>
                  <a:ext uri="{FF2B5EF4-FFF2-40B4-BE49-F238E27FC236}">
                    <a16:creationId xmlns:a16="http://schemas.microsoft.com/office/drawing/2014/main" id="{78821E8A-1F01-4385-BBBB-83C413863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62212" y="5166413"/>
                <a:ext cx="407312" cy="0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 dirty="0"/>
              </a:p>
            </p:txBody>
          </p:sp>
          <p:sp>
            <p:nvSpPr>
              <p:cNvPr id="31" name="Line 22">
                <a:extLst>
                  <a:ext uri="{FF2B5EF4-FFF2-40B4-BE49-F238E27FC236}">
                    <a16:creationId xmlns:a16="http://schemas.microsoft.com/office/drawing/2014/main" id="{A7A00890-A10A-4BD9-B785-1262EF5A3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59044" y="5034560"/>
                <a:ext cx="310480" cy="0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 dirty="0"/>
              </a:p>
            </p:txBody>
          </p:sp>
          <p:sp>
            <p:nvSpPr>
              <p:cNvPr id="32" name="Line 20">
                <a:extLst>
                  <a:ext uri="{FF2B5EF4-FFF2-40B4-BE49-F238E27FC236}">
                    <a16:creationId xmlns:a16="http://schemas.microsoft.com/office/drawing/2014/main" id="{ECEC4759-953A-4F64-928E-BDB0D8BEA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83803" y="4499670"/>
                <a:ext cx="656206" cy="7284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 dirty="0"/>
              </a:p>
            </p:txBody>
          </p:sp>
        </p:grp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055D5C73-BE04-426F-B4DC-4836DF3736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89249" y="4290120"/>
              <a:ext cx="656206" cy="7284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144654B9-C16F-4BF2-B945-FC47943EF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60674" y="4166296"/>
              <a:ext cx="656205" cy="7284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3A5D0CB0-D28A-47B3-ADB6-44D2A1C67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9724" y="4023420"/>
              <a:ext cx="656206" cy="7284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7269A9F9-68F6-4A4A-B802-FEAF29BE7C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67650" y="3970238"/>
              <a:ext cx="379160" cy="0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D7A98507-5B20-46F8-8ABF-338CB3D12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9075" y="3924984"/>
              <a:ext cx="379159" cy="0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4D23CB28-981D-41AA-8D2D-604D2B333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73856" y="4419545"/>
              <a:ext cx="572952" cy="0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63" name="Symbol zastępczy stopki 5">
            <a:extLst>
              <a:ext uri="{FF2B5EF4-FFF2-40B4-BE49-F238E27FC236}">
                <a16:creationId xmlns:a16="http://schemas.microsoft.com/office/drawing/2014/main" id="{A38CCA9D-3404-441D-AAE1-F33FBD7F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56351"/>
            <a:ext cx="5935980" cy="365125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Gamma </a:t>
            </a:r>
            <a:r>
              <a:rPr lang="pl-PL" b="1" dirty="0" err="1">
                <a:solidFill>
                  <a:srgbClr val="FFFF00"/>
                </a:solidFill>
              </a:rPr>
              <a:t>decay</a:t>
            </a:r>
            <a:r>
              <a:rPr lang="en-US" b="1" dirty="0">
                <a:solidFill>
                  <a:srgbClr val="FFFF00"/>
                </a:solidFill>
              </a:rPr>
              <a:t> of giant</a:t>
            </a:r>
            <a:r>
              <a:rPr lang="pl-PL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resonances (GDR, GQR) excited</a:t>
            </a:r>
            <a:r>
              <a:rPr lang="pl-PL" b="1" dirty="0">
                <a:solidFill>
                  <a:srgbClr val="FFFF00"/>
                </a:solidFill>
              </a:rPr>
              <a:t> by </a:t>
            </a:r>
            <a:r>
              <a:rPr lang="en-US" b="1" dirty="0">
                <a:solidFill>
                  <a:srgbClr val="FFFF00"/>
                </a:solidFill>
              </a:rPr>
              <a:t>proton or alpha beam </a:t>
            </a:r>
            <a:r>
              <a:rPr lang="pl-PL" b="1" dirty="0">
                <a:solidFill>
                  <a:srgbClr val="FFFF00"/>
                </a:solidFill>
              </a:rPr>
              <a:t>, </a:t>
            </a:r>
          </a:p>
          <a:p>
            <a:r>
              <a:rPr lang="pl-PL" b="1" dirty="0">
                <a:solidFill>
                  <a:srgbClr val="FFFF00"/>
                </a:solidFill>
              </a:rPr>
              <a:t>M. Kmiecik </a:t>
            </a:r>
            <a:endParaRPr lang="pl-PL" dirty="0"/>
          </a:p>
        </p:txBody>
      </p:sp>
      <p:pic>
        <p:nvPicPr>
          <p:cNvPr id="42" name="Picture 7" descr="gdr">
            <a:extLst>
              <a:ext uri="{FF2B5EF4-FFF2-40B4-BE49-F238E27FC236}">
                <a16:creationId xmlns:a16="http://schemas.microsoft.com/office/drawing/2014/main" id="{04DA186D-A5C0-4FD2-B067-7E6911F0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39" y="1529905"/>
            <a:ext cx="698946" cy="54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Prostokąt 43">
            <a:extLst>
              <a:ext uri="{FF2B5EF4-FFF2-40B4-BE49-F238E27FC236}">
                <a16:creationId xmlns:a16="http://schemas.microsoft.com/office/drawing/2014/main" id="{92F9B2A3-7D1D-4203-B4AF-D0F9772C2034}"/>
              </a:ext>
            </a:extLst>
          </p:cNvPr>
          <p:cNvSpPr/>
          <p:nvPr/>
        </p:nvSpPr>
        <p:spPr>
          <a:xfrm>
            <a:off x="258790" y="4916339"/>
            <a:ext cx="8711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Studies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of 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gamma </a:t>
            </a:r>
            <a:r>
              <a:rPr lang="pl-PL" sz="20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decay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of GDR 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to </a:t>
            </a:r>
            <a:r>
              <a:rPr lang="pl-PL" sz="20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ground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state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and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excited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states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could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be </a:t>
            </a:r>
            <a:r>
              <a:rPr lang="pl-PL" sz="2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used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b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as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an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input for theoretical models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to </a:t>
            </a:r>
            <a:r>
              <a:rPr lang="pl-PL" sz="2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determine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GDR </a:t>
            </a:r>
            <a:r>
              <a:rPr lang="pl-PL" sz="2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wave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functions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 and the </a:t>
            </a:r>
            <a:r>
              <a:rPr lang="pl-PL" sz="2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use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of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various probes </a:t>
            </a:r>
            <a:r>
              <a:rPr lang="pl-PL" sz="2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could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provide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insights into the GDR excitation mechanism.</a:t>
            </a:r>
            <a:endParaRPr lang="en-GB" sz="20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484D0AF5-6061-42C7-9204-32C6C4B19325}"/>
              </a:ext>
            </a:extLst>
          </p:cNvPr>
          <p:cNvSpPr/>
          <p:nvPr/>
        </p:nvSpPr>
        <p:spPr>
          <a:xfrm>
            <a:off x="3702562" y="2175352"/>
            <a:ext cx="5027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>
                <a:cs typeface="Arial" panose="020B0604020202020204" pitchFamily="34" charset="0"/>
              </a:rPr>
              <a:t>Well</a:t>
            </a:r>
            <a:r>
              <a:rPr lang="pl-PL" b="1" dirty="0">
                <a:cs typeface="Arial" panose="020B0604020202020204" pitchFamily="34" charset="0"/>
              </a:rPr>
              <a:t> </a:t>
            </a:r>
            <a:r>
              <a:rPr lang="pl-PL" b="1" dirty="0" err="1">
                <a:cs typeface="Arial" panose="020B0604020202020204" pitchFamily="34" charset="0"/>
              </a:rPr>
              <a:t>known</a:t>
            </a:r>
            <a:r>
              <a:rPr lang="pl-PL" b="1" dirty="0">
                <a:cs typeface="Arial" panose="020B0604020202020204" pitchFamily="34" charset="0"/>
              </a:rPr>
              <a:t> </a:t>
            </a:r>
            <a:r>
              <a:rPr lang="pl-PL" b="1" dirty="0" err="1">
                <a:cs typeface="Arial" panose="020B0604020202020204" pitchFamily="34" charset="0"/>
              </a:rPr>
              <a:t>properties</a:t>
            </a:r>
            <a:r>
              <a:rPr lang="pl-PL" dirty="0">
                <a:cs typeface="Arial" panose="020B0604020202020204" pitchFamily="34" charset="0"/>
              </a:rPr>
              <a:t>.</a:t>
            </a:r>
          </a:p>
          <a:p>
            <a:r>
              <a:rPr lang="pl-PL" dirty="0" err="1">
                <a:cs typeface="Arial" panose="020B0604020202020204" pitchFamily="34" charset="0"/>
              </a:rPr>
              <a:t>Systematic</a:t>
            </a:r>
            <a:r>
              <a:rPr lang="pl-PL" dirty="0">
                <a:cs typeface="Arial" panose="020B0604020202020204" pitchFamily="34" charset="0"/>
              </a:rPr>
              <a:t> </a:t>
            </a:r>
            <a:r>
              <a:rPr lang="pl-PL" dirty="0" err="1">
                <a:cs typeface="Arial" panose="020B0604020202020204" pitchFamily="34" charset="0"/>
              </a:rPr>
              <a:t>studies</a:t>
            </a:r>
            <a:r>
              <a:rPr lang="pl-PL" dirty="0">
                <a:cs typeface="Arial" panose="020B0604020202020204" pitchFamily="34" charset="0"/>
              </a:rPr>
              <a:t> </a:t>
            </a:r>
            <a:r>
              <a:rPr lang="pl-PL" dirty="0" err="1">
                <a:cs typeface="Arial" panose="020B0604020202020204" pitchFamily="34" charset="0"/>
              </a:rPr>
              <a:t>done</a:t>
            </a:r>
            <a:r>
              <a:rPr lang="pl-PL" dirty="0">
                <a:cs typeface="Arial" panose="020B0604020202020204" pitchFamily="34" charset="0"/>
              </a:rPr>
              <a:t> for </a:t>
            </a:r>
            <a:r>
              <a:rPr lang="pl-PL" dirty="0" err="1">
                <a:cs typeface="Arial" panose="020B0604020202020204" pitchFamily="34" charset="0"/>
              </a:rPr>
              <a:t>years</a:t>
            </a:r>
            <a:r>
              <a:rPr lang="pl-PL" dirty="0">
                <a:cs typeface="Arial" panose="020B0604020202020204" pitchFamily="34" charset="0"/>
              </a:rPr>
              <a:t> for </a:t>
            </a:r>
            <a:r>
              <a:rPr lang="pl-PL" dirty="0" err="1">
                <a:cs typeface="Arial" panose="020B0604020202020204" pitchFamily="34" charset="0"/>
              </a:rPr>
              <a:t>wide</a:t>
            </a:r>
            <a:r>
              <a:rPr lang="pl-PL" dirty="0">
                <a:cs typeface="Arial" panose="020B0604020202020204" pitchFamily="34" charset="0"/>
              </a:rPr>
              <a:t> </a:t>
            </a:r>
            <a:r>
              <a:rPr lang="pl-PL" dirty="0" err="1">
                <a:cs typeface="Arial" panose="020B0604020202020204" pitchFamily="34" charset="0"/>
              </a:rPr>
              <a:t>range</a:t>
            </a:r>
            <a:r>
              <a:rPr lang="pl-PL" dirty="0">
                <a:cs typeface="Arial" panose="020B0604020202020204" pitchFamily="34" charset="0"/>
              </a:rPr>
              <a:t> of </a:t>
            </a:r>
            <a:r>
              <a:rPr lang="pl-PL" dirty="0" err="1">
                <a:cs typeface="Arial" panose="020B0604020202020204" pitchFamily="34" charset="0"/>
              </a:rPr>
              <a:t>atomic</a:t>
            </a:r>
            <a:r>
              <a:rPr lang="pl-PL" dirty="0">
                <a:cs typeface="Arial" panose="020B0604020202020204" pitchFamily="34" charset="0"/>
              </a:rPr>
              <a:t> </a:t>
            </a:r>
            <a:r>
              <a:rPr lang="pl-PL" dirty="0" err="1">
                <a:cs typeface="Arial" panose="020B0604020202020204" pitchFamily="34" charset="0"/>
              </a:rPr>
              <a:t>nuclei</a:t>
            </a:r>
            <a:r>
              <a:rPr lang="pl-PL" dirty="0">
                <a:cs typeface="Arial" panose="020B0604020202020204" pitchFamily="34" charset="0"/>
              </a:rPr>
              <a:t> </a:t>
            </a:r>
            <a:r>
              <a:rPr lang="pl-PL" dirty="0" err="1">
                <a:cs typeface="Arial" panose="020B0604020202020204" pitchFamily="34" charset="0"/>
              </a:rPr>
              <a:t>concerning</a:t>
            </a:r>
            <a:r>
              <a:rPr lang="pl-PL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collectivity</a:t>
            </a:r>
            <a:r>
              <a:rPr lang="en-GB" dirty="0">
                <a:cs typeface="Arial" panose="020B0604020202020204" pitchFamily="34" charset="0"/>
              </a:rPr>
              <a:t>, strength and line-shape</a:t>
            </a:r>
            <a:r>
              <a:rPr lang="pl-PL" dirty="0">
                <a:cs typeface="Arial" panose="020B0604020202020204" pitchFamily="34" charset="0"/>
              </a:rPr>
              <a:t> (for GDR </a:t>
            </a:r>
            <a:r>
              <a:rPr lang="pl-PL" dirty="0" err="1">
                <a:cs typeface="Arial" panose="020B0604020202020204" pitchFamily="34" charset="0"/>
              </a:rPr>
              <a:t>excited</a:t>
            </a:r>
            <a:r>
              <a:rPr lang="pl-PL" dirty="0">
                <a:cs typeface="Arial" panose="020B0604020202020204" pitchFamily="34" charset="0"/>
              </a:rPr>
              <a:t> in </a:t>
            </a:r>
            <a:r>
              <a:rPr lang="pl-PL" dirty="0" err="1">
                <a:cs typeface="Arial" panose="020B0604020202020204" pitchFamily="34" charset="0"/>
              </a:rPr>
              <a:t>ground</a:t>
            </a:r>
            <a:r>
              <a:rPr lang="pl-PL" dirty="0">
                <a:cs typeface="Arial" panose="020B0604020202020204" pitchFamily="34" charset="0"/>
              </a:rPr>
              <a:t> </a:t>
            </a:r>
            <a:r>
              <a:rPr lang="pl-PL" dirty="0" err="1">
                <a:cs typeface="Arial" panose="020B0604020202020204" pitchFamily="34" charset="0"/>
              </a:rPr>
              <a:t>state</a:t>
            </a:r>
            <a:r>
              <a:rPr lang="pl-PL" dirty="0">
                <a:cs typeface="Arial" panose="020B0604020202020204" pitchFamily="34" charset="0"/>
              </a:rPr>
              <a:t> and in hot </a:t>
            </a:r>
            <a:r>
              <a:rPr lang="pl-PL" dirty="0" err="1">
                <a:cs typeface="Arial" panose="020B0604020202020204" pitchFamily="34" charset="0"/>
              </a:rPr>
              <a:t>compound</a:t>
            </a:r>
            <a:r>
              <a:rPr lang="pl-PL" dirty="0">
                <a:cs typeface="Arial" panose="020B0604020202020204" pitchFamily="34" charset="0"/>
              </a:rPr>
              <a:t> </a:t>
            </a:r>
            <a:r>
              <a:rPr lang="pl-PL" dirty="0" err="1">
                <a:cs typeface="Arial" panose="020B0604020202020204" pitchFamily="34" charset="0"/>
              </a:rPr>
              <a:t>nucleus</a:t>
            </a:r>
            <a:r>
              <a:rPr lang="pl-PL" dirty="0">
                <a:cs typeface="Arial" panose="020B0604020202020204" pitchFamily="34" charset="0"/>
              </a:rPr>
              <a:t>).</a:t>
            </a: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AE866C2B-F85F-4CE4-9265-61C1FD75D7A6}"/>
              </a:ext>
            </a:extLst>
          </p:cNvPr>
          <p:cNvSpPr/>
          <p:nvPr/>
        </p:nvSpPr>
        <p:spPr>
          <a:xfrm>
            <a:off x="391629" y="4169972"/>
            <a:ext cx="730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Lack of the </a:t>
            </a:r>
            <a:r>
              <a:rPr lang="pl-PL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information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on the gamma </a:t>
            </a:r>
            <a:r>
              <a:rPr lang="pl-PL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decay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of GDR to the </a:t>
            </a:r>
            <a:r>
              <a:rPr lang="pl-PL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excited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states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54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2626"/>
            <a:ext cx="7886700" cy="583292"/>
          </a:xfrm>
        </p:spPr>
        <p:txBody>
          <a:bodyPr>
            <a:noAutofit/>
          </a:bodyPr>
          <a:lstStyle/>
          <a:p>
            <a:r>
              <a:rPr lang="en-GB" sz="2600" b="1" dirty="0">
                <a:solidFill>
                  <a:srgbClr val="C00000"/>
                </a:solidFill>
                <a:latin typeface="+mn-lt"/>
              </a:rPr>
              <a:t>Motivation – PDR </a:t>
            </a:r>
            <a:r>
              <a:rPr lang="el-GR" sz="2600" b="1" dirty="0">
                <a:solidFill>
                  <a:srgbClr val="C00000"/>
                </a:solidFill>
                <a:latin typeface="+mn-lt"/>
              </a:rPr>
              <a:t>γ–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decay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600" b="1" dirty="0">
                <a:solidFill>
                  <a:srgbClr val="C00000"/>
                </a:solidFill>
                <a:latin typeface="+mn-lt"/>
              </a:rPr>
              <a:t>study</a:t>
            </a:r>
            <a:endParaRPr lang="en-GB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en-GB" smtClean="0"/>
              <a:t>4</a:t>
            </a:fld>
            <a:endParaRPr lang="en-GB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en-GB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1CED48A-357C-4965-8DBF-6D82BA589C80}"/>
              </a:ext>
            </a:extLst>
          </p:cNvPr>
          <p:cNvSpPr/>
          <p:nvPr/>
        </p:nvSpPr>
        <p:spPr>
          <a:xfrm>
            <a:off x="380747" y="5309328"/>
            <a:ext cx="7453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Studies with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various probes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will allow to learn on the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structure of PDR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states </a:t>
            </a:r>
            <a:br>
              <a:rPr lang="en-GB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GB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and give an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input for theoretical models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17" name="CasellaDiTesto 5">
            <a:extLst>
              <a:ext uri="{FF2B5EF4-FFF2-40B4-BE49-F238E27FC236}">
                <a16:creationId xmlns:a16="http://schemas.microsoft.com/office/drawing/2014/main" id="{2A6FFC43-92A8-4697-B22A-4679D8ED6E65}"/>
              </a:ext>
            </a:extLst>
          </p:cNvPr>
          <p:cNvSpPr txBox="1"/>
          <p:nvPr/>
        </p:nvSpPr>
        <p:spPr>
          <a:xfrm>
            <a:off x="3028950" y="1486702"/>
            <a:ext cx="548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PDR – low-energy part of the E1 response (GDR)  </a:t>
            </a:r>
            <a:br>
              <a:rPr lang="en-GB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below and above Sn (soft dipole mode)</a:t>
            </a:r>
            <a:endParaRPr lang="en-GB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5D3490F8-6A84-48D7-9773-36C401743D84}"/>
              </a:ext>
            </a:extLst>
          </p:cNvPr>
          <p:cNvGrpSpPr/>
          <p:nvPr/>
        </p:nvGrpSpPr>
        <p:grpSpPr>
          <a:xfrm rot="5400000">
            <a:off x="1254620" y="1056504"/>
            <a:ext cx="1133037" cy="3002362"/>
            <a:chOff x="6152851" y="431980"/>
            <a:chExt cx="1855339" cy="4954495"/>
          </a:xfrm>
        </p:grpSpPr>
        <p:cxnSp>
          <p:nvCxnSpPr>
            <p:cNvPr id="19" name="Łącznik prosty ze strzałką 18">
              <a:extLst>
                <a:ext uri="{FF2B5EF4-FFF2-40B4-BE49-F238E27FC236}">
                  <a16:creationId xmlns:a16="http://schemas.microsoft.com/office/drawing/2014/main" id="{134134D5-28C8-4C6D-9B21-7FB3D889261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227641" y="3147554"/>
              <a:ext cx="4454823" cy="23020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4A83006E-9807-4C7C-A6AD-7F89D02DD07C}"/>
                </a:ext>
              </a:extLst>
            </p:cNvPr>
            <p:cNvSpPr txBox="1"/>
            <p:nvPr/>
          </p:nvSpPr>
          <p:spPr>
            <a:xfrm rot="16200000">
              <a:off x="7376242" y="558670"/>
              <a:ext cx="758637" cy="505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8823" tIns="54411" rIns="108823" bIns="54411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en-GB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E* </a:t>
              </a:r>
            </a:p>
          </p:txBody>
        </p: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E371F0FF-78F1-46A5-BE69-781A62978E4D}"/>
                </a:ext>
              </a:extLst>
            </p:cNvPr>
            <p:cNvGrpSpPr/>
            <p:nvPr/>
          </p:nvGrpSpPr>
          <p:grpSpPr>
            <a:xfrm>
              <a:off x="6152851" y="1224783"/>
              <a:ext cx="1312594" cy="4007286"/>
              <a:chOff x="6152851" y="1224783"/>
              <a:chExt cx="1312594" cy="4007286"/>
            </a:xfrm>
          </p:grpSpPr>
          <p:grpSp>
            <p:nvGrpSpPr>
              <p:cNvPr id="22" name="Grupa 21">
                <a:extLst>
                  <a:ext uri="{FF2B5EF4-FFF2-40B4-BE49-F238E27FC236}">
                    <a16:creationId xmlns:a16="http://schemas.microsoft.com/office/drawing/2014/main" id="{90540A11-04AF-4D28-9D6D-39B00DA660FF}"/>
                  </a:ext>
                </a:extLst>
              </p:cNvPr>
              <p:cNvGrpSpPr/>
              <p:nvPr/>
            </p:nvGrpSpPr>
            <p:grpSpPr>
              <a:xfrm>
                <a:off x="6152851" y="1224783"/>
                <a:ext cx="1312594" cy="4007286"/>
                <a:chOff x="9056930" y="1224783"/>
                <a:chExt cx="1312594" cy="4007286"/>
              </a:xfrm>
            </p:grpSpPr>
            <p:grpSp>
              <p:nvGrpSpPr>
                <p:cNvPr id="29" name="Grupa 28">
                  <a:extLst>
                    <a:ext uri="{FF2B5EF4-FFF2-40B4-BE49-F238E27FC236}">
                      <a16:creationId xmlns:a16="http://schemas.microsoft.com/office/drawing/2014/main" id="{23BB3952-7639-4081-89EC-C01844BF1520}"/>
                    </a:ext>
                  </a:extLst>
                </p:cNvPr>
                <p:cNvGrpSpPr/>
                <p:nvPr/>
              </p:nvGrpSpPr>
              <p:grpSpPr>
                <a:xfrm>
                  <a:off x="9056930" y="1224783"/>
                  <a:ext cx="1304246" cy="4007286"/>
                  <a:chOff x="7527059" y="1749368"/>
                  <a:chExt cx="1083347" cy="3009339"/>
                </a:xfrm>
                <a:solidFill>
                  <a:schemeClr val="accent6">
                    <a:lumMod val="60000"/>
                    <a:lumOff val="40000"/>
                  </a:schemeClr>
                </a:solidFill>
              </p:grpSpPr>
              <p:sp>
                <p:nvSpPr>
                  <p:cNvPr id="33" name="Dowolny kształt 22">
                    <a:extLst>
                      <a:ext uri="{FF2B5EF4-FFF2-40B4-BE49-F238E27FC236}">
                        <a16:creationId xmlns:a16="http://schemas.microsoft.com/office/drawing/2014/main" id="{2AD8AA95-9C0B-48F8-8FDA-DC03678F7AA5}"/>
                      </a:ext>
                    </a:extLst>
                  </p:cNvPr>
                  <p:cNvSpPr/>
                  <p:nvPr/>
                </p:nvSpPr>
                <p:spPr>
                  <a:xfrm>
                    <a:off x="7527059" y="1749368"/>
                    <a:ext cx="1083347" cy="3009339"/>
                  </a:xfrm>
                  <a:custGeom>
                    <a:avLst/>
                    <a:gdLst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742950 w 842963"/>
                      <a:gd name="connsiteY13" fmla="*/ 214312 h 3414712"/>
                      <a:gd name="connsiteX14" fmla="*/ 842963 w 842963"/>
                      <a:gd name="connsiteY14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742950 w 842963"/>
                      <a:gd name="connsiteY13" fmla="*/ 233362 h 3414712"/>
                      <a:gd name="connsiteX14" fmla="*/ 842963 w 842963"/>
                      <a:gd name="connsiteY14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661988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685801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600075 w 842963"/>
                      <a:gd name="connsiteY12" fmla="*/ 380999 h 3414712"/>
                      <a:gd name="connsiteX13" fmla="*/ 685801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23825 w 842963"/>
                      <a:gd name="connsiteY11" fmla="*/ 838200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47700 w 842963"/>
                      <a:gd name="connsiteY5" fmla="*/ 193833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47700 w 842963"/>
                      <a:gd name="connsiteY5" fmla="*/ 1938337 h 3414712"/>
                      <a:gd name="connsiteX6" fmla="*/ 500062 w 842963"/>
                      <a:gd name="connsiteY6" fmla="*/ 1685925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842963" h="3414712">
                        <a:moveTo>
                          <a:pt x="842963" y="0"/>
                        </a:moveTo>
                        <a:cubicBezTo>
                          <a:pt x="841375" y="1138237"/>
                          <a:pt x="839788" y="2276475"/>
                          <a:pt x="838200" y="3414712"/>
                        </a:cubicBezTo>
                        <a:lnTo>
                          <a:pt x="762000" y="2471737"/>
                        </a:lnTo>
                        <a:lnTo>
                          <a:pt x="738188" y="2309812"/>
                        </a:lnTo>
                        <a:lnTo>
                          <a:pt x="714375" y="2190750"/>
                        </a:lnTo>
                        <a:lnTo>
                          <a:pt x="647700" y="1938337"/>
                        </a:lnTo>
                        <a:lnTo>
                          <a:pt x="500062" y="1685925"/>
                        </a:lnTo>
                        <a:lnTo>
                          <a:pt x="266700" y="1423987"/>
                        </a:lnTo>
                        <a:lnTo>
                          <a:pt x="119063" y="1271587"/>
                        </a:lnTo>
                        <a:lnTo>
                          <a:pt x="0" y="1081087"/>
                        </a:lnTo>
                        <a:lnTo>
                          <a:pt x="0" y="971550"/>
                        </a:lnTo>
                        <a:lnTo>
                          <a:pt x="100013" y="833438"/>
                        </a:lnTo>
                        <a:lnTo>
                          <a:pt x="252413" y="695325"/>
                        </a:lnTo>
                        <a:lnTo>
                          <a:pt x="600075" y="380999"/>
                        </a:lnTo>
                        <a:lnTo>
                          <a:pt x="685801" y="295275"/>
                        </a:lnTo>
                        <a:lnTo>
                          <a:pt x="742950" y="233362"/>
                        </a:lnTo>
                        <a:lnTo>
                          <a:pt x="842963" y="0"/>
                        </a:lnTo>
                        <a:close/>
                      </a:path>
                    </a:pathLst>
                  </a:custGeom>
                  <a:solidFill>
                    <a:srgbClr val="92D050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1" dirty="0"/>
                  </a:p>
                </p:txBody>
              </p:sp>
              <p:sp>
                <p:nvSpPr>
                  <p:cNvPr id="35" name="Line 19">
                    <a:extLst>
                      <a:ext uri="{FF2B5EF4-FFF2-40B4-BE49-F238E27FC236}">
                        <a16:creationId xmlns:a16="http://schemas.microsoft.com/office/drawing/2014/main" id="{B773FF8A-9E26-42F0-8C2E-AB9F9F157F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18038" y="3913257"/>
                    <a:ext cx="47591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 w="381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1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6" name="Line 20">
                    <a:extLst>
                      <a:ext uri="{FF2B5EF4-FFF2-40B4-BE49-F238E27FC236}">
                        <a16:creationId xmlns:a16="http://schemas.microsoft.com/office/drawing/2014/main" id="{037C460D-24CE-4D61-ABD0-9AB3932E63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03097" y="4102422"/>
                    <a:ext cx="79085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 w="381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1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7" name="Line 21">
                    <a:extLst>
                      <a:ext uri="{FF2B5EF4-FFF2-40B4-BE49-F238E27FC236}">
                        <a16:creationId xmlns:a16="http://schemas.microsoft.com/office/drawing/2014/main" id="{96273C2E-BABB-4404-BE73-ACEA67C9E8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18038" y="4291588"/>
                    <a:ext cx="47591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 w="381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1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8" name="Line 22">
                    <a:extLst>
                      <a:ext uri="{FF2B5EF4-FFF2-40B4-BE49-F238E27FC236}">
                        <a16:creationId xmlns:a16="http://schemas.microsoft.com/office/drawing/2014/main" id="{91DB8802-246F-4609-B091-F18C482426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279009" y="4385131"/>
                    <a:ext cx="314941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 w="381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1" dirty="0"/>
                  </a:p>
                </p:txBody>
              </p:sp>
              <p:sp>
                <p:nvSpPr>
                  <p:cNvPr id="39" name="Line 23">
                    <a:extLst>
                      <a:ext uri="{FF2B5EF4-FFF2-40B4-BE49-F238E27FC236}">
                        <a16:creationId xmlns:a16="http://schemas.microsoft.com/office/drawing/2014/main" id="{30EF31F9-D208-4516-8FB0-85C3BA05F0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18038" y="4478674"/>
                    <a:ext cx="47591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 w="381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1" dirty="0"/>
                  </a:p>
                </p:txBody>
              </p:sp>
              <p:sp>
                <p:nvSpPr>
                  <p:cNvPr id="40" name="Line 24">
                    <a:extLst>
                      <a:ext uri="{FF2B5EF4-FFF2-40B4-BE49-F238E27FC236}">
                        <a16:creationId xmlns:a16="http://schemas.microsoft.com/office/drawing/2014/main" id="{316C38CF-4BE5-4047-805A-225AEF5409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18038" y="4006800"/>
                    <a:ext cx="47591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 w="381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1" dirty="0"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30" name="Line 21">
                  <a:extLst>
                    <a:ext uri="{FF2B5EF4-FFF2-40B4-BE49-F238E27FC236}">
                      <a16:creationId xmlns:a16="http://schemas.microsoft.com/office/drawing/2014/main" id="{78821E8A-1F01-4385-BBBB-83C4138638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962212" y="5166413"/>
                  <a:ext cx="407312" cy="0"/>
                </a:xfrm>
                <a:prstGeom prst="line">
                  <a:avLst/>
                </a:prstGeom>
                <a:solidFill>
                  <a:srgbClr val="EBC48A">
                    <a:alpha val="20000"/>
                  </a:srgbClr>
                </a:solidFill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1" dirty="0"/>
                </a:p>
              </p:txBody>
            </p:sp>
            <p:sp>
              <p:nvSpPr>
                <p:cNvPr id="31" name="Line 22">
                  <a:extLst>
                    <a:ext uri="{FF2B5EF4-FFF2-40B4-BE49-F238E27FC236}">
                      <a16:creationId xmlns:a16="http://schemas.microsoft.com/office/drawing/2014/main" id="{A7A00890-A10A-4BD9-B785-1262EF5A35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59044" y="5034560"/>
                  <a:ext cx="310480" cy="0"/>
                </a:xfrm>
                <a:prstGeom prst="line">
                  <a:avLst/>
                </a:prstGeom>
                <a:solidFill>
                  <a:srgbClr val="EBC48A">
                    <a:alpha val="20000"/>
                  </a:srgbClr>
                </a:solidFill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1" dirty="0"/>
                </a:p>
              </p:txBody>
            </p:sp>
            <p:sp>
              <p:nvSpPr>
                <p:cNvPr id="32" name="Line 20">
                  <a:extLst>
                    <a:ext uri="{FF2B5EF4-FFF2-40B4-BE49-F238E27FC236}">
                      <a16:creationId xmlns:a16="http://schemas.microsoft.com/office/drawing/2014/main" id="{ECEC4759-953A-4F64-928E-BDB0D8BEA7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683803" y="4499670"/>
                  <a:ext cx="656206" cy="7284"/>
                </a:xfrm>
                <a:prstGeom prst="line">
                  <a:avLst/>
                </a:prstGeom>
                <a:solidFill>
                  <a:srgbClr val="EBC48A">
                    <a:alpha val="20000"/>
                  </a:srgbClr>
                </a:solidFill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1" dirty="0"/>
                </a:p>
              </p:txBody>
            </p:sp>
          </p:grp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055D5C73-BE04-426F-B4DC-4836DF373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9249" y="4290120"/>
                <a:ext cx="656206" cy="7284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 dirty="0"/>
              </a:p>
            </p:txBody>
          </p:sp>
          <p:sp>
            <p:nvSpPr>
              <p:cNvPr id="24" name="Line 20">
                <a:extLst>
                  <a:ext uri="{FF2B5EF4-FFF2-40B4-BE49-F238E27FC236}">
                    <a16:creationId xmlns:a16="http://schemas.microsoft.com/office/drawing/2014/main" id="{144654B9-C16F-4BF2-B945-FC47943EF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6055" y="4166295"/>
                <a:ext cx="656205" cy="7284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 dirty="0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3A5D0CB0-D28A-47B3-ADB6-44D2A1C67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79724" y="4023420"/>
                <a:ext cx="656206" cy="7284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7269A9F9-68F6-4A4A-B802-FEAF29BE7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67650" y="3970238"/>
                <a:ext cx="379160" cy="0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D7A98507-5B20-46F8-8ABF-338CB3D12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58111" y="3924984"/>
                <a:ext cx="379160" cy="0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 dirty="0"/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4D23CB28-981D-41AA-8D2D-604D2B333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73856" y="4419545"/>
                <a:ext cx="572952" cy="0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 dirty="0">
                  <a:solidFill>
                    <a:schemeClr val="lt1"/>
                  </a:solidFill>
                </a:endParaRPr>
              </a:p>
            </p:txBody>
          </p:sp>
        </p:grpSp>
      </p:grpSp>
      <p:pic>
        <p:nvPicPr>
          <p:cNvPr id="41" name="Picture 4" descr="povnuc_pdr">
            <a:extLst>
              <a:ext uri="{FF2B5EF4-FFF2-40B4-BE49-F238E27FC236}">
                <a16:creationId xmlns:a16="http://schemas.microsoft.com/office/drawing/2014/main" id="{A75F510E-B1A2-48A5-B2EF-3815D5A44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02" y="1610995"/>
            <a:ext cx="936096" cy="6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5B711591-52A8-4FEF-A698-EB61C42F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182" y="2209828"/>
            <a:ext cx="4780765" cy="1899729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GB" sz="1600" dirty="0">
                <a:solidFill>
                  <a:srgbClr val="336C89"/>
                </a:solidFill>
                <a:cs typeface="Arial" panose="020B0604020202020204" pitchFamily="34" charset="0"/>
              </a:rPr>
              <a:t>Implications on the </a:t>
            </a:r>
            <a:r>
              <a:rPr lang="en-GB" sz="1600" b="1" dirty="0">
                <a:solidFill>
                  <a:srgbClr val="336C89"/>
                </a:solidFill>
                <a:cs typeface="Arial" panose="020B0604020202020204" pitchFamily="34" charset="0"/>
              </a:rPr>
              <a:t>r-process nucleosynthesis</a:t>
            </a:r>
          </a:p>
          <a:p>
            <a:pPr>
              <a:lnSpc>
                <a:spcPct val="130000"/>
              </a:lnSpc>
            </a:pPr>
            <a:r>
              <a:rPr lang="en-GB" sz="1600" dirty="0">
                <a:solidFill>
                  <a:srgbClr val="336C89"/>
                </a:solidFill>
                <a:cs typeface="Arial" panose="020B0604020202020204" pitchFamily="34" charset="0"/>
              </a:rPr>
              <a:t>related to determination of </a:t>
            </a:r>
            <a:r>
              <a:rPr lang="en-GB" sz="1600" b="1" dirty="0">
                <a:solidFill>
                  <a:srgbClr val="336C89"/>
                </a:solidFill>
                <a:cs typeface="Arial" panose="020B0604020202020204" pitchFamily="34" charset="0"/>
              </a:rPr>
              <a:t>nuclear symmetry energy </a:t>
            </a:r>
            <a:r>
              <a:rPr lang="en-GB" sz="1600" dirty="0">
                <a:solidFill>
                  <a:srgbClr val="336C89"/>
                </a:solidFill>
                <a:cs typeface="Arial" panose="020B0604020202020204" pitchFamily="34" charset="0"/>
              </a:rPr>
              <a:t>(neutron rich matter)</a:t>
            </a:r>
          </a:p>
          <a:p>
            <a:pPr>
              <a:lnSpc>
                <a:spcPct val="130000"/>
              </a:lnSpc>
            </a:pPr>
            <a:r>
              <a:rPr lang="en-GB" sz="1600" dirty="0">
                <a:solidFill>
                  <a:srgbClr val="336C89"/>
                </a:solidFill>
                <a:cs typeface="Arial" panose="020B0604020202020204" pitchFamily="34" charset="0"/>
              </a:rPr>
              <a:t>can be used for </a:t>
            </a:r>
            <a:r>
              <a:rPr lang="en-GB" sz="1600" b="1" dirty="0">
                <a:solidFill>
                  <a:srgbClr val="336C89"/>
                </a:solidFill>
                <a:cs typeface="Arial" panose="020B0604020202020204" pitchFamily="34" charset="0"/>
              </a:rPr>
              <a:t>neutron skin thickness </a:t>
            </a:r>
            <a:r>
              <a:rPr lang="en-GB" sz="1600" dirty="0">
                <a:solidFill>
                  <a:srgbClr val="336C89"/>
                </a:solidFill>
                <a:cs typeface="Arial" panose="020B0604020202020204" pitchFamily="34" charset="0"/>
              </a:rPr>
              <a:t>determination (neutron stars)</a:t>
            </a: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F18967CB-0E1B-4480-9737-B88397A9744C}"/>
              </a:ext>
            </a:extLst>
          </p:cNvPr>
          <p:cNvSpPr/>
          <p:nvPr/>
        </p:nvSpPr>
        <p:spPr>
          <a:xfrm>
            <a:off x="319957" y="4233250"/>
            <a:ext cx="8400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Described by various theoretical approaches based on different models and giving different predictions in terms of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collectivity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strength and line-shape 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of the pygmy resonances </a:t>
            </a:r>
          </a:p>
        </p:txBody>
      </p:sp>
      <p:sp>
        <p:nvSpPr>
          <p:cNvPr id="63" name="Symbol zastępczy stopki 5">
            <a:extLst>
              <a:ext uri="{FF2B5EF4-FFF2-40B4-BE49-F238E27FC236}">
                <a16:creationId xmlns:a16="http://schemas.microsoft.com/office/drawing/2014/main" id="{A38CCA9D-3404-441D-AAE1-F33FBD7F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56351"/>
            <a:ext cx="5935980" cy="365125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Gamma </a:t>
            </a:r>
            <a:r>
              <a:rPr lang="pl-PL" b="1" dirty="0" err="1">
                <a:solidFill>
                  <a:srgbClr val="FFFF00"/>
                </a:solidFill>
              </a:rPr>
              <a:t>decay</a:t>
            </a:r>
            <a:r>
              <a:rPr lang="en-US" b="1" dirty="0">
                <a:solidFill>
                  <a:srgbClr val="FFFF00"/>
                </a:solidFill>
              </a:rPr>
              <a:t> of giant</a:t>
            </a:r>
            <a:r>
              <a:rPr lang="pl-PL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resonances (GDR, GQR) excited</a:t>
            </a:r>
            <a:r>
              <a:rPr lang="pl-PL" b="1" dirty="0">
                <a:solidFill>
                  <a:srgbClr val="FFFF00"/>
                </a:solidFill>
              </a:rPr>
              <a:t> by </a:t>
            </a:r>
            <a:r>
              <a:rPr lang="en-US" b="1" dirty="0">
                <a:solidFill>
                  <a:srgbClr val="FFFF00"/>
                </a:solidFill>
              </a:rPr>
              <a:t>proton or alpha beam </a:t>
            </a:r>
            <a:r>
              <a:rPr lang="pl-PL" b="1" dirty="0">
                <a:solidFill>
                  <a:srgbClr val="FFFF00"/>
                </a:solidFill>
              </a:rPr>
              <a:t>, </a:t>
            </a:r>
          </a:p>
          <a:p>
            <a:r>
              <a:rPr lang="pl-PL" b="1" dirty="0">
                <a:solidFill>
                  <a:srgbClr val="FFFF00"/>
                </a:solidFill>
              </a:rPr>
              <a:t>M. Kmiecik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210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2626"/>
            <a:ext cx="7886700" cy="583292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Motivation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– GQR </a:t>
            </a:r>
            <a:r>
              <a:rPr lang="el-GR" sz="2600" b="1" dirty="0">
                <a:solidFill>
                  <a:srgbClr val="C00000"/>
                </a:solidFill>
                <a:latin typeface="+mn-lt"/>
              </a:rPr>
              <a:t>γ–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decay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study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5</a:t>
            </a:fld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B861CA6-644D-40C4-B255-FF9EA72242E5}"/>
              </a:ext>
            </a:extLst>
          </p:cNvPr>
          <p:cNvSpPr/>
          <p:nvPr/>
        </p:nvSpPr>
        <p:spPr>
          <a:xfrm>
            <a:off x="358126" y="4840688"/>
            <a:ext cx="82412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GQR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is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not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well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known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,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only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some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excitation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cross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sections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were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measured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. </a:t>
            </a:r>
          </a:p>
          <a:p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The GQR s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tructure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, fragmented strength,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and d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ecay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important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to be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investigated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.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γ-decay to g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round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s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tate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and excited states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is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of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particular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ineterest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–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it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could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be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used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b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</a:b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to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get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the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information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about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the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resonance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wave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Cambria"/>
              </a:rPr>
              <a:t>function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  <a:sym typeface="Cambria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2074DDC-8CB0-401B-B23E-7F3E9595F3EB}"/>
              </a:ext>
            </a:extLst>
          </p:cNvPr>
          <p:cNvSpPr txBox="1"/>
          <p:nvPr/>
        </p:nvSpPr>
        <p:spPr>
          <a:xfrm>
            <a:off x="2987040" y="1494714"/>
            <a:ext cx="61574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700" dirty="0"/>
              <a:t>ISGQR </a:t>
            </a:r>
            <a:r>
              <a:rPr lang="pl-PL" sz="1700" dirty="0" err="1"/>
              <a:t>evidenced</a:t>
            </a:r>
            <a:r>
              <a:rPr lang="pl-PL" sz="1700" dirty="0"/>
              <a:t> in </a:t>
            </a:r>
            <a:r>
              <a:rPr lang="pl-PL" sz="1700" dirty="0" err="1"/>
              <a:t>electron</a:t>
            </a:r>
            <a:r>
              <a:rPr lang="pl-PL" sz="1700" dirty="0"/>
              <a:t>, </a:t>
            </a:r>
            <a:r>
              <a:rPr lang="pl-PL" sz="1700" dirty="0" err="1"/>
              <a:t>alpha</a:t>
            </a:r>
            <a:r>
              <a:rPr lang="pl-PL" sz="1700" dirty="0"/>
              <a:t> nad proton </a:t>
            </a:r>
            <a:r>
              <a:rPr lang="pl-PL" sz="1700" dirty="0" err="1"/>
              <a:t>scattering</a:t>
            </a:r>
            <a:r>
              <a:rPr lang="pl-PL" sz="1700" dirty="0"/>
              <a:t> </a:t>
            </a:r>
            <a:r>
              <a:rPr lang="pl-PL" sz="1700" dirty="0" err="1"/>
              <a:t>reactions</a:t>
            </a:r>
            <a:r>
              <a:rPr lang="pl-PL" sz="1700" dirty="0"/>
              <a:t> </a:t>
            </a:r>
          </a:p>
        </p:txBody>
      </p:sp>
      <p:grpSp>
        <p:nvGrpSpPr>
          <p:cNvPr id="92" name="Grupa 91">
            <a:extLst>
              <a:ext uri="{FF2B5EF4-FFF2-40B4-BE49-F238E27FC236}">
                <a16:creationId xmlns:a16="http://schemas.microsoft.com/office/drawing/2014/main" id="{8F806082-CD58-4EDB-839D-66649324E234}"/>
              </a:ext>
            </a:extLst>
          </p:cNvPr>
          <p:cNvGrpSpPr/>
          <p:nvPr/>
        </p:nvGrpSpPr>
        <p:grpSpPr>
          <a:xfrm rot="5400000">
            <a:off x="1098511" y="957414"/>
            <a:ext cx="1021759" cy="2746509"/>
            <a:chOff x="6106465" y="431980"/>
            <a:chExt cx="1901725" cy="4954495"/>
          </a:xfrm>
        </p:grpSpPr>
        <p:cxnSp>
          <p:nvCxnSpPr>
            <p:cNvPr id="93" name="Łącznik prosty ze strzałką 92">
              <a:extLst>
                <a:ext uri="{FF2B5EF4-FFF2-40B4-BE49-F238E27FC236}">
                  <a16:creationId xmlns:a16="http://schemas.microsoft.com/office/drawing/2014/main" id="{BBC142C6-D32B-4364-9A12-6C906601919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227641" y="3147554"/>
              <a:ext cx="4454823" cy="23020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pole tekstowe 93">
              <a:extLst>
                <a:ext uri="{FF2B5EF4-FFF2-40B4-BE49-F238E27FC236}">
                  <a16:creationId xmlns:a16="http://schemas.microsoft.com/office/drawing/2014/main" id="{96ADBCF9-4687-438F-8942-79AA5DC92ED3}"/>
                </a:ext>
              </a:extLst>
            </p:cNvPr>
            <p:cNvSpPr txBox="1"/>
            <p:nvPr/>
          </p:nvSpPr>
          <p:spPr>
            <a:xfrm rot="16200000">
              <a:off x="7376242" y="558670"/>
              <a:ext cx="758637" cy="505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8823" tIns="54411" rIns="108823" bIns="54411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E* </a:t>
              </a:r>
            </a:p>
          </p:txBody>
        </p:sp>
        <p:grpSp>
          <p:nvGrpSpPr>
            <p:cNvPr id="95" name="Grupa 94">
              <a:extLst>
                <a:ext uri="{FF2B5EF4-FFF2-40B4-BE49-F238E27FC236}">
                  <a16:creationId xmlns:a16="http://schemas.microsoft.com/office/drawing/2014/main" id="{32179827-512C-4509-AA7F-46388D9417F6}"/>
                </a:ext>
              </a:extLst>
            </p:cNvPr>
            <p:cNvGrpSpPr/>
            <p:nvPr/>
          </p:nvGrpSpPr>
          <p:grpSpPr>
            <a:xfrm>
              <a:off x="6106465" y="1224783"/>
              <a:ext cx="1358980" cy="4014960"/>
              <a:chOff x="6106465" y="1224783"/>
              <a:chExt cx="1358980" cy="4014960"/>
            </a:xfrm>
          </p:grpSpPr>
          <p:grpSp>
            <p:nvGrpSpPr>
              <p:cNvPr id="96" name="Grupa 95">
                <a:extLst>
                  <a:ext uri="{FF2B5EF4-FFF2-40B4-BE49-F238E27FC236}">
                    <a16:creationId xmlns:a16="http://schemas.microsoft.com/office/drawing/2014/main" id="{658249FB-66F8-4121-B8CE-F14333788780}"/>
                  </a:ext>
                </a:extLst>
              </p:cNvPr>
              <p:cNvGrpSpPr/>
              <p:nvPr/>
            </p:nvGrpSpPr>
            <p:grpSpPr>
              <a:xfrm>
                <a:off x="6106465" y="1224783"/>
                <a:ext cx="1358980" cy="4014960"/>
                <a:chOff x="9010544" y="1224783"/>
                <a:chExt cx="1358980" cy="4014960"/>
              </a:xfrm>
            </p:grpSpPr>
            <p:grpSp>
              <p:nvGrpSpPr>
                <p:cNvPr id="103" name="Grupa 102">
                  <a:extLst>
                    <a:ext uri="{FF2B5EF4-FFF2-40B4-BE49-F238E27FC236}">
                      <a16:creationId xmlns:a16="http://schemas.microsoft.com/office/drawing/2014/main" id="{A0351FF2-21C9-4AA2-B526-E903ABF3A295}"/>
                    </a:ext>
                  </a:extLst>
                </p:cNvPr>
                <p:cNvGrpSpPr/>
                <p:nvPr/>
              </p:nvGrpSpPr>
              <p:grpSpPr>
                <a:xfrm>
                  <a:off x="9010544" y="1224783"/>
                  <a:ext cx="1357705" cy="4014960"/>
                  <a:chOff x="7488531" y="1749368"/>
                  <a:chExt cx="1127752" cy="3015102"/>
                </a:xfrm>
                <a:solidFill>
                  <a:schemeClr val="accent6">
                    <a:lumMod val="60000"/>
                    <a:lumOff val="40000"/>
                  </a:schemeClr>
                </a:solidFill>
              </p:grpSpPr>
              <p:sp>
                <p:nvSpPr>
                  <p:cNvPr id="107" name="Dowolny kształt 22">
                    <a:extLst>
                      <a:ext uri="{FF2B5EF4-FFF2-40B4-BE49-F238E27FC236}">
                        <a16:creationId xmlns:a16="http://schemas.microsoft.com/office/drawing/2014/main" id="{8EB37BBC-E16D-49C3-84C6-A7BB10B5551F}"/>
                      </a:ext>
                    </a:extLst>
                  </p:cNvPr>
                  <p:cNvSpPr/>
                  <p:nvPr/>
                </p:nvSpPr>
                <p:spPr>
                  <a:xfrm>
                    <a:off x="7527059" y="1749368"/>
                    <a:ext cx="1083347" cy="3009339"/>
                  </a:xfrm>
                  <a:custGeom>
                    <a:avLst/>
                    <a:gdLst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742950 w 842963"/>
                      <a:gd name="connsiteY13" fmla="*/ 214312 h 3414712"/>
                      <a:gd name="connsiteX14" fmla="*/ 842963 w 842963"/>
                      <a:gd name="connsiteY14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742950 w 842963"/>
                      <a:gd name="connsiteY13" fmla="*/ 233362 h 3414712"/>
                      <a:gd name="connsiteX14" fmla="*/ 842963 w 842963"/>
                      <a:gd name="connsiteY14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661988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685801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600075 w 842963"/>
                      <a:gd name="connsiteY12" fmla="*/ 380999 h 3414712"/>
                      <a:gd name="connsiteX13" fmla="*/ 685801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23825 w 842963"/>
                      <a:gd name="connsiteY11" fmla="*/ 838200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47700 w 842963"/>
                      <a:gd name="connsiteY5" fmla="*/ 193833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47700 w 842963"/>
                      <a:gd name="connsiteY5" fmla="*/ 1938337 h 3414712"/>
                      <a:gd name="connsiteX6" fmla="*/ 500062 w 842963"/>
                      <a:gd name="connsiteY6" fmla="*/ 1685925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842963" h="3414712">
                        <a:moveTo>
                          <a:pt x="842963" y="0"/>
                        </a:moveTo>
                        <a:cubicBezTo>
                          <a:pt x="841375" y="1138237"/>
                          <a:pt x="839788" y="2276475"/>
                          <a:pt x="838200" y="3414712"/>
                        </a:cubicBezTo>
                        <a:lnTo>
                          <a:pt x="762000" y="2471737"/>
                        </a:lnTo>
                        <a:lnTo>
                          <a:pt x="738188" y="2309812"/>
                        </a:lnTo>
                        <a:lnTo>
                          <a:pt x="714375" y="2190750"/>
                        </a:lnTo>
                        <a:lnTo>
                          <a:pt x="647700" y="1938337"/>
                        </a:lnTo>
                        <a:lnTo>
                          <a:pt x="500062" y="1685925"/>
                        </a:lnTo>
                        <a:lnTo>
                          <a:pt x="266700" y="1423987"/>
                        </a:lnTo>
                        <a:lnTo>
                          <a:pt x="119063" y="1271587"/>
                        </a:lnTo>
                        <a:lnTo>
                          <a:pt x="0" y="1081087"/>
                        </a:lnTo>
                        <a:lnTo>
                          <a:pt x="0" y="971550"/>
                        </a:lnTo>
                        <a:lnTo>
                          <a:pt x="100013" y="833438"/>
                        </a:lnTo>
                        <a:lnTo>
                          <a:pt x="252413" y="695325"/>
                        </a:lnTo>
                        <a:lnTo>
                          <a:pt x="600075" y="380999"/>
                        </a:lnTo>
                        <a:lnTo>
                          <a:pt x="685801" y="295275"/>
                        </a:lnTo>
                        <a:lnTo>
                          <a:pt x="742950" y="233362"/>
                        </a:lnTo>
                        <a:lnTo>
                          <a:pt x="842963" y="0"/>
                        </a:lnTo>
                        <a:close/>
                      </a:path>
                    </a:pathLst>
                  </a:custGeom>
                  <a:solidFill>
                    <a:srgbClr val="92D050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/>
                  </a:p>
                </p:txBody>
              </p:sp>
              <p:sp>
                <p:nvSpPr>
                  <p:cNvPr id="108" name="Dowolny kształt 23">
                    <a:extLst>
                      <a:ext uri="{FF2B5EF4-FFF2-40B4-BE49-F238E27FC236}">
                        <a16:creationId xmlns:a16="http://schemas.microsoft.com/office/drawing/2014/main" id="{4403A140-C2E1-4EDC-9DD4-1C8E6DA56723}"/>
                      </a:ext>
                    </a:extLst>
                  </p:cNvPr>
                  <p:cNvSpPr/>
                  <p:nvPr/>
                </p:nvSpPr>
                <p:spPr>
                  <a:xfrm>
                    <a:off x="7488531" y="2810408"/>
                    <a:ext cx="1127752" cy="1954062"/>
                  </a:xfrm>
                  <a:custGeom>
                    <a:avLst/>
                    <a:gdLst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742950 w 842963"/>
                      <a:gd name="connsiteY13" fmla="*/ 214312 h 3414712"/>
                      <a:gd name="connsiteX14" fmla="*/ 842963 w 842963"/>
                      <a:gd name="connsiteY14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742950 w 842963"/>
                      <a:gd name="connsiteY13" fmla="*/ 233362 h 3414712"/>
                      <a:gd name="connsiteX14" fmla="*/ 842963 w 842963"/>
                      <a:gd name="connsiteY14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661988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685801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600075 w 842963"/>
                      <a:gd name="connsiteY12" fmla="*/ 380999 h 3414712"/>
                      <a:gd name="connsiteX13" fmla="*/ 685801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23825 w 842963"/>
                      <a:gd name="connsiteY11" fmla="*/ 838200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47700 w 842963"/>
                      <a:gd name="connsiteY5" fmla="*/ 193833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47700 w 842963"/>
                      <a:gd name="connsiteY5" fmla="*/ 1938337 h 3414712"/>
                      <a:gd name="connsiteX6" fmla="*/ 500062 w 842963"/>
                      <a:gd name="connsiteY6" fmla="*/ 1685925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842963" h="3414712">
                        <a:moveTo>
                          <a:pt x="842963" y="0"/>
                        </a:moveTo>
                        <a:cubicBezTo>
                          <a:pt x="841375" y="1138237"/>
                          <a:pt x="839788" y="2276475"/>
                          <a:pt x="838200" y="3414712"/>
                        </a:cubicBezTo>
                        <a:lnTo>
                          <a:pt x="762000" y="2471737"/>
                        </a:lnTo>
                        <a:lnTo>
                          <a:pt x="738188" y="2309812"/>
                        </a:lnTo>
                        <a:lnTo>
                          <a:pt x="714375" y="2190750"/>
                        </a:lnTo>
                        <a:lnTo>
                          <a:pt x="647700" y="1938337"/>
                        </a:lnTo>
                        <a:lnTo>
                          <a:pt x="500062" y="1685925"/>
                        </a:lnTo>
                        <a:lnTo>
                          <a:pt x="266700" y="1423987"/>
                        </a:lnTo>
                        <a:lnTo>
                          <a:pt x="119063" y="1271587"/>
                        </a:lnTo>
                        <a:lnTo>
                          <a:pt x="0" y="1081087"/>
                        </a:lnTo>
                        <a:lnTo>
                          <a:pt x="0" y="971550"/>
                        </a:lnTo>
                        <a:lnTo>
                          <a:pt x="100013" y="833438"/>
                        </a:lnTo>
                        <a:lnTo>
                          <a:pt x="252413" y="695325"/>
                        </a:lnTo>
                        <a:lnTo>
                          <a:pt x="600075" y="380999"/>
                        </a:lnTo>
                        <a:lnTo>
                          <a:pt x="685801" y="295275"/>
                        </a:lnTo>
                        <a:lnTo>
                          <a:pt x="742950" y="233362"/>
                        </a:lnTo>
                        <a:lnTo>
                          <a:pt x="842963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/>
                  </a:p>
                </p:txBody>
              </p:sp>
              <p:sp>
                <p:nvSpPr>
                  <p:cNvPr id="109" name="Line 19">
                    <a:extLst>
                      <a:ext uri="{FF2B5EF4-FFF2-40B4-BE49-F238E27FC236}">
                        <a16:creationId xmlns:a16="http://schemas.microsoft.com/office/drawing/2014/main" id="{200DB1FC-0B4B-4273-89B1-C14D9FE944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18038" y="3913257"/>
                    <a:ext cx="47591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0" name="Line 20">
                    <a:extLst>
                      <a:ext uri="{FF2B5EF4-FFF2-40B4-BE49-F238E27FC236}">
                        <a16:creationId xmlns:a16="http://schemas.microsoft.com/office/drawing/2014/main" id="{CAB577B2-228E-4F43-BBBA-3A4ADC7EFB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03097" y="4102422"/>
                    <a:ext cx="79085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1" name="Line 21">
                    <a:extLst>
                      <a:ext uri="{FF2B5EF4-FFF2-40B4-BE49-F238E27FC236}">
                        <a16:creationId xmlns:a16="http://schemas.microsoft.com/office/drawing/2014/main" id="{E74A85F1-EF1C-468F-BF23-FC2DAE70DA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18038" y="4291588"/>
                    <a:ext cx="47591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2" name="Line 22">
                    <a:extLst>
                      <a:ext uri="{FF2B5EF4-FFF2-40B4-BE49-F238E27FC236}">
                        <a16:creationId xmlns:a16="http://schemas.microsoft.com/office/drawing/2014/main" id="{6AE6A6E0-C80D-4067-AA8E-BBE31129A9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279009" y="4385131"/>
                    <a:ext cx="314941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/>
                  </a:p>
                </p:txBody>
              </p:sp>
              <p:sp>
                <p:nvSpPr>
                  <p:cNvPr id="113" name="Line 23">
                    <a:extLst>
                      <a:ext uri="{FF2B5EF4-FFF2-40B4-BE49-F238E27FC236}">
                        <a16:creationId xmlns:a16="http://schemas.microsoft.com/office/drawing/2014/main" id="{03243686-E189-458E-A00F-36D5A07713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18038" y="4478674"/>
                    <a:ext cx="47591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4" name="Line 24">
                    <a:extLst>
                      <a:ext uri="{FF2B5EF4-FFF2-40B4-BE49-F238E27FC236}">
                        <a16:creationId xmlns:a16="http://schemas.microsoft.com/office/drawing/2014/main" id="{32F514F1-20D9-4F4F-9C08-A041802D44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18038" y="4006800"/>
                    <a:ext cx="47591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104" name="Line 21">
                  <a:extLst>
                    <a:ext uri="{FF2B5EF4-FFF2-40B4-BE49-F238E27FC236}">
                      <a16:creationId xmlns:a16="http://schemas.microsoft.com/office/drawing/2014/main" id="{458508E6-0B49-4699-A713-BAFA3FD3F6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962212" y="5166413"/>
                  <a:ext cx="407312" cy="0"/>
                </a:xfrm>
                <a:prstGeom prst="line">
                  <a:avLst/>
                </a:prstGeom>
                <a:solidFill>
                  <a:srgbClr val="EBC48A">
                    <a:alpha val="20000"/>
                  </a:srgbClr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5" name="Line 22">
                  <a:extLst>
                    <a:ext uri="{FF2B5EF4-FFF2-40B4-BE49-F238E27FC236}">
                      <a16:creationId xmlns:a16="http://schemas.microsoft.com/office/drawing/2014/main" id="{1C090C40-180E-4288-92E4-C744BF1A4F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59044" y="5034560"/>
                  <a:ext cx="310480" cy="0"/>
                </a:xfrm>
                <a:prstGeom prst="line">
                  <a:avLst/>
                </a:prstGeom>
                <a:solidFill>
                  <a:srgbClr val="EBC48A">
                    <a:alpha val="20000"/>
                  </a:srgbClr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6" name="Line 20">
                  <a:extLst>
                    <a:ext uri="{FF2B5EF4-FFF2-40B4-BE49-F238E27FC236}">
                      <a16:creationId xmlns:a16="http://schemas.microsoft.com/office/drawing/2014/main" id="{9DA1B5CF-ED97-4A00-8B05-D8EDE6123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683803" y="4499670"/>
                  <a:ext cx="656206" cy="7284"/>
                </a:xfrm>
                <a:prstGeom prst="line">
                  <a:avLst/>
                </a:prstGeom>
                <a:solidFill>
                  <a:srgbClr val="EBC48A">
                    <a:alpha val="20000"/>
                  </a:srgbClr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/>
                </a:p>
              </p:txBody>
            </p:sp>
          </p:grpSp>
          <p:sp>
            <p:nvSpPr>
              <p:cNvPr id="97" name="Line 20">
                <a:extLst>
                  <a:ext uri="{FF2B5EF4-FFF2-40B4-BE49-F238E27FC236}">
                    <a16:creationId xmlns:a16="http://schemas.microsoft.com/office/drawing/2014/main" id="{354FD5A0-C6E3-4FE5-AD66-FDCD4BF8C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9249" y="4290120"/>
                <a:ext cx="656206" cy="7284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98" name="Line 20">
                <a:extLst>
                  <a:ext uri="{FF2B5EF4-FFF2-40B4-BE49-F238E27FC236}">
                    <a16:creationId xmlns:a16="http://schemas.microsoft.com/office/drawing/2014/main" id="{84FBA2D5-6902-4AF1-B28A-D56DDCEB5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60674" y="4166296"/>
                <a:ext cx="656205" cy="7284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99" name="Line 20">
                <a:extLst>
                  <a:ext uri="{FF2B5EF4-FFF2-40B4-BE49-F238E27FC236}">
                    <a16:creationId xmlns:a16="http://schemas.microsoft.com/office/drawing/2014/main" id="{10EA003A-2760-4B70-B015-7C6518753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79724" y="4023420"/>
                <a:ext cx="656206" cy="7284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chemeClr val="lt1"/>
                  </a:solidFill>
                </a:endParaRPr>
              </a:p>
            </p:txBody>
          </p:sp>
          <p:sp>
            <p:nvSpPr>
              <p:cNvPr id="100" name="Line 22">
                <a:extLst>
                  <a:ext uri="{FF2B5EF4-FFF2-40B4-BE49-F238E27FC236}">
                    <a16:creationId xmlns:a16="http://schemas.microsoft.com/office/drawing/2014/main" id="{698BDF4B-E43C-431E-84B9-B91A58BAF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67650" y="3970238"/>
                <a:ext cx="379160" cy="0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chemeClr val="lt1"/>
                  </a:solidFill>
                </a:endParaRPr>
              </a:p>
            </p:txBody>
          </p:sp>
          <p:sp>
            <p:nvSpPr>
              <p:cNvPr id="101" name="Line 22">
                <a:extLst>
                  <a:ext uri="{FF2B5EF4-FFF2-40B4-BE49-F238E27FC236}">
                    <a16:creationId xmlns:a16="http://schemas.microsoft.com/office/drawing/2014/main" id="{10E9FA3A-AF5F-4C98-8E72-A4D74ADFE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39075" y="3924984"/>
                <a:ext cx="379159" cy="0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02" name="Line 21">
                <a:extLst>
                  <a:ext uri="{FF2B5EF4-FFF2-40B4-BE49-F238E27FC236}">
                    <a16:creationId xmlns:a16="http://schemas.microsoft.com/office/drawing/2014/main" id="{7C42A271-656A-4705-88F2-F0DC0C2D2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73856" y="4419545"/>
                <a:ext cx="572952" cy="0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chemeClr val="lt1"/>
                  </a:solidFill>
                </a:endParaRPr>
              </a:p>
            </p:txBody>
          </p:sp>
        </p:grpSp>
      </p:grpSp>
      <p:pic>
        <p:nvPicPr>
          <p:cNvPr id="115" name="Picture 8" descr="gqr">
            <a:extLst>
              <a:ext uri="{FF2B5EF4-FFF2-40B4-BE49-F238E27FC236}">
                <a16:creationId xmlns:a16="http://schemas.microsoft.com/office/drawing/2014/main" id="{42B98B65-11BF-4CD2-98B0-22177C68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71" y="1445830"/>
            <a:ext cx="787395" cy="5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7">
            <a:extLst>
              <a:ext uri="{FF2B5EF4-FFF2-40B4-BE49-F238E27FC236}">
                <a16:creationId xmlns:a16="http://schemas.microsoft.com/office/drawing/2014/main" id="{F6EE450A-829C-49CE-9347-975F83DD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89" y="1908138"/>
            <a:ext cx="2138232" cy="29045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3" name="Prostokąt 122">
            <a:extLst>
              <a:ext uri="{FF2B5EF4-FFF2-40B4-BE49-F238E27FC236}">
                <a16:creationId xmlns:a16="http://schemas.microsoft.com/office/drawing/2014/main" id="{2246EAED-0B64-4CF1-9318-C26072867F76}"/>
              </a:ext>
            </a:extLst>
          </p:cNvPr>
          <p:cNvSpPr/>
          <p:nvPr/>
        </p:nvSpPr>
        <p:spPr>
          <a:xfrm>
            <a:off x="5910794" y="1936124"/>
            <a:ext cx="2705435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l-PL" sz="1400" dirty="0">
                <a:cs typeface="Arial" panose="020B0604020202020204" pitchFamily="34" charset="0"/>
              </a:rPr>
              <a:t>I.T. </a:t>
            </a:r>
            <a:r>
              <a:rPr lang="pl-PL" sz="1400" dirty="0" err="1">
                <a:cs typeface="Arial" panose="020B0604020202020204" pitchFamily="34" charset="0"/>
              </a:rPr>
              <a:t>Usman</a:t>
            </a:r>
            <a:r>
              <a:rPr lang="pl-PL" sz="1400" dirty="0">
                <a:cs typeface="Arial" panose="020B0604020202020204" pitchFamily="34" charset="0"/>
              </a:rPr>
              <a:t> et al.,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 err="1">
                <a:cs typeface="Arial" panose="020B0604020202020204" pitchFamily="34" charset="0"/>
              </a:rPr>
              <a:t>Phys</a:t>
            </a:r>
            <a:r>
              <a:rPr lang="pl-PL" sz="1400" dirty="0">
                <a:cs typeface="Arial" panose="020B0604020202020204" pitchFamily="34" charset="0"/>
              </a:rPr>
              <a:t>. </a:t>
            </a:r>
            <a:r>
              <a:rPr lang="pl-PL" sz="1400" dirty="0" err="1">
                <a:cs typeface="Arial" panose="020B0604020202020204" pitchFamily="34" charset="0"/>
              </a:rPr>
              <a:t>Rev</a:t>
            </a:r>
            <a:r>
              <a:rPr lang="pl-PL" sz="1400" dirty="0">
                <a:cs typeface="Arial" panose="020B0604020202020204" pitchFamily="34" charset="0"/>
              </a:rPr>
              <a:t>. C94, 024308 (2016)</a:t>
            </a:r>
          </a:p>
          <a:p>
            <a:pPr>
              <a:spcBef>
                <a:spcPct val="0"/>
              </a:spcBef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l-PL" sz="1400" dirty="0">
                <a:cs typeface="Arial" panose="020B0604020202020204" pitchFamily="34" charset="0"/>
              </a:rPr>
              <a:t>K. van der Borg et al.,</a:t>
            </a:r>
          </a:p>
          <a:p>
            <a:pPr>
              <a:spcBef>
                <a:spcPct val="0"/>
              </a:spcBef>
            </a:pPr>
            <a:r>
              <a:rPr lang="pl-PL" sz="1400" dirty="0" err="1">
                <a:cs typeface="Arial" panose="020B0604020202020204" pitchFamily="34" charset="0"/>
              </a:rPr>
              <a:t>Nucl</a:t>
            </a:r>
            <a:r>
              <a:rPr lang="pl-PL" sz="1400" dirty="0">
                <a:cs typeface="Arial" panose="020B0604020202020204" pitchFamily="34" charset="0"/>
              </a:rPr>
              <a:t>. </a:t>
            </a:r>
            <a:r>
              <a:rPr lang="pl-PL" sz="1400" dirty="0" err="1">
                <a:cs typeface="Arial" panose="020B0604020202020204" pitchFamily="34" charset="0"/>
              </a:rPr>
              <a:t>Phys</a:t>
            </a:r>
            <a:r>
              <a:rPr lang="pl-PL" sz="1400" dirty="0">
                <a:cs typeface="Arial" panose="020B0604020202020204" pitchFamily="34" charset="0"/>
              </a:rPr>
              <a:t>. A341, 219 (1980)</a:t>
            </a:r>
          </a:p>
          <a:p>
            <a:pPr>
              <a:spcBef>
                <a:spcPct val="0"/>
              </a:spcBef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l-PL" sz="1400" dirty="0">
                <a:cs typeface="Arial" panose="020B0604020202020204" pitchFamily="34" charset="0"/>
              </a:rPr>
              <a:t>A. Richter, Prog. </a:t>
            </a:r>
            <a:r>
              <a:rPr lang="pl-PL" sz="1400" dirty="0" err="1">
                <a:cs typeface="Arial" panose="020B0604020202020204" pitchFamily="34" charset="0"/>
              </a:rPr>
              <a:t>Part.Nucl</a:t>
            </a:r>
            <a:r>
              <a:rPr lang="pl-PL" sz="1400" dirty="0">
                <a:cs typeface="Arial" panose="020B0604020202020204" pitchFamily="34" charset="0"/>
              </a:rPr>
              <a:t>. </a:t>
            </a:r>
            <a:r>
              <a:rPr lang="pl-PL" sz="1400" dirty="0" err="1">
                <a:cs typeface="Arial" panose="020B0604020202020204" pitchFamily="34" charset="0"/>
              </a:rPr>
              <a:t>Phys</a:t>
            </a:r>
            <a:r>
              <a:rPr lang="pl-PL" sz="1400" dirty="0">
                <a:cs typeface="Arial" panose="020B0604020202020204" pitchFamily="34" charset="0"/>
              </a:rPr>
              <a:t>. 13, 1 (1985)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39258E9F-B9B4-443B-BDCA-13308F3A323F}"/>
              </a:ext>
            </a:extLst>
          </p:cNvPr>
          <p:cNvSpPr txBox="1"/>
          <p:nvPr/>
        </p:nvSpPr>
        <p:spPr>
          <a:xfrm>
            <a:off x="597496" y="3160192"/>
            <a:ext cx="235532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700"/>
            </a:lvl1pPr>
          </a:lstStyle>
          <a:p>
            <a:r>
              <a:rPr lang="pl-PL" dirty="0"/>
              <a:t>Using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probes</a:t>
            </a:r>
            <a:r>
              <a:rPr lang="pl-PL" dirty="0"/>
              <a:t> </a:t>
            </a:r>
          </a:p>
          <a:p>
            <a:r>
              <a:rPr lang="pl-PL" dirty="0"/>
              <a:t>for the GQR </a:t>
            </a:r>
            <a:r>
              <a:rPr lang="pl-PL" dirty="0" err="1"/>
              <a:t>excitation</a:t>
            </a:r>
            <a:r>
              <a:rPr lang="pl-PL" dirty="0"/>
              <a:t> </a:t>
            </a:r>
          </a:p>
          <a:p>
            <a:r>
              <a:rPr lang="pl-PL" dirty="0" err="1"/>
              <a:t>various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 </a:t>
            </a:r>
            <a:r>
              <a:rPr lang="pl-PL" dirty="0" err="1"/>
              <a:t>obtained</a:t>
            </a:r>
            <a:endParaRPr lang="pl-PL" dirty="0"/>
          </a:p>
        </p:txBody>
      </p:sp>
      <p:sp>
        <p:nvSpPr>
          <p:cNvPr id="130" name="Symbol zastępczy stopki 5">
            <a:extLst>
              <a:ext uri="{FF2B5EF4-FFF2-40B4-BE49-F238E27FC236}">
                <a16:creationId xmlns:a16="http://schemas.microsoft.com/office/drawing/2014/main" id="{D4726CE2-BA8D-4E37-8C3A-5263725E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56351"/>
            <a:ext cx="5935980" cy="365125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Gamma </a:t>
            </a:r>
            <a:r>
              <a:rPr lang="pl-PL" b="1" dirty="0" err="1">
                <a:solidFill>
                  <a:srgbClr val="FFFF00"/>
                </a:solidFill>
              </a:rPr>
              <a:t>decay</a:t>
            </a:r>
            <a:r>
              <a:rPr lang="en-US" b="1" dirty="0">
                <a:solidFill>
                  <a:srgbClr val="FFFF00"/>
                </a:solidFill>
              </a:rPr>
              <a:t> of giant</a:t>
            </a:r>
            <a:r>
              <a:rPr lang="pl-PL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resonances (GDR, GQR) excited</a:t>
            </a:r>
            <a:r>
              <a:rPr lang="pl-PL" b="1" dirty="0">
                <a:solidFill>
                  <a:srgbClr val="FFFF00"/>
                </a:solidFill>
              </a:rPr>
              <a:t> by </a:t>
            </a:r>
            <a:r>
              <a:rPr lang="en-US" b="1" dirty="0">
                <a:solidFill>
                  <a:srgbClr val="FFFF00"/>
                </a:solidFill>
              </a:rPr>
              <a:t>proton or alpha beam </a:t>
            </a:r>
            <a:r>
              <a:rPr lang="pl-PL" b="1" dirty="0">
                <a:solidFill>
                  <a:srgbClr val="FFFF00"/>
                </a:solidFill>
              </a:rPr>
              <a:t>, </a:t>
            </a:r>
          </a:p>
          <a:p>
            <a:r>
              <a:rPr lang="pl-PL" b="1" dirty="0">
                <a:solidFill>
                  <a:srgbClr val="FFFF00"/>
                </a:solidFill>
              </a:rPr>
              <a:t>M. Kmiecik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229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2626"/>
            <a:ext cx="7886700" cy="583292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Motivation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– GQR </a:t>
            </a:r>
            <a:r>
              <a:rPr lang="el-GR" sz="2600" b="1" dirty="0">
                <a:solidFill>
                  <a:srgbClr val="C00000"/>
                </a:solidFill>
                <a:latin typeface="+mn-lt"/>
              </a:rPr>
              <a:t>γ–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decay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study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6</a:t>
            </a:fld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grpSp>
        <p:nvGrpSpPr>
          <p:cNvPr id="92" name="Grupa 91">
            <a:extLst>
              <a:ext uri="{FF2B5EF4-FFF2-40B4-BE49-F238E27FC236}">
                <a16:creationId xmlns:a16="http://schemas.microsoft.com/office/drawing/2014/main" id="{8F806082-CD58-4EDB-839D-66649324E234}"/>
              </a:ext>
            </a:extLst>
          </p:cNvPr>
          <p:cNvGrpSpPr/>
          <p:nvPr/>
        </p:nvGrpSpPr>
        <p:grpSpPr>
          <a:xfrm rot="5400000">
            <a:off x="1098511" y="957414"/>
            <a:ext cx="1021759" cy="2746509"/>
            <a:chOff x="6106465" y="431980"/>
            <a:chExt cx="1901725" cy="4954495"/>
          </a:xfrm>
        </p:grpSpPr>
        <p:cxnSp>
          <p:nvCxnSpPr>
            <p:cNvPr id="93" name="Łącznik prosty ze strzałką 92">
              <a:extLst>
                <a:ext uri="{FF2B5EF4-FFF2-40B4-BE49-F238E27FC236}">
                  <a16:creationId xmlns:a16="http://schemas.microsoft.com/office/drawing/2014/main" id="{BBC142C6-D32B-4364-9A12-6C906601919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227641" y="3147554"/>
              <a:ext cx="4454823" cy="23020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pole tekstowe 93">
              <a:extLst>
                <a:ext uri="{FF2B5EF4-FFF2-40B4-BE49-F238E27FC236}">
                  <a16:creationId xmlns:a16="http://schemas.microsoft.com/office/drawing/2014/main" id="{96ADBCF9-4687-438F-8942-79AA5DC92ED3}"/>
                </a:ext>
              </a:extLst>
            </p:cNvPr>
            <p:cNvSpPr txBox="1"/>
            <p:nvPr/>
          </p:nvSpPr>
          <p:spPr>
            <a:xfrm rot="16200000">
              <a:off x="7376242" y="558670"/>
              <a:ext cx="758637" cy="505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8823" tIns="54411" rIns="108823" bIns="54411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E* </a:t>
              </a:r>
            </a:p>
          </p:txBody>
        </p:sp>
        <p:grpSp>
          <p:nvGrpSpPr>
            <p:cNvPr id="95" name="Grupa 94">
              <a:extLst>
                <a:ext uri="{FF2B5EF4-FFF2-40B4-BE49-F238E27FC236}">
                  <a16:creationId xmlns:a16="http://schemas.microsoft.com/office/drawing/2014/main" id="{32179827-512C-4509-AA7F-46388D9417F6}"/>
                </a:ext>
              </a:extLst>
            </p:cNvPr>
            <p:cNvGrpSpPr/>
            <p:nvPr/>
          </p:nvGrpSpPr>
          <p:grpSpPr>
            <a:xfrm>
              <a:off x="6106465" y="1224783"/>
              <a:ext cx="1358980" cy="4014960"/>
              <a:chOff x="6106465" y="1224783"/>
              <a:chExt cx="1358980" cy="4014960"/>
            </a:xfrm>
          </p:grpSpPr>
          <p:grpSp>
            <p:nvGrpSpPr>
              <p:cNvPr id="96" name="Grupa 95">
                <a:extLst>
                  <a:ext uri="{FF2B5EF4-FFF2-40B4-BE49-F238E27FC236}">
                    <a16:creationId xmlns:a16="http://schemas.microsoft.com/office/drawing/2014/main" id="{658249FB-66F8-4121-B8CE-F14333788780}"/>
                  </a:ext>
                </a:extLst>
              </p:cNvPr>
              <p:cNvGrpSpPr/>
              <p:nvPr/>
            </p:nvGrpSpPr>
            <p:grpSpPr>
              <a:xfrm>
                <a:off x="6106465" y="1224783"/>
                <a:ext cx="1358980" cy="4014960"/>
                <a:chOff x="9010544" y="1224783"/>
                <a:chExt cx="1358980" cy="4014960"/>
              </a:xfrm>
            </p:grpSpPr>
            <p:grpSp>
              <p:nvGrpSpPr>
                <p:cNvPr id="103" name="Grupa 102">
                  <a:extLst>
                    <a:ext uri="{FF2B5EF4-FFF2-40B4-BE49-F238E27FC236}">
                      <a16:creationId xmlns:a16="http://schemas.microsoft.com/office/drawing/2014/main" id="{A0351FF2-21C9-4AA2-B526-E903ABF3A295}"/>
                    </a:ext>
                  </a:extLst>
                </p:cNvPr>
                <p:cNvGrpSpPr/>
                <p:nvPr/>
              </p:nvGrpSpPr>
              <p:grpSpPr>
                <a:xfrm>
                  <a:off x="9010544" y="1224783"/>
                  <a:ext cx="1357705" cy="4014960"/>
                  <a:chOff x="7488531" y="1749368"/>
                  <a:chExt cx="1127752" cy="3015102"/>
                </a:xfrm>
                <a:solidFill>
                  <a:schemeClr val="accent6">
                    <a:lumMod val="60000"/>
                    <a:lumOff val="40000"/>
                  </a:schemeClr>
                </a:solidFill>
              </p:grpSpPr>
              <p:sp>
                <p:nvSpPr>
                  <p:cNvPr id="107" name="Dowolny kształt 22">
                    <a:extLst>
                      <a:ext uri="{FF2B5EF4-FFF2-40B4-BE49-F238E27FC236}">
                        <a16:creationId xmlns:a16="http://schemas.microsoft.com/office/drawing/2014/main" id="{8EB37BBC-E16D-49C3-84C6-A7BB10B5551F}"/>
                      </a:ext>
                    </a:extLst>
                  </p:cNvPr>
                  <p:cNvSpPr/>
                  <p:nvPr/>
                </p:nvSpPr>
                <p:spPr>
                  <a:xfrm>
                    <a:off x="7527059" y="1749368"/>
                    <a:ext cx="1083347" cy="3009339"/>
                  </a:xfrm>
                  <a:custGeom>
                    <a:avLst/>
                    <a:gdLst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742950 w 842963"/>
                      <a:gd name="connsiteY13" fmla="*/ 214312 h 3414712"/>
                      <a:gd name="connsiteX14" fmla="*/ 842963 w 842963"/>
                      <a:gd name="connsiteY14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742950 w 842963"/>
                      <a:gd name="connsiteY13" fmla="*/ 233362 h 3414712"/>
                      <a:gd name="connsiteX14" fmla="*/ 842963 w 842963"/>
                      <a:gd name="connsiteY14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661988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685801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600075 w 842963"/>
                      <a:gd name="connsiteY12" fmla="*/ 380999 h 3414712"/>
                      <a:gd name="connsiteX13" fmla="*/ 685801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23825 w 842963"/>
                      <a:gd name="connsiteY11" fmla="*/ 838200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47700 w 842963"/>
                      <a:gd name="connsiteY5" fmla="*/ 193833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47700 w 842963"/>
                      <a:gd name="connsiteY5" fmla="*/ 1938337 h 3414712"/>
                      <a:gd name="connsiteX6" fmla="*/ 500062 w 842963"/>
                      <a:gd name="connsiteY6" fmla="*/ 1685925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842963" h="3414712">
                        <a:moveTo>
                          <a:pt x="842963" y="0"/>
                        </a:moveTo>
                        <a:cubicBezTo>
                          <a:pt x="841375" y="1138237"/>
                          <a:pt x="839788" y="2276475"/>
                          <a:pt x="838200" y="3414712"/>
                        </a:cubicBezTo>
                        <a:lnTo>
                          <a:pt x="762000" y="2471737"/>
                        </a:lnTo>
                        <a:lnTo>
                          <a:pt x="738188" y="2309812"/>
                        </a:lnTo>
                        <a:lnTo>
                          <a:pt x="714375" y="2190750"/>
                        </a:lnTo>
                        <a:lnTo>
                          <a:pt x="647700" y="1938337"/>
                        </a:lnTo>
                        <a:lnTo>
                          <a:pt x="500062" y="1685925"/>
                        </a:lnTo>
                        <a:lnTo>
                          <a:pt x="266700" y="1423987"/>
                        </a:lnTo>
                        <a:lnTo>
                          <a:pt x="119063" y="1271587"/>
                        </a:lnTo>
                        <a:lnTo>
                          <a:pt x="0" y="1081087"/>
                        </a:lnTo>
                        <a:lnTo>
                          <a:pt x="0" y="971550"/>
                        </a:lnTo>
                        <a:lnTo>
                          <a:pt x="100013" y="833438"/>
                        </a:lnTo>
                        <a:lnTo>
                          <a:pt x="252413" y="695325"/>
                        </a:lnTo>
                        <a:lnTo>
                          <a:pt x="600075" y="380999"/>
                        </a:lnTo>
                        <a:lnTo>
                          <a:pt x="685801" y="295275"/>
                        </a:lnTo>
                        <a:lnTo>
                          <a:pt x="742950" y="233362"/>
                        </a:lnTo>
                        <a:lnTo>
                          <a:pt x="842963" y="0"/>
                        </a:lnTo>
                        <a:close/>
                      </a:path>
                    </a:pathLst>
                  </a:custGeom>
                  <a:solidFill>
                    <a:srgbClr val="92D050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/>
                  </a:p>
                </p:txBody>
              </p:sp>
              <p:sp>
                <p:nvSpPr>
                  <p:cNvPr id="108" name="Dowolny kształt 23">
                    <a:extLst>
                      <a:ext uri="{FF2B5EF4-FFF2-40B4-BE49-F238E27FC236}">
                        <a16:creationId xmlns:a16="http://schemas.microsoft.com/office/drawing/2014/main" id="{4403A140-C2E1-4EDC-9DD4-1C8E6DA56723}"/>
                      </a:ext>
                    </a:extLst>
                  </p:cNvPr>
                  <p:cNvSpPr/>
                  <p:nvPr/>
                </p:nvSpPr>
                <p:spPr>
                  <a:xfrm>
                    <a:off x="7488531" y="2810408"/>
                    <a:ext cx="1127752" cy="1954062"/>
                  </a:xfrm>
                  <a:custGeom>
                    <a:avLst/>
                    <a:gdLst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742950 w 842963"/>
                      <a:gd name="connsiteY13" fmla="*/ 214312 h 3414712"/>
                      <a:gd name="connsiteX14" fmla="*/ 842963 w 842963"/>
                      <a:gd name="connsiteY14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742950 w 842963"/>
                      <a:gd name="connsiteY13" fmla="*/ 233362 h 3414712"/>
                      <a:gd name="connsiteX14" fmla="*/ 842963 w 842963"/>
                      <a:gd name="connsiteY14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661988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590550 w 842963"/>
                      <a:gd name="connsiteY12" fmla="*/ 366712 h 3414712"/>
                      <a:gd name="connsiteX13" fmla="*/ 685801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252413 w 842963"/>
                      <a:gd name="connsiteY11" fmla="*/ 695325 h 3414712"/>
                      <a:gd name="connsiteX12" fmla="*/ 600075 w 842963"/>
                      <a:gd name="connsiteY12" fmla="*/ 380999 h 3414712"/>
                      <a:gd name="connsiteX13" fmla="*/ 685801 w 842963"/>
                      <a:gd name="connsiteY13" fmla="*/ 295275 h 3414712"/>
                      <a:gd name="connsiteX14" fmla="*/ 742950 w 842963"/>
                      <a:gd name="connsiteY14" fmla="*/ 233362 h 3414712"/>
                      <a:gd name="connsiteX15" fmla="*/ 842963 w 842963"/>
                      <a:gd name="connsiteY15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23825 w 842963"/>
                      <a:gd name="connsiteY11" fmla="*/ 838200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38175 w 842963"/>
                      <a:gd name="connsiteY5" fmla="*/ 191928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47700 w 842963"/>
                      <a:gd name="connsiteY5" fmla="*/ 1938337 h 3414712"/>
                      <a:gd name="connsiteX6" fmla="*/ 476250 w 842963"/>
                      <a:gd name="connsiteY6" fmla="*/ 1657350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  <a:gd name="connsiteX0" fmla="*/ 842963 w 842963"/>
                      <a:gd name="connsiteY0" fmla="*/ 0 h 3414712"/>
                      <a:gd name="connsiteX1" fmla="*/ 838200 w 842963"/>
                      <a:gd name="connsiteY1" fmla="*/ 3414712 h 3414712"/>
                      <a:gd name="connsiteX2" fmla="*/ 762000 w 842963"/>
                      <a:gd name="connsiteY2" fmla="*/ 2471737 h 3414712"/>
                      <a:gd name="connsiteX3" fmla="*/ 738188 w 842963"/>
                      <a:gd name="connsiteY3" fmla="*/ 2309812 h 3414712"/>
                      <a:gd name="connsiteX4" fmla="*/ 714375 w 842963"/>
                      <a:gd name="connsiteY4" fmla="*/ 2190750 h 3414712"/>
                      <a:gd name="connsiteX5" fmla="*/ 647700 w 842963"/>
                      <a:gd name="connsiteY5" fmla="*/ 1938337 h 3414712"/>
                      <a:gd name="connsiteX6" fmla="*/ 500062 w 842963"/>
                      <a:gd name="connsiteY6" fmla="*/ 1685925 h 3414712"/>
                      <a:gd name="connsiteX7" fmla="*/ 266700 w 842963"/>
                      <a:gd name="connsiteY7" fmla="*/ 1423987 h 3414712"/>
                      <a:gd name="connsiteX8" fmla="*/ 119063 w 842963"/>
                      <a:gd name="connsiteY8" fmla="*/ 1271587 h 3414712"/>
                      <a:gd name="connsiteX9" fmla="*/ 0 w 842963"/>
                      <a:gd name="connsiteY9" fmla="*/ 1081087 h 3414712"/>
                      <a:gd name="connsiteX10" fmla="*/ 0 w 842963"/>
                      <a:gd name="connsiteY10" fmla="*/ 971550 h 3414712"/>
                      <a:gd name="connsiteX11" fmla="*/ 100013 w 842963"/>
                      <a:gd name="connsiteY11" fmla="*/ 833438 h 3414712"/>
                      <a:gd name="connsiteX12" fmla="*/ 252413 w 842963"/>
                      <a:gd name="connsiteY12" fmla="*/ 695325 h 3414712"/>
                      <a:gd name="connsiteX13" fmla="*/ 600075 w 842963"/>
                      <a:gd name="connsiteY13" fmla="*/ 380999 h 3414712"/>
                      <a:gd name="connsiteX14" fmla="*/ 685801 w 842963"/>
                      <a:gd name="connsiteY14" fmla="*/ 295275 h 3414712"/>
                      <a:gd name="connsiteX15" fmla="*/ 742950 w 842963"/>
                      <a:gd name="connsiteY15" fmla="*/ 233362 h 3414712"/>
                      <a:gd name="connsiteX16" fmla="*/ 842963 w 842963"/>
                      <a:gd name="connsiteY16" fmla="*/ 0 h 3414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842963" h="3414712">
                        <a:moveTo>
                          <a:pt x="842963" y="0"/>
                        </a:moveTo>
                        <a:cubicBezTo>
                          <a:pt x="841375" y="1138237"/>
                          <a:pt x="839788" y="2276475"/>
                          <a:pt x="838200" y="3414712"/>
                        </a:cubicBezTo>
                        <a:lnTo>
                          <a:pt x="762000" y="2471737"/>
                        </a:lnTo>
                        <a:lnTo>
                          <a:pt x="738188" y="2309812"/>
                        </a:lnTo>
                        <a:lnTo>
                          <a:pt x="714375" y="2190750"/>
                        </a:lnTo>
                        <a:lnTo>
                          <a:pt x="647700" y="1938337"/>
                        </a:lnTo>
                        <a:lnTo>
                          <a:pt x="500062" y="1685925"/>
                        </a:lnTo>
                        <a:lnTo>
                          <a:pt x="266700" y="1423987"/>
                        </a:lnTo>
                        <a:lnTo>
                          <a:pt x="119063" y="1271587"/>
                        </a:lnTo>
                        <a:lnTo>
                          <a:pt x="0" y="1081087"/>
                        </a:lnTo>
                        <a:lnTo>
                          <a:pt x="0" y="971550"/>
                        </a:lnTo>
                        <a:lnTo>
                          <a:pt x="100013" y="833438"/>
                        </a:lnTo>
                        <a:lnTo>
                          <a:pt x="252413" y="695325"/>
                        </a:lnTo>
                        <a:lnTo>
                          <a:pt x="600075" y="380999"/>
                        </a:lnTo>
                        <a:lnTo>
                          <a:pt x="685801" y="295275"/>
                        </a:lnTo>
                        <a:lnTo>
                          <a:pt x="742950" y="233362"/>
                        </a:lnTo>
                        <a:lnTo>
                          <a:pt x="842963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/>
                  </a:p>
                </p:txBody>
              </p:sp>
              <p:sp>
                <p:nvSpPr>
                  <p:cNvPr id="109" name="Line 19">
                    <a:extLst>
                      <a:ext uri="{FF2B5EF4-FFF2-40B4-BE49-F238E27FC236}">
                        <a16:creationId xmlns:a16="http://schemas.microsoft.com/office/drawing/2014/main" id="{200DB1FC-0B4B-4273-89B1-C14D9FE944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18038" y="3913257"/>
                    <a:ext cx="47591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0" name="Line 20">
                    <a:extLst>
                      <a:ext uri="{FF2B5EF4-FFF2-40B4-BE49-F238E27FC236}">
                        <a16:creationId xmlns:a16="http://schemas.microsoft.com/office/drawing/2014/main" id="{CAB577B2-228E-4F43-BBBA-3A4ADC7EFB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03097" y="4102422"/>
                    <a:ext cx="79085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1" name="Line 21">
                    <a:extLst>
                      <a:ext uri="{FF2B5EF4-FFF2-40B4-BE49-F238E27FC236}">
                        <a16:creationId xmlns:a16="http://schemas.microsoft.com/office/drawing/2014/main" id="{E74A85F1-EF1C-468F-BF23-FC2DAE70DA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18038" y="4291588"/>
                    <a:ext cx="47591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2" name="Line 22">
                    <a:extLst>
                      <a:ext uri="{FF2B5EF4-FFF2-40B4-BE49-F238E27FC236}">
                        <a16:creationId xmlns:a16="http://schemas.microsoft.com/office/drawing/2014/main" id="{6AE6A6E0-C80D-4067-AA8E-BBE31129A9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279009" y="4385131"/>
                    <a:ext cx="314941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/>
                  </a:p>
                </p:txBody>
              </p:sp>
              <p:sp>
                <p:nvSpPr>
                  <p:cNvPr id="113" name="Line 23">
                    <a:extLst>
                      <a:ext uri="{FF2B5EF4-FFF2-40B4-BE49-F238E27FC236}">
                        <a16:creationId xmlns:a16="http://schemas.microsoft.com/office/drawing/2014/main" id="{03243686-E189-458E-A00F-36D5A07713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18038" y="4478674"/>
                    <a:ext cx="47591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4" name="Line 24">
                    <a:extLst>
                      <a:ext uri="{FF2B5EF4-FFF2-40B4-BE49-F238E27FC236}">
                        <a16:creationId xmlns:a16="http://schemas.microsoft.com/office/drawing/2014/main" id="{32F514F1-20D9-4F4F-9C08-A041802D44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18038" y="4006800"/>
                    <a:ext cx="475912" cy="0"/>
                  </a:xfrm>
                  <a:prstGeom prst="line">
                    <a:avLst/>
                  </a:prstGeom>
                  <a:solidFill>
                    <a:srgbClr val="EBC48A">
                      <a:alpha val="20000"/>
                    </a:srgbClr>
                  </a:solidFill>
                  <a:ln>
                    <a:solidFill>
                      <a:srgbClr val="92D050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104" name="Line 21">
                  <a:extLst>
                    <a:ext uri="{FF2B5EF4-FFF2-40B4-BE49-F238E27FC236}">
                      <a16:creationId xmlns:a16="http://schemas.microsoft.com/office/drawing/2014/main" id="{458508E6-0B49-4699-A713-BAFA3FD3F6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962212" y="5166413"/>
                  <a:ext cx="407312" cy="0"/>
                </a:xfrm>
                <a:prstGeom prst="line">
                  <a:avLst/>
                </a:prstGeom>
                <a:solidFill>
                  <a:srgbClr val="EBC48A">
                    <a:alpha val="20000"/>
                  </a:srgbClr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5" name="Line 22">
                  <a:extLst>
                    <a:ext uri="{FF2B5EF4-FFF2-40B4-BE49-F238E27FC236}">
                      <a16:creationId xmlns:a16="http://schemas.microsoft.com/office/drawing/2014/main" id="{1C090C40-180E-4288-92E4-C744BF1A4F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59044" y="5034560"/>
                  <a:ext cx="310480" cy="0"/>
                </a:xfrm>
                <a:prstGeom prst="line">
                  <a:avLst/>
                </a:prstGeom>
                <a:solidFill>
                  <a:srgbClr val="EBC48A">
                    <a:alpha val="20000"/>
                  </a:srgbClr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6" name="Line 20">
                  <a:extLst>
                    <a:ext uri="{FF2B5EF4-FFF2-40B4-BE49-F238E27FC236}">
                      <a16:creationId xmlns:a16="http://schemas.microsoft.com/office/drawing/2014/main" id="{9DA1B5CF-ED97-4A00-8B05-D8EDE6123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683803" y="4499670"/>
                  <a:ext cx="656206" cy="7284"/>
                </a:xfrm>
                <a:prstGeom prst="line">
                  <a:avLst/>
                </a:prstGeom>
                <a:solidFill>
                  <a:srgbClr val="EBC48A">
                    <a:alpha val="20000"/>
                  </a:srgbClr>
                </a:solidFill>
                <a:ln>
                  <a:solidFill>
                    <a:srgbClr val="92D05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/>
                </a:p>
              </p:txBody>
            </p:sp>
          </p:grpSp>
          <p:sp>
            <p:nvSpPr>
              <p:cNvPr id="97" name="Line 20">
                <a:extLst>
                  <a:ext uri="{FF2B5EF4-FFF2-40B4-BE49-F238E27FC236}">
                    <a16:creationId xmlns:a16="http://schemas.microsoft.com/office/drawing/2014/main" id="{354FD5A0-C6E3-4FE5-AD66-FDCD4BF8C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9249" y="4290120"/>
                <a:ext cx="656206" cy="7284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98" name="Line 20">
                <a:extLst>
                  <a:ext uri="{FF2B5EF4-FFF2-40B4-BE49-F238E27FC236}">
                    <a16:creationId xmlns:a16="http://schemas.microsoft.com/office/drawing/2014/main" id="{84FBA2D5-6902-4AF1-B28A-D56DDCEB5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60674" y="4166296"/>
                <a:ext cx="656205" cy="7284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99" name="Line 20">
                <a:extLst>
                  <a:ext uri="{FF2B5EF4-FFF2-40B4-BE49-F238E27FC236}">
                    <a16:creationId xmlns:a16="http://schemas.microsoft.com/office/drawing/2014/main" id="{10EA003A-2760-4B70-B015-7C6518753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79724" y="4023420"/>
                <a:ext cx="656206" cy="7284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chemeClr val="lt1"/>
                  </a:solidFill>
                </a:endParaRPr>
              </a:p>
            </p:txBody>
          </p:sp>
          <p:sp>
            <p:nvSpPr>
              <p:cNvPr id="100" name="Line 22">
                <a:extLst>
                  <a:ext uri="{FF2B5EF4-FFF2-40B4-BE49-F238E27FC236}">
                    <a16:creationId xmlns:a16="http://schemas.microsoft.com/office/drawing/2014/main" id="{698BDF4B-E43C-431E-84B9-B91A58BAF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67650" y="3970238"/>
                <a:ext cx="379160" cy="0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chemeClr val="lt1"/>
                  </a:solidFill>
                </a:endParaRPr>
              </a:p>
            </p:txBody>
          </p:sp>
          <p:sp>
            <p:nvSpPr>
              <p:cNvPr id="101" name="Line 22">
                <a:extLst>
                  <a:ext uri="{FF2B5EF4-FFF2-40B4-BE49-F238E27FC236}">
                    <a16:creationId xmlns:a16="http://schemas.microsoft.com/office/drawing/2014/main" id="{10E9FA3A-AF5F-4C98-8E72-A4D74ADFE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39075" y="3924984"/>
                <a:ext cx="379159" cy="0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02" name="Line 21">
                <a:extLst>
                  <a:ext uri="{FF2B5EF4-FFF2-40B4-BE49-F238E27FC236}">
                    <a16:creationId xmlns:a16="http://schemas.microsoft.com/office/drawing/2014/main" id="{7C42A271-656A-4705-88F2-F0DC0C2D2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73856" y="4419545"/>
                <a:ext cx="572952" cy="0"/>
              </a:xfrm>
              <a:prstGeom prst="line">
                <a:avLst/>
              </a:prstGeom>
              <a:solidFill>
                <a:srgbClr val="EBC48A">
                  <a:alpha val="20000"/>
                </a:srgbClr>
              </a:solidFill>
              <a:ln>
                <a:solidFill>
                  <a:srgbClr val="92D05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chemeClr val="lt1"/>
                  </a:solidFill>
                </a:endParaRPr>
              </a:p>
            </p:txBody>
          </p:sp>
        </p:grpSp>
      </p:grpSp>
      <p:pic>
        <p:nvPicPr>
          <p:cNvPr id="115" name="Picture 8" descr="gqr">
            <a:extLst>
              <a:ext uri="{FF2B5EF4-FFF2-40B4-BE49-F238E27FC236}">
                <a16:creationId xmlns:a16="http://schemas.microsoft.com/office/drawing/2014/main" id="{42B98B65-11BF-4CD2-98B0-22177C68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71" y="1445830"/>
            <a:ext cx="787395" cy="5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Prostokąt 90">
            <a:extLst>
              <a:ext uri="{FF2B5EF4-FFF2-40B4-BE49-F238E27FC236}">
                <a16:creationId xmlns:a16="http://schemas.microsoft.com/office/drawing/2014/main" id="{DF3E517D-CDC2-4690-833A-F168C4FC5FBF}"/>
              </a:ext>
            </a:extLst>
          </p:cNvPr>
          <p:cNvSpPr/>
          <p:nvPr/>
        </p:nvSpPr>
        <p:spPr>
          <a:xfrm>
            <a:off x="2705653" y="1885753"/>
            <a:ext cx="637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GQR </a:t>
            </a:r>
            <a:r>
              <a:rPr lang="el-GR" dirty="0">
                <a:solidFill>
                  <a:schemeClr val="accent1"/>
                </a:solidFill>
              </a:rPr>
              <a:t>γ–</a:t>
            </a:r>
            <a:r>
              <a:rPr lang="en-US" dirty="0">
                <a:solidFill>
                  <a:schemeClr val="accent1"/>
                </a:solidFill>
              </a:rPr>
              <a:t>decay difficult to measure – </a:t>
            </a:r>
            <a:r>
              <a:rPr lang="en-US" b="1" dirty="0">
                <a:solidFill>
                  <a:schemeClr val="accent1"/>
                </a:solidFill>
              </a:rPr>
              <a:t>very small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probability (~10</a:t>
            </a:r>
            <a:r>
              <a:rPr lang="en-US" b="1" baseline="30000" dirty="0">
                <a:solidFill>
                  <a:schemeClr val="accent1"/>
                </a:solidFill>
              </a:rPr>
              <a:t>-4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D3EC233A-08B7-4F5D-8FEB-6EBF4613A8B6}"/>
              </a:ext>
            </a:extLst>
          </p:cNvPr>
          <p:cNvSpPr/>
          <p:nvPr/>
        </p:nvSpPr>
        <p:spPr>
          <a:xfrm>
            <a:off x="74437" y="2904496"/>
            <a:ext cx="3064552" cy="3261679"/>
          </a:xfrm>
          <a:prstGeom prst="roundRect">
            <a:avLst>
              <a:gd name="adj" fmla="val 1169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7" name="Google Shape;288;p7">
            <a:extLst>
              <a:ext uri="{FF2B5EF4-FFF2-40B4-BE49-F238E27FC236}">
                <a16:creationId xmlns:a16="http://schemas.microsoft.com/office/drawing/2014/main" id="{A868ED75-8ECC-4A3C-8155-3181921ADD94}"/>
              </a:ext>
            </a:extLst>
          </p:cNvPr>
          <p:cNvGrpSpPr/>
          <p:nvPr/>
        </p:nvGrpSpPr>
        <p:grpSpPr>
          <a:xfrm>
            <a:off x="127777" y="3438377"/>
            <a:ext cx="2992451" cy="2644157"/>
            <a:chOff x="8600535" y="869667"/>
            <a:chExt cx="3579648" cy="3273019"/>
          </a:xfrm>
        </p:grpSpPr>
        <p:pic>
          <p:nvPicPr>
            <p:cNvPr id="38" name="Google Shape;289;p7">
              <a:extLst>
                <a:ext uri="{FF2B5EF4-FFF2-40B4-BE49-F238E27FC236}">
                  <a16:creationId xmlns:a16="http://schemas.microsoft.com/office/drawing/2014/main" id="{7DF6E441-3175-4CF9-A0BB-56E2F291755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3027" t="45024"/>
            <a:stretch/>
          </p:blipFill>
          <p:spPr>
            <a:xfrm>
              <a:off x="8600535" y="1277280"/>
              <a:ext cx="3516337" cy="2552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290;p7">
              <a:extLst>
                <a:ext uri="{FF2B5EF4-FFF2-40B4-BE49-F238E27FC236}">
                  <a16:creationId xmlns:a16="http://schemas.microsoft.com/office/drawing/2014/main" id="{7F318682-4C7A-4EF3-9F24-CCA32240581E}"/>
                </a:ext>
              </a:extLst>
            </p:cNvPr>
            <p:cNvSpPr/>
            <p:nvPr/>
          </p:nvSpPr>
          <p:spPr>
            <a:xfrm>
              <a:off x="9038158" y="869667"/>
              <a:ext cx="3142025" cy="380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400" b="1" baseline="30000" dirty="0">
                  <a:latin typeface="Calibri"/>
                  <a:ea typeface="Calibri"/>
                  <a:cs typeface="Calibri"/>
                  <a:sym typeface="Calibri"/>
                </a:rPr>
                <a:t>208</a:t>
              </a:r>
              <a:r>
                <a:rPr lang="pl-PL" sz="1400" b="1" dirty="0">
                  <a:latin typeface="Calibri"/>
                  <a:ea typeface="Calibri"/>
                  <a:cs typeface="Calibri"/>
                  <a:sym typeface="Calibri"/>
                </a:rPr>
                <a:t>Pb (</a:t>
              </a:r>
              <a:r>
                <a:rPr lang="pl-PL" sz="1400" b="1" baseline="30000" dirty="0">
                  <a:latin typeface="Calibri"/>
                  <a:ea typeface="Calibri"/>
                  <a:cs typeface="Calibri"/>
                  <a:sym typeface="Calibri"/>
                </a:rPr>
                <a:t>17</a:t>
              </a:r>
              <a:r>
                <a:rPr lang="pl-PL" sz="1400" b="1" dirty="0">
                  <a:latin typeface="Calibri"/>
                  <a:ea typeface="Calibri"/>
                  <a:cs typeface="Calibri"/>
                  <a:sym typeface="Calibri"/>
                </a:rPr>
                <a:t>O,</a:t>
              </a:r>
              <a:r>
                <a:rPr lang="pl-PL" sz="1400" b="1" baseline="30000" dirty="0">
                  <a:latin typeface="Calibri"/>
                  <a:ea typeface="Calibri"/>
                  <a:cs typeface="Calibri"/>
                  <a:sym typeface="Calibri"/>
                </a:rPr>
                <a:t>17</a:t>
              </a:r>
              <a:r>
                <a:rPr lang="pl-PL" sz="1400" b="1" dirty="0">
                  <a:latin typeface="Calibri"/>
                  <a:ea typeface="Calibri"/>
                  <a:cs typeface="Calibri"/>
                  <a:sym typeface="Calibri"/>
                </a:rPr>
                <a:t>O’γ) @ 381 </a:t>
              </a:r>
              <a:r>
                <a:rPr lang="pl-PL" sz="1400" b="1" dirty="0" err="1">
                  <a:latin typeface="Calibri"/>
                  <a:ea typeface="Calibri"/>
                  <a:cs typeface="Calibri"/>
                  <a:sym typeface="Calibri"/>
                </a:rPr>
                <a:t>MeV</a:t>
              </a:r>
              <a:endParaRPr sz="1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91;p7">
              <a:extLst>
                <a:ext uri="{FF2B5EF4-FFF2-40B4-BE49-F238E27FC236}">
                  <a16:creationId xmlns:a16="http://schemas.microsoft.com/office/drawing/2014/main" id="{0F095458-05CA-49F7-BCE6-63AEDE963A7D}"/>
                </a:ext>
              </a:extLst>
            </p:cNvPr>
            <p:cNvSpPr/>
            <p:nvPr/>
          </p:nvSpPr>
          <p:spPr>
            <a:xfrm>
              <a:off x="8738552" y="3817387"/>
              <a:ext cx="3205683" cy="325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775" tIns="54375" rIns="108775" bIns="543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J.Beene</a:t>
              </a:r>
              <a:r>
                <a:rPr lang="pl-PL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 al., PRC39, 1307 (1989)</a:t>
              </a:r>
              <a:endParaRPr dirty="0"/>
            </a:p>
          </p:txBody>
        </p:sp>
      </p:grpSp>
      <p:grpSp>
        <p:nvGrpSpPr>
          <p:cNvPr id="41" name="Google Shape;292;p7">
            <a:extLst>
              <a:ext uri="{FF2B5EF4-FFF2-40B4-BE49-F238E27FC236}">
                <a16:creationId xmlns:a16="http://schemas.microsoft.com/office/drawing/2014/main" id="{32796474-CCC3-4703-80D9-36D0B4A9C68D}"/>
              </a:ext>
            </a:extLst>
          </p:cNvPr>
          <p:cNvGrpSpPr/>
          <p:nvPr/>
        </p:nvGrpSpPr>
        <p:grpSpPr>
          <a:xfrm>
            <a:off x="3293955" y="3476599"/>
            <a:ext cx="3286141" cy="2666716"/>
            <a:chOff x="4468521" y="748645"/>
            <a:chExt cx="4969846" cy="3802451"/>
          </a:xfrm>
        </p:grpSpPr>
        <p:pic>
          <p:nvPicPr>
            <p:cNvPr id="42" name="Google Shape;293;p7" descr="C:\MARYSIA\exp_CCB\do_publ_Pb@85MeV_hector\GDR_GQR.jpg">
              <a:extLst>
                <a:ext uri="{FF2B5EF4-FFF2-40B4-BE49-F238E27FC236}">
                  <a16:creationId xmlns:a16="http://schemas.microsoft.com/office/drawing/2014/main" id="{F8455682-D929-4C23-B0D6-9ACDACD1E3B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85842" y="1280989"/>
              <a:ext cx="3896004" cy="2818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294;p7">
              <a:extLst>
                <a:ext uri="{FF2B5EF4-FFF2-40B4-BE49-F238E27FC236}">
                  <a16:creationId xmlns:a16="http://schemas.microsoft.com/office/drawing/2014/main" id="{81F5E491-C6D5-4486-B69B-43D9D6E4635C}"/>
                </a:ext>
              </a:extLst>
            </p:cNvPr>
            <p:cNvSpPr/>
            <p:nvPr/>
          </p:nvSpPr>
          <p:spPr>
            <a:xfrm>
              <a:off x="5047846" y="748645"/>
              <a:ext cx="3333999" cy="438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400" b="1" baseline="30000" dirty="0">
                  <a:solidFill>
                    <a:srgbClr val="72951A"/>
                  </a:solidFill>
                  <a:latin typeface="Calibri"/>
                  <a:ea typeface="Calibri"/>
                  <a:cs typeface="Calibri"/>
                  <a:sym typeface="Calibri"/>
                </a:rPr>
                <a:t>208</a:t>
              </a:r>
              <a:r>
                <a:rPr lang="pl-PL" sz="1400" b="1" dirty="0">
                  <a:solidFill>
                    <a:srgbClr val="72951A"/>
                  </a:solidFill>
                  <a:latin typeface="Calibri"/>
                  <a:ea typeface="Calibri"/>
                  <a:cs typeface="Calibri"/>
                  <a:sym typeface="Calibri"/>
                </a:rPr>
                <a:t>Pb(</a:t>
              </a:r>
              <a:r>
                <a:rPr lang="pl-PL" sz="1400" b="1" dirty="0" err="1">
                  <a:solidFill>
                    <a:srgbClr val="72951A"/>
                  </a:solidFill>
                  <a:latin typeface="Calibri"/>
                  <a:ea typeface="Calibri"/>
                  <a:cs typeface="Calibri"/>
                  <a:sym typeface="Calibri"/>
                </a:rPr>
                <a:t>p,p’γ</a:t>
              </a:r>
              <a:r>
                <a:rPr lang="pl-PL" sz="1400" b="1" dirty="0">
                  <a:solidFill>
                    <a:srgbClr val="72951A"/>
                  </a:solidFill>
                  <a:latin typeface="Calibri"/>
                  <a:ea typeface="Calibri"/>
                  <a:cs typeface="Calibri"/>
                  <a:sym typeface="Calibri"/>
                </a:rPr>
                <a:t>) @ 85 </a:t>
              </a:r>
              <a:r>
                <a:rPr lang="pl-PL" sz="1400" b="1" dirty="0" err="1">
                  <a:solidFill>
                    <a:srgbClr val="72951A"/>
                  </a:solidFill>
                  <a:latin typeface="Calibri"/>
                  <a:ea typeface="Calibri"/>
                  <a:cs typeface="Calibri"/>
                  <a:sym typeface="Calibri"/>
                </a:rPr>
                <a:t>MeV</a:t>
              </a:r>
              <a:r>
                <a:rPr lang="pl-PL" sz="1400" b="1" dirty="0">
                  <a:solidFill>
                    <a:srgbClr val="72951A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1" dirty="0">
                <a:solidFill>
                  <a:srgbClr val="72951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95;p7">
              <a:extLst>
                <a:ext uri="{FF2B5EF4-FFF2-40B4-BE49-F238E27FC236}">
                  <a16:creationId xmlns:a16="http://schemas.microsoft.com/office/drawing/2014/main" id="{0AC33E92-B6DF-451A-A345-6BF3782E49B5}"/>
                </a:ext>
              </a:extLst>
            </p:cNvPr>
            <p:cNvSpPr txBox="1"/>
            <p:nvPr/>
          </p:nvSpPr>
          <p:spPr>
            <a:xfrm>
              <a:off x="4468521" y="4087316"/>
              <a:ext cx="4969846" cy="463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775" tIns="54375" rIns="108775" bIns="543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B. Wasilewska al., PRC105, 014310 (2022) </a:t>
              </a:r>
              <a:endParaRPr dirty="0"/>
            </a:p>
          </p:txBody>
        </p:sp>
      </p:grp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A014D231-7243-4206-BBD7-17950464850A}"/>
              </a:ext>
            </a:extLst>
          </p:cNvPr>
          <p:cNvSpPr txBox="1"/>
          <p:nvPr/>
        </p:nvSpPr>
        <p:spPr>
          <a:xfrm>
            <a:off x="221305" y="2869324"/>
            <a:ext cx="2614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700"/>
            </a:lvl1pPr>
          </a:lstStyle>
          <a:p>
            <a:r>
              <a:rPr lang="en-US" sz="1600" dirty="0"/>
              <a:t>The ISGQR γ-decay</a:t>
            </a:r>
            <a:r>
              <a:rPr lang="pl-PL" sz="1600" dirty="0"/>
              <a:t> </a:t>
            </a:r>
            <a:r>
              <a:rPr lang="en-US" sz="1600" b="1" dirty="0"/>
              <a:t>observed</a:t>
            </a:r>
            <a:r>
              <a:rPr lang="en-US" sz="1600" dirty="0"/>
              <a:t> </a:t>
            </a:r>
            <a:br>
              <a:rPr lang="pl-PL" sz="1600" dirty="0"/>
            </a:br>
            <a:r>
              <a:rPr lang="pl-PL" sz="1600" dirty="0"/>
              <a:t>for the </a:t>
            </a:r>
            <a:r>
              <a:rPr lang="pl-PL" sz="1600" b="1" dirty="0" err="1"/>
              <a:t>first</a:t>
            </a:r>
            <a:r>
              <a:rPr lang="pl-PL" sz="1600" b="1" dirty="0"/>
              <a:t> </a:t>
            </a:r>
            <a:r>
              <a:rPr lang="pl-PL" sz="1600" b="1" dirty="0" err="1"/>
              <a:t>time</a:t>
            </a:r>
            <a:r>
              <a:rPr lang="pl-PL" sz="1600" b="1" dirty="0"/>
              <a:t> </a:t>
            </a:r>
            <a:r>
              <a:rPr lang="en-US" sz="1600" dirty="0"/>
              <a:t>in 1980s</a:t>
            </a: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1D91626A-9A47-4F94-946D-84E1CD5A78AA}"/>
              </a:ext>
            </a:extLst>
          </p:cNvPr>
          <p:cNvSpPr/>
          <p:nvPr/>
        </p:nvSpPr>
        <p:spPr>
          <a:xfrm>
            <a:off x="3517173" y="2898459"/>
            <a:ext cx="5273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The ISGQR γ-decay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confirmed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research program started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 err="1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 IFJ PAN </a:t>
            </a:r>
            <a:r>
              <a:rPr lang="pl-PL" sz="1600" b="1" dirty="0" err="1">
                <a:solidFill>
                  <a:schemeClr val="accent6">
                    <a:lumMod val="75000"/>
                  </a:schemeClr>
                </a:solidFill>
              </a:rPr>
              <a:t>using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 proton </a:t>
            </a:r>
            <a:r>
              <a:rPr lang="pl-PL" sz="1600" b="1" dirty="0" err="1">
                <a:solidFill>
                  <a:schemeClr val="accent6">
                    <a:lumMod val="75000"/>
                  </a:schemeClr>
                </a:solidFill>
              </a:rPr>
              <a:t>inelastic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600" b="1" dirty="0" err="1">
                <a:solidFill>
                  <a:schemeClr val="accent6">
                    <a:lumMod val="75000"/>
                  </a:schemeClr>
                </a:solidFill>
              </a:rPr>
              <a:t>scattering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47" name="Grupa 46">
            <a:extLst>
              <a:ext uri="{FF2B5EF4-FFF2-40B4-BE49-F238E27FC236}">
                <a16:creationId xmlns:a16="http://schemas.microsoft.com/office/drawing/2014/main" id="{030B894A-4806-48BC-900E-31F0653571C8}"/>
              </a:ext>
            </a:extLst>
          </p:cNvPr>
          <p:cNvGrpSpPr/>
          <p:nvPr/>
        </p:nvGrpSpPr>
        <p:grpSpPr>
          <a:xfrm>
            <a:off x="6188982" y="3564548"/>
            <a:ext cx="2658271" cy="2029323"/>
            <a:chOff x="6188982" y="3564548"/>
            <a:chExt cx="2658271" cy="2029323"/>
          </a:xfrm>
        </p:grpSpPr>
        <p:pic>
          <p:nvPicPr>
            <p:cNvPr id="48" name="Obraz 47">
              <a:extLst>
                <a:ext uri="{FF2B5EF4-FFF2-40B4-BE49-F238E27FC236}">
                  <a16:creationId xmlns:a16="http://schemas.microsoft.com/office/drawing/2014/main" id="{A4787878-2C7E-4524-8FB4-0CF727C3C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8982" y="3564548"/>
              <a:ext cx="2497926" cy="2029323"/>
            </a:xfrm>
            <a:prstGeom prst="rect">
              <a:avLst/>
            </a:prstGeom>
          </p:spPr>
        </p:pic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7A58B8E0-EFC6-4473-83D6-9E37E9166F6C}"/>
                </a:ext>
              </a:extLst>
            </p:cNvPr>
            <p:cNvSpPr/>
            <p:nvPr/>
          </p:nvSpPr>
          <p:spPr>
            <a:xfrm>
              <a:off x="7178040" y="3657600"/>
              <a:ext cx="1272540" cy="343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C145EF31-CB3C-4C37-A662-A64A1E1EE2EA}"/>
                </a:ext>
              </a:extLst>
            </p:cNvPr>
            <p:cNvSpPr/>
            <p:nvPr/>
          </p:nvSpPr>
          <p:spPr>
            <a:xfrm>
              <a:off x="6868826" y="3564548"/>
              <a:ext cx="19784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pl-PL" sz="1400" b="1" baseline="30000" dirty="0">
                  <a:solidFill>
                    <a:srgbClr val="72951A"/>
                  </a:solidFill>
                  <a:ea typeface="Calibri"/>
                  <a:cs typeface="Calibri"/>
                  <a:sym typeface="Calibri"/>
                </a:rPr>
                <a:t>120</a:t>
              </a:r>
              <a:r>
                <a:rPr lang="pl-PL" sz="1400" b="1" dirty="0">
                  <a:solidFill>
                    <a:srgbClr val="72951A"/>
                  </a:solidFill>
                  <a:ea typeface="Calibri"/>
                  <a:cs typeface="Calibri"/>
                  <a:sym typeface="Calibri"/>
                </a:rPr>
                <a:t>Sn(</a:t>
              </a:r>
              <a:r>
                <a:rPr lang="pl-PL" sz="1400" b="1" dirty="0" err="1">
                  <a:solidFill>
                    <a:srgbClr val="72951A"/>
                  </a:solidFill>
                  <a:ea typeface="Calibri"/>
                  <a:cs typeface="Calibri"/>
                  <a:sym typeface="Calibri"/>
                </a:rPr>
                <a:t>p,p</a:t>
              </a:r>
              <a:r>
                <a:rPr lang="pl-PL" sz="1400" b="1" dirty="0">
                  <a:solidFill>
                    <a:srgbClr val="72951A"/>
                  </a:solidFill>
                  <a:ea typeface="Calibri"/>
                  <a:cs typeface="Calibri"/>
                  <a:sym typeface="Calibri"/>
                </a:rPr>
                <a:t>’</a:t>
              </a:r>
              <a:r>
                <a:rPr lang="el-GR" sz="1400" b="1" dirty="0">
                  <a:solidFill>
                    <a:srgbClr val="72951A"/>
                  </a:solidFill>
                  <a:ea typeface="Calibri"/>
                  <a:cs typeface="Calibri"/>
                  <a:sym typeface="Calibri"/>
                </a:rPr>
                <a:t>γ) @ </a:t>
              </a:r>
              <a:r>
                <a:rPr lang="pl-PL" sz="1400" b="1" dirty="0">
                  <a:solidFill>
                    <a:srgbClr val="72951A"/>
                  </a:solidFill>
                  <a:ea typeface="Calibri"/>
                  <a:cs typeface="Calibri"/>
                  <a:sym typeface="Calibri"/>
                </a:rPr>
                <a:t>200</a:t>
              </a:r>
              <a:r>
                <a:rPr lang="el-GR" sz="1400" b="1" dirty="0">
                  <a:solidFill>
                    <a:srgbClr val="72951A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pl-PL" sz="1400" b="1" dirty="0" err="1">
                  <a:solidFill>
                    <a:srgbClr val="72951A"/>
                  </a:solidFill>
                  <a:ea typeface="Calibri"/>
                  <a:cs typeface="Calibri"/>
                  <a:sym typeface="Calibri"/>
                </a:rPr>
                <a:t>MeV</a:t>
              </a:r>
              <a:r>
                <a:rPr lang="pl-PL" sz="1400" b="1" dirty="0">
                  <a:solidFill>
                    <a:srgbClr val="72951A"/>
                  </a:solidFill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sp>
        <p:nvSpPr>
          <p:cNvPr id="51" name="Prostokąt: zaokrąglone rogi 50">
            <a:extLst>
              <a:ext uri="{FF2B5EF4-FFF2-40B4-BE49-F238E27FC236}">
                <a16:creationId xmlns:a16="http://schemas.microsoft.com/office/drawing/2014/main" id="{59B8CA50-A9D9-43C7-8C64-5F032C597A7B}"/>
              </a:ext>
            </a:extLst>
          </p:cNvPr>
          <p:cNvSpPr/>
          <p:nvPr/>
        </p:nvSpPr>
        <p:spPr>
          <a:xfrm>
            <a:off x="3230459" y="2912025"/>
            <a:ext cx="5785763" cy="3261679"/>
          </a:xfrm>
          <a:prstGeom prst="roundRect">
            <a:avLst>
              <a:gd name="adj" fmla="val 1169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Symbol zastępczy stopki 5">
            <a:extLst>
              <a:ext uri="{FF2B5EF4-FFF2-40B4-BE49-F238E27FC236}">
                <a16:creationId xmlns:a16="http://schemas.microsoft.com/office/drawing/2014/main" id="{4F82DC60-BC8F-4304-AB86-2ED60F24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56351"/>
            <a:ext cx="5935980" cy="365125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Gamma </a:t>
            </a:r>
            <a:r>
              <a:rPr lang="pl-PL" b="1" dirty="0" err="1">
                <a:solidFill>
                  <a:srgbClr val="FFFF00"/>
                </a:solidFill>
              </a:rPr>
              <a:t>decay</a:t>
            </a:r>
            <a:r>
              <a:rPr lang="en-US" b="1" dirty="0">
                <a:solidFill>
                  <a:srgbClr val="FFFF00"/>
                </a:solidFill>
              </a:rPr>
              <a:t> of giant</a:t>
            </a:r>
            <a:r>
              <a:rPr lang="pl-PL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resonances (GDR, GQR) excited</a:t>
            </a:r>
            <a:r>
              <a:rPr lang="pl-PL" b="1" dirty="0">
                <a:solidFill>
                  <a:srgbClr val="FFFF00"/>
                </a:solidFill>
              </a:rPr>
              <a:t> by </a:t>
            </a:r>
            <a:r>
              <a:rPr lang="en-US" b="1" dirty="0">
                <a:solidFill>
                  <a:srgbClr val="FFFF00"/>
                </a:solidFill>
              </a:rPr>
              <a:t>proton or alpha beam </a:t>
            </a:r>
            <a:r>
              <a:rPr lang="pl-PL" b="1" dirty="0">
                <a:solidFill>
                  <a:srgbClr val="FFFF00"/>
                </a:solidFill>
              </a:rPr>
              <a:t>, </a:t>
            </a:r>
          </a:p>
          <a:p>
            <a:r>
              <a:rPr lang="pl-PL" b="1" dirty="0">
                <a:solidFill>
                  <a:srgbClr val="FFFF00"/>
                </a:solidFill>
              </a:rPr>
              <a:t>M. Kmiecik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7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6" grpId="0" animBg="1"/>
      <p:bldP spid="45" grpId="0"/>
      <p:bldP spid="46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605D804-CD79-4AF9-B574-C10121F02972}"/>
              </a:ext>
            </a:extLst>
          </p:cNvPr>
          <p:cNvSpPr>
            <a:spLocks noChangeAspect="1"/>
          </p:cNvSpPr>
          <p:nvPr/>
        </p:nvSpPr>
        <p:spPr>
          <a:xfrm>
            <a:off x="2510364" y="2313009"/>
            <a:ext cx="3782990" cy="37829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2626"/>
            <a:ext cx="7886700" cy="583292"/>
          </a:xfrm>
        </p:spPr>
        <p:txBody>
          <a:bodyPr>
            <a:noAutofit/>
          </a:bodyPr>
          <a:lstStyle/>
          <a:p>
            <a:r>
              <a:rPr lang="en-GB" sz="2600" b="1">
                <a:solidFill>
                  <a:srgbClr val="C00000"/>
                </a:solidFill>
                <a:latin typeface="+mn-lt"/>
              </a:rPr>
              <a:t>Method</a:t>
            </a:r>
            <a:endParaRPr lang="en-GB" sz="26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en-GB" smtClean="0"/>
              <a:t>7</a:t>
            </a:fld>
            <a:endParaRPr lang="en-GB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en-GB"/>
          </a:p>
        </p:txBody>
      </p:sp>
      <p:sp>
        <p:nvSpPr>
          <p:cNvPr id="14" name="Symbol zastępczy stopki 5">
            <a:extLst>
              <a:ext uri="{FF2B5EF4-FFF2-40B4-BE49-F238E27FC236}">
                <a16:creationId xmlns:a16="http://schemas.microsoft.com/office/drawing/2014/main" id="{1B9076EF-7AF6-4109-A5AB-CCB9F513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56351"/>
            <a:ext cx="5935980" cy="365125"/>
          </a:xfrm>
        </p:spPr>
        <p:txBody>
          <a:bodyPr/>
          <a:lstStyle/>
          <a:p>
            <a:r>
              <a:rPr lang="en-GB" b="1">
                <a:solidFill>
                  <a:srgbClr val="FFFF00"/>
                </a:solidFill>
              </a:rPr>
              <a:t>Gamma decay of giant resonances (GDR, GQR) excited by proton or alpha beam , </a:t>
            </a:r>
          </a:p>
          <a:p>
            <a:r>
              <a:rPr lang="en-GB" b="1">
                <a:solidFill>
                  <a:srgbClr val="FFFF00"/>
                </a:solidFill>
              </a:rPr>
              <a:t>M. Kmiecik </a:t>
            </a:r>
            <a:endParaRPr lang="en-GB"/>
          </a:p>
        </p:txBody>
      </p:sp>
      <p:sp>
        <p:nvSpPr>
          <p:cNvPr id="15" name="Google Shape;242;p4">
            <a:extLst>
              <a:ext uri="{FF2B5EF4-FFF2-40B4-BE49-F238E27FC236}">
                <a16:creationId xmlns:a16="http://schemas.microsoft.com/office/drawing/2014/main" id="{BBB897FD-532E-4C91-9C49-8EF71C8C8E99}"/>
              </a:ext>
            </a:extLst>
          </p:cNvPr>
          <p:cNvSpPr txBox="1"/>
          <p:nvPr/>
        </p:nvSpPr>
        <p:spPr>
          <a:xfrm>
            <a:off x="535613" y="1586515"/>
            <a:ext cx="701665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>
                <a:solidFill>
                  <a:srgbClr val="0070C0"/>
                </a:solidFill>
                <a:ea typeface="Cambria"/>
                <a:cs typeface="Cambria"/>
                <a:sym typeface="Cambria"/>
              </a:rPr>
              <a:t>proton or alpha particle inelastic scattering reaction – </a:t>
            </a:r>
            <a:r>
              <a:rPr lang="en-GB" sz="1800" b="1">
                <a:solidFill>
                  <a:srgbClr val="0070C0"/>
                </a:solidFill>
                <a:ea typeface="Cambria"/>
                <a:cs typeface="Cambria"/>
                <a:sym typeface="Cambria"/>
              </a:rPr>
              <a:t>(p,p’γ)</a:t>
            </a:r>
            <a:r>
              <a:rPr lang="en-GB" sz="1800">
                <a:solidFill>
                  <a:srgbClr val="0070C0"/>
                </a:solidFill>
                <a:ea typeface="Cambria"/>
                <a:cs typeface="Cambria"/>
                <a:sym typeface="Cambria"/>
              </a:rPr>
              <a:t>;</a:t>
            </a:r>
            <a:r>
              <a:rPr lang="en-GB" sz="1800" b="1">
                <a:solidFill>
                  <a:srgbClr val="0070C0"/>
                </a:solidFill>
                <a:ea typeface="Cambria"/>
                <a:cs typeface="Cambria"/>
                <a:sym typeface="Cambria"/>
              </a:rPr>
              <a:t> (</a:t>
            </a:r>
            <a:r>
              <a:rPr lang="en-GB" b="1">
                <a:solidFill>
                  <a:srgbClr val="0070C0"/>
                </a:solidFill>
                <a:ea typeface="Cambria"/>
                <a:cs typeface="Cambria"/>
                <a:sym typeface="Symbol" panose="05050102010706020507" pitchFamily="18" charset="2"/>
              </a:rPr>
              <a:t>, ’</a:t>
            </a:r>
            <a:r>
              <a:rPr lang="en-GB" b="1">
                <a:solidFill>
                  <a:srgbClr val="0070C0"/>
                </a:solidFill>
                <a:ea typeface="Cambria"/>
                <a:cs typeface="Cambria"/>
                <a:sym typeface="Cambria"/>
              </a:rPr>
              <a:t>γ)</a:t>
            </a:r>
            <a:endParaRPr lang="en-GB" sz="1800" b="1">
              <a:solidFill>
                <a:srgbClr val="0070C0"/>
              </a:solidFill>
              <a:ea typeface="Cambria"/>
              <a:cs typeface="Cambria"/>
              <a:sym typeface="Cambria"/>
            </a:endParaRPr>
          </a:p>
        </p:txBody>
      </p:sp>
      <p:sp>
        <p:nvSpPr>
          <p:cNvPr id="24" name="Google Shape;246;p4">
            <a:extLst>
              <a:ext uri="{FF2B5EF4-FFF2-40B4-BE49-F238E27FC236}">
                <a16:creationId xmlns:a16="http://schemas.microsoft.com/office/drawing/2014/main" id="{22925156-526C-4051-A594-0AFBB118FA08}"/>
              </a:ext>
            </a:extLst>
          </p:cNvPr>
          <p:cNvSpPr txBox="1"/>
          <p:nvPr/>
        </p:nvSpPr>
        <p:spPr>
          <a:xfrm>
            <a:off x="1097700" y="5738323"/>
            <a:ext cx="6712820" cy="36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>
              <a:defRPr b="1">
                <a:solidFill>
                  <a:srgbClr val="0070C0"/>
                </a:solidFill>
                <a:ea typeface="Cambria"/>
                <a:cs typeface="Cambria"/>
              </a:defRPr>
            </a:lvl1pPr>
          </a:lstStyle>
          <a:p>
            <a:r>
              <a:rPr lang="en-GB">
                <a:sym typeface="Cambria"/>
              </a:rPr>
              <a:t>coincidence measurement of gamma rays and scattered particles</a:t>
            </a:r>
            <a:endParaRPr lang="en-GB"/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4C22E854-7EAD-412C-B316-CF514B5E88D2}"/>
              </a:ext>
            </a:extLst>
          </p:cNvPr>
          <p:cNvSpPr/>
          <p:nvPr/>
        </p:nvSpPr>
        <p:spPr>
          <a:xfrm rot="9836960" flipH="1">
            <a:off x="3699577" y="2298985"/>
            <a:ext cx="357343" cy="11812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BEA40DBA-C9FB-474A-9DD2-F2D75E13A818}"/>
              </a:ext>
            </a:extLst>
          </p:cNvPr>
          <p:cNvSpPr/>
          <p:nvPr/>
        </p:nvSpPr>
        <p:spPr>
          <a:xfrm rot="9530116" flipH="1">
            <a:off x="3274834" y="2434043"/>
            <a:ext cx="357342" cy="11812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9F2FB0FD-1C04-4C59-B6FF-CDCC247D5BA0}"/>
              </a:ext>
            </a:extLst>
          </p:cNvPr>
          <p:cNvGrpSpPr/>
          <p:nvPr/>
        </p:nvGrpSpPr>
        <p:grpSpPr>
          <a:xfrm rot="20944288" flipV="1">
            <a:off x="5067194" y="3227852"/>
            <a:ext cx="1110324" cy="901488"/>
            <a:chOff x="4312627" y="2239837"/>
            <a:chExt cx="2086304" cy="1291474"/>
          </a:xfrm>
        </p:grpSpPr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69AAD66E-5FF2-4CDB-92B2-326447430FC8}"/>
                </a:ext>
              </a:extLst>
            </p:cNvPr>
            <p:cNvGrpSpPr>
              <a:grpSpLocks noChangeAspect="1"/>
            </p:cNvGrpSpPr>
            <p:nvPr/>
          </p:nvGrpSpPr>
          <p:grpSpPr>
            <a:xfrm rot="480000">
              <a:off x="4573361" y="2239837"/>
              <a:ext cx="1825570" cy="416522"/>
              <a:chOff x="4447475" y="2173637"/>
              <a:chExt cx="3651140" cy="833035"/>
            </a:xfrm>
          </p:grpSpPr>
          <p:sp>
            <p:nvSpPr>
              <p:cNvPr id="74" name="Trapez 73">
                <a:extLst>
                  <a:ext uri="{FF2B5EF4-FFF2-40B4-BE49-F238E27FC236}">
                    <a16:creationId xmlns:a16="http://schemas.microsoft.com/office/drawing/2014/main" id="{045AABB9-DDC0-4DD1-8481-9E57D30CCC0B}"/>
                  </a:ext>
                </a:extLst>
              </p:cNvPr>
              <p:cNvSpPr/>
              <p:nvPr/>
            </p:nvSpPr>
            <p:spPr>
              <a:xfrm rot="16200000" flipH="1">
                <a:off x="6240005" y="1199182"/>
                <a:ext cx="833035" cy="2781945"/>
              </a:xfrm>
              <a:prstGeom prst="trapezoid">
                <a:avLst>
                  <a:gd name="adj" fmla="val 945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Trapez 74">
                <a:extLst>
                  <a:ext uri="{FF2B5EF4-FFF2-40B4-BE49-F238E27FC236}">
                    <a16:creationId xmlns:a16="http://schemas.microsoft.com/office/drawing/2014/main" id="{32C169AE-3F9D-4104-9EB3-F2BE4EF95B99}"/>
                  </a:ext>
                </a:extLst>
              </p:cNvPr>
              <p:cNvSpPr/>
              <p:nvPr/>
            </p:nvSpPr>
            <p:spPr>
              <a:xfrm rot="16200000" flipH="1">
                <a:off x="4659179" y="2308422"/>
                <a:ext cx="647054" cy="565689"/>
              </a:xfrm>
              <a:prstGeom prst="trapezoid">
                <a:avLst>
                  <a:gd name="adj" fmla="val 485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Prostokąt 75">
                <a:extLst>
                  <a:ext uri="{FF2B5EF4-FFF2-40B4-BE49-F238E27FC236}">
                    <a16:creationId xmlns:a16="http://schemas.microsoft.com/office/drawing/2014/main" id="{CA84E9D4-2962-4E87-8596-3A45244559C8}"/>
                  </a:ext>
                </a:extLst>
              </p:cNvPr>
              <p:cNvSpPr/>
              <p:nvPr/>
            </p:nvSpPr>
            <p:spPr>
              <a:xfrm>
                <a:off x="4614421" y="2297624"/>
                <a:ext cx="46496" cy="5850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Prostokąt 76">
                <a:extLst>
                  <a:ext uri="{FF2B5EF4-FFF2-40B4-BE49-F238E27FC236}">
                    <a16:creationId xmlns:a16="http://schemas.microsoft.com/office/drawing/2014/main" id="{B755FDEE-C0A1-4EF9-BB09-C8D8F0DD3300}"/>
                  </a:ext>
                </a:extLst>
              </p:cNvPr>
              <p:cNvSpPr/>
              <p:nvPr/>
            </p:nvSpPr>
            <p:spPr>
              <a:xfrm>
                <a:off x="8052120" y="2295318"/>
                <a:ext cx="46495" cy="5850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Prostokąt 77">
                <a:extLst>
                  <a:ext uri="{FF2B5EF4-FFF2-40B4-BE49-F238E27FC236}">
                    <a16:creationId xmlns:a16="http://schemas.microsoft.com/office/drawing/2014/main" id="{8F959A93-9D27-44E3-9A34-FD5E70CED4F3}"/>
                  </a:ext>
                </a:extLst>
              </p:cNvPr>
              <p:cNvSpPr/>
              <p:nvPr/>
            </p:nvSpPr>
            <p:spPr>
              <a:xfrm>
                <a:off x="4447475" y="2298081"/>
                <a:ext cx="90000" cy="2772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Prostokąt 78">
                <a:extLst>
                  <a:ext uri="{FF2B5EF4-FFF2-40B4-BE49-F238E27FC236}">
                    <a16:creationId xmlns:a16="http://schemas.microsoft.com/office/drawing/2014/main" id="{09A9B4FE-9294-43FF-B9E2-D273DCE32E19}"/>
                  </a:ext>
                </a:extLst>
              </p:cNvPr>
              <p:cNvSpPr/>
              <p:nvPr/>
            </p:nvSpPr>
            <p:spPr>
              <a:xfrm>
                <a:off x="4447475" y="2604732"/>
                <a:ext cx="90000" cy="2772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F781CECD-4D5C-4CA1-865C-E88006843D59}"/>
                </a:ext>
              </a:extLst>
            </p:cNvPr>
            <p:cNvGrpSpPr>
              <a:grpSpLocks noChangeAspect="1"/>
            </p:cNvGrpSpPr>
            <p:nvPr/>
          </p:nvGrpSpPr>
          <p:grpSpPr>
            <a:xfrm rot="960000">
              <a:off x="4472742" y="2684594"/>
              <a:ext cx="1825570" cy="416522"/>
              <a:chOff x="4447475" y="2173637"/>
              <a:chExt cx="3651140" cy="833035"/>
            </a:xfrm>
          </p:grpSpPr>
          <p:sp>
            <p:nvSpPr>
              <p:cNvPr id="68" name="Trapez 67">
                <a:extLst>
                  <a:ext uri="{FF2B5EF4-FFF2-40B4-BE49-F238E27FC236}">
                    <a16:creationId xmlns:a16="http://schemas.microsoft.com/office/drawing/2014/main" id="{71E3DED4-7F19-4B80-A844-9C9526C52A26}"/>
                  </a:ext>
                </a:extLst>
              </p:cNvPr>
              <p:cNvSpPr/>
              <p:nvPr/>
            </p:nvSpPr>
            <p:spPr>
              <a:xfrm rot="16200000" flipH="1">
                <a:off x="6240005" y="1199182"/>
                <a:ext cx="833035" cy="2781945"/>
              </a:xfrm>
              <a:prstGeom prst="trapezoid">
                <a:avLst>
                  <a:gd name="adj" fmla="val 945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Trapez 68">
                <a:extLst>
                  <a:ext uri="{FF2B5EF4-FFF2-40B4-BE49-F238E27FC236}">
                    <a16:creationId xmlns:a16="http://schemas.microsoft.com/office/drawing/2014/main" id="{EF3EB239-C450-40A2-8D62-82CC26748002}"/>
                  </a:ext>
                </a:extLst>
              </p:cNvPr>
              <p:cNvSpPr/>
              <p:nvPr/>
            </p:nvSpPr>
            <p:spPr>
              <a:xfrm rot="16200000" flipH="1">
                <a:off x="4659179" y="2308422"/>
                <a:ext cx="647054" cy="565689"/>
              </a:xfrm>
              <a:prstGeom prst="trapezoid">
                <a:avLst>
                  <a:gd name="adj" fmla="val 485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Prostokąt 69">
                <a:extLst>
                  <a:ext uri="{FF2B5EF4-FFF2-40B4-BE49-F238E27FC236}">
                    <a16:creationId xmlns:a16="http://schemas.microsoft.com/office/drawing/2014/main" id="{E30B4BF6-2DC9-4CEB-9F52-476BF46A05B3}"/>
                  </a:ext>
                </a:extLst>
              </p:cNvPr>
              <p:cNvSpPr/>
              <p:nvPr/>
            </p:nvSpPr>
            <p:spPr>
              <a:xfrm>
                <a:off x="4614421" y="2297624"/>
                <a:ext cx="46496" cy="5850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Prostokąt 70">
                <a:extLst>
                  <a:ext uri="{FF2B5EF4-FFF2-40B4-BE49-F238E27FC236}">
                    <a16:creationId xmlns:a16="http://schemas.microsoft.com/office/drawing/2014/main" id="{B1724AEE-52F4-451F-B49B-634EF34FBC90}"/>
                  </a:ext>
                </a:extLst>
              </p:cNvPr>
              <p:cNvSpPr/>
              <p:nvPr/>
            </p:nvSpPr>
            <p:spPr>
              <a:xfrm>
                <a:off x="8052120" y="2295318"/>
                <a:ext cx="46495" cy="5850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Prostokąt 71">
                <a:extLst>
                  <a:ext uri="{FF2B5EF4-FFF2-40B4-BE49-F238E27FC236}">
                    <a16:creationId xmlns:a16="http://schemas.microsoft.com/office/drawing/2014/main" id="{CA815241-2A87-4A07-A519-B94464E01F8D}"/>
                  </a:ext>
                </a:extLst>
              </p:cNvPr>
              <p:cNvSpPr/>
              <p:nvPr/>
            </p:nvSpPr>
            <p:spPr>
              <a:xfrm>
                <a:off x="4447475" y="2298081"/>
                <a:ext cx="90000" cy="2772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Prostokąt 72">
                <a:extLst>
                  <a:ext uri="{FF2B5EF4-FFF2-40B4-BE49-F238E27FC236}">
                    <a16:creationId xmlns:a16="http://schemas.microsoft.com/office/drawing/2014/main" id="{43490BB4-A73A-4D8D-9942-A109D53B1933}"/>
                  </a:ext>
                </a:extLst>
              </p:cNvPr>
              <p:cNvSpPr/>
              <p:nvPr/>
            </p:nvSpPr>
            <p:spPr>
              <a:xfrm>
                <a:off x="4447475" y="2604732"/>
                <a:ext cx="90000" cy="2772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C2C9297C-E1FE-41EA-B507-49FCBB864D90}"/>
                </a:ext>
              </a:extLst>
            </p:cNvPr>
            <p:cNvGrpSpPr>
              <a:grpSpLocks noChangeAspect="1"/>
            </p:cNvGrpSpPr>
            <p:nvPr/>
          </p:nvGrpSpPr>
          <p:grpSpPr>
            <a:xfrm rot="1440000">
              <a:off x="4312627" y="3114789"/>
              <a:ext cx="1825570" cy="416522"/>
              <a:chOff x="4447475" y="2173637"/>
              <a:chExt cx="3651140" cy="833035"/>
            </a:xfrm>
          </p:grpSpPr>
          <p:sp>
            <p:nvSpPr>
              <p:cNvPr id="62" name="Trapez 61">
                <a:extLst>
                  <a:ext uri="{FF2B5EF4-FFF2-40B4-BE49-F238E27FC236}">
                    <a16:creationId xmlns:a16="http://schemas.microsoft.com/office/drawing/2014/main" id="{2AD204D6-81BE-4010-ADCD-34EBCFFCC029}"/>
                  </a:ext>
                </a:extLst>
              </p:cNvPr>
              <p:cNvSpPr/>
              <p:nvPr/>
            </p:nvSpPr>
            <p:spPr>
              <a:xfrm rot="16200000" flipH="1">
                <a:off x="6240005" y="1199182"/>
                <a:ext cx="833035" cy="2781945"/>
              </a:xfrm>
              <a:prstGeom prst="trapezoid">
                <a:avLst>
                  <a:gd name="adj" fmla="val 945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Trapez 62">
                <a:extLst>
                  <a:ext uri="{FF2B5EF4-FFF2-40B4-BE49-F238E27FC236}">
                    <a16:creationId xmlns:a16="http://schemas.microsoft.com/office/drawing/2014/main" id="{8A6FD401-26F8-4094-BA96-3D4BAB4953FB}"/>
                  </a:ext>
                </a:extLst>
              </p:cNvPr>
              <p:cNvSpPr/>
              <p:nvPr/>
            </p:nvSpPr>
            <p:spPr>
              <a:xfrm rot="16200000" flipH="1">
                <a:off x="4659179" y="2308422"/>
                <a:ext cx="647054" cy="565689"/>
              </a:xfrm>
              <a:prstGeom prst="trapezoid">
                <a:avLst>
                  <a:gd name="adj" fmla="val 485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Prostokąt 63">
                <a:extLst>
                  <a:ext uri="{FF2B5EF4-FFF2-40B4-BE49-F238E27FC236}">
                    <a16:creationId xmlns:a16="http://schemas.microsoft.com/office/drawing/2014/main" id="{BA5EF24B-1CD6-4CE9-ABE0-2EE81E8F8D68}"/>
                  </a:ext>
                </a:extLst>
              </p:cNvPr>
              <p:cNvSpPr/>
              <p:nvPr/>
            </p:nvSpPr>
            <p:spPr>
              <a:xfrm>
                <a:off x="4614421" y="2297624"/>
                <a:ext cx="46496" cy="5850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Prostokąt 64">
                <a:extLst>
                  <a:ext uri="{FF2B5EF4-FFF2-40B4-BE49-F238E27FC236}">
                    <a16:creationId xmlns:a16="http://schemas.microsoft.com/office/drawing/2014/main" id="{C1A5D7E6-F4D5-4D12-B3DB-BF3D2689D5A7}"/>
                  </a:ext>
                </a:extLst>
              </p:cNvPr>
              <p:cNvSpPr/>
              <p:nvPr/>
            </p:nvSpPr>
            <p:spPr>
              <a:xfrm>
                <a:off x="8052120" y="2295318"/>
                <a:ext cx="46495" cy="5850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Prostokąt 65">
                <a:extLst>
                  <a:ext uri="{FF2B5EF4-FFF2-40B4-BE49-F238E27FC236}">
                    <a16:creationId xmlns:a16="http://schemas.microsoft.com/office/drawing/2014/main" id="{72A09CE8-47A5-44CF-857C-E9D1047DE333}"/>
                  </a:ext>
                </a:extLst>
              </p:cNvPr>
              <p:cNvSpPr/>
              <p:nvPr/>
            </p:nvSpPr>
            <p:spPr>
              <a:xfrm>
                <a:off x="4447475" y="2298081"/>
                <a:ext cx="90000" cy="2772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Prostokąt 66">
                <a:extLst>
                  <a:ext uri="{FF2B5EF4-FFF2-40B4-BE49-F238E27FC236}">
                    <a16:creationId xmlns:a16="http://schemas.microsoft.com/office/drawing/2014/main" id="{28206A02-334F-4921-91A1-77FFA4232663}"/>
                  </a:ext>
                </a:extLst>
              </p:cNvPr>
              <p:cNvSpPr/>
              <p:nvPr/>
            </p:nvSpPr>
            <p:spPr>
              <a:xfrm>
                <a:off x="4447475" y="2604732"/>
                <a:ext cx="90000" cy="2772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6" name="Picture 21" descr="A group of red and blue spheres&#10;&#10;Description automatically generated">
            <a:extLst>
              <a:ext uri="{FF2B5EF4-FFF2-40B4-BE49-F238E27FC236}">
                <a16:creationId xmlns:a16="http://schemas.microsoft.com/office/drawing/2014/main" id="{F6B4049D-0A45-4B85-9463-E40CB696AB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80" y="4065861"/>
            <a:ext cx="553326" cy="540000"/>
          </a:xfrm>
          <a:prstGeom prst="rect">
            <a:avLst/>
          </a:prstGeom>
          <a:noFill/>
        </p:spPr>
      </p:pic>
      <p:sp>
        <p:nvSpPr>
          <p:cNvPr id="37" name="Owal 36">
            <a:extLst>
              <a:ext uri="{FF2B5EF4-FFF2-40B4-BE49-F238E27FC236}">
                <a16:creationId xmlns:a16="http://schemas.microsoft.com/office/drawing/2014/main" id="{3A4EE31E-C24D-47DE-A1FA-2787490362EB}"/>
              </a:ext>
            </a:extLst>
          </p:cNvPr>
          <p:cNvSpPr>
            <a:spLocks noChangeAspect="1"/>
          </p:cNvSpPr>
          <p:nvPr/>
        </p:nvSpPr>
        <p:spPr>
          <a:xfrm>
            <a:off x="3039369" y="431271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3E3A5FAA-01F6-4071-B0D9-60AF974DC763}"/>
              </a:ext>
            </a:extLst>
          </p:cNvPr>
          <p:cNvCxnSpPr>
            <a:cxnSpLocks/>
          </p:cNvCxnSpPr>
          <p:nvPr/>
        </p:nvCxnSpPr>
        <p:spPr>
          <a:xfrm flipV="1">
            <a:off x="3242745" y="4372410"/>
            <a:ext cx="784720" cy="12305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D094FC9E-D817-401D-A7C5-02A0BB232021}"/>
              </a:ext>
            </a:extLst>
          </p:cNvPr>
          <p:cNvSpPr txBox="1"/>
          <p:nvPr/>
        </p:nvSpPr>
        <p:spPr>
          <a:xfrm>
            <a:off x="2951128" y="394172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cs typeface="Arial" panose="020B0604020202020204" pitchFamily="34" charset="0"/>
              </a:rPr>
              <a:t>p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B9ADFB18-2802-4E70-9783-DD83D6FD87B6}"/>
              </a:ext>
            </a:extLst>
          </p:cNvPr>
          <p:cNvSpPr txBox="1"/>
          <p:nvPr/>
        </p:nvSpPr>
        <p:spPr>
          <a:xfrm>
            <a:off x="4004683" y="4542275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cs typeface="Arial" panose="020B0604020202020204" pitchFamily="34" charset="0"/>
              </a:rPr>
              <a:t>target</a:t>
            </a:r>
          </a:p>
        </p:txBody>
      </p:sp>
      <p:cxnSp>
        <p:nvCxnSpPr>
          <p:cNvPr id="41" name="Łącznik prosty ze strzałką 40">
            <a:extLst>
              <a:ext uri="{FF2B5EF4-FFF2-40B4-BE49-F238E27FC236}">
                <a16:creationId xmlns:a16="http://schemas.microsoft.com/office/drawing/2014/main" id="{8C5402C1-C988-4292-B217-CF38267B47D0}"/>
              </a:ext>
            </a:extLst>
          </p:cNvPr>
          <p:cNvCxnSpPr>
            <a:cxnSpLocks/>
          </p:cNvCxnSpPr>
          <p:nvPr/>
        </p:nvCxnSpPr>
        <p:spPr>
          <a:xfrm flipV="1">
            <a:off x="4814783" y="3939765"/>
            <a:ext cx="311593" cy="139373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A6994BD2-D4E2-464C-B576-08027F158BDD}"/>
              </a:ext>
            </a:extLst>
          </p:cNvPr>
          <p:cNvSpPr txBox="1"/>
          <p:nvPr/>
        </p:nvSpPr>
        <p:spPr>
          <a:xfrm>
            <a:off x="4535217" y="3759567"/>
            <a:ext cx="37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cs typeface="Arial" panose="020B0604020202020204" pitchFamily="34" charset="0"/>
              </a:rPr>
              <a:t>P’</a:t>
            </a:r>
          </a:p>
        </p:txBody>
      </p:sp>
      <p:grpSp>
        <p:nvGrpSpPr>
          <p:cNvPr id="44" name="Grupa 43">
            <a:extLst>
              <a:ext uri="{FF2B5EF4-FFF2-40B4-BE49-F238E27FC236}">
                <a16:creationId xmlns:a16="http://schemas.microsoft.com/office/drawing/2014/main" id="{58B78A75-CAFD-4D15-9FB3-81F8B90650B8}"/>
              </a:ext>
            </a:extLst>
          </p:cNvPr>
          <p:cNvGrpSpPr/>
          <p:nvPr/>
        </p:nvGrpSpPr>
        <p:grpSpPr>
          <a:xfrm rot="6691126" flipH="1">
            <a:off x="3920984" y="3620049"/>
            <a:ext cx="447537" cy="337124"/>
            <a:chOff x="1325301" y="400861"/>
            <a:chExt cx="775504" cy="575666"/>
          </a:xfrm>
        </p:grpSpPr>
        <p:cxnSp>
          <p:nvCxnSpPr>
            <p:cNvPr id="57" name="Łącznik: zakrzywiony 56">
              <a:extLst>
                <a:ext uri="{FF2B5EF4-FFF2-40B4-BE49-F238E27FC236}">
                  <a16:creationId xmlns:a16="http://schemas.microsoft.com/office/drawing/2014/main" id="{53ACDD1C-FA85-4003-BEEA-26A96863B298}"/>
                </a:ext>
              </a:extLst>
            </p:cNvPr>
            <p:cNvCxnSpPr>
              <a:cxnSpLocks/>
            </p:cNvCxnSpPr>
            <p:nvPr/>
          </p:nvCxnSpPr>
          <p:spPr>
            <a:xfrm>
              <a:off x="1713053" y="688694"/>
              <a:ext cx="387752" cy="287833"/>
            </a:xfrm>
            <a:prstGeom prst="curvedConnector3">
              <a:avLst>
                <a:gd name="adj1" fmla="val 32090"/>
              </a:avLst>
            </a:prstGeom>
            <a:ln w="3175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: zakrzywiony 57">
              <a:extLst>
                <a:ext uri="{FF2B5EF4-FFF2-40B4-BE49-F238E27FC236}">
                  <a16:creationId xmlns:a16="http://schemas.microsoft.com/office/drawing/2014/main" id="{76C56721-D916-4794-B395-AB3F9A223E83}"/>
                </a:ext>
              </a:extLst>
            </p:cNvPr>
            <p:cNvCxnSpPr>
              <a:cxnSpLocks/>
            </p:cNvCxnSpPr>
            <p:nvPr/>
          </p:nvCxnSpPr>
          <p:spPr>
            <a:xfrm>
              <a:off x="1325301" y="400861"/>
              <a:ext cx="387752" cy="287833"/>
            </a:xfrm>
            <a:prstGeom prst="curvedConnector3">
              <a:avLst>
                <a:gd name="adj1" fmla="val 32090"/>
              </a:avLst>
            </a:prstGeom>
            <a:ln w="31750" cmpd="sng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BE4D0D3A-9A2B-4223-9A6F-78571A492C15}"/>
              </a:ext>
            </a:extLst>
          </p:cNvPr>
          <p:cNvSpPr txBox="1"/>
          <p:nvPr/>
        </p:nvSpPr>
        <p:spPr>
          <a:xfrm>
            <a:off x="3802781" y="3636149"/>
            <a:ext cx="178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accent1"/>
                </a:solidFill>
                <a:sym typeface="Symbol" panose="05050102010706020507" pitchFamily="18" charset="2"/>
              </a:rPr>
              <a:t></a:t>
            </a:r>
            <a:endParaRPr lang="en-GB" sz="2000" b="1">
              <a:solidFill>
                <a:schemeClr val="accent1"/>
              </a:solidFill>
            </a:endParaRPr>
          </a:p>
        </p:txBody>
      </p:sp>
      <p:sp>
        <p:nvSpPr>
          <p:cNvPr id="127" name="Owal 126">
            <a:extLst>
              <a:ext uri="{FF2B5EF4-FFF2-40B4-BE49-F238E27FC236}">
                <a16:creationId xmlns:a16="http://schemas.microsoft.com/office/drawing/2014/main" id="{876A6D5B-D554-4DF7-8BF2-5F5912E0B9FE}"/>
              </a:ext>
            </a:extLst>
          </p:cNvPr>
          <p:cNvSpPr>
            <a:spLocks noChangeAspect="1"/>
          </p:cNvSpPr>
          <p:nvPr/>
        </p:nvSpPr>
        <p:spPr>
          <a:xfrm>
            <a:off x="4610979" y="409295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Prostokąt: zaokrąglone rogi 127">
            <a:extLst>
              <a:ext uri="{FF2B5EF4-FFF2-40B4-BE49-F238E27FC236}">
                <a16:creationId xmlns:a16="http://schemas.microsoft.com/office/drawing/2014/main" id="{D6722456-AB29-48CC-BB8B-263BCC9B78E1}"/>
              </a:ext>
            </a:extLst>
          </p:cNvPr>
          <p:cNvSpPr/>
          <p:nvPr/>
        </p:nvSpPr>
        <p:spPr>
          <a:xfrm rot="10281336" flipH="1">
            <a:off x="4190567" y="2225941"/>
            <a:ext cx="367627" cy="11812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CE02B3E4-FEAE-463B-9648-26FEC1329221}"/>
              </a:ext>
            </a:extLst>
          </p:cNvPr>
          <p:cNvSpPr txBox="1"/>
          <p:nvPr/>
        </p:nvSpPr>
        <p:spPr>
          <a:xfrm>
            <a:off x="2770666" y="4482132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cs typeface="Arial" panose="020B0604020202020204" pitchFamily="34" charset="0"/>
              </a:rPr>
              <a:t>beam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264A9C8-2C04-4475-A7BA-090D3CA19DC9}"/>
              </a:ext>
            </a:extLst>
          </p:cNvPr>
          <p:cNvSpPr txBox="1"/>
          <p:nvPr/>
        </p:nvSpPr>
        <p:spPr>
          <a:xfrm>
            <a:off x="6417705" y="3096355"/>
            <a:ext cx="2187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detectors to measure</a:t>
            </a:r>
          </a:p>
          <a:p>
            <a:r>
              <a:rPr lang="en-GB"/>
              <a:t>energy and angles</a:t>
            </a:r>
          </a:p>
          <a:p>
            <a:r>
              <a:rPr lang="en-GB"/>
              <a:t>of scattered particles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1E9BDF0-15C4-4355-A332-4E1F8FEFABC8}"/>
              </a:ext>
            </a:extLst>
          </p:cNvPr>
          <p:cNvSpPr txBox="1"/>
          <p:nvPr/>
        </p:nvSpPr>
        <p:spPr>
          <a:xfrm>
            <a:off x="609020" y="2000046"/>
            <a:ext cx="2883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detectors to measure energy</a:t>
            </a:r>
          </a:p>
          <a:p>
            <a:r>
              <a:rPr lang="en-GB"/>
              <a:t>and angle of gamma rays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1EBA64A-A611-4FA4-B9B3-0D5D52E2847D}"/>
              </a:ext>
            </a:extLst>
          </p:cNvPr>
          <p:cNvSpPr txBox="1"/>
          <p:nvPr/>
        </p:nvSpPr>
        <p:spPr>
          <a:xfrm>
            <a:off x="736019" y="4642950"/>
            <a:ext cx="190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scattering </a:t>
            </a:r>
          </a:p>
          <a:p>
            <a:r>
              <a:rPr lang="en-GB"/>
              <a:t>vaccuum chamber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B15DE1-48D4-4692-AEE1-9F7F82F81626}"/>
              </a:ext>
            </a:extLst>
          </p:cNvPr>
          <p:cNvSpPr txBox="1"/>
          <p:nvPr/>
        </p:nvSpPr>
        <p:spPr>
          <a:xfrm>
            <a:off x="6357717" y="4189754"/>
            <a:ext cx="2386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/>
              <a:t>magnetic spectrometer </a:t>
            </a:r>
          </a:p>
          <a:p>
            <a:r>
              <a:rPr lang="en-GB" sz="1600"/>
              <a:t>recommended - very good</a:t>
            </a:r>
          </a:p>
          <a:p>
            <a:r>
              <a:rPr lang="en-GB" sz="1600"/>
              <a:t>energy resolution</a:t>
            </a:r>
          </a:p>
        </p:txBody>
      </p:sp>
    </p:spTree>
    <p:extLst>
      <p:ext uri="{BB962C8B-B14F-4D97-AF65-F5344CB8AC3E}">
        <p14:creationId xmlns:p14="http://schemas.microsoft.com/office/powerpoint/2010/main" val="2349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2626"/>
            <a:ext cx="7886700" cy="583292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Research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plan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8</a:t>
            </a:fld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93401F79-C00D-4B5E-A671-E556B5AC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56351"/>
            <a:ext cx="5935980" cy="365125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Gamma </a:t>
            </a:r>
            <a:r>
              <a:rPr lang="pl-PL" b="1" dirty="0" err="1">
                <a:solidFill>
                  <a:srgbClr val="FFFF00"/>
                </a:solidFill>
              </a:rPr>
              <a:t>decay</a:t>
            </a:r>
            <a:r>
              <a:rPr lang="en-US" b="1" dirty="0">
                <a:solidFill>
                  <a:srgbClr val="FFFF00"/>
                </a:solidFill>
              </a:rPr>
              <a:t> of giant</a:t>
            </a:r>
            <a:r>
              <a:rPr lang="pl-PL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resonances (GDR, GQR) excited</a:t>
            </a:r>
            <a:r>
              <a:rPr lang="pl-PL" b="1" dirty="0">
                <a:solidFill>
                  <a:srgbClr val="FFFF00"/>
                </a:solidFill>
              </a:rPr>
              <a:t> by </a:t>
            </a:r>
            <a:r>
              <a:rPr lang="en-US" b="1" dirty="0">
                <a:solidFill>
                  <a:srgbClr val="FFFF00"/>
                </a:solidFill>
              </a:rPr>
              <a:t>proton or alpha beam </a:t>
            </a:r>
            <a:r>
              <a:rPr lang="pl-PL" b="1" dirty="0">
                <a:solidFill>
                  <a:srgbClr val="FFFF00"/>
                </a:solidFill>
              </a:rPr>
              <a:t>, </a:t>
            </a:r>
          </a:p>
          <a:p>
            <a:r>
              <a:rPr lang="pl-PL" b="1" dirty="0">
                <a:solidFill>
                  <a:srgbClr val="FFFF00"/>
                </a:solidFill>
              </a:rPr>
              <a:t>M. Kmiecik 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2978FB5-DF89-4B9F-8D42-BDCADB6203EF}"/>
              </a:ext>
            </a:extLst>
          </p:cNvPr>
          <p:cNvSpPr/>
          <p:nvPr/>
        </p:nvSpPr>
        <p:spPr>
          <a:xfrm>
            <a:off x="477097" y="1597378"/>
            <a:ext cx="75924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of charge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particle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high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energies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excite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inelastic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scattered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with high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resolution) and gamma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emitted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excited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cross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 of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GQR, GDR and PDR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gamma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branching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ratio of the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excited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593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1594"/>
            <a:ext cx="7886700" cy="775776"/>
          </a:xfrm>
        </p:spPr>
        <p:txBody>
          <a:bodyPr>
            <a:noAutofit/>
          </a:bodyPr>
          <a:lstStyle/>
          <a:p>
            <a:r>
              <a:rPr lang="en-GB" sz="2600" b="1">
                <a:solidFill>
                  <a:srgbClr val="C00000"/>
                </a:solidFill>
                <a:latin typeface="+mn-lt"/>
              </a:rPr>
              <a:t>LINIAC Stage: Section 3 </a:t>
            </a:r>
            <a:endParaRPr lang="en-GB" sz="26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en-GB" smtClean="0"/>
              <a:t>9</a:t>
            </a:fld>
            <a:endParaRPr lang="en-GB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en-GB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79125"/>
            <a:ext cx="8379883" cy="40333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b="1" dirty="0"/>
              <a:t>Section 3: 250 MeV/u </a:t>
            </a:r>
            <a:r>
              <a:rPr lang="en-GB" sz="2000" dirty="0"/>
              <a:t>(Future expansion / High energy)</a:t>
            </a:r>
          </a:p>
          <a:p>
            <a:pPr marL="0" indent="0">
              <a:buNone/>
            </a:pPr>
            <a:r>
              <a:rPr lang="en-GB" sz="2000" b="1" dirty="0"/>
              <a:t>Custom Energy: </a:t>
            </a:r>
            <a:r>
              <a:rPr lang="en-GB" sz="2000" dirty="0"/>
              <a:t>approximately</a:t>
            </a:r>
            <a:r>
              <a:rPr lang="en-GB" sz="2000" b="1" dirty="0"/>
              <a:t> 20-80 MeV/u for alpha, </a:t>
            </a:r>
            <a:r>
              <a:rPr lang="en-GB" sz="2000" dirty="0"/>
              <a:t>approximately</a:t>
            </a:r>
            <a:r>
              <a:rPr lang="en-GB" sz="2000" b="1" dirty="0"/>
              <a:t> 100-250 MeV/u for proton </a:t>
            </a:r>
            <a:r>
              <a:rPr lang="en-GB" sz="2000" dirty="0"/>
              <a:t>(Variable range within section limits)</a:t>
            </a:r>
          </a:p>
          <a:p>
            <a:pPr marL="0" indent="0">
              <a:buNone/>
            </a:pPr>
            <a:r>
              <a:rPr lang="en-GB" sz="2000" b="1" dirty="0"/>
              <a:t>Protons</a:t>
            </a:r>
            <a:r>
              <a:rPr lang="en-GB" sz="2000" dirty="0"/>
              <a:t> with variable energy within </a:t>
            </a:r>
            <a:r>
              <a:rPr lang="en-GB" sz="2000" b="1" dirty="0"/>
              <a:t>100 – 250 MeV </a:t>
            </a:r>
            <a:r>
              <a:rPr lang="en-GB" sz="2000" dirty="0"/>
              <a:t>range, </a:t>
            </a:r>
          </a:p>
          <a:p>
            <a:pPr marL="0" indent="0">
              <a:buNone/>
            </a:pPr>
            <a:r>
              <a:rPr lang="en-GB" sz="2000" b="1" dirty="0"/>
              <a:t>alphas</a:t>
            </a:r>
            <a:r>
              <a:rPr lang="en-GB" sz="2000" dirty="0"/>
              <a:t> (</a:t>
            </a:r>
            <a:r>
              <a:rPr lang="en-GB" sz="2000" baseline="30000" dirty="0"/>
              <a:t>4</a:t>
            </a:r>
            <a:r>
              <a:rPr lang="en-GB" sz="2000" dirty="0"/>
              <a:t>He</a:t>
            </a:r>
            <a:r>
              <a:rPr lang="en-GB" sz="2000" baseline="-25000" dirty="0"/>
              <a:t>2</a:t>
            </a:r>
            <a:r>
              <a:rPr lang="en-GB" sz="2000" baseline="30000" dirty="0"/>
              <a:t>+</a:t>
            </a:r>
            <a:r>
              <a:rPr lang="en-GB" sz="2000" dirty="0"/>
              <a:t>) with variable energy within </a:t>
            </a:r>
            <a:r>
              <a:rPr lang="en-GB" sz="2000" b="1" dirty="0"/>
              <a:t>20 – 80 MeV/u </a:t>
            </a:r>
            <a:r>
              <a:rPr lang="en-GB" sz="2000" dirty="0"/>
              <a:t>range </a:t>
            </a:r>
            <a:r>
              <a:rPr lang="en-GB" sz="2000" dirty="0">
                <a:solidFill>
                  <a:schemeClr val="accent1"/>
                </a:solidFill>
              </a:rPr>
              <a:t>(it would be possible to use </a:t>
            </a:r>
            <a:r>
              <a:rPr lang="en-GB" sz="2000" b="1" dirty="0">
                <a:solidFill>
                  <a:schemeClr val="accent1"/>
                </a:solidFill>
              </a:rPr>
              <a:t>Section 2</a:t>
            </a:r>
            <a:r>
              <a:rPr lang="en-GB" sz="2000" dirty="0">
                <a:solidFill>
                  <a:schemeClr val="accent1"/>
                </a:solidFill>
              </a:rPr>
              <a:t> if its energy is increased up to </a:t>
            </a:r>
            <a:r>
              <a:rPr lang="en-GB" sz="2000" b="1" dirty="0">
                <a:solidFill>
                  <a:schemeClr val="accent1"/>
                </a:solidFill>
              </a:rPr>
              <a:t>25 MeV/u)</a:t>
            </a:r>
          </a:p>
          <a:p>
            <a:pPr marL="0" indent="0">
              <a:buNone/>
            </a:pPr>
            <a:r>
              <a:rPr lang="en-GB" sz="2000" dirty="0"/>
              <a:t>with </a:t>
            </a:r>
            <a:r>
              <a:rPr lang="en-GB" sz="2000" b="1" dirty="0"/>
              <a:t>suppression of dark current </a:t>
            </a:r>
            <a:r>
              <a:rPr lang="en-GB" sz="2000" dirty="0"/>
              <a:t>– (off-pulse background)</a:t>
            </a:r>
          </a:p>
          <a:p>
            <a:pPr marL="0" indent="0">
              <a:buNone/>
            </a:pPr>
            <a:r>
              <a:rPr lang="en-GB" sz="2000" dirty="0"/>
              <a:t>Desired </a:t>
            </a:r>
            <a:r>
              <a:rPr lang="en-GB" sz="2000" b="1" dirty="0"/>
              <a:t>spot size </a:t>
            </a:r>
            <a:r>
              <a:rPr lang="en-GB" sz="2000" dirty="0"/>
              <a:t>on target: around 0.5 mm sigma, </a:t>
            </a:r>
            <a:r>
              <a:rPr lang="en-GB" sz="2000" b="1" dirty="0"/>
              <a:t>no beam halo</a:t>
            </a:r>
          </a:p>
          <a:p>
            <a:pPr marL="0" indent="0">
              <a:buNone/>
            </a:pPr>
            <a:r>
              <a:rPr lang="en-GB" sz="2000" dirty="0"/>
              <a:t>Required </a:t>
            </a:r>
            <a:r>
              <a:rPr lang="en-GB" sz="2000" b="1" dirty="0"/>
              <a:t>pulsation</a:t>
            </a:r>
            <a:r>
              <a:rPr lang="en-GB" sz="2000" dirty="0"/>
              <a:t> by 100 ns or 200 ns</a:t>
            </a:r>
          </a:p>
          <a:p>
            <a:pPr marL="0" indent="0">
              <a:buNone/>
            </a:pPr>
            <a:r>
              <a:rPr lang="en-GB" sz="2000" dirty="0"/>
              <a:t>Required </a:t>
            </a:r>
            <a:r>
              <a:rPr lang="en-GB" sz="2000" b="1" dirty="0"/>
              <a:t>current on target</a:t>
            </a:r>
            <a:r>
              <a:rPr lang="en-GB" sz="2000" dirty="0"/>
              <a:t>: 0.1 </a:t>
            </a:r>
            <a:r>
              <a:rPr lang="en-GB" sz="2000" dirty="0" err="1"/>
              <a:t>nA</a:t>
            </a:r>
            <a:r>
              <a:rPr lang="en-GB" sz="2000" dirty="0"/>
              <a:t> to 20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Good beam </a:t>
            </a:r>
            <a:r>
              <a:rPr lang="en-GB" sz="2000" b="1" dirty="0"/>
              <a:t>energy resolution</a:t>
            </a:r>
            <a:r>
              <a:rPr lang="en-GB" sz="2000" dirty="0"/>
              <a:t>  (of &lt;100 keV) is required, but around 10-20 keV will be useful.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55CFDCCC-107D-45BA-B58B-5592EF54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56351"/>
            <a:ext cx="5935980" cy="365125"/>
          </a:xfrm>
        </p:spPr>
        <p:txBody>
          <a:bodyPr/>
          <a:lstStyle/>
          <a:p>
            <a:r>
              <a:rPr lang="en-GB" b="1">
                <a:solidFill>
                  <a:srgbClr val="FFFF00"/>
                </a:solidFill>
              </a:rPr>
              <a:t>Gamma decay of giant resonances (GDR, GQR) excited by proton or alpha beam , </a:t>
            </a:r>
          </a:p>
          <a:p>
            <a:r>
              <a:rPr lang="en-GB" b="1">
                <a:solidFill>
                  <a:srgbClr val="FFFF00"/>
                </a:solidFill>
              </a:rPr>
              <a:t>M. Kmiecik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258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7296</TotalTime>
  <Words>1489</Words>
  <Application>Microsoft Macintosh PowerPoint</Application>
  <PresentationFormat>Pokaz na ekranie (4:3)</PresentationFormat>
  <Paragraphs>157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Aril</vt:lpstr>
      <vt:lpstr>Calibri</vt:lpstr>
      <vt:lpstr>Calibri Light</vt:lpstr>
      <vt:lpstr>Motyw pakietu Office</vt:lpstr>
      <vt:lpstr>Gamma decay of giant resonances (GDR, GQR) excited  by proton or alpha beam</vt:lpstr>
      <vt:lpstr>Introduction</vt:lpstr>
      <vt:lpstr>Motivation – GDR γ–decay study</vt:lpstr>
      <vt:lpstr>Motivation – PDR γ–decay study</vt:lpstr>
      <vt:lpstr>Motivation – GQR γ–decay study</vt:lpstr>
      <vt:lpstr>Motivation – GQR γ–decay study</vt:lpstr>
      <vt:lpstr>Method</vt:lpstr>
      <vt:lpstr>Research plan</vt:lpstr>
      <vt:lpstr>LINIAC Stage: Section 3 </vt:lpstr>
      <vt:lpstr>Other requirements</vt:lpstr>
      <vt:lpstr>SWOT analysis for the project (Example)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prezentacja-ifj-pl</dc:title>
  <dc:creator>Agata Flis</dc:creator>
  <cp:lastModifiedBy>Adam Maj</cp:lastModifiedBy>
  <cp:revision>97</cp:revision>
  <dcterms:created xsi:type="dcterms:W3CDTF">2020-09-23T10:32:17Z</dcterms:created>
  <dcterms:modified xsi:type="dcterms:W3CDTF">2026-05-25T10:06:00Z</dcterms:modified>
</cp:coreProperties>
</file>