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76" r:id="rId3"/>
    <p:sldId id="280" r:id="rId4"/>
    <p:sldId id="281" r:id="rId5"/>
    <p:sldId id="257" r:id="rId6"/>
    <p:sldId id="272" r:id="rId7"/>
    <p:sldId id="273" r:id="rId8"/>
    <p:sldId id="271" r:id="rId9"/>
    <p:sldId id="28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7EAC-B285-4840-A3BB-D781450BF435}" type="datetimeFigureOut">
              <a:rPr lang="pl-PL" smtClean="0"/>
              <a:t>24.05.2026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53C7-62F8-4AAE-99A0-BD01B1F79D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68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25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4A28A0-6980-4C32-86AB-427D1B7C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1A704D1-A6AF-4AE7-9306-B7D2F385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C6CF15D-74D4-4A35-ACAD-3C960275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65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1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193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68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94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82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74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26-27/05/2026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Title,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26-27/05/2026</a:t>
            </a:r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pl-PL"/>
              <a:t>Title, Name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1E52-F7CC-425B-9779-ED68F05C13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84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BD4A0C-054A-437A-AEC3-1259F9E5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82717"/>
            <a:ext cx="7772400" cy="1973174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+mn-lt"/>
              </a:rPr>
              <a:t>Study of fission processes induced by protons, alpha particles, and heavy ions</a:t>
            </a:r>
            <a:endParaRPr lang="pl-PL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87163B-645F-00C3-17F7-064C0F3E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/>
          <a:stretch/>
        </p:blipFill>
        <p:spPr bwMode="auto">
          <a:xfrm>
            <a:off x="0" y="5428034"/>
            <a:ext cx="2782110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2027C86-BBDD-CB92-D612-8C19A5840086}"/>
              </a:ext>
            </a:extLst>
          </p:cNvPr>
          <p:cNvSpPr txBox="1"/>
          <p:nvPr/>
        </p:nvSpPr>
        <p:spPr>
          <a:xfrm>
            <a:off x="2782110" y="61880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2nd Workshop on Research &amp; Innovation in Poland</a:t>
            </a:r>
          </a:p>
          <a:p>
            <a:r>
              <a:rPr lang="en-GB" sz="1600" dirty="0">
                <a:solidFill>
                  <a:schemeClr val="bg1"/>
                </a:solidFill>
              </a:rPr>
              <a:t>IFJ PAN, Krakow, 26-27 May, 2026</a:t>
            </a: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CA16EE2D-BA2E-9D47-BCF0-5031AF030ACA}"/>
              </a:ext>
            </a:extLst>
          </p:cNvPr>
          <p:cNvSpPr txBox="1">
            <a:spLocks/>
          </p:cNvSpPr>
          <p:nvPr/>
        </p:nvSpPr>
        <p:spPr>
          <a:xfrm>
            <a:off x="685800" y="3914888"/>
            <a:ext cx="7772400" cy="871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  <a:latin typeface="+mn-lt"/>
              </a:rPr>
              <a:t>Michał </a:t>
            </a:r>
            <a:r>
              <a:rPr lang="pl-PL" sz="2800" dirty="0" err="1">
                <a:solidFill>
                  <a:schemeClr val="bg1"/>
                </a:solidFill>
                <a:latin typeface="+mn-lt"/>
              </a:rPr>
              <a:t>Ciemała</a:t>
            </a:r>
            <a:endParaRPr lang="pl-PL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315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Conclusions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10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Study of fission processes induced by protons,</a:t>
            </a:r>
            <a:r>
              <a:rPr lang="pl-PL" b="1" dirty="0">
                <a:solidFill>
                  <a:srgbClr val="FFFF00"/>
                </a:solidFill>
              </a:rPr>
              <a:t>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96103D62-0866-4DC8-9182-425BA9A2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7627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pl-PL" sz="2000" dirty="0">
                <a:solidFill>
                  <a:prstClr val="black"/>
                </a:solidFill>
              </a:rPr>
              <a:t>T</a:t>
            </a:r>
            <a:r>
              <a:rPr lang="en-US" sz="2000" dirty="0"/>
              <a:t>he </a:t>
            </a:r>
            <a:r>
              <a:rPr lang="pl-PL" sz="2000" dirty="0" err="1"/>
              <a:t>use</a:t>
            </a:r>
            <a:r>
              <a:rPr lang="en-US" sz="2000" dirty="0"/>
              <a:t> of charged</a:t>
            </a:r>
            <a:r>
              <a:rPr lang="pl-PL" sz="2000" dirty="0"/>
              <a:t> </a:t>
            </a:r>
            <a:r>
              <a:rPr lang="en-US" sz="2000" dirty="0"/>
              <a:t>particle</a:t>
            </a:r>
            <a:r>
              <a:rPr lang="pl-PL" sz="2000" dirty="0"/>
              <a:t> i</a:t>
            </a:r>
            <a:r>
              <a:rPr lang="en-US" sz="2000" dirty="0" err="1"/>
              <a:t>nduced</a:t>
            </a:r>
            <a:r>
              <a:rPr lang="en-US" sz="2000" dirty="0"/>
              <a:t> fission will deliver high-value research outputs, firmly establishing </a:t>
            </a:r>
            <a:r>
              <a:rPr lang="en-US" sz="2000" b="1" dirty="0"/>
              <a:t>IFJ PAN</a:t>
            </a:r>
            <a:r>
              <a:rPr lang="en-US" sz="2000" dirty="0"/>
              <a:t> as a </a:t>
            </a:r>
            <a:r>
              <a:rPr lang="pl-PL" sz="2000" b="1" dirty="0" err="1"/>
              <a:t>important</a:t>
            </a:r>
            <a:r>
              <a:rPr lang="pl-PL" sz="2000" b="1" dirty="0"/>
              <a:t> </a:t>
            </a:r>
            <a:r>
              <a:rPr lang="en-US" sz="2000" b="1" dirty="0"/>
              <a:t>hub </a:t>
            </a:r>
            <a:r>
              <a:rPr lang="en-US" sz="2000" dirty="0"/>
              <a:t>for experimental fission research in Poland.</a:t>
            </a:r>
            <a:endParaRPr lang="pl-PL" sz="2000" dirty="0">
              <a:solidFill>
                <a:prstClr val="black"/>
              </a:solidFill>
            </a:endParaRPr>
          </a:p>
          <a:p>
            <a:pPr lvl="0" algn="just"/>
            <a:endParaRPr lang="en-US" sz="2000" dirty="0">
              <a:solidFill>
                <a:prstClr val="black"/>
              </a:solidFill>
            </a:endParaRPr>
          </a:p>
          <a:p>
            <a:pPr lvl="0" algn="just"/>
            <a:r>
              <a:rPr lang="pl-PL" sz="2000" dirty="0" err="1">
                <a:solidFill>
                  <a:prstClr val="black"/>
                </a:solidFill>
              </a:rPr>
              <a:t>Thanks</a:t>
            </a:r>
            <a:r>
              <a:rPr lang="pl-PL" sz="2000" dirty="0">
                <a:solidFill>
                  <a:prstClr val="black"/>
                </a:solidFill>
              </a:rPr>
              <a:t> to </a:t>
            </a:r>
            <a:r>
              <a:rPr lang="en-US" sz="2000" dirty="0"/>
              <a:t>active participation in leading </a:t>
            </a:r>
            <a:r>
              <a:rPr lang="en-US" sz="2000" b="1" dirty="0"/>
              <a:t>international campaigns</a:t>
            </a:r>
            <a:r>
              <a:rPr lang="en-US" sz="2000" dirty="0"/>
              <a:t>, the IFJ PAN research team is successfully expanding its competencies. This expertise is directly channeled into the upcoming proton-induced fission experiments planned at the </a:t>
            </a:r>
            <a:r>
              <a:rPr lang="en-US" sz="2000" b="1" dirty="0"/>
              <a:t>CCB facility</a:t>
            </a:r>
            <a:r>
              <a:rPr lang="en-US" sz="2000" dirty="0"/>
              <a:t>.</a:t>
            </a:r>
            <a:endParaRPr lang="pl-PL" sz="2000" dirty="0">
              <a:solidFill>
                <a:prstClr val="black"/>
              </a:solidFill>
            </a:endParaRPr>
          </a:p>
          <a:p>
            <a:pPr lvl="0" algn="just"/>
            <a:endParaRPr lang="pl-PL" sz="2000" dirty="0">
              <a:solidFill>
                <a:prstClr val="black"/>
              </a:solidFill>
            </a:endParaRPr>
          </a:p>
          <a:p>
            <a:pPr lvl="0" algn="just"/>
            <a:r>
              <a:rPr lang="en-US" sz="2000" dirty="0"/>
              <a:t>Equipped with a state-of-the-art experimental setup, the upcoming campaigns at the LINAC facility </a:t>
            </a:r>
            <a:r>
              <a:rPr lang="pl-PL" sz="2000" dirty="0" err="1"/>
              <a:t>will</a:t>
            </a:r>
            <a:r>
              <a:rPr lang="pl-PL" sz="2000" dirty="0"/>
              <a:t> </a:t>
            </a:r>
            <a:r>
              <a:rPr lang="pl-PL" sz="2000" dirty="0" err="1"/>
              <a:t>produce</a:t>
            </a:r>
            <a:r>
              <a:rPr lang="en-US" sz="2000" dirty="0"/>
              <a:t> </a:t>
            </a:r>
            <a:r>
              <a:rPr lang="pl-PL" sz="2000" dirty="0" err="1"/>
              <a:t>very</a:t>
            </a:r>
            <a:r>
              <a:rPr lang="pl-PL" sz="2000" dirty="0"/>
              <a:t> </a:t>
            </a:r>
            <a:r>
              <a:rPr lang="pl-PL" sz="2000" dirty="0" err="1"/>
              <a:t>good</a:t>
            </a:r>
            <a:r>
              <a:rPr lang="pl-PL" sz="2000" dirty="0"/>
              <a:t> </a:t>
            </a:r>
            <a:r>
              <a:rPr lang="en-US" sz="2000" dirty="0"/>
              <a:t>datasets. This guarantees a highly competitive</a:t>
            </a:r>
            <a:r>
              <a:rPr lang="pl-PL" sz="2000" dirty="0" err="1"/>
              <a:t>nes</a:t>
            </a:r>
            <a:r>
              <a:rPr lang="pl-PL" sz="2000" dirty="0"/>
              <a:t> </a:t>
            </a:r>
            <a:r>
              <a:rPr lang="en-US" sz="2000" dirty="0"/>
              <a:t>and unique scientific contributions </a:t>
            </a:r>
            <a:r>
              <a:rPr lang="pl-PL" sz="2000" dirty="0" err="1"/>
              <a:t>even</a:t>
            </a:r>
            <a:r>
              <a:rPr lang="pl-PL" sz="2000" dirty="0"/>
              <a:t> </a:t>
            </a:r>
            <a:r>
              <a:rPr lang="en-US" sz="2000" dirty="0"/>
              <a:t>within a 10-year horizon.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1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Introduction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Motivation</a:t>
            </a:r>
            <a:endParaRPr lang="pl-PL" sz="2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Study of fission processes induced by protons,</a:t>
            </a:r>
            <a:r>
              <a:rPr lang="pl-PL" b="1" dirty="0">
                <a:solidFill>
                  <a:srgbClr val="FFFF00"/>
                </a:solidFill>
              </a:rPr>
              <a:t>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F8478286-DE31-40A6-9404-7FAE71A34DC2}"/>
              </a:ext>
            </a:extLst>
          </p:cNvPr>
          <p:cNvGrpSpPr/>
          <p:nvPr/>
        </p:nvGrpSpPr>
        <p:grpSpPr>
          <a:xfrm>
            <a:off x="749362" y="3429000"/>
            <a:ext cx="2484720" cy="1585941"/>
            <a:chOff x="1043359" y="3353091"/>
            <a:chExt cx="2484720" cy="1585941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82C4E34A-418F-4F01-A80E-3758B91D5109}"/>
                </a:ext>
              </a:extLst>
            </p:cNvPr>
            <p:cNvSpPr/>
            <p:nvPr/>
          </p:nvSpPr>
          <p:spPr>
            <a:xfrm>
              <a:off x="2915438" y="3614827"/>
              <a:ext cx="199250" cy="1695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7A00D8C0-BEAE-4169-BD61-2A893B39710D}"/>
                </a:ext>
              </a:extLst>
            </p:cNvPr>
            <p:cNvSpPr/>
            <p:nvPr/>
          </p:nvSpPr>
          <p:spPr>
            <a:xfrm>
              <a:off x="2915438" y="3614827"/>
              <a:ext cx="199390" cy="169545"/>
            </a:xfrm>
            <a:custGeom>
              <a:avLst/>
              <a:gdLst/>
              <a:ahLst/>
              <a:cxnLst/>
              <a:rect l="l" t="t" r="r" b="b"/>
              <a:pathLst>
                <a:path w="199389" h="169544">
                  <a:moveTo>
                    <a:pt x="94558" y="0"/>
                  </a:moveTo>
                  <a:lnTo>
                    <a:pt x="50898" y="10805"/>
                  </a:lnTo>
                  <a:lnTo>
                    <a:pt x="18110" y="36119"/>
                  </a:lnTo>
                  <a:lnTo>
                    <a:pt x="1225" y="71652"/>
                  </a:lnTo>
                  <a:lnTo>
                    <a:pt x="0" y="85027"/>
                  </a:lnTo>
                  <a:lnTo>
                    <a:pt x="16" y="86570"/>
                  </a:lnTo>
                  <a:lnTo>
                    <a:pt x="17309" y="132121"/>
                  </a:lnTo>
                  <a:lnTo>
                    <a:pt x="49247" y="156569"/>
                  </a:lnTo>
                  <a:lnTo>
                    <a:pt x="94572" y="168782"/>
                  </a:lnTo>
                  <a:lnTo>
                    <a:pt x="112209" y="169526"/>
                  </a:lnTo>
                  <a:lnTo>
                    <a:pt x="126649" y="167038"/>
                  </a:lnTo>
                  <a:lnTo>
                    <a:pt x="164300" y="149301"/>
                  </a:lnTo>
                  <a:lnTo>
                    <a:pt x="189984" y="118201"/>
                  </a:lnTo>
                  <a:lnTo>
                    <a:pt x="199250" y="76368"/>
                  </a:lnTo>
                  <a:lnTo>
                    <a:pt x="196609" y="63788"/>
                  </a:lnTo>
                  <a:lnTo>
                    <a:pt x="176529" y="30896"/>
                  </a:lnTo>
                  <a:lnTo>
                    <a:pt x="141222" y="8327"/>
                  </a:lnTo>
                  <a:lnTo>
                    <a:pt x="94558" y="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1">
              <a:extLst>
                <a:ext uri="{FF2B5EF4-FFF2-40B4-BE49-F238E27FC236}">
                  <a16:creationId xmlns:a16="http://schemas.microsoft.com/office/drawing/2014/main" id="{3BF75D97-F24D-4082-A01C-E49F7D7704D1}"/>
                </a:ext>
              </a:extLst>
            </p:cNvPr>
            <p:cNvSpPr/>
            <p:nvPr/>
          </p:nvSpPr>
          <p:spPr>
            <a:xfrm>
              <a:off x="2820790" y="4272659"/>
              <a:ext cx="399526" cy="3405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2">
              <a:extLst>
                <a:ext uri="{FF2B5EF4-FFF2-40B4-BE49-F238E27FC236}">
                  <a16:creationId xmlns:a16="http://schemas.microsoft.com/office/drawing/2014/main" id="{010CD54A-5370-4844-86FF-F8F49D371167}"/>
                </a:ext>
              </a:extLst>
            </p:cNvPr>
            <p:cNvSpPr/>
            <p:nvPr/>
          </p:nvSpPr>
          <p:spPr>
            <a:xfrm>
              <a:off x="2820790" y="4272659"/>
              <a:ext cx="400050" cy="340995"/>
            </a:xfrm>
            <a:custGeom>
              <a:avLst/>
              <a:gdLst/>
              <a:ahLst/>
              <a:cxnLst/>
              <a:rect l="l" t="t" r="r" b="b"/>
              <a:pathLst>
                <a:path w="400050" h="340994">
                  <a:moveTo>
                    <a:pt x="199763" y="0"/>
                  </a:moveTo>
                  <a:lnTo>
                    <a:pt x="151757" y="4949"/>
                  </a:lnTo>
                  <a:lnTo>
                    <a:pt x="107960" y="19007"/>
                  </a:lnTo>
                  <a:lnTo>
                    <a:pt x="69759" y="40992"/>
                  </a:lnTo>
                  <a:lnTo>
                    <a:pt x="38542" y="69720"/>
                  </a:lnTo>
                  <a:lnTo>
                    <a:pt x="15698" y="104007"/>
                  </a:lnTo>
                  <a:lnTo>
                    <a:pt x="2614" y="142670"/>
                  </a:lnTo>
                  <a:lnTo>
                    <a:pt x="0" y="170293"/>
                  </a:lnTo>
                  <a:lnTo>
                    <a:pt x="662" y="184259"/>
                  </a:lnTo>
                  <a:lnTo>
                    <a:pt x="10184" y="224118"/>
                  </a:lnTo>
                  <a:lnTo>
                    <a:pt x="29929" y="259995"/>
                  </a:lnTo>
                  <a:lnTo>
                    <a:pt x="58509" y="290707"/>
                  </a:lnTo>
                  <a:lnTo>
                    <a:pt x="94536" y="315071"/>
                  </a:lnTo>
                  <a:lnTo>
                    <a:pt x="136622" y="331903"/>
                  </a:lnTo>
                  <a:lnTo>
                    <a:pt x="183379" y="340020"/>
                  </a:lnTo>
                  <a:lnTo>
                    <a:pt x="199763" y="340584"/>
                  </a:lnTo>
                  <a:lnTo>
                    <a:pt x="216147" y="340020"/>
                  </a:lnTo>
                  <a:lnTo>
                    <a:pt x="262904" y="331903"/>
                  </a:lnTo>
                  <a:lnTo>
                    <a:pt x="304990" y="315071"/>
                  </a:lnTo>
                  <a:lnTo>
                    <a:pt x="341017" y="290707"/>
                  </a:lnTo>
                  <a:lnTo>
                    <a:pt x="369597" y="259995"/>
                  </a:lnTo>
                  <a:lnTo>
                    <a:pt x="389342" y="224118"/>
                  </a:lnTo>
                  <a:lnTo>
                    <a:pt x="398864" y="184259"/>
                  </a:lnTo>
                  <a:lnTo>
                    <a:pt x="399526" y="170293"/>
                  </a:lnTo>
                  <a:lnTo>
                    <a:pt x="398864" y="156326"/>
                  </a:lnTo>
                  <a:lnTo>
                    <a:pt x="389342" y="116467"/>
                  </a:lnTo>
                  <a:lnTo>
                    <a:pt x="369597" y="80590"/>
                  </a:lnTo>
                  <a:lnTo>
                    <a:pt x="341017" y="49877"/>
                  </a:lnTo>
                  <a:lnTo>
                    <a:pt x="304990" y="25513"/>
                  </a:lnTo>
                  <a:lnTo>
                    <a:pt x="262904" y="8681"/>
                  </a:lnTo>
                  <a:lnTo>
                    <a:pt x="216147" y="564"/>
                  </a:lnTo>
                  <a:lnTo>
                    <a:pt x="199763" y="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3">
              <a:extLst>
                <a:ext uri="{FF2B5EF4-FFF2-40B4-BE49-F238E27FC236}">
                  <a16:creationId xmlns:a16="http://schemas.microsoft.com/office/drawing/2014/main" id="{0E6BA324-2306-4281-805F-34E8DECD82FA}"/>
                </a:ext>
              </a:extLst>
            </p:cNvPr>
            <p:cNvSpPr/>
            <p:nvPr/>
          </p:nvSpPr>
          <p:spPr>
            <a:xfrm>
              <a:off x="2769148" y="3442468"/>
              <a:ext cx="130810" cy="137795"/>
            </a:xfrm>
            <a:custGeom>
              <a:avLst/>
              <a:gdLst/>
              <a:ahLst/>
              <a:cxnLst/>
              <a:rect l="l" t="t" r="r" b="b"/>
              <a:pathLst>
                <a:path w="130810" h="137794">
                  <a:moveTo>
                    <a:pt x="0" y="0"/>
                  </a:moveTo>
                  <a:lnTo>
                    <a:pt x="34218" y="137805"/>
                  </a:lnTo>
                  <a:lnTo>
                    <a:pt x="46442" y="73908"/>
                  </a:lnTo>
                  <a:lnTo>
                    <a:pt x="39842" y="66183"/>
                  </a:lnTo>
                  <a:lnTo>
                    <a:pt x="59154" y="49684"/>
                  </a:lnTo>
                  <a:lnTo>
                    <a:pt x="117478" y="49684"/>
                  </a:lnTo>
                  <a:lnTo>
                    <a:pt x="0" y="0"/>
                  </a:lnTo>
                  <a:close/>
                </a:path>
                <a:path w="130810" h="137794">
                  <a:moveTo>
                    <a:pt x="65753" y="57409"/>
                  </a:moveTo>
                  <a:lnTo>
                    <a:pt x="49498" y="57934"/>
                  </a:lnTo>
                  <a:lnTo>
                    <a:pt x="46442" y="73908"/>
                  </a:lnTo>
                  <a:lnTo>
                    <a:pt x="96629" y="132647"/>
                  </a:lnTo>
                  <a:lnTo>
                    <a:pt x="115939" y="116147"/>
                  </a:lnTo>
                  <a:lnTo>
                    <a:pt x="65753" y="57409"/>
                  </a:lnTo>
                  <a:close/>
                </a:path>
                <a:path w="130810" h="137794">
                  <a:moveTo>
                    <a:pt x="59154" y="49684"/>
                  </a:moveTo>
                  <a:lnTo>
                    <a:pt x="39842" y="66183"/>
                  </a:lnTo>
                  <a:lnTo>
                    <a:pt x="46442" y="73908"/>
                  </a:lnTo>
                  <a:lnTo>
                    <a:pt x="49498" y="57934"/>
                  </a:lnTo>
                  <a:lnTo>
                    <a:pt x="65753" y="57409"/>
                  </a:lnTo>
                  <a:lnTo>
                    <a:pt x="59154" y="49684"/>
                  </a:lnTo>
                  <a:close/>
                </a:path>
                <a:path w="130810" h="137794">
                  <a:moveTo>
                    <a:pt x="117478" y="49684"/>
                  </a:moveTo>
                  <a:lnTo>
                    <a:pt x="59154" y="49684"/>
                  </a:lnTo>
                  <a:lnTo>
                    <a:pt x="65753" y="57409"/>
                  </a:lnTo>
                  <a:lnTo>
                    <a:pt x="130775" y="55308"/>
                  </a:lnTo>
                  <a:lnTo>
                    <a:pt x="117478" y="4968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4">
              <a:extLst>
                <a:ext uri="{FF2B5EF4-FFF2-40B4-BE49-F238E27FC236}">
                  <a16:creationId xmlns:a16="http://schemas.microsoft.com/office/drawing/2014/main" id="{F9616F12-12EE-4A19-9B73-682B066084DE}"/>
                </a:ext>
              </a:extLst>
            </p:cNvPr>
            <p:cNvSpPr/>
            <p:nvPr/>
          </p:nvSpPr>
          <p:spPr>
            <a:xfrm>
              <a:off x="2836057" y="3535192"/>
              <a:ext cx="80010" cy="67945"/>
            </a:xfrm>
            <a:custGeom>
              <a:avLst/>
              <a:gdLst/>
              <a:ahLst/>
              <a:cxnLst/>
              <a:rect l="l" t="t" r="r" b="b"/>
              <a:pathLst>
                <a:path w="80010" h="67944">
                  <a:moveTo>
                    <a:pt x="37823" y="0"/>
                  </a:moveTo>
                  <a:lnTo>
                    <a:pt x="23022" y="3152"/>
                  </a:lnTo>
                  <a:lnTo>
                    <a:pt x="11008" y="10533"/>
                  </a:lnTo>
                  <a:lnTo>
                    <a:pt x="2946" y="21150"/>
                  </a:lnTo>
                  <a:lnTo>
                    <a:pt x="0" y="34011"/>
                  </a:lnTo>
                  <a:lnTo>
                    <a:pt x="536" y="39581"/>
                  </a:lnTo>
                  <a:lnTo>
                    <a:pt x="5387" y="50841"/>
                  </a:lnTo>
                  <a:lnTo>
                    <a:pt x="14793" y="59842"/>
                  </a:lnTo>
                  <a:lnTo>
                    <a:pt x="28158" y="65769"/>
                  </a:lnTo>
                  <a:lnTo>
                    <a:pt x="44883" y="67810"/>
                  </a:lnTo>
                  <a:lnTo>
                    <a:pt x="58676" y="64001"/>
                  </a:lnTo>
                  <a:lnTo>
                    <a:pt x="69763" y="56115"/>
                  </a:lnTo>
                  <a:lnTo>
                    <a:pt x="77115" y="44761"/>
                  </a:lnTo>
                  <a:lnTo>
                    <a:pt x="79699" y="30547"/>
                  </a:lnTo>
                  <a:lnTo>
                    <a:pt x="75485" y="18518"/>
                  </a:lnTo>
                  <a:lnTo>
                    <a:pt x="66503" y="8813"/>
                  </a:lnTo>
                  <a:lnTo>
                    <a:pt x="53651" y="2337"/>
                  </a:lnTo>
                  <a:lnTo>
                    <a:pt x="37823" y="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5">
              <a:extLst>
                <a:ext uri="{FF2B5EF4-FFF2-40B4-BE49-F238E27FC236}">
                  <a16:creationId xmlns:a16="http://schemas.microsoft.com/office/drawing/2014/main" id="{4C6DA066-BECE-44EE-95EB-73D979098DA0}"/>
                </a:ext>
              </a:extLst>
            </p:cNvPr>
            <p:cNvSpPr/>
            <p:nvPr/>
          </p:nvSpPr>
          <p:spPr>
            <a:xfrm>
              <a:off x="2836057" y="3535192"/>
              <a:ext cx="79699" cy="678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6">
              <a:extLst>
                <a:ext uri="{FF2B5EF4-FFF2-40B4-BE49-F238E27FC236}">
                  <a16:creationId xmlns:a16="http://schemas.microsoft.com/office/drawing/2014/main" id="{5A9C8BC3-02A0-4F1E-8E5A-850E19E76756}"/>
                </a:ext>
              </a:extLst>
            </p:cNvPr>
            <p:cNvSpPr/>
            <p:nvPr/>
          </p:nvSpPr>
          <p:spPr>
            <a:xfrm>
              <a:off x="3264344" y="4283490"/>
              <a:ext cx="133350" cy="136525"/>
            </a:xfrm>
            <a:custGeom>
              <a:avLst/>
              <a:gdLst/>
              <a:ahLst/>
              <a:cxnLst/>
              <a:rect l="l" t="t" r="r" b="b"/>
              <a:pathLst>
                <a:path w="133350" h="136525">
                  <a:moveTo>
                    <a:pt x="119154" y="47129"/>
                  </a:moveTo>
                  <a:lnTo>
                    <a:pt x="71795" y="47129"/>
                  </a:lnTo>
                  <a:lnTo>
                    <a:pt x="90389" y="64433"/>
                  </a:lnTo>
                  <a:lnTo>
                    <a:pt x="83468" y="71870"/>
                  </a:lnTo>
                  <a:lnTo>
                    <a:pt x="92970" y="136229"/>
                  </a:lnTo>
                  <a:lnTo>
                    <a:pt x="119154" y="47129"/>
                  </a:lnTo>
                  <a:close/>
                </a:path>
                <a:path w="133350" h="136525">
                  <a:moveTo>
                    <a:pt x="64873" y="54567"/>
                  </a:moveTo>
                  <a:lnTo>
                    <a:pt x="31788" y="90120"/>
                  </a:lnTo>
                  <a:lnTo>
                    <a:pt x="50382" y="107424"/>
                  </a:lnTo>
                  <a:lnTo>
                    <a:pt x="83468" y="71870"/>
                  </a:lnTo>
                  <a:lnTo>
                    <a:pt x="81093" y="55782"/>
                  </a:lnTo>
                  <a:lnTo>
                    <a:pt x="64873" y="54567"/>
                  </a:lnTo>
                  <a:close/>
                </a:path>
                <a:path w="133350" h="136525">
                  <a:moveTo>
                    <a:pt x="71795" y="47129"/>
                  </a:moveTo>
                  <a:lnTo>
                    <a:pt x="64873" y="54567"/>
                  </a:lnTo>
                  <a:lnTo>
                    <a:pt x="81093" y="55782"/>
                  </a:lnTo>
                  <a:lnTo>
                    <a:pt x="83468" y="71870"/>
                  </a:lnTo>
                  <a:lnTo>
                    <a:pt x="90389" y="64433"/>
                  </a:lnTo>
                  <a:lnTo>
                    <a:pt x="71795" y="47129"/>
                  </a:lnTo>
                  <a:close/>
                </a:path>
                <a:path w="133350" h="136525">
                  <a:moveTo>
                    <a:pt x="133004" y="0"/>
                  </a:moveTo>
                  <a:lnTo>
                    <a:pt x="0" y="49710"/>
                  </a:lnTo>
                  <a:lnTo>
                    <a:pt x="64873" y="54567"/>
                  </a:lnTo>
                  <a:lnTo>
                    <a:pt x="71795" y="47129"/>
                  </a:lnTo>
                  <a:lnTo>
                    <a:pt x="119154" y="47129"/>
                  </a:lnTo>
                  <a:lnTo>
                    <a:pt x="13300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7">
              <a:extLst>
                <a:ext uri="{FF2B5EF4-FFF2-40B4-BE49-F238E27FC236}">
                  <a16:creationId xmlns:a16="http://schemas.microsoft.com/office/drawing/2014/main" id="{0DB07CAF-E9A3-441C-8845-80C82B58ECB1}"/>
                </a:ext>
              </a:extLst>
            </p:cNvPr>
            <p:cNvSpPr/>
            <p:nvPr/>
          </p:nvSpPr>
          <p:spPr>
            <a:xfrm>
              <a:off x="3266052" y="4350589"/>
              <a:ext cx="79701" cy="678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8">
              <a:extLst>
                <a:ext uri="{FF2B5EF4-FFF2-40B4-BE49-F238E27FC236}">
                  <a16:creationId xmlns:a16="http://schemas.microsoft.com/office/drawing/2014/main" id="{DB0CA931-F776-42C5-9406-45889E96317F}"/>
                </a:ext>
              </a:extLst>
            </p:cNvPr>
            <p:cNvSpPr/>
            <p:nvPr/>
          </p:nvSpPr>
          <p:spPr>
            <a:xfrm>
              <a:off x="3257451" y="3717497"/>
              <a:ext cx="173990" cy="124460"/>
            </a:xfrm>
            <a:custGeom>
              <a:avLst/>
              <a:gdLst/>
              <a:ahLst/>
              <a:cxnLst/>
              <a:rect l="l" t="t" r="r" b="b"/>
              <a:pathLst>
                <a:path w="173989" h="124459">
                  <a:moveTo>
                    <a:pt x="86728" y="82985"/>
                  </a:moveTo>
                  <a:lnTo>
                    <a:pt x="36413" y="124223"/>
                  </a:lnTo>
                  <a:lnTo>
                    <a:pt x="173841" y="88521"/>
                  </a:lnTo>
                  <a:lnTo>
                    <a:pt x="169548" y="85098"/>
                  </a:lnTo>
                  <a:lnTo>
                    <a:pt x="96667" y="85098"/>
                  </a:lnTo>
                  <a:lnTo>
                    <a:pt x="86728" y="82985"/>
                  </a:lnTo>
                  <a:close/>
                </a:path>
                <a:path w="173989" h="124459">
                  <a:moveTo>
                    <a:pt x="92010" y="58141"/>
                  </a:moveTo>
                  <a:lnTo>
                    <a:pt x="99307" y="72675"/>
                  </a:lnTo>
                  <a:lnTo>
                    <a:pt x="86728" y="82985"/>
                  </a:lnTo>
                  <a:lnTo>
                    <a:pt x="96667" y="85098"/>
                  </a:lnTo>
                  <a:lnTo>
                    <a:pt x="101949" y="60253"/>
                  </a:lnTo>
                  <a:lnTo>
                    <a:pt x="92010" y="58141"/>
                  </a:lnTo>
                  <a:close/>
                </a:path>
                <a:path w="173989" h="124459">
                  <a:moveTo>
                    <a:pt x="62823" y="0"/>
                  </a:moveTo>
                  <a:lnTo>
                    <a:pt x="92010" y="58141"/>
                  </a:lnTo>
                  <a:lnTo>
                    <a:pt x="101949" y="60253"/>
                  </a:lnTo>
                  <a:lnTo>
                    <a:pt x="96667" y="85098"/>
                  </a:lnTo>
                  <a:lnTo>
                    <a:pt x="169548" y="85098"/>
                  </a:lnTo>
                  <a:lnTo>
                    <a:pt x="62823" y="0"/>
                  </a:lnTo>
                  <a:close/>
                </a:path>
                <a:path w="173989" h="124459">
                  <a:moveTo>
                    <a:pt x="5281" y="39702"/>
                  </a:moveTo>
                  <a:lnTo>
                    <a:pt x="0" y="64547"/>
                  </a:lnTo>
                  <a:lnTo>
                    <a:pt x="86728" y="82985"/>
                  </a:lnTo>
                  <a:lnTo>
                    <a:pt x="99307" y="72675"/>
                  </a:lnTo>
                  <a:lnTo>
                    <a:pt x="92010" y="58141"/>
                  </a:lnTo>
                  <a:lnTo>
                    <a:pt x="5281" y="3970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9">
              <a:extLst>
                <a:ext uri="{FF2B5EF4-FFF2-40B4-BE49-F238E27FC236}">
                  <a16:creationId xmlns:a16="http://schemas.microsoft.com/office/drawing/2014/main" id="{5DD45AAE-449B-4898-98D8-42B15785A7D6}"/>
                </a:ext>
              </a:extLst>
            </p:cNvPr>
            <p:cNvSpPr/>
            <p:nvPr/>
          </p:nvSpPr>
          <p:spPr>
            <a:xfrm>
              <a:off x="3220714" y="3737948"/>
              <a:ext cx="79700" cy="678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30">
              <a:extLst>
                <a:ext uri="{FF2B5EF4-FFF2-40B4-BE49-F238E27FC236}">
                  <a16:creationId xmlns:a16="http://schemas.microsoft.com/office/drawing/2014/main" id="{2AD39074-0615-4ACF-A1EF-7B25C6ACD238}"/>
                </a:ext>
              </a:extLst>
            </p:cNvPr>
            <p:cNvSpPr/>
            <p:nvPr/>
          </p:nvSpPr>
          <p:spPr>
            <a:xfrm>
              <a:off x="3098008" y="4648555"/>
              <a:ext cx="137795" cy="131445"/>
            </a:xfrm>
            <a:custGeom>
              <a:avLst/>
              <a:gdLst/>
              <a:ahLst/>
              <a:cxnLst/>
              <a:rect l="l" t="t" r="r" b="b"/>
              <a:pathLst>
                <a:path w="137795" h="131444">
                  <a:moveTo>
                    <a:pt x="64019" y="84136"/>
                  </a:moveTo>
                  <a:lnTo>
                    <a:pt x="0" y="95699"/>
                  </a:lnTo>
                  <a:lnTo>
                    <a:pt x="137444" y="131339"/>
                  </a:lnTo>
                  <a:lnTo>
                    <a:pt x="120797" y="90816"/>
                  </a:lnTo>
                  <a:lnTo>
                    <a:pt x="71676" y="90816"/>
                  </a:lnTo>
                  <a:lnTo>
                    <a:pt x="64019" y="84136"/>
                  </a:lnTo>
                  <a:close/>
                </a:path>
                <a:path w="137795" h="131444">
                  <a:moveTo>
                    <a:pt x="80718" y="64996"/>
                  </a:moveTo>
                  <a:lnTo>
                    <a:pt x="80025" y="81245"/>
                  </a:lnTo>
                  <a:lnTo>
                    <a:pt x="64019" y="84136"/>
                  </a:lnTo>
                  <a:lnTo>
                    <a:pt x="71676" y="90816"/>
                  </a:lnTo>
                  <a:lnTo>
                    <a:pt x="88374" y="71676"/>
                  </a:lnTo>
                  <a:lnTo>
                    <a:pt x="80718" y="64996"/>
                  </a:lnTo>
                  <a:close/>
                </a:path>
                <a:path w="137795" h="131444">
                  <a:moveTo>
                    <a:pt x="83489" y="0"/>
                  </a:moveTo>
                  <a:lnTo>
                    <a:pt x="80718" y="64996"/>
                  </a:lnTo>
                  <a:lnTo>
                    <a:pt x="88374" y="71676"/>
                  </a:lnTo>
                  <a:lnTo>
                    <a:pt x="71676" y="90816"/>
                  </a:lnTo>
                  <a:lnTo>
                    <a:pt x="120797" y="90816"/>
                  </a:lnTo>
                  <a:lnTo>
                    <a:pt x="83489" y="0"/>
                  </a:lnTo>
                  <a:close/>
                </a:path>
                <a:path w="137795" h="131444">
                  <a:moveTo>
                    <a:pt x="26606" y="17788"/>
                  </a:moveTo>
                  <a:lnTo>
                    <a:pt x="9908" y="36929"/>
                  </a:lnTo>
                  <a:lnTo>
                    <a:pt x="64019" y="84136"/>
                  </a:lnTo>
                  <a:lnTo>
                    <a:pt x="80025" y="81245"/>
                  </a:lnTo>
                  <a:lnTo>
                    <a:pt x="80718" y="64996"/>
                  </a:lnTo>
                  <a:lnTo>
                    <a:pt x="26606" y="1778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1">
              <a:extLst>
                <a:ext uri="{FF2B5EF4-FFF2-40B4-BE49-F238E27FC236}">
                  <a16:creationId xmlns:a16="http://schemas.microsoft.com/office/drawing/2014/main" id="{39CC0501-3BAC-40C8-AEA7-BB649F2C3CCB}"/>
                </a:ext>
              </a:extLst>
            </p:cNvPr>
            <p:cNvSpPr/>
            <p:nvPr/>
          </p:nvSpPr>
          <p:spPr>
            <a:xfrm>
              <a:off x="3076888" y="4644240"/>
              <a:ext cx="79701" cy="678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2">
              <a:extLst>
                <a:ext uri="{FF2B5EF4-FFF2-40B4-BE49-F238E27FC236}">
                  <a16:creationId xmlns:a16="http://schemas.microsoft.com/office/drawing/2014/main" id="{3713AC02-0E3C-4F03-9C0D-8D0C6BDCD8B5}"/>
                </a:ext>
              </a:extLst>
            </p:cNvPr>
            <p:cNvSpPr/>
            <p:nvPr/>
          </p:nvSpPr>
          <p:spPr>
            <a:xfrm>
              <a:off x="3084488" y="3798474"/>
              <a:ext cx="225238" cy="1781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3">
              <a:extLst>
                <a:ext uri="{FF2B5EF4-FFF2-40B4-BE49-F238E27FC236}">
                  <a16:creationId xmlns:a16="http://schemas.microsoft.com/office/drawing/2014/main" id="{3A380602-17F9-4463-83EF-D90F75D8E0CF}"/>
                </a:ext>
              </a:extLst>
            </p:cNvPr>
            <p:cNvSpPr/>
            <p:nvPr/>
          </p:nvSpPr>
          <p:spPr>
            <a:xfrm>
              <a:off x="3081724" y="3401565"/>
              <a:ext cx="193803" cy="20814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34">
              <a:extLst>
                <a:ext uri="{FF2B5EF4-FFF2-40B4-BE49-F238E27FC236}">
                  <a16:creationId xmlns:a16="http://schemas.microsoft.com/office/drawing/2014/main" id="{99ED164E-B64E-48A8-ABCE-F3F29E77834E}"/>
                </a:ext>
              </a:extLst>
            </p:cNvPr>
            <p:cNvSpPr/>
            <p:nvPr/>
          </p:nvSpPr>
          <p:spPr>
            <a:xfrm>
              <a:off x="2661873" y="3553927"/>
              <a:ext cx="260795" cy="14296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5">
              <a:extLst>
                <a:ext uri="{FF2B5EF4-FFF2-40B4-BE49-F238E27FC236}">
                  <a16:creationId xmlns:a16="http://schemas.microsoft.com/office/drawing/2014/main" id="{52DB077F-4993-4BAC-B6C8-7C90CB23D7DC}"/>
                </a:ext>
              </a:extLst>
            </p:cNvPr>
            <p:cNvSpPr/>
            <p:nvPr/>
          </p:nvSpPr>
          <p:spPr>
            <a:xfrm>
              <a:off x="3255831" y="4455448"/>
              <a:ext cx="271856" cy="12863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6">
              <a:extLst>
                <a:ext uri="{FF2B5EF4-FFF2-40B4-BE49-F238E27FC236}">
                  <a16:creationId xmlns:a16="http://schemas.microsoft.com/office/drawing/2014/main" id="{7ADB3625-7DC8-4768-B0EC-4F50D1B16DC2}"/>
                </a:ext>
              </a:extLst>
            </p:cNvPr>
            <p:cNvSpPr/>
            <p:nvPr/>
          </p:nvSpPr>
          <p:spPr>
            <a:xfrm>
              <a:off x="2410842" y="4218593"/>
              <a:ext cx="420662" cy="5203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8">
              <a:extLst>
                <a:ext uri="{FF2B5EF4-FFF2-40B4-BE49-F238E27FC236}">
                  <a16:creationId xmlns:a16="http://schemas.microsoft.com/office/drawing/2014/main" id="{510634C1-A707-4018-BBF5-061CB7CFE401}"/>
                </a:ext>
              </a:extLst>
            </p:cNvPr>
            <p:cNvSpPr txBox="1"/>
            <p:nvPr/>
          </p:nvSpPr>
          <p:spPr>
            <a:xfrm>
              <a:off x="3343498" y="3633472"/>
              <a:ext cx="110489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i="1" dirty="0">
                  <a:latin typeface="Times New Roman"/>
                  <a:cs typeface="Times New Roman"/>
                </a:rPr>
                <a:t>n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28" name="object 39">
              <a:extLst>
                <a:ext uri="{FF2B5EF4-FFF2-40B4-BE49-F238E27FC236}">
                  <a16:creationId xmlns:a16="http://schemas.microsoft.com/office/drawing/2014/main" id="{1FBA78EE-0733-47FC-8E38-D56A6E93726D}"/>
                </a:ext>
              </a:extLst>
            </p:cNvPr>
            <p:cNvSpPr txBox="1"/>
            <p:nvPr/>
          </p:nvSpPr>
          <p:spPr>
            <a:xfrm>
              <a:off x="3027141" y="3840771"/>
              <a:ext cx="88265" cy="1835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50" b="1" i="1" spc="290" dirty="0">
                  <a:latin typeface="Symbol"/>
                  <a:cs typeface="Symbol"/>
                </a:rPr>
                <a:t></a:t>
              </a:r>
              <a:endParaRPr sz="1250">
                <a:latin typeface="Symbol"/>
                <a:cs typeface="Symbol"/>
              </a:endParaRPr>
            </a:p>
          </p:txBody>
        </p:sp>
        <p:sp>
          <p:nvSpPr>
            <p:cNvPr id="29" name="object 40">
              <a:extLst>
                <a:ext uri="{FF2B5EF4-FFF2-40B4-BE49-F238E27FC236}">
                  <a16:creationId xmlns:a16="http://schemas.microsoft.com/office/drawing/2014/main" id="{3ABAA38A-1C4D-4CF2-B057-F1283362502E}"/>
                </a:ext>
              </a:extLst>
            </p:cNvPr>
            <p:cNvSpPr txBox="1"/>
            <p:nvPr/>
          </p:nvSpPr>
          <p:spPr>
            <a:xfrm>
              <a:off x="2836106" y="3362200"/>
              <a:ext cx="110489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i="1" dirty="0">
                  <a:latin typeface="Times New Roman"/>
                  <a:cs typeface="Times New Roman"/>
                </a:rPr>
                <a:t>n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30" name="object 41">
              <a:extLst>
                <a:ext uri="{FF2B5EF4-FFF2-40B4-BE49-F238E27FC236}">
                  <a16:creationId xmlns:a16="http://schemas.microsoft.com/office/drawing/2014/main" id="{0DC8DDC6-C6D6-4DDF-B533-E2FB2D0BB918}"/>
                </a:ext>
              </a:extLst>
            </p:cNvPr>
            <p:cNvSpPr txBox="1"/>
            <p:nvPr/>
          </p:nvSpPr>
          <p:spPr>
            <a:xfrm>
              <a:off x="3417590" y="4328416"/>
              <a:ext cx="110489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i="1" dirty="0">
                  <a:latin typeface="Times New Roman"/>
                  <a:cs typeface="Times New Roman"/>
                </a:rPr>
                <a:t>n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31" name="object 42">
              <a:extLst>
                <a:ext uri="{FF2B5EF4-FFF2-40B4-BE49-F238E27FC236}">
                  <a16:creationId xmlns:a16="http://schemas.microsoft.com/office/drawing/2014/main" id="{9AEC5B13-BAB5-42E3-8EE9-34B5BC974CE9}"/>
                </a:ext>
              </a:extLst>
            </p:cNvPr>
            <p:cNvSpPr txBox="1"/>
            <p:nvPr/>
          </p:nvSpPr>
          <p:spPr>
            <a:xfrm>
              <a:off x="3037047" y="4761232"/>
              <a:ext cx="110489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i="1" dirty="0">
                  <a:latin typeface="Times New Roman"/>
                  <a:cs typeface="Times New Roman"/>
                </a:rPr>
                <a:t>n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32" name="object 43">
              <a:extLst>
                <a:ext uri="{FF2B5EF4-FFF2-40B4-BE49-F238E27FC236}">
                  <a16:creationId xmlns:a16="http://schemas.microsoft.com/office/drawing/2014/main" id="{FC0DBC2E-70BB-4BE5-8F05-C67F775F1C13}"/>
                </a:ext>
              </a:extLst>
            </p:cNvPr>
            <p:cNvSpPr txBox="1"/>
            <p:nvPr/>
          </p:nvSpPr>
          <p:spPr>
            <a:xfrm>
              <a:off x="2773444" y="3676179"/>
              <a:ext cx="88265" cy="1835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50" b="1" i="1" spc="290" dirty="0">
                  <a:latin typeface="Symbol"/>
                  <a:cs typeface="Symbol"/>
                </a:rPr>
                <a:t></a:t>
              </a:r>
              <a:endParaRPr sz="1250">
                <a:latin typeface="Symbol"/>
                <a:cs typeface="Symbol"/>
              </a:endParaRPr>
            </a:p>
          </p:txBody>
        </p:sp>
        <p:sp>
          <p:nvSpPr>
            <p:cNvPr id="33" name="object 44">
              <a:extLst>
                <a:ext uri="{FF2B5EF4-FFF2-40B4-BE49-F238E27FC236}">
                  <a16:creationId xmlns:a16="http://schemas.microsoft.com/office/drawing/2014/main" id="{252699EB-7A02-4275-9B88-73719DFC9281}"/>
                </a:ext>
              </a:extLst>
            </p:cNvPr>
            <p:cNvSpPr txBox="1"/>
            <p:nvPr/>
          </p:nvSpPr>
          <p:spPr>
            <a:xfrm>
              <a:off x="2657264" y="4480851"/>
              <a:ext cx="88265" cy="1835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50" b="1" i="1" spc="290" dirty="0">
                  <a:latin typeface="Symbol"/>
                  <a:cs typeface="Symbol"/>
                </a:rPr>
                <a:t></a:t>
              </a:r>
              <a:endParaRPr sz="1250">
                <a:latin typeface="Symbol"/>
                <a:cs typeface="Symbol"/>
              </a:endParaRPr>
            </a:p>
          </p:txBody>
        </p:sp>
        <p:sp>
          <p:nvSpPr>
            <p:cNvPr id="34" name="object 45">
              <a:extLst>
                <a:ext uri="{FF2B5EF4-FFF2-40B4-BE49-F238E27FC236}">
                  <a16:creationId xmlns:a16="http://schemas.microsoft.com/office/drawing/2014/main" id="{783F20AB-3257-4CF4-BC1A-4FF887DA7297}"/>
                </a:ext>
              </a:extLst>
            </p:cNvPr>
            <p:cNvSpPr txBox="1"/>
            <p:nvPr/>
          </p:nvSpPr>
          <p:spPr>
            <a:xfrm>
              <a:off x="3280834" y="3353091"/>
              <a:ext cx="88265" cy="1835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50" b="1" i="1" spc="290" dirty="0">
                  <a:latin typeface="Symbol"/>
                  <a:cs typeface="Symbol"/>
                </a:rPr>
                <a:t></a:t>
              </a:r>
              <a:endParaRPr sz="1250">
                <a:latin typeface="Symbol"/>
                <a:cs typeface="Symbol"/>
              </a:endParaRPr>
            </a:p>
          </p:txBody>
        </p:sp>
        <p:sp>
          <p:nvSpPr>
            <p:cNvPr id="35" name="object 46">
              <a:extLst>
                <a:ext uri="{FF2B5EF4-FFF2-40B4-BE49-F238E27FC236}">
                  <a16:creationId xmlns:a16="http://schemas.microsoft.com/office/drawing/2014/main" id="{47983E91-A252-4510-BE16-ACC2B755BF38}"/>
                </a:ext>
              </a:extLst>
            </p:cNvPr>
            <p:cNvSpPr txBox="1"/>
            <p:nvPr/>
          </p:nvSpPr>
          <p:spPr>
            <a:xfrm>
              <a:off x="3354928" y="4535715"/>
              <a:ext cx="88265" cy="1835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50" b="1" i="1" spc="290" dirty="0">
                  <a:latin typeface="Symbol"/>
                  <a:cs typeface="Symbol"/>
                </a:rPr>
                <a:t></a:t>
              </a:r>
              <a:endParaRPr sz="1250">
                <a:latin typeface="Symbol"/>
                <a:cs typeface="Symbol"/>
              </a:endParaRPr>
            </a:p>
          </p:txBody>
        </p:sp>
        <p:sp>
          <p:nvSpPr>
            <p:cNvPr id="36" name="object 47">
              <a:extLst>
                <a:ext uri="{FF2B5EF4-FFF2-40B4-BE49-F238E27FC236}">
                  <a16:creationId xmlns:a16="http://schemas.microsoft.com/office/drawing/2014/main" id="{D95BDD16-8C12-49CB-9566-9FFA101B8954}"/>
                </a:ext>
              </a:extLst>
            </p:cNvPr>
            <p:cNvSpPr txBox="1"/>
            <p:nvPr/>
          </p:nvSpPr>
          <p:spPr>
            <a:xfrm>
              <a:off x="2011596" y="4334512"/>
              <a:ext cx="351790" cy="1949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i="1" spc="-15" dirty="0">
                  <a:latin typeface="Times New Roman"/>
                  <a:cs typeface="Times New Roman"/>
                </a:rPr>
                <a:t>A</a:t>
              </a:r>
              <a:r>
                <a:rPr sz="1200" b="1" baseline="-13888" dirty="0">
                  <a:latin typeface="Arial"/>
                  <a:cs typeface="Arial"/>
                </a:rPr>
                <a:t>1 </a:t>
              </a:r>
              <a:r>
                <a:rPr sz="1200" b="1" spc="-157" baseline="-13888" dirty="0">
                  <a:latin typeface="Arial"/>
                  <a:cs typeface="Arial"/>
                </a:rPr>
                <a:t> </a:t>
              </a:r>
              <a:r>
                <a:rPr sz="1200" b="1" i="1" spc="-10" dirty="0">
                  <a:latin typeface="Times New Roman"/>
                  <a:cs typeface="Times New Roman"/>
                </a:rPr>
                <a:t>v</a:t>
              </a:r>
              <a:r>
                <a:rPr sz="1200" b="1" baseline="-13888" dirty="0">
                  <a:latin typeface="Arial"/>
                  <a:cs typeface="Arial"/>
                </a:rPr>
                <a:t>1</a:t>
              </a:r>
              <a:endParaRPr sz="1200" baseline="-13888">
                <a:latin typeface="Arial"/>
                <a:cs typeface="Arial"/>
              </a:endParaRPr>
            </a:p>
          </p:txBody>
        </p:sp>
        <p:sp>
          <p:nvSpPr>
            <p:cNvPr id="37" name="object 48">
              <a:extLst>
                <a:ext uri="{FF2B5EF4-FFF2-40B4-BE49-F238E27FC236}">
                  <a16:creationId xmlns:a16="http://schemas.microsoft.com/office/drawing/2014/main" id="{C15CDF58-9D17-480F-BB08-D03A2987F7B0}"/>
                </a:ext>
              </a:extLst>
            </p:cNvPr>
            <p:cNvSpPr txBox="1"/>
            <p:nvPr/>
          </p:nvSpPr>
          <p:spPr>
            <a:xfrm>
              <a:off x="2011828" y="3633472"/>
              <a:ext cx="351790" cy="1917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i="1" spc="-15" dirty="0">
                  <a:latin typeface="Times New Roman"/>
                  <a:cs typeface="Times New Roman"/>
                </a:rPr>
                <a:t>A</a:t>
              </a:r>
              <a:r>
                <a:rPr sz="1200" b="1" baseline="-13888" dirty="0">
                  <a:latin typeface="Arial"/>
                  <a:cs typeface="Arial"/>
                </a:rPr>
                <a:t>2 </a:t>
              </a:r>
              <a:r>
                <a:rPr sz="1200" b="1" spc="-157" baseline="-13888" dirty="0">
                  <a:latin typeface="Arial"/>
                  <a:cs typeface="Arial"/>
                </a:rPr>
                <a:t> </a:t>
              </a:r>
              <a:r>
                <a:rPr sz="1200" b="1" i="1" spc="-10" dirty="0">
                  <a:latin typeface="Times New Roman"/>
                  <a:cs typeface="Times New Roman"/>
                </a:rPr>
                <a:t>v</a:t>
              </a:r>
              <a:r>
                <a:rPr sz="1200" b="1" baseline="-13888" dirty="0">
                  <a:latin typeface="Arial"/>
                  <a:cs typeface="Arial"/>
                </a:rPr>
                <a:t>2</a:t>
              </a:r>
              <a:endParaRPr sz="1200" baseline="-13888">
                <a:latin typeface="Arial"/>
                <a:cs typeface="Arial"/>
              </a:endParaRPr>
            </a:p>
          </p:txBody>
        </p:sp>
        <p:sp>
          <p:nvSpPr>
            <p:cNvPr id="38" name="object 49">
              <a:extLst>
                <a:ext uri="{FF2B5EF4-FFF2-40B4-BE49-F238E27FC236}">
                  <a16:creationId xmlns:a16="http://schemas.microsoft.com/office/drawing/2014/main" id="{E28D3ECF-E019-4D8F-BFF8-392487AA337F}"/>
                </a:ext>
              </a:extLst>
            </p:cNvPr>
            <p:cNvSpPr/>
            <p:nvPr/>
          </p:nvSpPr>
          <p:spPr>
            <a:xfrm>
              <a:off x="2410842" y="3461558"/>
              <a:ext cx="185420" cy="594995"/>
            </a:xfrm>
            <a:custGeom>
              <a:avLst/>
              <a:gdLst/>
              <a:ahLst/>
              <a:cxnLst/>
              <a:rect l="l" t="t" r="r" b="b"/>
              <a:pathLst>
                <a:path w="185420" h="594994">
                  <a:moveTo>
                    <a:pt x="92793" y="81853"/>
                  </a:moveTo>
                  <a:lnTo>
                    <a:pt x="72191" y="117026"/>
                  </a:lnTo>
                  <a:lnTo>
                    <a:pt x="72191" y="594832"/>
                  </a:lnTo>
                  <a:lnTo>
                    <a:pt x="113466" y="594832"/>
                  </a:lnTo>
                  <a:lnTo>
                    <a:pt x="113466" y="117293"/>
                  </a:lnTo>
                  <a:lnTo>
                    <a:pt x="92793" y="81853"/>
                  </a:lnTo>
                  <a:close/>
                </a:path>
                <a:path w="185420" h="594994">
                  <a:moveTo>
                    <a:pt x="116721" y="40957"/>
                  </a:moveTo>
                  <a:lnTo>
                    <a:pt x="113466" y="40957"/>
                  </a:lnTo>
                  <a:lnTo>
                    <a:pt x="113466" y="117293"/>
                  </a:lnTo>
                  <a:lnTo>
                    <a:pt x="147234" y="175181"/>
                  </a:lnTo>
                  <a:lnTo>
                    <a:pt x="156058" y="183355"/>
                  </a:lnTo>
                  <a:lnTo>
                    <a:pt x="167626" y="185264"/>
                  </a:lnTo>
                  <a:lnTo>
                    <a:pt x="180110" y="176414"/>
                  </a:lnTo>
                  <a:lnTo>
                    <a:pt x="185225" y="166373"/>
                  </a:lnTo>
                  <a:lnTo>
                    <a:pt x="183923" y="156410"/>
                  </a:lnTo>
                  <a:lnTo>
                    <a:pt x="182887" y="154383"/>
                  </a:lnTo>
                  <a:lnTo>
                    <a:pt x="116721" y="40957"/>
                  </a:lnTo>
                  <a:close/>
                </a:path>
                <a:path w="185420" h="594994">
                  <a:moveTo>
                    <a:pt x="92829" y="0"/>
                  </a:moveTo>
                  <a:lnTo>
                    <a:pt x="2772" y="154383"/>
                  </a:lnTo>
                  <a:lnTo>
                    <a:pt x="0" y="166088"/>
                  </a:lnTo>
                  <a:lnTo>
                    <a:pt x="4031" y="177098"/>
                  </a:lnTo>
                  <a:lnTo>
                    <a:pt x="17480" y="183517"/>
                  </a:lnTo>
                  <a:lnTo>
                    <a:pt x="28517" y="183328"/>
                  </a:lnTo>
                  <a:lnTo>
                    <a:pt x="36566" y="177849"/>
                  </a:lnTo>
                  <a:lnTo>
                    <a:pt x="72191" y="117026"/>
                  </a:lnTo>
                  <a:lnTo>
                    <a:pt x="72191" y="40957"/>
                  </a:lnTo>
                  <a:lnTo>
                    <a:pt x="116721" y="40957"/>
                  </a:lnTo>
                  <a:lnTo>
                    <a:pt x="92829" y="0"/>
                  </a:lnTo>
                  <a:close/>
                </a:path>
                <a:path w="185420" h="594994">
                  <a:moveTo>
                    <a:pt x="113466" y="51356"/>
                  </a:moveTo>
                  <a:lnTo>
                    <a:pt x="110656" y="51356"/>
                  </a:lnTo>
                  <a:lnTo>
                    <a:pt x="92793" y="81853"/>
                  </a:lnTo>
                  <a:lnTo>
                    <a:pt x="113466" y="117293"/>
                  </a:lnTo>
                  <a:lnTo>
                    <a:pt x="113466" y="51356"/>
                  </a:lnTo>
                  <a:close/>
                </a:path>
                <a:path w="185420" h="594994">
                  <a:moveTo>
                    <a:pt x="113466" y="40957"/>
                  </a:moveTo>
                  <a:lnTo>
                    <a:pt x="72191" y="40957"/>
                  </a:lnTo>
                  <a:lnTo>
                    <a:pt x="72191" y="117026"/>
                  </a:lnTo>
                  <a:lnTo>
                    <a:pt x="92793" y="81853"/>
                  </a:lnTo>
                  <a:lnTo>
                    <a:pt x="75003" y="51356"/>
                  </a:lnTo>
                  <a:lnTo>
                    <a:pt x="113466" y="51356"/>
                  </a:lnTo>
                  <a:lnTo>
                    <a:pt x="113466" y="40957"/>
                  </a:lnTo>
                  <a:close/>
                </a:path>
                <a:path w="185420" h="594994">
                  <a:moveTo>
                    <a:pt x="110656" y="51356"/>
                  </a:moveTo>
                  <a:lnTo>
                    <a:pt x="75003" y="51356"/>
                  </a:lnTo>
                  <a:lnTo>
                    <a:pt x="92793" y="81853"/>
                  </a:lnTo>
                  <a:lnTo>
                    <a:pt x="110656" y="513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50">
              <a:extLst>
                <a:ext uri="{FF2B5EF4-FFF2-40B4-BE49-F238E27FC236}">
                  <a16:creationId xmlns:a16="http://schemas.microsoft.com/office/drawing/2014/main" id="{6C4A6062-31B1-478B-A82A-10FC8E0262FE}"/>
                </a:ext>
              </a:extLst>
            </p:cNvPr>
            <p:cNvSpPr/>
            <p:nvPr/>
          </p:nvSpPr>
          <p:spPr>
            <a:xfrm>
              <a:off x="1043359" y="3811996"/>
              <a:ext cx="622300" cy="598805"/>
            </a:xfrm>
            <a:custGeom>
              <a:avLst/>
              <a:gdLst/>
              <a:ahLst/>
              <a:cxnLst/>
              <a:rect l="l" t="t" r="r" b="b"/>
              <a:pathLst>
                <a:path w="622300" h="598805">
                  <a:moveTo>
                    <a:pt x="311105" y="0"/>
                  </a:moveTo>
                  <a:lnTo>
                    <a:pt x="260642" y="3914"/>
                  </a:lnTo>
                  <a:lnTo>
                    <a:pt x="212772" y="15248"/>
                  </a:lnTo>
                  <a:lnTo>
                    <a:pt x="168134" y="33384"/>
                  </a:lnTo>
                  <a:lnTo>
                    <a:pt x="127370" y="57708"/>
                  </a:lnTo>
                  <a:lnTo>
                    <a:pt x="91120" y="87604"/>
                  </a:lnTo>
                  <a:lnTo>
                    <a:pt x="60025" y="122455"/>
                  </a:lnTo>
                  <a:lnTo>
                    <a:pt x="34725" y="161646"/>
                  </a:lnTo>
                  <a:lnTo>
                    <a:pt x="15860" y="204561"/>
                  </a:lnTo>
                  <a:lnTo>
                    <a:pt x="4071" y="250585"/>
                  </a:lnTo>
                  <a:lnTo>
                    <a:pt x="0" y="299101"/>
                  </a:lnTo>
                  <a:lnTo>
                    <a:pt x="1031" y="323632"/>
                  </a:lnTo>
                  <a:lnTo>
                    <a:pt x="9041" y="370978"/>
                  </a:lnTo>
                  <a:lnTo>
                    <a:pt x="24448" y="415525"/>
                  </a:lnTo>
                  <a:lnTo>
                    <a:pt x="46610" y="456655"/>
                  </a:lnTo>
                  <a:lnTo>
                    <a:pt x="74888" y="493753"/>
                  </a:lnTo>
                  <a:lnTo>
                    <a:pt x="108641" y="526203"/>
                  </a:lnTo>
                  <a:lnTo>
                    <a:pt x="147228" y="553390"/>
                  </a:lnTo>
                  <a:lnTo>
                    <a:pt x="190009" y="574698"/>
                  </a:lnTo>
                  <a:lnTo>
                    <a:pt x="236343" y="589510"/>
                  </a:lnTo>
                  <a:lnTo>
                    <a:pt x="285590" y="597211"/>
                  </a:lnTo>
                  <a:lnTo>
                    <a:pt x="311105" y="598203"/>
                  </a:lnTo>
                  <a:lnTo>
                    <a:pt x="336621" y="597211"/>
                  </a:lnTo>
                  <a:lnTo>
                    <a:pt x="385868" y="589510"/>
                  </a:lnTo>
                  <a:lnTo>
                    <a:pt x="432202" y="574698"/>
                  </a:lnTo>
                  <a:lnTo>
                    <a:pt x="474983" y="553390"/>
                  </a:lnTo>
                  <a:lnTo>
                    <a:pt x="513570" y="526203"/>
                  </a:lnTo>
                  <a:lnTo>
                    <a:pt x="547323" y="493753"/>
                  </a:lnTo>
                  <a:lnTo>
                    <a:pt x="575601" y="456655"/>
                  </a:lnTo>
                  <a:lnTo>
                    <a:pt x="597764" y="415525"/>
                  </a:lnTo>
                  <a:lnTo>
                    <a:pt x="613170" y="370978"/>
                  </a:lnTo>
                  <a:lnTo>
                    <a:pt x="621181" y="323632"/>
                  </a:lnTo>
                  <a:lnTo>
                    <a:pt x="622212" y="299101"/>
                  </a:lnTo>
                  <a:lnTo>
                    <a:pt x="621181" y="274570"/>
                  </a:lnTo>
                  <a:lnTo>
                    <a:pt x="613170" y="227223"/>
                  </a:lnTo>
                  <a:lnTo>
                    <a:pt x="597764" y="182677"/>
                  </a:lnTo>
                  <a:lnTo>
                    <a:pt x="575601" y="141547"/>
                  </a:lnTo>
                  <a:lnTo>
                    <a:pt x="547323" y="104449"/>
                  </a:lnTo>
                  <a:lnTo>
                    <a:pt x="513570" y="71998"/>
                  </a:lnTo>
                  <a:lnTo>
                    <a:pt x="474983" y="44812"/>
                  </a:lnTo>
                  <a:lnTo>
                    <a:pt x="432202" y="23504"/>
                  </a:lnTo>
                  <a:lnTo>
                    <a:pt x="385868" y="8692"/>
                  </a:lnTo>
                  <a:lnTo>
                    <a:pt x="336621" y="991"/>
                  </a:lnTo>
                  <a:lnTo>
                    <a:pt x="311105" y="0"/>
                  </a:lnTo>
                </a:path>
              </a:pathLst>
            </a:custGeom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51">
              <a:extLst>
                <a:ext uri="{FF2B5EF4-FFF2-40B4-BE49-F238E27FC236}">
                  <a16:creationId xmlns:a16="http://schemas.microsoft.com/office/drawing/2014/main" id="{32E382A4-8EFA-4583-BF5C-F0811DB0D0AD}"/>
                </a:ext>
              </a:extLst>
            </p:cNvPr>
            <p:cNvSpPr/>
            <p:nvPr/>
          </p:nvSpPr>
          <p:spPr>
            <a:xfrm>
              <a:off x="1043359" y="3811996"/>
              <a:ext cx="622212" cy="5982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2">
              <a:extLst>
                <a:ext uri="{FF2B5EF4-FFF2-40B4-BE49-F238E27FC236}">
                  <a16:creationId xmlns:a16="http://schemas.microsoft.com/office/drawing/2014/main" id="{2A5B8D8E-4F3E-4B19-B121-49C4158B9C29}"/>
                </a:ext>
              </a:extLst>
            </p:cNvPr>
            <p:cNvSpPr/>
            <p:nvPr/>
          </p:nvSpPr>
          <p:spPr>
            <a:xfrm>
              <a:off x="1734550" y="4016624"/>
              <a:ext cx="324485" cy="185420"/>
            </a:xfrm>
            <a:custGeom>
              <a:avLst/>
              <a:gdLst/>
              <a:ahLst/>
              <a:cxnLst/>
              <a:rect l="l" t="t" r="r" b="b"/>
              <a:pathLst>
                <a:path w="324485" h="185419">
                  <a:moveTo>
                    <a:pt x="242241" y="92793"/>
                  </a:moveTo>
                  <a:lnTo>
                    <a:pt x="148913" y="147234"/>
                  </a:lnTo>
                  <a:lnTo>
                    <a:pt x="140739" y="156058"/>
                  </a:lnTo>
                  <a:lnTo>
                    <a:pt x="138830" y="167626"/>
                  </a:lnTo>
                  <a:lnTo>
                    <a:pt x="147680" y="180110"/>
                  </a:lnTo>
                  <a:lnTo>
                    <a:pt x="157721" y="185225"/>
                  </a:lnTo>
                  <a:lnTo>
                    <a:pt x="167684" y="183923"/>
                  </a:lnTo>
                  <a:lnTo>
                    <a:pt x="169711" y="182887"/>
                  </a:lnTo>
                  <a:lnTo>
                    <a:pt x="288719" y="113466"/>
                  </a:lnTo>
                  <a:lnTo>
                    <a:pt x="283137" y="113466"/>
                  </a:lnTo>
                  <a:lnTo>
                    <a:pt x="283137" y="110656"/>
                  </a:lnTo>
                  <a:lnTo>
                    <a:pt x="272738" y="110656"/>
                  </a:lnTo>
                  <a:lnTo>
                    <a:pt x="242241" y="92793"/>
                  </a:lnTo>
                  <a:close/>
                </a:path>
                <a:path w="324485" h="185419">
                  <a:moveTo>
                    <a:pt x="207069" y="72191"/>
                  </a:moveTo>
                  <a:lnTo>
                    <a:pt x="0" y="72191"/>
                  </a:lnTo>
                  <a:lnTo>
                    <a:pt x="0" y="113466"/>
                  </a:lnTo>
                  <a:lnTo>
                    <a:pt x="206801" y="113466"/>
                  </a:lnTo>
                  <a:lnTo>
                    <a:pt x="242241" y="92793"/>
                  </a:lnTo>
                  <a:lnTo>
                    <a:pt x="207069" y="72191"/>
                  </a:lnTo>
                  <a:close/>
                </a:path>
                <a:path w="324485" h="185419">
                  <a:moveTo>
                    <a:pt x="288715" y="72191"/>
                  </a:moveTo>
                  <a:lnTo>
                    <a:pt x="283137" y="72191"/>
                  </a:lnTo>
                  <a:lnTo>
                    <a:pt x="283137" y="113466"/>
                  </a:lnTo>
                  <a:lnTo>
                    <a:pt x="288719" y="113466"/>
                  </a:lnTo>
                  <a:lnTo>
                    <a:pt x="324096" y="92830"/>
                  </a:lnTo>
                  <a:lnTo>
                    <a:pt x="288715" y="72191"/>
                  </a:lnTo>
                  <a:close/>
                </a:path>
                <a:path w="324485" h="185419">
                  <a:moveTo>
                    <a:pt x="272738" y="75003"/>
                  </a:moveTo>
                  <a:lnTo>
                    <a:pt x="242241" y="92793"/>
                  </a:lnTo>
                  <a:lnTo>
                    <a:pt x="272738" y="110656"/>
                  </a:lnTo>
                  <a:lnTo>
                    <a:pt x="272738" y="75003"/>
                  </a:lnTo>
                  <a:close/>
                </a:path>
                <a:path w="324485" h="185419">
                  <a:moveTo>
                    <a:pt x="283137" y="75003"/>
                  </a:moveTo>
                  <a:lnTo>
                    <a:pt x="272738" y="75003"/>
                  </a:lnTo>
                  <a:lnTo>
                    <a:pt x="272738" y="110656"/>
                  </a:lnTo>
                  <a:lnTo>
                    <a:pt x="283137" y="110656"/>
                  </a:lnTo>
                  <a:lnTo>
                    <a:pt x="283137" y="75003"/>
                  </a:lnTo>
                  <a:close/>
                </a:path>
                <a:path w="324485" h="185419">
                  <a:moveTo>
                    <a:pt x="158006" y="0"/>
                  </a:moveTo>
                  <a:lnTo>
                    <a:pt x="146997" y="4031"/>
                  </a:lnTo>
                  <a:lnTo>
                    <a:pt x="140577" y="17480"/>
                  </a:lnTo>
                  <a:lnTo>
                    <a:pt x="140766" y="28516"/>
                  </a:lnTo>
                  <a:lnTo>
                    <a:pt x="146246" y="36566"/>
                  </a:lnTo>
                  <a:lnTo>
                    <a:pt x="242241" y="92793"/>
                  </a:lnTo>
                  <a:lnTo>
                    <a:pt x="272738" y="75003"/>
                  </a:lnTo>
                  <a:lnTo>
                    <a:pt x="283137" y="75003"/>
                  </a:lnTo>
                  <a:lnTo>
                    <a:pt x="283137" y="72191"/>
                  </a:lnTo>
                  <a:lnTo>
                    <a:pt x="288715" y="72191"/>
                  </a:lnTo>
                  <a:lnTo>
                    <a:pt x="169711" y="2772"/>
                  </a:lnTo>
                  <a:lnTo>
                    <a:pt x="158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53">
              <a:extLst>
                <a:ext uri="{FF2B5EF4-FFF2-40B4-BE49-F238E27FC236}">
                  <a16:creationId xmlns:a16="http://schemas.microsoft.com/office/drawing/2014/main" id="{BCAE7B1C-328A-4637-B324-B82A0BBB3251}"/>
                </a:ext>
              </a:extLst>
            </p:cNvPr>
            <p:cNvSpPr txBox="1"/>
            <p:nvPr/>
          </p:nvSpPr>
          <p:spPr>
            <a:xfrm>
              <a:off x="1076204" y="3959608"/>
              <a:ext cx="384175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302895" algn="l"/>
                </a:tabLst>
              </a:pPr>
              <a:r>
                <a:rPr sz="1200" b="1" i="1" spc="-10" dirty="0">
                  <a:latin typeface="Times New Roman"/>
                  <a:cs typeface="Times New Roman"/>
                </a:rPr>
                <a:t>A	v</a:t>
              </a:r>
              <a:endParaRPr sz="1200">
                <a:latin typeface="Times New Roman"/>
                <a:cs typeface="Times New Roman"/>
              </a:endParaRPr>
            </a:p>
          </p:txBody>
        </p:sp>
        <p:sp>
          <p:nvSpPr>
            <p:cNvPr id="43" name="object 54">
              <a:extLst>
                <a:ext uri="{FF2B5EF4-FFF2-40B4-BE49-F238E27FC236}">
                  <a16:creationId xmlns:a16="http://schemas.microsoft.com/office/drawing/2014/main" id="{A945D64A-9EFC-4F47-AAE0-62531A5CC551}"/>
                </a:ext>
              </a:extLst>
            </p:cNvPr>
            <p:cNvSpPr txBox="1"/>
            <p:nvPr/>
          </p:nvSpPr>
          <p:spPr>
            <a:xfrm>
              <a:off x="1177804" y="4024297"/>
              <a:ext cx="428625" cy="127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800" b="1" spc="-5" dirty="0">
                  <a:latin typeface="Arial"/>
                  <a:cs typeface="Arial"/>
                </a:rPr>
                <a:t>C</a:t>
              </a:r>
              <a:r>
                <a:rPr sz="800" b="1" dirty="0">
                  <a:latin typeface="Arial"/>
                  <a:cs typeface="Arial"/>
                </a:rPr>
                <a:t>N   </a:t>
              </a:r>
              <a:r>
                <a:rPr sz="800" b="1" spc="-20" dirty="0">
                  <a:latin typeface="Arial"/>
                  <a:cs typeface="Arial"/>
                </a:rPr>
                <a:t> </a:t>
              </a:r>
              <a:r>
                <a:rPr sz="800" b="1" spc="-5" dirty="0">
                  <a:latin typeface="Arial"/>
                  <a:cs typeface="Arial"/>
                </a:rPr>
                <a:t>CN</a:t>
              </a:r>
              <a:endParaRPr sz="800">
                <a:latin typeface="Arial"/>
                <a:cs typeface="Arial"/>
              </a:endParaRPr>
            </a:p>
          </p:txBody>
        </p:sp>
      </p:grp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75E1EC90-963D-4593-95A8-FA1593E56921}"/>
              </a:ext>
            </a:extLst>
          </p:cNvPr>
          <p:cNvSpPr txBox="1"/>
          <p:nvPr/>
        </p:nvSpPr>
        <p:spPr>
          <a:xfrm>
            <a:off x="3471683" y="3629836"/>
            <a:ext cx="5672317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dirty="0"/>
              <a:t> </a:t>
            </a:r>
            <a:r>
              <a:rPr lang="pl-PL" sz="2000" spc="-15" dirty="0" err="1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pl-PL" sz="2000" spc="-15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a d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spc="-3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atic</a:t>
            </a:r>
            <a:r>
              <a:rPr lang="en-GB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en-GB" sz="2000" spc="-20" dirty="0">
                <a:latin typeface="Arial" panose="020B0604020202020204" pitchFamily="34" charset="0"/>
                <a:cs typeface="Arial" panose="020B0604020202020204" pitchFamily="34" charset="0"/>
              </a:rPr>
              <a:t>ange</a:t>
            </a:r>
            <a:r>
              <a:rPr lang="en-GB" sz="2000" spc="-3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20" dirty="0">
                <a:latin typeface="Arial" panose="020B0604020202020204" pitchFamily="34" charset="0"/>
                <a:cs typeface="Arial" panose="020B0604020202020204" pitchFamily="34" charset="0"/>
              </a:rPr>
              <a:t>nuc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lea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spc="-20" dirty="0"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sz="2000" spc="-15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3815"/>
              </a:lnSpc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spc="-2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spc="-25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spc="-15" dirty="0" err="1">
                <a:latin typeface="Arial" panose="020B0604020202020204" pitchFamily="34" charset="0"/>
                <a:cs typeface="Arial" panose="020B0604020202020204" pitchFamily="34" charset="0"/>
              </a:rPr>
              <a:t>tant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GB" sz="2000" spc="-20" dirty="0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GB" sz="2000" spc="-3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spc="-2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20" dirty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licati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ons 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ene</a:t>
            </a:r>
            <a:r>
              <a:rPr lang="en-GB" sz="2000" spc="-6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000" spc="-21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spc="-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spc="-20" dirty="0">
                <a:latin typeface="Arial" panose="020B0604020202020204" pitchFamily="34" charset="0"/>
                <a:cs typeface="Arial" panose="020B0604020202020204" pitchFamily="34" charset="0"/>
              </a:rPr>
              <a:t>ope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spc="-3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spc="-20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GB" sz="2000" spc="-15" dirty="0"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lang="en-GB" sz="2000" spc="-2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5" name="Tytuł 1">
            <a:extLst>
              <a:ext uri="{FF2B5EF4-FFF2-40B4-BE49-F238E27FC236}">
                <a16:creationId xmlns:a16="http://schemas.microsoft.com/office/drawing/2014/main" id="{8DFC6E71-C055-4DFF-A860-D1E54555F457}"/>
              </a:ext>
            </a:extLst>
          </p:cNvPr>
          <p:cNvSpPr txBox="1">
            <a:spLocks/>
          </p:cNvSpPr>
          <p:nvPr/>
        </p:nvSpPr>
        <p:spPr>
          <a:xfrm>
            <a:off x="974294" y="1984002"/>
            <a:ext cx="77031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85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Introduction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Motivation</a:t>
            </a:r>
            <a:endParaRPr lang="pl-PL" sz="2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Study of fission processes induced by protons,</a:t>
            </a:r>
            <a:r>
              <a:rPr lang="pl-PL" b="1" dirty="0">
                <a:solidFill>
                  <a:srgbClr val="FFFF00"/>
                </a:solidFill>
              </a:rPr>
              <a:t>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45" name="Tytuł 1">
            <a:extLst>
              <a:ext uri="{FF2B5EF4-FFF2-40B4-BE49-F238E27FC236}">
                <a16:creationId xmlns:a16="http://schemas.microsoft.com/office/drawing/2014/main" id="{8DFC6E71-C055-4DFF-A860-D1E54555F457}"/>
              </a:ext>
            </a:extLst>
          </p:cNvPr>
          <p:cNvSpPr txBox="1">
            <a:spLocks/>
          </p:cNvSpPr>
          <p:nvPr/>
        </p:nvSpPr>
        <p:spPr>
          <a:xfrm>
            <a:off x="553632" y="1964982"/>
            <a:ext cx="7703142" cy="643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/>
              <a:t>Still</a:t>
            </a:r>
            <a:r>
              <a:rPr lang="pl-PL" sz="2800" dirty="0"/>
              <a:t> a lot of open </a:t>
            </a:r>
            <a:r>
              <a:rPr lang="pl-PL" sz="2800" dirty="0" err="1"/>
              <a:t>questions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ymbol zastępczy zawartości 2">
            <a:extLst>
              <a:ext uri="{FF2B5EF4-FFF2-40B4-BE49-F238E27FC236}">
                <a16:creationId xmlns:a16="http://schemas.microsoft.com/office/drawing/2014/main" id="{B3FF1C94-C284-4C23-91CF-D8C4AC10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32078"/>
            <a:ext cx="7506032" cy="303445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the nature of the driving force in fission dynamics?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the mechanism that generates excitation energy and angular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momentum along the way to scission?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are excitation energy and angular momentum shared between the fragments?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What is the role of shell effects and pairing correlations?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fast is the snapping of the neck at splitting?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 much are the fragments still entangled immediately after scission?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5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Possibilities</a:t>
            </a:r>
            <a:endParaRPr lang="pl-PL" sz="2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Study of fission processes induced by protons,</a:t>
            </a:r>
            <a:r>
              <a:rPr lang="pl-PL" b="1" dirty="0">
                <a:solidFill>
                  <a:srgbClr val="FFFF00"/>
                </a:solidFill>
              </a:rPr>
              <a:t>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46" name="Symbol zastępczy zawartości 2">
            <a:extLst>
              <a:ext uri="{FF2B5EF4-FFF2-40B4-BE49-F238E27FC236}">
                <a16:creationId xmlns:a16="http://schemas.microsoft.com/office/drawing/2014/main" id="{B3FF1C94-C284-4C23-91CF-D8C4AC10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07" y="2007030"/>
            <a:ext cx="8198603" cy="3759505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of charge particle with energies up to 200 MeV to induce fission and reconstruction of E* of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fissioning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system. Control the excitation energy of the compound nuclear system up to several tens of MeV. 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• Study of the transition from asymmetric to symmetric fission modes as a function of excitation energy;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• Measurement of Prompt Fission Gamma-Ray Spectra;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• Study of possible collective excitations (PDR, GDR) in fission fragments;</a:t>
            </a:r>
          </a:p>
          <a:p>
            <a:pPr marL="0" indent="0" algn="just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• The high excitation energies will allow study of the fission of actinides as well as of sub-actinide nuclei such as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208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Pb,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Au,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Pt,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186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W, etc. where fission barrier heights are around 25-30 MeV. Measure Prompt Fission Gamma-ray  spectra as a function A and E* for each system.</a:t>
            </a: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Simultaneous measurement of neutron and gamma-ray FOLD and energies.</a:t>
            </a:r>
          </a:p>
          <a:p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8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Possibilities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Study of fission processes induced by protons,</a:t>
            </a:r>
            <a:r>
              <a:rPr lang="pl-PL" b="1" dirty="0">
                <a:solidFill>
                  <a:srgbClr val="FFFF00"/>
                </a:solidFill>
              </a:rPr>
              <a:t>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grpSp>
        <p:nvGrpSpPr>
          <p:cNvPr id="12" name="Groupe 14">
            <a:extLst>
              <a:ext uri="{FF2B5EF4-FFF2-40B4-BE49-F238E27FC236}">
                <a16:creationId xmlns:a16="http://schemas.microsoft.com/office/drawing/2014/main" id="{1DAA1522-F1F7-49F7-821B-24F8376A6303}"/>
              </a:ext>
            </a:extLst>
          </p:cNvPr>
          <p:cNvGrpSpPr/>
          <p:nvPr/>
        </p:nvGrpSpPr>
        <p:grpSpPr>
          <a:xfrm>
            <a:off x="1413011" y="1787159"/>
            <a:ext cx="2980758" cy="1790416"/>
            <a:chOff x="0" y="3525887"/>
            <a:chExt cx="5572495" cy="3024336"/>
          </a:xfrm>
        </p:grpSpPr>
        <p:grpSp>
          <p:nvGrpSpPr>
            <p:cNvPr id="13" name="Groupe 20">
              <a:extLst>
                <a:ext uri="{FF2B5EF4-FFF2-40B4-BE49-F238E27FC236}">
                  <a16:creationId xmlns:a16="http://schemas.microsoft.com/office/drawing/2014/main" id="{55ECC669-9BD6-497A-83C5-0A7C4909FB10}"/>
                </a:ext>
              </a:extLst>
            </p:cNvPr>
            <p:cNvGrpSpPr/>
            <p:nvPr/>
          </p:nvGrpSpPr>
          <p:grpSpPr>
            <a:xfrm>
              <a:off x="0" y="3525887"/>
              <a:ext cx="4608511" cy="3024336"/>
              <a:chOff x="17980" y="1556793"/>
              <a:chExt cx="5888088" cy="4100772"/>
            </a:xfrm>
          </p:grpSpPr>
          <p:pic>
            <p:nvPicPr>
              <p:cNvPr id="16" name="Image 24">
                <a:extLst>
                  <a:ext uri="{FF2B5EF4-FFF2-40B4-BE49-F238E27FC236}">
                    <a16:creationId xmlns:a16="http://schemas.microsoft.com/office/drawing/2014/main" id="{40219D86-366A-4628-BF00-C23E1537EC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809" r="1809" b="32624"/>
              <a:stretch/>
            </p:blipFill>
            <p:spPr>
              <a:xfrm>
                <a:off x="17980" y="1556793"/>
                <a:ext cx="5888088" cy="4100772"/>
              </a:xfrm>
              <a:prstGeom prst="rect">
                <a:avLst/>
              </a:prstGeom>
            </p:spPr>
          </p:pic>
          <p:sp>
            <p:nvSpPr>
              <p:cNvPr id="17" name="Forme libre 25">
                <a:extLst>
                  <a:ext uri="{FF2B5EF4-FFF2-40B4-BE49-F238E27FC236}">
                    <a16:creationId xmlns:a16="http://schemas.microsoft.com/office/drawing/2014/main" id="{B6826F74-1A19-4B2D-8C06-5481B6128541}"/>
                  </a:ext>
                </a:extLst>
              </p:cNvPr>
              <p:cNvSpPr/>
              <p:nvPr/>
            </p:nvSpPr>
            <p:spPr>
              <a:xfrm>
                <a:off x="1652508" y="3001992"/>
                <a:ext cx="3508275" cy="1882075"/>
              </a:xfrm>
              <a:custGeom>
                <a:avLst/>
                <a:gdLst>
                  <a:gd name="connsiteX0" fmla="*/ 90028 w 3508275"/>
                  <a:gd name="connsiteY0" fmla="*/ 0 h 1882075"/>
                  <a:gd name="connsiteX1" fmla="*/ 55522 w 3508275"/>
                  <a:gd name="connsiteY1" fmla="*/ 86265 h 1882075"/>
                  <a:gd name="connsiteX2" fmla="*/ 38269 w 3508275"/>
                  <a:gd name="connsiteY2" fmla="*/ 189782 h 1882075"/>
                  <a:gd name="connsiteX3" fmla="*/ 55522 w 3508275"/>
                  <a:gd name="connsiteY3" fmla="*/ 103517 h 1882075"/>
                  <a:gd name="connsiteX4" fmla="*/ 3764 w 3508275"/>
                  <a:gd name="connsiteY4" fmla="*/ 86265 h 1882075"/>
                  <a:gd name="connsiteX5" fmla="*/ 124534 w 3508275"/>
                  <a:gd name="connsiteY5" fmla="*/ 86265 h 1882075"/>
                  <a:gd name="connsiteX6" fmla="*/ 262556 w 3508275"/>
                  <a:gd name="connsiteY6" fmla="*/ 51759 h 1882075"/>
                  <a:gd name="connsiteX7" fmla="*/ 348820 w 3508275"/>
                  <a:gd name="connsiteY7" fmla="*/ 155276 h 1882075"/>
                  <a:gd name="connsiteX8" fmla="*/ 400579 w 3508275"/>
                  <a:gd name="connsiteY8" fmla="*/ 172529 h 1882075"/>
                  <a:gd name="connsiteX9" fmla="*/ 452337 w 3508275"/>
                  <a:gd name="connsiteY9" fmla="*/ 207034 h 1882075"/>
                  <a:gd name="connsiteX10" fmla="*/ 486843 w 3508275"/>
                  <a:gd name="connsiteY10" fmla="*/ 258793 h 1882075"/>
                  <a:gd name="connsiteX11" fmla="*/ 555854 w 3508275"/>
                  <a:gd name="connsiteY11" fmla="*/ 241540 h 1882075"/>
                  <a:gd name="connsiteX12" fmla="*/ 504096 w 3508275"/>
                  <a:gd name="connsiteY12" fmla="*/ 414068 h 1882075"/>
                  <a:gd name="connsiteX13" fmla="*/ 452337 w 3508275"/>
                  <a:gd name="connsiteY13" fmla="*/ 379563 h 1882075"/>
                  <a:gd name="connsiteX14" fmla="*/ 521349 w 3508275"/>
                  <a:gd name="connsiteY14" fmla="*/ 241540 h 1882075"/>
                  <a:gd name="connsiteX15" fmla="*/ 659371 w 3508275"/>
                  <a:gd name="connsiteY15" fmla="*/ 155276 h 1882075"/>
                  <a:gd name="connsiteX16" fmla="*/ 659371 w 3508275"/>
                  <a:gd name="connsiteY16" fmla="*/ 172529 h 1882075"/>
                  <a:gd name="connsiteX17" fmla="*/ 590360 w 3508275"/>
                  <a:gd name="connsiteY17" fmla="*/ 69012 h 1882075"/>
                  <a:gd name="connsiteX18" fmla="*/ 521349 w 3508275"/>
                  <a:gd name="connsiteY18" fmla="*/ 172529 h 1882075"/>
                  <a:gd name="connsiteX19" fmla="*/ 538601 w 3508275"/>
                  <a:gd name="connsiteY19" fmla="*/ 224287 h 1882075"/>
                  <a:gd name="connsiteX20" fmla="*/ 676624 w 3508275"/>
                  <a:gd name="connsiteY20" fmla="*/ 276046 h 1882075"/>
                  <a:gd name="connsiteX21" fmla="*/ 831900 w 3508275"/>
                  <a:gd name="connsiteY21" fmla="*/ 310551 h 1882075"/>
                  <a:gd name="connsiteX22" fmla="*/ 1073439 w 3508275"/>
                  <a:gd name="connsiteY22" fmla="*/ 345057 h 1882075"/>
                  <a:gd name="connsiteX23" fmla="*/ 1038934 w 3508275"/>
                  <a:gd name="connsiteY23" fmla="*/ 465827 h 1882075"/>
                  <a:gd name="connsiteX24" fmla="*/ 1194209 w 3508275"/>
                  <a:gd name="connsiteY24" fmla="*/ 483080 h 1882075"/>
                  <a:gd name="connsiteX25" fmla="*/ 1245967 w 3508275"/>
                  <a:gd name="connsiteY25" fmla="*/ 534838 h 1882075"/>
                  <a:gd name="connsiteX26" fmla="*/ 1314979 w 3508275"/>
                  <a:gd name="connsiteY26" fmla="*/ 552091 h 1882075"/>
                  <a:gd name="connsiteX27" fmla="*/ 1366737 w 3508275"/>
                  <a:gd name="connsiteY27" fmla="*/ 569344 h 1882075"/>
                  <a:gd name="connsiteX28" fmla="*/ 1625530 w 3508275"/>
                  <a:gd name="connsiteY28" fmla="*/ 655608 h 1882075"/>
                  <a:gd name="connsiteX29" fmla="*/ 1677288 w 3508275"/>
                  <a:gd name="connsiteY29" fmla="*/ 690114 h 1882075"/>
                  <a:gd name="connsiteX30" fmla="*/ 1729047 w 3508275"/>
                  <a:gd name="connsiteY30" fmla="*/ 707366 h 1882075"/>
                  <a:gd name="connsiteX31" fmla="*/ 1763552 w 3508275"/>
                  <a:gd name="connsiteY31" fmla="*/ 759125 h 1882075"/>
                  <a:gd name="connsiteX32" fmla="*/ 1867069 w 3508275"/>
                  <a:gd name="connsiteY32" fmla="*/ 793631 h 1882075"/>
                  <a:gd name="connsiteX33" fmla="*/ 1918828 w 3508275"/>
                  <a:gd name="connsiteY33" fmla="*/ 845389 h 1882075"/>
                  <a:gd name="connsiteX34" fmla="*/ 1936081 w 3508275"/>
                  <a:gd name="connsiteY34" fmla="*/ 897148 h 1882075"/>
                  <a:gd name="connsiteX35" fmla="*/ 1987839 w 3508275"/>
                  <a:gd name="connsiteY35" fmla="*/ 931653 h 1882075"/>
                  <a:gd name="connsiteX36" fmla="*/ 2022345 w 3508275"/>
                  <a:gd name="connsiteY36" fmla="*/ 983412 h 1882075"/>
                  <a:gd name="connsiteX37" fmla="*/ 2074103 w 3508275"/>
                  <a:gd name="connsiteY37" fmla="*/ 1000665 h 1882075"/>
                  <a:gd name="connsiteX38" fmla="*/ 2125862 w 3508275"/>
                  <a:gd name="connsiteY38" fmla="*/ 1035170 h 1882075"/>
                  <a:gd name="connsiteX39" fmla="*/ 2229379 w 3508275"/>
                  <a:gd name="connsiteY39" fmla="*/ 1069676 h 1882075"/>
                  <a:gd name="connsiteX40" fmla="*/ 2281137 w 3508275"/>
                  <a:gd name="connsiteY40" fmla="*/ 1086929 h 1882075"/>
                  <a:gd name="connsiteX41" fmla="*/ 2332896 w 3508275"/>
                  <a:gd name="connsiteY41" fmla="*/ 1104182 h 1882075"/>
                  <a:gd name="connsiteX42" fmla="*/ 2436413 w 3508275"/>
                  <a:gd name="connsiteY42" fmla="*/ 1155940 h 1882075"/>
                  <a:gd name="connsiteX43" fmla="*/ 2522677 w 3508275"/>
                  <a:gd name="connsiteY43" fmla="*/ 1242204 h 1882075"/>
                  <a:gd name="connsiteX44" fmla="*/ 2626194 w 3508275"/>
                  <a:gd name="connsiteY44" fmla="*/ 1345721 h 1882075"/>
                  <a:gd name="connsiteX45" fmla="*/ 2729711 w 3508275"/>
                  <a:gd name="connsiteY45" fmla="*/ 1397480 h 1882075"/>
                  <a:gd name="connsiteX46" fmla="*/ 2833228 w 3508275"/>
                  <a:gd name="connsiteY46" fmla="*/ 1449238 h 1882075"/>
                  <a:gd name="connsiteX47" fmla="*/ 2884986 w 3508275"/>
                  <a:gd name="connsiteY47" fmla="*/ 1500997 h 1882075"/>
                  <a:gd name="connsiteX48" fmla="*/ 2988503 w 3508275"/>
                  <a:gd name="connsiteY48" fmla="*/ 1570008 h 1882075"/>
                  <a:gd name="connsiteX49" fmla="*/ 3040262 w 3508275"/>
                  <a:gd name="connsiteY49" fmla="*/ 1621766 h 1882075"/>
                  <a:gd name="connsiteX50" fmla="*/ 3161032 w 3508275"/>
                  <a:gd name="connsiteY50" fmla="*/ 1673525 h 1882075"/>
                  <a:gd name="connsiteX51" fmla="*/ 3264549 w 3508275"/>
                  <a:gd name="connsiteY51" fmla="*/ 1725283 h 1882075"/>
                  <a:gd name="connsiteX52" fmla="*/ 3316307 w 3508275"/>
                  <a:gd name="connsiteY52" fmla="*/ 1759789 h 1882075"/>
                  <a:gd name="connsiteX53" fmla="*/ 3488835 w 3508275"/>
                  <a:gd name="connsiteY53" fmla="*/ 1811548 h 1882075"/>
                  <a:gd name="connsiteX54" fmla="*/ 3471583 w 3508275"/>
                  <a:gd name="connsiteY54" fmla="*/ 1708031 h 1882075"/>
                  <a:gd name="connsiteX55" fmla="*/ 3488835 w 3508275"/>
                  <a:gd name="connsiteY55" fmla="*/ 1708031 h 1882075"/>
                  <a:gd name="connsiteX56" fmla="*/ 3506088 w 3508275"/>
                  <a:gd name="connsiteY56" fmla="*/ 1828800 h 1882075"/>
                  <a:gd name="connsiteX57" fmla="*/ 3454330 w 3508275"/>
                  <a:gd name="connsiteY57" fmla="*/ 1863306 h 1882075"/>
                  <a:gd name="connsiteX58" fmla="*/ 3316307 w 3508275"/>
                  <a:gd name="connsiteY58" fmla="*/ 1880559 h 188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3508275" h="1882075">
                    <a:moveTo>
                      <a:pt x="90028" y="0"/>
                    </a:moveTo>
                    <a:cubicBezTo>
                      <a:pt x="78526" y="28755"/>
                      <a:pt x="63671" y="56386"/>
                      <a:pt x="55522" y="86265"/>
                    </a:cubicBezTo>
                    <a:cubicBezTo>
                      <a:pt x="46318" y="120014"/>
                      <a:pt x="38269" y="154800"/>
                      <a:pt x="38269" y="189782"/>
                    </a:cubicBezTo>
                    <a:cubicBezTo>
                      <a:pt x="38269" y="219106"/>
                      <a:pt x="49771" y="132272"/>
                      <a:pt x="55522" y="103517"/>
                    </a:cubicBezTo>
                    <a:cubicBezTo>
                      <a:pt x="38269" y="97766"/>
                      <a:pt x="-14422" y="86265"/>
                      <a:pt x="3764" y="86265"/>
                    </a:cubicBezTo>
                    <a:cubicBezTo>
                      <a:pt x="191357" y="86265"/>
                      <a:pt x="-27137" y="127630"/>
                      <a:pt x="124534" y="86265"/>
                    </a:cubicBezTo>
                    <a:cubicBezTo>
                      <a:pt x="170286" y="73787"/>
                      <a:pt x="262556" y="51759"/>
                      <a:pt x="262556" y="51759"/>
                    </a:cubicBezTo>
                    <a:cubicBezTo>
                      <a:pt x="409607" y="88522"/>
                      <a:pt x="265587" y="30428"/>
                      <a:pt x="348820" y="155276"/>
                    </a:cubicBezTo>
                    <a:cubicBezTo>
                      <a:pt x="358908" y="170408"/>
                      <a:pt x="384313" y="164396"/>
                      <a:pt x="400579" y="172529"/>
                    </a:cubicBezTo>
                    <a:cubicBezTo>
                      <a:pt x="419125" y="181802"/>
                      <a:pt x="435084" y="195532"/>
                      <a:pt x="452337" y="207034"/>
                    </a:cubicBezTo>
                    <a:cubicBezTo>
                      <a:pt x="463839" y="224287"/>
                      <a:pt x="467172" y="252236"/>
                      <a:pt x="486843" y="258793"/>
                    </a:cubicBezTo>
                    <a:cubicBezTo>
                      <a:pt x="509338" y="266291"/>
                      <a:pt x="545250" y="220332"/>
                      <a:pt x="555854" y="241540"/>
                    </a:cubicBezTo>
                    <a:cubicBezTo>
                      <a:pt x="587573" y="304979"/>
                      <a:pt x="534692" y="368173"/>
                      <a:pt x="504096" y="414068"/>
                    </a:cubicBezTo>
                    <a:cubicBezTo>
                      <a:pt x="486843" y="402566"/>
                      <a:pt x="456835" y="399805"/>
                      <a:pt x="452337" y="379563"/>
                    </a:cubicBezTo>
                    <a:cubicBezTo>
                      <a:pt x="424992" y="256513"/>
                      <a:pt x="452107" y="264621"/>
                      <a:pt x="521349" y="241540"/>
                    </a:cubicBezTo>
                    <a:cubicBezTo>
                      <a:pt x="587398" y="192004"/>
                      <a:pt x="585694" y="186852"/>
                      <a:pt x="659371" y="155276"/>
                    </a:cubicBezTo>
                    <a:cubicBezTo>
                      <a:pt x="759375" y="112417"/>
                      <a:pt x="693683" y="149654"/>
                      <a:pt x="659371" y="172529"/>
                    </a:cubicBezTo>
                    <a:cubicBezTo>
                      <a:pt x="636367" y="138023"/>
                      <a:pt x="613364" y="34506"/>
                      <a:pt x="590360" y="69012"/>
                    </a:cubicBezTo>
                    <a:lnTo>
                      <a:pt x="521349" y="172529"/>
                    </a:lnTo>
                    <a:cubicBezTo>
                      <a:pt x="527100" y="189782"/>
                      <a:pt x="527240" y="210086"/>
                      <a:pt x="538601" y="224287"/>
                    </a:cubicBezTo>
                    <a:cubicBezTo>
                      <a:pt x="573164" y="267491"/>
                      <a:pt x="628851" y="265430"/>
                      <a:pt x="676624" y="276046"/>
                    </a:cubicBezTo>
                    <a:cubicBezTo>
                      <a:pt x="801251" y="303741"/>
                      <a:pt x="688786" y="284531"/>
                      <a:pt x="831900" y="310551"/>
                    </a:cubicBezTo>
                    <a:cubicBezTo>
                      <a:pt x="941362" y="330453"/>
                      <a:pt x="953443" y="330057"/>
                      <a:pt x="1073439" y="345057"/>
                    </a:cubicBezTo>
                    <a:cubicBezTo>
                      <a:pt x="1042470" y="355380"/>
                      <a:pt x="914867" y="378980"/>
                      <a:pt x="1038934" y="465827"/>
                    </a:cubicBezTo>
                    <a:cubicBezTo>
                      <a:pt x="1081597" y="495691"/>
                      <a:pt x="1142451" y="477329"/>
                      <a:pt x="1194209" y="483080"/>
                    </a:cubicBezTo>
                    <a:cubicBezTo>
                      <a:pt x="1211462" y="500333"/>
                      <a:pt x="1224783" y="522733"/>
                      <a:pt x="1245967" y="534838"/>
                    </a:cubicBezTo>
                    <a:cubicBezTo>
                      <a:pt x="1266555" y="546602"/>
                      <a:pt x="1292179" y="545577"/>
                      <a:pt x="1314979" y="552091"/>
                    </a:cubicBezTo>
                    <a:cubicBezTo>
                      <a:pt x="1332465" y="557087"/>
                      <a:pt x="1350840" y="560512"/>
                      <a:pt x="1366737" y="569344"/>
                    </a:cubicBezTo>
                    <a:cubicBezTo>
                      <a:pt x="1550296" y="671321"/>
                      <a:pt x="1382937" y="628653"/>
                      <a:pt x="1625530" y="655608"/>
                    </a:cubicBezTo>
                    <a:cubicBezTo>
                      <a:pt x="1642783" y="667110"/>
                      <a:pt x="1658742" y="680841"/>
                      <a:pt x="1677288" y="690114"/>
                    </a:cubicBezTo>
                    <a:cubicBezTo>
                      <a:pt x="1693554" y="698247"/>
                      <a:pt x="1714846" y="696005"/>
                      <a:pt x="1729047" y="707366"/>
                    </a:cubicBezTo>
                    <a:cubicBezTo>
                      <a:pt x="1745239" y="720319"/>
                      <a:pt x="1745969" y="748135"/>
                      <a:pt x="1763552" y="759125"/>
                    </a:cubicBezTo>
                    <a:cubicBezTo>
                      <a:pt x="1794395" y="778402"/>
                      <a:pt x="1867069" y="793631"/>
                      <a:pt x="1867069" y="793631"/>
                    </a:cubicBezTo>
                    <a:cubicBezTo>
                      <a:pt x="1884322" y="810884"/>
                      <a:pt x="1905294" y="825088"/>
                      <a:pt x="1918828" y="845389"/>
                    </a:cubicBezTo>
                    <a:cubicBezTo>
                      <a:pt x="1928916" y="860521"/>
                      <a:pt x="1924720" y="882947"/>
                      <a:pt x="1936081" y="897148"/>
                    </a:cubicBezTo>
                    <a:cubicBezTo>
                      <a:pt x="1949034" y="913339"/>
                      <a:pt x="1970586" y="920151"/>
                      <a:pt x="1987839" y="931653"/>
                    </a:cubicBezTo>
                    <a:cubicBezTo>
                      <a:pt x="1999341" y="948906"/>
                      <a:pt x="2006153" y="970459"/>
                      <a:pt x="2022345" y="983412"/>
                    </a:cubicBezTo>
                    <a:cubicBezTo>
                      <a:pt x="2036546" y="994773"/>
                      <a:pt x="2057837" y="992532"/>
                      <a:pt x="2074103" y="1000665"/>
                    </a:cubicBezTo>
                    <a:cubicBezTo>
                      <a:pt x="2092649" y="1009938"/>
                      <a:pt x="2106914" y="1026749"/>
                      <a:pt x="2125862" y="1035170"/>
                    </a:cubicBezTo>
                    <a:cubicBezTo>
                      <a:pt x="2159099" y="1049942"/>
                      <a:pt x="2194873" y="1058174"/>
                      <a:pt x="2229379" y="1069676"/>
                    </a:cubicBezTo>
                    <a:lnTo>
                      <a:pt x="2281137" y="1086929"/>
                    </a:lnTo>
                    <a:cubicBezTo>
                      <a:pt x="2298390" y="1092680"/>
                      <a:pt x="2317764" y="1094094"/>
                      <a:pt x="2332896" y="1104182"/>
                    </a:cubicBezTo>
                    <a:cubicBezTo>
                      <a:pt x="2399786" y="1148775"/>
                      <a:pt x="2364983" y="1132130"/>
                      <a:pt x="2436413" y="1155940"/>
                    </a:cubicBezTo>
                    <a:cubicBezTo>
                      <a:pt x="2507514" y="1262595"/>
                      <a:pt x="2428570" y="1158554"/>
                      <a:pt x="2522677" y="1242204"/>
                    </a:cubicBezTo>
                    <a:cubicBezTo>
                      <a:pt x="2559149" y="1274624"/>
                      <a:pt x="2579900" y="1330289"/>
                      <a:pt x="2626194" y="1345721"/>
                    </a:cubicBezTo>
                    <a:cubicBezTo>
                      <a:pt x="2756288" y="1389087"/>
                      <a:pt x="2595931" y="1330589"/>
                      <a:pt x="2729711" y="1397480"/>
                    </a:cubicBezTo>
                    <a:cubicBezTo>
                      <a:pt x="2807518" y="1436384"/>
                      <a:pt x="2759065" y="1387436"/>
                      <a:pt x="2833228" y="1449238"/>
                    </a:cubicBezTo>
                    <a:cubicBezTo>
                      <a:pt x="2851972" y="1464858"/>
                      <a:pt x="2865726" y="1486017"/>
                      <a:pt x="2884986" y="1500997"/>
                    </a:cubicBezTo>
                    <a:cubicBezTo>
                      <a:pt x="2917721" y="1526458"/>
                      <a:pt x="2959179" y="1540684"/>
                      <a:pt x="2988503" y="1570008"/>
                    </a:cubicBezTo>
                    <a:cubicBezTo>
                      <a:pt x="3005756" y="1587261"/>
                      <a:pt x="3020408" y="1607584"/>
                      <a:pt x="3040262" y="1621766"/>
                    </a:cubicBezTo>
                    <a:cubicBezTo>
                      <a:pt x="3077573" y="1648416"/>
                      <a:pt x="3118792" y="1659445"/>
                      <a:pt x="3161032" y="1673525"/>
                    </a:cubicBezTo>
                    <a:cubicBezTo>
                      <a:pt x="3309363" y="1772414"/>
                      <a:pt x="3121690" y="1653854"/>
                      <a:pt x="3264549" y="1725283"/>
                    </a:cubicBezTo>
                    <a:cubicBezTo>
                      <a:pt x="3283095" y="1734556"/>
                      <a:pt x="3297359" y="1751368"/>
                      <a:pt x="3316307" y="1759789"/>
                    </a:cubicBezTo>
                    <a:cubicBezTo>
                      <a:pt x="3370311" y="1783791"/>
                      <a:pt x="3431481" y="1797209"/>
                      <a:pt x="3488835" y="1811548"/>
                    </a:cubicBezTo>
                    <a:cubicBezTo>
                      <a:pt x="3483084" y="1777042"/>
                      <a:pt x="3479171" y="1742180"/>
                      <a:pt x="3471583" y="1708031"/>
                    </a:cubicBezTo>
                    <a:cubicBezTo>
                      <a:pt x="3459679" y="1654460"/>
                      <a:pt x="3430668" y="1620778"/>
                      <a:pt x="3488835" y="1708031"/>
                    </a:cubicBezTo>
                    <a:cubicBezTo>
                      <a:pt x="3494586" y="1748287"/>
                      <a:pt x="3514909" y="1789103"/>
                      <a:pt x="3506088" y="1828800"/>
                    </a:cubicBezTo>
                    <a:cubicBezTo>
                      <a:pt x="3501590" y="1849041"/>
                      <a:pt x="3472876" y="1854033"/>
                      <a:pt x="3454330" y="1863306"/>
                    </a:cubicBezTo>
                    <a:cubicBezTo>
                      <a:pt x="3401638" y="1889652"/>
                      <a:pt x="3379100" y="1880559"/>
                      <a:pt x="3316307" y="1880559"/>
                    </a:cubicBezTo>
                  </a:path>
                </a:pathLst>
              </a:custGeom>
              <a:noFill/>
              <a:ln w="50800">
                <a:solidFill>
                  <a:srgbClr val="FFC00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8" name="Forme libre 26">
                <a:extLst>
                  <a:ext uri="{FF2B5EF4-FFF2-40B4-BE49-F238E27FC236}">
                    <a16:creationId xmlns:a16="http://schemas.microsoft.com/office/drawing/2014/main" id="{0D923A88-25AA-4887-97E8-E0CC5F9C946F}"/>
                  </a:ext>
                </a:extLst>
              </p:cNvPr>
              <p:cNvSpPr/>
              <p:nvPr/>
            </p:nvSpPr>
            <p:spPr>
              <a:xfrm>
                <a:off x="1639019" y="3036498"/>
                <a:ext cx="3916396" cy="1242204"/>
              </a:xfrm>
              <a:custGeom>
                <a:avLst/>
                <a:gdLst>
                  <a:gd name="connsiteX0" fmla="*/ 120770 w 3916396"/>
                  <a:gd name="connsiteY0" fmla="*/ 0 h 1242204"/>
                  <a:gd name="connsiteX1" fmla="*/ 51758 w 3916396"/>
                  <a:gd name="connsiteY1" fmla="*/ 120770 h 1242204"/>
                  <a:gd name="connsiteX2" fmla="*/ 0 w 3916396"/>
                  <a:gd name="connsiteY2" fmla="*/ 86264 h 1242204"/>
                  <a:gd name="connsiteX3" fmla="*/ 172528 w 3916396"/>
                  <a:gd name="connsiteY3" fmla="*/ 86264 h 1242204"/>
                  <a:gd name="connsiteX4" fmla="*/ 189781 w 3916396"/>
                  <a:gd name="connsiteY4" fmla="*/ 138023 h 1242204"/>
                  <a:gd name="connsiteX5" fmla="*/ 448573 w 3916396"/>
                  <a:gd name="connsiteY5" fmla="*/ 155276 h 1242204"/>
                  <a:gd name="connsiteX6" fmla="*/ 500332 w 3916396"/>
                  <a:gd name="connsiteY6" fmla="*/ 189781 h 1242204"/>
                  <a:gd name="connsiteX7" fmla="*/ 724619 w 3916396"/>
                  <a:gd name="connsiteY7" fmla="*/ 207034 h 1242204"/>
                  <a:gd name="connsiteX8" fmla="*/ 672860 w 3916396"/>
                  <a:gd name="connsiteY8" fmla="*/ 258793 h 1242204"/>
                  <a:gd name="connsiteX9" fmla="*/ 569343 w 3916396"/>
                  <a:gd name="connsiteY9" fmla="*/ 293298 h 1242204"/>
                  <a:gd name="connsiteX10" fmla="*/ 569343 w 3916396"/>
                  <a:gd name="connsiteY10" fmla="*/ 86264 h 1242204"/>
                  <a:gd name="connsiteX11" fmla="*/ 621102 w 3916396"/>
                  <a:gd name="connsiteY11" fmla="*/ 103517 h 1242204"/>
                  <a:gd name="connsiteX12" fmla="*/ 552090 w 3916396"/>
                  <a:gd name="connsiteY12" fmla="*/ 155276 h 1242204"/>
                  <a:gd name="connsiteX13" fmla="*/ 500332 w 3916396"/>
                  <a:gd name="connsiteY13" fmla="*/ 207034 h 1242204"/>
                  <a:gd name="connsiteX14" fmla="*/ 569343 w 3916396"/>
                  <a:gd name="connsiteY14" fmla="*/ 189781 h 1242204"/>
                  <a:gd name="connsiteX15" fmla="*/ 690113 w 3916396"/>
                  <a:gd name="connsiteY15" fmla="*/ 172528 h 1242204"/>
                  <a:gd name="connsiteX16" fmla="*/ 707366 w 3916396"/>
                  <a:gd name="connsiteY16" fmla="*/ 241540 h 1242204"/>
                  <a:gd name="connsiteX17" fmla="*/ 759124 w 3916396"/>
                  <a:gd name="connsiteY17" fmla="*/ 224287 h 1242204"/>
                  <a:gd name="connsiteX18" fmla="*/ 879894 w 3916396"/>
                  <a:gd name="connsiteY18" fmla="*/ 276045 h 1242204"/>
                  <a:gd name="connsiteX19" fmla="*/ 1000664 w 3916396"/>
                  <a:gd name="connsiteY19" fmla="*/ 258793 h 1242204"/>
                  <a:gd name="connsiteX20" fmla="*/ 1052423 w 3916396"/>
                  <a:gd name="connsiteY20" fmla="*/ 241540 h 1242204"/>
                  <a:gd name="connsiteX21" fmla="*/ 1155939 w 3916396"/>
                  <a:gd name="connsiteY21" fmla="*/ 258793 h 1242204"/>
                  <a:gd name="connsiteX22" fmla="*/ 1328468 w 3916396"/>
                  <a:gd name="connsiteY22" fmla="*/ 241540 h 1242204"/>
                  <a:gd name="connsiteX23" fmla="*/ 1380226 w 3916396"/>
                  <a:gd name="connsiteY23" fmla="*/ 207034 h 1242204"/>
                  <a:gd name="connsiteX24" fmla="*/ 1535502 w 3916396"/>
                  <a:gd name="connsiteY24" fmla="*/ 189781 h 1242204"/>
                  <a:gd name="connsiteX25" fmla="*/ 1466490 w 3916396"/>
                  <a:gd name="connsiteY25" fmla="*/ 51759 h 1242204"/>
                  <a:gd name="connsiteX26" fmla="*/ 1414732 w 3916396"/>
                  <a:gd name="connsiteY26" fmla="*/ 69011 h 1242204"/>
                  <a:gd name="connsiteX27" fmla="*/ 1362973 w 3916396"/>
                  <a:gd name="connsiteY27" fmla="*/ 224287 h 1242204"/>
                  <a:gd name="connsiteX28" fmla="*/ 1380226 w 3916396"/>
                  <a:gd name="connsiteY28" fmla="*/ 172528 h 1242204"/>
                  <a:gd name="connsiteX29" fmla="*/ 1397479 w 3916396"/>
                  <a:gd name="connsiteY29" fmla="*/ 103517 h 1242204"/>
                  <a:gd name="connsiteX30" fmla="*/ 1466490 w 3916396"/>
                  <a:gd name="connsiteY30" fmla="*/ 86264 h 1242204"/>
                  <a:gd name="connsiteX31" fmla="*/ 1483743 w 3916396"/>
                  <a:gd name="connsiteY31" fmla="*/ 138023 h 1242204"/>
                  <a:gd name="connsiteX32" fmla="*/ 1587260 w 3916396"/>
                  <a:gd name="connsiteY32" fmla="*/ 138023 h 1242204"/>
                  <a:gd name="connsiteX33" fmla="*/ 1639019 w 3916396"/>
                  <a:gd name="connsiteY33" fmla="*/ 120770 h 1242204"/>
                  <a:gd name="connsiteX34" fmla="*/ 1690777 w 3916396"/>
                  <a:gd name="connsiteY34" fmla="*/ 86264 h 1242204"/>
                  <a:gd name="connsiteX35" fmla="*/ 1794294 w 3916396"/>
                  <a:gd name="connsiteY35" fmla="*/ 51759 h 1242204"/>
                  <a:gd name="connsiteX36" fmla="*/ 1863306 w 3916396"/>
                  <a:gd name="connsiteY36" fmla="*/ 69011 h 1242204"/>
                  <a:gd name="connsiteX37" fmla="*/ 2018581 w 3916396"/>
                  <a:gd name="connsiteY37" fmla="*/ 207034 h 1242204"/>
                  <a:gd name="connsiteX38" fmla="*/ 2070339 w 3916396"/>
                  <a:gd name="connsiteY38" fmla="*/ 224287 h 1242204"/>
                  <a:gd name="connsiteX39" fmla="*/ 2122098 w 3916396"/>
                  <a:gd name="connsiteY39" fmla="*/ 276045 h 1242204"/>
                  <a:gd name="connsiteX40" fmla="*/ 2225615 w 3916396"/>
                  <a:gd name="connsiteY40" fmla="*/ 362310 h 1242204"/>
                  <a:gd name="connsiteX41" fmla="*/ 2363638 w 3916396"/>
                  <a:gd name="connsiteY41" fmla="*/ 483079 h 1242204"/>
                  <a:gd name="connsiteX42" fmla="*/ 2536166 w 3916396"/>
                  <a:gd name="connsiteY42" fmla="*/ 534838 h 1242204"/>
                  <a:gd name="connsiteX43" fmla="*/ 2587924 w 3916396"/>
                  <a:gd name="connsiteY43" fmla="*/ 552091 h 1242204"/>
                  <a:gd name="connsiteX44" fmla="*/ 2656936 w 3916396"/>
                  <a:gd name="connsiteY44" fmla="*/ 569344 h 1242204"/>
                  <a:gd name="connsiteX45" fmla="*/ 2812211 w 3916396"/>
                  <a:gd name="connsiteY45" fmla="*/ 621102 h 1242204"/>
                  <a:gd name="connsiteX46" fmla="*/ 2915728 w 3916396"/>
                  <a:gd name="connsiteY46" fmla="*/ 690113 h 1242204"/>
                  <a:gd name="connsiteX47" fmla="*/ 2967487 w 3916396"/>
                  <a:gd name="connsiteY47" fmla="*/ 724619 h 1242204"/>
                  <a:gd name="connsiteX48" fmla="*/ 3019245 w 3916396"/>
                  <a:gd name="connsiteY48" fmla="*/ 741872 h 1242204"/>
                  <a:gd name="connsiteX49" fmla="*/ 3122762 w 3916396"/>
                  <a:gd name="connsiteY49" fmla="*/ 793630 h 1242204"/>
                  <a:gd name="connsiteX50" fmla="*/ 3140015 w 3916396"/>
                  <a:gd name="connsiteY50" fmla="*/ 845389 h 1242204"/>
                  <a:gd name="connsiteX51" fmla="*/ 3226279 w 3916396"/>
                  <a:gd name="connsiteY51" fmla="*/ 948906 h 1242204"/>
                  <a:gd name="connsiteX52" fmla="*/ 3278038 w 3916396"/>
                  <a:gd name="connsiteY52" fmla="*/ 983411 h 1242204"/>
                  <a:gd name="connsiteX53" fmla="*/ 3450566 w 3916396"/>
                  <a:gd name="connsiteY53" fmla="*/ 1035170 h 1242204"/>
                  <a:gd name="connsiteX54" fmla="*/ 3502324 w 3916396"/>
                  <a:gd name="connsiteY54" fmla="*/ 1052423 h 1242204"/>
                  <a:gd name="connsiteX55" fmla="*/ 3640347 w 3916396"/>
                  <a:gd name="connsiteY55" fmla="*/ 1069676 h 1242204"/>
                  <a:gd name="connsiteX56" fmla="*/ 3743864 w 3916396"/>
                  <a:gd name="connsiteY56" fmla="*/ 1086928 h 1242204"/>
                  <a:gd name="connsiteX57" fmla="*/ 3916392 w 3916396"/>
                  <a:gd name="connsiteY57" fmla="*/ 1069676 h 1242204"/>
                  <a:gd name="connsiteX58" fmla="*/ 3864634 w 3916396"/>
                  <a:gd name="connsiteY58" fmla="*/ 1052423 h 1242204"/>
                  <a:gd name="connsiteX59" fmla="*/ 3916392 w 3916396"/>
                  <a:gd name="connsiteY59" fmla="*/ 1086928 h 1242204"/>
                  <a:gd name="connsiteX60" fmla="*/ 3830128 w 3916396"/>
                  <a:gd name="connsiteY60" fmla="*/ 1104181 h 1242204"/>
                  <a:gd name="connsiteX61" fmla="*/ 3726611 w 3916396"/>
                  <a:gd name="connsiteY61" fmla="*/ 1138687 h 1242204"/>
                  <a:gd name="connsiteX62" fmla="*/ 3623094 w 3916396"/>
                  <a:gd name="connsiteY62" fmla="*/ 1242204 h 124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916396" h="1242204">
                    <a:moveTo>
                      <a:pt x="120770" y="0"/>
                    </a:moveTo>
                    <a:cubicBezTo>
                      <a:pt x="113811" y="34795"/>
                      <a:pt x="117762" y="120770"/>
                      <a:pt x="51758" y="120770"/>
                    </a:cubicBezTo>
                    <a:cubicBezTo>
                      <a:pt x="31023" y="120770"/>
                      <a:pt x="17253" y="97766"/>
                      <a:pt x="0" y="86264"/>
                    </a:cubicBezTo>
                    <a:cubicBezTo>
                      <a:pt x="63739" y="65017"/>
                      <a:pt x="93229" y="46614"/>
                      <a:pt x="172528" y="86264"/>
                    </a:cubicBezTo>
                    <a:cubicBezTo>
                      <a:pt x="188794" y="94397"/>
                      <a:pt x="172138" y="133612"/>
                      <a:pt x="189781" y="138023"/>
                    </a:cubicBezTo>
                    <a:cubicBezTo>
                      <a:pt x="273655" y="158992"/>
                      <a:pt x="362309" y="149525"/>
                      <a:pt x="448573" y="155276"/>
                    </a:cubicBezTo>
                    <a:cubicBezTo>
                      <a:pt x="465826" y="166778"/>
                      <a:pt x="479952" y="185960"/>
                      <a:pt x="500332" y="189781"/>
                    </a:cubicBezTo>
                    <a:cubicBezTo>
                      <a:pt x="574031" y="203599"/>
                      <a:pt x="654999" y="179186"/>
                      <a:pt x="724619" y="207034"/>
                    </a:cubicBezTo>
                    <a:cubicBezTo>
                      <a:pt x="747273" y="216096"/>
                      <a:pt x="694189" y="246944"/>
                      <a:pt x="672860" y="258793"/>
                    </a:cubicBezTo>
                    <a:cubicBezTo>
                      <a:pt x="641065" y="276457"/>
                      <a:pt x="569343" y="293298"/>
                      <a:pt x="569343" y="293298"/>
                    </a:cubicBezTo>
                    <a:cubicBezTo>
                      <a:pt x="545038" y="220385"/>
                      <a:pt x="523116" y="178718"/>
                      <a:pt x="569343" y="86264"/>
                    </a:cubicBezTo>
                    <a:cubicBezTo>
                      <a:pt x="577476" y="69998"/>
                      <a:pt x="603849" y="97766"/>
                      <a:pt x="621102" y="103517"/>
                    </a:cubicBezTo>
                    <a:cubicBezTo>
                      <a:pt x="598098" y="120770"/>
                      <a:pt x="573922" y="136563"/>
                      <a:pt x="552090" y="155276"/>
                    </a:cubicBezTo>
                    <a:cubicBezTo>
                      <a:pt x="533565" y="171155"/>
                      <a:pt x="489420" y="185211"/>
                      <a:pt x="500332" y="207034"/>
                    </a:cubicBezTo>
                    <a:cubicBezTo>
                      <a:pt x="510936" y="228242"/>
                      <a:pt x="546339" y="195532"/>
                      <a:pt x="569343" y="189781"/>
                    </a:cubicBezTo>
                    <a:cubicBezTo>
                      <a:pt x="605757" y="165505"/>
                      <a:pt x="641094" y="123509"/>
                      <a:pt x="690113" y="172528"/>
                    </a:cubicBezTo>
                    <a:cubicBezTo>
                      <a:pt x="706880" y="189295"/>
                      <a:pt x="701615" y="218536"/>
                      <a:pt x="707366" y="241540"/>
                    </a:cubicBezTo>
                    <a:cubicBezTo>
                      <a:pt x="724619" y="235789"/>
                      <a:pt x="740938" y="224287"/>
                      <a:pt x="759124" y="224287"/>
                    </a:cubicBezTo>
                    <a:cubicBezTo>
                      <a:pt x="814829" y="224287"/>
                      <a:pt x="837634" y="247872"/>
                      <a:pt x="879894" y="276045"/>
                    </a:cubicBezTo>
                    <a:cubicBezTo>
                      <a:pt x="920151" y="270294"/>
                      <a:pt x="960788" y="266768"/>
                      <a:pt x="1000664" y="258793"/>
                    </a:cubicBezTo>
                    <a:cubicBezTo>
                      <a:pt x="1018497" y="255226"/>
                      <a:pt x="1034237" y="241540"/>
                      <a:pt x="1052423" y="241540"/>
                    </a:cubicBezTo>
                    <a:cubicBezTo>
                      <a:pt x="1087404" y="241540"/>
                      <a:pt x="1121434" y="253042"/>
                      <a:pt x="1155939" y="258793"/>
                    </a:cubicBezTo>
                    <a:cubicBezTo>
                      <a:pt x="1213449" y="253042"/>
                      <a:pt x="1272152" y="254536"/>
                      <a:pt x="1328468" y="241540"/>
                    </a:cubicBezTo>
                    <a:cubicBezTo>
                      <a:pt x="1348672" y="236877"/>
                      <a:pt x="1360110" y="212063"/>
                      <a:pt x="1380226" y="207034"/>
                    </a:cubicBezTo>
                    <a:cubicBezTo>
                      <a:pt x="1430748" y="194403"/>
                      <a:pt x="1483743" y="195532"/>
                      <a:pt x="1535502" y="189781"/>
                    </a:cubicBezTo>
                    <a:cubicBezTo>
                      <a:pt x="1525296" y="118337"/>
                      <a:pt x="1552526" y="51759"/>
                      <a:pt x="1466490" y="51759"/>
                    </a:cubicBezTo>
                    <a:cubicBezTo>
                      <a:pt x="1448304" y="51759"/>
                      <a:pt x="1431985" y="63260"/>
                      <a:pt x="1414732" y="69011"/>
                    </a:cubicBezTo>
                    <a:lnTo>
                      <a:pt x="1362973" y="224287"/>
                    </a:lnTo>
                    <a:cubicBezTo>
                      <a:pt x="1357222" y="241540"/>
                      <a:pt x="1375815" y="190171"/>
                      <a:pt x="1380226" y="172528"/>
                    </a:cubicBezTo>
                    <a:cubicBezTo>
                      <a:pt x="1385977" y="149524"/>
                      <a:pt x="1380712" y="120284"/>
                      <a:pt x="1397479" y="103517"/>
                    </a:cubicBezTo>
                    <a:cubicBezTo>
                      <a:pt x="1414246" y="86750"/>
                      <a:pt x="1443486" y="92015"/>
                      <a:pt x="1466490" y="86264"/>
                    </a:cubicBezTo>
                    <a:cubicBezTo>
                      <a:pt x="1472241" y="103517"/>
                      <a:pt x="1472382" y="123822"/>
                      <a:pt x="1483743" y="138023"/>
                    </a:cubicBezTo>
                    <a:cubicBezTo>
                      <a:pt x="1536323" y="203747"/>
                      <a:pt x="1534681" y="164312"/>
                      <a:pt x="1587260" y="138023"/>
                    </a:cubicBezTo>
                    <a:cubicBezTo>
                      <a:pt x="1603526" y="129890"/>
                      <a:pt x="1621766" y="126521"/>
                      <a:pt x="1639019" y="120770"/>
                    </a:cubicBezTo>
                    <a:cubicBezTo>
                      <a:pt x="1656272" y="109268"/>
                      <a:pt x="1671829" y="94685"/>
                      <a:pt x="1690777" y="86264"/>
                    </a:cubicBezTo>
                    <a:cubicBezTo>
                      <a:pt x="1724014" y="71492"/>
                      <a:pt x="1794294" y="51759"/>
                      <a:pt x="1794294" y="51759"/>
                    </a:cubicBezTo>
                    <a:cubicBezTo>
                      <a:pt x="1817298" y="57510"/>
                      <a:pt x="1843880" y="55413"/>
                      <a:pt x="1863306" y="69011"/>
                    </a:cubicBezTo>
                    <a:cubicBezTo>
                      <a:pt x="1977620" y="149030"/>
                      <a:pt x="1927863" y="161674"/>
                      <a:pt x="2018581" y="207034"/>
                    </a:cubicBezTo>
                    <a:cubicBezTo>
                      <a:pt x="2034847" y="215167"/>
                      <a:pt x="2053086" y="218536"/>
                      <a:pt x="2070339" y="224287"/>
                    </a:cubicBezTo>
                    <a:cubicBezTo>
                      <a:pt x="2087592" y="241540"/>
                      <a:pt x="2103354" y="260425"/>
                      <a:pt x="2122098" y="276045"/>
                    </a:cubicBezTo>
                    <a:cubicBezTo>
                      <a:pt x="2196122" y="337731"/>
                      <a:pt x="2156882" y="279832"/>
                      <a:pt x="2225615" y="362310"/>
                    </a:cubicBezTo>
                    <a:cubicBezTo>
                      <a:pt x="2279807" y="427339"/>
                      <a:pt x="2249505" y="445034"/>
                      <a:pt x="2363638" y="483079"/>
                    </a:cubicBezTo>
                    <a:cubicBezTo>
                      <a:pt x="2609646" y="565083"/>
                      <a:pt x="2353641" y="482687"/>
                      <a:pt x="2536166" y="534838"/>
                    </a:cubicBezTo>
                    <a:cubicBezTo>
                      <a:pt x="2553652" y="539834"/>
                      <a:pt x="2570438" y="547095"/>
                      <a:pt x="2587924" y="552091"/>
                    </a:cubicBezTo>
                    <a:cubicBezTo>
                      <a:pt x="2610724" y="558605"/>
                      <a:pt x="2634273" y="562371"/>
                      <a:pt x="2656936" y="569344"/>
                    </a:cubicBezTo>
                    <a:cubicBezTo>
                      <a:pt x="2709081" y="585389"/>
                      <a:pt x="2766816" y="590839"/>
                      <a:pt x="2812211" y="621102"/>
                    </a:cubicBezTo>
                    <a:lnTo>
                      <a:pt x="2915728" y="690113"/>
                    </a:lnTo>
                    <a:cubicBezTo>
                      <a:pt x="2932981" y="701615"/>
                      <a:pt x="2947816" y="718062"/>
                      <a:pt x="2967487" y="724619"/>
                    </a:cubicBezTo>
                    <a:cubicBezTo>
                      <a:pt x="2984740" y="730370"/>
                      <a:pt x="3002979" y="733739"/>
                      <a:pt x="3019245" y="741872"/>
                    </a:cubicBezTo>
                    <a:cubicBezTo>
                      <a:pt x="3153025" y="808761"/>
                      <a:pt x="2992667" y="750264"/>
                      <a:pt x="3122762" y="793630"/>
                    </a:cubicBezTo>
                    <a:cubicBezTo>
                      <a:pt x="3128513" y="810883"/>
                      <a:pt x="3131882" y="829123"/>
                      <a:pt x="3140015" y="845389"/>
                    </a:cubicBezTo>
                    <a:cubicBezTo>
                      <a:pt x="3159401" y="884161"/>
                      <a:pt x="3193577" y="921654"/>
                      <a:pt x="3226279" y="948906"/>
                    </a:cubicBezTo>
                    <a:cubicBezTo>
                      <a:pt x="3242208" y="962180"/>
                      <a:pt x="3259090" y="974990"/>
                      <a:pt x="3278038" y="983411"/>
                    </a:cubicBezTo>
                    <a:cubicBezTo>
                      <a:pt x="3351842" y="1016213"/>
                      <a:pt x="3380304" y="1015095"/>
                      <a:pt x="3450566" y="1035170"/>
                    </a:cubicBezTo>
                    <a:cubicBezTo>
                      <a:pt x="3468052" y="1040166"/>
                      <a:pt x="3484431" y="1049170"/>
                      <a:pt x="3502324" y="1052423"/>
                    </a:cubicBezTo>
                    <a:cubicBezTo>
                      <a:pt x="3547942" y="1060717"/>
                      <a:pt x="3594447" y="1063119"/>
                      <a:pt x="3640347" y="1069676"/>
                    </a:cubicBezTo>
                    <a:cubicBezTo>
                      <a:pt x="3674977" y="1074623"/>
                      <a:pt x="3709358" y="1081177"/>
                      <a:pt x="3743864" y="1086928"/>
                    </a:cubicBezTo>
                    <a:cubicBezTo>
                      <a:pt x="3801373" y="1081177"/>
                      <a:pt x="3880287" y="1114807"/>
                      <a:pt x="3916392" y="1069676"/>
                    </a:cubicBezTo>
                    <a:cubicBezTo>
                      <a:pt x="3917512" y="1068276"/>
                      <a:pt x="3710043" y="923597"/>
                      <a:pt x="3864634" y="1052423"/>
                    </a:cubicBezTo>
                    <a:cubicBezTo>
                      <a:pt x="3880563" y="1065697"/>
                      <a:pt x="3899139" y="1075426"/>
                      <a:pt x="3916392" y="1086928"/>
                    </a:cubicBezTo>
                    <a:cubicBezTo>
                      <a:pt x="3887637" y="1092679"/>
                      <a:pt x="3858419" y="1096465"/>
                      <a:pt x="3830128" y="1104181"/>
                    </a:cubicBezTo>
                    <a:cubicBezTo>
                      <a:pt x="3795037" y="1113751"/>
                      <a:pt x="3726611" y="1138687"/>
                      <a:pt x="3726611" y="1138687"/>
                    </a:cubicBezTo>
                    <a:cubicBezTo>
                      <a:pt x="3613524" y="1214078"/>
                      <a:pt x="3623094" y="1166227"/>
                      <a:pt x="3623094" y="1242204"/>
                    </a:cubicBezTo>
                  </a:path>
                </a:pathLst>
              </a:custGeom>
              <a:noFill/>
              <a:ln w="50800">
                <a:solidFill>
                  <a:schemeClr val="tx2">
                    <a:lumMod val="40000"/>
                    <a:lumOff val="6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14" name="ZoneTexte 21">
              <a:extLst>
                <a:ext uri="{FF2B5EF4-FFF2-40B4-BE49-F238E27FC236}">
                  <a16:creationId xmlns:a16="http://schemas.microsoft.com/office/drawing/2014/main" id="{5683B325-1B14-4200-9C1F-479822C14417}"/>
                </a:ext>
              </a:extLst>
            </p:cNvPr>
            <p:cNvSpPr txBox="1"/>
            <p:nvPr/>
          </p:nvSpPr>
          <p:spPr>
            <a:xfrm>
              <a:off x="4012563" y="5741328"/>
              <a:ext cx="1075904" cy="62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A, Z</a:t>
              </a:r>
              <a:r>
                <a:rPr lang="en-US" sz="9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v , </a:t>
              </a:r>
            </a:p>
            <a:p>
              <a:r>
                <a:rPr lang="en-US" sz="9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E*, L</a:t>
              </a:r>
              <a:endParaRPr lang="en-US" sz="9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  <p:sp>
          <p:nvSpPr>
            <p:cNvPr id="15" name="ZoneTexte 22">
              <a:extLst>
                <a:ext uri="{FF2B5EF4-FFF2-40B4-BE49-F238E27FC236}">
                  <a16:creationId xmlns:a16="http://schemas.microsoft.com/office/drawing/2014/main" id="{D54F199F-7005-40E1-8ABE-E476EEBE17DE}"/>
                </a:ext>
              </a:extLst>
            </p:cNvPr>
            <p:cNvSpPr txBox="1"/>
            <p:nvPr/>
          </p:nvSpPr>
          <p:spPr>
            <a:xfrm>
              <a:off x="4334063" y="5205412"/>
              <a:ext cx="1238432" cy="62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A’, Z’</a:t>
              </a:r>
              <a:r>
                <a:rPr lang="en-US" sz="900" b="1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v’,</a:t>
              </a:r>
            </a:p>
            <a:p>
              <a:r>
                <a:rPr lang="en-US" sz="900" b="1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E*’, L’</a:t>
              </a:r>
              <a:endParaRPr lang="en-US" sz="9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sp>
        <p:nvSpPr>
          <p:cNvPr id="19" name="Rectangle 24">
            <a:extLst>
              <a:ext uri="{FF2B5EF4-FFF2-40B4-BE49-F238E27FC236}">
                <a16:creationId xmlns:a16="http://schemas.microsoft.com/office/drawing/2014/main" id="{A47D7782-336F-4A16-9EF2-DC36669E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168" y="3405583"/>
            <a:ext cx="1721552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8"/>
              </a:spcBef>
              <a:defRPr/>
            </a:pPr>
            <a:r>
              <a:rPr lang="fr-FR" sz="750" dirty="0">
                <a:latin typeface="Times New Roman" pitchFamily="18" charset="0"/>
                <a:cs typeface="Times New Roman" pitchFamily="18" charset="0"/>
              </a:rPr>
              <a:t>Ichikawa et al., PRC (2012)</a:t>
            </a:r>
          </a:p>
        </p:txBody>
      </p:sp>
      <p:grpSp>
        <p:nvGrpSpPr>
          <p:cNvPr id="20" name="Groupe 6">
            <a:extLst>
              <a:ext uri="{FF2B5EF4-FFF2-40B4-BE49-F238E27FC236}">
                <a16:creationId xmlns:a16="http://schemas.microsoft.com/office/drawing/2014/main" id="{F2EBDABD-E9F3-435D-A68E-F98F1F4E3A99}"/>
              </a:ext>
            </a:extLst>
          </p:cNvPr>
          <p:cNvGrpSpPr/>
          <p:nvPr/>
        </p:nvGrpSpPr>
        <p:grpSpPr>
          <a:xfrm>
            <a:off x="2029208" y="4148440"/>
            <a:ext cx="6743138" cy="1000274"/>
            <a:chOff x="1163907" y="4487856"/>
            <a:chExt cx="8990850" cy="1333698"/>
          </a:xfrm>
        </p:grpSpPr>
        <p:sp>
          <p:nvSpPr>
            <p:cNvPr id="21" name="ZoneTexte 32">
              <a:extLst>
                <a:ext uri="{FF2B5EF4-FFF2-40B4-BE49-F238E27FC236}">
                  <a16:creationId xmlns:a16="http://schemas.microsoft.com/office/drawing/2014/main" id="{4C91A174-37FE-49A6-827D-5CAD22DD7BAD}"/>
                </a:ext>
              </a:extLst>
            </p:cNvPr>
            <p:cNvSpPr txBox="1"/>
            <p:nvPr/>
          </p:nvSpPr>
          <p:spPr>
            <a:xfrm>
              <a:off x="1163907" y="4487856"/>
              <a:ext cx="8990850" cy="1333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5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en-US" sz="135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            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PES topography (system </a:t>
              </a:r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and 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E*</a:t>
              </a:r>
              <a:r>
                <a:rPr lang="fr-FR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ini</a:t>
              </a:r>
            </a:p>
            <a:p>
              <a:pPr algn="just"/>
              <a:r>
                <a:rPr lang="fr-FR" sz="12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	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Outcome depends on: </a:t>
              </a:r>
              <a:r>
                <a:rPr lang="fr-FR" sz="12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	                            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Dynamics</a:t>
              </a:r>
            </a:p>
            <a:p>
              <a:pPr algn="just"/>
              <a:r>
                <a:rPr lang="en-US" sz="12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				 </a:t>
              </a:r>
              <a:r>
                <a:rPr lang="pl-PL" sz="12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                               </a:t>
              </a:r>
              <a:r>
                <a:rPr lang="en-US" sz="12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pl-PL" sz="1200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Fragment entry point (</a:t>
              </a: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E*, L)</a:t>
              </a:r>
            </a:p>
            <a:p>
              <a:pPr algn="just"/>
              <a:r>
                <a:rPr lang="en-US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				 </a:t>
              </a:r>
              <a:r>
                <a:rPr lang="pl-PL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                                 </a:t>
              </a:r>
              <a:r>
                <a:rPr lang="en-US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Fundamental nuclear properties</a:t>
              </a:r>
              <a:endPara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fr-FR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2" name="Accolade fermante 37">
              <a:extLst>
                <a:ext uri="{FF2B5EF4-FFF2-40B4-BE49-F238E27FC236}">
                  <a16:creationId xmlns:a16="http://schemas.microsoft.com/office/drawing/2014/main" id="{5C99E441-FADF-4698-A502-CB08B7E059FD}"/>
                </a:ext>
              </a:extLst>
            </p:cNvPr>
            <p:cNvSpPr/>
            <p:nvPr/>
          </p:nvSpPr>
          <p:spPr>
            <a:xfrm rot="10800000">
              <a:off x="4358629" y="4655663"/>
              <a:ext cx="86263" cy="792000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23" name="Groupe 10">
            <a:extLst>
              <a:ext uri="{FF2B5EF4-FFF2-40B4-BE49-F238E27FC236}">
                <a16:creationId xmlns:a16="http://schemas.microsoft.com/office/drawing/2014/main" id="{23D09ADD-E318-4EA7-829C-28C327DC7C77}"/>
              </a:ext>
            </a:extLst>
          </p:cNvPr>
          <p:cNvGrpSpPr/>
          <p:nvPr/>
        </p:nvGrpSpPr>
        <p:grpSpPr>
          <a:xfrm>
            <a:off x="1322670" y="4413673"/>
            <a:ext cx="6743138" cy="1282245"/>
            <a:chOff x="-42459" y="4950485"/>
            <a:chExt cx="8990850" cy="1709659"/>
          </a:xfrm>
        </p:grpSpPr>
        <p:sp>
          <p:nvSpPr>
            <p:cNvPr id="24" name="ZoneTexte 38">
              <a:extLst>
                <a:ext uri="{FF2B5EF4-FFF2-40B4-BE49-F238E27FC236}">
                  <a16:creationId xmlns:a16="http://schemas.microsoft.com/office/drawing/2014/main" id="{D31F1AC6-3F0D-4D53-B838-59EA9DF579B5}"/>
                </a:ext>
              </a:extLst>
            </p:cNvPr>
            <p:cNvSpPr txBox="1"/>
            <p:nvPr/>
          </p:nvSpPr>
          <p:spPr>
            <a:xfrm>
              <a:off x="-42459" y="5736815"/>
              <a:ext cx="8990850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5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</a:t>
              </a:r>
              <a:r>
                <a:rPr lang="pl-PL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Fragments </a:t>
              </a:r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fr-FR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1,2 </a:t>
              </a:r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Z</a:t>
              </a:r>
              <a:r>
                <a:rPr lang="fr-FR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1,2 </a:t>
              </a:r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TKE=KE</a:t>
              </a:r>
              <a:r>
                <a:rPr lang="fr-FR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+KE</a:t>
              </a:r>
              <a:r>
                <a:rPr lang="fr-FR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 </a:t>
              </a:r>
              <a:endPara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pl-PL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Possible observables in experiment</a:t>
              </a:r>
              <a:r>
                <a:rPr lang="pl-PL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 </a:t>
              </a:r>
              <a:r>
                <a:rPr lang="pl-PL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Neutrons </a:t>
              </a:r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fr-FR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 </a:t>
              </a:r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E</a:t>
              </a:r>
              <a:r>
                <a:rPr lang="fr-FR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endParaRPr lang="en-US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	               </a:t>
              </a:r>
              <a:r>
                <a:rPr lang="pl-PL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-rays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fr-FR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 </a:t>
              </a:r>
              <a:r>
                <a:rPr lang="en-US" sz="1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E</a:t>
              </a:r>
              <a:r>
                <a:rPr lang="fr-FR" sz="1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</a:t>
              </a:r>
            </a:p>
          </p:txBody>
        </p:sp>
        <p:grpSp>
          <p:nvGrpSpPr>
            <p:cNvPr id="25" name="Groupe 7">
              <a:extLst>
                <a:ext uri="{FF2B5EF4-FFF2-40B4-BE49-F238E27FC236}">
                  <a16:creationId xmlns:a16="http://schemas.microsoft.com/office/drawing/2014/main" id="{A1E50A53-C38B-42AE-A234-50B739F240EE}"/>
                </a:ext>
              </a:extLst>
            </p:cNvPr>
            <p:cNvGrpSpPr/>
            <p:nvPr/>
          </p:nvGrpSpPr>
          <p:grpSpPr>
            <a:xfrm>
              <a:off x="209080" y="4950485"/>
              <a:ext cx="8072486" cy="1678882"/>
              <a:chOff x="209080" y="4950485"/>
              <a:chExt cx="8072486" cy="1678882"/>
            </a:xfrm>
          </p:grpSpPr>
          <p:sp>
            <p:nvSpPr>
              <p:cNvPr id="26" name="Accolade fermante 43">
                <a:extLst>
                  <a:ext uri="{FF2B5EF4-FFF2-40B4-BE49-F238E27FC236}">
                    <a16:creationId xmlns:a16="http://schemas.microsoft.com/office/drawing/2014/main" id="{983315D7-29E1-4A9C-BB4F-BE52BFCB009D}"/>
                  </a:ext>
                </a:extLst>
              </p:cNvPr>
              <p:cNvSpPr/>
              <p:nvPr/>
            </p:nvSpPr>
            <p:spPr>
              <a:xfrm rot="10800000">
                <a:off x="4358629" y="5907438"/>
                <a:ext cx="108000" cy="612000"/>
              </a:xfrm>
              <a:prstGeom prst="rightBrac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27" name="Flèche courbée vers la gauche 3">
                <a:extLst>
                  <a:ext uri="{FF2B5EF4-FFF2-40B4-BE49-F238E27FC236}">
                    <a16:creationId xmlns:a16="http://schemas.microsoft.com/office/drawing/2014/main" id="{C1C4A55A-38F8-4632-9F88-D10448F91D03}"/>
                  </a:ext>
                </a:extLst>
              </p:cNvPr>
              <p:cNvSpPr/>
              <p:nvPr/>
            </p:nvSpPr>
            <p:spPr>
              <a:xfrm rot="10800000">
                <a:off x="209080" y="4950485"/>
                <a:ext cx="595786" cy="1452312"/>
              </a:xfrm>
              <a:prstGeom prst="curvedLef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à coins arrondis 4">
                <a:extLst>
                  <a:ext uri="{FF2B5EF4-FFF2-40B4-BE49-F238E27FC236}">
                    <a16:creationId xmlns:a16="http://schemas.microsoft.com/office/drawing/2014/main" id="{A3FD4543-CE43-46CE-9F69-AE8EF7C989AD}"/>
                  </a:ext>
                </a:extLst>
              </p:cNvPr>
              <p:cNvSpPr/>
              <p:nvPr/>
            </p:nvSpPr>
            <p:spPr>
              <a:xfrm>
                <a:off x="899592" y="5794513"/>
                <a:ext cx="7381974" cy="83485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</p:grpSp>
      <p:pic>
        <p:nvPicPr>
          <p:cNvPr id="29" name="Obraz 28">
            <a:extLst>
              <a:ext uri="{FF2B5EF4-FFF2-40B4-BE49-F238E27FC236}">
                <a16:creationId xmlns:a16="http://schemas.microsoft.com/office/drawing/2014/main" id="{6D841AF8-3C99-417B-8204-BC1170733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60" y="1744470"/>
            <a:ext cx="3139289" cy="20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62082"/>
            <a:ext cx="8290625" cy="775776"/>
          </a:xfrm>
        </p:spPr>
        <p:txBody>
          <a:bodyPr>
            <a:noAutofit/>
          </a:bodyPr>
          <a:lstStyle/>
          <a:p>
            <a:r>
              <a:rPr lang="pl-PL" sz="2600" b="1" dirty="0">
                <a:solidFill>
                  <a:srgbClr val="C00000"/>
                </a:solidFill>
                <a:latin typeface="+mn-lt"/>
              </a:rPr>
              <a:t>LINIAC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at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IFJ PAN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requirements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for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studies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of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fission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process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pl-PL" sz="2600" b="1" u="sng" dirty="0">
                <a:solidFill>
                  <a:srgbClr val="C00000"/>
                </a:solidFill>
                <a:latin typeface="+mn-lt"/>
              </a:rPr>
              <a:t>STAGE 2 and STAGE 3</a:t>
            </a:r>
            <a:endParaRPr lang="pl-PL" sz="26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6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Study of fission processes induced by protons,</a:t>
            </a:r>
            <a:r>
              <a:rPr lang="pl-PL" b="1" dirty="0">
                <a:solidFill>
                  <a:srgbClr val="FFFF00"/>
                </a:solidFill>
              </a:rPr>
              <a:t>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131017"/>
            <a:ext cx="7886700" cy="3735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err="1"/>
              <a:t>Charged</a:t>
            </a:r>
            <a:r>
              <a:rPr lang="pl-PL" sz="2000" b="1" dirty="0"/>
              <a:t> </a:t>
            </a:r>
            <a:r>
              <a:rPr lang="pl-PL" sz="2000" b="1" dirty="0" err="1"/>
              <a:t>particles</a:t>
            </a:r>
            <a:r>
              <a:rPr lang="pl-PL" sz="2000" dirty="0"/>
              <a:t> with </a:t>
            </a:r>
            <a:r>
              <a:rPr lang="en-US" sz="2000" dirty="0"/>
              <a:t>variable energy within </a:t>
            </a:r>
            <a:r>
              <a:rPr lang="en-US" sz="2000" b="1" dirty="0"/>
              <a:t>2.5 – </a:t>
            </a:r>
            <a:r>
              <a:rPr lang="pl-PL" sz="2000" b="1" dirty="0"/>
              <a:t>200</a:t>
            </a:r>
            <a:r>
              <a:rPr lang="en-US" sz="2000" b="1" dirty="0"/>
              <a:t> MeV </a:t>
            </a:r>
            <a:r>
              <a:rPr lang="en-US" sz="2000" dirty="0"/>
              <a:t>range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pl-PL" sz="2000" dirty="0" err="1"/>
              <a:t>Required</a:t>
            </a:r>
            <a:r>
              <a:rPr lang="pl-PL" sz="2000" dirty="0"/>
              <a:t> </a:t>
            </a:r>
            <a:r>
              <a:rPr lang="pl-PL" sz="2000" b="1" dirty="0" err="1"/>
              <a:t>pulsation</a:t>
            </a:r>
            <a:r>
              <a:rPr lang="pl-PL" sz="2000" dirty="0"/>
              <a:t> by 200 </a:t>
            </a:r>
            <a:r>
              <a:rPr lang="pl-PL" sz="2000" dirty="0" err="1"/>
              <a:t>ns</a:t>
            </a:r>
            <a:r>
              <a:rPr lang="pl-PL" sz="2000" dirty="0"/>
              <a:t> </a:t>
            </a:r>
            <a:r>
              <a:rPr lang="pl-PL" sz="2000" dirty="0" err="1"/>
              <a:t>or</a:t>
            </a:r>
            <a:r>
              <a:rPr lang="pl-PL" sz="2000" dirty="0"/>
              <a:t> </a:t>
            </a:r>
            <a:r>
              <a:rPr lang="pl-PL" sz="2000" dirty="0" err="1"/>
              <a:t>its</a:t>
            </a:r>
            <a:r>
              <a:rPr lang="pl-PL" sz="2000" dirty="0"/>
              <a:t> </a:t>
            </a:r>
            <a:r>
              <a:rPr lang="pl-PL" sz="2000" dirty="0" err="1"/>
              <a:t>multiplication</a:t>
            </a:r>
            <a:r>
              <a:rPr lang="pl-PL" sz="2000" dirty="0"/>
              <a:t>, with </a:t>
            </a:r>
            <a:r>
              <a:rPr lang="pl-PL" sz="2000" dirty="0" err="1"/>
              <a:t>beam</a:t>
            </a:r>
            <a:r>
              <a:rPr lang="pl-PL" sz="2000" dirty="0"/>
              <a:t> </a:t>
            </a:r>
            <a:r>
              <a:rPr lang="pl-PL" sz="2000" dirty="0" err="1"/>
              <a:t>pulse</a:t>
            </a:r>
            <a:r>
              <a:rPr lang="pl-PL" sz="2000" dirty="0"/>
              <a:t> sigma </a:t>
            </a:r>
            <a:r>
              <a:rPr lang="pl-PL" sz="2000" dirty="0" err="1"/>
              <a:t>better</a:t>
            </a:r>
            <a:r>
              <a:rPr lang="pl-PL" sz="2000" dirty="0"/>
              <a:t> </a:t>
            </a:r>
            <a:r>
              <a:rPr lang="pl-PL" sz="2000" dirty="0" err="1"/>
              <a:t>than</a:t>
            </a:r>
            <a:r>
              <a:rPr lang="pl-PL" sz="2000" dirty="0"/>
              <a:t> 1 </a:t>
            </a:r>
            <a:r>
              <a:rPr lang="pl-PL" sz="2000" dirty="0" err="1"/>
              <a:t>ns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err="1"/>
              <a:t>Beam</a:t>
            </a:r>
            <a:r>
              <a:rPr lang="pl-PL" sz="2000" dirty="0"/>
              <a:t> on target </a:t>
            </a:r>
            <a:r>
              <a:rPr lang="pl-PL" sz="2000" b="1" dirty="0" err="1"/>
              <a:t>up</a:t>
            </a:r>
            <a:r>
              <a:rPr lang="pl-PL" sz="2000" b="1" dirty="0"/>
              <a:t> to </a:t>
            </a:r>
            <a:r>
              <a:rPr lang="pl-PL" sz="2000" dirty="0" err="1"/>
              <a:t>around</a:t>
            </a:r>
            <a:r>
              <a:rPr lang="pl-PL" sz="2000" dirty="0"/>
              <a:t> </a:t>
            </a:r>
            <a:r>
              <a:rPr lang="pl-PL" sz="2000" b="1" dirty="0"/>
              <a:t>1 </a:t>
            </a:r>
            <a:r>
              <a:rPr lang="pl-PL" sz="2000" b="1" dirty="0" err="1"/>
              <a:t>uA</a:t>
            </a:r>
            <a:endParaRPr lang="pl-PL" sz="2000" b="1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Good </a:t>
            </a:r>
            <a:r>
              <a:rPr lang="pl-PL" sz="2000" b="1" dirty="0" err="1"/>
              <a:t>beam</a:t>
            </a:r>
            <a:r>
              <a:rPr lang="pl-PL" sz="2000" b="1" dirty="0"/>
              <a:t> spot on </a:t>
            </a:r>
            <a:r>
              <a:rPr lang="pl-PL" sz="2000" b="1" dirty="0" err="1"/>
              <a:t>taget</a:t>
            </a:r>
            <a:r>
              <a:rPr lang="pl-PL" sz="2000" dirty="0"/>
              <a:t>,  </a:t>
            </a:r>
            <a:r>
              <a:rPr lang="pl-PL" sz="2000" dirty="0" err="1"/>
              <a:t>better</a:t>
            </a:r>
            <a:r>
              <a:rPr lang="pl-PL" sz="2000" dirty="0"/>
              <a:t> </a:t>
            </a:r>
            <a:r>
              <a:rPr lang="pl-PL" sz="2000" dirty="0" err="1"/>
              <a:t>than</a:t>
            </a:r>
            <a:r>
              <a:rPr lang="pl-PL" sz="2000" dirty="0"/>
              <a:t> 0.5 mm sigma be </a:t>
            </a:r>
            <a:r>
              <a:rPr lang="pl-PL" sz="2000" dirty="0" err="1"/>
              <a:t>welcomed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14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2082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Other</a:t>
            </a:r>
            <a:r>
              <a:rPr lang="pl-PL" sz="2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pl-PL" sz="2600" b="1" dirty="0" err="1">
                <a:solidFill>
                  <a:srgbClr val="C00000"/>
                </a:solidFill>
                <a:latin typeface="+mn-lt"/>
              </a:rPr>
              <a:t>requirements</a:t>
            </a:r>
            <a:endParaRPr lang="pl-PL" sz="2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7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Study of fission processes induced by protons,</a:t>
            </a:r>
            <a:r>
              <a:rPr lang="pl-PL" b="1" dirty="0">
                <a:solidFill>
                  <a:srgbClr val="FFFF00"/>
                </a:solidFill>
              </a:rPr>
              <a:t>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3C83A06-2C3D-4D03-AD5C-D76964A97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15519"/>
            <a:ext cx="7886700" cy="3524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Gamma-</a:t>
            </a:r>
            <a:r>
              <a:rPr lang="pl-PL" sz="2000" dirty="0" err="1"/>
              <a:t>ray</a:t>
            </a:r>
            <a:r>
              <a:rPr lang="pl-PL" sz="2000" dirty="0"/>
              <a:t> system </a:t>
            </a:r>
            <a:r>
              <a:rPr lang="pl-PL" sz="2000" dirty="0" err="1"/>
              <a:t>basing</a:t>
            </a:r>
            <a:r>
              <a:rPr lang="pl-PL" sz="2000" dirty="0"/>
              <a:t> on the </a:t>
            </a:r>
            <a:r>
              <a:rPr lang="pl-PL" sz="2000" b="1" dirty="0" err="1"/>
              <a:t>scintillator</a:t>
            </a:r>
            <a:r>
              <a:rPr lang="pl-PL" sz="2000" dirty="0"/>
              <a:t> and </a:t>
            </a:r>
            <a:r>
              <a:rPr lang="pl-PL" sz="2000" dirty="0" err="1"/>
              <a:t>HPGe</a:t>
            </a:r>
            <a:r>
              <a:rPr lang="pl-PL" sz="2000" dirty="0"/>
              <a:t> gamma-</a:t>
            </a:r>
            <a:r>
              <a:rPr lang="pl-PL" sz="2000" dirty="0" err="1"/>
              <a:t>ray</a:t>
            </a:r>
            <a:r>
              <a:rPr lang="pl-PL" sz="2000" dirty="0"/>
              <a:t> </a:t>
            </a:r>
            <a:r>
              <a:rPr lang="pl-PL" sz="2000" dirty="0" err="1"/>
              <a:t>detectors</a:t>
            </a:r>
            <a:r>
              <a:rPr lang="pl-PL" sz="2000" dirty="0"/>
              <a:t> with </a:t>
            </a:r>
            <a:r>
              <a:rPr lang="pl-PL" sz="2000" b="1" dirty="0" err="1"/>
              <a:t>good</a:t>
            </a:r>
            <a:r>
              <a:rPr lang="pl-PL" sz="2000" b="1" dirty="0"/>
              <a:t> </a:t>
            </a:r>
            <a:r>
              <a:rPr lang="pl-PL" sz="2000" b="1" dirty="0" err="1"/>
              <a:t>time</a:t>
            </a:r>
            <a:r>
              <a:rPr lang="pl-PL" sz="2000" b="1" dirty="0"/>
              <a:t> resolution </a:t>
            </a:r>
            <a:r>
              <a:rPr lang="pl-PL" sz="2000" dirty="0"/>
              <a:t>and </a:t>
            </a:r>
            <a:r>
              <a:rPr lang="pl-PL" sz="2000" dirty="0" err="1"/>
              <a:t>reasonable</a:t>
            </a:r>
            <a:r>
              <a:rPr lang="pl-PL" sz="2000" dirty="0"/>
              <a:t> Energy resolution. </a:t>
            </a:r>
            <a:r>
              <a:rPr lang="pl-PL" sz="2000" dirty="0" err="1"/>
              <a:t>Example</a:t>
            </a:r>
            <a:r>
              <a:rPr lang="pl-PL" sz="2000" dirty="0"/>
              <a:t> PARIS CeBr</a:t>
            </a:r>
            <a:r>
              <a:rPr lang="pl-PL" sz="2000" baseline="-25000" dirty="0"/>
              <a:t>3</a:t>
            </a:r>
            <a:r>
              <a:rPr lang="pl-PL" sz="2000" dirty="0"/>
              <a:t>:NaI </a:t>
            </a:r>
            <a:r>
              <a:rPr lang="pl-PL" sz="2000" dirty="0" err="1"/>
              <a:t>phoswiches</a:t>
            </a:r>
            <a:r>
              <a:rPr lang="pl-PL" sz="2000" dirty="0"/>
              <a:t>, as </a:t>
            </a:r>
            <a:r>
              <a:rPr lang="pl-PL" sz="2000" dirty="0" err="1"/>
              <a:t>well</a:t>
            </a:r>
            <a:r>
              <a:rPr lang="pl-PL" sz="2000" dirty="0"/>
              <a:t> as </a:t>
            </a:r>
            <a:r>
              <a:rPr lang="pl-PL" sz="2000" dirty="0" err="1"/>
              <a:t>HPGe</a:t>
            </a:r>
            <a:r>
              <a:rPr lang="pl-PL" sz="2000" dirty="0"/>
              <a:t> </a:t>
            </a:r>
            <a:r>
              <a:rPr lang="pl-PL" sz="2000" dirty="0" err="1"/>
              <a:t>detectors</a:t>
            </a:r>
            <a:r>
              <a:rPr lang="pl-PL" sz="2000" dirty="0"/>
              <a:t>. </a:t>
            </a:r>
          </a:p>
          <a:p>
            <a:pPr marL="0" indent="0">
              <a:buNone/>
            </a:pPr>
            <a:r>
              <a:rPr lang="pl-PL" sz="2000" dirty="0" err="1"/>
              <a:t>Experimental</a:t>
            </a:r>
            <a:r>
              <a:rPr lang="pl-PL" sz="2000" dirty="0"/>
              <a:t> </a:t>
            </a:r>
            <a:r>
              <a:rPr lang="en-US" sz="2000" dirty="0"/>
              <a:t>setup requires detectors </a:t>
            </a:r>
            <a:r>
              <a:rPr lang="en-US" sz="2000" b="1" dirty="0"/>
              <a:t>for fission fragments</a:t>
            </a:r>
            <a:r>
              <a:rPr lang="pl-PL" sz="2000" dirty="0"/>
              <a:t>, </a:t>
            </a:r>
            <a:r>
              <a:rPr lang="en-US" sz="2000" dirty="0"/>
              <a:t>including a gas system. </a:t>
            </a:r>
            <a:endParaRPr lang="pl-PL" sz="2000" dirty="0"/>
          </a:p>
          <a:p>
            <a:pPr marL="0" indent="0">
              <a:buNone/>
            </a:pPr>
            <a:r>
              <a:rPr lang="en-US" sz="2000" dirty="0"/>
              <a:t>A </a:t>
            </a:r>
            <a:r>
              <a:rPr lang="en-US" sz="2000" b="1" dirty="0"/>
              <a:t>neutron</a:t>
            </a:r>
            <a:r>
              <a:rPr lang="en-US" sz="2000" dirty="0"/>
              <a:t> detector array would also be of great interest to provide a nearly </a:t>
            </a:r>
            <a:r>
              <a:rPr lang="en-US" sz="2000" b="1" dirty="0"/>
              <a:t>complete</a:t>
            </a:r>
            <a:r>
              <a:rPr lang="en-US" sz="2000" dirty="0"/>
              <a:t> </a:t>
            </a:r>
            <a:r>
              <a:rPr lang="pl-PL" sz="2000" dirty="0" err="1"/>
              <a:t>measurement</a:t>
            </a:r>
            <a:r>
              <a:rPr lang="en-US" sz="2000" dirty="0"/>
              <a:t> of the particles</a:t>
            </a:r>
            <a:r>
              <a:rPr lang="pl-PL" sz="2000" dirty="0"/>
              <a:t> and gamma-</a:t>
            </a:r>
            <a:r>
              <a:rPr lang="pl-PL" sz="2000" dirty="0" err="1"/>
              <a:t>rays</a:t>
            </a:r>
            <a:r>
              <a:rPr lang="en-US" sz="2000" dirty="0"/>
              <a:t> created during the fission and from fragments de-excitation.</a:t>
            </a:r>
            <a:endParaRPr lang="pl-PL" sz="2000" dirty="0"/>
          </a:p>
          <a:p>
            <a:pPr marL="0" indent="0">
              <a:buNone/>
            </a:pPr>
            <a:r>
              <a:rPr lang="pl-PL" sz="2000" dirty="0" err="1"/>
              <a:t>Also</a:t>
            </a:r>
            <a:r>
              <a:rPr lang="pl-PL" sz="2000" dirty="0"/>
              <a:t> </a:t>
            </a:r>
            <a:r>
              <a:rPr lang="pl-PL" sz="2000" dirty="0" err="1"/>
              <a:t>necessary</a:t>
            </a:r>
            <a:r>
              <a:rPr lang="pl-PL" sz="2000" dirty="0"/>
              <a:t> </a:t>
            </a:r>
            <a:r>
              <a:rPr lang="pl-PL" sz="2000" dirty="0" err="1"/>
              <a:t>detectors</a:t>
            </a:r>
            <a:r>
              <a:rPr lang="pl-PL" sz="2000" dirty="0"/>
              <a:t> for the </a:t>
            </a:r>
            <a:r>
              <a:rPr lang="pl-PL" sz="2000" dirty="0" err="1"/>
              <a:t>inelastically</a:t>
            </a:r>
            <a:r>
              <a:rPr lang="pl-PL" sz="2000" dirty="0"/>
              <a:t> </a:t>
            </a:r>
            <a:r>
              <a:rPr lang="pl-PL" sz="2000" dirty="0" err="1"/>
              <a:t>scattered</a:t>
            </a:r>
            <a:r>
              <a:rPr lang="pl-PL" sz="2000" dirty="0"/>
              <a:t> </a:t>
            </a:r>
            <a:r>
              <a:rPr lang="pl-PL" sz="2000" dirty="0" err="1"/>
              <a:t>particles</a:t>
            </a:r>
            <a:r>
              <a:rPr lang="pl-PL" sz="2000" dirty="0"/>
              <a:t>, to </a:t>
            </a:r>
            <a:r>
              <a:rPr lang="pl-PL" sz="2000" dirty="0" err="1"/>
              <a:t>extract</a:t>
            </a:r>
            <a:r>
              <a:rPr lang="pl-PL" sz="2000" dirty="0"/>
              <a:t> E* of the </a:t>
            </a:r>
            <a:r>
              <a:rPr lang="pl-PL" sz="2000" dirty="0" err="1"/>
              <a:t>fissioning</a:t>
            </a:r>
            <a:r>
              <a:rPr lang="pl-PL" sz="2000" dirty="0"/>
              <a:t> system.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693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965" y="673885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i="1" dirty="0">
                <a:solidFill>
                  <a:srgbClr val="C00000"/>
                </a:solidFill>
                <a:latin typeface="+mn-lt"/>
              </a:rPr>
              <a:t>SWOT </a:t>
            </a:r>
            <a:r>
              <a:rPr lang="pl-PL" sz="2600" b="1" i="1" dirty="0" err="1">
                <a:solidFill>
                  <a:srgbClr val="C00000"/>
                </a:solidFill>
                <a:latin typeface="+mn-lt"/>
              </a:rPr>
              <a:t>analysis</a:t>
            </a:r>
            <a:r>
              <a:rPr lang="pl-PL" sz="2600" b="1" i="1" dirty="0">
                <a:solidFill>
                  <a:srgbClr val="C00000"/>
                </a:solidFill>
                <a:latin typeface="+mn-lt"/>
              </a:rPr>
              <a:t> for the </a:t>
            </a:r>
            <a:r>
              <a:rPr lang="pl-PL" sz="2600" b="1" i="1" dirty="0" err="1">
                <a:solidFill>
                  <a:srgbClr val="C00000"/>
                </a:solidFill>
                <a:latin typeface="+mn-lt"/>
              </a:rPr>
              <a:t>project</a:t>
            </a:r>
            <a:r>
              <a:rPr lang="pl-PL" sz="2600" b="1" i="1" dirty="0">
                <a:solidFill>
                  <a:srgbClr val="C00000"/>
                </a:solidFill>
                <a:latin typeface="+mn-lt"/>
              </a:rPr>
              <a:t> </a:t>
            </a:r>
            <a:endParaRPr lang="pl-PL" sz="2600" i="1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8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Study of fission processes induced by protons,</a:t>
            </a:r>
            <a:r>
              <a:rPr lang="pl-PL" b="1" dirty="0">
                <a:solidFill>
                  <a:srgbClr val="FFFF00"/>
                </a:solidFill>
              </a:rPr>
              <a:t>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3037065-8687-48AE-8E19-EC73F699D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377" y="2169348"/>
            <a:ext cx="901462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(Strengths):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part in the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laboratories (GANIL – VAMOS, NFS;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IJCLab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NuBall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; ILL GRENOBLE – FIPPS).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CCB (COFFEE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 (Weaknesses):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High technical complexity in designing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setup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Limited initial core team size.</a:t>
            </a:r>
            <a:endParaRPr lang="pl-PL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1DFD3BE-CE0D-4C6F-AF4A-5432EAFFA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74" y="2960901"/>
            <a:ext cx="5625885" cy="32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2C6B2-5A2B-4771-A8FE-6C65C96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965" y="673885"/>
            <a:ext cx="7886700" cy="775776"/>
          </a:xfrm>
        </p:spPr>
        <p:txBody>
          <a:bodyPr>
            <a:noAutofit/>
          </a:bodyPr>
          <a:lstStyle/>
          <a:p>
            <a:r>
              <a:rPr lang="pl-PL" sz="2600" b="1" i="1" dirty="0">
                <a:solidFill>
                  <a:srgbClr val="C00000"/>
                </a:solidFill>
                <a:latin typeface="+mn-lt"/>
              </a:rPr>
              <a:t>SWOT </a:t>
            </a:r>
            <a:r>
              <a:rPr lang="pl-PL" sz="2600" b="1" i="1" dirty="0" err="1">
                <a:solidFill>
                  <a:srgbClr val="C00000"/>
                </a:solidFill>
                <a:latin typeface="+mn-lt"/>
              </a:rPr>
              <a:t>analysis</a:t>
            </a:r>
            <a:r>
              <a:rPr lang="pl-PL" sz="2600" b="1" i="1" dirty="0">
                <a:solidFill>
                  <a:srgbClr val="C00000"/>
                </a:solidFill>
                <a:latin typeface="+mn-lt"/>
              </a:rPr>
              <a:t> for the </a:t>
            </a:r>
            <a:r>
              <a:rPr lang="pl-PL" sz="2600" b="1" i="1" dirty="0" err="1">
                <a:solidFill>
                  <a:srgbClr val="C00000"/>
                </a:solidFill>
                <a:latin typeface="+mn-lt"/>
              </a:rPr>
              <a:t>project</a:t>
            </a:r>
            <a:r>
              <a:rPr lang="pl-PL" sz="2600" b="1" i="1" dirty="0">
                <a:solidFill>
                  <a:srgbClr val="C00000"/>
                </a:solidFill>
                <a:latin typeface="+mn-lt"/>
              </a:rPr>
              <a:t> </a:t>
            </a:r>
            <a:endParaRPr lang="pl-PL" sz="2600" i="1" dirty="0">
              <a:latin typeface="+mn-lt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7422C4-C4F9-49D1-817E-0AB84F8E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8B581E52-F7CC-425B-9779-ED68F05C13BC}" type="slidenum">
              <a:rPr lang="pl-PL" smtClean="0"/>
              <a:t>9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83F1AD-381E-4C0B-8920-C6936E42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4890684" cy="36512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Study of fission processes induced by protons,</a:t>
            </a:r>
            <a:r>
              <a:rPr lang="pl-PL" b="1" dirty="0">
                <a:solidFill>
                  <a:srgbClr val="FFFF00"/>
                </a:solidFill>
              </a:rPr>
              <a:t> M. </a:t>
            </a:r>
            <a:r>
              <a:rPr lang="pl-PL" b="1" dirty="0" err="1">
                <a:solidFill>
                  <a:srgbClr val="FFFF00"/>
                </a:solidFill>
              </a:rPr>
              <a:t>Ciemała</a:t>
            </a:r>
            <a:endParaRPr lang="pl-PL" dirty="0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5616F0D1-12AF-4317-A620-2E189B5AA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altLang="pl-PL">
                <a:solidFill>
                  <a:schemeClr val="bg1"/>
                </a:solidFill>
                <a:cs typeface="Times New Roman" panose="02020603050405020304" pitchFamily="18" charset="0"/>
              </a:rPr>
              <a:t>26-27/05/2026</a:t>
            </a:r>
            <a:endParaRPr lang="pl-PL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3037065-8687-48AE-8E19-EC73F699D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377" y="2075299"/>
            <a:ext cx="901462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(Opportunities):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Development of a competing in Europe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specialized expert team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fission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 Poland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synegries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pl-PL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l-PL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 (Threats):</a:t>
            </a:r>
            <a:endParaRPr kumimoji="0" lang="pl-P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high r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isk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competitors completing the research within the 10-year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neutralized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50542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951</Words>
  <Application>Microsoft Office PowerPoint</Application>
  <PresentationFormat>Pokaz na ekranie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Wingdings</vt:lpstr>
      <vt:lpstr>Motyw pakietu Office</vt:lpstr>
      <vt:lpstr>Study of fission processes induced by protons, alpha particles, and heavy ions</vt:lpstr>
      <vt:lpstr>Introduction and Motivation</vt:lpstr>
      <vt:lpstr>Introduction and Motivation</vt:lpstr>
      <vt:lpstr>Possibilities</vt:lpstr>
      <vt:lpstr>Possibilities</vt:lpstr>
      <vt:lpstr>LINIAC at IFJ PAN requirements for studies of fission process, STAGE 2 and STAGE 3</vt:lpstr>
      <vt:lpstr>Other requirements</vt:lpstr>
      <vt:lpstr>SWOT analysis for the project </vt:lpstr>
      <vt:lpstr>SWOT analysis for the project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prezentacja-ifj-pl</dc:title>
  <dc:creator>Agata Flis</dc:creator>
  <cp:lastModifiedBy>User</cp:lastModifiedBy>
  <cp:revision>72</cp:revision>
  <dcterms:created xsi:type="dcterms:W3CDTF">2020-09-23T10:32:17Z</dcterms:created>
  <dcterms:modified xsi:type="dcterms:W3CDTF">2026-05-24T09:54:53Z</dcterms:modified>
</cp:coreProperties>
</file>