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76" r:id="rId4"/>
    <p:sldId id="277" r:id="rId5"/>
    <p:sldId id="279" r:id="rId6"/>
    <p:sldId id="281" r:id="rId7"/>
    <p:sldId id="272" r:id="rId8"/>
    <p:sldId id="273" r:id="rId9"/>
    <p:sldId id="271" r:id="rId10"/>
    <p:sldId id="282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7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07EAC-B285-4840-A3BB-D781450BF435}" type="datetimeFigureOut">
              <a:rPr lang="pl-PL" smtClean="0"/>
              <a:t>24.05.2026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853C7-62F8-4AAE-99A0-BD01B1F79D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9349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26-27/05/2026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9683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253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264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F4A28A0-6980-4C32-86AB-427D1B7C3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1A704D1-A6AF-4AE7-9306-B7D2F385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pl-PL"/>
              <a:t>Title, Name</a:t>
            </a:r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C6CF15D-74D4-4A35-ACAD-3C960275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465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019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193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687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594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82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74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29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26-27/05/2026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pl-PL"/>
              <a:t>Title, Name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284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03BD4A0C-054A-437A-AEC3-1259F9E5A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82717"/>
            <a:ext cx="7772400" cy="1973174"/>
          </a:xfrm>
        </p:spPr>
        <p:txBody>
          <a:bodyPr anchor="t">
            <a:no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+mn-lt"/>
              </a:rPr>
              <a:t>Investigation of </a:t>
            </a:r>
            <a:r>
              <a:rPr lang="pl-PL" sz="2800" b="1" dirty="0">
                <a:solidFill>
                  <a:srgbClr val="FFFF00"/>
                </a:solidFill>
                <a:latin typeface="+mn-lt"/>
              </a:rPr>
              <a:t>n</a:t>
            </a:r>
            <a:r>
              <a:rPr lang="en-US" sz="2800" b="1" dirty="0" err="1">
                <a:solidFill>
                  <a:srgbClr val="FFFF00"/>
                </a:solidFill>
                <a:latin typeface="+mn-lt"/>
              </a:rPr>
              <a:t>uclear</a:t>
            </a:r>
            <a:r>
              <a:rPr lang="en-US" sz="28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pl-PL" sz="2800" b="1" dirty="0">
                <a:solidFill>
                  <a:srgbClr val="FFFF00"/>
                </a:solidFill>
                <a:latin typeface="+mn-lt"/>
              </a:rPr>
              <a:t>t</a:t>
            </a:r>
            <a:r>
              <a:rPr lang="en-US" sz="2800" b="1" dirty="0">
                <a:solidFill>
                  <a:srgbClr val="FFFF00"/>
                </a:solidFill>
                <a:latin typeface="+mn-lt"/>
              </a:rPr>
              <a:t>wo-</a:t>
            </a:r>
            <a:r>
              <a:rPr lang="pl-PL" sz="2800" b="1" dirty="0">
                <a:solidFill>
                  <a:srgbClr val="FFFF00"/>
                </a:solidFill>
                <a:latin typeface="+mn-lt"/>
              </a:rPr>
              <a:t>p</a:t>
            </a:r>
            <a:r>
              <a:rPr lang="en-US" sz="2800" b="1" dirty="0" err="1">
                <a:solidFill>
                  <a:srgbClr val="FFFF00"/>
                </a:solidFill>
                <a:latin typeface="+mn-lt"/>
              </a:rPr>
              <a:t>hoton</a:t>
            </a:r>
            <a:r>
              <a:rPr lang="en-US" sz="2800" b="1" dirty="0">
                <a:solidFill>
                  <a:srgbClr val="FFFF00"/>
                </a:solidFill>
                <a:latin typeface="+mn-lt"/>
              </a:rPr>
              <a:t> (2γ) </a:t>
            </a:r>
            <a:r>
              <a:rPr lang="pl-PL" sz="2800" b="1" dirty="0">
                <a:solidFill>
                  <a:srgbClr val="FFFF00"/>
                </a:solidFill>
                <a:latin typeface="+mn-lt"/>
              </a:rPr>
              <a:t>d</a:t>
            </a:r>
            <a:r>
              <a:rPr lang="en-US" sz="2800" b="1" dirty="0" err="1">
                <a:solidFill>
                  <a:srgbClr val="FFFF00"/>
                </a:solidFill>
                <a:latin typeface="+mn-lt"/>
              </a:rPr>
              <a:t>ecay</a:t>
            </a:r>
            <a:r>
              <a:rPr lang="en-US" sz="2800" b="1" dirty="0">
                <a:solidFill>
                  <a:srgbClr val="FFFF00"/>
                </a:solidFill>
                <a:latin typeface="+mn-lt"/>
              </a:rPr>
              <a:t> in </a:t>
            </a:r>
            <a:r>
              <a:rPr lang="pl-PL" sz="2800" b="1" dirty="0">
                <a:solidFill>
                  <a:srgbClr val="FFFF00"/>
                </a:solidFill>
                <a:latin typeface="+mn-lt"/>
              </a:rPr>
              <a:t>e</a:t>
            </a:r>
            <a:r>
              <a:rPr lang="en-US" sz="2800" b="1" dirty="0" err="1">
                <a:solidFill>
                  <a:srgbClr val="FFFF00"/>
                </a:solidFill>
                <a:latin typeface="+mn-lt"/>
              </a:rPr>
              <a:t>ven</a:t>
            </a:r>
            <a:r>
              <a:rPr lang="en-US" sz="2800" b="1" dirty="0">
                <a:solidFill>
                  <a:srgbClr val="FFFF00"/>
                </a:solidFill>
                <a:latin typeface="+mn-lt"/>
              </a:rPr>
              <a:t>-</a:t>
            </a:r>
            <a:r>
              <a:rPr lang="pl-PL" sz="2800" b="1" dirty="0">
                <a:solidFill>
                  <a:srgbClr val="FFFF00"/>
                </a:solidFill>
                <a:latin typeface="+mn-lt"/>
              </a:rPr>
              <a:t>e</a:t>
            </a:r>
            <a:r>
              <a:rPr lang="en-US" sz="2800" b="1" dirty="0" err="1">
                <a:solidFill>
                  <a:srgbClr val="FFFF00"/>
                </a:solidFill>
                <a:latin typeface="+mn-lt"/>
              </a:rPr>
              <a:t>ven</a:t>
            </a:r>
            <a:r>
              <a:rPr lang="en-US" sz="28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pl-PL" sz="2800" b="1" dirty="0">
                <a:solidFill>
                  <a:srgbClr val="FFFF00"/>
                </a:solidFill>
                <a:latin typeface="+mn-lt"/>
              </a:rPr>
              <a:t>n</a:t>
            </a:r>
            <a:r>
              <a:rPr lang="en-US" sz="2800" b="1" dirty="0" err="1">
                <a:solidFill>
                  <a:srgbClr val="FFFF00"/>
                </a:solidFill>
                <a:latin typeface="+mn-lt"/>
              </a:rPr>
              <a:t>uclei</a:t>
            </a:r>
            <a:r>
              <a:rPr lang="en-US" sz="2800" b="1" dirty="0">
                <a:solidFill>
                  <a:srgbClr val="FFFF00"/>
                </a:solidFill>
                <a:latin typeface="+mn-lt"/>
              </a:rPr>
              <a:t> via </a:t>
            </a:r>
            <a:r>
              <a:rPr lang="pl-PL" sz="2800" b="1" dirty="0" err="1">
                <a:solidFill>
                  <a:srgbClr val="FFFF00"/>
                </a:solidFill>
                <a:latin typeface="+mn-lt"/>
              </a:rPr>
              <a:t>pr</a:t>
            </a:r>
            <a:r>
              <a:rPr lang="en-US" sz="2800" b="1" dirty="0" err="1">
                <a:solidFill>
                  <a:srgbClr val="FFFF00"/>
                </a:solidFill>
                <a:latin typeface="+mn-lt"/>
              </a:rPr>
              <a:t>oton</a:t>
            </a:r>
            <a:r>
              <a:rPr lang="en-US" sz="28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pl-PL" sz="2800" b="1" dirty="0">
                <a:solidFill>
                  <a:srgbClr val="FFFF00"/>
                </a:solidFill>
                <a:latin typeface="+mn-lt"/>
              </a:rPr>
              <a:t>e</a:t>
            </a:r>
            <a:r>
              <a:rPr lang="en-US" sz="2800" b="1" dirty="0" err="1">
                <a:solidFill>
                  <a:srgbClr val="FFFF00"/>
                </a:solidFill>
                <a:latin typeface="+mn-lt"/>
              </a:rPr>
              <a:t>xcitation</a:t>
            </a:r>
            <a:r>
              <a:rPr lang="en-US" sz="2800" b="1" dirty="0">
                <a:solidFill>
                  <a:srgbClr val="FFFF00"/>
                </a:solidFill>
                <a:latin typeface="+mn-lt"/>
              </a:rPr>
              <a:t> of 0</a:t>
            </a:r>
            <a:r>
              <a:rPr lang="en-US" sz="2800" b="1" baseline="-25000" dirty="0">
                <a:solidFill>
                  <a:srgbClr val="FFFF00"/>
                </a:solidFill>
                <a:latin typeface="+mn-lt"/>
              </a:rPr>
              <a:t>2</a:t>
            </a:r>
            <a:r>
              <a:rPr lang="en-US" sz="2800" b="1" baseline="30000" dirty="0">
                <a:solidFill>
                  <a:srgbClr val="FFFF00"/>
                </a:solidFill>
                <a:latin typeface="+mn-lt"/>
              </a:rPr>
              <a:t>+</a:t>
            </a:r>
            <a:r>
              <a:rPr lang="en-US" sz="28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pl-PL" sz="2800" b="1" dirty="0">
                <a:solidFill>
                  <a:srgbClr val="FFFF00"/>
                </a:solidFill>
                <a:latin typeface="+mn-lt"/>
              </a:rPr>
              <a:t>s</a:t>
            </a:r>
            <a:r>
              <a:rPr lang="en-US" sz="2800" b="1" dirty="0" err="1">
                <a:solidFill>
                  <a:srgbClr val="FFFF00"/>
                </a:solidFill>
                <a:latin typeface="+mn-lt"/>
              </a:rPr>
              <a:t>tates</a:t>
            </a:r>
            <a:endParaRPr lang="pl-PL" sz="28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87163B-645F-00C3-17F7-064C0F3EB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4"/>
          <a:stretch/>
        </p:blipFill>
        <p:spPr bwMode="auto">
          <a:xfrm>
            <a:off x="0" y="5428034"/>
            <a:ext cx="2782110" cy="142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2027C86-BBDD-CB92-D612-8C19A5840086}"/>
              </a:ext>
            </a:extLst>
          </p:cNvPr>
          <p:cNvSpPr txBox="1"/>
          <p:nvPr/>
        </p:nvSpPr>
        <p:spPr>
          <a:xfrm>
            <a:off x="2782110" y="6188068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2nd Workshop on Research &amp; Innovation in Poland</a:t>
            </a:r>
          </a:p>
          <a:p>
            <a:r>
              <a:rPr lang="en-GB" sz="1600" dirty="0">
                <a:solidFill>
                  <a:schemeClr val="bg1"/>
                </a:solidFill>
              </a:rPr>
              <a:t>IFJ PAN, Krakow, 26-27 May, 2026</a:t>
            </a:r>
          </a:p>
        </p:txBody>
      </p:sp>
      <p:sp>
        <p:nvSpPr>
          <p:cNvPr id="8" name="Tytuł 4">
            <a:extLst>
              <a:ext uri="{FF2B5EF4-FFF2-40B4-BE49-F238E27FC236}">
                <a16:creationId xmlns:a16="http://schemas.microsoft.com/office/drawing/2014/main" id="{CA16EE2D-BA2E-9D47-BCF0-5031AF030ACA}"/>
              </a:ext>
            </a:extLst>
          </p:cNvPr>
          <p:cNvSpPr txBox="1">
            <a:spLocks/>
          </p:cNvSpPr>
          <p:nvPr/>
        </p:nvSpPr>
        <p:spPr>
          <a:xfrm>
            <a:off x="685800" y="3914888"/>
            <a:ext cx="7772400" cy="8711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solidFill>
                  <a:schemeClr val="bg1"/>
                </a:solidFill>
                <a:latin typeface="+mn-lt"/>
              </a:rPr>
              <a:t>Michał </a:t>
            </a:r>
            <a:r>
              <a:rPr lang="pl-PL" sz="2800" dirty="0" err="1">
                <a:solidFill>
                  <a:schemeClr val="bg1"/>
                </a:solidFill>
                <a:latin typeface="+mn-lt"/>
              </a:rPr>
              <a:t>Ciemała</a:t>
            </a:r>
            <a:endParaRPr lang="pl-PL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3158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2C6B2-5A2B-4771-A8FE-6C65C963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965" y="673885"/>
            <a:ext cx="7886700" cy="775776"/>
          </a:xfrm>
        </p:spPr>
        <p:txBody>
          <a:bodyPr>
            <a:noAutofit/>
          </a:bodyPr>
          <a:lstStyle/>
          <a:p>
            <a:r>
              <a:rPr lang="pl-PL" sz="2600" b="1" i="1" dirty="0">
                <a:solidFill>
                  <a:srgbClr val="C00000"/>
                </a:solidFill>
                <a:latin typeface="+mn-lt"/>
              </a:rPr>
              <a:t>SWOT </a:t>
            </a:r>
            <a:r>
              <a:rPr lang="pl-PL" sz="2600" b="1" i="1" dirty="0" err="1">
                <a:solidFill>
                  <a:srgbClr val="C00000"/>
                </a:solidFill>
                <a:latin typeface="+mn-lt"/>
              </a:rPr>
              <a:t>analysis</a:t>
            </a:r>
            <a:r>
              <a:rPr lang="pl-PL" sz="2600" b="1" i="1" dirty="0">
                <a:solidFill>
                  <a:srgbClr val="C00000"/>
                </a:solidFill>
                <a:latin typeface="+mn-lt"/>
              </a:rPr>
              <a:t> for the </a:t>
            </a:r>
            <a:r>
              <a:rPr lang="pl-PL" sz="2600" b="1" i="1" dirty="0" err="1">
                <a:solidFill>
                  <a:srgbClr val="C00000"/>
                </a:solidFill>
                <a:latin typeface="+mn-lt"/>
              </a:rPr>
              <a:t>project</a:t>
            </a:r>
            <a:r>
              <a:rPr lang="pl-PL" sz="2600" b="1" i="1" dirty="0">
                <a:solidFill>
                  <a:srgbClr val="C00000"/>
                </a:solidFill>
                <a:latin typeface="+mn-lt"/>
              </a:rPr>
              <a:t> </a:t>
            </a:r>
            <a:endParaRPr lang="pl-PL" sz="2600" i="1" dirty="0"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/>
              <a:t>10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083F1AD-381E-4C0B-8920-C6936E42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890684" cy="365125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Investigation of </a:t>
            </a:r>
            <a:r>
              <a:rPr lang="pl-PL" b="1" dirty="0">
                <a:solidFill>
                  <a:srgbClr val="FFFF00"/>
                </a:solidFill>
              </a:rPr>
              <a:t>n</a:t>
            </a:r>
            <a:r>
              <a:rPr lang="en-US" b="1" dirty="0" err="1">
                <a:solidFill>
                  <a:srgbClr val="FFFF00"/>
                </a:solidFill>
              </a:rPr>
              <a:t>uclear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pl-PL" b="1" dirty="0">
                <a:solidFill>
                  <a:srgbClr val="FFFF00"/>
                </a:solidFill>
              </a:rPr>
              <a:t>t</a:t>
            </a:r>
            <a:r>
              <a:rPr lang="en-US" b="1" dirty="0">
                <a:solidFill>
                  <a:srgbClr val="FFFF00"/>
                </a:solidFill>
              </a:rPr>
              <a:t>wo-</a:t>
            </a:r>
            <a:r>
              <a:rPr lang="pl-PL" b="1" dirty="0">
                <a:solidFill>
                  <a:srgbClr val="FFFF00"/>
                </a:solidFill>
              </a:rPr>
              <a:t>p</a:t>
            </a:r>
            <a:r>
              <a:rPr lang="en-US" b="1" dirty="0" err="1">
                <a:solidFill>
                  <a:srgbClr val="FFFF00"/>
                </a:solidFill>
              </a:rPr>
              <a:t>hoton</a:t>
            </a:r>
            <a:r>
              <a:rPr lang="en-US" b="1" dirty="0">
                <a:solidFill>
                  <a:srgbClr val="FFFF00"/>
                </a:solidFill>
              </a:rPr>
              <a:t> (2γ) </a:t>
            </a:r>
            <a:r>
              <a:rPr lang="pl-PL" b="1" dirty="0">
                <a:solidFill>
                  <a:srgbClr val="FFFF00"/>
                </a:solidFill>
              </a:rPr>
              <a:t>D</a:t>
            </a:r>
            <a:r>
              <a:rPr lang="en-US" b="1" dirty="0" err="1">
                <a:solidFill>
                  <a:srgbClr val="FFFF00"/>
                </a:solidFill>
              </a:rPr>
              <a:t>ecay</a:t>
            </a:r>
            <a:r>
              <a:rPr lang="pl-PL" b="1" dirty="0">
                <a:solidFill>
                  <a:srgbClr val="FFFF00"/>
                </a:solidFill>
              </a:rPr>
              <a:t>, M. </a:t>
            </a:r>
            <a:r>
              <a:rPr lang="pl-PL" b="1" dirty="0" err="1">
                <a:solidFill>
                  <a:srgbClr val="FFFF00"/>
                </a:solidFill>
              </a:rPr>
              <a:t>Ciemała</a:t>
            </a:r>
            <a:endParaRPr lang="pl-PL" dirty="0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altLang="pl-PL">
                <a:solidFill>
                  <a:schemeClr val="bg1"/>
                </a:solidFill>
                <a:cs typeface="Times New Roman" panose="02020603050405020304" pitchFamily="18" charset="0"/>
              </a:rPr>
              <a:t>26-27/05/2026</a:t>
            </a:r>
            <a:endParaRPr lang="pl-PL" dirty="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3037065-8687-48AE-8E19-EC73F699D1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9377" y="1856350"/>
            <a:ext cx="9014623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(Opportunities):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Development of a world-class, highly specialized expert team in Poland; strong potential to attract the best international research collaborations; establishing IFJ PAN as the </a:t>
            </a:r>
            <a:r>
              <a:rPr lang="pl-PL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pl-PL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center for 2gamma decay </a:t>
            </a:r>
            <a:r>
              <a:rPr lang="pl-PL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 (Threats):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Challenges in securing continuous long-term funding for the design, prototyping, and manufacturing of the detection system.</a:t>
            </a:r>
            <a:r>
              <a:rPr kumimoji="0" lang="pl-PL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Risk of competitors completing the research within the 10-year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potentially neutralizing the project’s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first-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in-the-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advantage.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032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2C6B2-5A2B-4771-A8FE-6C65C963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2082"/>
            <a:ext cx="7886700" cy="775776"/>
          </a:xfrm>
        </p:spPr>
        <p:txBody>
          <a:bodyPr>
            <a:noAutofit/>
          </a:bodyPr>
          <a:lstStyle/>
          <a:p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Conclusions</a:t>
            </a:r>
            <a:endParaRPr lang="pl-PL" sz="2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/>
              <a:t>11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083F1AD-381E-4C0B-8920-C6936E42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890684" cy="365125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Investigation of </a:t>
            </a:r>
            <a:r>
              <a:rPr lang="pl-PL" b="1" dirty="0">
                <a:solidFill>
                  <a:srgbClr val="FFFF00"/>
                </a:solidFill>
              </a:rPr>
              <a:t>n</a:t>
            </a:r>
            <a:r>
              <a:rPr lang="en-US" b="1" dirty="0" err="1">
                <a:solidFill>
                  <a:srgbClr val="FFFF00"/>
                </a:solidFill>
              </a:rPr>
              <a:t>uclear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pl-PL" b="1" dirty="0">
                <a:solidFill>
                  <a:srgbClr val="FFFF00"/>
                </a:solidFill>
              </a:rPr>
              <a:t>t</a:t>
            </a:r>
            <a:r>
              <a:rPr lang="en-US" b="1" dirty="0">
                <a:solidFill>
                  <a:srgbClr val="FFFF00"/>
                </a:solidFill>
              </a:rPr>
              <a:t>wo-</a:t>
            </a:r>
            <a:r>
              <a:rPr lang="pl-PL" b="1" dirty="0">
                <a:solidFill>
                  <a:srgbClr val="FFFF00"/>
                </a:solidFill>
              </a:rPr>
              <a:t>p</a:t>
            </a:r>
            <a:r>
              <a:rPr lang="en-US" b="1" dirty="0" err="1">
                <a:solidFill>
                  <a:srgbClr val="FFFF00"/>
                </a:solidFill>
              </a:rPr>
              <a:t>hoton</a:t>
            </a:r>
            <a:r>
              <a:rPr lang="en-US" b="1" dirty="0">
                <a:solidFill>
                  <a:srgbClr val="FFFF00"/>
                </a:solidFill>
              </a:rPr>
              <a:t> (2γ) </a:t>
            </a:r>
            <a:r>
              <a:rPr lang="pl-PL" b="1" dirty="0">
                <a:solidFill>
                  <a:srgbClr val="FFFF00"/>
                </a:solidFill>
              </a:rPr>
              <a:t>D</a:t>
            </a:r>
            <a:r>
              <a:rPr lang="en-US" b="1" dirty="0" err="1">
                <a:solidFill>
                  <a:srgbClr val="FFFF00"/>
                </a:solidFill>
              </a:rPr>
              <a:t>ecay</a:t>
            </a:r>
            <a:r>
              <a:rPr lang="pl-PL" b="1" dirty="0">
                <a:solidFill>
                  <a:srgbClr val="FFFF00"/>
                </a:solidFill>
              </a:rPr>
              <a:t>, M. </a:t>
            </a:r>
            <a:r>
              <a:rPr lang="pl-PL" b="1" dirty="0" err="1">
                <a:solidFill>
                  <a:srgbClr val="FFFF00"/>
                </a:solidFill>
              </a:rPr>
              <a:t>Ciemała</a:t>
            </a:r>
            <a:endParaRPr lang="pl-PL" dirty="0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altLang="pl-PL">
                <a:solidFill>
                  <a:schemeClr val="bg1"/>
                </a:solidFill>
                <a:cs typeface="Times New Roman" panose="02020603050405020304" pitchFamily="18" charset="0"/>
              </a:rPr>
              <a:t>26-27/05/2026</a:t>
            </a:r>
            <a:endParaRPr lang="pl-PL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96103D62-0866-4DC8-9182-425BA9A27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676273"/>
          </a:xfrm>
        </p:spPr>
        <p:txBody>
          <a:bodyPr>
            <a:normAutofit/>
          </a:bodyPr>
          <a:lstStyle/>
          <a:p>
            <a:r>
              <a:rPr lang="en-US" sz="2000" dirty="0"/>
              <a:t>The 2γ decay is an extremely rare and challenging process to observe. Presented fundamental research </a:t>
            </a:r>
            <a:r>
              <a:rPr lang="en-US" sz="2000" dirty="0" err="1"/>
              <a:t>programme</a:t>
            </a:r>
            <a:r>
              <a:rPr lang="en-US" sz="2000" dirty="0"/>
              <a:t> opens a unique window, giving </a:t>
            </a:r>
            <a:r>
              <a:rPr lang="en-US" sz="2000" b="1" dirty="0"/>
              <a:t>IFJ PAN</a:t>
            </a:r>
            <a:r>
              <a:rPr lang="en-US" sz="2000" dirty="0"/>
              <a:t> </a:t>
            </a:r>
            <a:r>
              <a:rPr lang="pl-PL" sz="2000" dirty="0"/>
              <a:t> </a:t>
            </a:r>
            <a:r>
              <a:rPr lang="en-US" sz="2000" b="1" dirty="0"/>
              <a:t>opportunity</a:t>
            </a:r>
            <a:r>
              <a:rPr lang="en-US" sz="2000" dirty="0"/>
              <a:t> to explore locally scientific terra incognita.</a:t>
            </a:r>
            <a:endParaRPr lang="pl-PL" sz="2000" dirty="0"/>
          </a:p>
          <a:p>
            <a:endParaRPr lang="en-US" sz="2000" dirty="0"/>
          </a:p>
          <a:p>
            <a:r>
              <a:rPr lang="en-US" sz="2000" dirty="0"/>
              <a:t>Success in </a:t>
            </a:r>
            <a:r>
              <a:rPr lang="en-US" sz="2000" b="1" dirty="0"/>
              <a:t>this high-risk, high-reward </a:t>
            </a:r>
            <a:r>
              <a:rPr lang="en-US" sz="2000" dirty="0"/>
              <a:t>adventure is fully backed by solid foundation which is a decade of specialized R&amp;D within the PARIS detectors and know-how in advanced scintillator measurements.</a:t>
            </a:r>
            <a:endParaRPr lang="pl-PL" sz="2000" dirty="0"/>
          </a:p>
          <a:p>
            <a:endParaRPr lang="en-US" sz="2000" dirty="0"/>
          </a:p>
          <a:p>
            <a:r>
              <a:rPr lang="en-US" sz="2000" dirty="0"/>
              <a:t>To secure "first-in-the-world" advantage within the 10-year window, the primary strategic priority is </a:t>
            </a:r>
            <a:r>
              <a:rPr lang="pl-PL" sz="2000" dirty="0" err="1"/>
              <a:t>checking</a:t>
            </a:r>
            <a:r>
              <a:rPr lang="pl-PL" sz="2000" dirty="0"/>
              <a:t> of</a:t>
            </a:r>
            <a:r>
              <a:rPr lang="en-US" sz="2000" dirty="0"/>
              <a:t> technical risks  </a:t>
            </a:r>
            <a:r>
              <a:rPr lang="pl-PL" sz="2000" dirty="0"/>
              <a:t>and </a:t>
            </a:r>
            <a:r>
              <a:rPr lang="en-US" sz="2000" dirty="0"/>
              <a:t>precise </a:t>
            </a:r>
            <a:r>
              <a:rPr lang="pl-PL" sz="2000" dirty="0"/>
              <a:t>design of </a:t>
            </a:r>
            <a:r>
              <a:rPr lang="en-US" sz="2000" dirty="0"/>
              <a:t>setup, combined with securing continuous, long-term funding.</a:t>
            </a:r>
          </a:p>
        </p:txBody>
      </p:sp>
    </p:spTree>
    <p:extLst>
      <p:ext uri="{BB962C8B-B14F-4D97-AF65-F5344CB8AC3E}">
        <p14:creationId xmlns:p14="http://schemas.microsoft.com/office/powerpoint/2010/main" val="3398411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2C6B2-5A2B-4771-A8FE-6C65C963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2082"/>
            <a:ext cx="7886700" cy="775776"/>
          </a:xfrm>
        </p:spPr>
        <p:txBody>
          <a:bodyPr>
            <a:noAutofit/>
          </a:bodyPr>
          <a:lstStyle/>
          <a:p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Introduction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 and </a:t>
            </a: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Motivation</a:t>
            </a:r>
            <a:endParaRPr lang="pl-PL" sz="2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/>
              <a:t>2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083F1AD-381E-4C0B-8920-C6936E42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890684" cy="365125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Investigation of </a:t>
            </a:r>
            <a:r>
              <a:rPr lang="pl-PL" b="1" dirty="0">
                <a:solidFill>
                  <a:srgbClr val="FFFF00"/>
                </a:solidFill>
              </a:rPr>
              <a:t>n</a:t>
            </a:r>
            <a:r>
              <a:rPr lang="en-US" b="1" dirty="0" err="1">
                <a:solidFill>
                  <a:srgbClr val="FFFF00"/>
                </a:solidFill>
              </a:rPr>
              <a:t>uclear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pl-PL" b="1" dirty="0">
                <a:solidFill>
                  <a:srgbClr val="FFFF00"/>
                </a:solidFill>
              </a:rPr>
              <a:t>t</a:t>
            </a:r>
            <a:r>
              <a:rPr lang="en-US" b="1" dirty="0">
                <a:solidFill>
                  <a:srgbClr val="FFFF00"/>
                </a:solidFill>
              </a:rPr>
              <a:t>wo-</a:t>
            </a:r>
            <a:r>
              <a:rPr lang="pl-PL" b="1" dirty="0">
                <a:solidFill>
                  <a:srgbClr val="FFFF00"/>
                </a:solidFill>
              </a:rPr>
              <a:t>p</a:t>
            </a:r>
            <a:r>
              <a:rPr lang="en-US" b="1" dirty="0" err="1">
                <a:solidFill>
                  <a:srgbClr val="FFFF00"/>
                </a:solidFill>
              </a:rPr>
              <a:t>hoton</a:t>
            </a:r>
            <a:r>
              <a:rPr lang="en-US" b="1" dirty="0">
                <a:solidFill>
                  <a:srgbClr val="FFFF00"/>
                </a:solidFill>
              </a:rPr>
              <a:t> (2γ) </a:t>
            </a:r>
            <a:r>
              <a:rPr lang="pl-PL" b="1" dirty="0">
                <a:solidFill>
                  <a:srgbClr val="FFFF00"/>
                </a:solidFill>
              </a:rPr>
              <a:t>D</a:t>
            </a:r>
            <a:r>
              <a:rPr lang="en-US" b="1" dirty="0" err="1">
                <a:solidFill>
                  <a:srgbClr val="FFFF00"/>
                </a:solidFill>
              </a:rPr>
              <a:t>ecay</a:t>
            </a:r>
            <a:r>
              <a:rPr lang="pl-PL" b="1" dirty="0">
                <a:solidFill>
                  <a:srgbClr val="FFFF00"/>
                </a:solidFill>
              </a:rPr>
              <a:t>, M. </a:t>
            </a:r>
            <a:r>
              <a:rPr lang="pl-PL" b="1" dirty="0" err="1">
                <a:solidFill>
                  <a:srgbClr val="FFFF00"/>
                </a:solidFill>
              </a:rPr>
              <a:t>Ciemała</a:t>
            </a:r>
            <a:endParaRPr lang="pl-PL" dirty="0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altLang="pl-PL">
                <a:solidFill>
                  <a:schemeClr val="bg1"/>
                </a:solidFill>
                <a:cs typeface="Times New Roman" panose="02020603050405020304" pitchFamily="18" charset="0"/>
              </a:rPr>
              <a:t>26-27/05/2026</a:t>
            </a:r>
            <a:endParaRPr lang="pl-PL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D3C83A06-2C3D-4D03-AD5C-D76964A97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825625"/>
            <a:ext cx="3943350" cy="3567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/>
              <a:t>Double-gamma decay is a rare nuclear </a:t>
            </a:r>
            <a:r>
              <a:rPr lang="pl-PL" sz="2000" i="1" dirty="0"/>
              <a:t>[</a:t>
            </a:r>
            <a:r>
              <a:rPr lang="pl-PL" sz="2000" i="1" dirty="0" err="1"/>
              <a:t>second</a:t>
            </a:r>
            <a:r>
              <a:rPr lang="pl-PL" sz="2000" i="1" dirty="0"/>
              <a:t> order] </a:t>
            </a:r>
            <a:r>
              <a:rPr lang="en-US" sz="2000" i="1" dirty="0"/>
              <a:t>decay process, </a:t>
            </a:r>
            <a:r>
              <a:rPr lang="pl-PL" sz="2000" i="1" dirty="0"/>
              <a:t>fi</a:t>
            </a:r>
            <a:r>
              <a:rPr lang="en-US" sz="2000" i="1" dirty="0" err="1"/>
              <a:t>rstly</a:t>
            </a:r>
            <a:r>
              <a:rPr lang="en-US" sz="2000" i="1" dirty="0"/>
              <a:t> investigated in 1930 by Maria</a:t>
            </a:r>
            <a:r>
              <a:rPr lang="pl-PL" sz="2000" i="1" dirty="0"/>
              <a:t> </a:t>
            </a:r>
            <a:r>
              <a:rPr lang="en-US" sz="2000" i="1" dirty="0" err="1"/>
              <a:t>Goeppert</a:t>
            </a:r>
            <a:r>
              <a:rPr lang="en-US" sz="2000" i="1" dirty="0"/>
              <a:t> in her doctoral thesis.</a:t>
            </a:r>
            <a:endParaRPr lang="pl-PL" sz="2000" i="1" dirty="0"/>
          </a:p>
          <a:p>
            <a:pPr marL="0" indent="0">
              <a:buNone/>
            </a:pPr>
            <a:r>
              <a:rPr lang="en-US" sz="2000" i="1" dirty="0"/>
              <a:t>In the double-gamma decay, an excited nuclear state decays</a:t>
            </a:r>
            <a:r>
              <a:rPr lang="pl-PL" sz="2000" i="1" dirty="0"/>
              <a:t> </a:t>
            </a:r>
            <a:r>
              <a:rPr lang="en-US" sz="2000" i="1" dirty="0"/>
              <a:t>to a lower-lying state and emits </a:t>
            </a:r>
            <a:r>
              <a:rPr lang="en-US" sz="2000" b="1" i="1" dirty="0"/>
              <a:t>two photons </a:t>
            </a:r>
            <a:r>
              <a:rPr lang="pl-PL" sz="2000" b="1" i="1" dirty="0" err="1"/>
              <a:t>simultaneously</a:t>
            </a:r>
            <a:r>
              <a:rPr lang="en-US" sz="2000" b="1" i="1" dirty="0"/>
              <a:t>.</a:t>
            </a:r>
            <a:r>
              <a:rPr lang="en-US" sz="2000" i="1" dirty="0"/>
              <a:t> </a:t>
            </a:r>
          </a:p>
          <a:p>
            <a:pPr marL="0" indent="0">
              <a:buNone/>
            </a:pPr>
            <a:r>
              <a:rPr lang="en-US" sz="2000" i="1" dirty="0"/>
              <a:t>Sum energy of the two photons is equal to the transition energy.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FD2CA0D-BC5E-425F-BBF2-809DA3AB9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735810"/>
            <a:ext cx="2998553" cy="365760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B3E1A7C4-8726-482F-8113-94EB39F421CA}"/>
              </a:ext>
            </a:extLst>
          </p:cNvPr>
          <p:cNvSpPr/>
          <p:nvPr/>
        </p:nvSpPr>
        <p:spPr>
          <a:xfrm>
            <a:off x="128644" y="5557418"/>
            <a:ext cx="41488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Figure from E. </a:t>
            </a:r>
            <a:r>
              <a:rPr lang="en-US" sz="1200" dirty="0" err="1"/>
              <a:t>Beardsworth</a:t>
            </a:r>
            <a:r>
              <a:rPr lang="en-US" sz="1200" dirty="0"/>
              <a:t> et al., Phys. Rev. C, 8(1), 216 </a:t>
            </a:r>
            <a:r>
              <a:rPr lang="pl-PL" sz="1200" dirty="0"/>
              <a:t>(</a:t>
            </a:r>
            <a:r>
              <a:rPr lang="en-US" sz="1200" dirty="0"/>
              <a:t>1973</a:t>
            </a:r>
            <a:r>
              <a:rPr lang="pl-PL" sz="1200" dirty="0"/>
              <a:t>)</a:t>
            </a:r>
            <a:endParaRPr lang="en-US" sz="1200" dirty="0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35C680C3-2149-4873-9E34-8E3C92D8488A}"/>
              </a:ext>
            </a:extLst>
          </p:cNvPr>
          <p:cNvSpPr/>
          <p:nvPr/>
        </p:nvSpPr>
        <p:spPr>
          <a:xfrm>
            <a:off x="1378380" y="3231397"/>
            <a:ext cx="557939" cy="14258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FF08ADB5-B3BB-4EB6-B7D0-F250E374E3DA}"/>
              </a:ext>
            </a:extLst>
          </p:cNvPr>
          <p:cNvSpPr txBox="1"/>
          <p:nvPr/>
        </p:nvSpPr>
        <p:spPr>
          <a:xfrm>
            <a:off x="4641742" y="5511251"/>
            <a:ext cx="4285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Double</a:t>
            </a:r>
            <a:r>
              <a:rPr lang="pl-PL" dirty="0"/>
              <a:t> gamma: </a:t>
            </a:r>
            <a:r>
              <a:rPr lang="pl-PL" dirty="0" err="1"/>
              <a:t>branching</a:t>
            </a:r>
            <a:r>
              <a:rPr lang="pl-PL" dirty="0"/>
              <a:t> ratio 10</a:t>
            </a:r>
            <a:r>
              <a:rPr lang="pl-PL" baseline="30000" dirty="0"/>
              <a:t>-4</a:t>
            </a:r>
            <a:r>
              <a:rPr lang="pl-PL" dirty="0"/>
              <a:t> to 10</a:t>
            </a:r>
            <a:r>
              <a:rPr lang="pl-PL" baseline="30000" dirty="0"/>
              <a:t>-6</a:t>
            </a:r>
            <a:r>
              <a:rPr lang="pl-PL" dirty="0"/>
              <a:t> </a:t>
            </a:r>
            <a:r>
              <a:rPr lang="pl-PL" dirty="0" err="1"/>
              <a:t>compared</a:t>
            </a:r>
            <a:r>
              <a:rPr lang="pl-PL" dirty="0"/>
              <a:t> to </a:t>
            </a:r>
            <a:r>
              <a:rPr lang="pl-PL" dirty="0" err="1"/>
              <a:t>other</a:t>
            </a:r>
            <a:r>
              <a:rPr lang="pl-PL" dirty="0"/>
              <a:t> </a:t>
            </a:r>
            <a:r>
              <a:rPr lang="pl-PL" dirty="0" err="1"/>
              <a:t>decay</a:t>
            </a:r>
            <a:r>
              <a:rPr lang="pl-PL" dirty="0"/>
              <a:t> </a:t>
            </a:r>
            <a:r>
              <a:rPr lang="pl-PL" dirty="0" err="1"/>
              <a:t>modes</a:t>
            </a:r>
            <a:r>
              <a:rPr lang="pl-PL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1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2C6B2-5A2B-4771-A8FE-6C65C963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2082"/>
            <a:ext cx="7886700" cy="775776"/>
          </a:xfrm>
        </p:spPr>
        <p:txBody>
          <a:bodyPr>
            <a:noAutofit/>
          </a:bodyPr>
          <a:lstStyle/>
          <a:p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Introduction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 and </a:t>
            </a: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Motivation</a:t>
            </a:r>
            <a:endParaRPr lang="pl-PL" sz="2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/>
              <a:t>3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083F1AD-381E-4C0B-8920-C6936E42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890684" cy="365125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Investigation of </a:t>
            </a:r>
            <a:r>
              <a:rPr lang="pl-PL" b="1" dirty="0">
                <a:solidFill>
                  <a:srgbClr val="FFFF00"/>
                </a:solidFill>
              </a:rPr>
              <a:t>n</a:t>
            </a:r>
            <a:r>
              <a:rPr lang="en-US" b="1" dirty="0" err="1">
                <a:solidFill>
                  <a:srgbClr val="FFFF00"/>
                </a:solidFill>
              </a:rPr>
              <a:t>uclear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pl-PL" b="1" dirty="0">
                <a:solidFill>
                  <a:srgbClr val="FFFF00"/>
                </a:solidFill>
              </a:rPr>
              <a:t>t</a:t>
            </a:r>
            <a:r>
              <a:rPr lang="en-US" b="1" dirty="0">
                <a:solidFill>
                  <a:srgbClr val="FFFF00"/>
                </a:solidFill>
              </a:rPr>
              <a:t>wo-</a:t>
            </a:r>
            <a:r>
              <a:rPr lang="pl-PL" b="1" dirty="0">
                <a:solidFill>
                  <a:srgbClr val="FFFF00"/>
                </a:solidFill>
              </a:rPr>
              <a:t>p</a:t>
            </a:r>
            <a:r>
              <a:rPr lang="en-US" b="1" dirty="0" err="1">
                <a:solidFill>
                  <a:srgbClr val="FFFF00"/>
                </a:solidFill>
              </a:rPr>
              <a:t>hoton</a:t>
            </a:r>
            <a:r>
              <a:rPr lang="en-US" b="1" dirty="0">
                <a:solidFill>
                  <a:srgbClr val="FFFF00"/>
                </a:solidFill>
              </a:rPr>
              <a:t> (2γ) </a:t>
            </a:r>
            <a:r>
              <a:rPr lang="pl-PL" b="1" dirty="0">
                <a:solidFill>
                  <a:srgbClr val="FFFF00"/>
                </a:solidFill>
              </a:rPr>
              <a:t>D</a:t>
            </a:r>
            <a:r>
              <a:rPr lang="en-US" b="1" dirty="0" err="1">
                <a:solidFill>
                  <a:srgbClr val="FFFF00"/>
                </a:solidFill>
              </a:rPr>
              <a:t>ecay</a:t>
            </a:r>
            <a:r>
              <a:rPr lang="pl-PL" b="1" dirty="0">
                <a:solidFill>
                  <a:srgbClr val="FFFF00"/>
                </a:solidFill>
              </a:rPr>
              <a:t>, M. </a:t>
            </a:r>
            <a:r>
              <a:rPr lang="pl-PL" b="1" dirty="0" err="1">
                <a:solidFill>
                  <a:srgbClr val="FFFF00"/>
                </a:solidFill>
              </a:rPr>
              <a:t>Ciemała</a:t>
            </a:r>
            <a:endParaRPr lang="pl-PL" dirty="0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altLang="pl-PL">
                <a:solidFill>
                  <a:schemeClr val="bg1"/>
                </a:solidFill>
                <a:cs typeface="Times New Roman" panose="02020603050405020304" pitchFamily="18" charset="0"/>
              </a:rPr>
              <a:t>26-27/05/2026</a:t>
            </a:r>
            <a:endParaRPr lang="pl-PL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D3C83A06-2C3D-4D03-AD5C-D76964A97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959" y="1825625"/>
            <a:ext cx="8143391" cy="4125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i="1" dirty="0" err="1"/>
              <a:t>Up</a:t>
            </a:r>
            <a:r>
              <a:rPr lang="pl-PL" sz="2000" i="1" dirty="0"/>
              <a:t> to </a:t>
            </a:r>
            <a:r>
              <a:rPr lang="pl-PL" sz="2000" i="1" dirty="0" err="1"/>
              <a:t>now</a:t>
            </a:r>
            <a:r>
              <a:rPr lang="pl-PL" sz="2000" i="1" dirty="0"/>
              <a:t> 2gamma </a:t>
            </a:r>
            <a:r>
              <a:rPr lang="pl-PL" sz="2000" i="1" dirty="0" err="1"/>
              <a:t>decay</a:t>
            </a:r>
            <a:r>
              <a:rPr lang="pl-PL" sz="2000" i="1" dirty="0"/>
              <a:t> was </a:t>
            </a:r>
            <a:r>
              <a:rPr lang="pl-PL" sz="2000" i="1" dirty="0" err="1"/>
              <a:t>observed</a:t>
            </a:r>
            <a:r>
              <a:rPr lang="pl-PL" sz="2000" i="1" dirty="0"/>
              <a:t> in </a:t>
            </a:r>
            <a:r>
              <a:rPr lang="pl-PL" sz="2000" i="1" dirty="0" err="1"/>
              <a:t>direct</a:t>
            </a:r>
            <a:r>
              <a:rPr lang="pl-PL" sz="2000" i="1" dirty="0"/>
              <a:t> </a:t>
            </a:r>
            <a:r>
              <a:rPr lang="pl-PL" sz="2000" i="1" dirty="0" err="1"/>
              <a:t>experiments</a:t>
            </a:r>
            <a:r>
              <a:rPr lang="pl-PL" sz="2000" i="1" dirty="0"/>
              <a:t>:</a:t>
            </a:r>
          </a:p>
          <a:p>
            <a:pPr marL="0" indent="0">
              <a:buNone/>
            </a:pPr>
            <a:r>
              <a:rPr lang="pl-PL" sz="2000" b="1" i="1" baseline="30000" dirty="0"/>
              <a:t>137</a:t>
            </a:r>
            <a:r>
              <a:rPr lang="pl-PL" sz="2000" b="1" i="1" dirty="0"/>
              <a:t>Ba</a:t>
            </a:r>
            <a:r>
              <a:rPr lang="pl-PL" sz="2000" i="1" dirty="0"/>
              <a:t> (</a:t>
            </a:r>
            <a:r>
              <a:rPr lang="pl-PL" sz="2000" i="1" dirty="0" err="1"/>
              <a:t>competitive</a:t>
            </a:r>
            <a:r>
              <a:rPr lang="pl-PL" sz="2000" i="1" dirty="0"/>
              <a:t> to single gamma-</a:t>
            </a:r>
            <a:r>
              <a:rPr lang="pl-PL" sz="2000" i="1" dirty="0" err="1"/>
              <a:t>ray</a:t>
            </a:r>
            <a:r>
              <a:rPr lang="pl-PL" sz="2000" i="1" dirty="0"/>
              <a:t> Decay), [W. </a:t>
            </a:r>
            <a:r>
              <a:rPr lang="pl-PL" sz="2000" i="1" dirty="0" err="1"/>
              <a:t>Beusch</a:t>
            </a:r>
            <a:r>
              <a:rPr lang="pl-PL" sz="2000" i="1" dirty="0"/>
              <a:t>, </a:t>
            </a:r>
            <a:r>
              <a:rPr lang="pl-PL" sz="2000" i="1" dirty="0" err="1"/>
              <a:t>Helvetica</a:t>
            </a:r>
            <a:r>
              <a:rPr lang="pl-PL" sz="2000" i="1" dirty="0"/>
              <a:t> </a:t>
            </a:r>
            <a:r>
              <a:rPr lang="pl-PL" sz="2000" i="1" dirty="0" err="1"/>
              <a:t>Physica</a:t>
            </a:r>
            <a:r>
              <a:rPr lang="pl-PL" sz="2000" i="1" dirty="0"/>
              <a:t> Acta 33 (1960) 363;  </a:t>
            </a:r>
            <a:r>
              <a:rPr lang="da-DK" sz="2000" i="1" dirty="0"/>
              <a:t>C. Waltz et al., Nature 526 (2015) 406.</a:t>
            </a:r>
            <a:r>
              <a:rPr lang="pl-PL" sz="2000" i="1" dirty="0"/>
              <a:t>]</a:t>
            </a:r>
          </a:p>
          <a:p>
            <a:pPr marL="0" indent="0">
              <a:buNone/>
            </a:pPr>
            <a:r>
              <a:rPr lang="pl-PL" sz="2000" i="1" dirty="0"/>
              <a:t>From 0</a:t>
            </a:r>
            <a:r>
              <a:rPr lang="pl-PL" sz="2000" i="1" baseline="30000" dirty="0"/>
              <a:t>+</a:t>
            </a:r>
            <a:r>
              <a:rPr lang="pl-PL" sz="2000" i="1" dirty="0"/>
              <a:t> -&gt; 0</a:t>
            </a:r>
            <a:r>
              <a:rPr lang="pl-PL" sz="2000" i="1" baseline="30000" dirty="0"/>
              <a:t>+</a:t>
            </a:r>
            <a:r>
              <a:rPr lang="pl-PL" sz="2000" i="1" dirty="0"/>
              <a:t> </a:t>
            </a:r>
            <a:r>
              <a:rPr lang="pl-PL" sz="2000" i="1" dirty="0" err="1"/>
              <a:t>transitions</a:t>
            </a:r>
            <a:r>
              <a:rPr lang="pl-PL" sz="2000" i="1" dirty="0"/>
              <a:t>:</a:t>
            </a:r>
          </a:p>
          <a:p>
            <a:pPr marL="0" indent="0">
              <a:buNone/>
            </a:pPr>
            <a:r>
              <a:rPr lang="pl-PL" sz="2000" b="1" i="1" baseline="30000" dirty="0"/>
              <a:t>16</a:t>
            </a:r>
            <a:r>
              <a:rPr lang="pl-PL" sz="2000" b="1" i="1" dirty="0"/>
              <a:t>O</a:t>
            </a:r>
            <a:r>
              <a:rPr lang="pl-PL" sz="2000" i="1" dirty="0"/>
              <a:t>, [B.A. Watson, et al., </a:t>
            </a:r>
            <a:r>
              <a:rPr lang="pl-PL" sz="2000" i="1" dirty="0" err="1"/>
              <a:t>Phys</a:t>
            </a:r>
            <a:r>
              <a:rPr lang="pl-PL" sz="2000" i="1" dirty="0"/>
              <a:t>. </a:t>
            </a:r>
            <a:r>
              <a:rPr lang="pl-PL" sz="2000" i="1" dirty="0" err="1"/>
              <a:t>Rev</a:t>
            </a:r>
            <a:r>
              <a:rPr lang="pl-PL" sz="2000" i="1" dirty="0"/>
              <a:t>. </a:t>
            </a:r>
            <a:r>
              <a:rPr lang="pl-PL" sz="2000" i="1" dirty="0" err="1"/>
              <a:t>Lett</a:t>
            </a:r>
            <a:r>
              <a:rPr lang="pl-PL" sz="2000" i="1" dirty="0"/>
              <a:t>. 35 (1975) 1333.; </a:t>
            </a:r>
            <a:r>
              <a:rPr lang="en-US" sz="2000" i="1" dirty="0"/>
              <a:t>J. </a:t>
            </a:r>
            <a:r>
              <a:rPr lang="en-US" sz="2000" i="1" dirty="0" err="1"/>
              <a:t>Kramp</a:t>
            </a:r>
            <a:r>
              <a:rPr lang="en-US" sz="2000" i="1" dirty="0"/>
              <a:t>, et al., </a:t>
            </a:r>
            <a:r>
              <a:rPr lang="en-US" sz="2000" i="1" dirty="0" err="1"/>
              <a:t>Nucl</a:t>
            </a:r>
            <a:r>
              <a:rPr lang="en-US" sz="2000" i="1" dirty="0"/>
              <a:t>. Phys. A474, (1987)</a:t>
            </a:r>
            <a:r>
              <a:rPr lang="pl-PL" sz="2000" i="1" dirty="0"/>
              <a:t> </a:t>
            </a:r>
            <a:r>
              <a:rPr lang="en-US" sz="2000" i="1" dirty="0"/>
              <a:t>412</a:t>
            </a:r>
            <a:r>
              <a:rPr lang="pl-PL" sz="2000" i="1" dirty="0"/>
              <a:t>]</a:t>
            </a:r>
          </a:p>
          <a:p>
            <a:pPr marL="0" indent="0">
              <a:buNone/>
            </a:pPr>
            <a:r>
              <a:rPr lang="pl-PL" sz="2000" b="1" i="1" baseline="30000" dirty="0"/>
              <a:t>40</a:t>
            </a:r>
            <a:r>
              <a:rPr lang="pl-PL" sz="2000" b="1" i="1" dirty="0"/>
              <a:t>Ca</a:t>
            </a:r>
            <a:r>
              <a:rPr lang="pl-PL" sz="2000" i="1" dirty="0"/>
              <a:t>, [</a:t>
            </a:r>
            <a:r>
              <a:rPr lang="en-US" sz="2000" dirty="0"/>
              <a:t>E. </a:t>
            </a:r>
            <a:r>
              <a:rPr lang="en-US" sz="2000" dirty="0" err="1"/>
              <a:t>Beardsworth</a:t>
            </a:r>
            <a:r>
              <a:rPr lang="en-US" sz="2000" dirty="0"/>
              <a:t> et al., Phys. Rev. C, 8(1), 216 </a:t>
            </a:r>
            <a:r>
              <a:rPr lang="pl-PL" sz="2000" dirty="0"/>
              <a:t>(</a:t>
            </a:r>
            <a:r>
              <a:rPr lang="en-US" sz="2000" dirty="0"/>
              <a:t>1973</a:t>
            </a:r>
            <a:r>
              <a:rPr lang="pl-PL" sz="2000" dirty="0"/>
              <a:t>); </a:t>
            </a:r>
            <a:r>
              <a:rPr lang="nb-NO" sz="2000" i="1" dirty="0"/>
              <a:t>J. Schirmer, et al., Phys. Rev. Lett, 53(20), (1984), 1897</a:t>
            </a:r>
            <a:r>
              <a:rPr lang="pl-PL" sz="2000" i="1" dirty="0"/>
              <a:t>]</a:t>
            </a:r>
          </a:p>
          <a:p>
            <a:pPr marL="0" indent="0">
              <a:buNone/>
            </a:pPr>
            <a:r>
              <a:rPr lang="pl-PL" sz="2000" b="1" i="1" baseline="30000" dirty="0"/>
              <a:t>90</a:t>
            </a:r>
            <a:r>
              <a:rPr lang="pl-PL" sz="2000" b="1" i="1" dirty="0"/>
              <a:t>Zr,</a:t>
            </a:r>
            <a:r>
              <a:rPr lang="pl-PL" sz="2000" i="1" dirty="0"/>
              <a:t> [</a:t>
            </a:r>
            <a:r>
              <a:rPr lang="nb-NO" sz="2000" i="1" dirty="0"/>
              <a:t>J. Schirmer, et al., Phys. Rev. Lett, 53(20), (1984), 1897</a:t>
            </a:r>
            <a:r>
              <a:rPr lang="pl-PL" sz="2000" i="1" dirty="0"/>
              <a:t>]</a:t>
            </a:r>
          </a:p>
          <a:p>
            <a:pPr marL="0" indent="0">
              <a:buNone/>
            </a:pPr>
            <a:r>
              <a:rPr lang="pl-PL" sz="2000" i="1" dirty="0" err="1"/>
              <a:t>Still</a:t>
            </a:r>
            <a:r>
              <a:rPr lang="pl-PL" sz="2000" i="1" dirty="0"/>
              <a:t> not </a:t>
            </a:r>
            <a:r>
              <a:rPr lang="pl-PL" sz="2000" i="1" dirty="0" err="1"/>
              <a:t>measured</a:t>
            </a:r>
            <a:r>
              <a:rPr lang="pl-PL" sz="2000" i="1" dirty="0"/>
              <a:t>  for </a:t>
            </a:r>
            <a:r>
              <a:rPr lang="pl-PL" sz="2000" i="1" dirty="0" err="1"/>
              <a:t>stable</a:t>
            </a:r>
            <a:r>
              <a:rPr lang="pl-PL" sz="2000" i="1" dirty="0"/>
              <a:t> </a:t>
            </a:r>
            <a:r>
              <a:rPr lang="pl-PL" sz="2000" i="1" dirty="0" err="1"/>
              <a:t>or</a:t>
            </a:r>
            <a:r>
              <a:rPr lang="pl-PL" sz="2000" i="1" dirty="0"/>
              <a:t> </a:t>
            </a:r>
            <a:r>
              <a:rPr lang="pl-PL" sz="2000" i="1" dirty="0" err="1"/>
              <a:t>long</a:t>
            </a:r>
            <a:r>
              <a:rPr lang="pl-PL" sz="2000" i="1" dirty="0"/>
              <a:t> </a:t>
            </a:r>
            <a:r>
              <a:rPr lang="pl-PL" sz="2000" i="1" dirty="0" err="1"/>
              <a:t>living</a:t>
            </a:r>
            <a:r>
              <a:rPr lang="pl-PL" sz="2000" i="1" dirty="0"/>
              <a:t> </a:t>
            </a:r>
            <a:r>
              <a:rPr lang="pl-PL" sz="2000" i="1" dirty="0" err="1"/>
              <a:t>targets</a:t>
            </a:r>
            <a:r>
              <a:rPr lang="pl-PL" sz="2000" i="1" dirty="0"/>
              <a:t>:</a:t>
            </a:r>
          </a:p>
          <a:p>
            <a:pPr marL="0" indent="0">
              <a:buNone/>
            </a:pPr>
            <a:r>
              <a:rPr lang="pl-PL" sz="2000" b="1" i="1" baseline="30000" dirty="0"/>
              <a:t>72</a:t>
            </a:r>
            <a:r>
              <a:rPr lang="pl-PL" sz="2000" b="1" i="1" dirty="0"/>
              <a:t>Ge (not </a:t>
            </a:r>
            <a:r>
              <a:rPr lang="pl-PL" sz="2000" b="1" i="1" dirty="0" err="1"/>
              <a:t>direct</a:t>
            </a:r>
            <a:r>
              <a:rPr lang="pl-PL" sz="2000" b="1" i="1" dirty="0"/>
              <a:t>), </a:t>
            </a:r>
            <a:r>
              <a:rPr lang="pl-PL" sz="2000" b="1" i="1" baseline="30000" dirty="0"/>
              <a:t>96</a:t>
            </a:r>
            <a:r>
              <a:rPr lang="pl-PL" sz="2000" b="1" i="1" dirty="0"/>
              <a:t>Zr, </a:t>
            </a:r>
            <a:r>
              <a:rPr lang="pl-PL" sz="2000" b="1" i="1" baseline="30000" dirty="0"/>
              <a:t>98</a:t>
            </a:r>
            <a:r>
              <a:rPr lang="pl-PL" sz="2000" b="1" i="1" dirty="0"/>
              <a:t>Mo</a:t>
            </a:r>
          </a:p>
        </p:txBody>
      </p:sp>
    </p:spTree>
    <p:extLst>
      <p:ext uri="{BB962C8B-B14F-4D97-AF65-F5344CB8AC3E}">
        <p14:creationId xmlns:p14="http://schemas.microsoft.com/office/powerpoint/2010/main" val="330485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2C6B2-5A2B-4771-A8FE-6C65C963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2082"/>
            <a:ext cx="7886700" cy="775776"/>
          </a:xfrm>
        </p:spPr>
        <p:txBody>
          <a:bodyPr>
            <a:noAutofit/>
          </a:bodyPr>
          <a:lstStyle/>
          <a:p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Introduction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 and </a:t>
            </a: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Motivation</a:t>
            </a:r>
            <a:endParaRPr lang="pl-PL" sz="2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/>
              <a:t>4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083F1AD-381E-4C0B-8920-C6936E42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890684" cy="365125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Investigation of </a:t>
            </a:r>
            <a:r>
              <a:rPr lang="pl-PL" b="1" dirty="0">
                <a:solidFill>
                  <a:srgbClr val="FFFF00"/>
                </a:solidFill>
              </a:rPr>
              <a:t>n</a:t>
            </a:r>
            <a:r>
              <a:rPr lang="en-US" b="1" dirty="0" err="1">
                <a:solidFill>
                  <a:srgbClr val="FFFF00"/>
                </a:solidFill>
              </a:rPr>
              <a:t>uclear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pl-PL" b="1" dirty="0">
                <a:solidFill>
                  <a:srgbClr val="FFFF00"/>
                </a:solidFill>
              </a:rPr>
              <a:t>t</a:t>
            </a:r>
            <a:r>
              <a:rPr lang="en-US" b="1" dirty="0">
                <a:solidFill>
                  <a:srgbClr val="FFFF00"/>
                </a:solidFill>
              </a:rPr>
              <a:t>wo-</a:t>
            </a:r>
            <a:r>
              <a:rPr lang="pl-PL" b="1" dirty="0">
                <a:solidFill>
                  <a:srgbClr val="FFFF00"/>
                </a:solidFill>
              </a:rPr>
              <a:t>p</a:t>
            </a:r>
            <a:r>
              <a:rPr lang="en-US" b="1" dirty="0" err="1">
                <a:solidFill>
                  <a:srgbClr val="FFFF00"/>
                </a:solidFill>
              </a:rPr>
              <a:t>hoton</a:t>
            </a:r>
            <a:r>
              <a:rPr lang="en-US" b="1" dirty="0">
                <a:solidFill>
                  <a:srgbClr val="FFFF00"/>
                </a:solidFill>
              </a:rPr>
              <a:t> (2γ) </a:t>
            </a:r>
            <a:r>
              <a:rPr lang="pl-PL" b="1" dirty="0">
                <a:solidFill>
                  <a:srgbClr val="FFFF00"/>
                </a:solidFill>
              </a:rPr>
              <a:t>D</a:t>
            </a:r>
            <a:r>
              <a:rPr lang="en-US" b="1" dirty="0" err="1">
                <a:solidFill>
                  <a:srgbClr val="FFFF00"/>
                </a:solidFill>
              </a:rPr>
              <a:t>ecay</a:t>
            </a:r>
            <a:r>
              <a:rPr lang="pl-PL" b="1" dirty="0">
                <a:solidFill>
                  <a:srgbClr val="FFFF00"/>
                </a:solidFill>
              </a:rPr>
              <a:t>, M. </a:t>
            </a:r>
            <a:r>
              <a:rPr lang="pl-PL" b="1" dirty="0" err="1">
                <a:solidFill>
                  <a:srgbClr val="FFFF00"/>
                </a:solidFill>
              </a:rPr>
              <a:t>Ciemała</a:t>
            </a:r>
            <a:endParaRPr lang="pl-PL" dirty="0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altLang="pl-PL">
                <a:solidFill>
                  <a:schemeClr val="bg1"/>
                </a:solidFill>
                <a:cs typeface="Times New Roman" panose="02020603050405020304" pitchFamily="18" charset="0"/>
              </a:rPr>
              <a:t>26-27/05/2026</a:t>
            </a:r>
            <a:endParaRPr lang="pl-PL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D3C83A06-2C3D-4D03-AD5C-D76964A97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959" y="1825625"/>
            <a:ext cx="8330339" cy="4156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err="1"/>
              <a:t>Recent</a:t>
            </a:r>
            <a:r>
              <a:rPr lang="pl-PL" sz="2000" dirty="0"/>
              <a:t> </a:t>
            </a:r>
            <a:r>
              <a:rPr lang="pl-PL" sz="2000" dirty="0" err="1"/>
              <a:t>indirect</a:t>
            </a:r>
            <a:r>
              <a:rPr lang="pl-PL" sz="2000" dirty="0"/>
              <a:t> </a:t>
            </a:r>
            <a:r>
              <a:rPr lang="pl-PL" sz="2000" dirty="0" err="1"/>
              <a:t>measurement</a:t>
            </a:r>
            <a:r>
              <a:rPr lang="pl-PL" sz="2000" dirty="0"/>
              <a:t> for </a:t>
            </a:r>
            <a:r>
              <a:rPr lang="pl-PL" sz="2000" baseline="30000" dirty="0"/>
              <a:t>72</a:t>
            </a:r>
            <a:r>
              <a:rPr lang="pl-PL" sz="2000" dirty="0"/>
              <a:t>Ge with </a:t>
            </a:r>
            <a:r>
              <a:rPr lang="pl-PL" sz="2000" dirty="0" err="1"/>
              <a:t>use</a:t>
            </a:r>
            <a:r>
              <a:rPr lang="pl-PL" sz="2000" dirty="0"/>
              <a:t> of </a:t>
            </a:r>
            <a:r>
              <a:rPr lang="pl-PL" sz="2000" b="1" dirty="0" err="1"/>
              <a:t>storage</a:t>
            </a:r>
            <a:r>
              <a:rPr lang="pl-PL" sz="2000" b="1" dirty="0"/>
              <a:t> ring </a:t>
            </a:r>
            <a:r>
              <a:rPr lang="pl-PL" sz="2000" dirty="0"/>
              <a:t>and </a:t>
            </a:r>
            <a:r>
              <a:rPr lang="pl-PL" sz="2000" b="1" dirty="0" err="1"/>
              <a:t>fully</a:t>
            </a:r>
            <a:r>
              <a:rPr lang="pl-PL" sz="2000" b="1" dirty="0"/>
              <a:t> </a:t>
            </a:r>
            <a:r>
              <a:rPr lang="pl-PL" sz="2000" b="1" dirty="0" err="1"/>
              <a:t>ionised</a:t>
            </a:r>
            <a:r>
              <a:rPr lang="pl-PL" sz="2000" b="1" dirty="0"/>
              <a:t> </a:t>
            </a:r>
            <a:r>
              <a:rPr lang="pl-PL" sz="2000" b="1" baseline="30000" dirty="0"/>
              <a:t>72</a:t>
            </a:r>
            <a:r>
              <a:rPr lang="pl-PL" sz="2000" b="1" dirty="0"/>
              <a:t>Ge </a:t>
            </a:r>
            <a:r>
              <a:rPr lang="pl-PL" sz="2000" dirty="0"/>
              <a:t>(no </a:t>
            </a:r>
            <a:r>
              <a:rPr lang="pl-PL" sz="2000" dirty="0" err="1"/>
              <a:t>internal</a:t>
            </a:r>
            <a:r>
              <a:rPr lang="pl-PL" sz="2000" dirty="0"/>
              <a:t> </a:t>
            </a:r>
            <a:r>
              <a:rPr lang="pl-PL" sz="2000" dirty="0" err="1"/>
              <a:t>conversion</a:t>
            </a:r>
            <a:r>
              <a:rPr lang="pl-PL" sz="2000" dirty="0"/>
              <a:t> </a:t>
            </a:r>
            <a:r>
              <a:rPr lang="pl-PL" sz="2000" dirty="0" err="1"/>
              <a:t>process</a:t>
            </a:r>
            <a:r>
              <a:rPr lang="pl-PL" sz="2000" dirty="0"/>
              <a:t>) 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1800" dirty="0" err="1"/>
              <a:t>Figure</a:t>
            </a:r>
            <a:r>
              <a:rPr lang="pl-PL" sz="1800" dirty="0"/>
              <a:t> from: </a:t>
            </a:r>
            <a:r>
              <a:rPr lang="nb-NO" sz="1800" dirty="0"/>
              <a:t>D. Freire-Fernández, W. Korten, et al., Phys. Rev. Lett 133, (2024) 022502</a:t>
            </a:r>
            <a:endParaRPr lang="pl-PL" sz="18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1798CBC-992D-4ACB-B242-076D6BF86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227" y="2554316"/>
            <a:ext cx="4271211" cy="236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44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2C6B2-5A2B-4771-A8FE-6C65C963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2082"/>
            <a:ext cx="7886700" cy="775776"/>
          </a:xfrm>
        </p:spPr>
        <p:txBody>
          <a:bodyPr>
            <a:noAutofit/>
          </a:bodyPr>
          <a:lstStyle/>
          <a:p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Introduction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 and </a:t>
            </a: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Motivation</a:t>
            </a:r>
            <a:endParaRPr lang="pl-PL" sz="2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/>
              <a:t>5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083F1AD-381E-4C0B-8920-C6936E42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890684" cy="365125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Investigation of </a:t>
            </a:r>
            <a:r>
              <a:rPr lang="pl-PL" b="1" dirty="0">
                <a:solidFill>
                  <a:srgbClr val="FFFF00"/>
                </a:solidFill>
              </a:rPr>
              <a:t>n</a:t>
            </a:r>
            <a:r>
              <a:rPr lang="en-US" b="1" dirty="0" err="1">
                <a:solidFill>
                  <a:srgbClr val="FFFF00"/>
                </a:solidFill>
              </a:rPr>
              <a:t>uclear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pl-PL" b="1" dirty="0">
                <a:solidFill>
                  <a:srgbClr val="FFFF00"/>
                </a:solidFill>
              </a:rPr>
              <a:t>t</a:t>
            </a:r>
            <a:r>
              <a:rPr lang="en-US" b="1" dirty="0">
                <a:solidFill>
                  <a:srgbClr val="FFFF00"/>
                </a:solidFill>
              </a:rPr>
              <a:t>wo-</a:t>
            </a:r>
            <a:r>
              <a:rPr lang="pl-PL" b="1" dirty="0">
                <a:solidFill>
                  <a:srgbClr val="FFFF00"/>
                </a:solidFill>
              </a:rPr>
              <a:t>p</a:t>
            </a:r>
            <a:r>
              <a:rPr lang="en-US" b="1" dirty="0" err="1">
                <a:solidFill>
                  <a:srgbClr val="FFFF00"/>
                </a:solidFill>
              </a:rPr>
              <a:t>hoton</a:t>
            </a:r>
            <a:r>
              <a:rPr lang="en-US" b="1" dirty="0">
                <a:solidFill>
                  <a:srgbClr val="FFFF00"/>
                </a:solidFill>
              </a:rPr>
              <a:t> (2γ) </a:t>
            </a:r>
            <a:r>
              <a:rPr lang="pl-PL" b="1" dirty="0">
                <a:solidFill>
                  <a:srgbClr val="FFFF00"/>
                </a:solidFill>
              </a:rPr>
              <a:t>D</a:t>
            </a:r>
            <a:r>
              <a:rPr lang="en-US" b="1" dirty="0" err="1">
                <a:solidFill>
                  <a:srgbClr val="FFFF00"/>
                </a:solidFill>
              </a:rPr>
              <a:t>ecay</a:t>
            </a:r>
            <a:r>
              <a:rPr lang="pl-PL" b="1" dirty="0">
                <a:solidFill>
                  <a:srgbClr val="FFFF00"/>
                </a:solidFill>
              </a:rPr>
              <a:t>, M. </a:t>
            </a:r>
            <a:r>
              <a:rPr lang="pl-PL" b="1" dirty="0" err="1">
                <a:solidFill>
                  <a:srgbClr val="FFFF00"/>
                </a:solidFill>
              </a:rPr>
              <a:t>Ciemała</a:t>
            </a:r>
            <a:endParaRPr lang="pl-PL" dirty="0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altLang="pl-PL">
                <a:solidFill>
                  <a:schemeClr val="bg1"/>
                </a:solidFill>
                <a:cs typeface="Times New Roman" panose="02020603050405020304" pitchFamily="18" charset="0"/>
              </a:rPr>
              <a:t>26-27/05/2026</a:t>
            </a:r>
            <a:endParaRPr lang="pl-PL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D3C83A06-2C3D-4D03-AD5C-D76964A97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959" y="1825625"/>
            <a:ext cx="8330339" cy="4156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err="1"/>
              <a:t>Measured</a:t>
            </a:r>
            <a:r>
              <a:rPr lang="pl-PL" sz="2000" dirty="0"/>
              <a:t> half life with the </a:t>
            </a:r>
            <a:r>
              <a:rPr lang="pl-PL" sz="2000" i="1" dirty="0" err="1"/>
              <a:t>survival</a:t>
            </a:r>
            <a:r>
              <a:rPr lang="pl-PL" sz="2000" dirty="0"/>
              <a:t>  </a:t>
            </a:r>
            <a:r>
              <a:rPr lang="pl-PL" sz="2000" dirty="0" err="1"/>
              <a:t>method</a:t>
            </a:r>
            <a:r>
              <a:rPr lang="pl-PL" sz="2000" dirty="0"/>
              <a:t> </a:t>
            </a:r>
            <a:r>
              <a:rPr lang="pl-PL" sz="2000" dirty="0" err="1"/>
              <a:t>is</a:t>
            </a:r>
            <a:r>
              <a:rPr lang="pl-PL" sz="2000" dirty="0"/>
              <a:t>  </a:t>
            </a:r>
            <a:r>
              <a:rPr lang="pl-PL" sz="2000" dirty="0" err="1"/>
              <a:t>too</a:t>
            </a:r>
            <a:r>
              <a:rPr lang="pl-PL" sz="2000" dirty="0"/>
              <a:t> </a:t>
            </a:r>
            <a:r>
              <a:rPr lang="pl-PL" sz="2000" dirty="0" err="1"/>
              <a:t>low</a:t>
            </a:r>
            <a:r>
              <a:rPr lang="pl-PL" sz="2000" dirty="0"/>
              <a:t> </a:t>
            </a:r>
            <a:r>
              <a:rPr lang="pl-PL" sz="2000" dirty="0" err="1"/>
              <a:t>compared</a:t>
            </a:r>
            <a:r>
              <a:rPr lang="pl-PL" sz="2000" dirty="0"/>
              <a:t> to the </a:t>
            </a:r>
            <a:r>
              <a:rPr lang="pl-PL" sz="2000" dirty="0" err="1"/>
              <a:t>systematic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1800" dirty="0" err="1"/>
              <a:t>Figure</a:t>
            </a:r>
            <a:r>
              <a:rPr lang="pl-PL" sz="1800" dirty="0"/>
              <a:t> from: </a:t>
            </a:r>
            <a:r>
              <a:rPr lang="nb-NO" sz="1800" dirty="0"/>
              <a:t>D. Freire-Fernández, W. Korten, et al., Phys. Rev. Lett 133, (2024) 022502</a:t>
            </a:r>
            <a:endParaRPr lang="pl-PL" sz="18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52EF4BE-445E-4406-A69F-FF9A90225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251" y="2537305"/>
            <a:ext cx="3828081" cy="273335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F3C140DC-F187-4A7B-A7F2-182B1805601E}"/>
              </a:ext>
            </a:extLst>
          </p:cNvPr>
          <p:cNvSpPr txBox="1"/>
          <p:nvPr/>
        </p:nvSpPr>
        <p:spPr>
          <a:xfrm>
            <a:off x="1565329" y="5644669"/>
            <a:ext cx="6013342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err="1"/>
              <a:t>Precise</a:t>
            </a:r>
            <a:r>
              <a:rPr lang="pl-PL" dirty="0"/>
              <a:t> </a:t>
            </a:r>
            <a:r>
              <a:rPr lang="pl-PL" dirty="0" err="1"/>
              <a:t>measurement</a:t>
            </a:r>
            <a:r>
              <a:rPr lang="pl-PL" dirty="0"/>
              <a:t> of </a:t>
            </a:r>
            <a:r>
              <a:rPr lang="pl-PL" dirty="0" err="1"/>
              <a:t>direct</a:t>
            </a:r>
            <a:r>
              <a:rPr lang="pl-PL" dirty="0"/>
              <a:t> 2gamma </a:t>
            </a:r>
            <a:r>
              <a:rPr lang="pl-PL" dirty="0" err="1"/>
              <a:t>decay</a:t>
            </a:r>
            <a:r>
              <a:rPr lang="pl-PL" dirty="0"/>
              <a:t> for </a:t>
            </a:r>
            <a:r>
              <a:rPr lang="pl-PL" baseline="30000" dirty="0"/>
              <a:t>72</a:t>
            </a:r>
            <a:r>
              <a:rPr lang="pl-PL" dirty="0"/>
              <a:t>Ge as </a:t>
            </a:r>
            <a:r>
              <a:rPr lang="pl-PL" dirty="0" err="1"/>
              <a:t>well</a:t>
            </a:r>
            <a:r>
              <a:rPr lang="pl-PL" dirty="0"/>
              <a:t> as for</a:t>
            </a:r>
            <a:r>
              <a:rPr lang="pl-PL" b="1" i="1" dirty="0"/>
              <a:t>  </a:t>
            </a:r>
            <a:r>
              <a:rPr lang="pl-PL" b="1" i="1" baseline="30000" dirty="0"/>
              <a:t>98</a:t>
            </a:r>
            <a:r>
              <a:rPr lang="pl-PL" b="1" i="1" dirty="0"/>
              <a:t>Mo, </a:t>
            </a:r>
            <a:r>
              <a:rPr lang="pl-PL" b="1" i="1" baseline="30000" dirty="0"/>
              <a:t>96</a:t>
            </a:r>
            <a:r>
              <a:rPr lang="pl-PL" b="1" i="1" dirty="0"/>
              <a:t>Zr </a:t>
            </a:r>
            <a:r>
              <a:rPr lang="pl-PL" i="1" dirty="0"/>
              <a:t>and re-</a:t>
            </a:r>
            <a:r>
              <a:rPr lang="pl-PL" i="1" dirty="0" err="1"/>
              <a:t>measurement</a:t>
            </a:r>
            <a:r>
              <a:rPr lang="pl-PL" i="1" dirty="0"/>
              <a:t> </a:t>
            </a:r>
            <a:r>
              <a:rPr lang="pl-PL" b="1" i="1" baseline="30000" dirty="0"/>
              <a:t>16</a:t>
            </a:r>
            <a:r>
              <a:rPr lang="pl-PL" b="1" i="1" dirty="0"/>
              <a:t>O</a:t>
            </a:r>
            <a:r>
              <a:rPr lang="pl-PL" i="1" dirty="0"/>
              <a:t>, </a:t>
            </a:r>
            <a:r>
              <a:rPr lang="pl-PL" b="1" i="1" baseline="30000" dirty="0"/>
              <a:t>40</a:t>
            </a:r>
            <a:r>
              <a:rPr lang="pl-PL" b="1" i="1" dirty="0"/>
              <a:t>Ca</a:t>
            </a:r>
            <a:r>
              <a:rPr lang="pl-PL" i="1" dirty="0"/>
              <a:t>, </a:t>
            </a:r>
            <a:r>
              <a:rPr lang="pl-PL" b="1" i="1" baseline="30000" dirty="0"/>
              <a:t>90</a:t>
            </a:r>
            <a:r>
              <a:rPr lang="pl-PL" b="1" i="1" dirty="0"/>
              <a:t>Zr </a:t>
            </a:r>
            <a:r>
              <a:rPr lang="pl-PL" b="1" i="1" dirty="0" err="1">
                <a:solidFill>
                  <a:srgbClr val="FF0000"/>
                </a:solidFill>
              </a:rPr>
              <a:t>is</a:t>
            </a:r>
            <a:r>
              <a:rPr lang="pl-PL" b="1" i="1" dirty="0">
                <a:solidFill>
                  <a:srgbClr val="FF0000"/>
                </a:solidFill>
              </a:rPr>
              <a:t> </a:t>
            </a:r>
            <a:r>
              <a:rPr lang="pl-PL" b="1" i="1" dirty="0" err="1">
                <a:solidFill>
                  <a:srgbClr val="FF0000"/>
                </a:solidFill>
              </a:rPr>
              <a:t>needed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53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2C6B2-5A2B-4771-A8FE-6C65C963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2082"/>
            <a:ext cx="7886700" cy="775776"/>
          </a:xfrm>
        </p:spPr>
        <p:txBody>
          <a:bodyPr>
            <a:noAutofit/>
          </a:bodyPr>
          <a:lstStyle/>
          <a:p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Experiments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 idea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/>
              <a:t>6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083F1AD-381E-4C0B-8920-C6936E42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890684" cy="365125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Investigation of </a:t>
            </a:r>
            <a:r>
              <a:rPr lang="pl-PL" b="1" dirty="0">
                <a:solidFill>
                  <a:srgbClr val="FFFF00"/>
                </a:solidFill>
              </a:rPr>
              <a:t>n</a:t>
            </a:r>
            <a:r>
              <a:rPr lang="en-US" b="1" dirty="0" err="1">
                <a:solidFill>
                  <a:srgbClr val="FFFF00"/>
                </a:solidFill>
              </a:rPr>
              <a:t>uclear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pl-PL" b="1" dirty="0">
                <a:solidFill>
                  <a:srgbClr val="FFFF00"/>
                </a:solidFill>
              </a:rPr>
              <a:t>t</a:t>
            </a:r>
            <a:r>
              <a:rPr lang="en-US" b="1" dirty="0">
                <a:solidFill>
                  <a:srgbClr val="FFFF00"/>
                </a:solidFill>
              </a:rPr>
              <a:t>wo-</a:t>
            </a:r>
            <a:r>
              <a:rPr lang="pl-PL" b="1" dirty="0">
                <a:solidFill>
                  <a:srgbClr val="FFFF00"/>
                </a:solidFill>
              </a:rPr>
              <a:t>p</a:t>
            </a:r>
            <a:r>
              <a:rPr lang="en-US" b="1" dirty="0" err="1">
                <a:solidFill>
                  <a:srgbClr val="FFFF00"/>
                </a:solidFill>
              </a:rPr>
              <a:t>hoton</a:t>
            </a:r>
            <a:r>
              <a:rPr lang="en-US" b="1" dirty="0">
                <a:solidFill>
                  <a:srgbClr val="FFFF00"/>
                </a:solidFill>
              </a:rPr>
              <a:t> (2γ) </a:t>
            </a:r>
            <a:r>
              <a:rPr lang="pl-PL" b="1" dirty="0">
                <a:solidFill>
                  <a:srgbClr val="FFFF00"/>
                </a:solidFill>
              </a:rPr>
              <a:t>D</a:t>
            </a:r>
            <a:r>
              <a:rPr lang="en-US" b="1" dirty="0" err="1">
                <a:solidFill>
                  <a:srgbClr val="FFFF00"/>
                </a:solidFill>
              </a:rPr>
              <a:t>ecay</a:t>
            </a:r>
            <a:r>
              <a:rPr lang="pl-PL" b="1" dirty="0">
                <a:solidFill>
                  <a:srgbClr val="FFFF00"/>
                </a:solidFill>
              </a:rPr>
              <a:t>, M. </a:t>
            </a:r>
            <a:r>
              <a:rPr lang="pl-PL" b="1" dirty="0" err="1">
                <a:solidFill>
                  <a:srgbClr val="FFFF00"/>
                </a:solidFill>
              </a:rPr>
              <a:t>Ciemała</a:t>
            </a:r>
            <a:endParaRPr lang="pl-PL" dirty="0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altLang="pl-PL">
                <a:solidFill>
                  <a:schemeClr val="bg1"/>
                </a:solidFill>
                <a:cs typeface="Times New Roman" panose="02020603050405020304" pitchFamily="18" charset="0"/>
              </a:rPr>
              <a:t>26-27/05/2026</a:t>
            </a:r>
            <a:endParaRPr lang="pl-PL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D3C83A06-2C3D-4D03-AD5C-D76964A97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959" y="1825625"/>
            <a:ext cx="8330339" cy="41567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000" dirty="0" err="1"/>
              <a:t>Systematic</a:t>
            </a:r>
            <a:r>
              <a:rPr lang="pl-PL" sz="2000" dirty="0"/>
              <a:t> </a:t>
            </a:r>
            <a:r>
              <a:rPr lang="pl-PL" sz="2000" dirty="0" err="1"/>
              <a:t>study</a:t>
            </a:r>
            <a:r>
              <a:rPr lang="pl-PL" sz="2000" dirty="0"/>
              <a:t> of the 2gamma Decay </a:t>
            </a:r>
            <a:r>
              <a:rPr lang="pl-PL" sz="2000" dirty="0" err="1"/>
              <a:t>process</a:t>
            </a:r>
            <a:r>
              <a:rPr lang="pl-PL" sz="2000" dirty="0"/>
              <a:t> for</a:t>
            </a:r>
          </a:p>
          <a:p>
            <a:pPr marL="0" indent="0">
              <a:buNone/>
            </a:pPr>
            <a:r>
              <a:rPr lang="pl-PL" sz="2000" b="1" i="1" baseline="30000" dirty="0"/>
              <a:t>16</a:t>
            </a:r>
            <a:r>
              <a:rPr lang="pl-PL" sz="2000" b="1" i="1" dirty="0"/>
              <a:t>O</a:t>
            </a:r>
            <a:r>
              <a:rPr lang="pl-PL" sz="2000" i="1" dirty="0"/>
              <a:t>, </a:t>
            </a:r>
            <a:r>
              <a:rPr lang="pl-PL" sz="2000" b="1" i="1" baseline="30000" dirty="0"/>
              <a:t>40</a:t>
            </a:r>
            <a:r>
              <a:rPr lang="pl-PL" sz="2000" b="1" i="1" dirty="0"/>
              <a:t>Ca, </a:t>
            </a:r>
            <a:r>
              <a:rPr lang="pl-PL" sz="2000" b="1" baseline="30000" dirty="0"/>
              <a:t>72</a:t>
            </a:r>
            <a:r>
              <a:rPr lang="pl-PL" sz="2000" b="1" dirty="0"/>
              <a:t>Ge</a:t>
            </a:r>
            <a:r>
              <a:rPr lang="pl-PL" sz="2000" dirty="0"/>
              <a:t>, </a:t>
            </a:r>
            <a:r>
              <a:rPr lang="pl-PL" sz="2000" b="1" i="1" baseline="30000" dirty="0"/>
              <a:t>90</a:t>
            </a:r>
            <a:r>
              <a:rPr lang="pl-PL" sz="2000" b="1" i="1" dirty="0"/>
              <a:t>Zr,</a:t>
            </a:r>
            <a:r>
              <a:rPr lang="pl-PL" sz="2000" dirty="0"/>
              <a:t> </a:t>
            </a:r>
            <a:r>
              <a:rPr lang="pl-PL" sz="2000" b="1" i="1" baseline="30000" dirty="0"/>
              <a:t>98</a:t>
            </a:r>
            <a:r>
              <a:rPr lang="pl-PL" sz="2000" b="1" i="1" dirty="0"/>
              <a:t>Mo, </a:t>
            </a:r>
            <a:r>
              <a:rPr lang="pl-PL" sz="2000" b="1" i="1" baseline="30000" dirty="0"/>
              <a:t>96</a:t>
            </a:r>
            <a:r>
              <a:rPr lang="pl-PL" sz="2000" b="1" i="1" dirty="0"/>
              <a:t>Zr</a:t>
            </a:r>
            <a:r>
              <a:rPr lang="pl-PL" sz="2000" i="1" dirty="0"/>
              <a:t> </a:t>
            </a:r>
            <a:r>
              <a:rPr lang="pl-PL" sz="2000" i="1" dirty="0" err="1"/>
              <a:t>isotopes</a:t>
            </a:r>
            <a:r>
              <a:rPr lang="pl-PL" sz="2000" i="1" dirty="0"/>
              <a:t>. </a:t>
            </a:r>
          </a:p>
          <a:p>
            <a:pPr marL="0" indent="0">
              <a:buNone/>
            </a:pPr>
            <a:r>
              <a:rPr lang="pl-PL" sz="2000" i="1" dirty="0" err="1"/>
              <a:t>Use</a:t>
            </a:r>
            <a:r>
              <a:rPr lang="pl-PL" sz="2000" i="1" dirty="0"/>
              <a:t> of </a:t>
            </a:r>
            <a:r>
              <a:rPr lang="pl-PL" sz="2000" b="1" i="1" dirty="0" err="1"/>
              <a:t>p,p</a:t>
            </a:r>
            <a:r>
              <a:rPr lang="pl-PL" sz="2000" b="1" i="1" dirty="0"/>
              <a:t>’ </a:t>
            </a:r>
            <a:r>
              <a:rPr lang="pl-PL" sz="2000" b="1" i="1" dirty="0" err="1"/>
              <a:t>reaction</a:t>
            </a:r>
            <a:r>
              <a:rPr lang="pl-PL" sz="2000" b="1" i="1" dirty="0"/>
              <a:t> </a:t>
            </a:r>
            <a:r>
              <a:rPr lang="pl-PL" sz="2000" i="1" dirty="0" err="1"/>
              <a:t>which</a:t>
            </a:r>
            <a:r>
              <a:rPr lang="pl-PL" sz="2000" i="1" dirty="0"/>
              <a:t> </a:t>
            </a:r>
            <a:r>
              <a:rPr lang="pl-PL" sz="2000" i="1" dirty="0" err="1"/>
              <a:t>will</a:t>
            </a:r>
            <a:r>
              <a:rPr lang="pl-PL" sz="2000" i="1" dirty="0"/>
              <a:t> </a:t>
            </a:r>
            <a:r>
              <a:rPr lang="pl-PL" sz="2000" i="1" dirty="0" err="1"/>
              <a:t>populate</a:t>
            </a:r>
            <a:r>
              <a:rPr lang="pl-PL" sz="2000" i="1" dirty="0"/>
              <a:t> </a:t>
            </a:r>
            <a:r>
              <a:rPr lang="pl-PL" sz="2000" i="1" dirty="0" err="1"/>
              <a:t>first</a:t>
            </a:r>
            <a:r>
              <a:rPr lang="pl-PL" sz="2000" i="1" dirty="0"/>
              <a:t> </a:t>
            </a:r>
            <a:r>
              <a:rPr lang="pl-PL" sz="2000" i="1" dirty="0" err="1"/>
              <a:t>excited</a:t>
            </a:r>
            <a:r>
              <a:rPr lang="pl-PL" sz="2000" i="1" dirty="0"/>
              <a:t> 0</a:t>
            </a:r>
            <a:r>
              <a:rPr lang="pl-PL" sz="2000" i="1" baseline="30000" dirty="0"/>
              <a:t>+</a:t>
            </a:r>
            <a:r>
              <a:rPr lang="pl-PL" sz="2000" i="1" dirty="0"/>
              <a:t> </a:t>
            </a:r>
            <a:r>
              <a:rPr lang="pl-PL" sz="2000" i="1" dirty="0" err="1"/>
              <a:t>state</a:t>
            </a:r>
            <a:r>
              <a:rPr lang="pl-PL" sz="2000" i="1" dirty="0"/>
              <a:t>.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 err="1"/>
              <a:t>Use</a:t>
            </a:r>
            <a:r>
              <a:rPr lang="pl-PL" sz="2000" dirty="0"/>
              <a:t> of gamma-</a:t>
            </a:r>
            <a:r>
              <a:rPr lang="pl-PL" sz="2000" dirty="0" err="1"/>
              <a:t>ray</a:t>
            </a:r>
            <a:r>
              <a:rPr lang="pl-PL" sz="2000" dirty="0"/>
              <a:t> </a:t>
            </a:r>
            <a:r>
              <a:rPr lang="pl-PL" sz="2000" dirty="0" err="1"/>
              <a:t>detectors</a:t>
            </a:r>
            <a:r>
              <a:rPr lang="pl-PL" sz="2000" dirty="0"/>
              <a:t> for </a:t>
            </a:r>
            <a:r>
              <a:rPr lang="pl-PL" sz="2000" b="1" dirty="0" err="1"/>
              <a:t>direct</a:t>
            </a:r>
            <a:r>
              <a:rPr lang="pl-PL" sz="2000" b="1" dirty="0"/>
              <a:t> </a:t>
            </a:r>
            <a:r>
              <a:rPr lang="pl-PL" sz="2000" b="1" dirty="0" err="1"/>
              <a:t>measurements</a:t>
            </a:r>
            <a:r>
              <a:rPr lang="pl-PL" sz="2000" b="1" dirty="0"/>
              <a:t> </a:t>
            </a:r>
            <a:r>
              <a:rPr lang="pl-PL" sz="2000" dirty="0"/>
              <a:t>of the 2gamma </a:t>
            </a:r>
            <a:r>
              <a:rPr lang="pl-PL" sz="2000" dirty="0" err="1"/>
              <a:t>decay</a:t>
            </a:r>
            <a:r>
              <a:rPr lang="pl-PL" sz="2000" dirty="0"/>
              <a:t> </a:t>
            </a:r>
            <a:r>
              <a:rPr lang="pl-PL" sz="2000" dirty="0" err="1"/>
              <a:t>process</a:t>
            </a:r>
            <a:r>
              <a:rPr lang="pl-PL" sz="2000" dirty="0"/>
              <a:t>.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 err="1"/>
              <a:t>Use</a:t>
            </a:r>
            <a:r>
              <a:rPr lang="pl-PL" sz="2000" dirty="0"/>
              <a:t> of </a:t>
            </a:r>
            <a:r>
              <a:rPr lang="pl-PL" sz="2000" dirty="0" err="1"/>
              <a:t>charged</a:t>
            </a:r>
            <a:r>
              <a:rPr lang="pl-PL" sz="2000" dirty="0"/>
              <a:t> </a:t>
            </a:r>
            <a:r>
              <a:rPr lang="pl-PL" sz="2000" dirty="0" err="1"/>
              <a:t>particle</a:t>
            </a:r>
            <a:r>
              <a:rPr lang="pl-PL" sz="2000" dirty="0"/>
              <a:t> </a:t>
            </a:r>
            <a:r>
              <a:rPr lang="pl-PL" sz="2000" dirty="0" err="1"/>
              <a:t>detectors</a:t>
            </a:r>
            <a:r>
              <a:rPr lang="pl-PL" sz="2000" dirty="0"/>
              <a:t> for the </a:t>
            </a:r>
            <a:r>
              <a:rPr lang="pl-PL" sz="2000" dirty="0" err="1"/>
              <a:t>measurement</a:t>
            </a:r>
            <a:r>
              <a:rPr lang="pl-PL" sz="2000" dirty="0"/>
              <a:t> of the </a:t>
            </a:r>
            <a:r>
              <a:rPr lang="pl-PL" sz="2000" b="1" dirty="0" err="1"/>
              <a:t>excitation</a:t>
            </a:r>
            <a:r>
              <a:rPr lang="pl-PL" sz="2000" dirty="0"/>
              <a:t> </a:t>
            </a:r>
            <a:r>
              <a:rPr lang="pl-PL" sz="2000" b="1" dirty="0" err="1"/>
              <a:t>function</a:t>
            </a:r>
            <a:r>
              <a:rPr lang="pl-PL" sz="2000" dirty="0"/>
              <a:t> and for </a:t>
            </a:r>
            <a:r>
              <a:rPr lang="pl-PL" sz="2000" dirty="0" err="1"/>
              <a:t>measurement</a:t>
            </a:r>
            <a:r>
              <a:rPr lang="pl-PL" sz="2000" dirty="0"/>
              <a:t> of the </a:t>
            </a:r>
            <a:r>
              <a:rPr lang="pl-PL" sz="2000" dirty="0" err="1"/>
              <a:t>electrons</a:t>
            </a:r>
            <a:r>
              <a:rPr lang="pl-PL" sz="2000" dirty="0"/>
              <a:t> </a:t>
            </a:r>
            <a:r>
              <a:rPr lang="pl-PL" sz="2000" dirty="0" err="1"/>
              <a:t>coming</a:t>
            </a:r>
            <a:r>
              <a:rPr lang="pl-PL" sz="2000" dirty="0"/>
              <a:t> from </a:t>
            </a:r>
            <a:r>
              <a:rPr lang="pl-PL" sz="2000" dirty="0" err="1"/>
              <a:t>Internal</a:t>
            </a:r>
            <a:r>
              <a:rPr lang="pl-PL" sz="2000" dirty="0"/>
              <a:t> Conversion and/</a:t>
            </a:r>
            <a:r>
              <a:rPr lang="pl-PL" sz="2000" dirty="0" err="1"/>
              <a:t>or</a:t>
            </a:r>
            <a:r>
              <a:rPr lang="pl-PL" sz="2000" dirty="0"/>
              <a:t> </a:t>
            </a:r>
            <a:r>
              <a:rPr lang="pl-PL" sz="2000" dirty="0" err="1"/>
              <a:t>Internal</a:t>
            </a:r>
            <a:r>
              <a:rPr lang="pl-PL" sz="2000" dirty="0"/>
              <a:t> </a:t>
            </a:r>
            <a:r>
              <a:rPr lang="pl-PL" sz="2000" dirty="0" err="1"/>
              <a:t>Pair</a:t>
            </a:r>
            <a:r>
              <a:rPr lang="pl-PL" sz="2000" dirty="0"/>
              <a:t> </a:t>
            </a:r>
            <a:r>
              <a:rPr lang="pl-PL" sz="2000" dirty="0" err="1"/>
              <a:t>Creation</a:t>
            </a:r>
            <a:r>
              <a:rPr lang="pl-PL" sz="2000" dirty="0"/>
              <a:t>.</a:t>
            </a:r>
          </a:p>
          <a:p>
            <a:pPr marL="0" indent="0">
              <a:buNone/>
            </a:pPr>
            <a:r>
              <a:rPr lang="pl-PL" sz="2000" dirty="0" err="1"/>
              <a:t>Goal</a:t>
            </a:r>
            <a:r>
              <a:rPr lang="pl-PL" sz="2000" dirty="0"/>
              <a:t>: </a:t>
            </a:r>
            <a:r>
              <a:rPr lang="pl-PL" sz="2000" b="1" dirty="0"/>
              <a:t>Complete </a:t>
            </a:r>
            <a:r>
              <a:rPr lang="pl-PL" sz="2000" b="1" dirty="0" err="1"/>
              <a:t>measurement</a:t>
            </a:r>
            <a:r>
              <a:rPr lang="pl-PL" sz="2000" dirty="0"/>
              <a:t> of </a:t>
            </a:r>
            <a:r>
              <a:rPr lang="pl-PL" sz="2000" b="1" dirty="0" err="1"/>
              <a:t>excitation</a:t>
            </a:r>
            <a:r>
              <a:rPr lang="pl-PL" sz="2000" dirty="0"/>
              <a:t> and </a:t>
            </a:r>
            <a:r>
              <a:rPr lang="pl-PL" sz="2000" b="1" dirty="0" err="1"/>
              <a:t>decay</a:t>
            </a:r>
            <a:r>
              <a:rPr lang="pl-PL" sz="2000" dirty="0"/>
              <a:t> of the </a:t>
            </a:r>
            <a:r>
              <a:rPr lang="pl-PL" sz="2000" dirty="0" err="1"/>
              <a:t>first</a:t>
            </a:r>
            <a:r>
              <a:rPr lang="pl-PL" sz="2000" dirty="0"/>
              <a:t> </a:t>
            </a:r>
            <a:r>
              <a:rPr lang="pl-PL" sz="2000" dirty="0" err="1"/>
              <a:t>excited</a:t>
            </a:r>
            <a:r>
              <a:rPr lang="pl-PL" sz="2000" dirty="0"/>
              <a:t> 0</a:t>
            </a:r>
            <a:r>
              <a:rPr lang="pl-PL" sz="2000" baseline="30000" dirty="0"/>
              <a:t>+</a:t>
            </a:r>
            <a:r>
              <a:rPr lang="pl-PL" sz="2000" dirty="0"/>
              <a:t> </a:t>
            </a:r>
            <a:r>
              <a:rPr lang="pl-PL" sz="2000" dirty="0" err="1"/>
              <a:t>state</a:t>
            </a:r>
            <a:r>
              <a:rPr lang="pl-PL" sz="2000" dirty="0"/>
              <a:t> in </a:t>
            </a:r>
            <a:r>
              <a:rPr lang="pl-PL" sz="2000" dirty="0" err="1"/>
              <a:t>nuclei</a:t>
            </a:r>
            <a:r>
              <a:rPr lang="pl-PL" sz="2000" dirty="0"/>
              <a:t> of </a:t>
            </a:r>
            <a:r>
              <a:rPr lang="pl-PL" sz="2000" dirty="0" err="1"/>
              <a:t>interet</a:t>
            </a:r>
            <a:r>
              <a:rPr lang="pl-PL" sz="2000" dirty="0"/>
              <a:t>.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373973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2C6B2-5A2B-4771-A8FE-6C65C963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162082"/>
            <a:ext cx="8290625" cy="775776"/>
          </a:xfrm>
        </p:spPr>
        <p:txBody>
          <a:bodyPr>
            <a:noAutofit/>
          </a:bodyPr>
          <a:lstStyle/>
          <a:p>
            <a:r>
              <a:rPr lang="pl-PL" sz="2600" b="1" dirty="0">
                <a:solidFill>
                  <a:srgbClr val="C00000"/>
                </a:solidFill>
                <a:latin typeface="+mn-lt"/>
              </a:rPr>
              <a:t>LINIAC </a:t>
            </a: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at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 IFJ PAN </a:t>
            </a: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requirements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 for the 2gamma </a:t>
            </a: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measurements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, </a:t>
            </a:r>
            <a:r>
              <a:rPr lang="pl-PL" sz="2600" b="1" u="sng" dirty="0">
                <a:solidFill>
                  <a:srgbClr val="C00000"/>
                </a:solidFill>
                <a:latin typeface="+mn-lt"/>
              </a:rPr>
              <a:t>STAGE 2 </a:t>
            </a:r>
            <a:endParaRPr lang="pl-PL" sz="2600" u="sng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/>
              <a:t>7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083F1AD-381E-4C0B-8920-C6936E42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890684" cy="365125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Investigation of </a:t>
            </a:r>
            <a:r>
              <a:rPr lang="pl-PL" b="1" dirty="0">
                <a:solidFill>
                  <a:srgbClr val="FFFF00"/>
                </a:solidFill>
              </a:rPr>
              <a:t>n</a:t>
            </a:r>
            <a:r>
              <a:rPr lang="en-US" b="1" dirty="0" err="1">
                <a:solidFill>
                  <a:srgbClr val="FFFF00"/>
                </a:solidFill>
              </a:rPr>
              <a:t>uclear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pl-PL" b="1" dirty="0">
                <a:solidFill>
                  <a:srgbClr val="FFFF00"/>
                </a:solidFill>
              </a:rPr>
              <a:t>t</a:t>
            </a:r>
            <a:r>
              <a:rPr lang="en-US" b="1" dirty="0">
                <a:solidFill>
                  <a:srgbClr val="FFFF00"/>
                </a:solidFill>
              </a:rPr>
              <a:t>wo-</a:t>
            </a:r>
            <a:r>
              <a:rPr lang="pl-PL" b="1" dirty="0">
                <a:solidFill>
                  <a:srgbClr val="FFFF00"/>
                </a:solidFill>
              </a:rPr>
              <a:t>p</a:t>
            </a:r>
            <a:r>
              <a:rPr lang="en-US" b="1" dirty="0" err="1">
                <a:solidFill>
                  <a:srgbClr val="FFFF00"/>
                </a:solidFill>
              </a:rPr>
              <a:t>hoton</a:t>
            </a:r>
            <a:r>
              <a:rPr lang="en-US" b="1" dirty="0">
                <a:solidFill>
                  <a:srgbClr val="FFFF00"/>
                </a:solidFill>
              </a:rPr>
              <a:t> (2γ) </a:t>
            </a:r>
            <a:r>
              <a:rPr lang="pl-PL" b="1" dirty="0">
                <a:solidFill>
                  <a:srgbClr val="FFFF00"/>
                </a:solidFill>
              </a:rPr>
              <a:t>D</a:t>
            </a:r>
            <a:r>
              <a:rPr lang="en-US" b="1" dirty="0" err="1">
                <a:solidFill>
                  <a:srgbClr val="FFFF00"/>
                </a:solidFill>
              </a:rPr>
              <a:t>ecay</a:t>
            </a:r>
            <a:r>
              <a:rPr lang="pl-PL" b="1" dirty="0">
                <a:solidFill>
                  <a:srgbClr val="FFFF00"/>
                </a:solidFill>
              </a:rPr>
              <a:t>, M. </a:t>
            </a:r>
            <a:r>
              <a:rPr lang="pl-PL" b="1" dirty="0" err="1">
                <a:solidFill>
                  <a:srgbClr val="FFFF00"/>
                </a:solidFill>
              </a:rPr>
              <a:t>Ciemała</a:t>
            </a:r>
            <a:endParaRPr lang="pl-PL" dirty="0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altLang="pl-PL">
                <a:solidFill>
                  <a:schemeClr val="bg1"/>
                </a:solidFill>
                <a:cs typeface="Times New Roman" panose="02020603050405020304" pitchFamily="18" charset="0"/>
              </a:rPr>
              <a:t>26-27/05/2026</a:t>
            </a:r>
            <a:endParaRPr lang="pl-PL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D3C83A06-2C3D-4D03-AD5C-D76964A97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 err="1"/>
              <a:t>Protons</a:t>
            </a:r>
            <a:r>
              <a:rPr lang="pl-PL" sz="2000" dirty="0"/>
              <a:t> with </a:t>
            </a:r>
            <a:r>
              <a:rPr lang="en-US" sz="2000" dirty="0"/>
              <a:t>variable energy within </a:t>
            </a:r>
            <a:r>
              <a:rPr lang="en-US" sz="2000" b="1" dirty="0"/>
              <a:t>2.5 – 12.5 MeV </a:t>
            </a:r>
            <a:r>
              <a:rPr lang="en-US" sz="2000" dirty="0"/>
              <a:t>range, </a:t>
            </a:r>
            <a:r>
              <a:rPr lang="pl-PL" sz="2000" dirty="0"/>
              <a:t> with a</a:t>
            </a:r>
            <a:r>
              <a:rPr lang="en-US" sz="2000" dirty="0" err="1"/>
              <a:t>bsolute</a:t>
            </a:r>
            <a:r>
              <a:rPr lang="en-US" sz="2000" dirty="0"/>
              <a:t> suppression of dark current </a:t>
            </a:r>
            <a:r>
              <a:rPr lang="pl-PL" sz="2000" dirty="0"/>
              <a:t>(</a:t>
            </a:r>
            <a:r>
              <a:rPr lang="pl-PL" sz="2000" dirty="0" err="1"/>
              <a:t>which</a:t>
            </a:r>
            <a:r>
              <a:rPr lang="pl-PL" sz="2000" dirty="0"/>
              <a:t> </a:t>
            </a:r>
            <a:r>
              <a:rPr lang="pl-PL" sz="2000" dirty="0" err="1"/>
              <a:t>is</a:t>
            </a:r>
            <a:r>
              <a:rPr lang="pl-PL" sz="2000" dirty="0"/>
              <a:t> off-</a:t>
            </a:r>
            <a:r>
              <a:rPr lang="pl-PL" sz="2000" dirty="0" err="1"/>
              <a:t>pulse</a:t>
            </a:r>
            <a:r>
              <a:rPr lang="pl-PL" sz="2000" dirty="0"/>
              <a:t> </a:t>
            </a:r>
            <a:r>
              <a:rPr lang="pl-PL" sz="2000" dirty="0" err="1"/>
              <a:t>background</a:t>
            </a:r>
            <a:r>
              <a:rPr lang="pl-PL" sz="2000" dirty="0"/>
              <a:t>) by </a:t>
            </a:r>
            <a:r>
              <a:rPr lang="pl-PL" sz="2000" dirty="0" err="1"/>
              <a:t>factor</a:t>
            </a:r>
            <a:r>
              <a:rPr lang="pl-PL" sz="2000" dirty="0"/>
              <a:t> of 10</a:t>
            </a:r>
            <a:r>
              <a:rPr lang="pl-PL" sz="2000" baseline="30000" dirty="0"/>
              <a:t>6</a:t>
            </a:r>
            <a:r>
              <a:rPr lang="pl-PL" sz="2000" dirty="0"/>
              <a:t> </a:t>
            </a:r>
            <a:r>
              <a:rPr lang="pl-PL" sz="2000" dirty="0" err="1"/>
              <a:t>or</a:t>
            </a:r>
            <a:r>
              <a:rPr lang="pl-PL" sz="2000" dirty="0"/>
              <a:t> </a:t>
            </a:r>
            <a:r>
              <a:rPr lang="pl-PL" sz="2000" dirty="0" err="1"/>
              <a:t>better</a:t>
            </a:r>
            <a:r>
              <a:rPr lang="pl-PL" sz="2000" dirty="0"/>
              <a:t>.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 err="1"/>
              <a:t>Required</a:t>
            </a:r>
            <a:r>
              <a:rPr lang="pl-PL" sz="2000" dirty="0"/>
              <a:t> </a:t>
            </a:r>
            <a:r>
              <a:rPr lang="pl-PL" sz="2000" b="1" dirty="0" err="1"/>
              <a:t>pulsation</a:t>
            </a:r>
            <a:r>
              <a:rPr lang="pl-PL" sz="2000" dirty="0"/>
              <a:t> by 100 </a:t>
            </a:r>
            <a:r>
              <a:rPr lang="pl-PL" sz="2000" dirty="0" err="1"/>
              <a:t>ns</a:t>
            </a:r>
            <a:r>
              <a:rPr lang="pl-PL" sz="2000" dirty="0"/>
              <a:t> </a:t>
            </a:r>
            <a:r>
              <a:rPr lang="pl-PL" sz="2000" dirty="0" err="1"/>
              <a:t>or</a:t>
            </a:r>
            <a:r>
              <a:rPr lang="pl-PL" sz="2000" dirty="0"/>
              <a:t> </a:t>
            </a:r>
            <a:r>
              <a:rPr lang="pl-PL" sz="2000" dirty="0" err="1"/>
              <a:t>its</a:t>
            </a:r>
            <a:r>
              <a:rPr lang="pl-PL" sz="2000" dirty="0"/>
              <a:t> </a:t>
            </a:r>
            <a:r>
              <a:rPr lang="pl-PL" sz="2000" dirty="0" err="1"/>
              <a:t>multiplication</a:t>
            </a:r>
            <a:r>
              <a:rPr lang="pl-PL" sz="2000" dirty="0"/>
              <a:t>, with </a:t>
            </a:r>
            <a:r>
              <a:rPr lang="pl-PL" sz="2000" dirty="0" err="1"/>
              <a:t>beam</a:t>
            </a:r>
            <a:r>
              <a:rPr lang="pl-PL" sz="2000" dirty="0"/>
              <a:t> </a:t>
            </a:r>
            <a:r>
              <a:rPr lang="pl-PL" sz="2000" dirty="0" err="1"/>
              <a:t>pulse</a:t>
            </a:r>
            <a:r>
              <a:rPr lang="pl-PL" sz="2000" dirty="0"/>
              <a:t> sigma </a:t>
            </a:r>
            <a:r>
              <a:rPr lang="pl-PL" sz="2000" dirty="0" err="1"/>
              <a:t>better</a:t>
            </a:r>
            <a:r>
              <a:rPr lang="pl-PL" sz="2000" dirty="0"/>
              <a:t> </a:t>
            </a:r>
            <a:r>
              <a:rPr lang="pl-PL" sz="2000" dirty="0" err="1"/>
              <a:t>than</a:t>
            </a:r>
            <a:r>
              <a:rPr lang="pl-PL" sz="2000" dirty="0"/>
              <a:t> 1 </a:t>
            </a:r>
            <a:r>
              <a:rPr lang="pl-PL" sz="2000" dirty="0" err="1"/>
              <a:t>ns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 err="1"/>
              <a:t>Beam</a:t>
            </a:r>
            <a:r>
              <a:rPr lang="pl-PL" sz="2000" dirty="0"/>
              <a:t> on target </a:t>
            </a:r>
            <a:r>
              <a:rPr lang="pl-PL" sz="2000" b="1" dirty="0" err="1"/>
              <a:t>up</a:t>
            </a:r>
            <a:r>
              <a:rPr lang="pl-PL" sz="2000" b="1" dirty="0"/>
              <a:t> to </a:t>
            </a:r>
            <a:r>
              <a:rPr lang="pl-PL" sz="2000" dirty="0" err="1"/>
              <a:t>around</a:t>
            </a:r>
            <a:r>
              <a:rPr lang="pl-PL" sz="2000" dirty="0"/>
              <a:t> </a:t>
            </a:r>
            <a:r>
              <a:rPr lang="pl-PL" sz="2000" b="1" dirty="0"/>
              <a:t>500 </a:t>
            </a:r>
            <a:r>
              <a:rPr lang="pl-PL" sz="2000" b="1" dirty="0" err="1"/>
              <a:t>nA</a:t>
            </a:r>
            <a:endParaRPr lang="pl-PL" sz="2000" b="1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Good </a:t>
            </a:r>
            <a:r>
              <a:rPr lang="pl-PL" sz="2000" b="1" dirty="0" err="1"/>
              <a:t>energy</a:t>
            </a:r>
            <a:r>
              <a:rPr lang="pl-PL" sz="2000" b="1" dirty="0"/>
              <a:t> resolution</a:t>
            </a:r>
            <a:r>
              <a:rPr lang="pl-PL" sz="2000" dirty="0"/>
              <a:t>, </a:t>
            </a:r>
            <a:r>
              <a:rPr lang="pl-PL" sz="2000" dirty="0" err="1"/>
              <a:t>around</a:t>
            </a:r>
            <a:r>
              <a:rPr lang="pl-PL" sz="2000" dirty="0"/>
              <a:t> </a:t>
            </a:r>
            <a:r>
              <a:rPr lang="en-US" sz="2000" dirty="0"/>
              <a:t>10-20 keV</a:t>
            </a:r>
            <a:r>
              <a:rPr lang="pl-PL" sz="2000" dirty="0"/>
              <a:t> </a:t>
            </a:r>
            <a:r>
              <a:rPr lang="pl-PL" sz="2000" dirty="0" err="1"/>
              <a:t>will</a:t>
            </a:r>
            <a:r>
              <a:rPr lang="pl-PL" sz="2000" dirty="0"/>
              <a:t> be </a:t>
            </a:r>
            <a:r>
              <a:rPr lang="pl-PL" sz="2000" dirty="0" err="1"/>
              <a:t>welcomed</a:t>
            </a:r>
            <a:endParaRPr lang="en-US" sz="20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C997CF1-45DE-4FF4-9DA8-AAFBF61600B4}"/>
              </a:ext>
            </a:extLst>
          </p:cNvPr>
          <p:cNvSpPr txBox="1"/>
          <p:nvPr/>
        </p:nvSpPr>
        <p:spPr>
          <a:xfrm>
            <a:off x="3432875" y="18256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42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2C6B2-5A2B-4771-A8FE-6C65C963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2082"/>
            <a:ext cx="7886700" cy="775776"/>
          </a:xfrm>
        </p:spPr>
        <p:txBody>
          <a:bodyPr>
            <a:noAutofit/>
          </a:bodyPr>
          <a:lstStyle/>
          <a:p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Other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requirements</a:t>
            </a:r>
            <a:endParaRPr lang="pl-PL" sz="2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/>
              <a:t>8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083F1AD-381E-4C0B-8920-C6936E42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890684" cy="365125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Investigation of </a:t>
            </a:r>
            <a:r>
              <a:rPr lang="pl-PL" b="1" dirty="0">
                <a:solidFill>
                  <a:srgbClr val="FFFF00"/>
                </a:solidFill>
              </a:rPr>
              <a:t>n</a:t>
            </a:r>
            <a:r>
              <a:rPr lang="en-US" b="1" dirty="0" err="1">
                <a:solidFill>
                  <a:srgbClr val="FFFF00"/>
                </a:solidFill>
              </a:rPr>
              <a:t>uclear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pl-PL" b="1" dirty="0">
                <a:solidFill>
                  <a:srgbClr val="FFFF00"/>
                </a:solidFill>
              </a:rPr>
              <a:t>t</a:t>
            </a:r>
            <a:r>
              <a:rPr lang="en-US" b="1" dirty="0">
                <a:solidFill>
                  <a:srgbClr val="FFFF00"/>
                </a:solidFill>
              </a:rPr>
              <a:t>wo-</a:t>
            </a:r>
            <a:r>
              <a:rPr lang="pl-PL" b="1" dirty="0">
                <a:solidFill>
                  <a:srgbClr val="FFFF00"/>
                </a:solidFill>
              </a:rPr>
              <a:t>p</a:t>
            </a:r>
            <a:r>
              <a:rPr lang="en-US" b="1" dirty="0" err="1">
                <a:solidFill>
                  <a:srgbClr val="FFFF00"/>
                </a:solidFill>
              </a:rPr>
              <a:t>hoton</a:t>
            </a:r>
            <a:r>
              <a:rPr lang="en-US" b="1" dirty="0">
                <a:solidFill>
                  <a:srgbClr val="FFFF00"/>
                </a:solidFill>
              </a:rPr>
              <a:t> (2γ) </a:t>
            </a:r>
            <a:r>
              <a:rPr lang="pl-PL" b="1" dirty="0">
                <a:solidFill>
                  <a:srgbClr val="FFFF00"/>
                </a:solidFill>
              </a:rPr>
              <a:t>D</a:t>
            </a:r>
            <a:r>
              <a:rPr lang="en-US" b="1" dirty="0" err="1">
                <a:solidFill>
                  <a:srgbClr val="FFFF00"/>
                </a:solidFill>
              </a:rPr>
              <a:t>ecay</a:t>
            </a:r>
            <a:r>
              <a:rPr lang="pl-PL" b="1" dirty="0">
                <a:solidFill>
                  <a:srgbClr val="FFFF00"/>
                </a:solidFill>
              </a:rPr>
              <a:t>, M. </a:t>
            </a:r>
            <a:r>
              <a:rPr lang="pl-PL" b="1" dirty="0" err="1">
                <a:solidFill>
                  <a:srgbClr val="FFFF00"/>
                </a:solidFill>
              </a:rPr>
              <a:t>Ciemała</a:t>
            </a:r>
            <a:endParaRPr lang="pl-PL" dirty="0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altLang="pl-PL">
                <a:solidFill>
                  <a:schemeClr val="bg1"/>
                </a:solidFill>
                <a:cs typeface="Times New Roman" panose="02020603050405020304" pitchFamily="18" charset="0"/>
              </a:rPr>
              <a:t>26-27/05/2026</a:t>
            </a:r>
            <a:endParaRPr lang="pl-PL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D3C83A06-2C3D-4D03-AD5C-D76964A97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53805"/>
            <a:ext cx="7886700" cy="2986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For 2gamma </a:t>
            </a:r>
            <a:r>
              <a:rPr lang="pl-PL" sz="2000" dirty="0" err="1"/>
              <a:t>measurements</a:t>
            </a:r>
            <a:r>
              <a:rPr lang="pl-PL" sz="2000" dirty="0"/>
              <a:t>, gamma-</a:t>
            </a:r>
            <a:r>
              <a:rPr lang="pl-PL" sz="2000" dirty="0" err="1"/>
              <a:t>ray</a:t>
            </a:r>
            <a:r>
              <a:rPr lang="pl-PL" sz="2000" dirty="0"/>
              <a:t> system </a:t>
            </a:r>
            <a:r>
              <a:rPr lang="pl-PL" sz="2000" dirty="0" err="1"/>
              <a:t>basing</a:t>
            </a:r>
            <a:r>
              <a:rPr lang="pl-PL" sz="2000" dirty="0"/>
              <a:t> on the </a:t>
            </a:r>
            <a:r>
              <a:rPr lang="pl-PL" sz="2000" b="1" dirty="0" err="1"/>
              <a:t>scintillator</a:t>
            </a:r>
            <a:r>
              <a:rPr lang="pl-PL" sz="2000" dirty="0"/>
              <a:t> gamma-</a:t>
            </a:r>
            <a:r>
              <a:rPr lang="pl-PL" sz="2000" dirty="0" err="1"/>
              <a:t>ray</a:t>
            </a:r>
            <a:r>
              <a:rPr lang="pl-PL" sz="2000" dirty="0"/>
              <a:t> </a:t>
            </a:r>
            <a:r>
              <a:rPr lang="pl-PL" sz="2000" dirty="0" err="1"/>
              <a:t>detectors</a:t>
            </a:r>
            <a:r>
              <a:rPr lang="pl-PL" sz="2000" dirty="0"/>
              <a:t> with </a:t>
            </a:r>
            <a:r>
              <a:rPr lang="pl-PL" sz="2000" b="1" dirty="0" err="1"/>
              <a:t>good</a:t>
            </a:r>
            <a:r>
              <a:rPr lang="pl-PL" sz="2000" b="1" dirty="0"/>
              <a:t> </a:t>
            </a:r>
            <a:r>
              <a:rPr lang="pl-PL" sz="2000" b="1" dirty="0" err="1"/>
              <a:t>time</a:t>
            </a:r>
            <a:r>
              <a:rPr lang="pl-PL" sz="2000" b="1" dirty="0"/>
              <a:t> resolution </a:t>
            </a:r>
            <a:r>
              <a:rPr lang="pl-PL" sz="2000" dirty="0"/>
              <a:t>and </a:t>
            </a:r>
            <a:r>
              <a:rPr lang="pl-PL" sz="2000" dirty="0" err="1"/>
              <a:t>reasonable</a:t>
            </a:r>
            <a:r>
              <a:rPr lang="pl-PL" sz="2000" dirty="0"/>
              <a:t> Energy resolution. </a:t>
            </a:r>
            <a:r>
              <a:rPr lang="pl-PL" sz="2000" dirty="0" err="1"/>
              <a:t>Example</a:t>
            </a:r>
            <a:r>
              <a:rPr lang="pl-PL" sz="2000" dirty="0"/>
              <a:t> PARIS CeBr</a:t>
            </a:r>
            <a:r>
              <a:rPr lang="pl-PL" sz="2000" baseline="-25000" dirty="0"/>
              <a:t>3</a:t>
            </a:r>
            <a:r>
              <a:rPr lang="pl-PL" sz="2000" dirty="0"/>
              <a:t>:NaI </a:t>
            </a:r>
            <a:r>
              <a:rPr lang="pl-PL" sz="2000" dirty="0" err="1"/>
              <a:t>phoswiches</a:t>
            </a:r>
            <a:r>
              <a:rPr lang="pl-PL" sz="2000" dirty="0"/>
              <a:t>.</a:t>
            </a:r>
          </a:p>
          <a:p>
            <a:pPr marL="0" indent="0">
              <a:buNone/>
            </a:pPr>
            <a:r>
              <a:rPr lang="pl-PL" sz="2000" dirty="0"/>
              <a:t>IFJ PAN </a:t>
            </a:r>
            <a:r>
              <a:rPr lang="pl-PL" sz="2000" dirty="0" err="1"/>
              <a:t>posess</a:t>
            </a:r>
            <a:r>
              <a:rPr lang="pl-PL" sz="2000" dirty="0"/>
              <a:t> </a:t>
            </a:r>
            <a:r>
              <a:rPr lang="pl-PL" sz="2000" dirty="0" err="1"/>
              <a:t>currently</a:t>
            </a:r>
            <a:r>
              <a:rPr lang="pl-PL" sz="2000" dirty="0"/>
              <a:t> </a:t>
            </a:r>
            <a:r>
              <a:rPr lang="pl-PL" sz="2000" dirty="0" err="1"/>
              <a:t>knowledge</a:t>
            </a:r>
            <a:r>
              <a:rPr lang="pl-PL" sz="2000" dirty="0"/>
              <a:t> in </a:t>
            </a:r>
            <a:r>
              <a:rPr lang="pl-PL" sz="2000" dirty="0" err="1"/>
              <a:t>this</a:t>
            </a:r>
            <a:r>
              <a:rPr lang="pl-PL" sz="2000" dirty="0"/>
              <a:t> </a:t>
            </a:r>
            <a:r>
              <a:rPr lang="pl-PL" sz="2000" dirty="0" err="1"/>
              <a:t>area</a:t>
            </a:r>
            <a:r>
              <a:rPr lang="pl-PL" sz="2000" dirty="0"/>
              <a:t>.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 err="1"/>
              <a:t>Detection</a:t>
            </a:r>
            <a:r>
              <a:rPr lang="pl-PL" sz="2000" dirty="0"/>
              <a:t> system for the I</a:t>
            </a:r>
            <a:r>
              <a:rPr lang="en-US" sz="2000" dirty="0" err="1"/>
              <a:t>nternal</a:t>
            </a:r>
            <a:r>
              <a:rPr lang="en-US" sz="2000" dirty="0"/>
              <a:t> Conversion Electrons and Internal Pair Creation, as well as for the detection of the scattered protons</a:t>
            </a:r>
            <a:r>
              <a:rPr lang="pl-PL" sz="2000" dirty="0"/>
              <a:t>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6938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2C6B2-5A2B-4771-A8FE-6C65C963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965" y="673885"/>
            <a:ext cx="7886700" cy="775776"/>
          </a:xfrm>
        </p:spPr>
        <p:txBody>
          <a:bodyPr>
            <a:noAutofit/>
          </a:bodyPr>
          <a:lstStyle/>
          <a:p>
            <a:r>
              <a:rPr lang="pl-PL" sz="2600" b="1" i="1" dirty="0">
                <a:solidFill>
                  <a:srgbClr val="C00000"/>
                </a:solidFill>
                <a:latin typeface="+mn-lt"/>
              </a:rPr>
              <a:t>SWOT </a:t>
            </a:r>
            <a:r>
              <a:rPr lang="pl-PL" sz="2600" b="1" i="1" dirty="0" err="1">
                <a:solidFill>
                  <a:srgbClr val="C00000"/>
                </a:solidFill>
                <a:latin typeface="+mn-lt"/>
              </a:rPr>
              <a:t>analysis</a:t>
            </a:r>
            <a:r>
              <a:rPr lang="pl-PL" sz="2600" b="1" i="1" dirty="0">
                <a:solidFill>
                  <a:srgbClr val="C00000"/>
                </a:solidFill>
                <a:latin typeface="+mn-lt"/>
              </a:rPr>
              <a:t> for the </a:t>
            </a:r>
            <a:r>
              <a:rPr lang="pl-PL" sz="2600" b="1" i="1" dirty="0" err="1">
                <a:solidFill>
                  <a:srgbClr val="C00000"/>
                </a:solidFill>
                <a:latin typeface="+mn-lt"/>
              </a:rPr>
              <a:t>project</a:t>
            </a:r>
            <a:r>
              <a:rPr lang="pl-PL" sz="2600" b="1" i="1" dirty="0">
                <a:solidFill>
                  <a:srgbClr val="C00000"/>
                </a:solidFill>
                <a:latin typeface="+mn-lt"/>
              </a:rPr>
              <a:t> </a:t>
            </a:r>
            <a:endParaRPr lang="pl-PL" sz="2600" i="1" dirty="0"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/>
              <a:t>9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083F1AD-381E-4C0B-8920-C6936E42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890684" cy="365125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Investigation of </a:t>
            </a:r>
            <a:r>
              <a:rPr lang="pl-PL" b="1" dirty="0">
                <a:solidFill>
                  <a:srgbClr val="FFFF00"/>
                </a:solidFill>
              </a:rPr>
              <a:t>n</a:t>
            </a:r>
            <a:r>
              <a:rPr lang="en-US" b="1" dirty="0" err="1">
                <a:solidFill>
                  <a:srgbClr val="FFFF00"/>
                </a:solidFill>
              </a:rPr>
              <a:t>uclear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pl-PL" b="1" dirty="0">
                <a:solidFill>
                  <a:srgbClr val="FFFF00"/>
                </a:solidFill>
              </a:rPr>
              <a:t>t</a:t>
            </a:r>
            <a:r>
              <a:rPr lang="en-US" b="1" dirty="0">
                <a:solidFill>
                  <a:srgbClr val="FFFF00"/>
                </a:solidFill>
              </a:rPr>
              <a:t>wo-</a:t>
            </a:r>
            <a:r>
              <a:rPr lang="pl-PL" b="1" dirty="0">
                <a:solidFill>
                  <a:srgbClr val="FFFF00"/>
                </a:solidFill>
              </a:rPr>
              <a:t>p</a:t>
            </a:r>
            <a:r>
              <a:rPr lang="en-US" b="1" dirty="0" err="1">
                <a:solidFill>
                  <a:srgbClr val="FFFF00"/>
                </a:solidFill>
              </a:rPr>
              <a:t>hoton</a:t>
            </a:r>
            <a:r>
              <a:rPr lang="en-US" b="1" dirty="0">
                <a:solidFill>
                  <a:srgbClr val="FFFF00"/>
                </a:solidFill>
              </a:rPr>
              <a:t> (2γ) </a:t>
            </a:r>
            <a:r>
              <a:rPr lang="pl-PL" b="1" dirty="0">
                <a:solidFill>
                  <a:srgbClr val="FFFF00"/>
                </a:solidFill>
              </a:rPr>
              <a:t>D</a:t>
            </a:r>
            <a:r>
              <a:rPr lang="en-US" b="1" dirty="0" err="1">
                <a:solidFill>
                  <a:srgbClr val="FFFF00"/>
                </a:solidFill>
              </a:rPr>
              <a:t>ecay</a:t>
            </a:r>
            <a:r>
              <a:rPr lang="pl-PL" b="1" dirty="0">
                <a:solidFill>
                  <a:srgbClr val="FFFF00"/>
                </a:solidFill>
              </a:rPr>
              <a:t>, M. </a:t>
            </a:r>
            <a:r>
              <a:rPr lang="pl-PL" b="1" dirty="0" err="1">
                <a:solidFill>
                  <a:srgbClr val="FFFF00"/>
                </a:solidFill>
              </a:rPr>
              <a:t>Ciemała</a:t>
            </a:r>
            <a:endParaRPr lang="pl-PL" dirty="0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altLang="pl-PL">
                <a:solidFill>
                  <a:schemeClr val="bg1"/>
                </a:solidFill>
                <a:cs typeface="Times New Roman" panose="02020603050405020304" pitchFamily="18" charset="0"/>
              </a:rPr>
              <a:t>26-27/05/2026</a:t>
            </a:r>
            <a:endParaRPr lang="pl-PL" dirty="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3037065-8687-48AE-8E19-EC73F699D1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9377" y="2213797"/>
            <a:ext cx="901462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 (Strengths):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long-term R&amp;D within the PARIS collaboration, IFJ PAN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possesses unique expertise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in gamma-ray calorimetry and measurements using advanced scintillators.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Existing infrastructure and data analysis adapted from previous PARIS experiments.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pl-PL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 (Weaknesses):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High risk of failure due to low beam quality</a:t>
            </a:r>
            <a:r>
              <a:rPr kumimoji="0" lang="pl-PL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High technical complexity in designing the dedicated 2gamma detection geometry. Limited initial core team size.</a:t>
            </a:r>
            <a:endParaRPr lang="pl-PL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44805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991</TotalTime>
  <Words>1138</Words>
  <Application>Microsoft Office PowerPoint</Application>
  <PresentationFormat>Pokaz na ekranie (4:3)</PresentationFormat>
  <Paragraphs>113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Motyw pakietu Office</vt:lpstr>
      <vt:lpstr>Investigation of nuclear two-photon (2γ) decay in even-even nuclei via proton excitation of 02+ states</vt:lpstr>
      <vt:lpstr>Introduction and Motivation</vt:lpstr>
      <vt:lpstr>Introduction and Motivation</vt:lpstr>
      <vt:lpstr>Introduction and Motivation</vt:lpstr>
      <vt:lpstr>Introduction and Motivation</vt:lpstr>
      <vt:lpstr>Experiments idea</vt:lpstr>
      <vt:lpstr>LINIAC at IFJ PAN requirements for the 2gamma measurements, STAGE 2 </vt:lpstr>
      <vt:lpstr>Other requirements</vt:lpstr>
      <vt:lpstr>SWOT analysis for the project </vt:lpstr>
      <vt:lpstr>SWOT analysis for the project 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prezentacja-ifj-pl</dc:title>
  <dc:creator>Agata Flis</dc:creator>
  <cp:lastModifiedBy>User</cp:lastModifiedBy>
  <cp:revision>60</cp:revision>
  <dcterms:created xsi:type="dcterms:W3CDTF">2020-09-23T10:32:17Z</dcterms:created>
  <dcterms:modified xsi:type="dcterms:W3CDTF">2026-05-24T10:43:41Z</dcterms:modified>
</cp:coreProperties>
</file>