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52" r:id="rId3"/>
    <p:sldId id="363" r:id="rId4"/>
    <p:sldId id="364" r:id="rId5"/>
    <p:sldId id="353" r:id="rId6"/>
    <p:sldId id="354" r:id="rId7"/>
    <p:sldId id="355" r:id="rId8"/>
    <p:sldId id="356" r:id="rId9"/>
    <p:sldId id="357" r:id="rId10"/>
    <p:sldId id="320" r:id="rId11"/>
    <p:sldId id="350" r:id="rId12"/>
    <p:sldId id="321" r:id="rId13"/>
    <p:sldId id="329" r:id="rId14"/>
    <p:sldId id="330" r:id="rId15"/>
    <p:sldId id="331" r:id="rId16"/>
    <p:sldId id="332" r:id="rId17"/>
    <p:sldId id="333" r:id="rId18"/>
    <p:sldId id="334" r:id="rId19"/>
    <p:sldId id="336" r:id="rId20"/>
    <p:sldId id="337" r:id="rId21"/>
    <p:sldId id="338" r:id="rId22"/>
    <p:sldId id="339" r:id="rId23"/>
    <p:sldId id="340" r:id="rId24"/>
    <p:sldId id="370" r:id="rId25"/>
    <p:sldId id="341" r:id="rId26"/>
    <p:sldId id="371" r:id="rId27"/>
    <p:sldId id="372" r:id="rId28"/>
    <p:sldId id="342" r:id="rId29"/>
    <p:sldId id="344" r:id="rId30"/>
    <p:sldId id="322" r:id="rId31"/>
    <p:sldId id="345" r:id="rId32"/>
    <p:sldId id="346" r:id="rId33"/>
    <p:sldId id="348" r:id="rId34"/>
    <p:sldId id="358" r:id="rId35"/>
    <p:sldId id="359" r:id="rId36"/>
    <p:sldId id="365" r:id="rId37"/>
    <p:sldId id="366" r:id="rId38"/>
    <p:sldId id="367" r:id="rId39"/>
    <p:sldId id="368" r:id="rId40"/>
    <p:sldId id="323" r:id="rId41"/>
    <p:sldId id="324" r:id="rId42"/>
    <p:sldId id="369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6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608FB-BD3B-4510-9A8D-FD9B66B7A0BB}" type="datetimeFigureOut">
              <a:rPr lang="pl-PL" smtClean="0"/>
              <a:t>25.02.2026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24266-EBC5-4EC9-A360-384FFB519A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76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E739E-B23E-7148-7DD9-A0DB33CC5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F34B330-F886-53A9-BD31-E3C2DFDB0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155AF2-F98F-1C24-4617-049A1DEB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6188-B535-4DFF-A2E1-39A4F63F34AC}" type="datetime1">
              <a:rPr lang="pl-PL" smtClean="0"/>
              <a:t>25.02.2026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3EE238-5F7E-4486-C926-67ED26E5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0B5BF7-B9AF-A3DE-067C-55F9E84A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94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3EAC7B-8F7F-6E65-D554-3944FCDA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FD47DC-BDD4-9E1A-A785-A63C33F98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401F99-45CE-12BC-217B-7528F6DB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BE73-7DFD-4CB7-B9A0-E82FA10F647F}" type="datetime1">
              <a:rPr lang="pl-PL" smtClean="0"/>
              <a:t>25.02.2026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D9A07B3-8DE9-56B6-74BC-8949129D1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0F2965-FB65-7508-B24C-8596EFD6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84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6F84B89-2184-C245-4F35-513511833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9FB9D81-92AF-989E-FCBE-95C89BBA2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ED214F-F52A-7022-3471-EDCEC249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BAEC-0A4F-4541-B5AF-E97604245DD2}" type="datetime1">
              <a:rPr lang="pl-PL" smtClean="0"/>
              <a:t>25.02.2026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46BF0F-C595-5007-D9D9-D5A7AB66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F20E1A-5D36-600C-C0A1-A83C2B3A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06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A7F8DC-C10F-7A11-6801-C3B92EBE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26B2E3-CD29-0B68-DBEF-D7FB558A0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AFDB5C-C33D-D2DA-87EE-37CFD0E5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16AA-F943-4CE3-9CE0-C9BB1CAF7706}" type="datetime1">
              <a:rPr lang="pl-PL" smtClean="0"/>
              <a:t>25.02.2026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E4C672-1CA5-B18B-B583-07F962EA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378B28-8430-1FAD-C71F-24B49EF2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7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EFAB46-3BB6-5844-65BC-F0923679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07A762-1B1D-289F-65BF-06C6A39DD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A32F55-80C2-E916-E0DF-EAE210F1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6EDA-53A0-4E7A-BAFE-EF66D1D728D0}" type="datetime1">
              <a:rPr lang="pl-PL" smtClean="0"/>
              <a:t>25.02.2026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37CB4E-C61A-6524-05EF-2C1E77A8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32ECF8-AD52-BC08-6843-1B85D0A6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30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019A3E-B741-55DA-ECEE-44CAFEAE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71B074-7D9C-2497-0DCC-451CF27763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5669B6-5C68-CDEF-90AD-5A65DFC42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21993F-5B34-1907-A08A-26A90578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9AD8-B4F6-4554-8C03-8805A80E31AE}" type="datetime1">
              <a:rPr lang="pl-PL" smtClean="0"/>
              <a:t>25.02.2026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83CF75-85F7-92AB-49E8-69C5472C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ABF6D7-C5B6-05DE-191B-30D965AA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657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52A31B-D110-83FD-3DD4-A5AECB44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276F57-80D8-7F44-FB7B-B194B546D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3661C0-3A7F-AE4E-206B-FD6E95CD0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35CD7B-BA01-0499-8BBD-FF2810002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92B7CA2-B07B-357E-44A2-84FDA35A5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A2F834F-CF90-BE97-0968-D4A73C36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79318-C7E8-46F4-AC3C-57030A700188}" type="datetime1">
              <a:rPr lang="pl-PL" smtClean="0"/>
              <a:t>25.02.2026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0B103BC-2BFC-5524-EC95-30C12BA0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7D8C933-5241-9A91-CF20-1AA5B557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8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FDA03-FADB-9357-5E7B-86F1C06E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4022531-E9EB-CE91-380E-6CBEBF28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63E9-8AA9-4892-8886-F4FB53B8BF43}" type="datetime1">
              <a:rPr lang="pl-PL" smtClean="0"/>
              <a:t>25.02.2026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F91360A-7309-56E1-ABAF-79FE208B7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177898-1E87-E3DD-C7E4-F1CB5F74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75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291487F-32E3-8F36-2280-10D7D539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094C-B187-4941-A3BD-9EB069878E2A}" type="datetime1">
              <a:rPr lang="pl-PL" smtClean="0"/>
              <a:t>25.02.2026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3D2E5F7-DA3B-3EAB-80FB-46223C11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9A84AA-0A6B-3B70-1085-E19A3C6C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18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17C44-E853-909E-B016-E58618E4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B52E59-E085-00F6-4A13-6A9D867A7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4E3137-DD44-A5F2-65A9-4BD748AEC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64EE26B-0C3C-E928-D288-1D92FCCA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9B8-2C47-484F-9285-F29263411751}" type="datetime1">
              <a:rPr lang="pl-PL" smtClean="0"/>
              <a:t>25.02.2026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BAD6ADA-CD8A-E04C-C8EA-28760F79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FD72A25-9083-8E71-4463-78DE701B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99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AC68EA-8490-DAB9-9745-37C3FC10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2F81ED0-0672-DF8D-8FEE-27E0AE3AC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596922-3121-B5EA-0FE3-B086A47E1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55D15F9-D0C6-487E-AE77-E3DC36C9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A6DB-BE75-4D4B-AFAF-597C2BED1A2A}" type="datetime1">
              <a:rPr lang="pl-PL" smtClean="0"/>
              <a:t>25.02.2026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4D4A76-0175-5FFA-66E6-FC0EA60B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BDD6548-414D-56F4-8B7F-731985A9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55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B97B1A6-0A3E-73B7-F138-7B487E74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378483-AA98-9D1B-62C6-E010D6D2D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2481CE-9DF3-D04F-9B4F-A47DEC463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6779D-0280-444F-9A68-7ACF15076FCF}" type="datetime1">
              <a:rPr lang="pl-PL" smtClean="0"/>
              <a:t>25.02.2026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6060B5-7FA1-21FD-AEC2-41BE2803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68D8E6-13F9-8696-F96D-3E9FA55F2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C62F4-3BB0-44A1-BEB2-057ADB9436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70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26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7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28.wdp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9.wdp"/><Relationship Id="rId7" Type="http://schemas.microsoft.com/office/2007/relationships/hdphoto" Target="../media/hdphoto2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30.wdp"/><Relationship Id="rId4" Type="http://schemas.openxmlformats.org/officeDocument/2006/relationships/image" Target="../media/image52.png"/><Relationship Id="rId9" Type="http://schemas.microsoft.com/office/2007/relationships/hdphoto" Target="../media/hdphoto3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33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microsoft.com/office/2007/relationships/hdphoto" Target="../media/hdphoto36.wdp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microsoft.com/office/2007/relationships/hdphoto" Target="../media/hdphoto35.wdp"/><Relationship Id="rId4" Type="http://schemas.openxmlformats.org/officeDocument/2006/relationships/image" Target="../media/image59.tiff"/><Relationship Id="rId9" Type="http://schemas.openxmlformats.org/officeDocument/2006/relationships/image" Target="../media/image64.png"/><Relationship Id="rId14" Type="http://schemas.microsoft.com/office/2007/relationships/hdphoto" Target="../media/hdphoto3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3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40.wdp"/><Relationship Id="rId5" Type="http://schemas.openxmlformats.org/officeDocument/2006/relationships/image" Target="../media/image72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42.wdp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10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microsoft.com/office/2007/relationships/hdphoto" Target="../media/hdphoto5.wdp"/><Relationship Id="rId1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microsoft.com/office/2007/relationships/hdphoto" Target="../media/hdphoto46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6.jpeg"/><Relationship Id="rId5" Type="http://schemas.openxmlformats.org/officeDocument/2006/relationships/image" Target="../media/image82.png"/><Relationship Id="rId15" Type="http://schemas.microsoft.com/office/2007/relationships/hdphoto" Target="../media/hdphoto47.wdp"/><Relationship Id="rId10" Type="http://schemas.microsoft.com/office/2007/relationships/hdphoto" Target="../media/hdphoto45.wdp"/><Relationship Id="rId4" Type="http://schemas.microsoft.com/office/2007/relationships/hdphoto" Target="../media/hdphoto43.wdp"/><Relationship Id="rId9" Type="http://schemas.openxmlformats.org/officeDocument/2006/relationships/image" Target="../media/image85.png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microsoft.com/office/2007/relationships/hdphoto" Target="../media/hdphoto3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48.wdp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9.wdp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0.wdp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7" Type="http://schemas.microsoft.com/office/2007/relationships/hdphoto" Target="../media/hdphoto52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13.png"/><Relationship Id="rId9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microsoft.com/office/2007/relationships/hdphoto" Target="../media/hdphoto25.wdp"/><Relationship Id="rId7" Type="http://schemas.openxmlformats.org/officeDocument/2006/relationships/image" Target="../media/image1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microsoft.com/office/2007/relationships/hdphoto" Target="../media/hdphoto18.wdp"/><Relationship Id="rId4" Type="http://schemas.openxmlformats.org/officeDocument/2006/relationships/image" Target="../media/image21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4.wdp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tiff"/><Relationship Id="rId3" Type="http://schemas.microsoft.com/office/2007/relationships/hdphoto" Target="../media/hdphoto23.wdp"/><Relationship Id="rId7" Type="http://schemas.microsoft.com/office/2007/relationships/hdphoto" Target="../media/hdphoto5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microsoft.com/office/2007/relationships/hdphoto" Target="../media/hdphoto55.wdp"/><Relationship Id="rId4" Type="http://schemas.openxmlformats.org/officeDocument/2006/relationships/image" Target="../media/image118.png"/><Relationship Id="rId9" Type="http://schemas.openxmlformats.org/officeDocument/2006/relationships/image" Target="../media/image121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57.wdp"/><Relationship Id="rId7" Type="http://schemas.microsoft.com/office/2007/relationships/hdphoto" Target="../media/hdphoto58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microsoft.com/office/2007/relationships/hdphoto" Target="../media/hdphoto23.wdp"/><Relationship Id="rId4" Type="http://schemas.openxmlformats.org/officeDocument/2006/relationships/image" Target="../media/image26.png"/><Relationship Id="rId9" Type="http://schemas.microsoft.com/office/2007/relationships/hdphoto" Target="../media/hdphoto5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1.wdp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7" Type="http://schemas.openxmlformats.org/officeDocument/2006/relationships/image" Target="../media/image14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18.png"/><Relationship Id="rId4" Type="http://schemas.microsoft.com/office/2007/relationships/hdphoto" Target="../media/hdphoto15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6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microsoft.com/office/2007/relationships/hdphoto" Target="../media/hdphoto62.wdp"/><Relationship Id="rId4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18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microsoft.com/office/2007/relationships/hdphoto" Target="../media/hdphoto1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microsoft.com/office/2007/relationships/hdphoto" Target="../media/hdphoto64.wdp"/><Relationship Id="rId7" Type="http://schemas.microsoft.com/office/2007/relationships/hdphoto" Target="../media/hdphoto65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openxmlformats.org/officeDocument/2006/relationships/image" Target="../media/image149.png"/><Relationship Id="rId5" Type="http://schemas.openxmlformats.org/officeDocument/2006/relationships/image" Target="../media/image145.png"/><Relationship Id="rId10" Type="http://schemas.openxmlformats.org/officeDocument/2006/relationships/image" Target="../media/image148.png"/><Relationship Id="rId4" Type="http://schemas.openxmlformats.org/officeDocument/2006/relationships/image" Target="../media/image144.png"/><Relationship Id="rId9" Type="http://schemas.microsoft.com/office/2007/relationships/hdphoto" Target="../media/hdphoto6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5.png"/><Relationship Id="rId18" Type="http://schemas.microsoft.com/office/2007/relationships/hdphoto" Target="../media/hdphoto2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21.wdp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3.png"/><Relationship Id="rId14" Type="http://schemas.microsoft.com/office/2007/relationships/hdphoto" Target="../media/hdphoto2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45CAFD11-39D7-4D72-A629-9AB89F455588}"/>
              </a:ext>
            </a:extLst>
          </p:cNvPr>
          <p:cNvSpPr txBox="1"/>
          <p:nvPr/>
        </p:nvSpPr>
        <p:spPr>
          <a:xfrm>
            <a:off x="0" y="1904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rgbClr val="C00000"/>
                </a:solidFill>
              </a:rPr>
              <a:t>Multifunctional</a:t>
            </a:r>
            <a:r>
              <a:rPr lang="pl-PL" sz="2800" b="1" dirty="0">
                <a:solidFill>
                  <a:srgbClr val="C00000"/>
                </a:solidFill>
              </a:rPr>
              <a:t> solid </a:t>
            </a:r>
            <a:r>
              <a:rPr lang="pl-PL" sz="2800" b="1" dirty="0" err="1">
                <a:solidFill>
                  <a:srgbClr val="C00000"/>
                </a:solidFill>
              </a:rPr>
              <a:t>luminophores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based</a:t>
            </a:r>
            <a:r>
              <a:rPr lang="pl-PL" sz="2800" b="1" dirty="0">
                <a:solidFill>
                  <a:srgbClr val="C00000"/>
                </a:solidFill>
              </a:rPr>
              <a:t> on metal </a:t>
            </a:r>
            <a:r>
              <a:rPr lang="pl-PL" sz="2800" b="1" dirty="0" err="1">
                <a:solidFill>
                  <a:srgbClr val="C00000"/>
                </a:solidFill>
              </a:rPr>
              <a:t>complexes</a:t>
            </a:r>
            <a:r>
              <a:rPr lang="pl-PL" sz="2800" b="1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pl-PL" sz="2800" b="1" dirty="0">
                <a:solidFill>
                  <a:srgbClr val="00B050"/>
                </a:solidFill>
              </a:rPr>
              <a:t>from </a:t>
            </a:r>
            <a:r>
              <a:rPr lang="pl-PL" sz="2800" b="1" dirty="0" err="1">
                <a:solidFill>
                  <a:srgbClr val="00B050"/>
                </a:solidFill>
              </a:rPr>
              <a:t>luminescent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molecular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magnets</a:t>
            </a:r>
            <a:r>
              <a:rPr lang="pl-PL" sz="2800" b="1" dirty="0">
                <a:solidFill>
                  <a:srgbClr val="00B050"/>
                </a:solidFill>
              </a:rPr>
              <a:t> to </a:t>
            </a:r>
            <a:r>
              <a:rPr lang="pl-PL" sz="2800" b="1" dirty="0" err="1">
                <a:solidFill>
                  <a:srgbClr val="00B050"/>
                </a:solidFill>
              </a:rPr>
              <a:t>luminescent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molecular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ferroelectrics</a:t>
            </a:r>
            <a:endParaRPr lang="pl-PL" sz="2800" b="1" dirty="0">
              <a:solidFill>
                <a:srgbClr val="00B050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1AE84CB-BD2A-05FB-853C-1F152F737552}"/>
              </a:ext>
            </a:extLst>
          </p:cNvPr>
          <p:cNvSpPr txBox="1"/>
          <p:nvPr/>
        </p:nvSpPr>
        <p:spPr>
          <a:xfrm>
            <a:off x="1" y="54112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0" dirty="0">
                <a:effectLst/>
                <a:latin typeface="Calibri" panose="020F0502020204030204" pitchFamily="34" charset="0"/>
              </a:rPr>
              <a:t>Szymon </a:t>
            </a:r>
            <a:r>
              <a:rPr lang="pl-PL" sz="2400" b="1" i="0" dirty="0" err="1">
                <a:effectLst/>
                <a:latin typeface="Calibri" panose="020F0502020204030204" pitchFamily="34" charset="0"/>
              </a:rPr>
              <a:t>Chorazy</a:t>
            </a:r>
            <a:endParaRPr lang="pl-PL" sz="2400" b="1" dirty="0">
              <a:latin typeface="Calibri" panose="020F0502020204030204" pitchFamily="34" charset="0"/>
            </a:endParaRPr>
          </a:p>
          <a:p>
            <a:pPr algn="ctr"/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Multifunctional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Luminescent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Materials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Group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Faculty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of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Chemistry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Jagiellonian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University, Kraków, Poland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12" name="Picture 2" descr="F:\pulpit 20220401 dodatkowe\MLMG website\Figure 1.tif">
            <a:extLst>
              <a:ext uri="{FF2B5EF4-FFF2-40B4-BE49-F238E27FC236}">
                <a16:creationId xmlns:a16="http://schemas.microsoft.com/office/drawing/2014/main" id="{D7F47FBA-F0B4-4DED-7EAF-724F8DA7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509" t="2865" r="31866" b="35677"/>
          <a:stretch/>
        </p:blipFill>
        <p:spPr bwMode="auto">
          <a:xfrm>
            <a:off x="4139124" y="1288637"/>
            <a:ext cx="3913753" cy="41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pulpit 20220401 dodatkowe\MLMG website\Figure 1.tif">
            <a:extLst>
              <a:ext uri="{FF2B5EF4-FFF2-40B4-BE49-F238E27FC236}">
                <a16:creationId xmlns:a16="http://schemas.microsoft.com/office/drawing/2014/main" id="{D7F47FBA-F0B4-4DED-7EAF-724F8DA7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2480" y="2390752"/>
            <a:ext cx="1974687" cy="18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ulpit 20220401 dodatkowe\MLMG website\Figure 1.tif">
            <a:extLst>
              <a:ext uri="{FF2B5EF4-FFF2-40B4-BE49-F238E27FC236}">
                <a16:creationId xmlns:a16="http://schemas.microsoft.com/office/drawing/2014/main" id="{D7F47FBA-F0B4-4DED-7EAF-724F8DA7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1630" y="2407534"/>
            <a:ext cx="1974687" cy="18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3407167" y="3431827"/>
            <a:ext cx="65535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8136280" y="3412242"/>
            <a:ext cx="655350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2AD99ED-37F4-783C-6861-4E414F776598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1412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pulpit 20220401 dodatkowe\MLMG website\Figure 1.tif">
            <a:extLst>
              <a:ext uri="{FF2B5EF4-FFF2-40B4-BE49-F238E27FC236}">
                <a16:creationId xmlns:a16="http://schemas.microsoft.com/office/drawing/2014/main" id="{DE0B9164-5244-DE75-EEC0-022ABA00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colorTemperature colorTemp="6100"/>
                    </a14:imgEffect>
                    <a14:imgEffect>
                      <a14:saturation sat="224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6511179" cy="40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93200" y="2348880"/>
            <a:ext cx="1944216" cy="2214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889376" y="2934000"/>
            <a:ext cx="2914872" cy="2214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G:\backupy\pulpit18052024\Tematy badawcze zakończone wg listy publikacji\94_CR2024_optical_phenomena_in_mol_magnets\GA_v.01 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87424"/>
            <a:ext cx="4032158" cy="33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89566" y="583520"/>
            <a:ext cx="2006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Linking</a:t>
            </a:r>
            <a:r>
              <a:rPr lang="pl-PL" dirty="0"/>
              <a:t> </a:t>
            </a:r>
            <a:r>
              <a:rPr lang="pl-PL" b="1" dirty="0" err="1">
                <a:solidFill>
                  <a:srgbClr val="0070C0"/>
                </a:solidFill>
              </a:rPr>
              <a:t>molecular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nanomagnetism</a:t>
            </a:r>
            <a:r>
              <a:rPr lang="pl-PL" dirty="0"/>
              <a:t> with </a:t>
            </a:r>
            <a:r>
              <a:rPr lang="pl-PL" b="1" dirty="0" err="1">
                <a:solidFill>
                  <a:srgbClr val="00B050"/>
                </a:solidFill>
              </a:rPr>
              <a:t>luminescence</a:t>
            </a:r>
            <a:r>
              <a:rPr lang="pl-PL" dirty="0"/>
              <a:t> and </a:t>
            </a:r>
            <a:r>
              <a:rPr lang="pl-PL" b="1" dirty="0" err="1">
                <a:solidFill>
                  <a:srgbClr val="C00000"/>
                </a:solidFill>
              </a:rPr>
              <a:t>sensitivity</a:t>
            </a:r>
            <a:r>
              <a:rPr lang="pl-PL" b="1" dirty="0">
                <a:solidFill>
                  <a:srgbClr val="C00000"/>
                </a:solidFill>
              </a:rPr>
              <a:t> to </a:t>
            </a:r>
            <a:r>
              <a:rPr lang="pl-PL" b="1" dirty="0" err="1">
                <a:solidFill>
                  <a:srgbClr val="C00000"/>
                </a:solidFill>
              </a:rPr>
              <a:t>external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stimuli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052229" y="4586753"/>
            <a:ext cx="4726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Broader</a:t>
            </a:r>
            <a:r>
              <a:rPr lang="pl-PL" sz="1600" dirty="0"/>
              <a:t> </a:t>
            </a:r>
            <a:r>
              <a:rPr lang="pl-PL" sz="1600" dirty="0" err="1"/>
              <a:t>context</a:t>
            </a:r>
            <a:r>
              <a:rPr lang="pl-PL" sz="1600" dirty="0"/>
              <a:t>:</a:t>
            </a:r>
          </a:p>
          <a:p>
            <a:r>
              <a:rPr lang="pl-PL" b="1" dirty="0">
                <a:solidFill>
                  <a:srgbClr val="7030A0"/>
                </a:solidFill>
              </a:rPr>
              <a:t>Optical </a:t>
            </a:r>
            <a:r>
              <a:rPr lang="pl-PL" b="1" dirty="0" err="1">
                <a:solidFill>
                  <a:srgbClr val="7030A0"/>
                </a:solidFill>
              </a:rPr>
              <a:t>phenomena</a:t>
            </a:r>
            <a:r>
              <a:rPr lang="pl-PL" b="1" dirty="0">
                <a:solidFill>
                  <a:srgbClr val="7030A0"/>
                </a:solidFill>
              </a:rPr>
              <a:t> in </a:t>
            </a:r>
            <a:r>
              <a:rPr lang="pl-PL" b="1" dirty="0" err="1">
                <a:solidFill>
                  <a:srgbClr val="7030A0"/>
                </a:solidFill>
              </a:rPr>
              <a:t>molecule-based</a:t>
            </a:r>
            <a:r>
              <a:rPr lang="pl-PL" b="1" dirty="0">
                <a:solidFill>
                  <a:srgbClr val="7030A0"/>
                </a:solidFill>
              </a:rPr>
              <a:t> </a:t>
            </a:r>
            <a:r>
              <a:rPr lang="pl-PL" b="1" dirty="0" err="1">
                <a:solidFill>
                  <a:srgbClr val="7030A0"/>
                </a:solidFill>
              </a:rPr>
              <a:t>magnetic</a:t>
            </a:r>
            <a:r>
              <a:rPr lang="pl-PL" b="1" dirty="0">
                <a:solidFill>
                  <a:srgbClr val="7030A0"/>
                </a:solidFill>
              </a:rPr>
              <a:t> materials</a:t>
            </a:r>
          </a:p>
          <a:p>
            <a:r>
              <a:rPr lang="pl-PL" sz="1400" dirty="0"/>
              <a:t>J. Zakrzewski, M. Liberka, J. </a:t>
            </a:r>
            <a:r>
              <a:rPr lang="pl-PL" sz="1400" dirty="0" err="1"/>
              <a:t>Wang</a:t>
            </a:r>
            <a:r>
              <a:rPr lang="pl-PL" sz="1400" dirty="0"/>
              <a:t>, S. </a:t>
            </a:r>
            <a:r>
              <a:rPr lang="pl-PL" sz="1400" dirty="0" err="1"/>
              <a:t>Chorazy</a:t>
            </a:r>
            <a:r>
              <a:rPr lang="pl-PL" sz="1400" dirty="0"/>
              <a:t>, S. </a:t>
            </a:r>
            <a:r>
              <a:rPr lang="pl-PL" sz="1400" dirty="0" err="1"/>
              <a:t>Ohkoshi</a:t>
            </a:r>
            <a:r>
              <a:rPr lang="pl-PL" sz="1400" dirty="0"/>
              <a:t>, </a:t>
            </a:r>
            <a:r>
              <a:rPr lang="pl-PL" sz="1400" i="1" dirty="0"/>
              <a:t>Chem. </a:t>
            </a:r>
            <a:r>
              <a:rPr lang="pl-PL" sz="1400" i="1" dirty="0" err="1"/>
              <a:t>Rev</a:t>
            </a:r>
            <a:r>
              <a:rPr lang="pl-PL" sz="1400" i="1" dirty="0"/>
              <a:t>. </a:t>
            </a:r>
            <a:r>
              <a:rPr lang="pl-PL" sz="1400" b="1" dirty="0"/>
              <a:t>2024</a:t>
            </a:r>
            <a:r>
              <a:rPr lang="pl-PL" sz="1400" dirty="0"/>
              <a:t>, </a:t>
            </a:r>
            <a:r>
              <a:rPr lang="pl-PL" sz="1400" i="1" dirty="0"/>
              <a:t>124</a:t>
            </a:r>
            <a:r>
              <a:rPr lang="pl-PL" sz="1400" dirty="0"/>
              <a:t>, 5930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812063" y="313964"/>
            <a:ext cx="312892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900" dirty="0" err="1"/>
              <a:t>Two</a:t>
            </a:r>
            <a:r>
              <a:rPr lang="pl-PL" sz="1900" dirty="0"/>
              <a:t> </a:t>
            </a:r>
            <a:r>
              <a:rPr lang="pl-PL" sz="1900" dirty="0" err="1"/>
              <a:t>special</a:t>
            </a:r>
            <a:r>
              <a:rPr lang="pl-PL" sz="1900" dirty="0"/>
              <a:t> </a:t>
            </a:r>
            <a:r>
              <a:rPr lang="pl-PL" sz="1900" dirty="0" err="1"/>
              <a:t>research</a:t>
            </a:r>
            <a:r>
              <a:rPr lang="pl-PL" sz="1900" dirty="0"/>
              <a:t> </a:t>
            </a:r>
            <a:r>
              <a:rPr lang="pl-PL" sz="1900" dirty="0" err="1"/>
              <a:t>goals</a:t>
            </a:r>
            <a:r>
              <a:rPr lang="pl-PL" sz="1900" dirty="0"/>
              <a:t>:</a:t>
            </a:r>
          </a:p>
          <a:p>
            <a:pPr algn="r"/>
            <a:r>
              <a:rPr lang="pl-PL" sz="1900" b="1" dirty="0" err="1">
                <a:solidFill>
                  <a:srgbClr val="002060"/>
                </a:solidFill>
              </a:rPr>
              <a:t>Linking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molecular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nanomagnetism</a:t>
            </a:r>
            <a:r>
              <a:rPr lang="pl-PL" sz="1900" b="1" dirty="0">
                <a:solidFill>
                  <a:srgbClr val="002060"/>
                </a:solidFill>
              </a:rPr>
              <a:t> with </a:t>
            </a:r>
            <a:r>
              <a:rPr lang="pl-PL" sz="1900" b="1" dirty="0" err="1">
                <a:solidFill>
                  <a:srgbClr val="002060"/>
                </a:solidFill>
              </a:rPr>
              <a:t>luminescent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thermometry</a:t>
            </a:r>
            <a:endParaRPr lang="pl-PL" sz="1900" b="1" dirty="0">
              <a:solidFill>
                <a:srgbClr val="002060"/>
              </a:solidFill>
            </a:endParaRPr>
          </a:p>
          <a:p>
            <a:pPr algn="r"/>
            <a:r>
              <a:rPr lang="pl-PL" sz="1900" b="1" dirty="0">
                <a:solidFill>
                  <a:schemeClr val="accent1"/>
                </a:solidFill>
              </a:rPr>
              <a:t>(single-</a:t>
            </a:r>
            <a:r>
              <a:rPr lang="pl-PL" sz="1900" b="1" dirty="0" err="1">
                <a:solidFill>
                  <a:schemeClr val="accent1"/>
                </a:solidFill>
              </a:rPr>
              <a:t>molecule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magnets</a:t>
            </a:r>
            <a:r>
              <a:rPr lang="pl-PL" sz="1900" b="1" dirty="0">
                <a:solidFill>
                  <a:schemeClr val="accent1"/>
                </a:solidFill>
              </a:rPr>
              <a:t> with </a:t>
            </a:r>
            <a:r>
              <a:rPr lang="pl-PL" sz="1900" b="1" dirty="0" err="1">
                <a:solidFill>
                  <a:schemeClr val="accent1"/>
                </a:solidFill>
              </a:rPr>
              <a:t>optical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self</a:t>
            </a:r>
            <a:r>
              <a:rPr lang="pl-PL" sz="1900" b="1" dirty="0">
                <a:solidFill>
                  <a:schemeClr val="accent1"/>
                </a:solidFill>
              </a:rPr>
              <a:t>-monitoring of </a:t>
            </a:r>
            <a:r>
              <a:rPr lang="pl-PL" sz="1900" b="1" dirty="0" err="1">
                <a:solidFill>
                  <a:schemeClr val="accent1"/>
                </a:solidFill>
              </a:rPr>
              <a:t>temperature</a:t>
            </a:r>
            <a:r>
              <a:rPr lang="pl-PL" sz="1900" b="1" dirty="0">
                <a:solidFill>
                  <a:schemeClr val="accent1"/>
                </a:solidFill>
              </a:rPr>
              <a:t>)</a:t>
            </a:r>
          </a:p>
          <a:p>
            <a:pPr algn="r"/>
            <a:r>
              <a:rPr lang="pl-PL" sz="1900" b="1" dirty="0" err="1">
                <a:solidFill>
                  <a:srgbClr val="C00000"/>
                </a:solidFill>
              </a:rPr>
              <a:t>Linking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photomagnetism</a:t>
            </a:r>
            <a:r>
              <a:rPr lang="pl-PL" sz="1900" b="1" dirty="0">
                <a:solidFill>
                  <a:srgbClr val="C00000"/>
                </a:solidFill>
              </a:rPr>
              <a:t> with </a:t>
            </a:r>
            <a:r>
              <a:rPr lang="pl-PL" sz="1900" b="1" dirty="0" err="1">
                <a:solidFill>
                  <a:srgbClr val="C00000"/>
                </a:solidFill>
              </a:rPr>
              <a:t>luminescence</a:t>
            </a:r>
            <a:endParaRPr lang="pl-PL" sz="1900" b="1" dirty="0">
              <a:solidFill>
                <a:srgbClr val="C00000"/>
              </a:solidFill>
            </a:endParaRPr>
          </a:p>
          <a:p>
            <a:pPr algn="r"/>
            <a:r>
              <a:rPr lang="pl-PL" sz="1900" b="1" dirty="0">
                <a:solidFill>
                  <a:srgbClr val="FF0000"/>
                </a:solidFill>
              </a:rPr>
              <a:t>(</a:t>
            </a:r>
            <a:r>
              <a:rPr lang="pl-PL" sz="1900" b="1" dirty="0" err="1">
                <a:solidFill>
                  <a:srgbClr val="FF0000"/>
                </a:solidFill>
              </a:rPr>
              <a:t>photoluminescent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detection</a:t>
            </a:r>
            <a:r>
              <a:rPr lang="pl-PL" sz="1900" b="1" dirty="0">
                <a:solidFill>
                  <a:srgbClr val="FF0000"/>
                </a:solidFill>
              </a:rPr>
              <a:t> of a </a:t>
            </a:r>
            <a:r>
              <a:rPr lang="pl-PL" sz="1900" b="1" dirty="0" err="1">
                <a:solidFill>
                  <a:srgbClr val="FF0000"/>
                </a:solidFill>
              </a:rPr>
              <a:t>photomagnetic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effect</a:t>
            </a:r>
            <a:r>
              <a:rPr lang="pl-PL" sz="19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0" name="Picture 2" descr="F:\Tematy badawcze zakończone wg listy publikacji\65_ICF2021_review_RE_MCN6\ICF okladka\ICF cover image.tif">
            <a:extLst>
              <a:ext uri="{FF2B5EF4-FFF2-40B4-BE49-F238E27FC236}">
                <a16:creationId xmlns:a16="http://schemas.microsoft.com/office/drawing/2014/main" id="{7C742D4A-F68E-0A51-90E1-A695B1EAB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8000"/>
                    </a14:imgEffect>
                    <a14:imgEffect>
                      <a14:colorTemperature colorTemp="3000"/>
                    </a14:imgEffect>
                    <a14:imgEffect>
                      <a14:saturation sat="120000"/>
                    </a14:imgEffect>
                    <a14:imgEffect>
                      <a14:brightnessContrast bright="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096517" y="4430242"/>
            <a:ext cx="2762385" cy="17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11449548" y="6140739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/>
              <a:t>(III)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9004575" y="3711388"/>
            <a:ext cx="291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Strategy</a:t>
            </a:r>
            <a:r>
              <a:rPr lang="pl-PL" dirty="0"/>
              <a:t>: </a:t>
            </a:r>
            <a:r>
              <a:rPr lang="pl-PL" b="1" dirty="0" err="1"/>
              <a:t>lanthanide</a:t>
            </a:r>
            <a:r>
              <a:rPr lang="pl-PL" b="1" dirty="0"/>
              <a:t>(III) – </a:t>
            </a:r>
            <a:r>
              <a:rPr lang="pl-PL" b="1" dirty="0" err="1"/>
              <a:t>polycyanidometallate</a:t>
            </a:r>
            <a:r>
              <a:rPr lang="pl-PL" b="1" dirty="0"/>
              <a:t> </a:t>
            </a:r>
            <a:r>
              <a:rPr lang="pl-PL" b="1" dirty="0" err="1"/>
              <a:t>CPs</a:t>
            </a:r>
            <a:endParaRPr lang="pl-PL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7ADDCC2-3D0E-587C-6D22-DDAFCB7182A7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2103581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1574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 – </a:t>
            </a:r>
            <a:r>
              <a:rPr lang="pl-PL" sz="2000" b="1" dirty="0"/>
              <a:t>ROLE OF LANTHANIDE IONS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6758BA4-2C12-C963-7A7F-EE9C2C45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9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816" y="3532085"/>
            <a:ext cx="3877067" cy="234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B0377E-4A5B-C841-77F3-CB546C7F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04" y="952698"/>
            <a:ext cx="3813465" cy="24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Prostokąt 35">
            <a:extLst>
              <a:ext uri="{FF2B5EF4-FFF2-40B4-BE49-F238E27FC236}">
                <a16:creationId xmlns:a16="http://schemas.microsoft.com/office/drawing/2014/main" id="{15A344F3-8B63-880B-67E9-D7BE00B922DF}"/>
              </a:ext>
            </a:extLst>
          </p:cNvPr>
          <p:cNvSpPr/>
          <p:nvPr/>
        </p:nvSpPr>
        <p:spPr>
          <a:xfrm>
            <a:off x="272997" y="3103846"/>
            <a:ext cx="3991028" cy="360040"/>
          </a:xfrm>
          <a:prstGeom prst="rect">
            <a:avLst/>
          </a:prstGeom>
          <a:noFill/>
          <a:ln w="50800">
            <a:solidFill>
              <a:srgbClr val="FFC00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53163C1D-06D6-EC70-AF56-F61C862B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94" y="3477821"/>
            <a:ext cx="3511725" cy="298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DE05B036-7DAC-2E2E-747E-7FD4F4DB3DC4}"/>
              </a:ext>
            </a:extLst>
          </p:cNvPr>
          <p:cNvSpPr txBox="1"/>
          <p:nvPr/>
        </p:nvSpPr>
        <p:spPr>
          <a:xfrm>
            <a:off x="2649261" y="360790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rgbClr val="002060"/>
                </a:solidFill>
              </a:rPr>
              <a:t>example</a:t>
            </a:r>
            <a:r>
              <a:rPr lang="pl-PL" sz="1400" dirty="0">
                <a:solidFill>
                  <a:srgbClr val="002060"/>
                </a:solidFill>
              </a:rPr>
              <a:t> of Tb(III)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A727D44B-DC0D-9F34-E2FE-E3A45760DC7D}"/>
              </a:ext>
            </a:extLst>
          </p:cNvPr>
          <p:cNvSpPr txBox="1"/>
          <p:nvPr/>
        </p:nvSpPr>
        <p:spPr>
          <a:xfrm>
            <a:off x="1239636" y="603698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SOC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7AF7BD7-8D9C-985D-6044-C24C6254461C}"/>
              </a:ext>
            </a:extLst>
          </p:cNvPr>
          <p:cNvSpPr txBox="1"/>
          <p:nvPr/>
        </p:nvSpPr>
        <p:spPr>
          <a:xfrm>
            <a:off x="3096756" y="603698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CF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D42D9D20-4703-0620-0381-DD21E02C0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5818" y="3454542"/>
            <a:ext cx="1419221" cy="177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D29F15B6-9449-4907-F3F5-DD5C8FD48A1F}"/>
              </a:ext>
            </a:extLst>
          </p:cNvPr>
          <p:cNvSpPr txBox="1"/>
          <p:nvPr/>
        </p:nvSpPr>
        <p:spPr>
          <a:xfrm>
            <a:off x="9009420" y="5909685"/>
            <a:ext cx="327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F.-S. </a:t>
            </a:r>
            <a:r>
              <a:rPr lang="pl-PL" sz="1400" dirty="0" err="1"/>
              <a:t>Guo</a:t>
            </a:r>
            <a:r>
              <a:rPr lang="pl-PL" sz="1400" dirty="0"/>
              <a:t>, et al. </a:t>
            </a:r>
            <a:r>
              <a:rPr lang="pl-PL" sz="1400" i="1" dirty="0"/>
              <a:t>Science </a:t>
            </a:r>
            <a:r>
              <a:rPr lang="pl-PL" sz="1400" b="1" dirty="0"/>
              <a:t>2018</a:t>
            </a:r>
            <a:r>
              <a:rPr lang="pl-PL" sz="1400" dirty="0"/>
              <a:t>, </a:t>
            </a:r>
            <a:r>
              <a:rPr lang="pl-PL" sz="1400" i="1" dirty="0"/>
              <a:t>362</a:t>
            </a:r>
            <a:r>
              <a:rPr lang="pl-PL" sz="1400" dirty="0"/>
              <a:t>, 1400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678F091-0876-0927-2958-C2CEC5B9E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9062" y="1533055"/>
            <a:ext cx="2611955" cy="168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49BD42AF-16A9-0B40-5318-B648F36B2870}"/>
              </a:ext>
            </a:extLst>
          </p:cNvPr>
          <p:cNvSpPr txBox="1"/>
          <p:nvPr/>
        </p:nvSpPr>
        <p:spPr>
          <a:xfrm>
            <a:off x="9700913" y="1496479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Tb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C06151B6-A682-0FB7-2DCF-274A2F411036}"/>
              </a:ext>
            </a:extLst>
          </p:cNvPr>
          <p:cNvSpPr txBox="1"/>
          <p:nvPr/>
        </p:nvSpPr>
        <p:spPr>
          <a:xfrm>
            <a:off x="9700913" y="2415821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TbY</a:t>
            </a:r>
            <a:endParaRPr lang="pl-PL" sz="1400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DA5AF31-C4DB-2310-C161-BB1750CB2BAB}"/>
              </a:ext>
            </a:extLst>
          </p:cNvPr>
          <p:cNvSpPr txBox="1"/>
          <p:nvPr/>
        </p:nvSpPr>
        <p:spPr>
          <a:xfrm>
            <a:off x="10135560" y="2674546"/>
            <a:ext cx="1701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N. </a:t>
            </a:r>
            <a:r>
              <a:rPr lang="pl-PL" sz="1400" dirty="0" err="1"/>
              <a:t>Ishikawa</a:t>
            </a:r>
            <a:r>
              <a:rPr lang="pl-PL" sz="1400" dirty="0"/>
              <a:t>, et al. </a:t>
            </a:r>
          </a:p>
          <a:p>
            <a:r>
              <a:rPr lang="pl-PL" sz="1400" i="1" dirty="0"/>
              <a:t>J. Am. Chem. </a:t>
            </a:r>
            <a:r>
              <a:rPr lang="pl-PL" sz="1400" i="1" dirty="0" err="1"/>
              <a:t>Soc</a:t>
            </a:r>
            <a:r>
              <a:rPr lang="pl-PL" sz="1400" dirty="0"/>
              <a:t>. </a:t>
            </a:r>
          </a:p>
          <a:p>
            <a:r>
              <a:rPr lang="pl-PL" sz="1400" b="1" dirty="0"/>
              <a:t>2003</a:t>
            </a:r>
            <a:r>
              <a:rPr lang="pl-PL" sz="1400" dirty="0"/>
              <a:t>, </a:t>
            </a:r>
            <a:r>
              <a:rPr lang="pl-PL" sz="1400" i="1" dirty="0"/>
              <a:t>125</a:t>
            </a:r>
            <a:r>
              <a:rPr lang="pl-PL" sz="1400" dirty="0"/>
              <a:t>, 8694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7633B961-CD81-7FB6-974D-EFD38DBA87A7}"/>
              </a:ext>
            </a:extLst>
          </p:cNvPr>
          <p:cNvSpPr txBox="1"/>
          <p:nvPr/>
        </p:nvSpPr>
        <p:spPr>
          <a:xfrm>
            <a:off x="4682794" y="945699"/>
            <a:ext cx="722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0070C0"/>
                </a:solidFill>
              </a:rPr>
              <a:t>large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energy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splitting</a:t>
            </a:r>
            <a:r>
              <a:rPr lang="pl-PL" sz="1600" b="1" dirty="0">
                <a:solidFill>
                  <a:srgbClr val="0070C0"/>
                </a:solidFill>
              </a:rPr>
              <a:t> of </a:t>
            </a:r>
            <a:r>
              <a:rPr lang="pl-PL" sz="1600" b="1" dirty="0" err="1">
                <a:solidFill>
                  <a:srgbClr val="0070C0"/>
                </a:solidFill>
              </a:rPr>
              <a:t>electronic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ground</a:t>
            </a:r>
            <a:r>
              <a:rPr lang="pl-PL" sz="1600" b="1" dirty="0">
                <a:solidFill>
                  <a:srgbClr val="0070C0"/>
                </a:solidFill>
              </a:rPr>
              <a:t> multiplet in the </a:t>
            </a:r>
            <a:r>
              <a:rPr lang="pl-PL" sz="1600" b="1" dirty="0" err="1">
                <a:solidFill>
                  <a:srgbClr val="0070C0"/>
                </a:solidFill>
              </a:rPr>
              <a:t>crystal</a:t>
            </a:r>
            <a:r>
              <a:rPr lang="pl-PL" sz="1600" b="1" dirty="0">
                <a:solidFill>
                  <a:srgbClr val="0070C0"/>
                </a:solidFill>
              </a:rPr>
              <a:t> field of </a:t>
            </a:r>
            <a:r>
              <a:rPr lang="pl-PL" sz="1600" b="1" dirty="0" err="1">
                <a:solidFill>
                  <a:srgbClr val="0070C0"/>
                </a:solidFill>
              </a:rPr>
              <a:t>ligands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together</a:t>
            </a:r>
            <a:r>
              <a:rPr lang="pl-PL" sz="1600" b="1" dirty="0">
                <a:solidFill>
                  <a:srgbClr val="0070C0"/>
                </a:solidFill>
              </a:rPr>
              <a:t> with </a:t>
            </a:r>
            <a:r>
              <a:rPr lang="pl-PL" sz="1600" b="1" dirty="0" err="1">
                <a:solidFill>
                  <a:srgbClr val="0070C0"/>
                </a:solidFill>
              </a:rPr>
              <a:t>magnetic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axiality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lead</a:t>
            </a:r>
            <a:r>
              <a:rPr lang="pl-PL" sz="1600" b="1" dirty="0">
                <a:solidFill>
                  <a:srgbClr val="0070C0"/>
                </a:solidFill>
              </a:rPr>
              <a:t> to Single-</a:t>
            </a:r>
            <a:r>
              <a:rPr lang="pl-PL" sz="1600" b="1" dirty="0" err="1">
                <a:solidFill>
                  <a:srgbClr val="0070C0"/>
                </a:solidFill>
              </a:rPr>
              <a:t>Molecule</a:t>
            </a:r>
            <a:r>
              <a:rPr lang="pl-PL" sz="1600" b="1" dirty="0">
                <a:solidFill>
                  <a:srgbClr val="0070C0"/>
                </a:solidFill>
              </a:rPr>
              <a:t> Magnet (SMM) </a:t>
            </a:r>
            <a:r>
              <a:rPr lang="pl-PL" sz="1600" b="1" dirty="0" err="1">
                <a:solidFill>
                  <a:srgbClr val="0070C0"/>
                </a:solidFill>
              </a:rPr>
              <a:t>behavior</a:t>
            </a:r>
            <a:endParaRPr lang="pl-PL" sz="1600" b="1" dirty="0">
              <a:solidFill>
                <a:srgbClr val="0070C0"/>
              </a:solidFill>
            </a:endParaRPr>
          </a:p>
        </p:txBody>
      </p:sp>
      <p:cxnSp>
        <p:nvCxnSpPr>
          <p:cNvPr id="48" name="Łącznik prostoliniowy 9">
            <a:extLst>
              <a:ext uri="{FF2B5EF4-FFF2-40B4-BE49-F238E27FC236}">
                <a16:creationId xmlns:a16="http://schemas.microsoft.com/office/drawing/2014/main" id="{029D7043-AE0D-1463-D6E2-0038F87C7E7F}"/>
              </a:ext>
            </a:extLst>
          </p:cNvPr>
          <p:cNvCxnSpPr/>
          <p:nvPr/>
        </p:nvCxnSpPr>
        <p:spPr>
          <a:xfrm>
            <a:off x="4476985" y="996438"/>
            <a:ext cx="0" cy="522102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rostokąt 48">
            <a:extLst>
              <a:ext uri="{FF2B5EF4-FFF2-40B4-BE49-F238E27FC236}">
                <a16:creationId xmlns:a16="http://schemas.microsoft.com/office/drawing/2014/main" id="{A28A0CA7-0D4A-B84C-874D-6BCD382D29A5}"/>
              </a:ext>
            </a:extLst>
          </p:cNvPr>
          <p:cNvSpPr/>
          <p:nvPr/>
        </p:nvSpPr>
        <p:spPr>
          <a:xfrm>
            <a:off x="5673831" y="2275137"/>
            <a:ext cx="254965" cy="30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7FCB2B34-4BCE-8C4A-9231-CF4212C86870}"/>
              </a:ext>
            </a:extLst>
          </p:cNvPr>
          <p:cNvSpPr txBox="1"/>
          <p:nvPr/>
        </p:nvSpPr>
        <p:spPr>
          <a:xfrm>
            <a:off x="5550572" y="227602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Tb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F2B46A9C-2CD5-898D-714B-507567F7F093}"/>
              </a:ext>
            </a:extLst>
          </p:cNvPr>
          <p:cNvSpPr/>
          <p:nvPr/>
        </p:nvSpPr>
        <p:spPr>
          <a:xfrm>
            <a:off x="7081515" y="3269903"/>
            <a:ext cx="286078" cy="38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6EDB352-CF1F-ACA0-307D-079D556AA98E}"/>
              </a:ext>
            </a:extLst>
          </p:cNvPr>
          <p:cNvSpPr txBox="1"/>
          <p:nvPr/>
        </p:nvSpPr>
        <p:spPr>
          <a:xfrm>
            <a:off x="4719062" y="5400361"/>
            <a:ext cx="3224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SMMs</a:t>
            </a:r>
            <a:r>
              <a:rPr lang="pl-PL" sz="1400" dirty="0"/>
              <a:t> as </a:t>
            </a:r>
            <a:r>
              <a:rPr lang="pl-PL" sz="1400" dirty="0" err="1"/>
              <a:t>candidates</a:t>
            </a:r>
            <a:r>
              <a:rPr lang="pl-PL" sz="1400" dirty="0"/>
              <a:t> for </a:t>
            </a:r>
            <a:r>
              <a:rPr lang="pl-PL" sz="1400" dirty="0" err="1"/>
              <a:t>molecule-based</a:t>
            </a:r>
            <a:r>
              <a:rPr lang="pl-PL" sz="1400" dirty="0"/>
              <a:t> </a:t>
            </a:r>
            <a:r>
              <a:rPr lang="pl-PL" sz="1400" dirty="0" err="1"/>
              <a:t>magnetic</a:t>
            </a:r>
            <a:r>
              <a:rPr lang="pl-PL" sz="1400" dirty="0"/>
              <a:t> </a:t>
            </a:r>
            <a:r>
              <a:rPr lang="pl-PL" sz="1400" dirty="0" err="1"/>
              <a:t>memory</a:t>
            </a:r>
            <a:r>
              <a:rPr lang="pl-PL" sz="1400" dirty="0"/>
              <a:t> devices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F21509A1-00BA-9CB8-6CA6-4C66ECFAAD09}"/>
              </a:ext>
            </a:extLst>
          </p:cNvPr>
          <p:cNvSpPr txBox="1"/>
          <p:nvPr/>
        </p:nvSpPr>
        <p:spPr>
          <a:xfrm>
            <a:off x="7529483" y="616880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S. T. </a:t>
            </a:r>
            <a:r>
              <a:rPr lang="pl-PL" sz="1400" dirty="0" err="1"/>
              <a:t>Liddle</a:t>
            </a:r>
            <a:r>
              <a:rPr lang="pl-PL" sz="1400" dirty="0"/>
              <a:t>, et al. </a:t>
            </a:r>
            <a:r>
              <a:rPr lang="pl-PL" sz="1400" i="1" dirty="0"/>
              <a:t>Chem. </a:t>
            </a:r>
            <a:r>
              <a:rPr lang="pl-PL" sz="1400" i="1" dirty="0" err="1"/>
              <a:t>Soc</a:t>
            </a:r>
            <a:r>
              <a:rPr lang="pl-PL" sz="1400" i="1" dirty="0"/>
              <a:t>. </a:t>
            </a:r>
            <a:r>
              <a:rPr lang="pl-PL" sz="1400" i="1" dirty="0" err="1"/>
              <a:t>Rev</a:t>
            </a:r>
            <a:r>
              <a:rPr lang="pl-PL" sz="1400" i="1" dirty="0"/>
              <a:t>. </a:t>
            </a:r>
            <a:r>
              <a:rPr lang="pl-PL" sz="1400" b="1" dirty="0"/>
              <a:t>2015</a:t>
            </a:r>
            <a:r>
              <a:rPr lang="pl-PL" sz="1400" dirty="0"/>
              <a:t>, </a:t>
            </a:r>
            <a:r>
              <a:rPr lang="pl-PL" sz="1400" i="1" dirty="0"/>
              <a:t>44</a:t>
            </a:r>
            <a:r>
              <a:rPr lang="pl-PL" sz="1400" dirty="0"/>
              <a:t>, 6655</a:t>
            </a:r>
          </a:p>
        </p:txBody>
      </p:sp>
      <p:pic>
        <p:nvPicPr>
          <p:cNvPr id="54" name="Obraz 53">
            <a:extLst>
              <a:ext uri="{FF2B5EF4-FFF2-40B4-BE49-F238E27FC236}">
                <a16:creationId xmlns:a16="http://schemas.microsoft.com/office/drawing/2014/main" id="{FE8C72A7-E94D-E66B-7565-A0BF36D32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7593" y="1587346"/>
            <a:ext cx="2414014" cy="1921625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ED1DA43A-B370-AD85-1155-05022ABD31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3391" y="3551364"/>
            <a:ext cx="2312262" cy="18489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B5A15E4-D1AD-4602-44E8-8474C9D07079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66859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90E3BA43-0A4D-3AAA-90A9-9F88BF857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8" y="4271365"/>
            <a:ext cx="4122567" cy="198908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2C1A093C-40C9-80A3-892A-68D3DC71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90000" detail="9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393" y="1325019"/>
            <a:ext cx="3575395" cy="243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8887E6C-EB77-3AAA-EAAA-C79DA276C6E6}"/>
              </a:ext>
            </a:extLst>
          </p:cNvPr>
          <p:cNvSpPr txBox="1"/>
          <p:nvPr/>
        </p:nvSpPr>
        <p:spPr>
          <a:xfrm>
            <a:off x="209699" y="941863"/>
            <a:ext cx="7430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>
                <a:solidFill>
                  <a:srgbClr val="0070C0"/>
                </a:solidFill>
              </a:rPr>
              <a:t>photoluminescence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related</a:t>
            </a:r>
            <a:r>
              <a:rPr lang="pl-PL" sz="1600" b="1" dirty="0">
                <a:solidFill>
                  <a:srgbClr val="0070C0"/>
                </a:solidFill>
              </a:rPr>
              <a:t> to f-f </a:t>
            </a:r>
            <a:r>
              <a:rPr lang="pl-PL" sz="1600" b="1" dirty="0" err="1">
                <a:solidFill>
                  <a:srgbClr val="0070C0"/>
                </a:solidFill>
              </a:rPr>
              <a:t>electronic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transitions</a:t>
            </a:r>
            <a:r>
              <a:rPr lang="pl-PL" sz="1600" b="1" dirty="0">
                <a:solidFill>
                  <a:srgbClr val="0070C0"/>
                </a:solidFill>
              </a:rPr>
              <a:t> (down- </a:t>
            </a:r>
            <a:r>
              <a:rPr lang="pl-PL" sz="1600" b="1" dirty="0" err="1">
                <a:solidFill>
                  <a:srgbClr val="0070C0"/>
                </a:solidFill>
              </a:rPr>
              <a:t>or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up-conversion</a:t>
            </a:r>
            <a:r>
              <a:rPr lang="pl-PL" sz="1600" b="1" dirty="0">
                <a:solidFill>
                  <a:srgbClr val="0070C0"/>
                </a:solidFill>
              </a:rPr>
              <a:t>, etc.)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82BACA7-3EB0-A5DC-7735-88C50B9A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1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3" y="1432634"/>
            <a:ext cx="3813465" cy="24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3934AB9-CC4D-496F-B184-79B347FE7D6F}"/>
              </a:ext>
            </a:extLst>
          </p:cNvPr>
          <p:cNvSpPr txBox="1"/>
          <p:nvPr/>
        </p:nvSpPr>
        <p:spPr>
          <a:xfrm>
            <a:off x="95389" y="3928900"/>
            <a:ext cx="864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>
                <a:solidFill>
                  <a:srgbClr val="0070C0"/>
                </a:solidFill>
              </a:rPr>
              <a:t>optical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thermometry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related</a:t>
            </a:r>
            <a:r>
              <a:rPr lang="pl-PL" sz="1600" b="1" dirty="0">
                <a:solidFill>
                  <a:srgbClr val="0070C0"/>
                </a:solidFill>
              </a:rPr>
              <a:t> to the </a:t>
            </a:r>
            <a:r>
              <a:rPr lang="pl-PL" sz="1600" b="1" dirty="0" err="1">
                <a:solidFill>
                  <a:srgbClr val="0070C0"/>
                </a:solidFill>
              </a:rPr>
              <a:t>temperature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variation</a:t>
            </a:r>
            <a:r>
              <a:rPr lang="pl-PL" sz="1600" b="1" dirty="0">
                <a:solidFill>
                  <a:srgbClr val="0070C0"/>
                </a:solidFill>
              </a:rPr>
              <a:t> of </a:t>
            </a:r>
            <a:r>
              <a:rPr lang="pl-PL" sz="1600" b="1" dirty="0" err="1">
                <a:solidFill>
                  <a:srgbClr val="0070C0"/>
                </a:solidFill>
              </a:rPr>
              <a:t>luminescent</a:t>
            </a:r>
            <a:r>
              <a:rPr lang="pl-PL" sz="1600" b="1" dirty="0">
                <a:solidFill>
                  <a:srgbClr val="0070C0"/>
                </a:solidFill>
              </a:rPr>
              <a:t> spectra of </a:t>
            </a:r>
            <a:r>
              <a:rPr lang="pl-PL" sz="1600" b="1" dirty="0" err="1">
                <a:solidFill>
                  <a:srgbClr val="0070C0"/>
                </a:solidFill>
              </a:rPr>
              <a:t>lanthanide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ions</a:t>
            </a:r>
            <a:endParaRPr lang="pl-PL" sz="1600" b="1" dirty="0">
              <a:solidFill>
                <a:srgbClr val="0070C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CAF30E7A-72D6-0DAE-18BD-1DFA9C40E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616" y="4252465"/>
            <a:ext cx="2930847" cy="2121676"/>
          </a:xfrm>
          <a:prstGeom prst="rect">
            <a:avLst/>
          </a:prstGeom>
          <a:effectLst/>
        </p:spPr>
      </p:pic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21C1FB09-75D0-7054-89D5-6C8B7796C37B}"/>
              </a:ext>
            </a:extLst>
          </p:cNvPr>
          <p:cNvCxnSpPr/>
          <p:nvPr/>
        </p:nvCxnSpPr>
        <p:spPr>
          <a:xfrm>
            <a:off x="4157220" y="5256052"/>
            <a:ext cx="866601" cy="4752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FE4747D-1E92-23EC-CBE3-43FFB7616308}"/>
              </a:ext>
            </a:extLst>
          </p:cNvPr>
          <p:cNvSpPr txBox="1"/>
          <p:nvPr/>
        </p:nvSpPr>
        <p:spPr>
          <a:xfrm>
            <a:off x="4179171" y="4953027"/>
            <a:ext cx="95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70C0"/>
                </a:solidFill>
              </a:rPr>
              <a:t>np. Eu/Tb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6A8B1B9-3EBD-1987-DB0B-146832E784B5}"/>
              </a:ext>
            </a:extLst>
          </p:cNvPr>
          <p:cNvSpPr txBox="1"/>
          <p:nvPr/>
        </p:nvSpPr>
        <p:spPr>
          <a:xfrm>
            <a:off x="6664993" y="510502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Eu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9A02471-CAD9-BA13-28AE-91DD4CC2A037}"/>
              </a:ext>
            </a:extLst>
          </p:cNvPr>
          <p:cNvSpPr txBox="1"/>
          <p:nvPr/>
        </p:nvSpPr>
        <p:spPr>
          <a:xfrm>
            <a:off x="5909708" y="445686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Tb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6E2F7449-E93F-3F9F-BA5E-D56F4F66DC50}"/>
              </a:ext>
            </a:extLst>
          </p:cNvPr>
          <p:cNvSpPr txBox="1"/>
          <p:nvPr/>
        </p:nvSpPr>
        <p:spPr>
          <a:xfrm>
            <a:off x="7757638" y="3367501"/>
            <a:ext cx="4347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u="none" strike="noStrike" baseline="0" dirty="0">
                <a:solidFill>
                  <a:srgbClr val="292526"/>
                </a:solidFill>
              </a:rPr>
              <a:t>J.-C. G.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Bünzli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C.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Piguet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Chem.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Soc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Rev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pl-PL" sz="1400" b="1" u="none" strike="noStrike" baseline="0" dirty="0">
                <a:solidFill>
                  <a:srgbClr val="292526"/>
                </a:solidFill>
              </a:rPr>
              <a:t>2005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34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1048</a:t>
            </a:r>
          </a:p>
          <a:p>
            <a:r>
              <a:rPr lang="pl-PL" sz="1400" dirty="0">
                <a:solidFill>
                  <a:srgbClr val="292526"/>
                </a:solidFill>
              </a:rPr>
              <a:t>J.-C. G. </a:t>
            </a:r>
            <a:r>
              <a:rPr lang="pl-PL" sz="1400" dirty="0" err="1">
                <a:solidFill>
                  <a:srgbClr val="292526"/>
                </a:solidFill>
              </a:rPr>
              <a:t>Bünzli</a:t>
            </a:r>
            <a:r>
              <a:rPr lang="pl-PL" sz="1400" dirty="0">
                <a:solidFill>
                  <a:srgbClr val="292526"/>
                </a:solidFill>
              </a:rPr>
              <a:t>, K.-L. Wong, </a:t>
            </a:r>
            <a:r>
              <a:rPr lang="pl-PL" sz="1400" i="1" dirty="0">
                <a:solidFill>
                  <a:srgbClr val="292526"/>
                </a:solidFill>
              </a:rPr>
              <a:t>J. </a:t>
            </a:r>
            <a:r>
              <a:rPr lang="pl-PL" sz="1400" i="1" dirty="0" err="1">
                <a:solidFill>
                  <a:srgbClr val="292526"/>
                </a:solidFill>
              </a:rPr>
              <a:t>Lumin</a:t>
            </a:r>
            <a:r>
              <a:rPr lang="pl-PL" sz="1400" i="1" dirty="0">
                <a:solidFill>
                  <a:srgbClr val="292526"/>
                </a:solidFill>
              </a:rPr>
              <a:t>. </a:t>
            </a:r>
            <a:r>
              <a:rPr lang="pl-PL" sz="1400" b="1" dirty="0">
                <a:solidFill>
                  <a:srgbClr val="292526"/>
                </a:solidFill>
              </a:rPr>
              <a:t>2025</a:t>
            </a:r>
            <a:r>
              <a:rPr lang="pl-PL" sz="1400" dirty="0">
                <a:solidFill>
                  <a:srgbClr val="292526"/>
                </a:solidFill>
              </a:rPr>
              <a:t>, </a:t>
            </a:r>
            <a:r>
              <a:rPr lang="pl-PL" sz="1400" i="1" dirty="0">
                <a:solidFill>
                  <a:srgbClr val="292526"/>
                </a:solidFill>
              </a:rPr>
              <a:t>287</a:t>
            </a:r>
            <a:r>
              <a:rPr lang="pl-PL" sz="1400" dirty="0">
                <a:solidFill>
                  <a:srgbClr val="292526"/>
                </a:solidFill>
              </a:rPr>
              <a:t>, 121473</a:t>
            </a:r>
            <a:endParaRPr lang="pl-PL" sz="1400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0FC6E94-920E-7F15-4890-7C842D38A98E}"/>
              </a:ext>
            </a:extLst>
          </p:cNvPr>
          <p:cNvSpPr txBox="1"/>
          <p:nvPr/>
        </p:nvSpPr>
        <p:spPr>
          <a:xfrm>
            <a:off x="7831567" y="5023130"/>
            <a:ext cx="43604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B. Chen, et al. </a:t>
            </a:r>
            <a:r>
              <a:rPr lang="pl-PL" sz="1400" i="1" dirty="0"/>
              <a:t>J. Am. Chem. </a:t>
            </a:r>
            <a:r>
              <a:rPr lang="pl-PL" sz="1400" i="1" dirty="0" err="1"/>
              <a:t>Soc</a:t>
            </a:r>
            <a:r>
              <a:rPr lang="pl-PL" sz="1400" i="1" dirty="0"/>
              <a:t>. </a:t>
            </a:r>
            <a:r>
              <a:rPr lang="pl-PL" sz="1400" b="1" dirty="0"/>
              <a:t>2012</a:t>
            </a:r>
            <a:r>
              <a:rPr lang="pl-PL" sz="1400" dirty="0"/>
              <a:t>, </a:t>
            </a:r>
            <a:r>
              <a:rPr lang="pl-PL" sz="1400" i="1" dirty="0"/>
              <a:t>134</a:t>
            </a:r>
            <a:r>
              <a:rPr lang="pl-PL" sz="1400" dirty="0"/>
              <a:t>, 3979; </a:t>
            </a:r>
          </a:p>
          <a:p>
            <a:r>
              <a:rPr lang="pl-PL" sz="1400" dirty="0"/>
              <a:t>Y. </a:t>
            </a:r>
            <a:r>
              <a:rPr lang="pl-PL" sz="1400" dirty="0" err="1"/>
              <a:t>Cui</a:t>
            </a:r>
            <a:r>
              <a:rPr lang="pl-PL" sz="1400" dirty="0"/>
              <a:t>, et al. </a:t>
            </a:r>
            <a:r>
              <a:rPr lang="pl-PL" sz="1400" i="1" dirty="0"/>
              <a:t>Chem. </a:t>
            </a:r>
            <a:r>
              <a:rPr lang="pl-PL" sz="1400" i="1" dirty="0" err="1"/>
              <a:t>Commun</a:t>
            </a:r>
            <a:r>
              <a:rPr lang="pl-PL" sz="1400" i="1" dirty="0"/>
              <a:t>. </a:t>
            </a:r>
            <a:r>
              <a:rPr lang="pl-PL" sz="1400" b="1" dirty="0"/>
              <a:t>2014</a:t>
            </a:r>
            <a:r>
              <a:rPr lang="pl-PL" sz="1400" dirty="0"/>
              <a:t>, </a:t>
            </a:r>
            <a:r>
              <a:rPr lang="pl-PL" sz="1400" i="1" dirty="0"/>
              <a:t>50</a:t>
            </a:r>
            <a:r>
              <a:rPr lang="pl-PL" sz="1400" dirty="0"/>
              <a:t>, 719; </a:t>
            </a:r>
          </a:p>
          <a:p>
            <a:r>
              <a:rPr lang="pl-PL" sz="1400" dirty="0"/>
              <a:t>A. </a:t>
            </a:r>
            <a:r>
              <a:rPr lang="pl-PL" sz="1400" dirty="0" err="1"/>
              <a:t>Nexha</a:t>
            </a:r>
            <a:r>
              <a:rPr lang="pl-PL" sz="1400" dirty="0"/>
              <a:t>, et al. </a:t>
            </a:r>
            <a:r>
              <a:rPr lang="pl-PL" sz="1400" i="1" dirty="0" err="1"/>
              <a:t>Nanoscale</a:t>
            </a:r>
            <a:r>
              <a:rPr lang="pl-PL" sz="1400" dirty="0"/>
              <a:t> </a:t>
            </a:r>
            <a:r>
              <a:rPr lang="pl-PL" sz="1400" b="1" dirty="0"/>
              <a:t>2021</a:t>
            </a:r>
            <a:r>
              <a:rPr lang="pl-PL" sz="1400" dirty="0"/>
              <a:t>, </a:t>
            </a:r>
            <a:r>
              <a:rPr lang="pl-PL" sz="1400" i="1" dirty="0"/>
              <a:t>13</a:t>
            </a:r>
            <a:r>
              <a:rPr lang="pl-PL" sz="1400" dirty="0"/>
              <a:t>, 7913; </a:t>
            </a:r>
          </a:p>
          <a:p>
            <a:r>
              <a:rPr lang="pl-PL" sz="1400" dirty="0"/>
              <a:t>C. D. S. </a:t>
            </a:r>
            <a:r>
              <a:rPr lang="pl-PL" sz="1400" dirty="0" err="1"/>
              <a:t>Brites</a:t>
            </a:r>
            <a:r>
              <a:rPr lang="pl-PL" sz="1400" dirty="0"/>
              <a:t>, et al. </a:t>
            </a:r>
            <a:r>
              <a:rPr lang="pl-PL" sz="1400" i="1" dirty="0" err="1"/>
              <a:t>Adv</a:t>
            </a:r>
            <a:r>
              <a:rPr lang="pl-PL" sz="1400" i="1" dirty="0"/>
              <a:t>. </a:t>
            </a:r>
            <a:r>
              <a:rPr lang="pl-PL" sz="1400" i="1" dirty="0" err="1"/>
              <a:t>Opt</a:t>
            </a:r>
            <a:r>
              <a:rPr lang="pl-PL" sz="1400" i="1" dirty="0"/>
              <a:t>. </a:t>
            </a:r>
            <a:r>
              <a:rPr lang="pl-PL" sz="1400" i="1" dirty="0" err="1"/>
              <a:t>Mater</a:t>
            </a:r>
            <a:r>
              <a:rPr lang="pl-PL" sz="1400" i="1" dirty="0"/>
              <a:t>. </a:t>
            </a:r>
            <a:r>
              <a:rPr lang="pl-PL" sz="1400" b="1" dirty="0"/>
              <a:t>2019</a:t>
            </a:r>
            <a:r>
              <a:rPr lang="pl-PL" sz="1400" dirty="0"/>
              <a:t>, </a:t>
            </a:r>
            <a:r>
              <a:rPr lang="pl-PL" sz="1400" i="1" dirty="0"/>
              <a:t>7</a:t>
            </a:r>
            <a:r>
              <a:rPr lang="pl-PL" sz="1400" dirty="0"/>
              <a:t>, 1801239</a:t>
            </a:r>
          </a:p>
          <a:p>
            <a:r>
              <a:rPr lang="pl-PL" sz="1400" b="1" dirty="0"/>
              <a:t>MLMG</a:t>
            </a:r>
            <a:r>
              <a:rPr lang="pl-PL" sz="1400" dirty="0"/>
              <a:t>: </a:t>
            </a:r>
          </a:p>
          <a:p>
            <a:r>
              <a:rPr lang="pl-PL" sz="1400" dirty="0"/>
              <a:t>M. Wyczesany et al. </a:t>
            </a:r>
            <a:r>
              <a:rPr lang="pl-PL" sz="1400" i="1" dirty="0"/>
              <a:t>J. </a:t>
            </a:r>
            <a:r>
              <a:rPr lang="pl-PL" sz="1400" i="1" dirty="0" err="1"/>
              <a:t>Mater</a:t>
            </a:r>
            <a:r>
              <a:rPr lang="pl-PL" sz="1400" i="1" dirty="0"/>
              <a:t>. Chem. C </a:t>
            </a:r>
            <a:r>
              <a:rPr lang="pl-PL" sz="1400" b="1" dirty="0"/>
              <a:t>2022</a:t>
            </a:r>
            <a:r>
              <a:rPr lang="pl-PL" sz="1400" dirty="0"/>
              <a:t>, </a:t>
            </a:r>
            <a:r>
              <a:rPr lang="pl-PL" sz="1400" i="1" dirty="0"/>
              <a:t>10</a:t>
            </a:r>
            <a:r>
              <a:rPr lang="pl-PL" sz="1400" dirty="0"/>
              <a:t>, 12054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2018021-747C-CE84-6772-82AE61E63C83}"/>
              </a:ext>
            </a:extLst>
          </p:cNvPr>
          <p:cNvSpPr/>
          <p:nvPr/>
        </p:nvSpPr>
        <p:spPr>
          <a:xfrm>
            <a:off x="302066" y="1351534"/>
            <a:ext cx="3991028" cy="2248078"/>
          </a:xfrm>
          <a:prstGeom prst="rect">
            <a:avLst/>
          </a:prstGeom>
          <a:noFill/>
          <a:ln w="50800">
            <a:solidFill>
              <a:srgbClr val="FFC00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213DC30-F4A4-B810-5685-79446114FF6D}"/>
              </a:ext>
            </a:extLst>
          </p:cNvPr>
          <p:cNvSpPr txBox="1"/>
          <p:nvPr/>
        </p:nvSpPr>
        <p:spPr>
          <a:xfrm>
            <a:off x="8275383" y="4211757"/>
            <a:ext cx="3426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contactless luminescent temperature sensing (medical diagnostics, catalytic reactors, microelectronics</a:t>
            </a:r>
            <a:r>
              <a:rPr lang="pl-PL" sz="1600" dirty="0"/>
              <a:t>, etc.</a:t>
            </a:r>
            <a:r>
              <a:rPr lang="en-US" sz="1600" dirty="0"/>
              <a:t>)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826AEFC-DE92-7465-7E72-46C3529A5E1C}"/>
              </a:ext>
            </a:extLst>
          </p:cNvPr>
          <p:cNvSpPr txBox="1"/>
          <p:nvPr/>
        </p:nvSpPr>
        <p:spPr>
          <a:xfrm>
            <a:off x="8176626" y="2286372"/>
            <a:ext cx="3623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multiple</a:t>
            </a:r>
            <a:r>
              <a:rPr lang="pl-PL" sz="1600" dirty="0"/>
              <a:t> </a:t>
            </a:r>
            <a:r>
              <a:rPr lang="pl-PL" sz="1600" dirty="0" err="1"/>
              <a:t>applications</a:t>
            </a:r>
            <a:r>
              <a:rPr lang="pl-PL" sz="1600" dirty="0"/>
              <a:t> of </a:t>
            </a:r>
            <a:r>
              <a:rPr lang="pl-PL" sz="1600" dirty="0" err="1"/>
              <a:t>lanthanide-based</a:t>
            </a:r>
            <a:r>
              <a:rPr lang="pl-PL" sz="1600" dirty="0"/>
              <a:t> </a:t>
            </a:r>
            <a:r>
              <a:rPr lang="pl-PL" sz="1600" dirty="0" err="1"/>
              <a:t>luminophores</a:t>
            </a:r>
            <a:r>
              <a:rPr lang="pl-PL" sz="1600" dirty="0"/>
              <a:t> (</a:t>
            </a:r>
            <a:r>
              <a:rPr lang="pl-PL" sz="1600" dirty="0" err="1"/>
              <a:t>lighting</a:t>
            </a:r>
            <a:r>
              <a:rPr lang="pl-PL" sz="1600" dirty="0"/>
              <a:t>, </a:t>
            </a:r>
            <a:r>
              <a:rPr lang="pl-PL" sz="1600" dirty="0" err="1"/>
              <a:t>lasers</a:t>
            </a:r>
            <a:r>
              <a:rPr lang="pl-PL" sz="1600" dirty="0"/>
              <a:t>, </a:t>
            </a:r>
            <a:r>
              <a:rPr lang="pl-PL" sz="1600" dirty="0" err="1"/>
              <a:t>sensors</a:t>
            </a:r>
            <a:r>
              <a:rPr lang="pl-PL" sz="1600" dirty="0"/>
              <a:t>, </a:t>
            </a:r>
            <a:r>
              <a:rPr lang="pl-PL" sz="1600" dirty="0" err="1"/>
              <a:t>security</a:t>
            </a:r>
            <a:r>
              <a:rPr lang="pl-PL" sz="1600" dirty="0"/>
              <a:t>, </a:t>
            </a:r>
            <a:r>
              <a:rPr lang="pl-PL" sz="1600" dirty="0" err="1"/>
              <a:t>displays</a:t>
            </a:r>
            <a:r>
              <a:rPr lang="pl-PL" sz="1600" dirty="0"/>
              <a:t>, </a:t>
            </a:r>
            <a:r>
              <a:rPr lang="pl-PL" sz="1600" dirty="0" err="1"/>
              <a:t>light</a:t>
            </a:r>
            <a:r>
              <a:rPr lang="pl-PL" sz="1600" dirty="0"/>
              <a:t> </a:t>
            </a:r>
            <a:r>
              <a:rPr lang="pl-PL" sz="1600" dirty="0" err="1"/>
              <a:t>conversion</a:t>
            </a:r>
            <a:r>
              <a:rPr lang="pl-PL" sz="1600" dirty="0"/>
              <a:t>, </a:t>
            </a:r>
            <a:r>
              <a:rPr lang="pl-PL" sz="1600" dirty="0" err="1"/>
              <a:t>bioimaging</a:t>
            </a:r>
            <a:r>
              <a:rPr lang="pl-PL" sz="1600" dirty="0"/>
              <a:t>, </a:t>
            </a:r>
            <a:r>
              <a:rPr lang="pl-PL" sz="1600" dirty="0" err="1"/>
              <a:t>cancer</a:t>
            </a:r>
            <a:r>
              <a:rPr lang="pl-PL" sz="1600" dirty="0"/>
              <a:t> </a:t>
            </a:r>
            <a:r>
              <a:rPr lang="pl-PL" sz="1600" dirty="0" err="1"/>
              <a:t>diagnosis</a:t>
            </a:r>
            <a:r>
              <a:rPr lang="pl-PL" sz="1600" dirty="0"/>
              <a:t>, etc.)</a:t>
            </a:r>
            <a:endParaRPr lang="en-US" sz="1600" dirty="0"/>
          </a:p>
        </p:txBody>
      </p:sp>
      <p:sp>
        <p:nvSpPr>
          <p:cNvPr id="37" name="Prostokąt 36"/>
          <p:cNvSpPr/>
          <p:nvPr/>
        </p:nvSpPr>
        <p:spPr>
          <a:xfrm>
            <a:off x="261768" y="225058"/>
            <a:ext cx="11574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 – </a:t>
            </a:r>
            <a:r>
              <a:rPr lang="pl-PL" sz="2000" b="1" dirty="0"/>
              <a:t>ROLE OF LANTHANIDE IONS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FB910E9-0408-F9D2-0D7C-BC93369079E6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79011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0657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Picture 5" descr="G:\backupy\Tematy badawcze zakończone wg listy publikacji\86_ACIE2023_3D_TbCo_aq\REVISION data\revised figures\scheme 1.tif">
            <a:extLst>
              <a:ext uri="{FF2B5EF4-FFF2-40B4-BE49-F238E27FC236}">
                <a16:creationId xmlns:a16="http://schemas.microsoft.com/office/drawing/2014/main" id="{F29A7843-9BD3-F728-F902-CAF0CD7E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59" y="1248201"/>
            <a:ext cx="4957088" cy="42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778BB686-207A-7AF4-342D-C51B42465781}"/>
              </a:ext>
            </a:extLst>
          </p:cNvPr>
          <p:cNvGrpSpPr>
            <a:grpSpLocks noChangeAspect="1"/>
          </p:cNvGrpSpPr>
          <p:nvPr/>
        </p:nvGrpSpPr>
        <p:grpSpPr>
          <a:xfrm>
            <a:off x="5803392" y="1120820"/>
            <a:ext cx="3507699" cy="2428353"/>
            <a:chOff x="356171" y="620688"/>
            <a:chExt cx="4784637" cy="331236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4C71B24-B73C-F40C-782C-A52F29E7EA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8000"/>
                      </a14:imgEffect>
                      <a14:imgEffect>
                        <a14:saturation sat="27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6171" y="692696"/>
              <a:ext cx="4719885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18871204-715B-73E0-DAE0-174C71C175A5}"/>
                </a:ext>
              </a:extLst>
            </p:cNvPr>
            <p:cNvSpPr/>
            <p:nvPr/>
          </p:nvSpPr>
          <p:spPr>
            <a:xfrm>
              <a:off x="5068800" y="620688"/>
              <a:ext cx="72008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253FA1-7B08-D54B-58AE-A35732157B3A}"/>
              </a:ext>
            </a:extLst>
          </p:cNvPr>
          <p:cNvSpPr txBox="1"/>
          <p:nvPr/>
        </p:nvSpPr>
        <p:spPr>
          <a:xfrm>
            <a:off x="202659" y="89788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0070C0"/>
                </a:solidFill>
              </a:rPr>
              <a:t>Concept</a:t>
            </a:r>
            <a:endParaRPr lang="pl-PL" sz="1600" b="1" dirty="0">
              <a:solidFill>
                <a:srgbClr val="0070C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EA5CAFE-BEF8-DC7D-A762-3BF0EE807A05}"/>
              </a:ext>
            </a:extLst>
          </p:cNvPr>
          <p:cNvSpPr txBox="1"/>
          <p:nvPr/>
        </p:nvSpPr>
        <p:spPr>
          <a:xfrm>
            <a:off x="5635642" y="960021"/>
            <a:ext cx="4680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0070C0"/>
                </a:solidFill>
              </a:rPr>
              <a:t>Pioneering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works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endParaRPr lang="pl-PL" sz="1400" dirty="0">
              <a:solidFill>
                <a:srgbClr val="0070C0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6781CEFC-DBF3-BBF5-9F42-AF78B7CF6F40}"/>
              </a:ext>
            </a:extLst>
          </p:cNvPr>
          <p:cNvGrpSpPr/>
          <p:nvPr/>
        </p:nvGrpSpPr>
        <p:grpSpPr>
          <a:xfrm>
            <a:off x="5622608" y="3673266"/>
            <a:ext cx="4004946" cy="2520280"/>
            <a:chOff x="4126917" y="3501008"/>
            <a:chExt cx="4004946" cy="252028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3F5BDAB9-53EB-C7B3-8FFA-BD306BBD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39952" y="3501008"/>
              <a:ext cx="3991911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D1CA6EDF-E330-A3ED-8865-2731EEA0ABA8}"/>
                </a:ext>
              </a:extLst>
            </p:cNvPr>
            <p:cNvSpPr/>
            <p:nvPr/>
          </p:nvSpPr>
          <p:spPr>
            <a:xfrm>
              <a:off x="4126917" y="3512559"/>
              <a:ext cx="227553" cy="283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8BB742E9-FBB3-F861-264D-8E7C5868B1A9}"/>
                </a:ext>
              </a:extLst>
            </p:cNvPr>
            <p:cNvSpPr/>
            <p:nvPr/>
          </p:nvSpPr>
          <p:spPr>
            <a:xfrm>
              <a:off x="6012160" y="3501008"/>
              <a:ext cx="227553" cy="283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EF226614-B0BF-AAC1-5D74-C1C2FC7A8E65}"/>
                </a:ext>
              </a:extLst>
            </p:cNvPr>
            <p:cNvSpPr/>
            <p:nvPr/>
          </p:nvSpPr>
          <p:spPr>
            <a:xfrm>
              <a:off x="6012160" y="4619374"/>
              <a:ext cx="227553" cy="283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AAD8AA2-6DD0-C387-CD9C-B950D036E54B}"/>
              </a:ext>
            </a:extLst>
          </p:cNvPr>
          <p:cNvSpPr txBox="1"/>
          <p:nvPr/>
        </p:nvSpPr>
        <p:spPr>
          <a:xfrm>
            <a:off x="221961" y="5427100"/>
            <a:ext cx="572701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</a:rPr>
              <a:t>Challenge</a:t>
            </a:r>
          </a:p>
          <a:p>
            <a:r>
              <a:rPr lang="pl-PL" sz="1500" dirty="0" err="1"/>
              <a:t>Simultaneous</a:t>
            </a:r>
            <a:r>
              <a:rPr lang="pl-PL" sz="1500" dirty="0"/>
              <a:t> </a:t>
            </a:r>
            <a:r>
              <a:rPr lang="pl-PL" sz="1500" dirty="0" err="1"/>
              <a:t>control</a:t>
            </a:r>
            <a:r>
              <a:rPr lang="pl-PL" sz="1500" dirty="0"/>
              <a:t> of </a:t>
            </a:r>
            <a:r>
              <a:rPr lang="pl-PL" sz="1500" dirty="0" err="1"/>
              <a:t>magnetic</a:t>
            </a:r>
            <a:r>
              <a:rPr lang="pl-PL" sz="1500" dirty="0"/>
              <a:t> </a:t>
            </a:r>
            <a:r>
              <a:rPr lang="pl-PL" sz="1500" dirty="0" err="1"/>
              <a:t>anisotropy</a:t>
            </a:r>
            <a:r>
              <a:rPr lang="pl-PL" sz="1500" dirty="0"/>
              <a:t> and </a:t>
            </a:r>
            <a:r>
              <a:rPr lang="pl-PL" sz="1500" dirty="0" err="1"/>
              <a:t>luminescent</a:t>
            </a:r>
            <a:r>
              <a:rPr lang="pl-PL" sz="1500" dirty="0"/>
              <a:t> </a:t>
            </a:r>
            <a:r>
              <a:rPr lang="pl-PL" sz="1500" dirty="0" err="1"/>
              <a:t>thermometry</a:t>
            </a:r>
            <a:r>
              <a:rPr lang="pl-PL" sz="1500" dirty="0"/>
              <a:t> to </a:t>
            </a:r>
            <a:r>
              <a:rPr lang="pl-PL" sz="1500" dirty="0" err="1"/>
              <a:t>achieve</a:t>
            </a:r>
            <a:r>
              <a:rPr lang="pl-PL" sz="1500" dirty="0"/>
              <a:t> the </a:t>
            </a:r>
            <a:r>
              <a:rPr lang="pl-PL" sz="1500" dirty="0" err="1"/>
              <a:t>wide</a:t>
            </a:r>
            <a:r>
              <a:rPr lang="pl-PL" sz="1500" dirty="0"/>
              <a:t> </a:t>
            </a:r>
            <a:r>
              <a:rPr lang="pl-PL" sz="1500" dirty="0" err="1"/>
              <a:t>overlap</a:t>
            </a:r>
            <a:r>
              <a:rPr lang="pl-PL" sz="1500" dirty="0"/>
              <a:t> </a:t>
            </a:r>
            <a:r>
              <a:rPr lang="pl-PL" sz="1500" dirty="0" err="1"/>
              <a:t>between</a:t>
            </a:r>
            <a:r>
              <a:rPr lang="pl-PL" sz="1500" dirty="0"/>
              <a:t> high-performance SMM and </a:t>
            </a:r>
            <a:r>
              <a:rPr lang="pl-PL" sz="1500" dirty="0" err="1"/>
              <a:t>efficient</a:t>
            </a:r>
            <a:r>
              <a:rPr lang="pl-PL" sz="1500" dirty="0"/>
              <a:t> </a:t>
            </a:r>
            <a:r>
              <a:rPr lang="pl-PL" sz="1500" dirty="0" err="1"/>
              <a:t>thermometric</a:t>
            </a:r>
            <a:r>
              <a:rPr lang="pl-PL" sz="1500" dirty="0"/>
              <a:t> </a:t>
            </a:r>
            <a:r>
              <a:rPr lang="pl-PL" sz="1500" dirty="0" err="1"/>
              <a:t>effects</a:t>
            </a:r>
            <a:r>
              <a:rPr lang="pl-PL" sz="1500" dirty="0"/>
              <a:t>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3158A7E-2B1E-7F6F-8BC7-D3A082BF9549}"/>
              </a:ext>
            </a:extLst>
          </p:cNvPr>
          <p:cNvSpPr txBox="1"/>
          <p:nvPr/>
        </p:nvSpPr>
        <p:spPr>
          <a:xfrm>
            <a:off x="9660363" y="4263314"/>
            <a:ext cx="2431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Research</a:t>
            </a:r>
            <a:r>
              <a:rPr lang="pl-PL" sz="1400" dirty="0"/>
              <a:t> </a:t>
            </a:r>
            <a:r>
              <a:rPr lang="pl-PL" sz="1400" dirty="0" err="1"/>
              <a:t>group</a:t>
            </a:r>
            <a:r>
              <a:rPr lang="pl-PL" sz="1400" dirty="0"/>
              <a:t> of Prof. </a:t>
            </a:r>
            <a:r>
              <a:rPr lang="pl-PL" sz="1400" dirty="0" err="1"/>
              <a:t>Muralee</a:t>
            </a:r>
            <a:r>
              <a:rPr lang="pl-PL" sz="1400" dirty="0"/>
              <a:t> </a:t>
            </a:r>
            <a:r>
              <a:rPr lang="pl-PL" sz="1400" dirty="0" err="1"/>
              <a:t>Murugesu</a:t>
            </a:r>
            <a:r>
              <a:rPr lang="pl-PL" sz="1400" dirty="0"/>
              <a:t> </a:t>
            </a:r>
          </a:p>
          <a:p>
            <a:r>
              <a:rPr lang="pl-PL" sz="1400" dirty="0"/>
              <a:t>D. </a:t>
            </a:r>
            <a:r>
              <a:rPr lang="pl-PL" sz="1400" dirty="0" err="1"/>
              <a:t>Errulat</a:t>
            </a:r>
            <a:r>
              <a:rPr lang="pl-PL" sz="1400" dirty="0"/>
              <a:t>, et al. </a:t>
            </a:r>
            <a:r>
              <a:rPr lang="pl-PL" sz="1400" i="1" dirty="0"/>
              <a:t>ACS Cent. </a:t>
            </a:r>
            <a:r>
              <a:rPr lang="pl-PL" sz="1400" i="1" dirty="0" err="1"/>
              <a:t>Sci</a:t>
            </a:r>
            <a:r>
              <a:rPr lang="pl-PL" sz="1400" i="1" dirty="0"/>
              <a:t>. </a:t>
            </a:r>
            <a:r>
              <a:rPr lang="pl-PL" sz="1400" b="1" dirty="0"/>
              <a:t>2019</a:t>
            </a:r>
            <a:r>
              <a:rPr lang="pl-PL" sz="1400" dirty="0"/>
              <a:t>, </a:t>
            </a:r>
            <a:r>
              <a:rPr lang="pl-PL" sz="1400" i="1" dirty="0"/>
              <a:t>5</a:t>
            </a:r>
            <a:r>
              <a:rPr lang="pl-PL" sz="1400" dirty="0"/>
              <a:t>, 1187</a:t>
            </a:r>
          </a:p>
          <a:p>
            <a:endParaRPr lang="pl-PL" sz="1400" dirty="0"/>
          </a:p>
          <a:p>
            <a:r>
              <a:rPr lang="pl-PL" sz="1400" b="1" dirty="0"/>
              <a:t>Using </a:t>
            </a:r>
            <a:r>
              <a:rPr lang="pl-PL" sz="1400" b="1" dirty="0" err="1"/>
              <a:t>our</a:t>
            </a:r>
            <a:r>
              <a:rPr lang="pl-PL" sz="1400" b="1" dirty="0"/>
              <a:t> </a:t>
            </a:r>
            <a:r>
              <a:rPr lang="pl-PL" sz="1400" b="1" dirty="0" err="1"/>
              <a:t>approach</a:t>
            </a:r>
            <a:r>
              <a:rPr lang="pl-PL" sz="1400" b="1" dirty="0"/>
              <a:t>:</a:t>
            </a:r>
          </a:p>
          <a:p>
            <a:r>
              <a:rPr lang="pl-PL" sz="1400" b="1" dirty="0" err="1"/>
              <a:t>YbCo</a:t>
            </a:r>
            <a:r>
              <a:rPr lang="pl-PL" sz="1400" b="1" dirty="0"/>
              <a:t>: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J. Am.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142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3970 </a:t>
            </a:r>
          </a:p>
          <a:p>
            <a:r>
              <a:rPr lang="pl-PL" sz="1400" b="1" dirty="0" err="1"/>
              <a:t>HoCo</a:t>
            </a:r>
            <a:r>
              <a:rPr lang="pl-PL" sz="1400" b="1" dirty="0"/>
              <a:t>: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12, 730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496B494-BE35-A428-FD43-F1444A6E9066}"/>
              </a:ext>
            </a:extLst>
          </p:cNvPr>
          <p:cNvSpPr/>
          <p:nvPr/>
        </p:nvSpPr>
        <p:spPr>
          <a:xfrm flipH="1">
            <a:off x="1749552" y="3299469"/>
            <a:ext cx="957861" cy="258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4DA5E3C-9011-500E-D72A-1B1D9C4EAD82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8530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56610"/>
            <a:ext cx="10657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6" name="Picture 2" descr="C:\Users\Szymon Chorąży\Desktop\Energy Transfer Mecanism_DyTbCoxdd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332" y="1192613"/>
            <a:ext cx="1086726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610" y="1145614"/>
            <a:ext cx="2664296" cy="29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8503858" y="1267525"/>
            <a:ext cx="432048" cy="266429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/>
          <p:cNvCxnSpPr>
            <a:stCxn id="8" idx="3"/>
          </p:cNvCxnSpPr>
          <p:nvPr/>
        </p:nvCxnSpPr>
        <p:spPr>
          <a:xfrm>
            <a:off x="8935906" y="2599673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:\Users\Szymon Chorąży\Desktop\Figure S14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3915" y="4168208"/>
            <a:ext cx="3353083" cy="22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7959204" y="4211241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emission</a:t>
            </a:r>
            <a:endParaRPr lang="pl-PL" sz="1400" dirty="0"/>
          </a:p>
          <a:p>
            <a:r>
              <a:rPr lang="pl-PL" sz="1400" dirty="0"/>
              <a:t>spectrum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292043" y="4194764"/>
            <a:ext cx="14319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 err="1">
                <a:solidFill>
                  <a:srgbClr val="002060"/>
                </a:solidFill>
              </a:rPr>
              <a:t>large</a:t>
            </a:r>
            <a:r>
              <a:rPr lang="pl-PL" sz="1300" dirty="0">
                <a:solidFill>
                  <a:srgbClr val="002060"/>
                </a:solidFill>
              </a:rPr>
              <a:t> Stokes </a:t>
            </a:r>
            <a:r>
              <a:rPr lang="pl-PL" sz="1300" dirty="0" err="1">
                <a:solidFill>
                  <a:srgbClr val="002060"/>
                </a:solidFill>
              </a:rPr>
              <a:t>shift</a:t>
            </a:r>
            <a:r>
              <a:rPr lang="pl-PL" sz="1300" dirty="0">
                <a:solidFill>
                  <a:srgbClr val="002060"/>
                </a:solidFill>
              </a:rPr>
              <a:t> </a:t>
            </a:r>
          </a:p>
          <a:p>
            <a:r>
              <a:rPr lang="pl-PL" sz="1300" dirty="0">
                <a:solidFill>
                  <a:srgbClr val="002060"/>
                </a:solidFill>
              </a:rPr>
              <a:t>(from </a:t>
            </a:r>
            <a:r>
              <a:rPr lang="pl-PL" sz="1300" dirty="0" err="1">
                <a:solidFill>
                  <a:srgbClr val="002060"/>
                </a:solidFill>
              </a:rPr>
              <a:t>abs</a:t>
            </a:r>
            <a:r>
              <a:rPr lang="pl-PL" sz="1300" dirty="0">
                <a:solidFill>
                  <a:srgbClr val="002060"/>
                </a:solidFill>
              </a:rPr>
              <a:t>. 350-450 </a:t>
            </a:r>
            <a:r>
              <a:rPr lang="pl-PL" sz="1300" dirty="0" err="1">
                <a:solidFill>
                  <a:srgbClr val="002060"/>
                </a:solidFill>
              </a:rPr>
              <a:t>nm</a:t>
            </a:r>
            <a:r>
              <a:rPr lang="pl-PL" sz="1300" dirty="0">
                <a:solidFill>
                  <a:srgbClr val="002060"/>
                </a:solidFill>
              </a:rPr>
              <a:t> to em. 600-800 </a:t>
            </a:r>
            <a:r>
              <a:rPr lang="pl-PL" sz="1300" dirty="0" err="1">
                <a:solidFill>
                  <a:srgbClr val="002060"/>
                </a:solidFill>
              </a:rPr>
              <a:t>nm</a:t>
            </a:r>
            <a:r>
              <a:rPr lang="pl-PL" sz="1300" dirty="0">
                <a:solidFill>
                  <a:srgbClr val="002060"/>
                </a:solidFill>
              </a:rPr>
              <a:t>)</a:t>
            </a:r>
          </a:p>
        </p:txBody>
      </p:sp>
      <p:cxnSp>
        <p:nvCxnSpPr>
          <p:cNvPr id="13" name="Łącznik prostoliniowy 12"/>
          <p:cNvCxnSpPr/>
          <p:nvPr/>
        </p:nvCxnSpPr>
        <p:spPr>
          <a:xfrm>
            <a:off x="6199602" y="977529"/>
            <a:ext cx="0" cy="5329392"/>
          </a:xfrm>
          <a:prstGeom prst="line">
            <a:avLst/>
          </a:prstGeom>
          <a:ln w="158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9839669" y="902369"/>
            <a:ext cx="22447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700" b="1" dirty="0" err="1">
                <a:solidFill>
                  <a:schemeClr val="accent6">
                    <a:lumMod val="75000"/>
                  </a:schemeClr>
                </a:solidFill>
              </a:rPr>
              <a:t>hexacyanido-cobaltate</a:t>
            </a:r>
            <a:r>
              <a:rPr lang="pl-PL" sz="1700" b="1" dirty="0">
                <a:solidFill>
                  <a:schemeClr val="accent6">
                    <a:lumMod val="75000"/>
                  </a:schemeClr>
                </a:solidFill>
              </a:rPr>
              <a:t>(III) </a:t>
            </a:r>
            <a:r>
              <a:rPr lang="pl-PL" sz="1700" b="1" dirty="0" err="1">
                <a:solidFill>
                  <a:schemeClr val="accent6">
                    <a:lumMod val="75000"/>
                  </a:schemeClr>
                </a:solidFill>
              </a:rPr>
              <a:t>ion</a:t>
            </a:r>
            <a:r>
              <a:rPr lang="pl-PL" sz="1700" b="1" dirty="0">
                <a:solidFill>
                  <a:schemeClr val="accent6">
                    <a:lumMod val="75000"/>
                  </a:schemeClr>
                </a:solidFill>
              </a:rPr>
              <a:t>, [</a:t>
            </a:r>
            <a:r>
              <a:rPr lang="pl-PL" sz="1700" b="1" dirty="0" err="1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pl-PL" sz="1700" b="1" baseline="30000" dirty="0" err="1">
                <a:solidFill>
                  <a:schemeClr val="accent6">
                    <a:lumMod val="75000"/>
                  </a:schemeClr>
                </a:solidFill>
              </a:rPr>
              <a:t>III</a:t>
            </a:r>
            <a:r>
              <a:rPr lang="pl-PL" sz="1700" b="1" dirty="0">
                <a:solidFill>
                  <a:schemeClr val="accent6">
                    <a:lumMod val="75000"/>
                  </a:schemeClr>
                </a:solidFill>
              </a:rPr>
              <a:t>(CN)</a:t>
            </a:r>
            <a:r>
              <a:rPr lang="pl-PL" sz="17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pl-PL" sz="1700" b="1" dirty="0">
                <a:solidFill>
                  <a:schemeClr val="accent6">
                    <a:lumMod val="75000"/>
                  </a:schemeClr>
                </a:solidFill>
              </a:rPr>
              <a:t>]</a:t>
            </a:r>
            <a:r>
              <a:rPr lang="pl-PL" sz="1700" b="1" baseline="30000" dirty="0">
                <a:solidFill>
                  <a:schemeClr val="accent6">
                    <a:lumMod val="75000"/>
                  </a:schemeClr>
                </a:solidFill>
              </a:rPr>
              <a:t>3-</a:t>
            </a:r>
            <a:endParaRPr lang="pl-PL" sz="1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22163" y="805110"/>
            <a:ext cx="1287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err="1">
                <a:solidFill>
                  <a:srgbClr val="008000"/>
                </a:solidFill>
              </a:rPr>
              <a:t>terbium</a:t>
            </a:r>
            <a:r>
              <a:rPr lang="pl-PL" sz="1700" b="1" dirty="0">
                <a:solidFill>
                  <a:srgbClr val="008000"/>
                </a:solidFill>
              </a:rPr>
              <a:t>(3+) </a:t>
            </a:r>
            <a:r>
              <a:rPr lang="pl-PL" sz="1700" b="1" dirty="0" err="1">
                <a:solidFill>
                  <a:srgbClr val="008000"/>
                </a:solidFill>
              </a:rPr>
              <a:t>ion</a:t>
            </a:r>
            <a:r>
              <a:rPr lang="pl-PL" sz="1700" b="1" dirty="0">
                <a:solidFill>
                  <a:srgbClr val="008000"/>
                </a:solidFill>
              </a:rPr>
              <a:t>, Tb</a:t>
            </a:r>
            <a:r>
              <a:rPr lang="pl-PL" sz="1700" b="1" baseline="30000" dirty="0">
                <a:solidFill>
                  <a:srgbClr val="008000"/>
                </a:solidFill>
              </a:rPr>
              <a:t>3+</a:t>
            </a:r>
            <a:endParaRPr lang="pl-PL" sz="1700" b="1" dirty="0">
              <a:solidFill>
                <a:srgbClr val="008000"/>
              </a:solidFill>
            </a:endParaRPr>
          </a:p>
        </p:txBody>
      </p:sp>
      <p:pic>
        <p:nvPicPr>
          <p:cNvPr id="17" name="Picture 2" descr="C:\Users\Szymon Chorąży\Desktop\Beznazwy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074" y="760958"/>
            <a:ext cx="541906" cy="27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zymon Chorąży\Desktop\Beznazwy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8142" y="777558"/>
            <a:ext cx="313977" cy="27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/>
          <p:cNvSpPr txBox="1"/>
          <p:nvPr/>
        </p:nvSpPr>
        <p:spPr>
          <a:xfrm>
            <a:off x="10304058" y="373400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 = 0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8530" y="1888468"/>
            <a:ext cx="1686856" cy="155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351" y="1893718"/>
            <a:ext cx="1789235" cy="157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90000" detail="9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767"/>
          <a:stretch/>
        </p:blipFill>
        <p:spPr bwMode="auto">
          <a:xfrm>
            <a:off x="2559467" y="815444"/>
            <a:ext cx="2671758" cy="97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 trans="90000" detail="9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254" b="-2164"/>
          <a:stretch/>
        </p:blipFill>
        <p:spPr bwMode="auto">
          <a:xfrm>
            <a:off x="2527194" y="1785718"/>
            <a:ext cx="2902134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3319282" y="832966"/>
            <a:ext cx="324000" cy="32316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Elipsa 24"/>
          <p:cNvSpPr/>
          <p:nvPr/>
        </p:nvSpPr>
        <p:spPr>
          <a:xfrm>
            <a:off x="1938142" y="2016744"/>
            <a:ext cx="324000" cy="32316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" name="Łącznik prosty ze strzałką 25"/>
          <p:cNvCxnSpPr>
            <a:stCxn id="25" idx="6"/>
          </p:cNvCxnSpPr>
          <p:nvPr/>
        </p:nvCxnSpPr>
        <p:spPr>
          <a:xfrm flipV="1">
            <a:off x="2262142" y="1893719"/>
            <a:ext cx="697100" cy="284608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a 26"/>
          <p:cNvSpPr/>
          <p:nvPr/>
        </p:nvSpPr>
        <p:spPr>
          <a:xfrm>
            <a:off x="2940442" y="1323346"/>
            <a:ext cx="324000" cy="32316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/>
          <p:cNvSpPr txBox="1"/>
          <p:nvPr/>
        </p:nvSpPr>
        <p:spPr>
          <a:xfrm>
            <a:off x="2991515" y="3405509"/>
            <a:ext cx="3136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err="1">
                <a:solidFill>
                  <a:srgbClr val="008000"/>
                </a:solidFill>
              </a:rPr>
              <a:t>strong</a:t>
            </a:r>
            <a:r>
              <a:rPr lang="pl-PL" sz="1400" b="1" dirty="0">
                <a:solidFill>
                  <a:srgbClr val="008000"/>
                </a:solidFill>
              </a:rPr>
              <a:t> </a:t>
            </a:r>
            <a:r>
              <a:rPr lang="pl-PL" sz="1400" b="1" i="1" dirty="0">
                <a:solidFill>
                  <a:srgbClr val="008000"/>
                </a:solidFill>
              </a:rPr>
              <a:t>T</a:t>
            </a:r>
            <a:r>
              <a:rPr lang="pl-PL" sz="1400" b="1" dirty="0">
                <a:solidFill>
                  <a:srgbClr val="008000"/>
                </a:solidFill>
              </a:rPr>
              <a:t>-dependent </a:t>
            </a:r>
            <a:r>
              <a:rPr lang="pl-PL" sz="1400" b="1" dirty="0" err="1">
                <a:solidFill>
                  <a:srgbClr val="008000"/>
                </a:solidFill>
              </a:rPr>
              <a:t>green</a:t>
            </a:r>
            <a:r>
              <a:rPr lang="pl-PL" sz="1400" b="1" dirty="0">
                <a:solidFill>
                  <a:srgbClr val="008000"/>
                </a:solidFill>
              </a:rPr>
              <a:t> </a:t>
            </a:r>
            <a:r>
              <a:rPr lang="pl-PL" sz="1400" b="1" dirty="0" err="1">
                <a:solidFill>
                  <a:srgbClr val="008000"/>
                </a:solidFill>
              </a:rPr>
              <a:t>emission</a:t>
            </a:r>
            <a:endParaRPr lang="pl-PL" sz="1400" b="1" dirty="0">
              <a:solidFill>
                <a:srgbClr val="008000"/>
              </a:solidFill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3978261" y="4144942"/>
            <a:ext cx="2241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8000"/>
                </a:solidFill>
              </a:rPr>
              <a:t>single-</a:t>
            </a:r>
            <a:r>
              <a:rPr lang="pl-PL" sz="1400" b="1" dirty="0" err="1">
                <a:solidFill>
                  <a:srgbClr val="008000"/>
                </a:solidFill>
              </a:rPr>
              <a:t>molecule</a:t>
            </a:r>
            <a:r>
              <a:rPr lang="pl-PL" sz="1400" b="1" dirty="0">
                <a:solidFill>
                  <a:srgbClr val="008000"/>
                </a:solidFill>
              </a:rPr>
              <a:t> </a:t>
            </a:r>
            <a:r>
              <a:rPr lang="pl-PL" sz="1400" b="1" dirty="0" err="1">
                <a:solidFill>
                  <a:srgbClr val="008000"/>
                </a:solidFill>
              </a:rPr>
              <a:t>magnetism</a:t>
            </a:r>
            <a:endParaRPr lang="pl-PL" sz="1400" b="1" dirty="0">
              <a:solidFill>
                <a:srgbClr val="008000"/>
              </a:solidFill>
            </a:endParaRPr>
          </a:p>
          <a:p>
            <a:r>
              <a:rPr lang="pl-PL" sz="1400" dirty="0">
                <a:solidFill>
                  <a:srgbClr val="008000"/>
                </a:solidFill>
              </a:rPr>
              <a:t>(</a:t>
            </a:r>
            <a:r>
              <a:rPr lang="pl-PL" sz="1400" dirty="0" err="1">
                <a:solidFill>
                  <a:srgbClr val="008000"/>
                </a:solidFill>
              </a:rPr>
              <a:t>magnetic</a:t>
            </a:r>
            <a:r>
              <a:rPr lang="pl-PL" sz="1400" dirty="0">
                <a:solidFill>
                  <a:srgbClr val="008000"/>
                </a:solidFill>
              </a:rPr>
              <a:t> </a:t>
            </a:r>
            <a:r>
              <a:rPr lang="pl-PL" sz="1400" dirty="0" err="1">
                <a:solidFill>
                  <a:srgbClr val="008000"/>
                </a:solidFill>
              </a:rPr>
              <a:t>axiality</a:t>
            </a:r>
            <a:r>
              <a:rPr lang="pl-PL" sz="1400" dirty="0">
                <a:solidFill>
                  <a:srgbClr val="008000"/>
                </a:solidFill>
              </a:rPr>
              <a:t>, </a:t>
            </a:r>
          </a:p>
          <a:p>
            <a:r>
              <a:rPr lang="pl-PL" sz="1400" dirty="0">
                <a:solidFill>
                  <a:srgbClr val="008000"/>
                </a:solidFill>
              </a:rPr>
              <a:t>high </a:t>
            </a:r>
            <a:r>
              <a:rPr lang="pl-PL" sz="1400" dirty="0" err="1">
                <a:solidFill>
                  <a:srgbClr val="008000"/>
                </a:solidFill>
              </a:rPr>
              <a:t>symmetry</a:t>
            </a:r>
            <a:r>
              <a:rPr lang="pl-PL" sz="1400" dirty="0">
                <a:solidFill>
                  <a:srgbClr val="008000"/>
                </a:solidFill>
              </a:rPr>
              <a:t>) 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3711388" y="5215521"/>
            <a:ext cx="24682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i="1" dirty="0"/>
              <a:t>J. </a:t>
            </a:r>
            <a:r>
              <a:rPr lang="pl-PL" sz="1300" i="1" dirty="0" err="1"/>
              <a:t>Mater</a:t>
            </a:r>
            <a:r>
              <a:rPr lang="pl-PL" sz="1300" i="1" dirty="0"/>
              <a:t>. Chem. </a:t>
            </a:r>
            <a:r>
              <a:rPr lang="pl-PL" sz="1300" b="1" dirty="0"/>
              <a:t>2010</a:t>
            </a:r>
            <a:r>
              <a:rPr lang="pl-PL" sz="1300" dirty="0"/>
              <a:t>,</a:t>
            </a:r>
            <a:r>
              <a:rPr lang="pl-PL" sz="1300" i="1" dirty="0"/>
              <a:t> 20</a:t>
            </a:r>
            <a:r>
              <a:rPr lang="pl-PL" sz="1300" dirty="0"/>
              <a:t>, 6975</a:t>
            </a:r>
          </a:p>
          <a:p>
            <a:pPr algn="r"/>
            <a:r>
              <a:rPr lang="pl-PL" sz="1300" i="1" dirty="0"/>
              <a:t>JACS </a:t>
            </a:r>
            <a:r>
              <a:rPr lang="pl-PL" sz="1300" b="1" dirty="0"/>
              <a:t>2003</a:t>
            </a:r>
            <a:r>
              <a:rPr lang="pl-PL" sz="1300" dirty="0"/>
              <a:t>, </a:t>
            </a:r>
            <a:r>
              <a:rPr lang="pl-PL" sz="1300" i="1" dirty="0"/>
              <a:t>125</a:t>
            </a:r>
            <a:r>
              <a:rPr lang="pl-PL" sz="1300" dirty="0"/>
              <a:t>, 8694</a:t>
            </a:r>
          </a:p>
          <a:p>
            <a:pPr algn="r"/>
            <a:r>
              <a:rPr lang="pl-PL" sz="1300" i="1" dirty="0"/>
              <a:t>ACIE</a:t>
            </a:r>
            <a:r>
              <a:rPr lang="pl-PL" sz="1300" dirty="0"/>
              <a:t> </a:t>
            </a:r>
            <a:r>
              <a:rPr lang="pl-PL" sz="1300" b="1" dirty="0"/>
              <a:t>2018</a:t>
            </a:r>
            <a:r>
              <a:rPr lang="pl-PL" sz="1300" dirty="0"/>
              <a:t>, </a:t>
            </a:r>
            <a:r>
              <a:rPr lang="pl-PL" sz="1300" i="1" dirty="0"/>
              <a:t>57</a:t>
            </a:r>
            <a:r>
              <a:rPr lang="pl-PL" sz="1300" dirty="0"/>
              <a:t>, 8164</a:t>
            </a:r>
          </a:p>
          <a:p>
            <a:pPr algn="r"/>
            <a:r>
              <a:rPr lang="pl-PL" sz="1300" i="1" dirty="0"/>
              <a:t>ACIE</a:t>
            </a:r>
            <a:r>
              <a:rPr lang="pl-PL" sz="1300" dirty="0"/>
              <a:t> </a:t>
            </a:r>
            <a:r>
              <a:rPr lang="pl-PL" sz="1300" b="1" dirty="0"/>
              <a:t>2022</a:t>
            </a:r>
            <a:r>
              <a:rPr lang="pl-PL" sz="1300" dirty="0"/>
              <a:t>, </a:t>
            </a:r>
            <a:r>
              <a:rPr lang="pl-PL" sz="1300" i="1" dirty="0"/>
              <a:t>61</a:t>
            </a:r>
            <a:r>
              <a:rPr lang="pl-PL" sz="1300" dirty="0"/>
              <a:t>, e202203285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A69DF59D-324B-BBC2-03BF-D9690F9D79F6}"/>
              </a:ext>
            </a:extLst>
          </p:cNvPr>
          <p:cNvSpPr/>
          <p:nvPr/>
        </p:nvSpPr>
        <p:spPr>
          <a:xfrm>
            <a:off x="4677559" y="2493885"/>
            <a:ext cx="324036" cy="37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rostokąt 35"/>
          <p:cNvSpPr/>
          <p:nvPr/>
        </p:nvSpPr>
        <p:spPr>
          <a:xfrm>
            <a:off x="9382247" y="6340084"/>
            <a:ext cx="20803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300" i="1" dirty="0"/>
              <a:t>Chem. </a:t>
            </a:r>
            <a:r>
              <a:rPr lang="pl-PL" sz="1300" i="1" dirty="0" err="1"/>
              <a:t>Eur</a:t>
            </a:r>
            <a:r>
              <a:rPr lang="pl-PL" sz="1300" i="1" dirty="0"/>
              <a:t>. J</a:t>
            </a:r>
            <a:r>
              <a:rPr lang="pl-PL" sz="1300" dirty="0"/>
              <a:t>. </a:t>
            </a:r>
            <a:r>
              <a:rPr lang="pl-PL" sz="1300" b="1" dirty="0"/>
              <a:t>2016</a:t>
            </a:r>
            <a:r>
              <a:rPr lang="pl-PL" sz="1300" dirty="0"/>
              <a:t>, </a:t>
            </a:r>
            <a:r>
              <a:rPr lang="pl-PL" sz="1300" i="1" dirty="0"/>
              <a:t>22</a:t>
            </a:r>
            <a:r>
              <a:rPr lang="pl-PL" sz="1300" dirty="0"/>
              <a:t>, 7371</a:t>
            </a:r>
          </a:p>
        </p:txBody>
      </p:sp>
      <p:grpSp>
        <p:nvGrpSpPr>
          <p:cNvPr id="40" name="Grupa 39"/>
          <p:cNvGrpSpPr/>
          <p:nvPr/>
        </p:nvGrpSpPr>
        <p:grpSpPr>
          <a:xfrm>
            <a:off x="1059579" y="3264784"/>
            <a:ext cx="2907717" cy="3378526"/>
            <a:chOff x="1070544" y="3488866"/>
            <a:chExt cx="2907717" cy="3378526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61000"/>
                      </a14:imgEffect>
                      <a14:imgEffect>
                        <a14:brightnessContrast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403" y="3964684"/>
              <a:ext cx="2708858" cy="277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Elipsa 28"/>
            <p:cNvSpPr/>
            <p:nvPr/>
          </p:nvSpPr>
          <p:spPr>
            <a:xfrm>
              <a:off x="1933130" y="3488866"/>
              <a:ext cx="324000" cy="323166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0" name="Łącznik prosty ze strzałką 29"/>
            <p:cNvCxnSpPr>
              <a:stCxn id="29" idx="5"/>
            </p:cNvCxnSpPr>
            <p:nvPr/>
          </p:nvCxnSpPr>
          <p:spPr>
            <a:xfrm>
              <a:off x="2209681" y="3764705"/>
              <a:ext cx="329003" cy="191444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A69DF59D-324B-BBC2-03BF-D9690F9D79F6}"/>
                </a:ext>
              </a:extLst>
            </p:cNvPr>
            <p:cNvSpPr/>
            <p:nvPr/>
          </p:nvSpPr>
          <p:spPr>
            <a:xfrm>
              <a:off x="1070544" y="6435606"/>
              <a:ext cx="324036" cy="37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A69DF59D-324B-BBC2-03BF-D9690F9D79F6}"/>
                </a:ext>
              </a:extLst>
            </p:cNvPr>
            <p:cNvSpPr/>
            <p:nvPr/>
          </p:nvSpPr>
          <p:spPr>
            <a:xfrm>
              <a:off x="1743269" y="3827214"/>
              <a:ext cx="324036" cy="152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A69DF59D-324B-BBC2-03BF-D9690F9D79F6}"/>
                </a:ext>
              </a:extLst>
            </p:cNvPr>
            <p:cNvSpPr/>
            <p:nvPr/>
          </p:nvSpPr>
          <p:spPr>
            <a:xfrm>
              <a:off x="1269403" y="6681134"/>
              <a:ext cx="324036" cy="186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A69DF59D-324B-BBC2-03BF-D9690F9D79F6}"/>
                </a:ext>
              </a:extLst>
            </p:cNvPr>
            <p:cNvSpPr/>
            <p:nvPr/>
          </p:nvSpPr>
          <p:spPr>
            <a:xfrm>
              <a:off x="1447728" y="3666294"/>
              <a:ext cx="324036" cy="37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0C9136E-4D2C-5156-EBF1-C8C65E8F9A55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387858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0657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426263A-4C66-A50A-8CB0-802CAA6D6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07"/>
          <a:stretch/>
        </p:blipFill>
        <p:spPr>
          <a:xfrm>
            <a:off x="1532701" y="1611321"/>
            <a:ext cx="9386309" cy="414994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AA41B1-9625-16B4-A5C6-E535D400C010}"/>
              </a:ext>
            </a:extLst>
          </p:cNvPr>
          <p:cNvSpPr txBox="1"/>
          <p:nvPr/>
        </p:nvSpPr>
        <p:spPr>
          <a:xfrm>
            <a:off x="203156" y="5658077"/>
            <a:ext cx="2096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hydrated</a:t>
            </a:r>
            <a:r>
              <a:rPr lang="pl-PL" sz="1600" dirty="0"/>
              <a:t> </a:t>
            </a:r>
            <a:r>
              <a:rPr lang="pl-PL" sz="1600" dirty="0" err="1"/>
              <a:t>phase</a:t>
            </a:r>
            <a:r>
              <a:rPr lang="pl-PL" sz="1600" dirty="0"/>
              <a:t> (</a:t>
            </a:r>
            <a:r>
              <a:rPr lang="pl-PL" sz="1600" b="1" dirty="0"/>
              <a:t>1</a:t>
            </a:r>
            <a:r>
              <a:rPr lang="pl-PL" sz="1600" dirty="0"/>
              <a:t>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2FC8461-A7D9-1DDA-2753-125CC56ABFDC}"/>
              </a:ext>
            </a:extLst>
          </p:cNvPr>
          <p:cNvSpPr txBox="1"/>
          <p:nvPr/>
        </p:nvSpPr>
        <p:spPr>
          <a:xfrm>
            <a:off x="9798361" y="5662128"/>
            <a:ext cx="224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dehydrated</a:t>
            </a:r>
            <a:r>
              <a:rPr lang="pl-PL" sz="1600" dirty="0"/>
              <a:t> </a:t>
            </a:r>
            <a:r>
              <a:rPr lang="pl-PL" sz="1600" dirty="0" err="1"/>
              <a:t>phase</a:t>
            </a:r>
            <a:r>
              <a:rPr lang="pl-PL" sz="1600" dirty="0"/>
              <a:t> (</a:t>
            </a:r>
            <a:r>
              <a:rPr lang="pl-PL" sz="1600" b="1" dirty="0"/>
              <a:t>2</a:t>
            </a:r>
            <a:r>
              <a:rPr lang="pl-PL" sz="1600" dirty="0"/>
              <a:t>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7D9FFDC-9800-087F-21D9-56DE689D6A66}"/>
              </a:ext>
            </a:extLst>
          </p:cNvPr>
          <p:cNvSpPr txBox="1"/>
          <p:nvPr/>
        </p:nvSpPr>
        <p:spPr>
          <a:xfrm>
            <a:off x="203156" y="5996631"/>
            <a:ext cx="3744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 err="1"/>
              <a:t>hydrated</a:t>
            </a:r>
            <a:r>
              <a:rPr lang="pl-PL" sz="1500" dirty="0"/>
              <a:t> </a:t>
            </a:r>
            <a:r>
              <a:rPr lang="pl-PL" sz="1500" dirty="0" err="1"/>
              <a:t>magnetically</a:t>
            </a:r>
            <a:r>
              <a:rPr lang="pl-PL" sz="1500" dirty="0"/>
              <a:t> </a:t>
            </a:r>
            <a:r>
              <a:rPr lang="pl-PL" sz="1500" dirty="0" err="1"/>
              <a:t>diluted</a:t>
            </a:r>
            <a:r>
              <a:rPr lang="pl-PL" sz="1500" dirty="0"/>
              <a:t> </a:t>
            </a:r>
            <a:r>
              <a:rPr lang="pl-PL" sz="1500" dirty="0" err="1"/>
              <a:t>phase</a:t>
            </a:r>
            <a:r>
              <a:rPr lang="pl-PL" sz="1500" dirty="0"/>
              <a:t> (</a:t>
            </a:r>
            <a:r>
              <a:rPr lang="pl-PL" sz="1500" b="1" dirty="0"/>
              <a:t>1md</a:t>
            </a:r>
            <a:r>
              <a:rPr lang="pl-PL" sz="1500" dirty="0"/>
              <a:t>)</a:t>
            </a:r>
          </a:p>
          <a:p>
            <a:pPr algn="ctr"/>
            <a:r>
              <a:rPr lang="pl-PL" sz="1500" dirty="0"/>
              <a:t>Tb</a:t>
            </a:r>
            <a:r>
              <a:rPr lang="pl-PL" sz="1500" baseline="-25000" dirty="0"/>
              <a:t>0.026</a:t>
            </a:r>
            <a:r>
              <a:rPr lang="pl-PL" sz="1500" dirty="0"/>
              <a:t>Y</a:t>
            </a:r>
            <a:r>
              <a:rPr lang="pl-PL" sz="1500" baseline="-25000" dirty="0"/>
              <a:t>0.974</a:t>
            </a:r>
            <a:r>
              <a:rPr lang="pl-PL" sz="1500" dirty="0"/>
              <a:t>[Co(CN)</a:t>
            </a:r>
            <a:r>
              <a:rPr lang="pl-PL" sz="1500" baseline="-25000" dirty="0"/>
              <a:t>6</a:t>
            </a:r>
            <a:r>
              <a:rPr lang="pl-PL" sz="1500" dirty="0"/>
              <a:t>](H</a:t>
            </a:r>
            <a:r>
              <a:rPr lang="pl-PL" sz="1500" baseline="-25000" dirty="0"/>
              <a:t>2</a:t>
            </a:r>
            <a:r>
              <a:rPr lang="pl-PL" sz="1500" dirty="0"/>
              <a:t>O)</a:t>
            </a:r>
            <a:r>
              <a:rPr lang="pl-PL" sz="1500" baseline="-25000" dirty="0"/>
              <a:t>4</a:t>
            </a:r>
            <a:endParaRPr lang="pl-PL" sz="15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771EFB-00FE-4E26-3F2D-7FE548C7C7FE}"/>
              </a:ext>
            </a:extLst>
          </p:cNvPr>
          <p:cNvSpPr txBox="1"/>
          <p:nvPr/>
        </p:nvSpPr>
        <p:spPr>
          <a:xfrm>
            <a:off x="8246898" y="5996631"/>
            <a:ext cx="3792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 err="1"/>
              <a:t>dehydrated</a:t>
            </a:r>
            <a:r>
              <a:rPr lang="pl-PL" sz="1500" dirty="0"/>
              <a:t> </a:t>
            </a:r>
            <a:r>
              <a:rPr lang="pl-PL" sz="1500" dirty="0" err="1"/>
              <a:t>magnetically</a:t>
            </a:r>
            <a:r>
              <a:rPr lang="pl-PL" sz="1500" dirty="0"/>
              <a:t> </a:t>
            </a:r>
            <a:r>
              <a:rPr lang="pl-PL" sz="1500" dirty="0" err="1"/>
              <a:t>diluted</a:t>
            </a:r>
            <a:r>
              <a:rPr lang="pl-PL" sz="1500" dirty="0"/>
              <a:t> </a:t>
            </a:r>
            <a:r>
              <a:rPr lang="pl-PL" sz="1500" dirty="0" err="1"/>
              <a:t>phase</a:t>
            </a:r>
            <a:r>
              <a:rPr lang="pl-PL" sz="1500" dirty="0"/>
              <a:t> (</a:t>
            </a:r>
            <a:r>
              <a:rPr lang="pl-PL" sz="1500" b="1" dirty="0"/>
              <a:t>2md</a:t>
            </a:r>
            <a:r>
              <a:rPr lang="pl-PL" sz="1500" dirty="0"/>
              <a:t>)</a:t>
            </a:r>
          </a:p>
          <a:p>
            <a:pPr algn="ctr"/>
            <a:r>
              <a:rPr lang="pl-PL" sz="1500" dirty="0"/>
              <a:t>Tb</a:t>
            </a:r>
            <a:r>
              <a:rPr lang="pl-PL" sz="1500" baseline="-25000" dirty="0"/>
              <a:t>0.026</a:t>
            </a:r>
            <a:r>
              <a:rPr lang="pl-PL" sz="1500" dirty="0"/>
              <a:t>Y</a:t>
            </a:r>
            <a:r>
              <a:rPr lang="pl-PL" sz="1500" baseline="-25000" dirty="0"/>
              <a:t>0.974</a:t>
            </a:r>
            <a:r>
              <a:rPr lang="pl-PL" sz="1500" dirty="0"/>
              <a:t>[Co(CN)</a:t>
            </a:r>
            <a:r>
              <a:rPr lang="pl-PL" sz="1500" baseline="-25000" dirty="0"/>
              <a:t>6</a:t>
            </a:r>
            <a:r>
              <a:rPr lang="pl-PL" sz="1500" dirty="0"/>
              <a:t>]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12779B3-517B-B3E4-263B-5BE25F47B163}"/>
              </a:ext>
            </a:extLst>
          </p:cNvPr>
          <p:cNvSpPr/>
          <p:nvPr/>
        </p:nvSpPr>
        <p:spPr>
          <a:xfrm>
            <a:off x="288827" y="945832"/>
            <a:ext cx="1872208" cy="50405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21E9D2-16B4-7487-E1CA-ED8BF8226FD1}"/>
              </a:ext>
            </a:extLst>
          </p:cNvPr>
          <p:cNvSpPr txBox="1"/>
          <p:nvPr/>
        </p:nvSpPr>
        <p:spPr>
          <a:xfrm>
            <a:off x="360835" y="103920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Tb</a:t>
            </a:r>
            <a:r>
              <a:rPr lang="pl-PL" sz="1600" baseline="30000" dirty="0"/>
              <a:t>3+</a:t>
            </a:r>
            <a:r>
              <a:rPr lang="pl-PL" sz="1600" dirty="0"/>
              <a:t>  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F0A7636-29A8-00E0-E993-1FE5ADC6DE4D}"/>
              </a:ext>
            </a:extLst>
          </p:cNvPr>
          <p:cNvSpPr txBox="1"/>
          <p:nvPr/>
        </p:nvSpPr>
        <p:spPr>
          <a:xfrm>
            <a:off x="912515" y="103932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[</a:t>
            </a:r>
            <a:r>
              <a:rPr lang="pl-PL" sz="1600" dirty="0" err="1"/>
              <a:t>Co</a:t>
            </a:r>
            <a:r>
              <a:rPr lang="pl-PL" sz="1600" baseline="30000" dirty="0" err="1"/>
              <a:t>III</a:t>
            </a:r>
            <a:r>
              <a:rPr lang="pl-PL" sz="1600" dirty="0"/>
              <a:t>(CN)</a:t>
            </a:r>
            <a:r>
              <a:rPr lang="pl-PL" sz="1600" baseline="-25000" dirty="0"/>
              <a:t>6</a:t>
            </a:r>
            <a:r>
              <a:rPr lang="pl-PL" sz="1600" dirty="0"/>
              <a:t>]</a:t>
            </a:r>
            <a:r>
              <a:rPr lang="pl-PL" sz="1600" baseline="30000" dirty="0"/>
              <a:t>3-</a:t>
            </a:r>
            <a:r>
              <a:rPr lang="pl-PL" sz="1600" dirty="0"/>
              <a:t>   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1AB8533-BC8E-4902-E69D-FFB28C72680D}"/>
              </a:ext>
            </a:extLst>
          </p:cNvPr>
          <p:cNvCxnSpPr/>
          <p:nvPr/>
        </p:nvCxnSpPr>
        <p:spPr>
          <a:xfrm flipV="1">
            <a:off x="2161035" y="1229830"/>
            <a:ext cx="648072" cy="1204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14F7D55-C9D7-9711-C8B2-0851CEEA3005}"/>
              </a:ext>
            </a:extLst>
          </p:cNvPr>
          <p:cNvSpPr txBox="1"/>
          <p:nvPr/>
        </p:nvSpPr>
        <p:spPr>
          <a:xfrm>
            <a:off x="2220851" y="947637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H</a:t>
            </a:r>
            <a:r>
              <a:rPr lang="pl-PL" sz="1400" baseline="-25000" dirty="0"/>
              <a:t>2</a:t>
            </a:r>
            <a:r>
              <a:rPr lang="pl-PL" sz="1400" dirty="0"/>
              <a:t>O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D9C1496-24D2-0E8E-6F7B-4A7782E4E444}"/>
              </a:ext>
            </a:extLst>
          </p:cNvPr>
          <p:cNvSpPr txBox="1"/>
          <p:nvPr/>
        </p:nvSpPr>
        <p:spPr>
          <a:xfrm>
            <a:off x="2809106" y="982449"/>
            <a:ext cx="4920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/>
              <a:t>{[</a:t>
            </a:r>
            <a:r>
              <a:rPr lang="pl-PL" sz="1600" b="1" dirty="0" err="1"/>
              <a:t>Tb</a:t>
            </a:r>
            <a:r>
              <a:rPr lang="pl-PL" sz="1600" b="1" baseline="30000" dirty="0" err="1"/>
              <a:t>III</a:t>
            </a:r>
            <a:r>
              <a:rPr lang="pl-PL" sz="1600" b="1" dirty="0"/>
              <a:t>(H</a:t>
            </a:r>
            <a:r>
              <a:rPr lang="pl-PL" sz="1600" b="1" baseline="-25000" dirty="0"/>
              <a:t>2</a:t>
            </a:r>
            <a:r>
              <a:rPr lang="pl-PL" sz="1600" b="1" dirty="0"/>
              <a:t>O)</a:t>
            </a:r>
            <a:r>
              <a:rPr lang="pl-PL" sz="1600" b="1" baseline="-25000" dirty="0"/>
              <a:t>2</a:t>
            </a:r>
            <a:r>
              <a:rPr lang="pl-PL" sz="1600" b="1" dirty="0"/>
              <a:t>][</a:t>
            </a:r>
            <a:r>
              <a:rPr lang="pl-PL" sz="1600" b="1" dirty="0" err="1"/>
              <a:t>Co</a:t>
            </a:r>
            <a:r>
              <a:rPr lang="pl-PL" sz="1600" b="1" baseline="30000" dirty="0" err="1"/>
              <a:t>III</a:t>
            </a:r>
            <a:r>
              <a:rPr lang="pl-PL" sz="1600" b="1" dirty="0"/>
              <a:t>(CN)</a:t>
            </a:r>
            <a:r>
              <a:rPr lang="pl-PL" sz="1600" b="1" baseline="-25000" dirty="0"/>
              <a:t>6</a:t>
            </a:r>
            <a:r>
              <a:rPr lang="pl-PL" sz="1600" b="1" dirty="0"/>
              <a:t>]}∙2H</a:t>
            </a:r>
            <a:r>
              <a:rPr lang="pl-PL" sz="1600" b="1" baseline="-25000" dirty="0"/>
              <a:t>2</a:t>
            </a:r>
            <a:r>
              <a:rPr lang="pl-PL" sz="1600" b="1" dirty="0"/>
              <a:t>O</a:t>
            </a:r>
          </a:p>
          <a:p>
            <a:pPr algn="ctr"/>
            <a:r>
              <a:rPr lang="pl-PL" sz="1400" dirty="0"/>
              <a:t>3-D </a:t>
            </a:r>
            <a:r>
              <a:rPr lang="pl-PL" sz="1400" dirty="0" err="1"/>
              <a:t>coordination</a:t>
            </a:r>
            <a:r>
              <a:rPr lang="pl-PL" sz="1400" dirty="0"/>
              <a:t> network </a:t>
            </a:r>
            <a:r>
              <a:rPr lang="pl-PL" sz="1400" dirty="0" err="1"/>
              <a:t>based</a:t>
            </a:r>
            <a:r>
              <a:rPr lang="pl-PL" sz="1400" dirty="0"/>
              <a:t> on </a:t>
            </a:r>
            <a:r>
              <a:rPr lang="pl-PL" sz="1400" dirty="0" err="1"/>
              <a:t>molecular</a:t>
            </a:r>
            <a:r>
              <a:rPr lang="pl-PL" sz="1400" dirty="0"/>
              <a:t> </a:t>
            </a:r>
            <a:r>
              <a:rPr lang="pl-PL" sz="1400" dirty="0" err="1"/>
              <a:t>cyanido</a:t>
            </a:r>
            <a:r>
              <a:rPr lang="pl-PL" sz="1400" dirty="0"/>
              <a:t> </a:t>
            </a:r>
            <a:r>
              <a:rPr lang="pl-PL" sz="1400" dirty="0" err="1"/>
              <a:t>bridges</a:t>
            </a:r>
            <a:endParaRPr lang="pl-PL" sz="1400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BA36562-7EC3-1B95-54AD-E9101CD26DD2}"/>
              </a:ext>
            </a:extLst>
          </p:cNvPr>
          <p:cNvSpPr/>
          <p:nvPr/>
        </p:nvSpPr>
        <p:spPr>
          <a:xfrm>
            <a:off x="2809106" y="959830"/>
            <a:ext cx="4920621" cy="56206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CDB0213-EC53-A84C-D9F7-42F178DD54A4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649717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0657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2C325A-FAD4-9224-A2AA-617AC0818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74" y="930219"/>
            <a:ext cx="8051573" cy="45776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CD9BE18-C3C7-5B2F-41E7-2BA7A0213D64}"/>
              </a:ext>
            </a:extLst>
          </p:cNvPr>
          <p:cNvSpPr/>
          <p:nvPr/>
        </p:nvSpPr>
        <p:spPr>
          <a:xfrm>
            <a:off x="1209520" y="898861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31D166F-64C5-2C9E-8350-A386F2C7D7BD}"/>
              </a:ext>
            </a:extLst>
          </p:cNvPr>
          <p:cNvSpPr/>
          <p:nvPr/>
        </p:nvSpPr>
        <p:spPr>
          <a:xfrm>
            <a:off x="3925345" y="846812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F3D8542-9848-FB16-70FE-96E68098008A}"/>
              </a:ext>
            </a:extLst>
          </p:cNvPr>
          <p:cNvSpPr/>
          <p:nvPr/>
        </p:nvSpPr>
        <p:spPr>
          <a:xfrm>
            <a:off x="6881814" y="898861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4F6C9C8-02F5-E12C-390C-E514FEF2FE9F}"/>
              </a:ext>
            </a:extLst>
          </p:cNvPr>
          <p:cNvSpPr txBox="1"/>
          <p:nvPr/>
        </p:nvSpPr>
        <p:spPr>
          <a:xfrm>
            <a:off x="8445239" y="1685941"/>
            <a:ext cx="340732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Orbach</a:t>
            </a:r>
            <a:r>
              <a:rPr lang="pl-PL" sz="1400" dirty="0"/>
              <a:t> </a:t>
            </a:r>
            <a:r>
              <a:rPr lang="pl-PL" sz="1400" dirty="0" err="1"/>
              <a:t>relaxation</a:t>
            </a:r>
            <a:r>
              <a:rPr lang="pl-PL" sz="1400" dirty="0"/>
              <a:t>:</a:t>
            </a:r>
          </a:p>
          <a:p>
            <a:r>
              <a:rPr lang="pl-PL" sz="1400" dirty="0"/>
              <a:t>Δ</a:t>
            </a:r>
            <a:r>
              <a:rPr lang="pl-PL" sz="1400" i="1" dirty="0"/>
              <a:t>E</a:t>
            </a:r>
            <a:r>
              <a:rPr lang="pl-PL" sz="1400" dirty="0"/>
              <a:t> of </a:t>
            </a:r>
            <a:r>
              <a:rPr lang="pl-PL" sz="1400" b="1" dirty="0"/>
              <a:t>95(5) K </a:t>
            </a:r>
            <a:br>
              <a:rPr lang="pl-PL" sz="1400" dirty="0"/>
            </a:br>
            <a:r>
              <a:rPr lang="pl-PL" sz="1400" dirty="0"/>
              <a:t>(66(4) cm</a:t>
            </a:r>
            <a:r>
              <a:rPr lang="pl-PL" sz="1400" baseline="30000" dirty="0"/>
              <a:t>-1</a:t>
            </a:r>
            <a:r>
              <a:rPr lang="pl-PL" sz="1400" dirty="0"/>
              <a:t>) for </a:t>
            </a:r>
            <a:r>
              <a:rPr lang="pl-PL" sz="1400" b="1" dirty="0"/>
              <a:t>1md</a:t>
            </a:r>
            <a:endParaRPr lang="pl-PL" sz="1400" dirty="0"/>
          </a:p>
          <a:p>
            <a:r>
              <a:rPr lang="pl-PL" sz="1400" dirty="0">
                <a:solidFill>
                  <a:srgbClr val="C00000"/>
                </a:solidFill>
              </a:rPr>
              <a:t>Δ</a:t>
            </a:r>
            <a:r>
              <a:rPr lang="pl-PL" sz="1400" i="1" dirty="0">
                <a:solidFill>
                  <a:srgbClr val="C00000"/>
                </a:solidFill>
              </a:rPr>
              <a:t>E</a:t>
            </a:r>
            <a:r>
              <a:rPr lang="pl-PL" sz="1400" dirty="0">
                <a:solidFill>
                  <a:srgbClr val="C00000"/>
                </a:solidFill>
              </a:rPr>
              <a:t> of </a:t>
            </a:r>
            <a:r>
              <a:rPr lang="pl-PL" sz="1400" b="1" dirty="0">
                <a:solidFill>
                  <a:srgbClr val="C00000"/>
                </a:solidFill>
              </a:rPr>
              <a:t>855(26) K </a:t>
            </a:r>
            <a:br>
              <a:rPr lang="pl-PL" sz="1400" b="1" dirty="0">
                <a:solidFill>
                  <a:srgbClr val="C00000"/>
                </a:solidFill>
              </a:rPr>
            </a:br>
            <a:r>
              <a:rPr lang="pl-PL" sz="1400" dirty="0">
                <a:solidFill>
                  <a:srgbClr val="C00000"/>
                </a:solidFill>
              </a:rPr>
              <a:t>(594(18) cm</a:t>
            </a:r>
            <a:r>
              <a:rPr lang="pl-PL" sz="1400" baseline="30000" dirty="0">
                <a:solidFill>
                  <a:srgbClr val="C00000"/>
                </a:solidFill>
              </a:rPr>
              <a:t>-1</a:t>
            </a:r>
            <a:r>
              <a:rPr lang="pl-PL" sz="1400" dirty="0">
                <a:solidFill>
                  <a:srgbClr val="C00000"/>
                </a:solidFill>
              </a:rPr>
              <a:t>) for </a:t>
            </a:r>
            <a:r>
              <a:rPr lang="pl-PL" sz="1400" b="1" dirty="0">
                <a:solidFill>
                  <a:srgbClr val="C00000"/>
                </a:solidFill>
              </a:rPr>
              <a:t>2</a:t>
            </a:r>
          </a:p>
          <a:p>
            <a:r>
              <a:rPr lang="pl-PL" sz="1400" dirty="0">
                <a:solidFill>
                  <a:srgbClr val="C00000"/>
                </a:solidFill>
              </a:rPr>
              <a:t>Δ</a:t>
            </a:r>
            <a:r>
              <a:rPr lang="pl-PL" sz="1400" i="1" dirty="0">
                <a:solidFill>
                  <a:srgbClr val="C00000"/>
                </a:solidFill>
              </a:rPr>
              <a:t>E</a:t>
            </a:r>
            <a:r>
              <a:rPr lang="pl-PL" sz="1400" dirty="0">
                <a:solidFill>
                  <a:srgbClr val="C00000"/>
                </a:solidFill>
              </a:rPr>
              <a:t> of </a:t>
            </a:r>
            <a:r>
              <a:rPr lang="pl-PL" sz="1400" b="1" dirty="0">
                <a:solidFill>
                  <a:srgbClr val="C00000"/>
                </a:solidFill>
              </a:rPr>
              <a:t>879(39) K </a:t>
            </a:r>
            <a:br>
              <a:rPr lang="pl-PL" sz="1400" b="1" dirty="0">
                <a:solidFill>
                  <a:srgbClr val="C00000"/>
                </a:solidFill>
              </a:rPr>
            </a:br>
            <a:r>
              <a:rPr lang="pl-PL" sz="1400" dirty="0">
                <a:solidFill>
                  <a:srgbClr val="C00000"/>
                </a:solidFill>
              </a:rPr>
              <a:t>(611(27) cm</a:t>
            </a:r>
            <a:r>
              <a:rPr lang="pl-PL" sz="1400" baseline="30000" dirty="0">
                <a:solidFill>
                  <a:srgbClr val="C00000"/>
                </a:solidFill>
              </a:rPr>
              <a:t>-1</a:t>
            </a:r>
            <a:r>
              <a:rPr lang="pl-PL" sz="1400" dirty="0">
                <a:solidFill>
                  <a:srgbClr val="C00000"/>
                </a:solidFill>
              </a:rPr>
              <a:t>) for </a:t>
            </a:r>
            <a:r>
              <a:rPr lang="pl-PL" sz="1400" b="1" dirty="0">
                <a:solidFill>
                  <a:srgbClr val="C00000"/>
                </a:solidFill>
              </a:rPr>
              <a:t>2md</a:t>
            </a:r>
            <a:endParaRPr lang="pl-PL" sz="1400" b="1" dirty="0"/>
          </a:p>
          <a:p>
            <a:r>
              <a:rPr lang="pl-PL" sz="1400" dirty="0" err="1"/>
              <a:t>significant</a:t>
            </a:r>
            <a:r>
              <a:rPr lang="pl-PL" sz="1400" dirty="0"/>
              <a:t> QTM and </a:t>
            </a:r>
            <a:r>
              <a:rPr lang="pl-PL" sz="1400" dirty="0" err="1"/>
              <a:t>Raman</a:t>
            </a:r>
            <a:r>
              <a:rPr lang="pl-PL" sz="1400" dirty="0"/>
              <a:t> </a:t>
            </a:r>
            <a:r>
              <a:rPr lang="pl-PL" sz="1400" dirty="0" err="1"/>
              <a:t>contributions</a:t>
            </a:r>
            <a:r>
              <a:rPr lang="pl-PL" sz="1400" dirty="0"/>
              <a:t> </a:t>
            </a:r>
          </a:p>
          <a:p>
            <a:r>
              <a:rPr lang="pl-PL" sz="1400" dirty="0" err="1"/>
              <a:t>Raman</a:t>
            </a:r>
            <a:r>
              <a:rPr lang="pl-PL" sz="1400" dirty="0"/>
              <a:t> </a:t>
            </a:r>
            <a:r>
              <a:rPr lang="pl-PL" sz="1400" dirty="0" err="1"/>
              <a:t>parameters</a:t>
            </a:r>
            <a:r>
              <a:rPr lang="pl-PL" sz="1400" dirty="0"/>
              <a:t> (from </a:t>
            </a:r>
            <a:r>
              <a:rPr lang="pl-PL" sz="1400" i="1" dirty="0" err="1"/>
              <a:t>CT</a:t>
            </a:r>
            <a:r>
              <a:rPr lang="pl-PL" sz="1400" i="1" baseline="30000" dirty="0" err="1"/>
              <a:t>n</a:t>
            </a:r>
            <a:r>
              <a:rPr lang="pl-PL" sz="1400" dirty="0"/>
              <a:t> </a:t>
            </a:r>
            <a:r>
              <a:rPr lang="pl-PL" sz="1400" dirty="0" err="1"/>
              <a:t>approach</a:t>
            </a:r>
            <a:r>
              <a:rPr lang="pl-PL" sz="1400" dirty="0"/>
              <a:t>):</a:t>
            </a:r>
          </a:p>
          <a:p>
            <a:r>
              <a:rPr lang="pl-PL" sz="1400" i="1" dirty="0"/>
              <a:t>n</a:t>
            </a:r>
            <a:r>
              <a:rPr lang="pl-PL" sz="1400" dirty="0"/>
              <a:t> = 2.59(3)</a:t>
            </a:r>
          </a:p>
          <a:p>
            <a:r>
              <a:rPr lang="pl-PL" sz="1400" dirty="0"/>
              <a:t>for </a:t>
            </a:r>
            <a:r>
              <a:rPr lang="pl-PL" sz="1400" b="1" dirty="0"/>
              <a:t>1md</a:t>
            </a:r>
            <a:r>
              <a:rPr lang="pl-PL" sz="1400" dirty="0"/>
              <a:t> </a:t>
            </a:r>
            <a:r>
              <a:rPr lang="pl-PL" sz="1400" dirty="0" err="1"/>
              <a:t>at</a:t>
            </a:r>
            <a:r>
              <a:rPr lang="pl-PL" sz="1400" dirty="0"/>
              <a:t> 2 </a:t>
            </a:r>
            <a:r>
              <a:rPr lang="pl-PL" sz="1400" dirty="0" err="1"/>
              <a:t>kOe</a:t>
            </a:r>
            <a:r>
              <a:rPr lang="pl-PL" sz="1400" dirty="0"/>
              <a:t>, </a:t>
            </a:r>
          </a:p>
          <a:p>
            <a:r>
              <a:rPr lang="pl-PL" sz="1400" i="1" dirty="0"/>
              <a:t>n</a:t>
            </a:r>
            <a:r>
              <a:rPr lang="pl-PL" sz="1400" dirty="0"/>
              <a:t> = 4.81(6) </a:t>
            </a:r>
          </a:p>
          <a:p>
            <a:r>
              <a:rPr lang="pl-PL" sz="1400" dirty="0"/>
              <a:t>for </a:t>
            </a:r>
            <a:r>
              <a:rPr lang="pl-PL" sz="1400" b="1" dirty="0"/>
              <a:t>2</a:t>
            </a:r>
            <a:r>
              <a:rPr lang="pl-PL" sz="1400" dirty="0"/>
              <a:t> </a:t>
            </a:r>
            <a:r>
              <a:rPr lang="pl-PL" sz="1400" dirty="0" err="1"/>
              <a:t>at</a:t>
            </a:r>
            <a:r>
              <a:rPr lang="pl-PL" sz="1400" dirty="0"/>
              <a:t> 3 </a:t>
            </a:r>
            <a:r>
              <a:rPr lang="pl-PL" sz="1400" dirty="0" err="1"/>
              <a:t>kOe</a:t>
            </a:r>
            <a:r>
              <a:rPr lang="pl-PL" sz="1400" dirty="0"/>
              <a:t>, </a:t>
            </a:r>
          </a:p>
          <a:p>
            <a:r>
              <a:rPr lang="pl-PL" sz="1400" i="1" dirty="0"/>
              <a:t>n</a:t>
            </a:r>
            <a:r>
              <a:rPr lang="pl-PL" sz="1400" dirty="0"/>
              <a:t> = 4.0(1) </a:t>
            </a:r>
          </a:p>
          <a:p>
            <a:r>
              <a:rPr lang="pl-PL" sz="1400" dirty="0"/>
              <a:t>for </a:t>
            </a:r>
            <a:r>
              <a:rPr lang="pl-PL" sz="1400" b="1" dirty="0"/>
              <a:t>2md</a:t>
            </a:r>
            <a:r>
              <a:rPr lang="pl-PL" sz="1400" dirty="0"/>
              <a:t> </a:t>
            </a:r>
            <a:r>
              <a:rPr lang="pl-PL" sz="1400" dirty="0" err="1"/>
              <a:t>at</a:t>
            </a:r>
            <a:r>
              <a:rPr lang="pl-PL" sz="1400" dirty="0"/>
              <a:t> 0 </a:t>
            </a:r>
            <a:r>
              <a:rPr lang="pl-PL" sz="1400" dirty="0" err="1"/>
              <a:t>Oe</a:t>
            </a:r>
            <a:endParaRPr lang="pl-PL" sz="1400" dirty="0"/>
          </a:p>
          <a:p>
            <a:r>
              <a:rPr lang="pl-PL" sz="1400" i="1" dirty="0"/>
              <a:t>n</a:t>
            </a:r>
            <a:r>
              <a:rPr lang="pl-PL" sz="1400" dirty="0"/>
              <a:t> = 4.74(5) </a:t>
            </a:r>
          </a:p>
          <a:p>
            <a:r>
              <a:rPr lang="pl-PL" sz="1400" dirty="0"/>
              <a:t>for </a:t>
            </a:r>
            <a:r>
              <a:rPr lang="pl-PL" sz="1400" b="1" dirty="0"/>
              <a:t>2md</a:t>
            </a:r>
            <a:r>
              <a:rPr lang="pl-PL" sz="1400" dirty="0"/>
              <a:t> </a:t>
            </a:r>
            <a:r>
              <a:rPr lang="pl-PL" sz="1400" dirty="0" err="1"/>
              <a:t>at</a:t>
            </a:r>
            <a:r>
              <a:rPr lang="pl-PL" sz="1400" dirty="0"/>
              <a:t> 3 </a:t>
            </a:r>
            <a:r>
              <a:rPr lang="pl-PL" sz="1400" dirty="0" err="1"/>
              <a:t>kOe</a:t>
            </a:r>
            <a:endParaRPr lang="pl-PL" sz="1400" dirty="0"/>
          </a:p>
          <a:p>
            <a:r>
              <a:rPr lang="pl-PL" sz="1400" dirty="0"/>
              <a:t>(</a:t>
            </a:r>
            <a:r>
              <a:rPr lang="pl-PL" sz="1400" dirty="0" err="1"/>
              <a:t>can</a:t>
            </a:r>
            <a:r>
              <a:rPr lang="pl-PL" sz="1400" dirty="0"/>
              <a:t> be </a:t>
            </a:r>
            <a:r>
              <a:rPr lang="pl-PL" sz="1400" dirty="0" err="1"/>
              <a:t>also</a:t>
            </a:r>
            <a:r>
              <a:rPr lang="pl-PL" sz="1400" dirty="0"/>
              <a:t> </a:t>
            </a:r>
            <a:r>
              <a:rPr lang="pl-PL" sz="1400" dirty="0" err="1"/>
              <a:t>described</a:t>
            </a:r>
            <a:r>
              <a:rPr lang="pl-PL" sz="1400" dirty="0"/>
              <a:t> by </a:t>
            </a:r>
            <a:r>
              <a:rPr lang="pl-PL" sz="1400" i="1" dirty="0"/>
              <a:t>C</a:t>
            </a:r>
            <a:r>
              <a:rPr lang="pl-PL" sz="1400" baseline="-25000" dirty="0"/>
              <a:t>i</a:t>
            </a:r>
            <a:r>
              <a:rPr lang="pl-PL" sz="1400" dirty="0"/>
              <a:t> and </a:t>
            </a:r>
            <a:r>
              <a:rPr lang="el-GR" sz="1400" i="1" dirty="0"/>
              <a:t>ω</a:t>
            </a:r>
            <a:r>
              <a:rPr lang="pl-PL" sz="1400" baseline="-25000" dirty="0"/>
              <a:t>i</a:t>
            </a:r>
            <a:r>
              <a:rPr lang="pl-PL" sz="1400" dirty="0"/>
              <a:t> of </a:t>
            </a:r>
            <a:r>
              <a:rPr lang="pl-PL" sz="1400" dirty="0" err="1"/>
              <a:t>phonon</a:t>
            </a:r>
            <a:r>
              <a:rPr lang="pl-PL" sz="1400" dirty="0"/>
              <a:t> </a:t>
            </a:r>
            <a:r>
              <a:rPr lang="pl-PL" sz="1400" dirty="0" err="1"/>
              <a:t>modes</a:t>
            </a:r>
            <a:r>
              <a:rPr lang="pl-PL" sz="1400" dirty="0"/>
              <a:t>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1A6A03B-0875-4B83-4A1B-23A56091ED21}"/>
              </a:ext>
            </a:extLst>
          </p:cNvPr>
          <p:cNvSpPr txBox="1"/>
          <p:nvPr/>
        </p:nvSpPr>
        <p:spPr>
          <a:xfrm>
            <a:off x="172052" y="5535390"/>
            <a:ext cx="8051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solidFill>
                  <a:srgbClr val="C00000"/>
                </a:solidFill>
              </a:rPr>
              <a:t>Dehydration</a:t>
            </a:r>
            <a:r>
              <a:rPr lang="pl-PL" sz="1400" b="1" dirty="0">
                <a:solidFill>
                  <a:srgbClr val="C00000"/>
                </a:solidFill>
              </a:rPr>
              <a:t> and </a:t>
            </a:r>
            <a:r>
              <a:rPr lang="pl-PL" sz="1400" b="1" dirty="0" err="1">
                <a:solidFill>
                  <a:srgbClr val="C00000"/>
                </a:solidFill>
              </a:rPr>
              <a:t>magnetic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pl-PL" sz="1400" b="1" dirty="0" err="1">
                <a:solidFill>
                  <a:srgbClr val="C00000"/>
                </a:solidFill>
              </a:rPr>
              <a:t>dilution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pl-PL" sz="1400" b="1" dirty="0" err="1">
                <a:solidFill>
                  <a:srgbClr val="C00000"/>
                </a:solidFill>
              </a:rPr>
              <a:t>lead</a:t>
            </a:r>
            <a:r>
              <a:rPr lang="pl-PL" sz="1400" b="1" dirty="0">
                <a:solidFill>
                  <a:srgbClr val="C00000"/>
                </a:solidFill>
              </a:rPr>
              <a:t> to the </a:t>
            </a:r>
            <a:r>
              <a:rPr lang="pl-PL" sz="1400" b="1" dirty="0" err="1">
                <a:solidFill>
                  <a:srgbClr val="C00000"/>
                </a:solidFill>
              </a:rPr>
              <a:t>enhancement</a:t>
            </a:r>
            <a:r>
              <a:rPr lang="pl-PL" sz="1400" b="1" dirty="0">
                <a:solidFill>
                  <a:srgbClr val="C00000"/>
                </a:solidFill>
              </a:rPr>
              <a:t> of SMM </a:t>
            </a:r>
            <a:r>
              <a:rPr lang="pl-PL" sz="1400" b="1" dirty="0" err="1">
                <a:solidFill>
                  <a:srgbClr val="C00000"/>
                </a:solidFill>
              </a:rPr>
              <a:t>behaviour</a:t>
            </a:r>
            <a:r>
              <a:rPr lang="pl-PL" sz="1400" b="1" dirty="0">
                <a:solidFill>
                  <a:srgbClr val="C00000"/>
                </a:solidFill>
              </a:rPr>
              <a:t>:</a:t>
            </a:r>
          </a:p>
          <a:p>
            <a:r>
              <a:rPr lang="pl-PL" sz="1400" b="1" dirty="0">
                <a:solidFill>
                  <a:srgbClr val="C00000"/>
                </a:solidFill>
              </a:rPr>
              <a:t>1 </a:t>
            </a:r>
            <a:r>
              <a:rPr lang="pl-PL" sz="1400" dirty="0">
                <a:solidFill>
                  <a:srgbClr val="C00000"/>
                </a:solidFill>
              </a:rPr>
              <a:t>–the </a:t>
            </a:r>
            <a:r>
              <a:rPr lang="pl-PL" sz="1400" dirty="0" err="1">
                <a:solidFill>
                  <a:srgbClr val="C00000"/>
                </a:solidFill>
              </a:rPr>
              <a:t>onset</a:t>
            </a:r>
            <a:r>
              <a:rPr lang="pl-PL" sz="1400" dirty="0">
                <a:solidFill>
                  <a:srgbClr val="C00000"/>
                </a:solidFill>
              </a:rPr>
              <a:t> of field-</a:t>
            </a:r>
            <a:r>
              <a:rPr lang="pl-PL" sz="1400" dirty="0" err="1">
                <a:solidFill>
                  <a:srgbClr val="C00000"/>
                </a:solidFill>
              </a:rPr>
              <a:t>induced</a:t>
            </a:r>
            <a:r>
              <a:rPr lang="pl-PL" sz="1400" dirty="0">
                <a:solidFill>
                  <a:srgbClr val="C00000"/>
                </a:solidFill>
              </a:rPr>
              <a:t> SMM </a:t>
            </a:r>
            <a:r>
              <a:rPr lang="pl-PL" sz="1400" dirty="0" err="1">
                <a:solidFill>
                  <a:srgbClr val="C00000"/>
                </a:solidFill>
              </a:rPr>
              <a:t>features</a:t>
            </a:r>
            <a:r>
              <a:rPr lang="pl-PL" sz="1400" dirty="0">
                <a:solidFill>
                  <a:srgbClr val="C00000"/>
                </a:solidFill>
              </a:rPr>
              <a:t>; </a:t>
            </a:r>
            <a:r>
              <a:rPr lang="pl-PL" sz="1400" b="1" dirty="0">
                <a:solidFill>
                  <a:srgbClr val="C00000"/>
                </a:solidFill>
              </a:rPr>
              <a:t>1md </a:t>
            </a:r>
            <a:r>
              <a:rPr lang="pl-PL" sz="1400" dirty="0">
                <a:solidFill>
                  <a:srgbClr val="C00000"/>
                </a:solidFill>
              </a:rPr>
              <a:t>– field-</a:t>
            </a:r>
            <a:r>
              <a:rPr lang="pl-PL" sz="1400" dirty="0" err="1">
                <a:solidFill>
                  <a:srgbClr val="C00000"/>
                </a:solidFill>
              </a:rPr>
              <a:t>induced</a:t>
            </a:r>
            <a:r>
              <a:rPr lang="pl-PL" sz="1400" dirty="0">
                <a:solidFill>
                  <a:srgbClr val="C00000"/>
                </a:solidFill>
              </a:rPr>
              <a:t> SMM</a:t>
            </a:r>
          </a:p>
          <a:p>
            <a:r>
              <a:rPr lang="pl-PL" sz="1400" b="1" dirty="0">
                <a:solidFill>
                  <a:srgbClr val="C00000"/>
                </a:solidFill>
              </a:rPr>
              <a:t>2 </a:t>
            </a:r>
            <a:r>
              <a:rPr lang="pl-PL" sz="1400" dirty="0">
                <a:solidFill>
                  <a:srgbClr val="C00000"/>
                </a:solidFill>
              </a:rPr>
              <a:t>– the </a:t>
            </a:r>
            <a:r>
              <a:rPr lang="pl-PL" sz="1400" dirty="0" err="1">
                <a:solidFill>
                  <a:srgbClr val="C00000"/>
                </a:solidFill>
              </a:rPr>
              <a:t>onset</a:t>
            </a:r>
            <a:r>
              <a:rPr lang="pl-PL" sz="1400" dirty="0">
                <a:solidFill>
                  <a:srgbClr val="C00000"/>
                </a:solidFill>
              </a:rPr>
              <a:t> of zero-</a:t>
            </a:r>
            <a:r>
              <a:rPr lang="pl-PL" sz="1400" i="1" dirty="0">
                <a:solidFill>
                  <a:srgbClr val="C00000"/>
                </a:solidFill>
              </a:rPr>
              <a:t>dc</a:t>
            </a:r>
            <a:r>
              <a:rPr lang="pl-PL" sz="1400" dirty="0">
                <a:solidFill>
                  <a:srgbClr val="C00000"/>
                </a:solidFill>
              </a:rPr>
              <a:t>-field SMM; </a:t>
            </a:r>
            <a:r>
              <a:rPr lang="pl-PL" sz="1400" b="1" dirty="0">
                <a:solidFill>
                  <a:srgbClr val="C00000"/>
                </a:solidFill>
              </a:rPr>
              <a:t>2md </a:t>
            </a:r>
            <a:r>
              <a:rPr lang="pl-PL" sz="1400" dirty="0">
                <a:solidFill>
                  <a:srgbClr val="C00000"/>
                </a:solidFill>
              </a:rPr>
              <a:t>– zero-</a:t>
            </a:r>
            <a:r>
              <a:rPr lang="pl-PL" sz="1400" i="1" dirty="0">
                <a:solidFill>
                  <a:srgbClr val="C00000"/>
                </a:solidFill>
              </a:rPr>
              <a:t>dc</a:t>
            </a:r>
            <a:r>
              <a:rPr lang="pl-PL" sz="1400" dirty="0">
                <a:solidFill>
                  <a:srgbClr val="C00000"/>
                </a:solidFill>
              </a:rPr>
              <a:t>-field SMM with </a:t>
            </a:r>
            <a:r>
              <a:rPr lang="pl-PL" sz="1400" dirty="0" err="1">
                <a:solidFill>
                  <a:srgbClr val="C00000"/>
                </a:solidFill>
              </a:rPr>
              <a:t>large</a:t>
            </a:r>
            <a:r>
              <a:rPr lang="pl-PL" sz="1400" dirty="0">
                <a:solidFill>
                  <a:srgbClr val="C00000"/>
                </a:solidFill>
              </a:rPr>
              <a:t> </a:t>
            </a:r>
            <a:r>
              <a:rPr lang="pl-PL" sz="1400" dirty="0" err="1">
                <a:solidFill>
                  <a:srgbClr val="C00000"/>
                </a:solidFill>
              </a:rPr>
              <a:t>Orbach</a:t>
            </a:r>
            <a:r>
              <a:rPr lang="pl-PL" sz="1400" dirty="0">
                <a:solidFill>
                  <a:srgbClr val="C00000"/>
                </a:solidFill>
              </a:rPr>
              <a:t> Δ</a:t>
            </a:r>
            <a:r>
              <a:rPr lang="pl-PL" sz="1400" i="1" dirty="0">
                <a:solidFill>
                  <a:srgbClr val="C00000"/>
                </a:solidFill>
              </a:rPr>
              <a:t>E</a:t>
            </a:r>
            <a:r>
              <a:rPr lang="pl-PL" sz="14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5ACAA8E-E537-33B8-03F1-592CCE55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7513" y="597619"/>
            <a:ext cx="2441497" cy="103453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A409B78-BA61-E698-8B2C-2EADED6B583B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208420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0657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0B6AF0-EC95-BC6D-96B0-5915B7B87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1174308" y="889910"/>
            <a:ext cx="5863734" cy="53602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786FE-B53A-83C1-6DB8-1242BB9BB875}"/>
              </a:ext>
            </a:extLst>
          </p:cNvPr>
          <p:cNvSpPr/>
          <p:nvPr/>
        </p:nvSpPr>
        <p:spPr>
          <a:xfrm>
            <a:off x="148767" y="5029982"/>
            <a:ext cx="1201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dirty="0" err="1"/>
              <a:t>thermometric</a:t>
            </a:r>
            <a:endParaRPr lang="pl-PL" sz="1400" dirty="0"/>
          </a:p>
          <a:p>
            <a:pPr algn="r"/>
            <a:r>
              <a:rPr lang="pl-PL" sz="1400" dirty="0" err="1"/>
              <a:t>parameter</a:t>
            </a:r>
            <a:endParaRPr lang="pl-PL" sz="1400" dirty="0"/>
          </a:p>
        </p:txBody>
      </p:sp>
      <p:pic>
        <p:nvPicPr>
          <p:cNvPr id="8" name="Picture 2" descr="G:\backupy\Tematy badawcze zakończone wg listy publikacji\86_ACIE2023_3D_TbCo_aq\DATA for revision\extra figure to revision\figure thermometry.tif">
            <a:extLst>
              <a:ext uri="{FF2B5EF4-FFF2-40B4-BE49-F238E27FC236}">
                <a16:creationId xmlns:a16="http://schemas.microsoft.com/office/drawing/2014/main" id="{45427830-C8A2-484F-84A2-FD599C570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7351" y="622033"/>
            <a:ext cx="2215236" cy="47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zymon Chorąży\Desktop\Beznazwy-1.png">
            <a:extLst>
              <a:ext uri="{FF2B5EF4-FFF2-40B4-BE49-F238E27FC236}">
                <a16:creationId xmlns:a16="http://schemas.microsoft.com/office/drawing/2014/main" id="{B71A516E-6E4C-4937-62A6-D7A022A8F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2377" y="1207744"/>
            <a:ext cx="541906" cy="27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zymon Chorąży\Desktop\Beznazwy-1.png">
            <a:extLst>
              <a:ext uri="{FF2B5EF4-FFF2-40B4-BE49-F238E27FC236}">
                <a16:creationId xmlns:a16="http://schemas.microsoft.com/office/drawing/2014/main" id="{007DB5C9-D182-B379-3A14-7D89B12AC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1541" y="1224344"/>
            <a:ext cx="313977" cy="27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a 16">
            <a:extLst>
              <a:ext uri="{FF2B5EF4-FFF2-40B4-BE49-F238E27FC236}">
                <a16:creationId xmlns:a16="http://schemas.microsoft.com/office/drawing/2014/main" id="{BD8C42C4-8DA4-0470-C8E5-0E4304EA73D0}"/>
              </a:ext>
            </a:extLst>
          </p:cNvPr>
          <p:cNvSpPr/>
          <p:nvPr/>
        </p:nvSpPr>
        <p:spPr>
          <a:xfrm>
            <a:off x="7846529" y="2449856"/>
            <a:ext cx="324000" cy="32316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ECB87A8-C771-3235-A376-A5FA800C2D46}"/>
              </a:ext>
            </a:extLst>
          </p:cNvPr>
          <p:cNvSpPr txBox="1"/>
          <p:nvPr/>
        </p:nvSpPr>
        <p:spPr>
          <a:xfrm>
            <a:off x="6999649" y="5408436"/>
            <a:ext cx="4948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/>
              <a:t>ratiometric</a:t>
            </a:r>
            <a:r>
              <a:rPr lang="pl-PL" sz="1600" b="1" dirty="0"/>
              <a:t> </a:t>
            </a:r>
            <a:r>
              <a:rPr lang="pl-PL" sz="1600" b="1" dirty="0" err="1"/>
              <a:t>luminescent</a:t>
            </a:r>
            <a:r>
              <a:rPr lang="pl-PL" sz="1600" b="1" dirty="0"/>
              <a:t> </a:t>
            </a:r>
            <a:r>
              <a:rPr lang="pl-PL" sz="1600" b="1" dirty="0" err="1"/>
              <a:t>thermometry</a:t>
            </a:r>
            <a:r>
              <a:rPr lang="pl-PL" sz="1600" b="1" dirty="0"/>
              <a:t> </a:t>
            </a:r>
            <a:r>
              <a:rPr lang="pl-PL" sz="1600" b="1" dirty="0" err="1"/>
              <a:t>utilizing</a:t>
            </a:r>
            <a:r>
              <a:rPr lang="pl-PL" sz="1600" b="1" dirty="0"/>
              <a:t> the </a:t>
            </a:r>
            <a:r>
              <a:rPr lang="pl-PL" sz="1600" b="1" dirty="0" err="1"/>
              <a:t>temperature-variable</a:t>
            </a:r>
            <a:r>
              <a:rPr lang="pl-PL" sz="1600" b="1" dirty="0"/>
              <a:t> Tb(III)-</a:t>
            </a:r>
            <a:r>
              <a:rPr lang="pl-PL" sz="1600" b="1" dirty="0" err="1"/>
              <a:t>centered</a:t>
            </a:r>
            <a:r>
              <a:rPr lang="pl-PL" sz="1600" b="1" dirty="0"/>
              <a:t> </a:t>
            </a:r>
            <a:r>
              <a:rPr lang="pl-PL" sz="1600" b="1" dirty="0" err="1"/>
              <a:t>emission</a:t>
            </a:r>
            <a:r>
              <a:rPr lang="pl-PL" sz="1600" b="1" dirty="0"/>
              <a:t> </a:t>
            </a:r>
            <a:r>
              <a:rPr lang="pl-PL" sz="1600" b="1" dirty="0" err="1"/>
              <a:t>pattern</a:t>
            </a:r>
            <a:r>
              <a:rPr lang="pl-PL" sz="1600" b="1" dirty="0"/>
              <a:t> </a:t>
            </a:r>
            <a:r>
              <a:rPr lang="pl-PL" sz="1600" dirty="0"/>
              <a:t>(</a:t>
            </a:r>
            <a:r>
              <a:rPr lang="pl-PL" sz="1600" dirty="0" err="1"/>
              <a:t>exploration</a:t>
            </a:r>
            <a:r>
              <a:rPr lang="pl-PL" sz="1600" dirty="0"/>
              <a:t> of hot and </a:t>
            </a:r>
            <a:r>
              <a:rPr lang="pl-PL" sz="1600" dirty="0" err="1"/>
              <a:t>cold</a:t>
            </a:r>
            <a:r>
              <a:rPr lang="pl-PL" sz="1600" dirty="0"/>
              <a:t> </a:t>
            </a:r>
            <a:r>
              <a:rPr lang="pl-PL" sz="1600" dirty="0" err="1"/>
              <a:t>emission</a:t>
            </a:r>
            <a:r>
              <a:rPr lang="pl-PL" sz="1600" dirty="0"/>
              <a:t> </a:t>
            </a:r>
            <a:r>
              <a:rPr lang="pl-PL" sz="1600" dirty="0" err="1"/>
              <a:t>bands</a:t>
            </a:r>
            <a:r>
              <a:rPr lang="pl-PL" sz="1600" dirty="0"/>
              <a:t>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A75E3E1-5787-487D-60DF-83090050C8DD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236065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0657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</a:rPr>
              <a:t>Linking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molecular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nanomagnetism</a:t>
            </a:r>
            <a:r>
              <a:rPr lang="pl-PL" sz="2000" b="1" dirty="0">
                <a:solidFill>
                  <a:srgbClr val="002060"/>
                </a:solidFill>
              </a:rPr>
              <a:t> with </a:t>
            </a:r>
            <a:r>
              <a:rPr lang="pl-PL" sz="2000" b="1" dirty="0" err="1">
                <a:solidFill>
                  <a:srgbClr val="002060"/>
                </a:solidFill>
              </a:rPr>
              <a:t>luminescent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b="1" dirty="0" err="1">
                <a:solidFill>
                  <a:srgbClr val="002060"/>
                </a:solidFill>
              </a:rPr>
              <a:t>thermometry</a:t>
            </a:r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chemeClr val="accent1"/>
                </a:solidFill>
              </a:rPr>
              <a:t>(single-</a:t>
            </a:r>
            <a:r>
              <a:rPr lang="pl-PL" sz="2000" b="1" dirty="0" err="1">
                <a:solidFill>
                  <a:schemeClr val="accent1"/>
                </a:solidFill>
              </a:rPr>
              <a:t>molecule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magnets</a:t>
            </a:r>
            <a:r>
              <a:rPr lang="pl-PL" sz="2000" b="1" dirty="0">
                <a:solidFill>
                  <a:schemeClr val="accent1"/>
                </a:solidFill>
              </a:rPr>
              <a:t> with </a:t>
            </a:r>
            <a:r>
              <a:rPr lang="pl-PL" sz="2000" b="1" dirty="0" err="1">
                <a:solidFill>
                  <a:schemeClr val="accent1"/>
                </a:solidFill>
              </a:rPr>
              <a:t>optical</a:t>
            </a: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err="1">
                <a:solidFill>
                  <a:schemeClr val="accent1"/>
                </a:solidFill>
              </a:rPr>
              <a:t>self</a:t>
            </a:r>
            <a:r>
              <a:rPr lang="pl-PL" sz="2000" b="1" dirty="0">
                <a:solidFill>
                  <a:schemeClr val="accent1"/>
                </a:solidFill>
              </a:rPr>
              <a:t>-monitoring of </a:t>
            </a:r>
            <a:r>
              <a:rPr lang="pl-PL" sz="2000" b="1" dirty="0" err="1">
                <a:solidFill>
                  <a:schemeClr val="accent1"/>
                </a:solidFill>
              </a:rPr>
              <a:t>temperature</a:t>
            </a:r>
            <a:r>
              <a:rPr lang="pl-PL" sz="2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Picture 2" descr="C:\Users\Szymon Chorąży\Desktop\Graphical abstract TbCo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68" y="932944"/>
            <a:ext cx="7488833" cy="375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51517" y="4726395"/>
            <a:ext cx="1178629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/>
              <a:t>The structural features (high symmetry, axial</a:t>
            </a:r>
            <a:r>
              <a:rPr lang="pl-PL" sz="1700" dirty="0" err="1"/>
              <a:t>ly</a:t>
            </a:r>
            <a:r>
              <a:rPr lang="pl-PL" sz="1700" dirty="0"/>
              <a:t> </a:t>
            </a:r>
            <a:r>
              <a:rPr lang="pl-PL" sz="1700" dirty="0" err="1"/>
              <a:t>aligned</a:t>
            </a:r>
            <a:r>
              <a:rPr lang="pl-PL" sz="1700" dirty="0"/>
              <a:t> </a:t>
            </a:r>
            <a:r>
              <a:rPr lang="pl-PL" sz="1700" dirty="0" err="1"/>
              <a:t>negatively</a:t>
            </a:r>
            <a:r>
              <a:rPr lang="pl-PL" sz="1700" dirty="0"/>
              <a:t> </a:t>
            </a:r>
            <a:r>
              <a:rPr lang="en-US" sz="1700" dirty="0"/>
              <a:t>charged ligands) of </a:t>
            </a:r>
            <a:r>
              <a:rPr lang="en-US" sz="1700" b="1" dirty="0">
                <a:solidFill>
                  <a:srgbClr val="7030A0"/>
                </a:solidFill>
              </a:rPr>
              <a:t>[</a:t>
            </a:r>
            <a:r>
              <a:rPr lang="en-US" sz="1700" b="1" dirty="0" err="1">
                <a:solidFill>
                  <a:srgbClr val="7030A0"/>
                </a:solidFill>
              </a:rPr>
              <a:t>Tb</a:t>
            </a:r>
            <a:r>
              <a:rPr lang="en-US" sz="1700" b="1" baseline="30000" dirty="0" err="1">
                <a:solidFill>
                  <a:srgbClr val="7030A0"/>
                </a:solidFill>
              </a:rPr>
              <a:t>III</a:t>
            </a:r>
            <a:r>
              <a:rPr lang="en-US" sz="1700" b="1" dirty="0">
                <a:solidFill>
                  <a:srgbClr val="7030A0"/>
                </a:solidFill>
              </a:rPr>
              <a:t>(NC)</a:t>
            </a:r>
            <a:r>
              <a:rPr lang="en-US" sz="1700" b="1" baseline="-25000" dirty="0">
                <a:solidFill>
                  <a:srgbClr val="7030A0"/>
                </a:solidFill>
              </a:rPr>
              <a:t>6</a:t>
            </a:r>
            <a:r>
              <a:rPr lang="en-US" sz="1700" b="1" dirty="0">
                <a:solidFill>
                  <a:srgbClr val="7030A0"/>
                </a:solidFill>
              </a:rPr>
              <a:t>]</a:t>
            </a:r>
            <a:r>
              <a:rPr lang="en-US" sz="1700" b="1" baseline="30000" dirty="0">
                <a:solidFill>
                  <a:srgbClr val="7030A0"/>
                </a:solidFill>
              </a:rPr>
              <a:t>3-</a:t>
            </a:r>
            <a:r>
              <a:rPr lang="pl-PL" sz="1700" b="1" dirty="0"/>
              <a:t> </a:t>
            </a:r>
            <a:r>
              <a:rPr lang="en-US" sz="1700" dirty="0"/>
              <a:t>are key </a:t>
            </a:r>
            <a:r>
              <a:rPr lang="pl-PL" sz="1700" dirty="0" err="1"/>
              <a:t>both</a:t>
            </a:r>
            <a:r>
              <a:rPr lang="pl-PL" sz="1700" dirty="0"/>
              <a:t> </a:t>
            </a:r>
            <a:r>
              <a:rPr lang="en-US" sz="1700" dirty="0"/>
              <a:t>for </a:t>
            </a:r>
            <a:r>
              <a:rPr lang="pl-PL" sz="1700" b="1" dirty="0">
                <a:solidFill>
                  <a:srgbClr val="C00000"/>
                </a:solidFill>
              </a:rPr>
              <a:t>SMM </a:t>
            </a:r>
            <a:r>
              <a:rPr lang="pl-PL" sz="1700" b="1" dirty="0" err="1">
                <a:solidFill>
                  <a:srgbClr val="C00000"/>
                </a:solidFill>
              </a:rPr>
              <a:t>behaviour</a:t>
            </a:r>
            <a:r>
              <a:rPr lang="pl-PL" sz="1700" b="1" dirty="0">
                <a:solidFill>
                  <a:srgbClr val="C00000"/>
                </a:solidFill>
              </a:rPr>
              <a:t> </a:t>
            </a:r>
            <a:r>
              <a:rPr lang="pl-PL" sz="1700" dirty="0"/>
              <a:t>as </a:t>
            </a:r>
            <a:r>
              <a:rPr lang="pl-PL" sz="1700" dirty="0" err="1"/>
              <a:t>well</a:t>
            </a:r>
            <a:r>
              <a:rPr lang="pl-PL" sz="1700" dirty="0"/>
              <a:t> as </a:t>
            </a:r>
            <a:r>
              <a:rPr lang="pl-PL" sz="1700" b="1" dirty="0" err="1">
                <a:solidFill>
                  <a:srgbClr val="008000"/>
                </a:solidFill>
              </a:rPr>
              <a:t>optical</a:t>
            </a:r>
            <a:r>
              <a:rPr lang="pl-PL" sz="1700" b="1" dirty="0">
                <a:solidFill>
                  <a:srgbClr val="008000"/>
                </a:solidFill>
              </a:rPr>
              <a:t> </a:t>
            </a:r>
            <a:r>
              <a:rPr lang="pl-PL" sz="1700" b="1" dirty="0" err="1">
                <a:solidFill>
                  <a:srgbClr val="008000"/>
                </a:solidFill>
              </a:rPr>
              <a:t>thermometry</a:t>
            </a:r>
            <a:r>
              <a:rPr lang="en-US" sz="1700" dirty="0"/>
              <a:t>: </a:t>
            </a:r>
          </a:p>
          <a:p>
            <a:r>
              <a:rPr lang="en-US" sz="1700" dirty="0">
                <a:solidFill>
                  <a:srgbClr val="C00000"/>
                </a:solidFill>
              </a:rPr>
              <a:t>(a)</a:t>
            </a:r>
            <a:r>
              <a:rPr lang="pl-PL" sz="1700" dirty="0">
                <a:solidFill>
                  <a:srgbClr val="C00000"/>
                </a:solidFill>
              </a:rPr>
              <a:t> the </a:t>
            </a:r>
            <a:r>
              <a:rPr lang="pl-PL" sz="1700" dirty="0" err="1">
                <a:solidFill>
                  <a:srgbClr val="C00000"/>
                </a:solidFill>
              </a:rPr>
              <a:t>large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  <a:r>
              <a:rPr lang="pl-PL" sz="1700" dirty="0" err="1">
                <a:solidFill>
                  <a:srgbClr val="C00000"/>
                </a:solidFill>
              </a:rPr>
              <a:t>energy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  <a:r>
              <a:rPr lang="pl-PL" sz="1700" dirty="0" err="1">
                <a:solidFill>
                  <a:srgbClr val="C00000"/>
                </a:solidFill>
              </a:rPr>
              <a:t>splitting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  <a:r>
              <a:rPr lang="pl-PL" sz="1700" dirty="0" err="1">
                <a:solidFill>
                  <a:srgbClr val="C00000"/>
                </a:solidFill>
              </a:rPr>
              <a:t>combined</a:t>
            </a:r>
            <a:r>
              <a:rPr lang="pl-PL" sz="1700" dirty="0">
                <a:solidFill>
                  <a:srgbClr val="C00000"/>
                </a:solidFill>
              </a:rPr>
              <a:t> with </a:t>
            </a:r>
            <a:r>
              <a:rPr lang="pl-PL" sz="1700" dirty="0" err="1">
                <a:solidFill>
                  <a:srgbClr val="C00000"/>
                </a:solidFill>
              </a:rPr>
              <a:t>magnetic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  <a:r>
              <a:rPr lang="pl-PL" sz="1700" dirty="0" err="1">
                <a:solidFill>
                  <a:srgbClr val="C00000"/>
                </a:solidFill>
              </a:rPr>
              <a:t>axiality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  <a:r>
              <a:rPr lang="pl-PL" sz="1700" dirty="0" err="1">
                <a:solidFill>
                  <a:srgbClr val="C00000"/>
                </a:solidFill>
              </a:rPr>
              <a:t>lead</a:t>
            </a:r>
            <a:r>
              <a:rPr lang="pl-PL" sz="1700" dirty="0">
                <a:solidFill>
                  <a:srgbClr val="C00000"/>
                </a:solidFill>
              </a:rPr>
              <a:t> to the SMM </a:t>
            </a:r>
            <a:r>
              <a:rPr lang="pl-PL" sz="1700" dirty="0" err="1">
                <a:solidFill>
                  <a:srgbClr val="C00000"/>
                </a:solidFill>
              </a:rPr>
              <a:t>features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</a:p>
          <a:p>
            <a:r>
              <a:rPr lang="pl-PL" sz="1700" dirty="0">
                <a:solidFill>
                  <a:srgbClr val="008000"/>
                </a:solidFill>
              </a:rPr>
              <a:t>(b) </a:t>
            </a:r>
            <a:r>
              <a:rPr lang="en-US" sz="1700" dirty="0">
                <a:solidFill>
                  <a:srgbClr val="008000"/>
                </a:solidFill>
              </a:rPr>
              <a:t>the large energy splitting gives the good separation of cold and hot emission bands, </a:t>
            </a:r>
          </a:p>
          <a:p>
            <a:r>
              <a:rPr lang="en-US" sz="1700" dirty="0">
                <a:solidFill>
                  <a:srgbClr val="008000"/>
                </a:solidFill>
              </a:rPr>
              <a:t>(</a:t>
            </a:r>
            <a:r>
              <a:rPr lang="pl-PL" sz="1700" dirty="0">
                <a:solidFill>
                  <a:srgbClr val="008000"/>
                </a:solidFill>
              </a:rPr>
              <a:t>c</a:t>
            </a:r>
            <a:r>
              <a:rPr lang="en-US" sz="1700" dirty="0">
                <a:solidFill>
                  <a:srgbClr val="008000"/>
                </a:solidFill>
              </a:rPr>
              <a:t>)</a:t>
            </a:r>
            <a:r>
              <a:rPr lang="pl-PL" sz="1700" dirty="0">
                <a:solidFill>
                  <a:srgbClr val="008000"/>
                </a:solidFill>
              </a:rPr>
              <a:t> </a:t>
            </a:r>
            <a:r>
              <a:rPr lang="en-US" sz="1700" dirty="0">
                <a:solidFill>
                  <a:srgbClr val="008000"/>
                </a:solidFill>
              </a:rPr>
              <a:t>the energy splitting is large for the ground state but much smaller for the emissive </a:t>
            </a:r>
            <a:r>
              <a:rPr lang="en-US" sz="1700" dirty="0" err="1">
                <a:solidFill>
                  <a:srgbClr val="008000"/>
                </a:solidFill>
              </a:rPr>
              <a:t>multiplet</a:t>
            </a:r>
            <a:r>
              <a:rPr lang="en-US" sz="1700" dirty="0">
                <a:solidFill>
                  <a:srgbClr val="008000"/>
                </a:solidFill>
              </a:rPr>
              <a:t> – as a result the hot bands are observed even below 50 K (overlapping with the SMM effect)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7328863-A30C-B6BA-2938-3DA70E019445}"/>
              </a:ext>
            </a:extLst>
          </p:cNvPr>
          <p:cNvSpPr txBox="1"/>
          <p:nvPr/>
        </p:nvSpPr>
        <p:spPr>
          <a:xfrm>
            <a:off x="7750601" y="3729256"/>
            <a:ext cx="275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J. </a:t>
            </a:r>
            <a:r>
              <a:rPr lang="pl-PL" sz="1400" dirty="0" err="1"/>
              <a:t>Wang</a:t>
            </a:r>
            <a:r>
              <a:rPr lang="pl-PL" sz="1400" dirty="0"/>
              <a:t>, J. J. Zakrzewski, M. Zychowicz, Y. </a:t>
            </a:r>
            <a:r>
              <a:rPr lang="pl-PL" sz="1400" dirty="0" err="1"/>
              <a:t>Xin</a:t>
            </a:r>
            <a:r>
              <a:rPr lang="pl-PL" sz="1400" dirty="0"/>
              <a:t>, H. </a:t>
            </a:r>
            <a:r>
              <a:rPr lang="pl-PL" sz="1400" dirty="0" err="1"/>
              <a:t>Tokoro</a:t>
            </a:r>
            <a:r>
              <a:rPr lang="pl-PL" sz="1400" dirty="0"/>
              <a:t>, S. </a:t>
            </a:r>
            <a:r>
              <a:rPr lang="pl-PL" sz="1400" dirty="0" err="1"/>
              <a:t>Chorazy</a:t>
            </a:r>
            <a:r>
              <a:rPr lang="pl-PL" sz="1400" dirty="0"/>
              <a:t>, S. </a:t>
            </a:r>
            <a:r>
              <a:rPr lang="pl-PL" sz="1400" dirty="0" err="1"/>
              <a:t>Ohkoshi</a:t>
            </a:r>
            <a:r>
              <a:rPr lang="pl-PL" sz="1400" dirty="0"/>
              <a:t>, </a:t>
            </a:r>
            <a:r>
              <a:rPr lang="pl-PL" sz="1400" i="1" dirty="0" err="1"/>
              <a:t>Angew</a:t>
            </a:r>
            <a:r>
              <a:rPr lang="pl-PL" sz="1400" i="1" dirty="0"/>
              <a:t>. Chem. </a:t>
            </a:r>
            <a:r>
              <a:rPr lang="pl-PL" sz="1400" i="1" dirty="0" err="1"/>
              <a:t>Int</a:t>
            </a:r>
            <a:r>
              <a:rPr lang="pl-PL" sz="1400" i="1" dirty="0"/>
              <a:t>. Ed.</a:t>
            </a:r>
            <a:r>
              <a:rPr lang="pl-PL" sz="1400" dirty="0"/>
              <a:t> </a:t>
            </a:r>
            <a:r>
              <a:rPr lang="pl-PL" sz="1400" b="1" dirty="0"/>
              <a:t>2023</a:t>
            </a:r>
            <a:r>
              <a:rPr lang="pl-PL" sz="1400" dirty="0"/>
              <a:t>, </a:t>
            </a:r>
            <a:r>
              <a:rPr lang="pl-PL" sz="1400" i="1" dirty="0"/>
              <a:t>62</a:t>
            </a:r>
            <a:r>
              <a:rPr lang="pl-PL" sz="1400" dirty="0"/>
              <a:t>, e202306372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86D8080-A01F-C4E8-5096-ED29858A47ED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362807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471191" y="1391963"/>
            <a:ext cx="1938006" cy="9001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73928" y="1685478"/>
            <a:ext cx="178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/>
              <a:t>Photomagnetism</a:t>
            </a:r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38399" y="1532282"/>
            <a:ext cx="178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/>
              <a:t>Luminescent</a:t>
            </a:r>
            <a:endParaRPr lang="pl-PL" sz="1400" dirty="0"/>
          </a:p>
          <a:p>
            <a:pPr algn="ctr"/>
            <a:r>
              <a:rPr lang="pl-PL" sz="1400" dirty="0" err="1"/>
              <a:t>photochromism</a:t>
            </a:r>
            <a:endParaRPr lang="pl-PL" sz="1400" dirty="0"/>
          </a:p>
        </p:txBody>
      </p:sp>
      <p:sp>
        <p:nvSpPr>
          <p:cNvPr id="8" name="Elipsa 7"/>
          <p:cNvSpPr/>
          <p:nvPr/>
        </p:nvSpPr>
        <p:spPr>
          <a:xfrm>
            <a:off x="1983359" y="1391961"/>
            <a:ext cx="1938006" cy="9001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2" descr="F:\Tematy badawcze zakończone wg listy publikacji\65_ICF2021_review_RE_MCN6\ICF okladka\ICF cover image.tif">
            <a:extLst>
              <a:ext uri="{FF2B5EF4-FFF2-40B4-BE49-F238E27FC236}">
                <a16:creationId xmlns:a16="http://schemas.microsoft.com/office/drawing/2014/main" id="{7C742D4A-F68E-0A51-90E1-A695B1EAB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3000"/>
                    </a14:imgEffect>
                    <a14:imgEffect>
                      <a14:saturation sat="120000"/>
                    </a14:imgEffect>
                    <a14:imgEffect>
                      <a14:brightnessContrast bright="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353413" y="1172640"/>
            <a:ext cx="204161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Łącznik prosty ze strzałką 9"/>
          <p:cNvCxnSpPr>
            <a:stCxn id="7" idx="3"/>
          </p:cNvCxnSpPr>
          <p:nvPr/>
        </p:nvCxnSpPr>
        <p:spPr>
          <a:xfrm>
            <a:off x="3921365" y="1793892"/>
            <a:ext cx="355030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6436635" y="1496010"/>
            <a:ext cx="355030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6436635" y="2135166"/>
            <a:ext cx="355030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6824513" y="1305898"/>
            <a:ext cx="259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Luminescent</a:t>
            </a:r>
            <a:r>
              <a:rPr lang="pl-PL" sz="1600" dirty="0"/>
              <a:t> metal </a:t>
            </a:r>
            <a:r>
              <a:rPr lang="pl-PL" sz="1600" dirty="0" err="1"/>
              <a:t>complex</a:t>
            </a:r>
            <a:endParaRPr lang="pl-PL" sz="16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831664" y="1852040"/>
            <a:ext cx="364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Photosensitive</a:t>
            </a:r>
            <a:r>
              <a:rPr lang="pl-PL" sz="1600" b="1" dirty="0"/>
              <a:t> metal </a:t>
            </a:r>
            <a:r>
              <a:rPr lang="pl-PL" sz="1600" b="1" dirty="0" err="1"/>
              <a:t>complex</a:t>
            </a:r>
            <a:r>
              <a:rPr lang="pl-PL" sz="1600" b="1" dirty="0"/>
              <a:t> with </a:t>
            </a:r>
            <a:r>
              <a:rPr lang="pl-PL" sz="1600" b="1" dirty="0" err="1"/>
              <a:t>photoswitchable</a:t>
            </a:r>
            <a:r>
              <a:rPr lang="pl-PL" sz="1600" b="1" dirty="0"/>
              <a:t> </a:t>
            </a:r>
            <a:r>
              <a:rPr lang="pl-PL" sz="1600" b="1" dirty="0" err="1"/>
              <a:t>magnetism</a:t>
            </a:r>
            <a:endParaRPr lang="pl-PL" sz="16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471191" y="2817704"/>
            <a:ext cx="3587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Photosensitive</a:t>
            </a:r>
            <a:r>
              <a:rPr lang="pl-PL" sz="1600" b="1" dirty="0"/>
              <a:t> metal </a:t>
            </a:r>
            <a:r>
              <a:rPr lang="pl-PL" sz="1600" b="1" dirty="0" err="1"/>
              <a:t>complex</a:t>
            </a:r>
            <a:r>
              <a:rPr lang="pl-PL" sz="1600" b="1" dirty="0"/>
              <a:t> with </a:t>
            </a:r>
            <a:r>
              <a:rPr lang="pl-PL" sz="1600" b="1" dirty="0" err="1"/>
              <a:t>photoswitchable</a:t>
            </a:r>
            <a:r>
              <a:rPr lang="pl-PL" sz="1600" b="1" dirty="0"/>
              <a:t> </a:t>
            </a:r>
            <a:r>
              <a:rPr lang="pl-PL" sz="1600" b="1" dirty="0" err="1"/>
              <a:t>magnetism</a:t>
            </a:r>
            <a:endParaRPr lang="pl-PL" sz="1600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634448" y="2956202"/>
            <a:ext cx="6111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–  </a:t>
            </a:r>
            <a:r>
              <a:rPr lang="pl-PL" sz="1600" b="1" dirty="0" err="1">
                <a:solidFill>
                  <a:srgbClr val="FF0000"/>
                </a:solidFill>
              </a:rPr>
              <a:t>octacyanidometallate</a:t>
            </a:r>
            <a:r>
              <a:rPr lang="pl-PL" sz="1600" b="1" dirty="0">
                <a:solidFill>
                  <a:srgbClr val="FF0000"/>
                </a:solidFill>
              </a:rPr>
              <a:t>(IV) </a:t>
            </a:r>
            <a:r>
              <a:rPr lang="pl-PL" sz="1600" b="1" dirty="0" err="1">
                <a:solidFill>
                  <a:srgbClr val="FF0000"/>
                </a:solidFill>
              </a:rPr>
              <a:t>anions</a:t>
            </a:r>
            <a:r>
              <a:rPr lang="pl-PL" sz="1600" b="1" dirty="0">
                <a:solidFill>
                  <a:srgbClr val="FF0000"/>
                </a:solidFill>
              </a:rPr>
              <a:t>, [M</a:t>
            </a:r>
            <a:r>
              <a:rPr lang="pl-PL" sz="1600" b="1" baseline="30000" dirty="0">
                <a:solidFill>
                  <a:srgbClr val="FF0000"/>
                </a:solidFill>
              </a:rPr>
              <a:t>IV</a:t>
            </a:r>
            <a:r>
              <a:rPr lang="pl-PL" sz="1600" b="1" dirty="0">
                <a:solidFill>
                  <a:srgbClr val="FF0000"/>
                </a:solidFill>
              </a:rPr>
              <a:t>(CN)</a:t>
            </a:r>
            <a:r>
              <a:rPr lang="pl-PL" sz="1600" b="1" baseline="-25000" dirty="0">
                <a:solidFill>
                  <a:srgbClr val="FF0000"/>
                </a:solidFill>
              </a:rPr>
              <a:t>8</a:t>
            </a:r>
            <a:r>
              <a:rPr lang="pl-PL" sz="1600" b="1" dirty="0">
                <a:solidFill>
                  <a:srgbClr val="FF0000"/>
                </a:solidFill>
              </a:rPr>
              <a:t>]</a:t>
            </a:r>
            <a:r>
              <a:rPr lang="pl-PL" sz="1600" b="1" baseline="30000" dirty="0">
                <a:solidFill>
                  <a:srgbClr val="FF0000"/>
                </a:solidFill>
              </a:rPr>
              <a:t>4-</a:t>
            </a:r>
            <a:r>
              <a:rPr lang="pl-PL" sz="1600" b="1" dirty="0">
                <a:solidFill>
                  <a:srgbClr val="FF0000"/>
                </a:solidFill>
              </a:rPr>
              <a:t> (M = Mo, W)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4716" y="3623233"/>
            <a:ext cx="2584520" cy="141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97" y="3573962"/>
            <a:ext cx="2160239" cy="227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6716" y="3624345"/>
            <a:ext cx="2575569" cy="14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9890" y="4331388"/>
            <a:ext cx="766757" cy="70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4571997" y="4893122"/>
            <a:ext cx="917239" cy="289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5444205" y="3932294"/>
            <a:ext cx="324950" cy="45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5030616" y="3753331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400-430 </a:t>
            </a:r>
            <a:r>
              <a:rPr lang="pl-PL" sz="1200" b="1" dirty="0" err="1"/>
              <a:t>nm</a:t>
            </a:r>
            <a:endParaRPr lang="pl-PL" sz="12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5030616" y="4332693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i="1" dirty="0"/>
              <a:t>T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E2F7449-E93F-3F9F-BA5E-D56F4F66DC50}"/>
              </a:ext>
            </a:extLst>
          </p:cNvPr>
          <p:cNvSpPr txBox="1"/>
          <p:nvPr/>
        </p:nvSpPr>
        <p:spPr>
          <a:xfrm>
            <a:off x="6614150" y="5537362"/>
            <a:ext cx="5472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b="0" u="none" strike="noStrike" baseline="0" dirty="0">
                <a:solidFill>
                  <a:srgbClr val="292526"/>
                </a:solidFill>
              </a:rPr>
              <a:t>S.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Ohkoshi</a:t>
            </a:r>
            <a:r>
              <a:rPr lang="pl-PL" sz="1400" b="0" u="none" strike="noStrike" dirty="0">
                <a:solidFill>
                  <a:srgbClr val="292526"/>
                </a:solidFill>
              </a:rPr>
              <a:t> 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and co-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workers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</a:t>
            </a:r>
            <a:r>
              <a:rPr lang="pl-PL" sz="1400" b="0" u="none" strike="noStrike" dirty="0">
                <a:solidFill>
                  <a:srgbClr val="292526"/>
                </a:solidFill>
              </a:rPr>
              <a:t>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Synth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Met. </a:t>
            </a:r>
            <a:r>
              <a:rPr lang="pl-PL" sz="1400" b="1" u="none" strike="noStrike" baseline="0" dirty="0">
                <a:solidFill>
                  <a:srgbClr val="292526"/>
                </a:solidFill>
              </a:rPr>
              <a:t>2001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122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523</a:t>
            </a:r>
          </a:p>
          <a:p>
            <a:pPr algn="r"/>
            <a:r>
              <a:rPr lang="pl-PL" sz="1400" dirty="0">
                <a:solidFill>
                  <a:srgbClr val="292526"/>
                </a:solidFill>
              </a:rPr>
              <a:t>S. </a:t>
            </a:r>
            <a:r>
              <a:rPr lang="pl-PL" sz="1400" dirty="0" err="1">
                <a:solidFill>
                  <a:srgbClr val="292526"/>
                </a:solidFill>
              </a:rPr>
              <a:t>Brossard</a:t>
            </a:r>
            <a:r>
              <a:rPr lang="pl-PL" sz="1400" dirty="0">
                <a:solidFill>
                  <a:srgbClr val="292526"/>
                </a:solidFill>
              </a:rPr>
              <a:t> and co-</a:t>
            </a:r>
            <a:r>
              <a:rPr lang="pl-PL" sz="1400" dirty="0" err="1">
                <a:solidFill>
                  <a:srgbClr val="292526"/>
                </a:solidFill>
              </a:rPr>
              <a:t>workers</a:t>
            </a:r>
            <a:r>
              <a:rPr lang="pl-PL" sz="1400" dirty="0">
                <a:solidFill>
                  <a:srgbClr val="292526"/>
                </a:solidFill>
              </a:rPr>
              <a:t>, </a:t>
            </a:r>
            <a:r>
              <a:rPr lang="pl-PL" sz="1400" i="1" dirty="0">
                <a:solidFill>
                  <a:srgbClr val="292526"/>
                </a:solidFill>
              </a:rPr>
              <a:t>J. Am. Chem. </a:t>
            </a:r>
            <a:r>
              <a:rPr lang="pl-PL" sz="1400" i="1" dirty="0" err="1">
                <a:solidFill>
                  <a:srgbClr val="292526"/>
                </a:solidFill>
              </a:rPr>
              <a:t>Soc</a:t>
            </a:r>
            <a:r>
              <a:rPr lang="pl-PL" sz="1400" dirty="0">
                <a:solidFill>
                  <a:srgbClr val="292526"/>
                </a:solidFill>
              </a:rPr>
              <a:t>. </a:t>
            </a:r>
            <a:r>
              <a:rPr lang="pl-PL" sz="1400" b="1" dirty="0">
                <a:solidFill>
                  <a:srgbClr val="292526"/>
                </a:solidFill>
              </a:rPr>
              <a:t>2012</a:t>
            </a:r>
            <a:r>
              <a:rPr lang="pl-PL" sz="1400" dirty="0">
                <a:solidFill>
                  <a:srgbClr val="292526"/>
                </a:solidFill>
              </a:rPr>
              <a:t>, </a:t>
            </a:r>
            <a:r>
              <a:rPr lang="pl-PL" sz="1400" i="1" dirty="0">
                <a:solidFill>
                  <a:srgbClr val="292526"/>
                </a:solidFill>
              </a:rPr>
              <a:t>134</a:t>
            </a:r>
            <a:r>
              <a:rPr lang="pl-PL" sz="1400" dirty="0">
                <a:solidFill>
                  <a:srgbClr val="292526"/>
                </a:solidFill>
              </a:rPr>
              <a:t>, 222</a:t>
            </a:r>
            <a:endParaRPr lang="pl-PL" sz="1400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2953904" y="5040225"/>
            <a:ext cx="6359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Photoinduced</a:t>
            </a:r>
            <a:r>
              <a:rPr lang="pl-PL" sz="1400" dirty="0"/>
              <a:t> </a:t>
            </a:r>
            <a:r>
              <a:rPr lang="pl-PL" sz="1400" dirty="0" err="1"/>
              <a:t>electron</a:t>
            </a:r>
            <a:r>
              <a:rPr lang="pl-PL" sz="1400" dirty="0"/>
              <a:t> transfer </a:t>
            </a:r>
            <a:r>
              <a:rPr lang="pl-PL" sz="1400" dirty="0" err="1"/>
              <a:t>between</a:t>
            </a:r>
            <a:r>
              <a:rPr lang="pl-PL" sz="1400" dirty="0"/>
              <a:t> Mo(IV) and Cu(II) </a:t>
            </a:r>
            <a:r>
              <a:rPr lang="pl-PL" sz="1400" dirty="0" err="1"/>
              <a:t>centers</a:t>
            </a:r>
            <a:r>
              <a:rPr lang="pl-PL" sz="1400" dirty="0"/>
              <a:t> forming a </a:t>
            </a:r>
            <a:r>
              <a:rPr lang="pl-PL" sz="1400" dirty="0" err="1"/>
              <a:t>pathway</a:t>
            </a:r>
            <a:r>
              <a:rPr lang="pl-PL" sz="1400" dirty="0"/>
              <a:t> for </a:t>
            </a:r>
            <a:r>
              <a:rPr lang="pl-PL" sz="1400" dirty="0" err="1"/>
              <a:t>ferromagnetic</a:t>
            </a:r>
            <a:r>
              <a:rPr lang="pl-PL" sz="1400" dirty="0"/>
              <a:t> exchange and </a:t>
            </a:r>
            <a:r>
              <a:rPr lang="pl-PL" sz="1400" dirty="0" err="1"/>
              <a:t>long-range</a:t>
            </a:r>
            <a:r>
              <a:rPr lang="pl-PL" sz="1400" dirty="0"/>
              <a:t> </a:t>
            </a:r>
            <a:r>
              <a:rPr lang="pl-PL" sz="1400" dirty="0" err="1"/>
              <a:t>spin</a:t>
            </a:r>
            <a:r>
              <a:rPr lang="pl-PL" sz="1400" dirty="0"/>
              <a:t> </a:t>
            </a:r>
            <a:r>
              <a:rPr lang="pl-PL" sz="1400" dirty="0" err="1"/>
              <a:t>ordering</a:t>
            </a:r>
            <a:endParaRPr lang="pl-PL" sz="1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B772454-C178-AA0F-7D1B-62DCFB68BC40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01688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0AE24-E75D-A7FC-D295-7ADF4570D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A4A5AE0E-C293-C7FB-4134-7333E5ED3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06" t="22905" r="11630" b="25491"/>
          <a:stretch/>
        </p:blipFill>
        <p:spPr bwMode="auto">
          <a:xfrm rot="20436975">
            <a:off x="4493878" y="4738082"/>
            <a:ext cx="2074816" cy="138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800807B-066B-78FD-D2C0-327886C7F931}"/>
              </a:ext>
            </a:extLst>
          </p:cNvPr>
          <p:cNvSpPr txBox="1"/>
          <p:nvPr/>
        </p:nvSpPr>
        <p:spPr>
          <a:xfrm>
            <a:off x="2070192" y="207430"/>
            <a:ext cx="526950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pl-PL" sz="14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basic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pl-PL" sz="14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pl-PL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memory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devices, </a:t>
            </a:r>
            <a:r>
              <a:rPr lang="pl-PL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light-emitting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diodes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pl-PL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devices.</a:t>
            </a:r>
          </a:p>
        </p:txBody>
      </p:sp>
      <p:pic>
        <p:nvPicPr>
          <p:cNvPr id="10" name="Picture 7" descr="C:\Users\Szymon Chorąży\Desktop\graphical abstractdde.tif">
            <a:extLst>
              <a:ext uri="{FF2B5EF4-FFF2-40B4-BE49-F238E27FC236}">
                <a16:creationId xmlns:a16="http://schemas.microsoft.com/office/drawing/2014/main" id="{2101C452-DF1F-0805-009F-7E14421D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4000"/>
                    </a14:imgEffect>
                    <a14:imgEffect>
                      <a14:saturation sat="16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2970" y="2231307"/>
            <a:ext cx="1518198" cy="207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1E68CC0-B5D8-CB3E-EF68-3BC04F80DA58}"/>
              </a:ext>
            </a:extLst>
          </p:cNvPr>
          <p:cNvSpPr txBox="1"/>
          <p:nvPr/>
        </p:nvSpPr>
        <p:spPr>
          <a:xfrm>
            <a:off x="9848396" y="4356755"/>
            <a:ext cx="216861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12, 730</a:t>
            </a:r>
          </a:p>
        </p:txBody>
      </p:sp>
      <p:pic>
        <p:nvPicPr>
          <p:cNvPr id="16" name="Picture 2" descr="C:\Users\Szymon Chorąży\Desktop\Kopia_zapasowa_GAicl.tif">
            <a:extLst>
              <a:ext uri="{FF2B5EF4-FFF2-40B4-BE49-F238E27FC236}">
                <a16:creationId xmlns:a16="http://schemas.microsoft.com/office/drawing/2014/main" id="{6CC2740C-CC67-BAF0-A466-5AAFE083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0"/>
                    </a14:imgEffect>
                    <a14:imgEffect>
                      <a14:saturation sat="1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0011" y="215540"/>
            <a:ext cx="1456453" cy="190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Szymon Chorąży\Desktop\Kopia_zapasowa_TOCff.tif">
            <a:extLst>
              <a:ext uri="{FF2B5EF4-FFF2-40B4-BE49-F238E27FC236}">
                <a16:creationId xmlns:a16="http://schemas.microsoft.com/office/drawing/2014/main" id="{9844AD02-8FE8-4E25-D01A-8183B535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0669" y="2375942"/>
            <a:ext cx="2122902" cy="19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pulpit 20220401 dodatkowe\MLMG website\Figure 1.tif">
            <a:extLst>
              <a:ext uri="{FF2B5EF4-FFF2-40B4-BE49-F238E27FC236}">
                <a16:creationId xmlns:a16="http://schemas.microsoft.com/office/drawing/2014/main" id="{9644A706-E109-0455-1F54-E4AE7E9D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57" y="759941"/>
            <a:ext cx="6802140" cy="42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852F6E7-5091-F648-62AF-745DDF7082F1}"/>
              </a:ext>
            </a:extLst>
          </p:cNvPr>
          <p:cNvSpPr txBox="1"/>
          <p:nvPr/>
        </p:nvSpPr>
        <p:spPr>
          <a:xfrm>
            <a:off x="8293791" y="1462139"/>
            <a:ext cx="1350372" cy="698269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Angew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Ed.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e202308284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CCAFFFA-C673-9AB8-49B4-6D454C76CC2D}"/>
              </a:ext>
            </a:extLst>
          </p:cNvPr>
          <p:cNvSpPr txBox="1"/>
          <p:nvPr/>
        </p:nvSpPr>
        <p:spPr>
          <a:xfrm>
            <a:off x="3652804" y="5918892"/>
            <a:ext cx="3763859" cy="48282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J. Am.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141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18211; </a:t>
            </a:r>
          </a:p>
          <a:p>
            <a:pPr algn="ctr"/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Angew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Ed.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e202306372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A483942-EDC8-C5B5-0289-E8046B4470AE}"/>
              </a:ext>
            </a:extLst>
          </p:cNvPr>
          <p:cNvSpPr txBox="1"/>
          <p:nvPr/>
        </p:nvSpPr>
        <p:spPr>
          <a:xfrm>
            <a:off x="7213633" y="4371426"/>
            <a:ext cx="2736974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J. Am.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142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3970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9C1DD74-F9C1-AACF-4057-95FFFB7BD7FF}"/>
              </a:ext>
            </a:extLst>
          </p:cNvPr>
          <p:cNvSpPr txBox="1"/>
          <p:nvPr/>
        </p:nvSpPr>
        <p:spPr>
          <a:xfrm>
            <a:off x="269732" y="5042412"/>
            <a:ext cx="2741815" cy="11464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pl-PL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papers</a:t>
            </a:r>
            <a:r>
              <a:rPr lang="pl-PL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Chem. </a:t>
            </a:r>
            <a:r>
              <a:rPr lang="pl-PL" sz="1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5945 </a:t>
            </a:r>
          </a:p>
          <a:p>
            <a:r>
              <a:rPr lang="pl-PL" sz="1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Chem. Front.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452 </a:t>
            </a:r>
          </a:p>
          <a:p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Chem. </a:t>
            </a:r>
            <a:r>
              <a:rPr lang="pl-PL" sz="1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5961</a:t>
            </a:r>
          </a:p>
          <a:p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Chem. </a:t>
            </a:r>
            <a:r>
              <a:rPr lang="pl-PL" sz="1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124</a:t>
            </a:r>
            <a:r>
              <a:rPr lang="pl-PL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5930 </a:t>
            </a:r>
          </a:p>
        </p:txBody>
      </p:sp>
      <p:pic>
        <p:nvPicPr>
          <p:cNvPr id="23" name="Picture 2" descr="Brak opisu.">
            <a:extLst>
              <a:ext uri="{FF2B5EF4-FFF2-40B4-BE49-F238E27FC236}">
                <a16:creationId xmlns:a16="http://schemas.microsoft.com/office/drawing/2014/main" id="{80801716-47DA-F8A9-1A66-A1AA00860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875" y="133086"/>
            <a:ext cx="1823315" cy="7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:\backupy\backup 17052025\106_ACIE2025_2D_NdW_MeOH_bmba\JJZ ACIE 2025 website.png">
            <a:extLst>
              <a:ext uri="{FF2B5EF4-FFF2-40B4-BE49-F238E27FC236}">
                <a16:creationId xmlns:a16="http://schemas.microsoft.com/office/drawing/2014/main" id="{94EE1F78-3E89-3A0C-C398-61A73961F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619" t="-1674"/>
          <a:stretch/>
        </p:blipFill>
        <p:spPr bwMode="auto">
          <a:xfrm>
            <a:off x="6954352" y="4716212"/>
            <a:ext cx="2269133" cy="11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DE9D0FE-2A52-5A04-49FC-91483CC22209}"/>
              </a:ext>
            </a:extLst>
          </p:cNvPr>
          <p:cNvSpPr txBox="1"/>
          <p:nvPr/>
        </p:nvSpPr>
        <p:spPr>
          <a:xfrm>
            <a:off x="7234938" y="5911702"/>
            <a:ext cx="1948262" cy="48282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Angew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Ed.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e202424651</a:t>
            </a:r>
          </a:p>
        </p:txBody>
      </p:sp>
      <p:pic>
        <p:nvPicPr>
          <p:cNvPr id="26" name="Picture 2" descr="G:\backupy\backup 17052025\105_ChemSci2025_0D_Mn_MedppmO2\graphical abstract_AH_Cc website.png">
            <a:extLst>
              <a:ext uri="{FF2B5EF4-FFF2-40B4-BE49-F238E27FC236}">
                <a16:creationId xmlns:a16="http://schemas.microsoft.com/office/drawing/2014/main" id="{04B94141-D840-80DD-7766-3B738F0D8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7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263"/>
          <a:stretch>
            <a:fillRect/>
          </a:stretch>
        </p:blipFill>
        <p:spPr bwMode="auto">
          <a:xfrm>
            <a:off x="9792394" y="73719"/>
            <a:ext cx="2072985" cy="19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az 26" descr="Obraz zawierający tekst, diagram, mapa&#10;&#10;Zawartość wygenerowana przez AI może być niepoprawna.">
            <a:extLst>
              <a:ext uri="{FF2B5EF4-FFF2-40B4-BE49-F238E27FC236}">
                <a16:creationId xmlns:a16="http://schemas.microsoft.com/office/drawing/2014/main" id="{CD624C10-A6DA-D71A-5FD3-77211FA0F5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443"/>
          <a:stretch>
            <a:fillRect/>
          </a:stretch>
        </p:blipFill>
        <p:spPr>
          <a:xfrm rot="5400000">
            <a:off x="9988950" y="4283411"/>
            <a:ext cx="1606487" cy="2367348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BF2180EF-F2F7-9912-2464-D7CC3AEFF56D}"/>
              </a:ext>
            </a:extLst>
          </p:cNvPr>
          <p:cNvSpPr/>
          <p:nvPr/>
        </p:nvSpPr>
        <p:spPr>
          <a:xfrm>
            <a:off x="11432341" y="1475053"/>
            <a:ext cx="611006" cy="69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265E7DD2-92BA-3F91-3FB1-EF3269B5825E}"/>
              </a:ext>
            </a:extLst>
          </p:cNvPr>
          <p:cNvSpPr/>
          <p:nvPr/>
        </p:nvSpPr>
        <p:spPr>
          <a:xfrm>
            <a:off x="11642302" y="59906"/>
            <a:ext cx="401045" cy="69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C2C00E3A-877B-5D72-63DA-9C7A878C6EF7}"/>
              </a:ext>
            </a:extLst>
          </p:cNvPr>
          <p:cNvSpPr/>
          <p:nvPr/>
        </p:nvSpPr>
        <p:spPr>
          <a:xfrm>
            <a:off x="11457342" y="6189669"/>
            <a:ext cx="611006" cy="16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B137A7AB-30A6-55B5-E7E5-23218BAC183D}"/>
              </a:ext>
            </a:extLst>
          </p:cNvPr>
          <p:cNvSpPr/>
          <p:nvPr/>
        </p:nvSpPr>
        <p:spPr>
          <a:xfrm>
            <a:off x="10354882" y="6197089"/>
            <a:ext cx="611006" cy="16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5F01D44-B590-C5C5-EB8B-62193F9C21B9}"/>
              </a:ext>
            </a:extLst>
          </p:cNvPr>
          <p:cNvSpPr txBox="1"/>
          <p:nvPr/>
        </p:nvSpPr>
        <p:spPr>
          <a:xfrm>
            <a:off x="9859258" y="6232571"/>
            <a:ext cx="1948262" cy="48282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Angew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Ed.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e202517109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C7910912-5A5E-89F1-7F95-C715157EF5B2}"/>
              </a:ext>
            </a:extLst>
          </p:cNvPr>
          <p:cNvSpPr txBox="1"/>
          <p:nvPr/>
        </p:nvSpPr>
        <p:spPr>
          <a:xfrm>
            <a:off x="9354695" y="5383206"/>
            <a:ext cx="517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pl-PL" sz="1300" b="1" baseline="30000" dirty="0">
                <a:solidFill>
                  <a:schemeClr val="accent6">
                    <a:lumMod val="50000"/>
                  </a:schemeClr>
                </a:solidFill>
              </a:rPr>
              <a:t>VI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8FBCDC8B-E942-7187-67BD-E30D75D9D521}"/>
              </a:ext>
            </a:extLst>
          </p:cNvPr>
          <p:cNvSpPr txBox="1"/>
          <p:nvPr/>
        </p:nvSpPr>
        <p:spPr>
          <a:xfrm>
            <a:off x="9300273" y="4866237"/>
            <a:ext cx="517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err="1">
                <a:solidFill>
                  <a:srgbClr val="C00000"/>
                </a:solidFill>
              </a:rPr>
              <a:t>Co</a:t>
            </a:r>
            <a:r>
              <a:rPr lang="pl-PL" sz="1300" b="1" baseline="30000" dirty="0" err="1">
                <a:solidFill>
                  <a:srgbClr val="C00000"/>
                </a:solidFill>
              </a:rPr>
              <a:t>III</a:t>
            </a:r>
            <a:endParaRPr lang="pl-PL" sz="1300" b="1" baseline="30000" dirty="0">
              <a:solidFill>
                <a:srgbClr val="C00000"/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01FF830-B6E5-51B8-46F8-8F496375EE26}"/>
              </a:ext>
            </a:extLst>
          </p:cNvPr>
          <p:cNvSpPr txBox="1"/>
          <p:nvPr/>
        </p:nvSpPr>
        <p:spPr>
          <a:xfrm>
            <a:off x="9803376" y="1927663"/>
            <a:ext cx="199147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8979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4E32378-868F-391D-F211-ACE944E17835}"/>
              </a:ext>
            </a:extLst>
          </p:cNvPr>
          <p:cNvSpPr txBox="1"/>
          <p:nvPr/>
        </p:nvSpPr>
        <p:spPr>
          <a:xfrm>
            <a:off x="7084080" y="199109"/>
            <a:ext cx="64440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(I)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1FB50F23-3708-4745-6D6A-CBB33EEBC25F}"/>
              </a:ext>
            </a:extLst>
          </p:cNvPr>
          <p:cNvSpPr txBox="1"/>
          <p:nvPr/>
        </p:nvSpPr>
        <p:spPr>
          <a:xfrm>
            <a:off x="6998895" y="2250190"/>
            <a:ext cx="64440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(II)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D89D6933-839B-FACF-B9D7-7F6160284332}"/>
              </a:ext>
            </a:extLst>
          </p:cNvPr>
          <p:cNvSpPr txBox="1"/>
          <p:nvPr/>
        </p:nvSpPr>
        <p:spPr>
          <a:xfrm>
            <a:off x="3767800" y="5069199"/>
            <a:ext cx="64440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(III)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76D2393B-626B-08C4-5294-7B1A09620AC3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810075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71" y="3900757"/>
            <a:ext cx="1647670" cy="189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629" y="4271925"/>
            <a:ext cx="3352419" cy="111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61767" y="1064837"/>
            <a:ext cx="364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Photosensitive</a:t>
            </a:r>
            <a:r>
              <a:rPr lang="pl-PL" sz="1600" b="1" dirty="0"/>
              <a:t> metal </a:t>
            </a:r>
            <a:r>
              <a:rPr lang="pl-PL" sz="1600" b="1" dirty="0" err="1"/>
              <a:t>complex</a:t>
            </a:r>
            <a:r>
              <a:rPr lang="pl-PL" sz="1600" b="1" dirty="0"/>
              <a:t> with </a:t>
            </a:r>
            <a:r>
              <a:rPr lang="pl-PL" sz="1600" b="1" dirty="0" err="1"/>
              <a:t>photoswitchable</a:t>
            </a:r>
            <a:r>
              <a:rPr lang="pl-PL" sz="1600" b="1" dirty="0"/>
              <a:t> </a:t>
            </a:r>
            <a:r>
              <a:rPr lang="pl-PL" sz="1600" b="1" dirty="0" err="1"/>
              <a:t>magnetism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402902" y="1186931"/>
            <a:ext cx="6004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–  </a:t>
            </a:r>
            <a:r>
              <a:rPr lang="pl-PL" sz="1600" b="1" dirty="0" err="1">
                <a:solidFill>
                  <a:srgbClr val="FF0000"/>
                </a:solidFill>
              </a:rPr>
              <a:t>octacyanidometallate</a:t>
            </a:r>
            <a:r>
              <a:rPr lang="pl-PL" sz="1600" b="1" dirty="0">
                <a:solidFill>
                  <a:srgbClr val="FF0000"/>
                </a:solidFill>
              </a:rPr>
              <a:t>(IV) </a:t>
            </a:r>
            <a:r>
              <a:rPr lang="pl-PL" sz="1600" b="1" dirty="0" err="1">
                <a:solidFill>
                  <a:srgbClr val="FF0000"/>
                </a:solidFill>
              </a:rPr>
              <a:t>anions</a:t>
            </a:r>
            <a:r>
              <a:rPr lang="pl-PL" sz="1600" b="1" dirty="0">
                <a:solidFill>
                  <a:srgbClr val="FF0000"/>
                </a:solidFill>
              </a:rPr>
              <a:t>, [M</a:t>
            </a:r>
            <a:r>
              <a:rPr lang="pl-PL" sz="1600" b="1" baseline="30000" dirty="0">
                <a:solidFill>
                  <a:srgbClr val="FF0000"/>
                </a:solidFill>
              </a:rPr>
              <a:t>IV</a:t>
            </a:r>
            <a:r>
              <a:rPr lang="pl-PL" sz="1600" b="1" dirty="0">
                <a:solidFill>
                  <a:srgbClr val="FF0000"/>
                </a:solidFill>
              </a:rPr>
              <a:t>(CN)</a:t>
            </a:r>
            <a:r>
              <a:rPr lang="pl-PL" sz="1600" b="1" baseline="-25000" dirty="0">
                <a:solidFill>
                  <a:srgbClr val="FF0000"/>
                </a:solidFill>
              </a:rPr>
              <a:t>8</a:t>
            </a:r>
            <a:r>
              <a:rPr lang="pl-PL" sz="1600" b="1" dirty="0">
                <a:solidFill>
                  <a:srgbClr val="FF0000"/>
                </a:solidFill>
              </a:rPr>
              <a:t>]</a:t>
            </a:r>
            <a:r>
              <a:rPr lang="pl-PL" sz="1600" b="1" baseline="30000" dirty="0">
                <a:solidFill>
                  <a:srgbClr val="FF0000"/>
                </a:solidFill>
              </a:rPr>
              <a:t>4-</a:t>
            </a:r>
            <a:r>
              <a:rPr lang="pl-PL" sz="1600" b="1" dirty="0">
                <a:solidFill>
                  <a:srgbClr val="FF0000"/>
                </a:solidFill>
              </a:rPr>
              <a:t> (M = Mo, W)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07865" y="1896288"/>
            <a:ext cx="880996" cy="25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11"/>
          <p:cNvCxnSpPr/>
          <p:nvPr/>
        </p:nvCxnSpPr>
        <p:spPr>
          <a:xfrm>
            <a:off x="6037220" y="1675823"/>
            <a:ext cx="0" cy="457906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915" y="1702183"/>
            <a:ext cx="1562562" cy="243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468" y="1863689"/>
            <a:ext cx="2866740" cy="231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2796147" y="5482130"/>
            <a:ext cx="288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Photoinduced</a:t>
            </a:r>
            <a:r>
              <a:rPr lang="pl-PL" sz="1600" dirty="0"/>
              <a:t> </a:t>
            </a:r>
            <a:r>
              <a:rPr lang="pl-PL" sz="1600" dirty="0" err="1"/>
              <a:t>spin</a:t>
            </a:r>
            <a:r>
              <a:rPr lang="pl-PL" sz="1600" dirty="0"/>
              <a:t> </a:t>
            </a:r>
            <a:r>
              <a:rPr lang="pl-PL" sz="1600" dirty="0" err="1"/>
              <a:t>ordering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Mn(II)-W(IV) </a:t>
            </a:r>
            <a:r>
              <a:rPr lang="pl-PL" sz="1600" dirty="0" err="1"/>
              <a:t>framework</a:t>
            </a:r>
            <a:endParaRPr lang="pl-PL" sz="1600" dirty="0"/>
          </a:p>
        </p:txBody>
      </p:sp>
      <p:sp>
        <p:nvSpPr>
          <p:cNvPr id="17" name="Prostokąt 16"/>
          <p:cNvSpPr/>
          <p:nvPr/>
        </p:nvSpPr>
        <p:spPr>
          <a:xfrm>
            <a:off x="825687" y="1673541"/>
            <a:ext cx="448897" cy="25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1068481" y="3942792"/>
            <a:ext cx="448897" cy="25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2049580" y="4281411"/>
            <a:ext cx="448897" cy="25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E2F7449-E93F-3F9F-BA5E-D56F4F66DC50}"/>
              </a:ext>
            </a:extLst>
          </p:cNvPr>
          <p:cNvSpPr txBox="1"/>
          <p:nvPr/>
        </p:nvSpPr>
        <p:spPr>
          <a:xfrm>
            <a:off x="258412" y="5881618"/>
            <a:ext cx="2727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u="none" strike="noStrike" baseline="0" dirty="0">
                <a:solidFill>
                  <a:srgbClr val="292526"/>
                </a:solidFill>
              </a:rPr>
              <a:t>D.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Pinkowicz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 and</a:t>
            </a:r>
            <a:r>
              <a:rPr lang="pl-PL" sz="1400" b="0" u="none" strike="noStrike" dirty="0">
                <a:solidFill>
                  <a:srgbClr val="292526"/>
                </a:solidFill>
              </a:rPr>
              <a:t> co-</a:t>
            </a:r>
            <a:r>
              <a:rPr lang="pl-PL" sz="1400" b="0" u="none" strike="noStrike" dirty="0" err="1">
                <a:solidFill>
                  <a:srgbClr val="292526"/>
                </a:solidFill>
              </a:rPr>
              <a:t>workers</a:t>
            </a:r>
            <a:r>
              <a:rPr lang="pl-PL" sz="1400" b="0" u="none" strike="noStrike" dirty="0">
                <a:solidFill>
                  <a:srgbClr val="292526"/>
                </a:solidFill>
              </a:rPr>
              <a:t>,</a:t>
            </a:r>
          </a:p>
          <a:p>
            <a:r>
              <a:rPr lang="pl-PL" sz="1400" b="0" i="1" u="none" strike="noStrike" baseline="0" dirty="0">
                <a:solidFill>
                  <a:srgbClr val="292526"/>
                </a:solidFill>
              </a:rPr>
              <a:t>J. Am. Chem.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Soc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pl-PL" sz="1400" b="1" u="none" strike="noStrike" baseline="0" dirty="0">
                <a:solidFill>
                  <a:srgbClr val="292526"/>
                </a:solidFill>
              </a:rPr>
              <a:t>2018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59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15876</a:t>
            </a:r>
            <a:endParaRPr lang="pl-PL" sz="1400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4673" y="1957119"/>
            <a:ext cx="1942013" cy="152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8588" y="1968418"/>
            <a:ext cx="2361711" cy="152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0837" y="2348294"/>
            <a:ext cx="881786" cy="74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upa 23"/>
          <p:cNvGrpSpPr/>
          <p:nvPr/>
        </p:nvGrpSpPr>
        <p:grpSpPr>
          <a:xfrm>
            <a:off x="6191151" y="3997836"/>
            <a:ext cx="2738925" cy="2046615"/>
            <a:chOff x="4716016" y="2589103"/>
            <a:chExt cx="2448272" cy="1665861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17000"/>
                      </a14:imgEffect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589103"/>
              <a:ext cx="2276386" cy="166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Prostokąt 25"/>
            <p:cNvSpPr/>
            <p:nvPr/>
          </p:nvSpPr>
          <p:spPr>
            <a:xfrm>
              <a:off x="5796136" y="2605123"/>
              <a:ext cx="1368152" cy="90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/>
            <p:cNvSpPr/>
            <p:nvPr/>
          </p:nvSpPr>
          <p:spPr>
            <a:xfrm>
              <a:off x="5974370" y="3491833"/>
              <a:ext cx="1045901" cy="329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5868144" y="3249889"/>
              <a:ext cx="1045901" cy="329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339" r="-4143"/>
          <a:stretch/>
        </p:blipFill>
        <p:spPr bwMode="auto">
          <a:xfrm>
            <a:off x="7789419" y="3350023"/>
            <a:ext cx="1267275" cy="19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6191151" y="1968418"/>
            <a:ext cx="255333" cy="25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6E2F7449-E93F-3F9F-BA5E-D56F4F66DC50}"/>
              </a:ext>
            </a:extLst>
          </p:cNvPr>
          <p:cNvSpPr txBox="1"/>
          <p:nvPr/>
        </p:nvSpPr>
        <p:spPr>
          <a:xfrm>
            <a:off x="7863747" y="5917897"/>
            <a:ext cx="4044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b="0" u="none" strike="noStrike" baseline="0" dirty="0">
                <a:solidFill>
                  <a:srgbClr val="292526"/>
                </a:solidFill>
              </a:rPr>
              <a:t>D.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Pinkowicz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C.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Mathoniere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</a:t>
            </a:r>
            <a:r>
              <a:rPr lang="pl-PL" sz="1400" b="0" u="none" strike="noStrike" dirty="0">
                <a:solidFill>
                  <a:srgbClr val="292526"/>
                </a:solidFill>
              </a:rPr>
              <a:t> 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and</a:t>
            </a:r>
            <a:r>
              <a:rPr lang="pl-PL" sz="1400" b="0" u="none" strike="noStrike" dirty="0">
                <a:solidFill>
                  <a:srgbClr val="292526"/>
                </a:solidFill>
              </a:rPr>
              <a:t> co-</a:t>
            </a:r>
            <a:r>
              <a:rPr lang="pl-PL" sz="1400" b="0" u="none" strike="noStrike" dirty="0" err="1">
                <a:solidFill>
                  <a:srgbClr val="292526"/>
                </a:solidFill>
              </a:rPr>
              <a:t>workers</a:t>
            </a:r>
            <a:r>
              <a:rPr lang="pl-PL" sz="1400" b="0" u="none" strike="noStrike" dirty="0">
                <a:solidFill>
                  <a:srgbClr val="292526"/>
                </a:solidFill>
              </a:rPr>
              <a:t>,</a:t>
            </a:r>
          </a:p>
          <a:p>
            <a:pPr algn="r"/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Angew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Chem.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Int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Ed.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pl-PL" sz="1400" b="1" u="none" strike="noStrike" baseline="0" dirty="0">
                <a:solidFill>
                  <a:srgbClr val="292526"/>
                </a:solidFill>
              </a:rPr>
              <a:t>2020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59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3117</a:t>
            </a:r>
            <a:endParaRPr lang="pl-PL" sz="1400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9077940" y="4147933"/>
            <a:ext cx="2787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Photoinduced</a:t>
            </a:r>
            <a:r>
              <a:rPr lang="pl-PL" sz="1600" dirty="0"/>
              <a:t> </a:t>
            </a:r>
            <a:r>
              <a:rPr lang="pl-PL" sz="1600" dirty="0" err="1"/>
              <a:t>cyanide</a:t>
            </a:r>
            <a:r>
              <a:rPr lang="pl-PL" sz="1600" dirty="0"/>
              <a:t> </a:t>
            </a:r>
            <a:r>
              <a:rPr lang="pl-PL" sz="1600" dirty="0" err="1"/>
              <a:t>dissociation</a:t>
            </a:r>
            <a:r>
              <a:rPr lang="pl-PL" sz="1600" dirty="0"/>
              <a:t> in the solid </a:t>
            </a:r>
            <a:r>
              <a:rPr lang="pl-PL" sz="1600" dirty="0" err="1"/>
              <a:t>state</a:t>
            </a:r>
            <a:r>
              <a:rPr lang="pl-PL" sz="1600" dirty="0"/>
              <a:t> </a:t>
            </a:r>
            <a:r>
              <a:rPr lang="pl-PL" sz="1600" dirty="0" err="1"/>
              <a:t>containing</a:t>
            </a:r>
            <a:r>
              <a:rPr lang="pl-PL" sz="1600" dirty="0"/>
              <a:t> [</a:t>
            </a:r>
            <a:r>
              <a:rPr lang="pl-PL" sz="1600" dirty="0" err="1"/>
              <a:t>Mo</a:t>
            </a:r>
            <a:r>
              <a:rPr lang="pl-PL" sz="1600" baseline="30000" dirty="0" err="1"/>
              <a:t>IV</a:t>
            </a:r>
            <a:r>
              <a:rPr lang="pl-PL" sz="1600" dirty="0"/>
              <a:t>(CN)</a:t>
            </a:r>
            <a:r>
              <a:rPr lang="pl-PL" sz="1600" baseline="-25000" dirty="0"/>
              <a:t>8</a:t>
            </a:r>
            <a:r>
              <a:rPr lang="pl-PL" sz="1600" dirty="0"/>
              <a:t>]</a:t>
            </a:r>
            <a:r>
              <a:rPr lang="pl-PL" sz="1600" baseline="30000" dirty="0"/>
              <a:t>4-</a:t>
            </a:r>
            <a:r>
              <a:rPr lang="pl-PL" sz="1600" dirty="0"/>
              <a:t> </a:t>
            </a:r>
            <a:r>
              <a:rPr lang="pl-PL" sz="1600" dirty="0" err="1"/>
              <a:t>ions</a:t>
            </a:r>
            <a:r>
              <a:rPr lang="pl-PL" sz="1600" dirty="0"/>
              <a:t>.</a:t>
            </a:r>
          </a:p>
          <a:p>
            <a:r>
              <a:rPr lang="pl-PL" sz="1600" dirty="0" err="1"/>
              <a:t>Change</a:t>
            </a:r>
            <a:r>
              <a:rPr lang="pl-PL" sz="1600" dirty="0"/>
              <a:t> of </a:t>
            </a:r>
            <a:r>
              <a:rPr lang="pl-PL" sz="1600" dirty="0" err="1"/>
              <a:t>magnetism</a:t>
            </a:r>
            <a:r>
              <a:rPr lang="pl-PL" sz="1600" dirty="0"/>
              <a:t> and </a:t>
            </a:r>
            <a:r>
              <a:rPr lang="pl-PL" sz="1600" dirty="0" err="1"/>
              <a:t>light</a:t>
            </a:r>
            <a:r>
              <a:rPr lang="pl-PL" sz="1600" dirty="0"/>
              <a:t> </a:t>
            </a:r>
            <a:r>
              <a:rPr lang="pl-PL" sz="1600" dirty="0" err="1"/>
              <a:t>absorption</a:t>
            </a:r>
            <a:r>
              <a:rPr lang="pl-PL" sz="1600" dirty="0"/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4675FD-A1E1-AE94-26D8-18847BEE5A25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25497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471191" y="1391963"/>
            <a:ext cx="1938006" cy="9001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482215" y="1685478"/>
            <a:ext cx="178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/>
              <a:t>Photomagnetism</a:t>
            </a:r>
            <a:endParaRPr lang="pl-PL" sz="1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138399" y="1532282"/>
            <a:ext cx="178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/>
              <a:t>Luminescent</a:t>
            </a:r>
            <a:endParaRPr lang="pl-PL" sz="1400" dirty="0"/>
          </a:p>
          <a:p>
            <a:pPr algn="ctr"/>
            <a:r>
              <a:rPr lang="pl-PL" sz="1400" dirty="0" err="1"/>
              <a:t>photochromism</a:t>
            </a:r>
            <a:endParaRPr lang="pl-PL" sz="1400" dirty="0"/>
          </a:p>
        </p:txBody>
      </p:sp>
      <p:sp>
        <p:nvSpPr>
          <p:cNvPr id="9" name="Elipsa 8"/>
          <p:cNvSpPr/>
          <p:nvPr/>
        </p:nvSpPr>
        <p:spPr>
          <a:xfrm>
            <a:off x="1983359" y="1391961"/>
            <a:ext cx="1938006" cy="9001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2" descr="F:\Tematy badawcze zakończone wg listy publikacji\65_ICF2021_review_RE_MCN6\ICF okladka\ICF cover image.tif">
            <a:extLst>
              <a:ext uri="{FF2B5EF4-FFF2-40B4-BE49-F238E27FC236}">
                <a16:creationId xmlns:a16="http://schemas.microsoft.com/office/drawing/2014/main" id="{7C742D4A-F68E-0A51-90E1-A695B1EAB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3000"/>
                    </a14:imgEffect>
                    <a14:imgEffect>
                      <a14:saturation sat="120000"/>
                    </a14:imgEffect>
                    <a14:imgEffect>
                      <a14:brightnessContrast bright="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353413" y="1172640"/>
            <a:ext cx="204161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Łącznik prosty ze strzałką 10"/>
          <p:cNvCxnSpPr>
            <a:stCxn id="8" idx="3"/>
          </p:cNvCxnSpPr>
          <p:nvPr/>
        </p:nvCxnSpPr>
        <p:spPr>
          <a:xfrm>
            <a:off x="3921365" y="1793892"/>
            <a:ext cx="355030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6436635" y="1496010"/>
            <a:ext cx="355030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6436635" y="2135166"/>
            <a:ext cx="355030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6824513" y="1305898"/>
            <a:ext cx="259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Luminescent</a:t>
            </a:r>
            <a:r>
              <a:rPr lang="pl-PL" sz="1600" b="1" dirty="0"/>
              <a:t> metal </a:t>
            </a:r>
            <a:r>
              <a:rPr lang="pl-PL" sz="1600" b="1" dirty="0" err="1"/>
              <a:t>complex</a:t>
            </a:r>
            <a:endParaRPr lang="pl-PL" sz="16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831664" y="1852040"/>
            <a:ext cx="364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Photosensitive</a:t>
            </a:r>
            <a:r>
              <a:rPr lang="pl-PL" sz="1600" dirty="0"/>
              <a:t> metal </a:t>
            </a:r>
            <a:r>
              <a:rPr lang="pl-PL" sz="1600" dirty="0" err="1"/>
              <a:t>complex</a:t>
            </a:r>
            <a:r>
              <a:rPr lang="pl-PL" sz="1600" dirty="0"/>
              <a:t> with </a:t>
            </a:r>
            <a:r>
              <a:rPr lang="pl-PL" sz="1600" dirty="0" err="1"/>
              <a:t>photoswitchable</a:t>
            </a:r>
            <a:r>
              <a:rPr lang="pl-PL" sz="1600" dirty="0"/>
              <a:t> </a:t>
            </a:r>
            <a:r>
              <a:rPr lang="pl-PL" sz="1600" dirty="0" err="1"/>
              <a:t>magnetism</a:t>
            </a:r>
            <a:endParaRPr lang="pl-PL" sz="1600" dirty="0"/>
          </a:p>
        </p:txBody>
      </p:sp>
      <p:pic>
        <p:nvPicPr>
          <p:cNvPr id="17" name="Picture 2" descr="https://pubs.rsc.org/en/Image/Get?imageInfo.ImageType=GA&amp;imageInfo.ImageIdentifier.ManuscriptID=D1TC00825K&amp;imageInfo.ImageIdentifier.Year=202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122" y="2716745"/>
            <a:ext cx="4943151" cy="24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2C1A093C-40C9-80A3-892A-68D3DC71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90000" detail="9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445" y="2734453"/>
            <a:ext cx="3567908" cy="24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/>
          <p:cNvSpPr txBox="1"/>
          <p:nvPr/>
        </p:nvSpPr>
        <p:spPr>
          <a:xfrm>
            <a:off x="1641322" y="5384050"/>
            <a:ext cx="1056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Nd(III)-Mo(IV) and Nd(III)-W(IV) </a:t>
            </a:r>
            <a:r>
              <a:rPr lang="pl-PL" sz="1600" dirty="0" err="1"/>
              <a:t>layered</a:t>
            </a:r>
            <a:r>
              <a:rPr lang="pl-PL" sz="1600" dirty="0"/>
              <a:t> </a:t>
            </a:r>
            <a:r>
              <a:rPr lang="pl-PL" sz="1600" dirty="0" err="1"/>
              <a:t>frameworks</a:t>
            </a:r>
            <a:r>
              <a:rPr lang="pl-PL" sz="1600" dirty="0"/>
              <a:t> </a:t>
            </a:r>
            <a:r>
              <a:rPr lang="pl-PL" sz="1600" dirty="0" err="1"/>
              <a:t>crystallizing</a:t>
            </a:r>
            <a:r>
              <a:rPr lang="pl-PL" sz="1600" dirty="0"/>
              <a:t> in the </a:t>
            </a:r>
            <a:r>
              <a:rPr lang="pl-PL" sz="1600" i="1" dirty="0"/>
              <a:t>C</a:t>
            </a:r>
            <a:r>
              <a:rPr lang="pl-PL" sz="1600" dirty="0"/>
              <a:t>2 </a:t>
            </a:r>
            <a:r>
              <a:rPr lang="pl-PL" sz="1600" dirty="0" err="1"/>
              <a:t>space</a:t>
            </a:r>
            <a:r>
              <a:rPr lang="pl-PL" sz="1600" dirty="0"/>
              <a:t> </a:t>
            </a:r>
            <a:r>
              <a:rPr lang="pl-PL" sz="1600" dirty="0" err="1"/>
              <a:t>group</a:t>
            </a:r>
            <a:r>
              <a:rPr lang="pl-PL" sz="1600" dirty="0"/>
              <a:t> as the </a:t>
            </a:r>
            <a:r>
              <a:rPr lang="pl-PL" sz="1600" dirty="0" err="1"/>
              <a:t>mixture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of </a:t>
            </a:r>
            <a:r>
              <a:rPr lang="pl-PL" sz="1600" dirty="0" err="1"/>
              <a:t>crystalline</a:t>
            </a:r>
            <a:r>
              <a:rPr lang="pl-PL" sz="1600" dirty="0"/>
              <a:t> </a:t>
            </a:r>
            <a:r>
              <a:rPr lang="pl-PL" sz="1600" dirty="0" err="1"/>
              <a:t>enantiomorphs</a:t>
            </a:r>
            <a:r>
              <a:rPr lang="pl-PL" sz="1600" dirty="0"/>
              <a:t>. </a:t>
            </a:r>
            <a:r>
              <a:rPr lang="pl-PL" sz="1600" dirty="0" err="1"/>
              <a:t>They</a:t>
            </a:r>
            <a:r>
              <a:rPr lang="pl-PL" sz="1600" dirty="0"/>
              <a:t> </a:t>
            </a:r>
            <a:r>
              <a:rPr lang="pl-PL" sz="1600" dirty="0" err="1"/>
              <a:t>reveal</a:t>
            </a:r>
            <a:r>
              <a:rPr lang="pl-PL" sz="1600" dirty="0"/>
              <a:t> SHG </a:t>
            </a:r>
            <a:r>
              <a:rPr lang="pl-PL" sz="1600" dirty="0" err="1"/>
              <a:t>activity</a:t>
            </a:r>
            <a:r>
              <a:rPr lang="pl-PL" sz="1600" dirty="0"/>
              <a:t>, </a:t>
            </a:r>
            <a:r>
              <a:rPr lang="pl-PL" sz="1600" dirty="0" err="1"/>
              <a:t>sensitized</a:t>
            </a:r>
            <a:r>
              <a:rPr lang="pl-PL" sz="1600" dirty="0"/>
              <a:t> NIR </a:t>
            </a:r>
            <a:r>
              <a:rPr lang="pl-PL" sz="1600" dirty="0" err="1"/>
              <a:t>emission</a:t>
            </a:r>
            <a:r>
              <a:rPr lang="pl-PL" sz="1600" dirty="0"/>
              <a:t>, and </a:t>
            </a:r>
            <a:r>
              <a:rPr lang="pl-PL" sz="1600" dirty="0" err="1"/>
              <a:t>slow</a:t>
            </a:r>
            <a:r>
              <a:rPr lang="pl-PL" sz="1600" dirty="0"/>
              <a:t> </a:t>
            </a:r>
            <a:r>
              <a:rPr lang="pl-PL" sz="1600" dirty="0" err="1"/>
              <a:t>magnetic</a:t>
            </a:r>
            <a:r>
              <a:rPr lang="pl-PL" sz="1600" dirty="0"/>
              <a:t> </a:t>
            </a:r>
            <a:r>
              <a:rPr lang="pl-PL" sz="1600" dirty="0" err="1"/>
              <a:t>relaxation</a:t>
            </a:r>
            <a:r>
              <a:rPr lang="pl-PL" sz="1600" dirty="0"/>
              <a:t> </a:t>
            </a:r>
            <a:r>
              <a:rPr lang="pl-PL" sz="1600" dirty="0" err="1"/>
              <a:t>effects</a:t>
            </a:r>
            <a:r>
              <a:rPr lang="pl-PL" sz="1600" dirty="0"/>
              <a:t>.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E2F7449-E93F-3F9F-BA5E-D56F4F66DC50}"/>
              </a:ext>
            </a:extLst>
          </p:cNvPr>
          <p:cNvSpPr txBox="1"/>
          <p:nvPr/>
        </p:nvSpPr>
        <p:spPr>
          <a:xfrm>
            <a:off x="7109690" y="5974731"/>
            <a:ext cx="4815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b="0" u="none" strike="noStrike" baseline="0" dirty="0">
                <a:solidFill>
                  <a:srgbClr val="292526"/>
                </a:solidFill>
              </a:rPr>
              <a:t>S. </a:t>
            </a:r>
            <a:r>
              <a:rPr lang="pl-PL" sz="1400" b="0" u="none" strike="noStrike" baseline="0" dirty="0" err="1">
                <a:solidFill>
                  <a:srgbClr val="292526"/>
                </a:solidFill>
              </a:rPr>
              <a:t>Chorazy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 and</a:t>
            </a:r>
            <a:r>
              <a:rPr lang="pl-PL" sz="1400" b="0" u="none" strike="noStrike" dirty="0">
                <a:solidFill>
                  <a:srgbClr val="292526"/>
                </a:solidFill>
              </a:rPr>
              <a:t> co-</a:t>
            </a:r>
            <a:r>
              <a:rPr lang="pl-PL" sz="1400" b="0" u="none" strike="noStrike" dirty="0" err="1">
                <a:solidFill>
                  <a:srgbClr val="292526"/>
                </a:solidFill>
              </a:rPr>
              <a:t>workers</a:t>
            </a:r>
            <a:r>
              <a:rPr lang="pl-PL" sz="1400" b="0" u="none" strike="noStrike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J.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Mater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Chem</a:t>
            </a:r>
            <a:r>
              <a:rPr lang="pl-PL" sz="1400" b="0" i="1" u="none" strike="noStrike" dirty="0">
                <a:solidFill>
                  <a:srgbClr val="292526"/>
                </a:solidFill>
              </a:rPr>
              <a:t>. C </a:t>
            </a:r>
            <a:r>
              <a:rPr lang="pl-PL" sz="1400" b="1" u="none" strike="noStrike" baseline="0" dirty="0">
                <a:solidFill>
                  <a:srgbClr val="292526"/>
                </a:solidFill>
              </a:rPr>
              <a:t>2021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9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10705</a:t>
            </a:r>
            <a:endParaRPr lang="pl-PL" sz="14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9080792" y="3147987"/>
            <a:ext cx="29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C00000"/>
                </a:solidFill>
              </a:rPr>
              <a:t>NIR-</a:t>
            </a:r>
            <a:r>
              <a:rPr lang="pl-PL" sz="1600" dirty="0" err="1">
                <a:solidFill>
                  <a:srgbClr val="C00000"/>
                </a:solidFill>
              </a:rPr>
              <a:t>emissive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magnetic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neodymium</a:t>
            </a:r>
            <a:r>
              <a:rPr lang="pl-PL" sz="1600" b="1" dirty="0">
                <a:solidFill>
                  <a:srgbClr val="C00000"/>
                </a:solidFill>
              </a:rPr>
              <a:t>(III)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were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selected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together</a:t>
            </a:r>
            <a:r>
              <a:rPr lang="pl-PL" sz="1600" dirty="0">
                <a:solidFill>
                  <a:srgbClr val="C00000"/>
                </a:solidFill>
              </a:rPr>
              <a:t> with </a:t>
            </a:r>
            <a:r>
              <a:rPr lang="pl-PL" sz="1600" dirty="0" err="1">
                <a:solidFill>
                  <a:srgbClr val="C00000"/>
                </a:solidFill>
              </a:rPr>
              <a:t>photoswitchable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octacyanidotungstate</a:t>
            </a:r>
            <a:r>
              <a:rPr lang="pl-PL" sz="1600" b="1" dirty="0">
                <a:solidFill>
                  <a:srgbClr val="C00000"/>
                </a:solidFill>
              </a:rPr>
              <a:t>(IV)</a:t>
            </a:r>
            <a:r>
              <a:rPr lang="pl-PL" sz="1600" dirty="0">
                <a:solidFill>
                  <a:srgbClr val="C00000"/>
                </a:solidFill>
              </a:rPr>
              <a:t> for </a:t>
            </a:r>
            <a:r>
              <a:rPr lang="pl-PL" sz="1600" dirty="0" err="1">
                <a:solidFill>
                  <a:srgbClr val="C00000"/>
                </a:solidFill>
              </a:rPr>
              <a:t>achieving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photoluminescent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photomagnets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91E19DE-8AD4-16B0-6397-DDA45AB0CA27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00364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48816" y="1012881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err="1">
                <a:solidFill>
                  <a:srgbClr val="C00000"/>
                </a:solidFill>
              </a:rPr>
              <a:t>Our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candidate</a:t>
            </a:r>
            <a:r>
              <a:rPr lang="pl-PL" sz="1600" b="1" dirty="0">
                <a:solidFill>
                  <a:srgbClr val="C00000"/>
                </a:solidFill>
              </a:rPr>
              <a:t>: </a:t>
            </a:r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/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-bmba){[Nd</a:t>
            </a:r>
            <a:r>
              <a:rPr lang="pt-BR" sz="1600" b="1" baseline="30000" dirty="0"/>
              <a:t>III</a:t>
            </a:r>
            <a:r>
              <a:rPr lang="pt-BR" sz="1600" b="1" dirty="0"/>
              <a:t>(MeOH)</a:t>
            </a:r>
            <a:r>
              <a:rPr lang="pt-BR" sz="1600" b="1" baseline="-25000" dirty="0"/>
              <a:t>4</a:t>
            </a:r>
            <a:r>
              <a:rPr lang="pt-BR" sz="1600" b="1" dirty="0"/>
              <a:t>][W</a:t>
            </a:r>
            <a:r>
              <a:rPr lang="pt-BR" sz="1600" b="1" baseline="30000" dirty="0"/>
              <a:t>IV</a:t>
            </a:r>
            <a:r>
              <a:rPr lang="pt-BR" sz="1600" b="1" dirty="0"/>
              <a:t>(CN)</a:t>
            </a:r>
            <a:r>
              <a:rPr lang="pt-BR" sz="1600" b="1" baseline="-25000" dirty="0"/>
              <a:t>8</a:t>
            </a:r>
            <a:r>
              <a:rPr lang="pt-BR" sz="1600" b="1" dirty="0"/>
              <a:t>]}∙</a:t>
            </a:r>
            <a:r>
              <a:rPr lang="pt-BR" sz="1600" b="1" i="1" dirty="0"/>
              <a:t>n</a:t>
            </a:r>
            <a:r>
              <a:rPr lang="pl-PL" sz="1600" b="1" dirty="0"/>
              <a:t>(</a:t>
            </a:r>
            <a:r>
              <a:rPr lang="pt-BR" sz="1600" b="1" dirty="0"/>
              <a:t>solv</a:t>
            </a:r>
            <a:r>
              <a:rPr lang="pl-PL" sz="1600" b="1" dirty="0"/>
              <a:t>)</a:t>
            </a:r>
            <a:r>
              <a:rPr lang="pt-BR" sz="1600" b="1" dirty="0"/>
              <a:t> </a:t>
            </a:r>
            <a:r>
              <a:rPr lang="pl-PL" sz="1600" dirty="0"/>
              <a:t>/</a:t>
            </a:r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)-1 </a:t>
            </a:r>
            <a:r>
              <a:rPr lang="pt-BR" sz="1600" dirty="0"/>
              <a:t>and </a:t>
            </a:r>
            <a:r>
              <a:rPr lang="pt-BR" sz="1600" b="1" dirty="0"/>
              <a:t>(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)-1</a:t>
            </a:r>
            <a:r>
              <a:rPr lang="pl-PL" sz="1600" dirty="0"/>
              <a:t>/</a:t>
            </a:r>
          </a:p>
          <a:p>
            <a:r>
              <a:rPr lang="pt-BR" sz="1600" dirty="0"/>
              <a:t>(</a:t>
            </a:r>
            <a:r>
              <a:rPr lang="pt-BR" sz="1600" i="1" dirty="0"/>
              <a:t>S</a:t>
            </a:r>
            <a:r>
              <a:rPr lang="pt-BR" sz="1600" dirty="0"/>
              <a:t>,</a:t>
            </a:r>
            <a:r>
              <a:rPr lang="pt-BR" sz="1600" i="1" dirty="0"/>
              <a:t>S</a:t>
            </a:r>
            <a:r>
              <a:rPr lang="pt-BR" sz="1600" dirty="0"/>
              <a:t>/</a:t>
            </a:r>
            <a:r>
              <a:rPr lang="pt-BR" sz="1600" i="1" dirty="0"/>
              <a:t>R</a:t>
            </a:r>
            <a:r>
              <a:rPr lang="pt-BR" sz="1600" dirty="0"/>
              <a:t>,</a:t>
            </a:r>
            <a:r>
              <a:rPr lang="pt-BR" sz="1600" i="1" dirty="0"/>
              <a:t>R</a:t>
            </a:r>
            <a:r>
              <a:rPr lang="pt-BR" sz="1600" dirty="0"/>
              <a:t>-bmba = N-protonated (</a:t>
            </a:r>
            <a:r>
              <a:rPr lang="pt-BR" sz="1600" i="1" dirty="0"/>
              <a:t>S</a:t>
            </a:r>
            <a:r>
              <a:rPr lang="pt-BR" sz="1600" dirty="0"/>
              <a:t>,</a:t>
            </a:r>
            <a:r>
              <a:rPr lang="pt-BR" sz="1600" i="1" dirty="0"/>
              <a:t>S</a:t>
            </a:r>
            <a:r>
              <a:rPr lang="pt-BR" sz="1600" dirty="0"/>
              <a:t>)-(–)- or (</a:t>
            </a:r>
            <a:r>
              <a:rPr lang="pt-BR" sz="1600" i="1" dirty="0"/>
              <a:t>R</a:t>
            </a:r>
            <a:r>
              <a:rPr lang="pt-BR" sz="1600" dirty="0"/>
              <a:t>,</a:t>
            </a:r>
            <a:r>
              <a:rPr lang="pt-BR" sz="1600" i="1" dirty="0"/>
              <a:t>R</a:t>
            </a:r>
            <a:r>
              <a:rPr lang="pt-BR" sz="1600" dirty="0"/>
              <a:t>)-(+)-bis(</a:t>
            </a:r>
            <a:r>
              <a:rPr lang="pt-BR" sz="1600" i="1" dirty="0"/>
              <a:t>α</a:t>
            </a:r>
            <a:r>
              <a:rPr lang="pt-BR" sz="1600" dirty="0"/>
              <a:t>-methylbenzyl)-amine, solv = MeOH or H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l-PL" sz="1600" dirty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54" y="1840740"/>
            <a:ext cx="4310803" cy="26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900" y="4687028"/>
            <a:ext cx="4162380" cy="125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40" y="1831572"/>
            <a:ext cx="4753017" cy="27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4916440" y="1824878"/>
            <a:ext cx="332460" cy="52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7158992" y="1700578"/>
            <a:ext cx="332460" cy="2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2612700" y="1709746"/>
            <a:ext cx="332460" cy="2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7224448" y="4573697"/>
            <a:ext cx="332460" cy="43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400758" y="4728130"/>
            <a:ext cx="4280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Anionic</a:t>
            </a:r>
            <a:r>
              <a:rPr lang="pl-PL" sz="1600" dirty="0"/>
              <a:t> Nd(III)-W(IV) </a:t>
            </a:r>
            <a:r>
              <a:rPr lang="pl-PL" sz="1600" dirty="0" err="1"/>
              <a:t>coordination</a:t>
            </a:r>
            <a:r>
              <a:rPr lang="pl-PL" sz="1600" dirty="0"/>
              <a:t> </a:t>
            </a:r>
            <a:r>
              <a:rPr lang="pl-PL" sz="1600" dirty="0" err="1"/>
              <a:t>layers</a:t>
            </a:r>
            <a:r>
              <a:rPr lang="pl-PL" sz="1600" dirty="0"/>
              <a:t> </a:t>
            </a:r>
            <a:r>
              <a:rPr lang="pl-PL" sz="1600" dirty="0" err="1"/>
              <a:t>crystallizing</a:t>
            </a:r>
            <a:r>
              <a:rPr lang="pl-PL" sz="1600" dirty="0"/>
              <a:t> with </a:t>
            </a:r>
            <a:r>
              <a:rPr lang="pl-PL" sz="1600" dirty="0" err="1"/>
              <a:t>chiral</a:t>
            </a:r>
            <a:r>
              <a:rPr lang="pl-PL" sz="1600" dirty="0"/>
              <a:t> </a:t>
            </a:r>
            <a:r>
              <a:rPr lang="pl-PL" sz="1600" dirty="0" err="1"/>
              <a:t>organic</a:t>
            </a:r>
            <a:r>
              <a:rPr lang="pl-PL" sz="1600" dirty="0"/>
              <a:t> </a:t>
            </a:r>
            <a:r>
              <a:rPr lang="pl-PL" sz="1600" dirty="0" err="1"/>
              <a:t>cations</a:t>
            </a:r>
            <a:r>
              <a:rPr lang="pl-PL" sz="1600" dirty="0"/>
              <a:t> (</a:t>
            </a:r>
            <a:r>
              <a:rPr lang="pl-PL" sz="1600" dirty="0" err="1"/>
              <a:t>enantiopure</a:t>
            </a:r>
            <a:r>
              <a:rPr lang="pl-PL" sz="1600" dirty="0"/>
              <a:t> </a:t>
            </a:r>
            <a:r>
              <a:rPr lang="pl-PL" sz="1600" dirty="0" err="1"/>
              <a:t>crystals</a:t>
            </a:r>
            <a:r>
              <a:rPr lang="pl-PL" sz="1600" dirty="0"/>
              <a:t>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7B28110-9129-EE4F-8F3C-4C67069C1FE8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37373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F7EFF79-64A7-0971-4F7D-A9CBB571A993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C7A13-0532-2C4D-ED84-03B40DB20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61"/>
          <a:stretch/>
        </p:blipFill>
        <p:spPr bwMode="auto">
          <a:xfrm>
            <a:off x="333776" y="1482699"/>
            <a:ext cx="8819679" cy="36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27C9DC3-A9E5-25C0-433F-D97128F101EF}"/>
              </a:ext>
            </a:extLst>
          </p:cNvPr>
          <p:cNvSpPr/>
          <p:nvPr/>
        </p:nvSpPr>
        <p:spPr>
          <a:xfrm>
            <a:off x="333776" y="1037697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/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-bmba){[Nd</a:t>
            </a:r>
            <a:r>
              <a:rPr lang="pt-BR" sz="1600" b="1" baseline="30000" dirty="0"/>
              <a:t>III</a:t>
            </a:r>
            <a:r>
              <a:rPr lang="pt-BR" sz="1600" b="1" dirty="0"/>
              <a:t>(MeOH)</a:t>
            </a:r>
            <a:r>
              <a:rPr lang="pt-BR" sz="1600" b="1" baseline="-25000" dirty="0"/>
              <a:t>4</a:t>
            </a:r>
            <a:r>
              <a:rPr lang="pt-BR" sz="1600" b="1" dirty="0"/>
              <a:t>][W</a:t>
            </a:r>
            <a:r>
              <a:rPr lang="pt-BR" sz="1600" b="1" baseline="30000" dirty="0"/>
              <a:t>IV</a:t>
            </a:r>
            <a:r>
              <a:rPr lang="pt-BR" sz="1600" b="1" dirty="0"/>
              <a:t>(CN)</a:t>
            </a:r>
            <a:r>
              <a:rPr lang="pt-BR" sz="1600" b="1" baseline="-25000" dirty="0"/>
              <a:t>8</a:t>
            </a:r>
            <a:r>
              <a:rPr lang="pt-BR" sz="1600" b="1" dirty="0"/>
              <a:t>]}∙</a:t>
            </a:r>
            <a:r>
              <a:rPr lang="pt-BR" sz="1600" b="1" i="1" dirty="0"/>
              <a:t>n</a:t>
            </a:r>
            <a:r>
              <a:rPr lang="pl-PL" sz="1600" b="1" dirty="0"/>
              <a:t>(</a:t>
            </a:r>
            <a:r>
              <a:rPr lang="pt-BR" sz="1600" b="1" dirty="0"/>
              <a:t>solv</a:t>
            </a:r>
            <a:r>
              <a:rPr lang="pl-PL" sz="1600" b="1" dirty="0"/>
              <a:t>)</a:t>
            </a:r>
            <a:r>
              <a:rPr lang="pt-BR" sz="1600" b="1" dirty="0"/>
              <a:t> </a:t>
            </a:r>
            <a:r>
              <a:rPr lang="pl-PL" sz="1600" dirty="0"/>
              <a:t>/</a:t>
            </a:r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)-1 </a:t>
            </a:r>
            <a:r>
              <a:rPr lang="pt-BR" sz="1600" dirty="0"/>
              <a:t>and </a:t>
            </a:r>
            <a:r>
              <a:rPr lang="pt-BR" sz="1600" b="1" dirty="0"/>
              <a:t>(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)-1</a:t>
            </a:r>
            <a:r>
              <a:rPr lang="pl-PL" sz="1600" dirty="0"/>
              <a:t>/ - </a:t>
            </a:r>
            <a:r>
              <a:rPr lang="pl-PL" sz="1600" dirty="0" err="1"/>
              <a:t>photoluminescence</a:t>
            </a:r>
            <a:endParaRPr lang="pl-PL" sz="16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A961DB9-753C-D11D-8CA6-5CE286D9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00"/>
          <a:stretch/>
        </p:blipFill>
        <p:spPr bwMode="auto">
          <a:xfrm>
            <a:off x="9405645" y="1361036"/>
            <a:ext cx="1892520" cy="369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F0680CD-0E1A-4139-6249-7858F8668252}"/>
              </a:ext>
            </a:extLst>
          </p:cNvPr>
          <p:cNvSpPr/>
          <p:nvPr/>
        </p:nvSpPr>
        <p:spPr>
          <a:xfrm>
            <a:off x="321928" y="1605068"/>
            <a:ext cx="219788" cy="553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AC794D8-5A0E-6A3F-5BFE-90C0D38DB8A6}"/>
              </a:ext>
            </a:extLst>
          </p:cNvPr>
          <p:cNvSpPr txBox="1"/>
          <p:nvPr/>
        </p:nvSpPr>
        <p:spPr>
          <a:xfrm>
            <a:off x="333776" y="5288055"/>
            <a:ext cx="9796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NIR Nd(III) </a:t>
            </a:r>
            <a:r>
              <a:rPr lang="pl-PL" sz="1600" dirty="0" err="1"/>
              <a:t>photoluminescence</a:t>
            </a:r>
            <a:r>
              <a:rPr lang="pl-PL" sz="1600" dirty="0"/>
              <a:t> </a:t>
            </a:r>
            <a:r>
              <a:rPr lang="pl-PL" sz="1600" dirty="0" err="1"/>
              <a:t>sensitized</a:t>
            </a:r>
            <a:r>
              <a:rPr lang="pl-PL" sz="1600" dirty="0"/>
              <a:t> by the </a:t>
            </a:r>
            <a:r>
              <a:rPr lang="pl-PL" sz="1600" dirty="0" err="1"/>
              <a:t>octacyanidotungstate</a:t>
            </a:r>
            <a:r>
              <a:rPr lang="pl-PL" sz="1600" dirty="0"/>
              <a:t>(IV) triplet </a:t>
            </a:r>
            <a:r>
              <a:rPr lang="pl-PL" sz="1600" dirty="0" err="1"/>
              <a:t>state</a:t>
            </a:r>
            <a:r>
              <a:rPr lang="pl-PL" sz="1600" dirty="0"/>
              <a:t>.</a:t>
            </a:r>
          </a:p>
          <a:p>
            <a:r>
              <a:rPr lang="pl-PL" sz="1600" dirty="0"/>
              <a:t>The </a:t>
            </a:r>
            <a:r>
              <a:rPr lang="pl-PL" sz="1600" dirty="0" err="1"/>
              <a:t>energy</a:t>
            </a:r>
            <a:r>
              <a:rPr lang="pl-PL" sz="1600" dirty="0"/>
              <a:t> transfer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weak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</a:t>
            </a:r>
            <a:r>
              <a:rPr lang="pl-PL" sz="1600" dirty="0" err="1"/>
              <a:t>room</a:t>
            </a:r>
            <a:r>
              <a:rPr lang="pl-PL" sz="1600" dirty="0"/>
              <a:t> </a:t>
            </a:r>
            <a:r>
              <a:rPr lang="pl-PL" sz="1600" dirty="0" err="1"/>
              <a:t>temperature</a:t>
            </a:r>
            <a:r>
              <a:rPr lang="pl-PL" sz="1600" dirty="0"/>
              <a:t> (</a:t>
            </a:r>
            <a:r>
              <a:rPr lang="pl-PL" sz="1600" dirty="0" err="1"/>
              <a:t>compared</a:t>
            </a:r>
            <a:r>
              <a:rPr lang="pl-PL" sz="1600" dirty="0"/>
              <a:t> to the </a:t>
            </a:r>
            <a:r>
              <a:rPr lang="pl-PL" sz="1600" dirty="0" err="1"/>
              <a:t>direct</a:t>
            </a:r>
            <a:r>
              <a:rPr lang="pl-PL" sz="1600" dirty="0"/>
              <a:t> f-f </a:t>
            </a:r>
            <a:r>
              <a:rPr lang="pl-PL" sz="1600" dirty="0" err="1"/>
              <a:t>excitation</a:t>
            </a:r>
            <a:r>
              <a:rPr lang="pl-PL" sz="1600" dirty="0"/>
              <a:t>) but </a:t>
            </a:r>
            <a:r>
              <a:rPr lang="pl-PL" sz="1600" dirty="0" err="1"/>
              <a:t>becomes</a:t>
            </a:r>
            <a:r>
              <a:rPr lang="pl-PL" sz="1600" dirty="0"/>
              <a:t> </a:t>
            </a:r>
            <a:r>
              <a:rPr lang="pl-PL" sz="1600" dirty="0" err="1"/>
              <a:t>efficient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LT.</a:t>
            </a:r>
          </a:p>
          <a:p>
            <a:r>
              <a:rPr lang="pl-PL" sz="1600" dirty="0" err="1"/>
              <a:t>Electronic</a:t>
            </a:r>
            <a:r>
              <a:rPr lang="pl-PL" sz="1600" dirty="0"/>
              <a:t> </a:t>
            </a:r>
            <a:r>
              <a:rPr lang="pl-PL" sz="1600" dirty="0" err="1"/>
              <a:t>transitions</a:t>
            </a:r>
            <a:r>
              <a:rPr lang="pl-PL" sz="1600" dirty="0"/>
              <a:t> </a:t>
            </a:r>
            <a:r>
              <a:rPr lang="pl-PL" sz="1600" dirty="0" err="1"/>
              <a:t>calculated</a:t>
            </a:r>
            <a:r>
              <a:rPr lang="pl-PL" sz="1600" dirty="0"/>
              <a:t> </a:t>
            </a:r>
            <a:r>
              <a:rPr lang="pl-PL" sz="1600" i="1" dirty="0"/>
              <a:t>ab initio </a:t>
            </a:r>
            <a:r>
              <a:rPr lang="pl-PL" sz="1600" dirty="0"/>
              <a:t>(Nd) </a:t>
            </a:r>
            <a:r>
              <a:rPr lang="pl-PL" sz="1600" dirty="0" err="1"/>
              <a:t>or</a:t>
            </a:r>
            <a:r>
              <a:rPr lang="pl-PL" sz="1600" dirty="0"/>
              <a:t> TD-DFT (W).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7B3782E-7176-BDAC-FCCA-6DDA1DECFB75}"/>
              </a:ext>
            </a:extLst>
          </p:cNvPr>
          <p:cNvSpPr/>
          <p:nvPr/>
        </p:nvSpPr>
        <p:spPr>
          <a:xfrm>
            <a:off x="7410599" y="4370639"/>
            <a:ext cx="771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)-1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57437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B3F9B-CE1A-0E6B-F890-AA70A8B1B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A59DD1E-3858-51AA-3B83-3A3A8EB9022C}"/>
              </a:ext>
            </a:extLst>
          </p:cNvPr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9B22E97-9717-50F3-131B-0C85C05B9E37}"/>
              </a:ext>
            </a:extLst>
          </p:cNvPr>
          <p:cNvSpPr/>
          <p:nvPr/>
        </p:nvSpPr>
        <p:spPr>
          <a:xfrm>
            <a:off x="238914" y="1728588"/>
            <a:ext cx="219788" cy="553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D7A111-14CB-B4CB-0408-B31C983A6532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3E713A8-F1E5-F186-64D2-53C8FA9EDD7E}"/>
              </a:ext>
            </a:extLst>
          </p:cNvPr>
          <p:cNvSpPr/>
          <p:nvPr/>
        </p:nvSpPr>
        <p:spPr>
          <a:xfrm>
            <a:off x="261768" y="1001601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/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-bmba){[Nd</a:t>
            </a:r>
            <a:r>
              <a:rPr lang="pt-BR" sz="1600" b="1" baseline="30000" dirty="0"/>
              <a:t>III</a:t>
            </a:r>
            <a:r>
              <a:rPr lang="pt-BR" sz="1600" b="1" dirty="0"/>
              <a:t>(MeOH)</a:t>
            </a:r>
            <a:r>
              <a:rPr lang="pt-BR" sz="1600" b="1" baseline="-25000" dirty="0"/>
              <a:t>4</a:t>
            </a:r>
            <a:r>
              <a:rPr lang="pt-BR" sz="1600" b="1" dirty="0"/>
              <a:t>][W</a:t>
            </a:r>
            <a:r>
              <a:rPr lang="pt-BR" sz="1600" b="1" baseline="30000" dirty="0"/>
              <a:t>IV</a:t>
            </a:r>
            <a:r>
              <a:rPr lang="pt-BR" sz="1600" b="1" dirty="0"/>
              <a:t>(CN)</a:t>
            </a:r>
            <a:r>
              <a:rPr lang="pt-BR" sz="1600" b="1" baseline="-25000" dirty="0"/>
              <a:t>8</a:t>
            </a:r>
            <a:r>
              <a:rPr lang="pt-BR" sz="1600" b="1" dirty="0"/>
              <a:t>]}∙</a:t>
            </a:r>
            <a:r>
              <a:rPr lang="pt-BR" sz="1600" b="1" i="1" dirty="0"/>
              <a:t>n</a:t>
            </a:r>
            <a:r>
              <a:rPr lang="pl-PL" sz="1600" b="1" dirty="0"/>
              <a:t>(</a:t>
            </a:r>
            <a:r>
              <a:rPr lang="pt-BR" sz="1600" b="1" dirty="0"/>
              <a:t>solv</a:t>
            </a:r>
            <a:r>
              <a:rPr lang="pl-PL" sz="1600" b="1" dirty="0"/>
              <a:t>)</a:t>
            </a:r>
            <a:r>
              <a:rPr lang="pt-BR" sz="1600" b="1" dirty="0"/>
              <a:t> </a:t>
            </a:r>
            <a:r>
              <a:rPr lang="pl-PL" sz="1600" dirty="0"/>
              <a:t>/</a:t>
            </a:r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)-1 </a:t>
            </a:r>
            <a:r>
              <a:rPr lang="pt-BR" sz="1600" dirty="0"/>
              <a:t>and </a:t>
            </a:r>
            <a:r>
              <a:rPr lang="pt-BR" sz="1600" b="1" dirty="0"/>
              <a:t>(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)-1</a:t>
            </a:r>
            <a:r>
              <a:rPr lang="pl-PL" sz="1600" dirty="0"/>
              <a:t>/ - </a:t>
            </a:r>
            <a:r>
              <a:rPr lang="pl-PL" sz="1600" dirty="0" err="1"/>
              <a:t>photoluminescence</a:t>
            </a:r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70C63D1-8FFE-C2B2-4B43-B20498E04B6F}"/>
              </a:ext>
            </a:extLst>
          </p:cNvPr>
          <p:cNvSpPr txBox="1"/>
          <p:nvPr/>
        </p:nvSpPr>
        <p:spPr>
          <a:xfrm>
            <a:off x="273713" y="1696325"/>
            <a:ext cx="31672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Theoretical</a:t>
            </a:r>
            <a:r>
              <a:rPr lang="pl-PL" sz="1600" dirty="0"/>
              <a:t> </a:t>
            </a:r>
            <a:r>
              <a:rPr lang="pl-PL" sz="1600" dirty="0" err="1"/>
              <a:t>prediction</a:t>
            </a:r>
            <a:r>
              <a:rPr lang="pl-PL" sz="1600" dirty="0"/>
              <a:t> of the influence of </a:t>
            </a:r>
            <a:r>
              <a:rPr lang="pl-PL" sz="1600" dirty="0" err="1"/>
              <a:t>photogenerated</a:t>
            </a:r>
            <a:r>
              <a:rPr lang="pl-PL" sz="1600" dirty="0"/>
              <a:t> [W</a:t>
            </a:r>
            <a:r>
              <a:rPr lang="pl-PL" sz="1600" baseline="30000" dirty="0"/>
              <a:t>IV</a:t>
            </a:r>
            <a:r>
              <a:rPr lang="pl-PL" sz="1600" dirty="0"/>
              <a:t>(CN)</a:t>
            </a:r>
            <a:r>
              <a:rPr lang="pl-PL" sz="1600" baseline="-25000" dirty="0"/>
              <a:t>7</a:t>
            </a:r>
            <a:r>
              <a:rPr lang="pl-PL" sz="1600" dirty="0"/>
              <a:t>]</a:t>
            </a:r>
            <a:r>
              <a:rPr lang="pl-PL" sz="1600" baseline="30000" dirty="0"/>
              <a:t>3-</a:t>
            </a:r>
            <a:r>
              <a:rPr lang="pl-PL" sz="1600" dirty="0"/>
              <a:t>. </a:t>
            </a:r>
            <a:r>
              <a:rPr lang="pl-PL" sz="1600" i="1" dirty="0"/>
              <a:t>Ab initio </a:t>
            </a:r>
            <a:r>
              <a:rPr lang="pl-PL" sz="1600" dirty="0" err="1"/>
              <a:t>calculations</a:t>
            </a:r>
            <a:r>
              <a:rPr lang="pl-PL" sz="1600" dirty="0"/>
              <a:t> for [W</a:t>
            </a:r>
            <a:r>
              <a:rPr lang="pl-PL" sz="1600" baseline="30000" dirty="0"/>
              <a:t>IV</a:t>
            </a:r>
            <a:r>
              <a:rPr lang="pl-PL" sz="1600" dirty="0"/>
              <a:t>(CN)</a:t>
            </a:r>
            <a:r>
              <a:rPr lang="pl-PL" sz="1600" baseline="-25000" dirty="0"/>
              <a:t>7</a:t>
            </a:r>
            <a:r>
              <a:rPr lang="pl-PL" sz="1600" dirty="0"/>
              <a:t>]</a:t>
            </a:r>
            <a:r>
              <a:rPr lang="pl-PL" sz="1600" baseline="30000" dirty="0"/>
              <a:t>3-</a:t>
            </a:r>
            <a:r>
              <a:rPr lang="pl-PL" sz="1600" dirty="0"/>
              <a:t> </a:t>
            </a:r>
            <a:r>
              <a:rPr lang="pl-PL" sz="1600" dirty="0" err="1"/>
              <a:t>ions</a:t>
            </a:r>
            <a:r>
              <a:rPr lang="pl-PL" sz="1600" dirty="0"/>
              <a:t> from the </a:t>
            </a:r>
            <a:r>
              <a:rPr lang="pl-PL" sz="1600" dirty="0" err="1"/>
              <a:t>published</a:t>
            </a:r>
            <a:r>
              <a:rPr lang="pl-PL" sz="1600" dirty="0"/>
              <a:t> </a:t>
            </a:r>
            <a:r>
              <a:rPr lang="pl-PL" sz="1600" dirty="0" err="1"/>
              <a:t>crystal</a:t>
            </a:r>
            <a:r>
              <a:rPr lang="pl-PL" sz="1600" dirty="0"/>
              <a:t> </a:t>
            </a:r>
            <a:r>
              <a:rPr lang="pl-PL" sz="1600" dirty="0" err="1"/>
              <a:t>structure</a:t>
            </a:r>
            <a:r>
              <a:rPr lang="pl-PL" sz="1600" dirty="0"/>
              <a:t> (K. R. </a:t>
            </a:r>
            <a:r>
              <a:rPr lang="pl-PL" sz="1600" dirty="0" err="1"/>
              <a:t>Dunbar</a:t>
            </a:r>
            <a:r>
              <a:rPr lang="pl-PL" sz="1600" dirty="0"/>
              <a:t> and co-</a:t>
            </a:r>
            <a:r>
              <a:rPr lang="pl-PL" sz="1600" dirty="0" err="1"/>
              <a:t>workers</a:t>
            </a:r>
            <a:r>
              <a:rPr lang="pl-PL" sz="1600" dirty="0"/>
              <a:t>, </a:t>
            </a:r>
            <a:r>
              <a:rPr lang="pl-PL" sz="1600" i="1" dirty="0" err="1"/>
              <a:t>Angew</a:t>
            </a:r>
            <a:r>
              <a:rPr lang="pl-PL" sz="1600" i="1" dirty="0"/>
              <a:t>. Chem. </a:t>
            </a:r>
            <a:r>
              <a:rPr lang="pl-PL" sz="1600" i="1" dirty="0" err="1"/>
              <a:t>Int</a:t>
            </a:r>
            <a:r>
              <a:rPr lang="pl-PL" sz="1600" i="1" dirty="0"/>
              <a:t>. Ed. </a:t>
            </a:r>
            <a:r>
              <a:rPr lang="pl-PL" sz="1600" b="1" dirty="0"/>
              <a:t>2016</a:t>
            </a:r>
            <a:r>
              <a:rPr lang="pl-PL" sz="1600" dirty="0"/>
              <a:t>, </a:t>
            </a:r>
            <a:r>
              <a:rPr lang="pl-PL" sz="1600" i="1" dirty="0"/>
              <a:t>55</a:t>
            </a:r>
            <a:r>
              <a:rPr lang="pl-PL" sz="1600" dirty="0"/>
              <a:t>, 11368).</a:t>
            </a:r>
          </a:p>
          <a:p>
            <a:endParaRPr lang="pl-PL" sz="1600" dirty="0"/>
          </a:p>
          <a:p>
            <a:r>
              <a:rPr lang="pl-PL" sz="1600" dirty="0" err="1"/>
              <a:t>Expected</a:t>
            </a:r>
            <a:r>
              <a:rPr lang="pl-PL" sz="1600" dirty="0"/>
              <a:t> </a:t>
            </a:r>
            <a:r>
              <a:rPr lang="pl-PL" sz="1600" dirty="0" err="1"/>
              <a:t>quenching</a:t>
            </a:r>
            <a:r>
              <a:rPr lang="pl-PL" sz="1600" dirty="0"/>
              <a:t> of NIR Nd(III) </a:t>
            </a:r>
            <a:r>
              <a:rPr lang="pl-PL" sz="1600" dirty="0" err="1"/>
              <a:t>emission</a:t>
            </a:r>
            <a:r>
              <a:rPr lang="pl-PL" sz="1600" dirty="0"/>
              <a:t> </a:t>
            </a:r>
            <a:r>
              <a:rPr lang="pl-PL" sz="1600" dirty="0" err="1"/>
              <a:t>through</a:t>
            </a:r>
            <a:r>
              <a:rPr lang="pl-PL" sz="1600" dirty="0"/>
              <a:t> the </a:t>
            </a:r>
            <a:r>
              <a:rPr lang="pl-PL" sz="1600" i="1" dirty="0"/>
              <a:t>S</a:t>
            </a:r>
            <a:r>
              <a:rPr lang="pl-PL" sz="1600" baseline="-25000" dirty="0"/>
              <a:t>3</a:t>
            </a:r>
            <a:r>
              <a:rPr lang="pl-PL" sz="1600" dirty="0"/>
              <a:t> </a:t>
            </a:r>
            <a:r>
              <a:rPr lang="pl-PL" sz="1600" dirty="0" err="1"/>
              <a:t>excited</a:t>
            </a:r>
            <a:r>
              <a:rPr lang="pl-PL" sz="1600" dirty="0"/>
              <a:t> </a:t>
            </a:r>
            <a:r>
              <a:rPr lang="pl-PL" sz="1600" dirty="0" err="1"/>
              <a:t>state</a:t>
            </a:r>
            <a:r>
              <a:rPr lang="pl-PL" sz="1600" dirty="0"/>
              <a:t> of [W</a:t>
            </a:r>
            <a:r>
              <a:rPr lang="pl-PL" sz="1600" baseline="30000" dirty="0"/>
              <a:t>IV</a:t>
            </a:r>
            <a:r>
              <a:rPr lang="pl-PL" sz="1600" dirty="0"/>
              <a:t>(CN)</a:t>
            </a:r>
            <a:r>
              <a:rPr lang="pl-PL" sz="1600" baseline="-25000" dirty="0"/>
              <a:t>7</a:t>
            </a:r>
            <a:r>
              <a:rPr lang="pl-PL" sz="1600" dirty="0"/>
              <a:t>]</a:t>
            </a:r>
            <a:r>
              <a:rPr lang="pl-PL" sz="1600" baseline="30000" dirty="0"/>
              <a:t>3-</a:t>
            </a:r>
            <a:r>
              <a:rPr lang="pl-PL" sz="1600" dirty="0"/>
              <a:t> </a:t>
            </a:r>
            <a:r>
              <a:rPr lang="pl-PL" sz="1600" dirty="0" err="1"/>
              <a:t>ions</a:t>
            </a:r>
            <a:r>
              <a:rPr lang="pl-PL" sz="1600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33B3E6-9388-7563-E3D0-E44DA386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540" y="1591470"/>
            <a:ext cx="3718582" cy="451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7D3BE72-1466-066E-9BB1-7E387318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483" y="1340155"/>
            <a:ext cx="3605746" cy="48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89A8E2F-C029-5A0F-A11F-DEAE192B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63" y="4535016"/>
            <a:ext cx="1555433" cy="154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902AD25-43CF-B6F1-E27D-93B6D9D7E57B}"/>
              </a:ext>
            </a:extLst>
          </p:cNvPr>
          <p:cNvSpPr/>
          <p:nvPr/>
        </p:nvSpPr>
        <p:spPr>
          <a:xfrm>
            <a:off x="594201" y="4433378"/>
            <a:ext cx="219788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28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00449" y="1021370"/>
            <a:ext cx="10256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(</a:t>
            </a:r>
            <a:r>
              <a:rPr lang="pt-BR" b="1" i="1" dirty="0"/>
              <a:t>S</a:t>
            </a:r>
            <a:r>
              <a:rPr lang="pt-BR" b="1" dirty="0"/>
              <a:t>,</a:t>
            </a:r>
            <a:r>
              <a:rPr lang="pt-BR" b="1" i="1" dirty="0"/>
              <a:t>S</a:t>
            </a:r>
            <a:r>
              <a:rPr lang="pt-BR" b="1" dirty="0"/>
              <a:t>/</a:t>
            </a:r>
            <a:r>
              <a:rPr lang="pt-BR" b="1" i="1" dirty="0"/>
              <a:t>R</a:t>
            </a:r>
            <a:r>
              <a:rPr lang="pt-BR" b="1" dirty="0"/>
              <a:t>,</a:t>
            </a:r>
            <a:r>
              <a:rPr lang="pt-BR" b="1" i="1" dirty="0"/>
              <a:t>R</a:t>
            </a:r>
            <a:r>
              <a:rPr lang="pt-BR" b="1" dirty="0"/>
              <a:t>-bmba){[Nd</a:t>
            </a:r>
            <a:r>
              <a:rPr lang="pt-BR" b="1" baseline="30000" dirty="0"/>
              <a:t>III</a:t>
            </a:r>
            <a:r>
              <a:rPr lang="pt-BR" b="1" dirty="0"/>
              <a:t>(MeOH)</a:t>
            </a:r>
            <a:r>
              <a:rPr lang="pt-BR" b="1" baseline="-25000" dirty="0"/>
              <a:t>4</a:t>
            </a:r>
            <a:r>
              <a:rPr lang="pt-BR" b="1" dirty="0"/>
              <a:t>][W</a:t>
            </a:r>
            <a:r>
              <a:rPr lang="pt-BR" b="1" baseline="30000" dirty="0"/>
              <a:t>IV</a:t>
            </a:r>
            <a:r>
              <a:rPr lang="pt-BR" b="1" dirty="0"/>
              <a:t>(CN)</a:t>
            </a:r>
            <a:r>
              <a:rPr lang="pt-BR" b="1" baseline="-25000" dirty="0"/>
              <a:t>8</a:t>
            </a:r>
            <a:r>
              <a:rPr lang="pt-BR" b="1" dirty="0"/>
              <a:t>]}∙</a:t>
            </a:r>
            <a:r>
              <a:rPr lang="pt-BR" b="1" i="1" dirty="0"/>
              <a:t>n</a:t>
            </a:r>
            <a:r>
              <a:rPr lang="pl-PL" b="1" dirty="0"/>
              <a:t>(</a:t>
            </a:r>
            <a:r>
              <a:rPr lang="pt-BR" b="1" dirty="0"/>
              <a:t>solv</a:t>
            </a:r>
            <a:r>
              <a:rPr lang="pl-PL" b="1" dirty="0"/>
              <a:t>)</a:t>
            </a:r>
            <a:r>
              <a:rPr lang="pt-BR" b="1" dirty="0"/>
              <a:t> </a:t>
            </a:r>
            <a:r>
              <a:rPr lang="pl-PL" dirty="0"/>
              <a:t>– </a:t>
            </a:r>
            <a:r>
              <a:rPr lang="pl-PL" dirty="0" err="1"/>
              <a:t>investigation</a:t>
            </a:r>
            <a:r>
              <a:rPr lang="pl-PL" dirty="0"/>
              <a:t> of </a:t>
            </a:r>
            <a:r>
              <a:rPr lang="pl-PL" dirty="0" err="1"/>
              <a:t>photochromism</a:t>
            </a:r>
            <a:r>
              <a:rPr lang="pl-PL" dirty="0"/>
              <a:t> in NIR </a:t>
            </a:r>
            <a:r>
              <a:rPr lang="pl-PL" dirty="0" err="1"/>
              <a:t>luminescence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6453" y="1406967"/>
            <a:ext cx="1018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C00000"/>
                </a:solidFill>
              </a:rPr>
              <a:t>10 K, </a:t>
            </a:r>
            <a:r>
              <a:rPr lang="pl-PL" sz="1600" dirty="0" err="1">
                <a:solidFill>
                  <a:srgbClr val="C00000"/>
                </a:solidFill>
              </a:rPr>
              <a:t>irradiation</a:t>
            </a:r>
            <a:r>
              <a:rPr lang="pl-PL" sz="1600" dirty="0">
                <a:solidFill>
                  <a:srgbClr val="C00000"/>
                </a:solidFill>
              </a:rPr>
              <a:t> by the 450 </a:t>
            </a:r>
            <a:r>
              <a:rPr lang="pl-PL" sz="1600" dirty="0" err="1">
                <a:solidFill>
                  <a:srgbClr val="C00000"/>
                </a:solidFill>
              </a:rPr>
              <a:t>nm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light</a:t>
            </a:r>
            <a:r>
              <a:rPr lang="pl-PL" sz="1600" dirty="0">
                <a:solidFill>
                  <a:srgbClr val="C00000"/>
                </a:solidFill>
              </a:rPr>
              <a:t> (8 </a:t>
            </a:r>
            <a:r>
              <a:rPr lang="pl-PL" sz="1600" dirty="0" err="1">
                <a:solidFill>
                  <a:srgbClr val="C00000"/>
                </a:solidFill>
              </a:rPr>
              <a:t>hours</a:t>
            </a:r>
            <a:r>
              <a:rPr lang="pl-PL" sz="1600" dirty="0">
                <a:solidFill>
                  <a:srgbClr val="C00000"/>
                </a:solidFill>
              </a:rPr>
              <a:t>), </a:t>
            </a:r>
            <a:r>
              <a:rPr lang="pl-PL" sz="1600" dirty="0" err="1">
                <a:solidFill>
                  <a:srgbClr val="C00000"/>
                </a:solidFill>
              </a:rPr>
              <a:t>tracing</a:t>
            </a:r>
            <a:r>
              <a:rPr lang="pl-PL" sz="1600" dirty="0">
                <a:solidFill>
                  <a:srgbClr val="C00000"/>
                </a:solidFill>
              </a:rPr>
              <a:t> the </a:t>
            </a:r>
            <a:r>
              <a:rPr lang="pl-PL" sz="1600" dirty="0" err="1">
                <a:solidFill>
                  <a:srgbClr val="C00000"/>
                </a:solidFill>
              </a:rPr>
              <a:t>excitation</a:t>
            </a:r>
            <a:r>
              <a:rPr lang="pl-PL" sz="1600" dirty="0">
                <a:solidFill>
                  <a:srgbClr val="C00000"/>
                </a:solidFill>
              </a:rPr>
              <a:t> and </a:t>
            </a:r>
            <a:r>
              <a:rPr lang="pl-PL" sz="1600" dirty="0" err="1">
                <a:solidFill>
                  <a:srgbClr val="C00000"/>
                </a:solidFill>
              </a:rPr>
              <a:t>emission</a:t>
            </a:r>
            <a:r>
              <a:rPr lang="pl-PL" sz="1600" dirty="0">
                <a:solidFill>
                  <a:srgbClr val="C00000"/>
                </a:solidFill>
              </a:rPr>
              <a:t> spectra; </a:t>
            </a:r>
            <a:r>
              <a:rPr lang="pl-PL" sz="1600" dirty="0" err="1">
                <a:solidFill>
                  <a:srgbClr val="C00000"/>
                </a:solidFill>
              </a:rPr>
              <a:t>then</a:t>
            </a:r>
            <a:r>
              <a:rPr lang="pl-PL" sz="1600" dirty="0">
                <a:solidFill>
                  <a:srgbClr val="C00000"/>
                </a:solidFill>
              </a:rPr>
              <a:t>, heating to 290 K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789" y="1872609"/>
            <a:ext cx="5175599" cy="36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360" y="1849977"/>
            <a:ext cx="5235793" cy="37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36453" y="5680727"/>
            <a:ext cx="1022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/>
              <a:t>T</a:t>
            </a:r>
            <a:r>
              <a:rPr lang="pl-PL" sz="1600" dirty="0"/>
              <a:t>-</a:t>
            </a:r>
            <a:r>
              <a:rPr lang="pl-PL" sz="1600" dirty="0" err="1"/>
              <a:t>dependence</a:t>
            </a:r>
            <a:r>
              <a:rPr lang="pl-PL" sz="1600" dirty="0"/>
              <a:t> of the ratio </a:t>
            </a:r>
            <a:r>
              <a:rPr lang="pl-PL" sz="1600" dirty="0" err="1"/>
              <a:t>between</a:t>
            </a:r>
            <a:r>
              <a:rPr lang="pl-PL" sz="1600" dirty="0"/>
              <a:t> </a:t>
            </a:r>
            <a:r>
              <a:rPr lang="pl-PL" sz="1600" dirty="0" err="1"/>
              <a:t>exc</a:t>
            </a:r>
            <a:r>
              <a:rPr lang="pl-PL" sz="1600" dirty="0"/>
              <a:t>. </a:t>
            </a:r>
            <a:r>
              <a:rPr lang="pl-PL" sz="1600" dirty="0" err="1"/>
              <a:t>peaks</a:t>
            </a:r>
            <a:r>
              <a:rPr lang="pl-PL" sz="1600" dirty="0"/>
              <a:t> </a:t>
            </a:r>
            <a:r>
              <a:rPr lang="pl-PL" sz="1600" dirty="0" err="1"/>
              <a:t>reveal</a:t>
            </a:r>
            <a:r>
              <a:rPr lang="pl-PL" sz="1600" dirty="0"/>
              <a:t> the</a:t>
            </a:r>
            <a:r>
              <a:rPr lang="pl-PL" sz="1600" i="1" dirty="0"/>
              <a:t> T </a:t>
            </a:r>
            <a:r>
              <a:rPr lang="pl-PL" sz="1600" dirty="0"/>
              <a:t>= 180 K of </a:t>
            </a:r>
            <a:r>
              <a:rPr lang="pl-PL" sz="1600" dirty="0" err="1"/>
              <a:t>thermal</a:t>
            </a:r>
            <a:r>
              <a:rPr lang="pl-PL" sz="1600" dirty="0"/>
              <a:t> </a:t>
            </a:r>
            <a:r>
              <a:rPr lang="pl-PL" sz="1600" dirty="0" err="1"/>
              <a:t>relaxation</a:t>
            </a:r>
            <a:r>
              <a:rPr lang="pl-PL" sz="1600" dirty="0"/>
              <a:t> of a </a:t>
            </a:r>
            <a:r>
              <a:rPr lang="pl-PL" sz="1600" dirty="0" err="1"/>
              <a:t>photoinduced</a:t>
            </a:r>
            <a:r>
              <a:rPr lang="pl-PL" sz="1600" dirty="0"/>
              <a:t> </a:t>
            </a:r>
            <a:r>
              <a:rPr lang="pl-PL" sz="1600" dirty="0" err="1"/>
              <a:t>state</a:t>
            </a:r>
            <a:r>
              <a:rPr lang="pl-PL" sz="1600" dirty="0"/>
              <a:t>.</a:t>
            </a:r>
          </a:p>
          <a:p>
            <a:r>
              <a:rPr lang="pl-PL" sz="1600" dirty="0" err="1"/>
              <a:t>Fully</a:t>
            </a:r>
            <a:r>
              <a:rPr lang="pl-PL" sz="1600" dirty="0"/>
              <a:t> </a:t>
            </a:r>
            <a:r>
              <a:rPr lang="pl-PL" sz="1600" dirty="0" err="1"/>
              <a:t>thermally</a:t>
            </a:r>
            <a:r>
              <a:rPr lang="pl-PL" sz="1600" dirty="0"/>
              <a:t> </a:t>
            </a:r>
            <a:r>
              <a:rPr lang="pl-PL" sz="1600" dirty="0" err="1"/>
              <a:t>reversible</a:t>
            </a:r>
            <a:r>
              <a:rPr lang="pl-PL" sz="1600" dirty="0"/>
              <a:t> </a:t>
            </a:r>
            <a:r>
              <a:rPr lang="pl-PL" sz="1600" dirty="0" err="1"/>
              <a:t>photochromic</a:t>
            </a:r>
            <a:r>
              <a:rPr lang="pl-PL" sz="1600" dirty="0"/>
              <a:t> </a:t>
            </a:r>
            <a:r>
              <a:rPr lang="pl-PL" sz="1600" dirty="0" err="1"/>
              <a:t>luminescent</a:t>
            </a:r>
            <a:r>
              <a:rPr lang="pl-PL" sz="1600" dirty="0"/>
              <a:t> </a:t>
            </a:r>
            <a:r>
              <a:rPr lang="pl-PL" sz="1600" dirty="0" err="1"/>
              <a:t>effect</a:t>
            </a:r>
            <a:r>
              <a:rPr lang="pl-PL" sz="1600" dirty="0"/>
              <a:t> (</a:t>
            </a:r>
            <a:r>
              <a:rPr lang="pl-PL" sz="1600" dirty="0" err="1"/>
              <a:t>detectable</a:t>
            </a:r>
            <a:r>
              <a:rPr lang="pl-PL" sz="1600" dirty="0"/>
              <a:t> in the </a:t>
            </a:r>
            <a:r>
              <a:rPr lang="pl-PL" sz="1600" dirty="0" err="1"/>
              <a:t>excitation</a:t>
            </a:r>
            <a:r>
              <a:rPr lang="pl-PL" sz="1600" dirty="0"/>
              <a:t> spectra) was </a:t>
            </a:r>
            <a:r>
              <a:rPr lang="pl-PL" sz="1600" dirty="0" err="1"/>
              <a:t>observed</a:t>
            </a:r>
            <a:r>
              <a:rPr lang="pl-PL" sz="1600" dirty="0"/>
              <a:t>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83805" y="1864152"/>
            <a:ext cx="291795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5590390" y="1849977"/>
            <a:ext cx="355264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CB57D-F9ED-5104-9ACB-4831342E90C5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65133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E3A0-6CD5-1AED-D457-2B97C56AC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ECECC96-D490-03A2-1B30-66C8DAB8D369}"/>
              </a:ext>
            </a:extLst>
          </p:cNvPr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508B391-CCDB-528D-1714-B476D96B9417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D4D6392-C701-2C7B-0F32-C4FB569252F7}"/>
              </a:ext>
            </a:extLst>
          </p:cNvPr>
          <p:cNvSpPr/>
          <p:nvPr/>
        </p:nvSpPr>
        <p:spPr>
          <a:xfrm>
            <a:off x="265531" y="1049728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/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-bmba){[Nd</a:t>
            </a:r>
            <a:r>
              <a:rPr lang="pt-BR" sz="1600" b="1" baseline="30000" dirty="0"/>
              <a:t>III</a:t>
            </a:r>
            <a:r>
              <a:rPr lang="pt-BR" sz="1600" b="1" dirty="0"/>
              <a:t>(MeOH)</a:t>
            </a:r>
            <a:r>
              <a:rPr lang="pt-BR" sz="1600" b="1" baseline="-25000" dirty="0"/>
              <a:t>4</a:t>
            </a:r>
            <a:r>
              <a:rPr lang="pt-BR" sz="1600" b="1" dirty="0"/>
              <a:t>][W</a:t>
            </a:r>
            <a:r>
              <a:rPr lang="pt-BR" sz="1600" b="1" baseline="30000" dirty="0"/>
              <a:t>IV</a:t>
            </a:r>
            <a:r>
              <a:rPr lang="pt-BR" sz="1600" b="1" dirty="0"/>
              <a:t>(CN)</a:t>
            </a:r>
            <a:r>
              <a:rPr lang="pt-BR" sz="1600" b="1" baseline="-25000" dirty="0"/>
              <a:t>8</a:t>
            </a:r>
            <a:r>
              <a:rPr lang="pt-BR" sz="1600" b="1" dirty="0"/>
              <a:t>]}∙</a:t>
            </a:r>
            <a:r>
              <a:rPr lang="pt-BR" sz="1600" b="1" i="1" dirty="0"/>
              <a:t>n</a:t>
            </a:r>
            <a:r>
              <a:rPr lang="pl-PL" sz="1600" b="1" dirty="0"/>
              <a:t>(</a:t>
            </a:r>
            <a:r>
              <a:rPr lang="pt-BR" sz="1600" b="1" dirty="0"/>
              <a:t>solv</a:t>
            </a:r>
            <a:r>
              <a:rPr lang="pl-PL" sz="1600" b="1" dirty="0"/>
              <a:t>)</a:t>
            </a:r>
            <a:r>
              <a:rPr lang="pt-BR" sz="1600" b="1" dirty="0"/>
              <a:t> </a:t>
            </a:r>
            <a:r>
              <a:rPr lang="pl-PL" sz="1600" dirty="0"/>
              <a:t>– </a:t>
            </a:r>
            <a:r>
              <a:rPr lang="pl-PL" sz="1600" dirty="0" err="1"/>
              <a:t>investigation</a:t>
            </a:r>
            <a:r>
              <a:rPr lang="pl-PL" sz="1600" dirty="0"/>
              <a:t> of </a:t>
            </a:r>
            <a:r>
              <a:rPr lang="pl-PL" sz="1600" dirty="0" err="1"/>
              <a:t>photochromism</a:t>
            </a:r>
            <a:r>
              <a:rPr lang="pl-PL" sz="1600" dirty="0"/>
              <a:t> in NIR </a:t>
            </a:r>
            <a:r>
              <a:rPr lang="pl-PL" sz="1600" dirty="0" err="1"/>
              <a:t>luminescence</a:t>
            </a:r>
            <a:endParaRPr lang="pl-PL" sz="1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056163-673E-2ECC-26D9-378FE4CA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31" y="1638935"/>
            <a:ext cx="5016332" cy="362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AC915EA-CAD0-586F-1E24-894D89C0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947" y="1638935"/>
            <a:ext cx="5374420" cy="72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3F60B64-3767-ACB8-4925-232D1CA0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915" y="2437844"/>
            <a:ext cx="5947896" cy="341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296E58D-D4B3-672A-37C7-E42886DA1EA7}"/>
              </a:ext>
            </a:extLst>
          </p:cNvPr>
          <p:cNvSpPr txBox="1"/>
          <p:nvPr/>
        </p:nvSpPr>
        <p:spPr>
          <a:xfrm>
            <a:off x="687934" y="5339318"/>
            <a:ext cx="401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Optical </a:t>
            </a:r>
            <a:r>
              <a:rPr lang="pl-PL" sz="1600" dirty="0" err="1"/>
              <a:t>thermometric</a:t>
            </a:r>
            <a:r>
              <a:rPr lang="pl-PL" sz="1600" dirty="0"/>
              <a:t> </a:t>
            </a:r>
            <a:r>
              <a:rPr lang="pl-PL" sz="1600" dirty="0" err="1"/>
              <a:t>characteristics</a:t>
            </a:r>
            <a:r>
              <a:rPr lang="pl-PL" sz="1600" dirty="0"/>
              <a:t> </a:t>
            </a:r>
            <a:r>
              <a:rPr lang="pl-PL" sz="1600" dirty="0" err="1"/>
              <a:t>affected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by the </a:t>
            </a:r>
            <a:r>
              <a:rPr lang="pl-PL" sz="1600" dirty="0" err="1"/>
              <a:t>irradiation</a:t>
            </a:r>
            <a:r>
              <a:rPr lang="pl-PL" sz="1600" dirty="0"/>
              <a:t> (</a:t>
            </a:r>
            <a:r>
              <a:rPr lang="pl-PL" sz="1600" dirty="0" err="1"/>
              <a:t>an</a:t>
            </a:r>
            <a:r>
              <a:rPr lang="pl-PL" sz="1600" dirty="0"/>
              <a:t> </a:t>
            </a:r>
            <a:r>
              <a:rPr lang="pl-PL" sz="1600" dirty="0" err="1"/>
              <a:t>additional</a:t>
            </a:r>
            <a:r>
              <a:rPr lang="pl-PL" sz="1600" dirty="0"/>
              <a:t> component </a:t>
            </a:r>
            <a:r>
              <a:rPr lang="pl-PL" sz="1600" dirty="0" err="1"/>
              <a:t>added</a:t>
            </a:r>
            <a:r>
              <a:rPr lang="pl-PL" sz="1600" dirty="0"/>
              <a:t> to the Mott-</a:t>
            </a:r>
            <a:r>
              <a:rPr lang="pl-PL" sz="1600" dirty="0" err="1"/>
              <a:t>Seitz</a:t>
            </a:r>
            <a:r>
              <a:rPr lang="pl-PL" sz="1600" dirty="0"/>
              <a:t> model).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FAF8767-5D85-CE88-FE30-E024006FD04A}"/>
              </a:ext>
            </a:extLst>
          </p:cNvPr>
          <p:cNvSpPr/>
          <p:nvPr/>
        </p:nvSpPr>
        <p:spPr>
          <a:xfrm>
            <a:off x="261768" y="1593400"/>
            <a:ext cx="291795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905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7FE00-C6ED-5349-99C2-CCCA86D3E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CE536EC-2DE7-745B-2847-47D2761A2461}"/>
              </a:ext>
            </a:extLst>
          </p:cNvPr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5BE1ADC-8F93-729A-CB48-8AAD991A00C7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89F94D1-0DE4-B19D-1BC8-B4A22E129BFF}"/>
              </a:ext>
            </a:extLst>
          </p:cNvPr>
          <p:cNvSpPr/>
          <p:nvPr/>
        </p:nvSpPr>
        <p:spPr>
          <a:xfrm>
            <a:off x="265531" y="1049728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(</a:t>
            </a:r>
            <a:r>
              <a:rPr lang="pt-BR" sz="1600" b="1" i="1" dirty="0"/>
              <a:t>S</a:t>
            </a:r>
            <a:r>
              <a:rPr lang="pt-BR" sz="1600" b="1" dirty="0"/>
              <a:t>,</a:t>
            </a:r>
            <a:r>
              <a:rPr lang="pt-BR" sz="1600" b="1" i="1" dirty="0"/>
              <a:t>S</a:t>
            </a:r>
            <a:r>
              <a:rPr lang="pt-BR" sz="1600" b="1" dirty="0"/>
              <a:t>/</a:t>
            </a:r>
            <a:r>
              <a:rPr lang="pt-BR" sz="1600" b="1" i="1" dirty="0"/>
              <a:t>R</a:t>
            </a:r>
            <a:r>
              <a:rPr lang="pt-BR" sz="1600" b="1" dirty="0"/>
              <a:t>,</a:t>
            </a:r>
            <a:r>
              <a:rPr lang="pt-BR" sz="1600" b="1" i="1" dirty="0"/>
              <a:t>R</a:t>
            </a:r>
            <a:r>
              <a:rPr lang="pt-BR" sz="1600" b="1" dirty="0"/>
              <a:t>-bmba){[Nd</a:t>
            </a:r>
            <a:r>
              <a:rPr lang="pt-BR" sz="1600" b="1" baseline="30000" dirty="0"/>
              <a:t>III</a:t>
            </a:r>
            <a:r>
              <a:rPr lang="pt-BR" sz="1600" b="1" dirty="0"/>
              <a:t>(MeOH)</a:t>
            </a:r>
            <a:r>
              <a:rPr lang="pt-BR" sz="1600" b="1" baseline="-25000" dirty="0"/>
              <a:t>4</a:t>
            </a:r>
            <a:r>
              <a:rPr lang="pt-BR" sz="1600" b="1" dirty="0"/>
              <a:t>][W</a:t>
            </a:r>
            <a:r>
              <a:rPr lang="pt-BR" sz="1600" b="1" baseline="30000" dirty="0"/>
              <a:t>IV</a:t>
            </a:r>
            <a:r>
              <a:rPr lang="pt-BR" sz="1600" b="1" dirty="0"/>
              <a:t>(CN)</a:t>
            </a:r>
            <a:r>
              <a:rPr lang="pt-BR" sz="1600" b="1" baseline="-25000" dirty="0"/>
              <a:t>8</a:t>
            </a:r>
            <a:r>
              <a:rPr lang="pt-BR" sz="1600" b="1" dirty="0"/>
              <a:t>]}∙</a:t>
            </a:r>
            <a:r>
              <a:rPr lang="pt-BR" sz="1600" b="1" i="1" dirty="0"/>
              <a:t>n</a:t>
            </a:r>
            <a:r>
              <a:rPr lang="pl-PL" sz="1600" b="1" dirty="0"/>
              <a:t>(</a:t>
            </a:r>
            <a:r>
              <a:rPr lang="pt-BR" sz="1600" b="1" dirty="0"/>
              <a:t>solv</a:t>
            </a:r>
            <a:r>
              <a:rPr lang="pl-PL" sz="1600" b="1" dirty="0"/>
              <a:t>)</a:t>
            </a:r>
            <a:r>
              <a:rPr lang="pt-BR" sz="1600" b="1" dirty="0"/>
              <a:t> </a:t>
            </a:r>
            <a:r>
              <a:rPr lang="pl-PL" sz="1600" dirty="0"/>
              <a:t>– </a:t>
            </a:r>
            <a:r>
              <a:rPr lang="pl-PL" sz="1600" dirty="0" err="1"/>
              <a:t>investigation</a:t>
            </a:r>
            <a:r>
              <a:rPr lang="pl-PL" sz="1600" dirty="0"/>
              <a:t> of </a:t>
            </a:r>
            <a:r>
              <a:rPr lang="pl-PL" sz="1600" dirty="0" err="1"/>
              <a:t>photochromism</a:t>
            </a:r>
            <a:r>
              <a:rPr lang="pl-PL" sz="1600" dirty="0"/>
              <a:t> in NIR </a:t>
            </a:r>
            <a:r>
              <a:rPr lang="pl-PL" sz="1600" dirty="0" err="1"/>
              <a:t>luminescence</a:t>
            </a:r>
            <a:endParaRPr lang="pl-PL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CFBF8A-6FE3-09E6-EABF-2CACF0F69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2079" y="1644322"/>
            <a:ext cx="4708944" cy="364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7085E6E-8DD8-1711-DFFC-91D6BB168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3104" y="1644322"/>
            <a:ext cx="4708944" cy="364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0B4BEE4-5507-60BC-B7C2-03B3272BA3DC}"/>
              </a:ext>
            </a:extLst>
          </p:cNvPr>
          <p:cNvSpPr txBox="1"/>
          <p:nvPr/>
        </p:nvSpPr>
        <p:spPr>
          <a:xfrm>
            <a:off x="261768" y="5392773"/>
            <a:ext cx="11618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Emission</a:t>
            </a:r>
            <a:r>
              <a:rPr lang="pl-PL" sz="1600" dirty="0"/>
              <a:t> </a:t>
            </a:r>
            <a:r>
              <a:rPr lang="pl-PL" sz="1600" dirty="0" err="1"/>
              <a:t>signal</a:t>
            </a:r>
            <a:r>
              <a:rPr lang="pl-PL" sz="1600" dirty="0"/>
              <a:t> </a:t>
            </a:r>
            <a:r>
              <a:rPr lang="pl-PL" sz="1600" dirty="0" err="1"/>
              <a:t>also</a:t>
            </a:r>
            <a:r>
              <a:rPr lang="pl-PL" sz="1600" dirty="0"/>
              <a:t> </a:t>
            </a:r>
            <a:r>
              <a:rPr lang="pl-PL" sz="1600" dirty="0" err="1"/>
              <a:t>changes</a:t>
            </a:r>
            <a:r>
              <a:rPr lang="pl-PL" sz="1600" dirty="0"/>
              <a:t> (</a:t>
            </a:r>
            <a:r>
              <a:rPr lang="pl-PL" sz="1600" dirty="0" err="1"/>
              <a:t>decreases</a:t>
            </a:r>
            <a:r>
              <a:rPr lang="pl-PL" sz="1600" dirty="0"/>
              <a:t>) upon the 450 </a:t>
            </a:r>
            <a:r>
              <a:rPr lang="pl-PL" sz="1600" dirty="0" err="1"/>
              <a:t>nm</a:t>
            </a:r>
            <a:r>
              <a:rPr lang="pl-PL" sz="1600" dirty="0"/>
              <a:t> </a:t>
            </a:r>
            <a:r>
              <a:rPr lang="pl-PL" sz="1600" dirty="0" err="1"/>
              <a:t>irradiation</a:t>
            </a:r>
            <a:r>
              <a:rPr lang="pl-PL" sz="1600" dirty="0"/>
              <a:t>; the ratio </a:t>
            </a:r>
            <a:r>
              <a:rPr lang="pl-PL" sz="1600" dirty="0" err="1"/>
              <a:t>between</a:t>
            </a:r>
            <a:r>
              <a:rPr lang="pl-PL" sz="1600" dirty="0"/>
              <a:t> 893 and 1060 </a:t>
            </a:r>
            <a:r>
              <a:rPr lang="pl-PL" sz="1600" dirty="0" err="1"/>
              <a:t>nm</a:t>
            </a:r>
            <a:r>
              <a:rPr lang="pl-PL" sz="1600" dirty="0"/>
              <a:t> </a:t>
            </a:r>
            <a:r>
              <a:rPr lang="pl-PL" sz="1600" dirty="0" err="1"/>
              <a:t>peaks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not </a:t>
            </a:r>
            <a:r>
              <a:rPr lang="pl-PL" sz="1600" dirty="0" err="1"/>
              <a:t>changing</a:t>
            </a:r>
            <a:r>
              <a:rPr lang="pl-PL" sz="1600" dirty="0"/>
              <a:t> upon the </a:t>
            </a:r>
            <a:r>
              <a:rPr lang="pl-PL" sz="1600" dirty="0" err="1"/>
              <a:t>irradiation</a:t>
            </a:r>
            <a:r>
              <a:rPr lang="pl-PL" sz="1600" dirty="0"/>
              <a:t>. The </a:t>
            </a:r>
            <a:r>
              <a:rPr lang="pl-PL" sz="1600" dirty="0" err="1"/>
              <a:t>thermal</a:t>
            </a:r>
            <a:r>
              <a:rPr lang="pl-PL" sz="1600" dirty="0"/>
              <a:t> </a:t>
            </a:r>
            <a:r>
              <a:rPr lang="pl-PL" sz="1600" dirty="0" err="1"/>
              <a:t>reversibility</a:t>
            </a:r>
            <a:r>
              <a:rPr lang="pl-PL" sz="1600" dirty="0"/>
              <a:t> </a:t>
            </a:r>
            <a:r>
              <a:rPr lang="pl-PL" sz="1600" dirty="0" err="1"/>
              <a:t>can</a:t>
            </a:r>
            <a:r>
              <a:rPr lang="pl-PL" sz="1600" dirty="0"/>
              <a:t> be </a:t>
            </a:r>
            <a:r>
              <a:rPr lang="pl-PL" sz="1600" dirty="0" err="1"/>
              <a:t>postulated</a:t>
            </a:r>
            <a:r>
              <a:rPr lang="pl-PL" sz="1600" dirty="0"/>
              <a:t>; </a:t>
            </a:r>
            <a:r>
              <a:rPr lang="pl-PL" sz="1600" dirty="0" err="1"/>
              <a:t>however</a:t>
            </a:r>
            <a:r>
              <a:rPr lang="pl-PL" sz="1600" dirty="0"/>
              <a:t>, the </a:t>
            </a:r>
            <a:r>
              <a:rPr lang="pl-PL" sz="1600" i="1" dirty="0"/>
              <a:t>T</a:t>
            </a:r>
            <a:r>
              <a:rPr lang="pl-PL" sz="1600" dirty="0"/>
              <a:t>-</a:t>
            </a:r>
            <a:r>
              <a:rPr lang="pl-PL" sz="1600" dirty="0" err="1"/>
              <a:t>changes</a:t>
            </a:r>
            <a:r>
              <a:rPr lang="pl-PL" sz="1600" dirty="0"/>
              <a:t> in </a:t>
            </a:r>
            <a:r>
              <a:rPr lang="pl-PL" sz="1600" dirty="0" err="1"/>
              <a:t>background</a:t>
            </a:r>
            <a:r>
              <a:rPr lang="pl-PL" sz="1600" dirty="0"/>
              <a:t> </a:t>
            </a:r>
            <a:r>
              <a:rPr lang="pl-PL" sz="1600" dirty="0" err="1"/>
              <a:t>makes</a:t>
            </a:r>
            <a:r>
              <a:rPr lang="pl-PL" sz="1600" dirty="0"/>
              <a:t> </a:t>
            </a:r>
            <a:r>
              <a:rPr lang="pl-PL" sz="1600" dirty="0" err="1"/>
              <a:t>emission</a:t>
            </a:r>
            <a:r>
              <a:rPr lang="pl-PL" sz="1600" dirty="0"/>
              <a:t> </a:t>
            </a:r>
            <a:r>
              <a:rPr lang="pl-PL" sz="1600" dirty="0" err="1"/>
              <a:t>worse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</a:t>
            </a:r>
            <a:r>
              <a:rPr lang="pl-PL" sz="1600" dirty="0" err="1"/>
              <a:t>detection</a:t>
            </a:r>
            <a:r>
              <a:rPr lang="pl-PL" sz="1600" dirty="0"/>
              <a:t> of the </a:t>
            </a:r>
            <a:r>
              <a:rPr lang="pl-PL" sz="1600" dirty="0" err="1"/>
              <a:t>photoinduced</a:t>
            </a:r>
            <a:r>
              <a:rPr lang="pl-PL" sz="1600" dirty="0"/>
              <a:t> </a:t>
            </a:r>
            <a:r>
              <a:rPr lang="pl-PL" sz="1600" dirty="0" err="1"/>
              <a:t>effect</a:t>
            </a:r>
            <a:r>
              <a:rPr lang="pl-PL" sz="1600" dirty="0"/>
              <a:t> </a:t>
            </a:r>
            <a:r>
              <a:rPr lang="pl-PL" sz="1600" dirty="0" err="1"/>
              <a:t>than</a:t>
            </a:r>
            <a:r>
              <a:rPr lang="pl-PL" sz="1600" dirty="0"/>
              <a:t> </a:t>
            </a:r>
            <a:r>
              <a:rPr lang="pl-PL" sz="1600" dirty="0" err="1"/>
              <a:t>excitation</a:t>
            </a:r>
            <a:r>
              <a:rPr lang="pl-PL" sz="1600" dirty="0"/>
              <a:t> </a:t>
            </a:r>
            <a:r>
              <a:rPr lang="pl-PL" sz="1600" dirty="0" err="1"/>
              <a:t>peaks</a:t>
            </a:r>
            <a:r>
              <a:rPr lang="pl-PL" sz="1600" dirty="0"/>
              <a:t>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F080165-E91A-B3C4-9EA2-4F2F60319753}"/>
              </a:ext>
            </a:extLst>
          </p:cNvPr>
          <p:cNvSpPr/>
          <p:nvPr/>
        </p:nvSpPr>
        <p:spPr>
          <a:xfrm>
            <a:off x="1149010" y="1729675"/>
            <a:ext cx="291795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902BD3A-AA3A-8EB9-0BEC-5F8141832EF0}"/>
              </a:ext>
            </a:extLst>
          </p:cNvPr>
          <p:cNvSpPr/>
          <p:nvPr/>
        </p:nvSpPr>
        <p:spPr>
          <a:xfrm>
            <a:off x="5963104" y="1716821"/>
            <a:ext cx="291795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DE7D04E-7F9A-403D-C6D4-36470622AD94}"/>
              </a:ext>
            </a:extLst>
          </p:cNvPr>
          <p:cNvSpPr/>
          <p:nvPr/>
        </p:nvSpPr>
        <p:spPr>
          <a:xfrm>
            <a:off x="8102210" y="4020099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(</a:t>
            </a:r>
            <a:r>
              <a:rPr lang="pl-PL" sz="1400" b="1" i="1" dirty="0"/>
              <a:t>R</a:t>
            </a:r>
            <a:r>
              <a:rPr lang="pt-BR" sz="1400" b="1" dirty="0"/>
              <a:t>,</a:t>
            </a:r>
            <a:r>
              <a:rPr lang="pl-PL" sz="1400" b="1" i="1" dirty="0"/>
              <a:t>R</a:t>
            </a:r>
            <a:r>
              <a:rPr lang="pt-BR" sz="1400" b="1" dirty="0"/>
              <a:t>)-1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282723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768" y="225058"/>
            <a:ext cx="10657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rgbClr val="C00000"/>
                </a:solidFill>
              </a:rPr>
              <a:t>Linking</a:t>
            </a:r>
            <a:r>
              <a:rPr lang="pl-PL" sz="2000" b="1" dirty="0">
                <a:solidFill>
                  <a:srgbClr val="C00000"/>
                </a:solidFill>
              </a:rPr>
              <a:t> </a:t>
            </a:r>
            <a:r>
              <a:rPr lang="pl-PL" sz="2000" b="1" dirty="0" err="1">
                <a:solidFill>
                  <a:srgbClr val="C00000"/>
                </a:solidFill>
              </a:rPr>
              <a:t>photomagnetism</a:t>
            </a:r>
            <a:r>
              <a:rPr lang="pl-PL" sz="2000" b="1" dirty="0">
                <a:solidFill>
                  <a:srgbClr val="C00000"/>
                </a:solidFill>
              </a:rPr>
              <a:t> with </a:t>
            </a:r>
            <a:r>
              <a:rPr lang="pl-PL" sz="2000" b="1" dirty="0" err="1">
                <a:solidFill>
                  <a:srgbClr val="C00000"/>
                </a:solidFill>
              </a:rPr>
              <a:t>luminescence</a:t>
            </a:r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(</a:t>
            </a:r>
            <a:r>
              <a:rPr lang="pl-PL" sz="2000" b="1" dirty="0" err="1">
                <a:solidFill>
                  <a:srgbClr val="FF0000"/>
                </a:solidFill>
              </a:rPr>
              <a:t>photoluminescent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detection</a:t>
            </a:r>
            <a:r>
              <a:rPr lang="pl-PL" sz="2000" b="1" dirty="0">
                <a:solidFill>
                  <a:srgbClr val="FF0000"/>
                </a:solidFill>
              </a:rPr>
              <a:t> of a </a:t>
            </a:r>
            <a:r>
              <a:rPr lang="pl-PL" sz="2000" b="1" dirty="0" err="1">
                <a:solidFill>
                  <a:srgbClr val="FF0000"/>
                </a:solidFill>
              </a:rPr>
              <a:t>photomagnetic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effect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</a:p>
          <a:p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5416" y="1443789"/>
            <a:ext cx="10752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C00000"/>
                </a:solidFill>
              </a:rPr>
              <a:t>10 K, </a:t>
            </a:r>
            <a:r>
              <a:rPr lang="pl-PL" sz="1600" dirty="0" err="1">
                <a:solidFill>
                  <a:srgbClr val="C00000"/>
                </a:solidFill>
              </a:rPr>
              <a:t>irradiation</a:t>
            </a:r>
            <a:r>
              <a:rPr lang="pl-PL" sz="1600" dirty="0">
                <a:solidFill>
                  <a:srgbClr val="C00000"/>
                </a:solidFill>
              </a:rPr>
              <a:t> by the 405 </a:t>
            </a:r>
            <a:r>
              <a:rPr lang="pl-PL" sz="1600" dirty="0" err="1">
                <a:solidFill>
                  <a:srgbClr val="C00000"/>
                </a:solidFill>
              </a:rPr>
              <a:t>nm</a:t>
            </a:r>
            <a:r>
              <a:rPr lang="pl-PL" sz="1600" dirty="0">
                <a:solidFill>
                  <a:srgbClr val="C00000"/>
                </a:solidFill>
              </a:rPr>
              <a:t> </a:t>
            </a:r>
            <a:r>
              <a:rPr lang="pl-PL" sz="1600" dirty="0" err="1">
                <a:solidFill>
                  <a:srgbClr val="C00000"/>
                </a:solidFill>
              </a:rPr>
              <a:t>light</a:t>
            </a:r>
            <a:r>
              <a:rPr lang="pl-PL" sz="1600" dirty="0">
                <a:solidFill>
                  <a:srgbClr val="C00000"/>
                </a:solidFill>
              </a:rPr>
              <a:t> (24 </a:t>
            </a:r>
            <a:r>
              <a:rPr lang="pl-PL" sz="1600" dirty="0" err="1">
                <a:solidFill>
                  <a:srgbClr val="C00000"/>
                </a:solidFill>
              </a:rPr>
              <a:t>hours</a:t>
            </a:r>
            <a:r>
              <a:rPr lang="pl-PL" sz="1600" dirty="0">
                <a:solidFill>
                  <a:srgbClr val="C00000"/>
                </a:solidFill>
              </a:rPr>
              <a:t>); </a:t>
            </a:r>
            <a:r>
              <a:rPr lang="pl-PL" sz="1600" dirty="0" err="1">
                <a:solidFill>
                  <a:srgbClr val="C00000"/>
                </a:solidFill>
              </a:rPr>
              <a:t>then</a:t>
            </a:r>
            <a:r>
              <a:rPr lang="pl-PL" sz="1600" dirty="0">
                <a:solidFill>
                  <a:srgbClr val="C00000"/>
                </a:solidFill>
              </a:rPr>
              <a:t>, heating to 200 K/230 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29" y="1863001"/>
            <a:ext cx="4532808" cy="359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122" y="1841484"/>
            <a:ext cx="4512054" cy="357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30987" y="5452993"/>
            <a:ext cx="10161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Fully</a:t>
            </a:r>
            <a:r>
              <a:rPr lang="pl-PL" sz="1600" dirty="0"/>
              <a:t> </a:t>
            </a:r>
            <a:r>
              <a:rPr lang="pl-PL" sz="1600" dirty="0" err="1"/>
              <a:t>thermally</a:t>
            </a:r>
            <a:r>
              <a:rPr lang="pl-PL" sz="1600" dirty="0"/>
              <a:t> </a:t>
            </a:r>
            <a:r>
              <a:rPr lang="pl-PL" sz="1600" dirty="0" err="1"/>
              <a:t>reversible</a:t>
            </a:r>
            <a:r>
              <a:rPr lang="pl-PL" sz="1600" dirty="0"/>
              <a:t> </a:t>
            </a:r>
            <a:r>
              <a:rPr lang="pl-PL" sz="1600" dirty="0" err="1"/>
              <a:t>photomagnetic</a:t>
            </a:r>
            <a:r>
              <a:rPr lang="pl-PL" sz="1600" dirty="0"/>
              <a:t> </a:t>
            </a:r>
            <a:r>
              <a:rPr lang="pl-PL" sz="1600" dirty="0" err="1"/>
              <a:t>effect</a:t>
            </a:r>
            <a:r>
              <a:rPr lang="pl-PL" sz="1600" dirty="0"/>
              <a:t>. The </a:t>
            </a:r>
            <a:r>
              <a:rPr lang="pl-PL" sz="1600" dirty="0" err="1"/>
              <a:t>thermal</a:t>
            </a:r>
            <a:r>
              <a:rPr lang="pl-PL" sz="1600" dirty="0"/>
              <a:t> </a:t>
            </a:r>
            <a:r>
              <a:rPr lang="pl-PL" sz="1600" dirty="0" err="1"/>
              <a:t>relaxation</a:t>
            </a:r>
            <a:r>
              <a:rPr lang="pl-PL" sz="1600" dirty="0"/>
              <a:t> </a:t>
            </a:r>
            <a:r>
              <a:rPr lang="pl-PL" sz="1600" dirty="0" err="1"/>
              <a:t>occurs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ca. 180 K </a:t>
            </a:r>
            <a:r>
              <a:rPr lang="pl-PL" sz="1600" dirty="0" err="1"/>
              <a:t>which</a:t>
            </a:r>
            <a:r>
              <a:rPr lang="pl-PL" sz="1600" dirty="0"/>
              <a:t> </a:t>
            </a:r>
            <a:r>
              <a:rPr lang="pl-PL" sz="1600" dirty="0" err="1"/>
              <a:t>agrees</a:t>
            </a:r>
            <a:r>
              <a:rPr lang="pl-PL" sz="1600" dirty="0"/>
              <a:t> with the </a:t>
            </a:r>
            <a:r>
              <a:rPr lang="pl-PL" sz="1600" dirty="0" err="1"/>
              <a:t>result</a:t>
            </a:r>
            <a:r>
              <a:rPr lang="pl-PL" sz="1600" dirty="0"/>
              <a:t> of </a:t>
            </a:r>
            <a:r>
              <a:rPr lang="pl-PL" sz="1600" dirty="0" err="1"/>
              <a:t>thermal</a:t>
            </a:r>
            <a:r>
              <a:rPr lang="pl-PL" sz="1600" dirty="0"/>
              <a:t> </a:t>
            </a:r>
            <a:r>
              <a:rPr lang="pl-PL" sz="1600" dirty="0" err="1"/>
              <a:t>relaxation</a:t>
            </a:r>
            <a:r>
              <a:rPr lang="pl-PL" sz="1600" dirty="0"/>
              <a:t> of a </a:t>
            </a:r>
            <a:r>
              <a:rPr lang="pl-PL" sz="1600" dirty="0" err="1"/>
              <a:t>photoinduced</a:t>
            </a:r>
            <a:r>
              <a:rPr lang="pl-PL" sz="1600" dirty="0"/>
              <a:t> </a:t>
            </a:r>
            <a:r>
              <a:rPr lang="pl-PL" sz="1600" dirty="0" err="1"/>
              <a:t>state</a:t>
            </a:r>
            <a:r>
              <a:rPr lang="pl-PL" sz="1600" dirty="0"/>
              <a:t> in the </a:t>
            </a:r>
            <a:r>
              <a:rPr lang="pl-PL" sz="1600" dirty="0" err="1"/>
              <a:t>experiments</a:t>
            </a:r>
            <a:r>
              <a:rPr lang="pl-PL" sz="1600" dirty="0"/>
              <a:t> of </a:t>
            </a:r>
            <a:r>
              <a:rPr lang="pl-PL" sz="1600" dirty="0" err="1"/>
              <a:t>photochromism</a:t>
            </a:r>
            <a:r>
              <a:rPr lang="pl-PL" sz="1600" dirty="0"/>
              <a:t> in </a:t>
            </a:r>
            <a:r>
              <a:rPr lang="pl-PL" sz="1600" dirty="0" err="1"/>
              <a:t>photoluminescence</a:t>
            </a:r>
            <a:r>
              <a:rPr lang="pl-PL" sz="1600" dirty="0"/>
              <a:t>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848429" y="1725430"/>
            <a:ext cx="291795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7955" y="1782343"/>
            <a:ext cx="291795" cy="3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300449" y="1021370"/>
            <a:ext cx="10256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(</a:t>
            </a:r>
            <a:r>
              <a:rPr lang="pt-BR" b="1" i="1" dirty="0"/>
              <a:t>S</a:t>
            </a:r>
            <a:r>
              <a:rPr lang="pt-BR" b="1" dirty="0"/>
              <a:t>,</a:t>
            </a:r>
            <a:r>
              <a:rPr lang="pt-BR" b="1" i="1" dirty="0"/>
              <a:t>S</a:t>
            </a:r>
            <a:r>
              <a:rPr lang="pt-BR" b="1" dirty="0"/>
              <a:t>/</a:t>
            </a:r>
            <a:r>
              <a:rPr lang="pt-BR" b="1" i="1" dirty="0"/>
              <a:t>R</a:t>
            </a:r>
            <a:r>
              <a:rPr lang="pt-BR" b="1" dirty="0"/>
              <a:t>,</a:t>
            </a:r>
            <a:r>
              <a:rPr lang="pt-BR" b="1" i="1" dirty="0"/>
              <a:t>R</a:t>
            </a:r>
            <a:r>
              <a:rPr lang="pt-BR" b="1" dirty="0"/>
              <a:t>-bmba){[Nd</a:t>
            </a:r>
            <a:r>
              <a:rPr lang="pt-BR" b="1" baseline="30000" dirty="0"/>
              <a:t>III</a:t>
            </a:r>
            <a:r>
              <a:rPr lang="pt-BR" b="1" dirty="0"/>
              <a:t>(MeOH)</a:t>
            </a:r>
            <a:r>
              <a:rPr lang="pt-BR" b="1" baseline="-25000" dirty="0"/>
              <a:t>4</a:t>
            </a:r>
            <a:r>
              <a:rPr lang="pt-BR" b="1" dirty="0"/>
              <a:t>][W</a:t>
            </a:r>
            <a:r>
              <a:rPr lang="pt-BR" b="1" baseline="30000" dirty="0"/>
              <a:t>IV</a:t>
            </a:r>
            <a:r>
              <a:rPr lang="pt-BR" b="1" dirty="0"/>
              <a:t>(CN)</a:t>
            </a:r>
            <a:r>
              <a:rPr lang="pt-BR" b="1" baseline="-25000" dirty="0"/>
              <a:t>8</a:t>
            </a:r>
            <a:r>
              <a:rPr lang="pt-BR" b="1" dirty="0"/>
              <a:t>]}∙</a:t>
            </a:r>
            <a:r>
              <a:rPr lang="pt-BR" b="1" i="1" dirty="0"/>
              <a:t>n</a:t>
            </a:r>
            <a:r>
              <a:rPr lang="pl-PL" b="1" dirty="0"/>
              <a:t>(</a:t>
            </a:r>
            <a:r>
              <a:rPr lang="pt-BR" b="1" dirty="0"/>
              <a:t>solv</a:t>
            </a:r>
            <a:r>
              <a:rPr lang="pl-PL" b="1" dirty="0"/>
              <a:t>)</a:t>
            </a:r>
            <a:r>
              <a:rPr lang="pt-BR" b="1" dirty="0"/>
              <a:t> </a:t>
            </a:r>
            <a:r>
              <a:rPr lang="pl-PL" dirty="0"/>
              <a:t>– </a:t>
            </a:r>
            <a:r>
              <a:rPr lang="pl-PL" dirty="0" err="1"/>
              <a:t>investigation</a:t>
            </a:r>
            <a:r>
              <a:rPr lang="pl-PL" dirty="0"/>
              <a:t> of </a:t>
            </a:r>
            <a:r>
              <a:rPr lang="pl-PL" dirty="0" err="1"/>
              <a:t>photomagnetic</a:t>
            </a:r>
            <a:r>
              <a:rPr lang="pl-PL" dirty="0"/>
              <a:t> </a:t>
            </a:r>
            <a:r>
              <a:rPr lang="pl-PL" dirty="0" err="1"/>
              <a:t>effect</a:t>
            </a:r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E2F7449-E93F-3F9F-BA5E-D56F4F66DC50}"/>
              </a:ext>
            </a:extLst>
          </p:cNvPr>
          <p:cNvSpPr txBox="1"/>
          <p:nvPr/>
        </p:nvSpPr>
        <p:spPr>
          <a:xfrm>
            <a:off x="21516" y="6069418"/>
            <a:ext cx="11916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b="0" u="none" strike="noStrike" baseline="0" dirty="0">
                <a:solidFill>
                  <a:srgbClr val="292526"/>
                </a:solidFill>
              </a:rPr>
              <a:t>J. </a:t>
            </a:r>
            <a:r>
              <a:rPr lang="pl-PL" sz="1400" dirty="0">
                <a:solidFill>
                  <a:srgbClr val="292526"/>
                </a:solidFill>
              </a:rPr>
              <a:t>J. Zakrzewski, R. Jankowski, M. Romanowska, J. </a:t>
            </a:r>
            <a:r>
              <a:rPr lang="pl-PL" sz="1400" dirty="0" err="1">
                <a:solidFill>
                  <a:srgbClr val="292526"/>
                </a:solidFill>
              </a:rPr>
              <a:t>Wang</a:t>
            </a:r>
            <a:r>
              <a:rPr lang="pl-PL" sz="1400" dirty="0">
                <a:solidFill>
                  <a:srgbClr val="292526"/>
                </a:solidFill>
              </a:rPr>
              <a:t>, D. </a:t>
            </a:r>
            <a:r>
              <a:rPr lang="pl-PL" sz="1400" dirty="0" err="1">
                <a:solidFill>
                  <a:srgbClr val="292526"/>
                </a:solidFill>
              </a:rPr>
              <a:t>Pinkowicz</a:t>
            </a:r>
            <a:r>
              <a:rPr lang="pl-PL" sz="1400" dirty="0">
                <a:solidFill>
                  <a:srgbClr val="292526"/>
                </a:solidFill>
              </a:rPr>
              <a:t>, B. Sieklucka, S. </a:t>
            </a:r>
            <a:r>
              <a:rPr lang="pl-PL" sz="1400" dirty="0" err="1">
                <a:solidFill>
                  <a:srgbClr val="292526"/>
                </a:solidFill>
              </a:rPr>
              <a:t>Ohkoshi</a:t>
            </a:r>
            <a:r>
              <a:rPr lang="pl-PL" sz="1400" dirty="0">
                <a:solidFill>
                  <a:srgbClr val="292526"/>
                </a:solidFill>
              </a:rPr>
              <a:t>, S. </a:t>
            </a:r>
            <a:r>
              <a:rPr lang="pl-PL" sz="1400" dirty="0" err="1">
                <a:solidFill>
                  <a:srgbClr val="292526"/>
                </a:solidFill>
              </a:rPr>
              <a:t>Chorazy</a:t>
            </a:r>
            <a:r>
              <a:rPr lang="pl-PL" sz="1400" dirty="0">
                <a:solidFill>
                  <a:srgbClr val="292526"/>
                </a:solidFill>
              </a:rPr>
              <a:t>, 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Angew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Chem. </a:t>
            </a:r>
            <a:r>
              <a:rPr lang="pl-PL" sz="1400" b="0" i="1" u="none" strike="noStrike" baseline="0" dirty="0" err="1">
                <a:solidFill>
                  <a:srgbClr val="292526"/>
                </a:solidFill>
              </a:rPr>
              <a:t>Int</a:t>
            </a:r>
            <a:r>
              <a:rPr lang="pl-PL" sz="1400" b="0" i="1" u="none" strike="noStrike" baseline="0" dirty="0">
                <a:solidFill>
                  <a:srgbClr val="292526"/>
                </a:solidFill>
              </a:rPr>
              <a:t>. Ed. </a:t>
            </a:r>
            <a:r>
              <a:rPr lang="pl-PL" sz="1400" b="1" u="none" strike="noStrike" baseline="0" dirty="0">
                <a:solidFill>
                  <a:srgbClr val="292526"/>
                </a:solidFill>
              </a:rPr>
              <a:t>2025</a:t>
            </a:r>
            <a:r>
              <a:rPr lang="pl-PL" sz="14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pl-PL" sz="1400" dirty="0">
                <a:solidFill>
                  <a:srgbClr val="292526"/>
                </a:solidFill>
              </a:rPr>
              <a:t>e202424651 </a:t>
            </a:r>
            <a:endParaRPr lang="pl-PL" sz="1400" dirty="0"/>
          </a:p>
        </p:txBody>
      </p:sp>
      <p:pic>
        <p:nvPicPr>
          <p:cNvPr id="18" name="Picture 2" descr="C:\Users\Szymon Chorąży\Desktop\106_ACIE2025_2D_NdW_MeOH_bmba\JJZ ACIE 2025 websit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 bwMode="auto">
          <a:xfrm>
            <a:off x="9453322" y="1100867"/>
            <a:ext cx="2507946" cy="30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9434454" y="4146410"/>
            <a:ext cx="26532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500" b="1" dirty="0" err="1">
                <a:solidFill>
                  <a:srgbClr val="FF0000"/>
                </a:solidFill>
              </a:rPr>
              <a:t>Lanthanide</a:t>
            </a:r>
            <a:r>
              <a:rPr lang="pl-PL" sz="1500" b="1" dirty="0">
                <a:solidFill>
                  <a:srgbClr val="FF0000"/>
                </a:solidFill>
              </a:rPr>
              <a:t> </a:t>
            </a:r>
            <a:r>
              <a:rPr lang="pl-PL" sz="1500" b="1" dirty="0" err="1">
                <a:solidFill>
                  <a:srgbClr val="FF0000"/>
                </a:solidFill>
              </a:rPr>
              <a:t>emission</a:t>
            </a:r>
            <a:r>
              <a:rPr lang="pl-PL" sz="1500" b="1" dirty="0">
                <a:solidFill>
                  <a:srgbClr val="FF0000"/>
                </a:solidFill>
              </a:rPr>
              <a:t> </a:t>
            </a:r>
            <a:r>
              <a:rPr lang="pl-PL" sz="1500" b="1" dirty="0" err="1">
                <a:solidFill>
                  <a:srgbClr val="FF0000"/>
                </a:solidFill>
              </a:rPr>
              <a:t>used</a:t>
            </a:r>
            <a:r>
              <a:rPr lang="pl-PL" sz="1500" b="1" dirty="0">
                <a:solidFill>
                  <a:srgbClr val="FF0000"/>
                </a:solidFill>
              </a:rPr>
              <a:t> to </a:t>
            </a:r>
            <a:r>
              <a:rPr lang="pl-PL" sz="1500" b="1" dirty="0" err="1">
                <a:solidFill>
                  <a:srgbClr val="FF0000"/>
                </a:solidFill>
              </a:rPr>
              <a:t>detect</a:t>
            </a:r>
            <a:r>
              <a:rPr lang="pl-PL" sz="1500" b="1" dirty="0">
                <a:solidFill>
                  <a:srgbClr val="FF0000"/>
                </a:solidFill>
              </a:rPr>
              <a:t> and </a:t>
            </a:r>
            <a:r>
              <a:rPr lang="pl-PL" sz="1500" b="1" dirty="0" err="1">
                <a:solidFill>
                  <a:srgbClr val="FF0000"/>
                </a:solidFill>
              </a:rPr>
              <a:t>follow</a:t>
            </a:r>
            <a:r>
              <a:rPr lang="pl-PL" sz="1500" b="1" dirty="0">
                <a:solidFill>
                  <a:srgbClr val="FF0000"/>
                </a:solidFill>
              </a:rPr>
              <a:t> the </a:t>
            </a:r>
            <a:r>
              <a:rPr lang="pl-PL" sz="1500" b="1" dirty="0" err="1">
                <a:solidFill>
                  <a:srgbClr val="FF0000"/>
                </a:solidFill>
              </a:rPr>
              <a:t>photomagnetic</a:t>
            </a:r>
            <a:r>
              <a:rPr lang="pl-PL" sz="1500" b="1" dirty="0">
                <a:solidFill>
                  <a:srgbClr val="FF0000"/>
                </a:solidFill>
              </a:rPr>
              <a:t> </a:t>
            </a:r>
            <a:r>
              <a:rPr lang="pl-PL" sz="1500" b="1" dirty="0" err="1">
                <a:solidFill>
                  <a:srgbClr val="FF0000"/>
                </a:solidFill>
              </a:rPr>
              <a:t>effect</a:t>
            </a:r>
            <a:r>
              <a:rPr lang="pl-PL" sz="1500" b="1" dirty="0">
                <a:solidFill>
                  <a:srgbClr val="FF0000"/>
                </a:solidFill>
              </a:rPr>
              <a:t> </a:t>
            </a:r>
            <a:r>
              <a:rPr lang="pl-PL" sz="1500" dirty="0" err="1">
                <a:solidFill>
                  <a:srgbClr val="FF0000"/>
                </a:solidFill>
              </a:rPr>
              <a:t>occurring</a:t>
            </a:r>
            <a:r>
              <a:rPr lang="pl-PL" sz="1500" dirty="0">
                <a:solidFill>
                  <a:srgbClr val="FF0000"/>
                </a:solidFill>
              </a:rPr>
              <a:t> </a:t>
            </a:r>
            <a:r>
              <a:rPr lang="pl-PL" sz="1500" dirty="0" err="1">
                <a:solidFill>
                  <a:srgbClr val="FF0000"/>
                </a:solidFill>
              </a:rPr>
              <a:t>due</a:t>
            </a:r>
            <a:r>
              <a:rPr lang="pl-PL" sz="1500" dirty="0">
                <a:solidFill>
                  <a:srgbClr val="FF0000"/>
                </a:solidFill>
              </a:rPr>
              <a:t> to the </a:t>
            </a:r>
            <a:r>
              <a:rPr lang="pl-PL" sz="1500" dirty="0" err="1">
                <a:solidFill>
                  <a:srgbClr val="FF0000"/>
                </a:solidFill>
              </a:rPr>
              <a:t>photo-sensitivity</a:t>
            </a:r>
            <a:r>
              <a:rPr lang="pl-PL" sz="1500" dirty="0">
                <a:solidFill>
                  <a:srgbClr val="FF0000"/>
                </a:solidFill>
              </a:rPr>
              <a:t> of </a:t>
            </a:r>
            <a:r>
              <a:rPr lang="pl-PL" sz="1500" dirty="0" err="1">
                <a:solidFill>
                  <a:srgbClr val="FF0000"/>
                </a:solidFill>
              </a:rPr>
              <a:t>cyanido</a:t>
            </a:r>
            <a:r>
              <a:rPr lang="pl-PL" sz="1500" dirty="0">
                <a:solidFill>
                  <a:srgbClr val="FF0000"/>
                </a:solidFill>
              </a:rPr>
              <a:t> metal </a:t>
            </a:r>
            <a:r>
              <a:rPr lang="pl-PL" sz="1500" dirty="0" err="1">
                <a:solidFill>
                  <a:srgbClr val="FF0000"/>
                </a:solidFill>
              </a:rPr>
              <a:t>complexes</a:t>
            </a:r>
            <a:r>
              <a:rPr lang="pl-PL" sz="15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B5AFFC5-1664-0BF7-4AD6-5325EC8687E1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723969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zymon Chorąży\Desktop\106_ACIE2025_2D_NdW_MeOH_bmba\JJZ ACIE 2025 webs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940" y="3066774"/>
            <a:ext cx="5410018" cy="33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59734" y="294441"/>
            <a:ext cx="312892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 err="1"/>
              <a:t>Two</a:t>
            </a:r>
            <a:r>
              <a:rPr lang="pl-PL" sz="1900" dirty="0"/>
              <a:t> </a:t>
            </a:r>
            <a:r>
              <a:rPr lang="pl-PL" sz="1900" dirty="0" err="1"/>
              <a:t>special</a:t>
            </a:r>
            <a:r>
              <a:rPr lang="pl-PL" sz="1900" dirty="0"/>
              <a:t> </a:t>
            </a:r>
            <a:r>
              <a:rPr lang="pl-PL" sz="1900" dirty="0" err="1"/>
              <a:t>research</a:t>
            </a:r>
            <a:r>
              <a:rPr lang="pl-PL" sz="1900" dirty="0"/>
              <a:t> </a:t>
            </a:r>
            <a:r>
              <a:rPr lang="pl-PL" sz="1900" dirty="0" err="1"/>
              <a:t>goals</a:t>
            </a:r>
            <a:r>
              <a:rPr lang="pl-PL" sz="1900" dirty="0"/>
              <a:t>:</a:t>
            </a:r>
          </a:p>
          <a:p>
            <a:r>
              <a:rPr lang="pl-PL" sz="1900" b="1" dirty="0" err="1">
                <a:solidFill>
                  <a:srgbClr val="002060"/>
                </a:solidFill>
              </a:rPr>
              <a:t>Linking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molecular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nanomagnetism</a:t>
            </a:r>
            <a:r>
              <a:rPr lang="pl-PL" sz="1900" b="1" dirty="0">
                <a:solidFill>
                  <a:srgbClr val="002060"/>
                </a:solidFill>
              </a:rPr>
              <a:t> with </a:t>
            </a:r>
            <a:r>
              <a:rPr lang="pl-PL" sz="1900" b="1" dirty="0" err="1">
                <a:solidFill>
                  <a:srgbClr val="002060"/>
                </a:solidFill>
              </a:rPr>
              <a:t>luminescent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thermometry</a:t>
            </a:r>
            <a:endParaRPr lang="pl-PL" sz="1900" b="1" dirty="0">
              <a:solidFill>
                <a:srgbClr val="002060"/>
              </a:solidFill>
            </a:endParaRPr>
          </a:p>
          <a:p>
            <a:r>
              <a:rPr lang="pl-PL" sz="1900" b="1" dirty="0">
                <a:solidFill>
                  <a:schemeClr val="accent1"/>
                </a:solidFill>
              </a:rPr>
              <a:t>(single-</a:t>
            </a:r>
            <a:r>
              <a:rPr lang="pl-PL" sz="1900" b="1" dirty="0" err="1">
                <a:solidFill>
                  <a:schemeClr val="accent1"/>
                </a:solidFill>
              </a:rPr>
              <a:t>molecule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magnets</a:t>
            </a:r>
            <a:r>
              <a:rPr lang="pl-PL" sz="1900" b="1" dirty="0">
                <a:solidFill>
                  <a:schemeClr val="accent1"/>
                </a:solidFill>
              </a:rPr>
              <a:t> with </a:t>
            </a:r>
            <a:r>
              <a:rPr lang="pl-PL" sz="1900" b="1" dirty="0" err="1">
                <a:solidFill>
                  <a:schemeClr val="accent1"/>
                </a:solidFill>
              </a:rPr>
              <a:t>optical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self</a:t>
            </a:r>
            <a:r>
              <a:rPr lang="pl-PL" sz="1900" b="1" dirty="0">
                <a:solidFill>
                  <a:schemeClr val="accent1"/>
                </a:solidFill>
              </a:rPr>
              <a:t>-monitoring of </a:t>
            </a:r>
            <a:r>
              <a:rPr lang="pl-PL" sz="1900" b="1" dirty="0" err="1">
                <a:solidFill>
                  <a:schemeClr val="accent1"/>
                </a:solidFill>
              </a:rPr>
              <a:t>temperature</a:t>
            </a:r>
            <a:r>
              <a:rPr lang="pl-PL" sz="1900" b="1" dirty="0">
                <a:solidFill>
                  <a:schemeClr val="accent1"/>
                </a:solidFill>
              </a:rPr>
              <a:t>)</a:t>
            </a:r>
          </a:p>
          <a:p>
            <a:r>
              <a:rPr lang="pl-PL" sz="1900" b="1" dirty="0" err="1">
                <a:solidFill>
                  <a:srgbClr val="C00000"/>
                </a:solidFill>
              </a:rPr>
              <a:t>Linking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photomagnetism</a:t>
            </a:r>
            <a:r>
              <a:rPr lang="pl-PL" sz="1900" b="1" dirty="0">
                <a:solidFill>
                  <a:srgbClr val="C00000"/>
                </a:solidFill>
              </a:rPr>
              <a:t> with </a:t>
            </a:r>
            <a:r>
              <a:rPr lang="pl-PL" sz="1900" b="1" dirty="0" err="1">
                <a:solidFill>
                  <a:srgbClr val="C00000"/>
                </a:solidFill>
              </a:rPr>
              <a:t>luminescence</a:t>
            </a:r>
            <a:endParaRPr lang="pl-PL" sz="1900" b="1" dirty="0">
              <a:solidFill>
                <a:srgbClr val="C00000"/>
              </a:solidFill>
            </a:endParaRPr>
          </a:p>
          <a:p>
            <a:r>
              <a:rPr lang="pl-PL" sz="1900" b="1" dirty="0">
                <a:solidFill>
                  <a:srgbClr val="FF0000"/>
                </a:solidFill>
              </a:rPr>
              <a:t>(</a:t>
            </a:r>
            <a:r>
              <a:rPr lang="pl-PL" sz="1900" b="1" dirty="0" err="1">
                <a:solidFill>
                  <a:srgbClr val="FF0000"/>
                </a:solidFill>
              </a:rPr>
              <a:t>photoluminescent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detection</a:t>
            </a:r>
            <a:r>
              <a:rPr lang="pl-PL" sz="1900" b="1" dirty="0">
                <a:solidFill>
                  <a:srgbClr val="FF0000"/>
                </a:solidFill>
              </a:rPr>
              <a:t> of a </a:t>
            </a:r>
            <a:r>
              <a:rPr lang="pl-PL" sz="1900" b="1" dirty="0" err="1">
                <a:solidFill>
                  <a:srgbClr val="FF0000"/>
                </a:solidFill>
              </a:rPr>
              <a:t>photomagnetic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effect</a:t>
            </a:r>
            <a:r>
              <a:rPr lang="pl-PL" sz="19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2" descr="F:\Tematy badawcze zakończone wg listy publikacji\65_ICF2021_review_RE_MCN6\ICF okladka\ICF cover image.tif">
            <a:extLst>
              <a:ext uri="{FF2B5EF4-FFF2-40B4-BE49-F238E27FC236}">
                <a16:creationId xmlns:a16="http://schemas.microsoft.com/office/drawing/2014/main" id="{7C742D4A-F68E-0A51-90E1-A695B1EAB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  <a14:imgEffect>
                      <a14:colorTemperature colorTemp="3000"/>
                    </a14:imgEffect>
                    <a14:imgEffect>
                      <a14:saturation sat="120000"/>
                    </a14:imgEffect>
                    <a14:imgEffect>
                      <a14:brightnessContrast bright="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61308" y="4387005"/>
            <a:ext cx="2762385" cy="17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64486" y="6129981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(III)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59734" y="3691865"/>
            <a:ext cx="327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Strategy</a:t>
            </a:r>
            <a:r>
              <a:rPr lang="pl-PL" dirty="0"/>
              <a:t>: </a:t>
            </a:r>
            <a:r>
              <a:rPr lang="pl-PL" b="1" dirty="0" err="1"/>
              <a:t>lanthanide</a:t>
            </a:r>
            <a:r>
              <a:rPr lang="pl-PL" b="1" dirty="0"/>
              <a:t>(III) – </a:t>
            </a:r>
            <a:r>
              <a:rPr lang="pl-PL" b="1" dirty="0" err="1"/>
              <a:t>polycyanidometallate</a:t>
            </a:r>
            <a:r>
              <a:rPr lang="pl-PL" b="1" dirty="0"/>
              <a:t> </a:t>
            </a:r>
            <a:r>
              <a:rPr lang="pl-PL" b="1" dirty="0" err="1"/>
              <a:t>CPs</a:t>
            </a:r>
            <a:endParaRPr lang="pl-PL" b="1" dirty="0"/>
          </a:p>
        </p:txBody>
      </p:sp>
      <p:pic>
        <p:nvPicPr>
          <p:cNvPr id="12" name="Picture 2" descr="C:\Users\Szymon Chorąży\Desktop\Graphical abstract TbCo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360" y="122313"/>
            <a:ext cx="5626249" cy="281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Łącznik prosty ze strzałką 13"/>
          <p:cNvCxnSpPr/>
          <p:nvPr/>
        </p:nvCxnSpPr>
        <p:spPr>
          <a:xfrm>
            <a:off x="3119717" y="1563403"/>
            <a:ext cx="839097" cy="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3119716" y="2845356"/>
            <a:ext cx="839097" cy="37118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9613851" y="2583746"/>
            <a:ext cx="2359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J. </a:t>
            </a:r>
            <a:r>
              <a:rPr lang="pl-PL" sz="1400" dirty="0" err="1"/>
              <a:t>Wang</a:t>
            </a:r>
            <a:r>
              <a:rPr lang="pl-PL" sz="1400" dirty="0"/>
              <a:t>, J. J. Zakrzewski, et al. </a:t>
            </a:r>
            <a:r>
              <a:rPr lang="pl-PL" sz="1400" i="1" dirty="0" err="1"/>
              <a:t>Angew</a:t>
            </a:r>
            <a:r>
              <a:rPr lang="pl-PL" sz="1400" i="1" dirty="0"/>
              <a:t>. Chem. </a:t>
            </a:r>
            <a:r>
              <a:rPr lang="pl-PL" sz="1400" i="1" dirty="0" err="1"/>
              <a:t>Int</a:t>
            </a:r>
            <a:r>
              <a:rPr lang="pl-PL" sz="1400" i="1" dirty="0"/>
              <a:t>. Ed.</a:t>
            </a:r>
            <a:r>
              <a:rPr lang="pl-PL" sz="1400" dirty="0"/>
              <a:t> </a:t>
            </a:r>
            <a:r>
              <a:rPr lang="pl-PL" sz="1400" b="1" dirty="0"/>
              <a:t>2023</a:t>
            </a:r>
            <a:r>
              <a:rPr lang="pl-PL" sz="1400" dirty="0"/>
              <a:t>, </a:t>
            </a:r>
            <a:r>
              <a:rPr lang="pl-PL" sz="1400" i="1" dirty="0"/>
              <a:t>62</a:t>
            </a:r>
            <a:r>
              <a:rPr lang="pl-PL" sz="1400" dirty="0"/>
              <a:t>, e202306372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9312637" y="5976093"/>
            <a:ext cx="2660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292526"/>
                </a:solidFill>
              </a:rPr>
              <a:t>J. J. Zakrzewski et al. </a:t>
            </a:r>
            <a:r>
              <a:rPr lang="pl-PL" sz="1400" i="1" dirty="0" err="1">
                <a:solidFill>
                  <a:srgbClr val="292526"/>
                </a:solidFill>
              </a:rPr>
              <a:t>Angew</a:t>
            </a:r>
            <a:r>
              <a:rPr lang="pl-PL" sz="1400" i="1" dirty="0">
                <a:solidFill>
                  <a:srgbClr val="292526"/>
                </a:solidFill>
              </a:rPr>
              <a:t>. Chem. </a:t>
            </a:r>
            <a:r>
              <a:rPr lang="pl-PL" sz="1400" i="1" dirty="0" err="1">
                <a:solidFill>
                  <a:srgbClr val="292526"/>
                </a:solidFill>
              </a:rPr>
              <a:t>Int</a:t>
            </a:r>
            <a:r>
              <a:rPr lang="pl-PL" sz="1400" i="1" dirty="0">
                <a:solidFill>
                  <a:srgbClr val="292526"/>
                </a:solidFill>
              </a:rPr>
              <a:t>. Ed. </a:t>
            </a:r>
            <a:r>
              <a:rPr lang="pl-PL" sz="1400" b="1" dirty="0">
                <a:solidFill>
                  <a:srgbClr val="292526"/>
                </a:solidFill>
              </a:rPr>
              <a:t>2025</a:t>
            </a:r>
            <a:r>
              <a:rPr lang="pl-PL" sz="1400" dirty="0">
                <a:solidFill>
                  <a:srgbClr val="292526"/>
                </a:solidFill>
              </a:rPr>
              <a:t>, e202424651 </a:t>
            </a:r>
            <a:endParaRPr lang="pl-PL" sz="1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4D972BB-80D9-8DC7-0735-E4E69C860B91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28520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81E41-43A1-F424-852F-3279A073D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48BE83D-5192-C0D6-229C-D1B1140E1C26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BEE8DB5-E58A-2883-5880-658767808C7C}"/>
              </a:ext>
            </a:extLst>
          </p:cNvPr>
          <p:cNvSpPr txBox="1"/>
          <p:nvPr/>
        </p:nvSpPr>
        <p:spPr>
          <a:xfrm>
            <a:off x="281816" y="226287"/>
            <a:ext cx="1161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solid </a:t>
            </a:r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luminophores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composite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single-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 non-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pl-PL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4A7F67-0823-66FD-E2C1-901224C8D7F8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B75BC88-1869-0FC9-4332-F09E218C7CC4}"/>
              </a:ext>
            </a:extLst>
          </p:cNvPr>
          <p:cNvSpPr/>
          <p:nvPr/>
        </p:nvSpPr>
        <p:spPr>
          <a:xfrm>
            <a:off x="4192112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2EACBFC-74B8-E62B-5BC0-F6718FA20E0C}"/>
              </a:ext>
            </a:extLst>
          </p:cNvPr>
          <p:cNvSpPr/>
          <p:nvPr/>
        </p:nvSpPr>
        <p:spPr>
          <a:xfrm>
            <a:off x="7431630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zrzut ekranu, tekst&#10;&#10;Zawartość wygenerowana przez AI może być niepoprawna.">
            <a:extLst>
              <a:ext uri="{FF2B5EF4-FFF2-40B4-BE49-F238E27FC236}">
                <a16:creationId xmlns:a16="http://schemas.microsoft.com/office/drawing/2014/main" id="{79C7CFDC-65A8-6C19-6E9E-9B04C8036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786" y="1332074"/>
            <a:ext cx="3908241" cy="181736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1166337-C96D-8062-A935-A41F99DD1E5B}"/>
              </a:ext>
            </a:extLst>
          </p:cNvPr>
          <p:cNvSpPr txBox="1"/>
          <p:nvPr/>
        </p:nvSpPr>
        <p:spPr>
          <a:xfrm>
            <a:off x="281816" y="789951"/>
            <a:ext cx="581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00B050"/>
                </a:solidFill>
              </a:rPr>
              <a:t>multiple</a:t>
            </a: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 err="1">
                <a:solidFill>
                  <a:srgbClr val="00B050"/>
                </a:solidFill>
              </a:rPr>
              <a:t>phases</a:t>
            </a:r>
            <a:r>
              <a:rPr lang="pl-PL" b="1" dirty="0">
                <a:solidFill>
                  <a:srgbClr val="00B050"/>
                </a:solidFill>
              </a:rPr>
              <a:t> (</a:t>
            </a:r>
            <a:r>
              <a:rPr lang="pl-PL" b="1" dirty="0" err="1">
                <a:solidFill>
                  <a:srgbClr val="00B050"/>
                </a:solidFill>
              </a:rPr>
              <a:t>composite</a:t>
            </a:r>
            <a:r>
              <a:rPr lang="pl-PL" b="1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11" name="Obraz 10" descr="Obraz zawierający linia, diagram, Wykres, tekst&#10;&#10;Zawartość wygenerowana przez AI może być niepoprawna.">
            <a:extLst>
              <a:ext uri="{FF2B5EF4-FFF2-40B4-BE49-F238E27FC236}">
                <a16:creationId xmlns:a16="http://schemas.microsoft.com/office/drawing/2014/main" id="{C6B70C64-C65E-4056-13F2-AE15C5A37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962" y="3191500"/>
            <a:ext cx="5537888" cy="2164991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F1BBC7C8-328B-6F39-2842-580143E3466D}"/>
              </a:ext>
            </a:extLst>
          </p:cNvPr>
          <p:cNvSpPr/>
          <p:nvPr/>
        </p:nvSpPr>
        <p:spPr>
          <a:xfrm>
            <a:off x="281817" y="5398554"/>
            <a:ext cx="581418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dirty="0"/>
              <a:t>magneto-</a:t>
            </a:r>
            <a:r>
              <a:rPr lang="pl-PL" dirty="0" err="1"/>
              <a:t>luminescent</a:t>
            </a:r>
            <a:r>
              <a:rPr lang="pl-PL" dirty="0"/>
              <a:t> </a:t>
            </a:r>
            <a:r>
              <a:rPr lang="pl-PL" dirty="0" err="1"/>
              <a:t>core-shell</a:t>
            </a:r>
            <a:r>
              <a:rPr lang="pl-PL" dirty="0"/>
              <a:t> </a:t>
            </a:r>
            <a:r>
              <a:rPr lang="pl-PL" dirty="0" err="1"/>
              <a:t>NPs</a:t>
            </a:r>
            <a:r>
              <a:rPr lang="pl-PL" dirty="0"/>
              <a:t> of </a:t>
            </a:r>
            <a:r>
              <a:rPr lang="pl-PL" dirty="0" err="1"/>
              <a:t>FePt</a:t>
            </a:r>
            <a:r>
              <a:rPr lang="pl-PL" dirty="0"/>
              <a:t> and </a:t>
            </a:r>
            <a:r>
              <a:rPr lang="pl-PL" dirty="0" err="1"/>
              <a:t>CdS</a:t>
            </a:r>
            <a:endParaRPr lang="pl-PL" dirty="0"/>
          </a:p>
          <a:p>
            <a:pPr algn="ctr">
              <a:spcAft>
                <a:spcPts val="600"/>
              </a:spcAft>
            </a:pPr>
            <a:r>
              <a:rPr lang="pl-PL" sz="1400" dirty="0"/>
              <a:t>B. </a:t>
            </a:r>
            <a:r>
              <a:rPr lang="pl-PL" sz="1400" dirty="0" err="1"/>
              <a:t>Xu</a:t>
            </a:r>
            <a:r>
              <a:rPr lang="pl-PL" sz="1400" dirty="0"/>
              <a:t> and co-</a:t>
            </a:r>
            <a:r>
              <a:rPr lang="pl-PL" sz="1400" dirty="0" err="1"/>
              <a:t>workers</a:t>
            </a:r>
            <a:r>
              <a:rPr lang="pl-PL" sz="1400" dirty="0"/>
              <a:t>, </a:t>
            </a:r>
            <a:r>
              <a:rPr lang="pl-PL" sz="1400" i="1" dirty="0"/>
              <a:t>J. Am. Chem. </a:t>
            </a:r>
            <a:r>
              <a:rPr lang="pl-PL" sz="1400" i="1" dirty="0" err="1"/>
              <a:t>Soc</a:t>
            </a:r>
            <a:r>
              <a:rPr lang="pl-PL" sz="1400" i="1" dirty="0"/>
              <a:t>.</a:t>
            </a:r>
            <a:r>
              <a:rPr lang="pl-PL" sz="1400" dirty="0"/>
              <a:t> </a:t>
            </a:r>
            <a:r>
              <a:rPr lang="pl-PL" sz="1400" b="1" dirty="0"/>
              <a:t>2004</a:t>
            </a:r>
            <a:r>
              <a:rPr lang="pl-PL" sz="1400" dirty="0"/>
              <a:t>, </a:t>
            </a:r>
            <a:r>
              <a:rPr lang="pl-PL" sz="1400" i="1" dirty="0"/>
              <a:t>126</a:t>
            </a:r>
            <a:r>
              <a:rPr lang="pl-PL" sz="1400" dirty="0"/>
              <a:t>, 5664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FFDA3AF-6003-FCA9-8346-25641841A8CC}"/>
              </a:ext>
            </a:extLst>
          </p:cNvPr>
          <p:cNvSpPr/>
          <p:nvPr/>
        </p:nvSpPr>
        <p:spPr>
          <a:xfrm>
            <a:off x="1543368" y="3329431"/>
            <a:ext cx="3210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E15019E5-EB50-B290-7576-69C3089B63C7}"/>
              </a:ext>
            </a:extLst>
          </p:cNvPr>
          <p:cNvSpPr/>
          <p:nvPr/>
        </p:nvSpPr>
        <p:spPr>
          <a:xfrm>
            <a:off x="4982498" y="3341306"/>
            <a:ext cx="3210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E31C502-DF41-8C72-25FF-6DF58F46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8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680" y="1272699"/>
            <a:ext cx="4797266" cy="233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98ED212-544F-026E-12CC-527DCB8BBDBE}"/>
              </a:ext>
            </a:extLst>
          </p:cNvPr>
          <p:cNvSpPr txBox="1"/>
          <p:nvPr/>
        </p:nvSpPr>
        <p:spPr>
          <a:xfrm>
            <a:off x="6095998" y="832292"/>
            <a:ext cx="580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single </a:t>
            </a:r>
            <a:r>
              <a:rPr lang="pl-PL" b="1" dirty="0" err="1">
                <a:solidFill>
                  <a:srgbClr val="00B050"/>
                </a:solidFill>
              </a:rPr>
              <a:t>phase</a:t>
            </a:r>
            <a:r>
              <a:rPr lang="pl-PL" b="1" dirty="0">
                <a:solidFill>
                  <a:srgbClr val="00B050"/>
                </a:solidFill>
              </a:rPr>
              <a:t> but non-</a:t>
            </a:r>
            <a:r>
              <a:rPr lang="pl-PL" b="1" dirty="0" err="1">
                <a:solidFill>
                  <a:srgbClr val="00B050"/>
                </a:solidFill>
              </a:rPr>
              <a:t>molecular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AC1FF4C6-E1E3-F25D-9458-86C97F53D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4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696"/>
          <a:stretch/>
        </p:blipFill>
        <p:spPr bwMode="auto">
          <a:xfrm>
            <a:off x="8728881" y="3705306"/>
            <a:ext cx="3043157" cy="241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3398217-CBC3-7318-AC73-FBD4B9B5B148}"/>
              </a:ext>
            </a:extLst>
          </p:cNvPr>
          <p:cNvSpPr/>
          <p:nvPr/>
        </p:nvSpPr>
        <p:spPr>
          <a:xfrm>
            <a:off x="8879768" y="3591975"/>
            <a:ext cx="3210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A385505-739D-7851-90DA-92BAEB37E0B1}"/>
              </a:ext>
            </a:extLst>
          </p:cNvPr>
          <p:cNvSpPr/>
          <p:nvPr/>
        </p:nvSpPr>
        <p:spPr>
          <a:xfrm>
            <a:off x="6341031" y="3770649"/>
            <a:ext cx="2520803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dirty="0"/>
              <a:t>BaTiO</a:t>
            </a:r>
            <a:r>
              <a:rPr lang="pl-PL" baseline="-25000" dirty="0"/>
              <a:t>3</a:t>
            </a:r>
            <a:r>
              <a:rPr lang="pl-PL" dirty="0"/>
              <a:t>:Er,Yb </a:t>
            </a:r>
            <a:r>
              <a:rPr lang="pl-PL" dirty="0" err="1"/>
              <a:t>thin</a:t>
            </a:r>
            <a:r>
              <a:rPr lang="pl-PL" dirty="0"/>
              <a:t> film </a:t>
            </a:r>
            <a:r>
              <a:rPr lang="pl-PL" dirty="0" err="1"/>
              <a:t>exhibiting</a:t>
            </a:r>
            <a:r>
              <a:rPr lang="pl-PL" dirty="0"/>
              <a:t> </a:t>
            </a:r>
            <a:r>
              <a:rPr lang="pl-PL" dirty="0" err="1"/>
              <a:t>electric</a:t>
            </a:r>
            <a:r>
              <a:rPr lang="pl-PL" dirty="0"/>
              <a:t> </a:t>
            </a:r>
            <a:r>
              <a:rPr lang="pl-PL" dirty="0" err="1"/>
              <a:t>modulation</a:t>
            </a:r>
            <a:r>
              <a:rPr lang="pl-PL" dirty="0"/>
              <a:t> of </a:t>
            </a:r>
            <a:r>
              <a:rPr lang="pl-PL" dirty="0" err="1"/>
              <a:t>up-conversion</a:t>
            </a:r>
            <a:r>
              <a:rPr lang="pl-PL" dirty="0"/>
              <a:t> (UCL) </a:t>
            </a:r>
            <a:r>
              <a:rPr lang="pl-PL" dirty="0" err="1"/>
              <a:t>photoluminescence</a:t>
            </a:r>
            <a:endParaRPr lang="pl-PL" dirty="0"/>
          </a:p>
          <a:p>
            <a:pPr algn="ctr"/>
            <a:r>
              <a:rPr lang="pl-PL" sz="1400" dirty="0"/>
              <a:t>J. Hao and co-</a:t>
            </a:r>
            <a:r>
              <a:rPr lang="pl-PL" sz="1400" dirty="0" err="1"/>
              <a:t>workers</a:t>
            </a:r>
            <a:r>
              <a:rPr lang="pl-PL" sz="1400" dirty="0"/>
              <a:t>, </a:t>
            </a:r>
            <a:br>
              <a:rPr lang="pl-PL" sz="1400" dirty="0"/>
            </a:br>
            <a:r>
              <a:rPr lang="pl-PL" sz="1400" i="1" dirty="0" err="1"/>
              <a:t>Angew</a:t>
            </a:r>
            <a:r>
              <a:rPr lang="pl-PL" sz="1400" i="1" dirty="0"/>
              <a:t>. Chem. </a:t>
            </a:r>
            <a:r>
              <a:rPr lang="pl-PL" sz="1400" i="1" dirty="0" err="1"/>
              <a:t>Int</a:t>
            </a:r>
            <a:r>
              <a:rPr lang="pl-PL" sz="1400" i="1" dirty="0"/>
              <a:t>. Ed.</a:t>
            </a:r>
            <a:r>
              <a:rPr lang="pl-PL" sz="1400" dirty="0"/>
              <a:t> </a:t>
            </a:r>
            <a:r>
              <a:rPr lang="pl-PL" sz="1400" b="1" dirty="0"/>
              <a:t>2011</a:t>
            </a:r>
            <a:r>
              <a:rPr lang="pl-PL" sz="1400" dirty="0"/>
              <a:t>, </a:t>
            </a:r>
            <a:br>
              <a:rPr lang="pl-PL" sz="1400" dirty="0"/>
            </a:br>
            <a:r>
              <a:rPr lang="pl-PL" sz="1400" i="1" dirty="0"/>
              <a:t>50</a:t>
            </a:r>
            <a:r>
              <a:rPr lang="pl-PL" sz="1400" dirty="0"/>
              <a:t>, 6876</a:t>
            </a:r>
          </a:p>
        </p:txBody>
      </p:sp>
    </p:spTree>
    <p:extLst>
      <p:ext uri="{BB962C8B-B14F-4D97-AF65-F5344CB8AC3E}">
        <p14:creationId xmlns:p14="http://schemas.microsoft.com/office/powerpoint/2010/main" val="1927070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pulpit 20220401 dodatkowe\MLMG website\Figure 1.tif">
            <a:extLst>
              <a:ext uri="{FF2B5EF4-FFF2-40B4-BE49-F238E27FC236}">
                <a16:creationId xmlns:a16="http://schemas.microsoft.com/office/drawing/2014/main" id="{DE0B9164-5244-DE75-EEC0-022ABA00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colorTemperature colorTemp="6100"/>
                    </a14:imgEffect>
                    <a14:imgEffect>
                      <a14:saturation sat="224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8328" y="142310"/>
            <a:ext cx="6511179" cy="40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733784" y="142310"/>
            <a:ext cx="1944216" cy="2011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78000" y="2937544"/>
            <a:ext cx="2566832" cy="2214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99577" y="998520"/>
            <a:ext cx="365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Linking</a:t>
            </a:r>
            <a:r>
              <a:rPr lang="pl-PL" dirty="0"/>
              <a:t> </a:t>
            </a:r>
            <a:r>
              <a:rPr lang="pl-PL" b="1" dirty="0" err="1">
                <a:solidFill>
                  <a:srgbClr val="0070C0"/>
                </a:solidFill>
              </a:rPr>
              <a:t>molecular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ferroelectrics</a:t>
            </a:r>
            <a:r>
              <a:rPr lang="pl-PL" b="1" dirty="0">
                <a:solidFill>
                  <a:srgbClr val="0070C0"/>
                </a:solidFill>
              </a:rPr>
              <a:t> (</a:t>
            </a:r>
            <a:r>
              <a:rPr lang="pl-PL" b="1" dirty="0" err="1">
                <a:solidFill>
                  <a:srgbClr val="0070C0"/>
                </a:solidFill>
              </a:rPr>
              <a:t>switchable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dielectrics</a:t>
            </a:r>
            <a:r>
              <a:rPr lang="pl-PL" b="1" dirty="0">
                <a:solidFill>
                  <a:srgbClr val="0070C0"/>
                </a:solidFill>
              </a:rPr>
              <a:t>)</a:t>
            </a:r>
            <a:r>
              <a:rPr lang="pl-PL" dirty="0"/>
              <a:t> with </a:t>
            </a:r>
            <a:r>
              <a:rPr lang="pl-PL" b="1" dirty="0" err="1">
                <a:solidFill>
                  <a:srgbClr val="00B050"/>
                </a:solidFill>
              </a:rPr>
              <a:t>luminescence</a:t>
            </a:r>
            <a:r>
              <a:rPr lang="pl-PL" dirty="0"/>
              <a:t> and </a:t>
            </a:r>
            <a:r>
              <a:rPr lang="pl-PL" b="1" dirty="0" err="1">
                <a:solidFill>
                  <a:srgbClr val="C00000"/>
                </a:solidFill>
              </a:rPr>
              <a:t>sensitivity</a:t>
            </a:r>
            <a:r>
              <a:rPr lang="pl-PL" b="1" dirty="0">
                <a:solidFill>
                  <a:srgbClr val="C00000"/>
                </a:solidFill>
              </a:rPr>
              <a:t> to </a:t>
            </a:r>
            <a:r>
              <a:rPr lang="pl-PL" b="1" dirty="0" err="1">
                <a:solidFill>
                  <a:srgbClr val="C00000"/>
                </a:solidFill>
              </a:rPr>
              <a:t>external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stimuli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758272" y="215677"/>
            <a:ext cx="31289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900" dirty="0" err="1"/>
              <a:t>Two</a:t>
            </a:r>
            <a:r>
              <a:rPr lang="pl-PL" sz="1900" dirty="0"/>
              <a:t> </a:t>
            </a:r>
            <a:r>
              <a:rPr lang="pl-PL" sz="1900" dirty="0" err="1"/>
              <a:t>special</a:t>
            </a:r>
            <a:r>
              <a:rPr lang="pl-PL" sz="1900" dirty="0"/>
              <a:t> </a:t>
            </a:r>
            <a:r>
              <a:rPr lang="pl-PL" sz="1900" dirty="0" err="1"/>
              <a:t>research</a:t>
            </a:r>
            <a:r>
              <a:rPr lang="pl-PL" sz="1900" dirty="0"/>
              <a:t> </a:t>
            </a:r>
            <a:r>
              <a:rPr lang="pl-PL" sz="1900" dirty="0" err="1"/>
              <a:t>goals</a:t>
            </a:r>
            <a:r>
              <a:rPr lang="pl-PL" sz="1900" dirty="0"/>
              <a:t>:</a:t>
            </a:r>
          </a:p>
          <a:p>
            <a:pPr algn="r"/>
            <a:r>
              <a:rPr lang="pl-PL" sz="1900" b="1" dirty="0" err="1">
                <a:solidFill>
                  <a:srgbClr val="002060"/>
                </a:solidFill>
              </a:rPr>
              <a:t>Linking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switchable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pl-PL" sz="1900" b="1" dirty="0" err="1">
                <a:solidFill>
                  <a:srgbClr val="002060"/>
                </a:solidFill>
              </a:rPr>
              <a:t>dielectric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constant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pl-PL" sz="1900" b="1" dirty="0">
                <a:solidFill>
                  <a:srgbClr val="002060"/>
                </a:solidFill>
              </a:rPr>
              <a:t>with </a:t>
            </a:r>
            <a:r>
              <a:rPr lang="pl-PL" sz="1900" b="1" dirty="0" err="1">
                <a:solidFill>
                  <a:srgbClr val="002060"/>
                </a:solidFill>
              </a:rPr>
              <a:t>luminescence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pl-PL" sz="1900" b="1" dirty="0">
                <a:solidFill>
                  <a:schemeClr val="accent1"/>
                </a:solidFill>
              </a:rPr>
              <a:t>(</a:t>
            </a:r>
            <a:r>
              <a:rPr lang="pl-PL" sz="1900" b="1" dirty="0" err="1">
                <a:solidFill>
                  <a:schemeClr val="accent1"/>
                </a:solidFill>
              </a:rPr>
              <a:t>simultaneous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switching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br>
              <a:rPr lang="pl-PL" sz="1900" b="1" dirty="0">
                <a:solidFill>
                  <a:schemeClr val="accent1"/>
                </a:solidFill>
              </a:rPr>
            </a:br>
            <a:r>
              <a:rPr lang="pl-PL" sz="1900" b="1" dirty="0">
                <a:solidFill>
                  <a:schemeClr val="accent1"/>
                </a:solidFill>
              </a:rPr>
              <a:t>of </a:t>
            </a:r>
            <a:r>
              <a:rPr lang="pl-PL" sz="1900" b="1" dirty="0" err="1">
                <a:solidFill>
                  <a:schemeClr val="accent1"/>
                </a:solidFill>
              </a:rPr>
              <a:t>dielectric</a:t>
            </a:r>
            <a:r>
              <a:rPr lang="pl-PL" sz="1900" b="1" dirty="0">
                <a:solidFill>
                  <a:schemeClr val="accent1"/>
                </a:solidFill>
              </a:rPr>
              <a:t> and </a:t>
            </a:r>
            <a:r>
              <a:rPr lang="pl-PL" sz="1900" b="1" dirty="0" err="1">
                <a:solidFill>
                  <a:schemeClr val="accent1"/>
                </a:solidFill>
              </a:rPr>
              <a:t>luminescent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effects</a:t>
            </a:r>
            <a:r>
              <a:rPr lang="pl-PL" sz="1900" b="1" dirty="0">
                <a:solidFill>
                  <a:schemeClr val="accent1"/>
                </a:solidFill>
              </a:rPr>
              <a:t>)</a:t>
            </a:r>
          </a:p>
          <a:p>
            <a:pPr algn="r"/>
            <a:r>
              <a:rPr lang="pl-PL" sz="1900" b="1" dirty="0" err="1">
                <a:solidFill>
                  <a:srgbClr val="C00000"/>
                </a:solidFill>
              </a:rPr>
              <a:t>Linking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ferroelectricity</a:t>
            </a:r>
            <a:r>
              <a:rPr lang="pl-PL" sz="1900" b="1" dirty="0">
                <a:solidFill>
                  <a:srgbClr val="C00000"/>
                </a:solidFill>
              </a:rPr>
              <a:t> with </a:t>
            </a:r>
            <a:r>
              <a:rPr lang="pl-PL" sz="1900" b="1" dirty="0" err="1">
                <a:solidFill>
                  <a:srgbClr val="C00000"/>
                </a:solidFill>
              </a:rPr>
              <a:t>luminescent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thermometry</a:t>
            </a:r>
            <a:endParaRPr lang="pl-PL" sz="1900" b="1" dirty="0">
              <a:solidFill>
                <a:srgbClr val="C00000"/>
              </a:solidFill>
            </a:endParaRPr>
          </a:p>
          <a:p>
            <a:pPr algn="r"/>
            <a:r>
              <a:rPr lang="pl-PL" sz="1900" b="1" dirty="0">
                <a:solidFill>
                  <a:srgbClr val="FF0000"/>
                </a:solidFill>
              </a:rPr>
              <a:t>(</a:t>
            </a:r>
            <a:r>
              <a:rPr lang="pl-PL" sz="1900" b="1" dirty="0" err="1">
                <a:solidFill>
                  <a:srgbClr val="FF0000"/>
                </a:solidFill>
              </a:rPr>
              <a:t>molecular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ferroelectric</a:t>
            </a:r>
            <a:r>
              <a:rPr lang="pl-PL" sz="1900" b="1" dirty="0">
                <a:solidFill>
                  <a:srgbClr val="FF0000"/>
                </a:solidFill>
              </a:rPr>
              <a:t> with </a:t>
            </a:r>
            <a:r>
              <a:rPr lang="pl-PL" sz="1900" b="1" dirty="0" err="1">
                <a:solidFill>
                  <a:srgbClr val="FF0000"/>
                </a:solidFill>
              </a:rPr>
              <a:t>optical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self</a:t>
            </a:r>
            <a:r>
              <a:rPr lang="pl-PL" sz="1900" b="1" dirty="0">
                <a:solidFill>
                  <a:srgbClr val="FF0000"/>
                </a:solidFill>
              </a:rPr>
              <a:t>-monitoring of </a:t>
            </a:r>
            <a:r>
              <a:rPr lang="pl-PL" sz="1900" b="1" dirty="0" err="1">
                <a:solidFill>
                  <a:srgbClr val="FF0000"/>
                </a:solidFill>
              </a:rPr>
              <a:t>temperature</a:t>
            </a:r>
            <a:r>
              <a:rPr lang="pl-PL" sz="19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8818433" y="3808347"/>
            <a:ext cx="327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Strategy</a:t>
            </a:r>
            <a:r>
              <a:rPr lang="pl-PL" dirty="0"/>
              <a:t>: </a:t>
            </a:r>
            <a:r>
              <a:rPr lang="pl-PL" b="1" dirty="0"/>
              <a:t>polar </a:t>
            </a:r>
            <a:r>
              <a:rPr lang="pl-PL" b="1" dirty="0" err="1"/>
              <a:t>cations</a:t>
            </a:r>
            <a:r>
              <a:rPr lang="pl-PL" b="1" dirty="0"/>
              <a:t> – </a:t>
            </a:r>
            <a:r>
              <a:rPr lang="pl-PL" b="1" dirty="0" err="1"/>
              <a:t>polycyanidometallate</a:t>
            </a:r>
            <a:r>
              <a:rPr lang="pl-PL" b="1" dirty="0"/>
              <a:t> </a:t>
            </a:r>
            <a:r>
              <a:rPr lang="pl-PL" b="1" dirty="0" err="1"/>
              <a:t>hybrids</a:t>
            </a:r>
            <a:endParaRPr lang="pl-PL" b="1" dirty="0"/>
          </a:p>
        </p:txBody>
      </p:sp>
      <p:pic>
        <p:nvPicPr>
          <p:cNvPr id="16" name="Obraz 15" descr="Obraz zawierający kreskówka, symbol, sztuka&#10;&#10;Opis wygenerowany automatycznie">
            <a:extLst>
              <a:ext uri="{FF2B5EF4-FFF2-40B4-BE49-F238E27FC236}">
                <a16:creationId xmlns:a16="http://schemas.microsoft.com/office/drawing/2014/main" id="{04FF09C6-FBC9-022C-6E4F-9CF8318E7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colorTemperature colorTemp="5609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709" y="4486662"/>
            <a:ext cx="1750032" cy="1753734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1521386" y="621348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/>
              <a:t>(I)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488687" y="3956866"/>
            <a:ext cx="3278423" cy="2466696"/>
            <a:chOff x="170496" y="836711"/>
            <a:chExt cx="4545520" cy="338605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80727"/>
              <a:ext cx="4464496" cy="324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Prostokąt 23"/>
            <p:cNvSpPr/>
            <p:nvPr/>
          </p:nvSpPr>
          <p:spPr>
            <a:xfrm>
              <a:off x="2339752" y="938678"/>
              <a:ext cx="576064" cy="288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170496" y="836711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6000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3171" y="4488058"/>
            <a:ext cx="2477722" cy="183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487" y="4543105"/>
            <a:ext cx="2526617" cy="17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845444" y="4086699"/>
            <a:ext cx="3461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Context</a:t>
            </a:r>
            <a:r>
              <a:rPr lang="pl-PL" dirty="0"/>
              <a:t> – </a:t>
            </a:r>
            <a:r>
              <a:rPr lang="pl-PL" b="1" dirty="0" err="1"/>
              <a:t>molecular</a:t>
            </a:r>
            <a:r>
              <a:rPr lang="pl-PL" b="1" dirty="0"/>
              <a:t> </a:t>
            </a:r>
            <a:r>
              <a:rPr lang="pl-PL" b="1" dirty="0" err="1"/>
              <a:t>ferroelectrics</a:t>
            </a:r>
            <a:r>
              <a:rPr lang="pl-PL" dirty="0"/>
              <a:t>: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62291" y="6328017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R.-G. </a:t>
            </a:r>
            <a:r>
              <a:rPr lang="pl-PL" sz="1200" dirty="0" err="1"/>
              <a:t>Xiong</a:t>
            </a:r>
            <a:r>
              <a:rPr lang="pl-PL" sz="1200" dirty="0"/>
              <a:t>, et al.  </a:t>
            </a:r>
          </a:p>
          <a:p>
            <a:r>
              <a:rPr lang="pl-PL" sz="1200" i="1" dirty="0"/>
              <a:t>J. Am</a:t>
            </a:r>
            <a:r>
              <a:rPr lang="pl-PL" sz="1200" dirty="0"/>
              <a:t>. </a:t>
            </a:r>
            <a:r>
              <a:rPr lang="pl-PL" sz="1200" i="1" dirty="0"/>
              <a:t>Chem. </a:t>
            </a:r>
            <a:r>
              <a:rPr lang="pl-PL" sz="1200" i="1" dirty="0" err="1"/>
              <a:t>Soc</a:t>
            </a:r>
            <a:r>
              <a:rPr lang="pl-PL" sz="1200" dirty="0"/>
              <a:t>. </a:t>
            </a:r>
            <a:r>
              <a:rPr lang="pl-PL" sz="1200" b="1" dirty="0"/>
              <a:t>2017</a:t>
            </a:r>
            <a:r>
              <a:rPr lang="pl-PL" sz="1200" dirty="0"/>
              <a:t>, </a:t>
            </a:r>
            <a:r>
              <a:rPr lang="pl-PL" sz="1200" i="1" dirty="0"/>
              <a:t>139</a:t>
            </a:r>
            <a:r>
              <a:rPr lang="pl-PL" sz="1200" dirty="0"/>
              <a:t>, 6369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C40F5AD-AA42-8EA6-82D5-4F670049F630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07967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8D40183-33F6-9784-3BE8-DDC910A62D52}"/>
              </a:ext>
            </a:extLst>
          </p:cNvPr>
          <p:cNvSpPr txBox="1"/>
          <p:nvPr/>
        </p:nvSpPr>
        <p:spPr>
          <a:xfrm>
            <a:off x="251520" y="20976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B050"/>
                </a:solidFill>
              </a:rPr>
              <a:t>Context</a:t>
            </a:r>
            <a:r>
              <a:rPr lang="pl-PL" b="1" dirty="0">
                <a:solidFill>
                  <a:srgbClr val="00B050"/>
                </a:solidFill>
              </a:rPr>
              <a:t>: Order-</a:t>
            </a:r>
            <a:r>
              <a:rPr lang="pl-PL" b="1" dirty="0" err="1">
                <a:solidFill>
                  <a:srgbClr val="00B050"/>
                </a:solidFill>
              </a:rPr>
              <a:t>disorder</a:t>
            </a: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 err="1">
                <a:solidFill>
                  <a:srgbClr val="00B050"/>
                </a:solidFill>
              </a:rPr>
              <a:t>phase</a:t>
            </a: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 err="1">
                <a:solidFill>
                  <a:srgbClr val="00B050"/>
                </a:solidFill>
              </a:rPr>
              <a:t>transitions</a:t>
            </a:r>
            <a:r>
              <a:rPr lang="pl-PL" b="1" dirty="0">
                <a:solidFill>
                  <a:srgbClr val="00B050"/>
                </a:solidFill>
              </a:rPr>
              <a:t> – the </a:t>
            </a:r>
            <a:r>
              <a:rPr lang="pl-PL" b="1" dirty="0" err="1">
                <a:solidFill>
                  <a:srgbClr val="00B050"/>
                </a:solidFill>
              </a:rPr>
              <a:t>route</a:t>
            </a:r>
            <a:r>
              <a:rPr lang="pl-PL" b="1" dirty="0">
                <a:solidFill>
                  <a:srgbClr val="00B050"/>
                </a:solidFill>
              </a:rPr>
              <a:t> to </a:t>
            </a:r>
            <a:r>
              <a:rPr lang="pl-PL" b="1" dirty="0" err="1">
                <a:solidFill>
                  <a:srgbClr val="00B050"/>
                </a:solidFill>
              </a:rPr>
              <a:t>switching</a:t>
            </a:r>
            <a:r>
              <a:rPr lang="pl-PL" b="1" dirty="0">
                <a:solidFill>
                  <a:srgbClr val="00B050"/>
                </a:solidFill>
              </a:rPr>
              <a:t> of </a:t>
            </a:r>
            <a:r>
              <a:rPr lang="pl-PL" b="1" dirty="0" err="1">
                <a:solidFill>
                  <a:srgbClr val="00B050"/>
                </a:solidFill>
              </a:rPr>
              <a:t>luminescence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1520" y="660422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0.94Bi</a:t>
            </a:r>
            <a:r>
              <a:rPr lang="pl-PL" sz="1600" baseline="-25000" dirty="0"/>
              <a:t>0.5</a:t>
            </a:r>
            <a:r>
              <a:rPr lang="pl-PL" sz="1600" dirty="0"/>
              <a:t>Na</a:t>
            </a:r>
            <a:r>
              <a:rPr lang="pl-PL" sz="1600" baseline="-25000" dirty="0"/>
              <a:t>0.5</a:t>
            </a:r>
            <a:r>
              <a:rPr lang="pl-PL" sz="1600" dirty="0"/>
              <a:t>TiO</a:t>
            </a:r>
            <a:r>
              <a:rPr lang="pl-PL" sz="1600" baseline="-25000" dirty="0"/>
              <a:t>3</a:t>
            </a:r>
            <a:r>
              <a:rPr lang="pl-PL" sz="1600" dirty="0"/>
              <a:t>−0.06BaTiO</a:t>
            </a:r>
            <a:r>
              <a:rPr lang="pl-PL" sz="1600" baseline="-25000" dirty="0"/>
              <a:t>3</a:t>
            </a:r>
            <a:r>
              <a:rPr lang="pl-PL" sz="1600" dirty="0"/>
              <a:t> </a:t>
            </a:r>
            <a:r>
              <a:rPr lang="pl-PL" sz="1600" dirty="0" err="1"/>
              <a:t>ceramics</a:t>
            </a:r>
            <a:r>
              <a:rPr lang="pl-PL" sz="1600" dirty="0"/>
              <a:t> </a:t>
            </a:r>
            <a:r>
              <a:rPr lang="en-US" sz="1600" dirty="0"/>
              <a:t>doped with 1 </a:t>
            </a:r>
            <a:r>
              <a:rPr lang="en-US" sz="1600" dirty="0" err="1"/>
              <a:t>mol</a:t>
            </a:r>
            <a:r>
              <a:rPr lang="en-US" sz="1600" dirty="0"/>
              <a:t> % Eu</a:t>
            </a:r>
            <a:r>
              <a:rPr lang="en-US" sz="1600" baseline="30000" dirty="0"/>
              <a:t>3+</a:t>
            </a:r>
            <a:r>
              <a:rPr lang="pl-PL" sz="1600" dirty="0"/>
              <a:t> (Eu-BNT6BT)</a:t>
            </a:r>
            <a:endParaRPr lang="pl-PL" sz="1600" baseline="30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28160"/>
            <a:ext cx="1297800" cy="12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176317"/>
            <a:ext cx="3543453" cy="222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547" y="1163184"/>
            <a:ext cx="3218218" cy="24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07504" y="1154779"/>
            <a:ext cx="50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</a:rPr>
              <a:t>Ba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332468" y="1600020"/>
            <a:ext cx="50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900420" y="1738520"/>
            <a:ext cx="50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F0"/>
                </a:solidFill>
              </a:rPr>
              <a:t>Ti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5537443" y="1032301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5537442" y="3396325"/>
            <a:ext cx="47471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2267744" y="1267083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00" y="3621173"/>
            <a:ext cx="3401244" cy="254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593136"/>
            <a:ext cx="4521697" cy="242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ole tekstowe 17"/>
          <p:cNvSpPr txBox="1"/>
          <p:nvPr/>
        </p:nvSpPr>
        <p:spPr>
          <a:xfrm>
            <a:off x="107504" y="2464440"/>
            <a:ext cx="1728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 err="1"/>
              <a:t>Switching</a:t>
            </a:r>
            <a:r>
              <a:rPr lang="pl-PL" sz="1300" dirty="0"/>
              <a:t> the Eu(III)-</a:t>
            </a:r>
            <a:r>
              <a:rPr lang="pl-PL" sz="1300" dirty="0" err="1"/>
              <a:t>centered</a:t>
            </a:r>
            <a:r>
              <a:rPr lang="pl-PL" sz="1300" dirty="0"/>
              <a:t> </a:t>
            </a:r>
            <a:r>
              <a:rPr lang="pl-PL" sz="1300" dirty="0" err="1"/>
              <a:t>emission</a:t>
            </a:r>
            <a:r>
              <a:rPr lang="pl-PL" sz="1300" dirty="0"/>
              <a:t> </a:t>
            </a:r>
          </a:p>
          <a:p>
            <a:r>
              <a:rPr lang="pl-PL" sz="1300" dirty="0"/>
              <a:t>by </a:t>
            </a:r>
            <a:r>
              <a:rPr lang="pl-PL" sz="1300" dirty="0" err="1"/>
              <a:t>an</a:t>
            </a:r>
            <a:r>
              <a:rPr lang="pl-PL" sz="1300" dirty="0"/>
              <a:t> </a:t>
            </a:r>
            <a:r>
              <a:rPr lang="pl-PL" sz="1300" dirty="0" err="1"/>
              <a:t>electric</a:t>
            </a:r>
            <a:r>
              <a:rPr lang="pl-PL" sz="1300" dirty="0"/>
              <a:t> field in </a:t>
            </a:r>
            <a:r>
              <a:rPr lang="pl-PL" sz="1300" dirty="0" err="1"/>
              <a:t>inorganic</a:t>
            </a:r>
            <a:r>
              <a:rPr lang="pl-PL" sz="1300" dirty="0"/>
              <a:t> </a:t>
            </a:r>
            <a:r>
              <a:rPr lang="pl-PL" sz="1300" dirty="0" err="1"/>
              <a:t>ferroelectric</a:t>
            </a:r>
            <a:r>
              <a:rPr lang="pl-PL" sz="1300" dirty="0"/>
              <a:t>.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8364773" y="2904954"/>
            <a:ext cx="368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RT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883490" y="6036734"/>
            <a:ext cx="515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K. W. Kwok, et al.  </a:t>
            </a:r>
            <a:r>
              <a:rPr lang="pl-PL" sz="1400" i="1" dirty="0"/>
              <a:t>ACS </a:t>
            </a:r>
            <a:r>
              <a:rPr lang="pl-PL" sz="1400" i="1" dirty="0" err="1"/>
              <a:t>Appl</a:t>
            </a:r>
            <a:r>
              <a:rPr lang="pl-PL" sz="1400" i="1" dirty="0"/>
              <a:t>. </a:t>
            </a:r>
            <a:r>
              <a:rPr lang="pl-PL" sz="1400" i="1" dirty="0" err="1"/>
              <a:t>Mater</a:t>
            </a:r>
            <a:r>
              <a:rPr lang="pl-PL" sz="1400" i="1" dirty="0"/>
              <a:t>. </a:t>
            </a:r>
            <a:r>
              <a:rPr lang="pl-PL" sz="1400" i="1" dirty="0" err="1"/>
              <a:t>Interfaces</a:t>
            </a:r>
            <a:r>
              <a:rPr lang="pl-PL" sz="1400" dirty="0"/>
              <a:t> </a:t>
            </a:r>
            <a:r>
              <a:rPr lang="pl-PL" sz="1400" b="1" dirty="0"/>
              <a:t>2017</a:t>
            </a:r>
            <a:r>
              <a:rPr lang="pl-PL" sz="1400" dirty="0"/>
              <a:t>, </a:t>
            </a:r>
            <a:r>
              <a:rPr lang="pl-PL" sz="1400" i="1" dirty="0"/>
              <a:t>9</a:t>
            </a:r>
            <a:r>
              <a:rPr lang="pl-PL" sz="1400" dirty="0"/>
              <a:t>, 34042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8758272" y="215677"/>
            <a:ext cx="31289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900" dirty="0" err="1"/>
              <a:t>Two</a:t>
            </a:r>
            <a:r>
              <a:rPr lang="pl-PL" sz="1900" dirty="0"/>
              <a:t> </a:t>
            </a:r>
            <a:r>
              <a:rPr lang="pl-PL" sz="1900" dirty="0" err="1"/>
              <a:t>special</a:t>
            </a:r>
            <a:r>
              <a:rPr lang="pl-PL" sz="1900" dirty="0"/>
              <a:t> </a:t>
            </a:r>
            <a:r>
              <a:rPr lang="pl-PL" sz="1900" dirty="0" err="1"/>
              <a:t>research</a:t>
            </a:r>
            <a:r>
              <a:rPr lang="pl-PL" sz="1900" dirty="0"/>
              <a:t> </a:t>
            </a:r>
            <a:r>
              <a:rPr lang="pl-PL" sz="1900" dirty="0" err="1"/>
              <a:t>goals</a:t>
            </a:r>
            <a:r>
              <a:rPr lang="pl-PL" sz="1900" dirty="0"/>
              <a:t>:</a:t>
            </a:r>
          </a:p>
          <a:p>
            <a:pPr algn="r"/>
            <a:r>
              <a:rPr lang="pl-PL" sz="1900" b="1" dirty="0" err="1">
                <a:solidFill>
                  <a:srgbClr val="002060"/>
                </a:solidFill>
              </a:rPr>
              <a:t>Linking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switchable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pl-PL" sz="1900" b="1" dirty="0" err="1">
                <a:solidFill>
                  <a:srgbClr val="002060"/>
                </a:solidFill>
              </a:rPr>
              <a:t>dielectric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constant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pl-PL" sz="1900" b="1" dirty="0">
                <a:solidFill>
                  <a:srgbClr val="002060"/>
                </a:solidFill>
              </a:rPr>
              <a:t>with </a:t>
            </a:r>
            <a:r>
              <a:rPr lang="pl-PL" sz="1900" b="1" dirty="0" err="1">
                <a:solidFill>
                  <a:srgbClr val="002060"/>
                </a:solidFill>
              </a:rPr>
              <a:t>luminescence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pl-PL" sz="1900" b="1" dirty="0">
                <a:solidFill>
                  <a:schemeClr val="accent1"/>
                </a:solidFill>
              </a:rPr>
              <a:t>(</a:t>
            </a:r>
            <a:r>
              <a:rPr lang="pl-PL" sz="1900" b="1" dirty="0" err="1">
                <a:solidFill>
                  <a:schemeClr val="accent1"/>
                </a:solidFill>
              </a:rPr>
              <a:t>simultaneous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switching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br>
              <a:rPr lang="pl-PL" sz="1900" b="1" dirty="0">
                <a:solidFill>
                  <a:schemeClr val="accent1"/>
                </a:solidFill>
              </a:rPr>
            </a:br>
            <a:r>
              <a:rPr lang="pl-PL" sz="1900" b="1" dirty="0">
                <a:solidFill>
                  <a:schemeClr val="accent1"/>
                </a:solidFill>
              </a:rPr>
              <a:t>of </a:t>
            </a:r>
            <a:r>
              <a:rPr lang="pl-PL" sz="1900" b="1" dirty="0" err="1">
                <a:solidFill>
                  <a:schemeClr val="accent1"/>
                </a:solidFill>
              </a:rPr>
              <a:t>dielectric</a:t>
            </a:r>
            <a:r>
              <a:rPr lang="pl-PL" sz="1900" b="1" dirty="0">
                <a:solidFill>
                  <a:schemeClr val="accent1"/>
                </a:solidFill>
              </a:rPr>
              <a:t> and </a:t>
            </a:r>
            <a:r>
              <a:rPr lang="pl-PL" sz="1900" b="1" dirty="0" err="1">
                <a:solidFill>
                  <a:schemeClr val="accent1"/>
                </a:solidFill>
              </a:rPr>
              <a:t>luminescent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effects</a:t>
            </a:r>
            <a:r>
              <a:rPr lang="pl-PL" sz="1900" b="1" dirty="0">
                <a:solidFill>
                  <a:schemeClr val="accent1"/>
                </a:solidFill>
              </a:rPr>
              <a:t>)</a:t>
            </a:r>
          </a:p>
          <a:p>
            <a:pPr algn="r"/>
            <a:r>
              <a:rPr lang="pl-PL" sz="1900" b="1" dirty="0" err="1">
                <a:solidFill>
                  <a:srgbClr val="C00000"/>
                </a:solidFill>
              </a:rPr>
              <a:t>Linking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ferroelectricity</a:t>
            </a:r>
            <a:r>
              <a:rPr lang="pl-PL" sz="1900" b="1" dirty="0">
                <a:solidFill>
                  <a:srgbClr val="C00000"/>
                </a:solidFill>
              </a:rPr>
              <a:t> with </a:t>
            </a:r>
            <a:r>
              <a:rPr lang="pl-PL" sz="1900" b="1" dirty="0" err="1">
                <a:solidFill>
                  <a:srgbClr val="C00000"/>
                </a:solidFill>
              </a:rPr>
              <a:t>luminescent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thermometry</a:t>
            </a:r>
            <a:endParaRPr lang="pl-PL" sz="1900" b="1" dirty="0">
              <a:solidFill>
                <a:srgbClr val="C00000"/>
              </a:solidFill>
            </a:endParaRPr>
          </a:p>
          <a:p>
            <a:pPr algn="r"/>
            <a:r>
              <a:rPr lang="pl-PL" sz="1900" b="1" dirty="0">
                <a:solidFill>
                  <a:srgbClr val="FF0000"/>
                </a:solidFill>
              </a:rPr>
              <a:t>(</a:t>
            </a:r>
            <a:r>
              <a:rPr lang="pl-PL" sz="1900" b="1" dirty="0" err="1">
                <a:solidFill>
                  <a:srgbClr val="FF0000"/>
                </a:solidFill>
              </a:rPr>
              <a:t>molecular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ferroelectric</a:t>
            </a:r>
            <a:r>
              <a:rPr lang="pl-PL" sz="1900" b="1" dirty="0">
                <a:solidFill>
                  <a:srgbClr val="FF0000"/>
                </a:solidFill>
              </a:rPr>
              <a:t> with </a:t>
            </a:r>
            <a:r>
              <a:rPr lang="pl-PL" sz="1900" b="1" dirty="0" err="1">
                <a:solidFill>
                  <a:srgbClr val="FF0000"/>
                </a:solidFill>
              </a:rPr>
              <a:t>optical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self</a:t>
            </a:r>
            <a:r>
              <a:rPr lang="pl-PL" sz="1900" b="1" dirty="0">
                <a:solidFill>
                  <a:srgbClr val="FF0000"/>
                </a:solidFill>
              </a:rPr>
              <a:t>-monitoring of </a:t>
            </a:r>
            <a:r>
              <a:rPr lang="pl-PL" sz="1900" b="1" dirty="0" err="1">
                <a:solidFill>
                  <a:srgbClr val="FF0000"/>
                </a:solidFill>
              </a:rPr>
              <a:t>temperature</a:t>
            </a:r>
            <a:r>
              <a:rPr lang="pl-PL" sz="19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17789D7-4CCA-C975-C18A-072EDA909EE4}"/>
              </a:ext>
            </a:extLst>
          </p:cNvPr>
          <p:cNvSpPr txBox="1"/>
          <p:nvPr/>
        </p:nvSpPr>
        <p:spPr>
          <a:xfrm>
            <a:off x="8818433" y="3808347"/>
            <a:ext cx="327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Strategy</a:t>
            </a:r>
            <a:r>
              <a:rPr lang="pl-PL" dirty="0"/>
              <a:t>: </a:t>
            </a:r>
            <a:r>
              <a:rPr lang="pl-PL" b="1" dirty="0"/>
              <a:t>polar </a:t>
            </a:r>
            <a:r>
              <a:rPr lang="pl-PL" b="1" dirty="0" err="1"/>
              <a:t>cations</a:t>
            </a:r>
            <a:r>
              <a:rPr lang="pl-PL" b="1" dirty="0"/>
              <a:t> – </a:t>
            </a:r>
            <a:r>
              <a:rPr lang="pl-PL" b="1" dirty="0" err="1"/>
              <a:t>polycyanidometallate</a:t>
            </a:r>
            <a:r>
              <a:rPr lang="pl-PL" b="1" dirty="0"/>
              <a:t> </a:t>
            </a:r>
            <a:r>
              <a:rPr lang="pl-PL" b="1" dirty="0" err="1"/>
              <a:t>hybrids</a:t>
            </a:r>
            <a:endParaRPr lang="pl-PL" b="1" dirty="0"/>
          </a:p>
        </p:txBody>
      </p:sp>
      <p:pic>
        <p:nvPicPr>
          <p:cNvPr id="3" name="Obraz 2" descr="Obraz zawierający kreskówka, symbol, sztuka&#10;&#10;Opis wygenerowany automatycznie">
            <a:extLst>
              <a:ext uri="{FF2B5EF4-FFF2-40B4-BE49-F238E27FC236}">
                <a16:creationId xmlns:a16="http://schemas.microsoft.com/office/drawing/2014/main" id="{B9FE99A8-FDC4-534C-13D7-84C7B0E87E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colorTemperature colorTemp="5609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709" y="4486662"/>
            <a:ext cx="1750032" cy="1753734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4EE2C0F-5B3B-9592-8E81-F7341C73269D}"/>
              </a:ext>
            </a:extLst>
          </p:cNvPr>
          <p:cNvSpPr/>
          <p:nvPr/>
        </p:nvSpPr>
        <p:spPr>
          <a:xfrm>
            <a:off x="11521386" y="621348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/>
              <a:t>(I)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326845E-0690-BD05-266E-D877132A3E01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176485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zymon Chorąży\Desktop\shelx.png">
            <a:extLst>
              <a:ext uri="{FF2B5EF4-FFF2-40B4-BE49-F238E27FC236}">
                <a16:creationId xmlns:a16="http://schemas.microsoft.com/office/drawing/2014/main" id="{391D643C-E39A-58FB-B89F-D3F6246F2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1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515" y="132150"/>
            <a:ext cx="1240278" cy="12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CF58E90-44EB-EDA3-D28F-D056D246BFC4}"/>
              </a:ext>
            </a:extLst>
          </p:cNvPr>
          <p:cNvSpPr txBox="1"/>
          <p:nvPr/>
        </p:nvSpPr>
        <p:spPr>
          <a:xfrm>
            <a:off x="1541782" y="407906"/>
            <a:ext cx="1057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70C0"/>
                </a:solidFill>
              </a:rPr>
              <a:t>tetracyanidonitridorhenate</a:t>
            </a:r>
            <a:r>
              <a:rPr lang="pl-PL" b="1" dirty="0">
                <a:solidFill>
                  <a:srgbClr val="0070C0"/>
                </a:solidFill>
              </a:rPr>
              <a:t>(V) </a:t>
            </a:r>
            <a:r>
              <a:rPr lang="pl-PL" b="1" dirty="0" err="1">
                <a:solidFill>
                  <a:srgbClr val="0070C0"/>
                </a:solidFill>
              </a:rPr>
              <a:t>ion</a:t>
            </a:r>
            <a:r>
              <a:rPr lang="pl-PL" b="1" dirty="0">
                <a:solidFill>
                  <a:srgbClr val="0070C0"/>
                </a:solidFill>
              </a:rPr>
              <a:t>, [</a:t>
            </a:r>
            <a:r>
              <a:rPr lang="pl-PL" b="1" dirty="0" err="1">
                <a:solidFill>
                  <a:srgbClr val="0070C0"/>
                </a:solidFill>
              </a:rPr>
              <a:t>Re</a:t>
            </a:r>
            <a:r>
              <a:rPr lang="pl-PL" b="1" baseline="30000" dirty="0" err="1">
                <a:solidFill>
                  <a:srgbClr val="0070C0"/>
                </a:solidFill>
              </a:rPr>
              <a:t>V</a:t>
            </a:r>
            <a:r>
              <a:rPr lang="pl-PL" b="1" dirty="0">
                <a:solidFill>
                  <a:srgbClr val="0070C0"/>
                </a:solidFill>
              </a:rPr>
              <a:t>(CN)</a:t>
            </a:r>
            <a:r>
              <a:rPr lang="pl-PL" b="1" baseline="-25000" dirty="0">
                <a:solidFill>
                  <a:srgbClr val="0070C0"/>
                </a:solidFill>
              </a:rPr>
              <a:t>4</a:t>
            </a:r>
            <a:r>
              <a:rPr lang="pl-PL" b="1" dirty="0">
                <a:solidFill>
                  <a:srgbClr val="0070C0"/>
                </a:solidFill>
              </a:rPr>
              <a:t>(</a:t>
            </a:r>
            <a:r>
              <a:rPr lang="pl-PL" b="1" dirty="0" err="1">
                <a:solidFill>
                  <a:srgbClr val="0070C0"/>
                </a:solidFill>
              </a:rPr>
              <a:t>nitrido</a:t>
            </a:r>
            <a:r>
              <a:rPr lang="pl-PL" b="1" dirty="0">
                <a:solidFill>
                  <a:srgbClr val="0070C0"/>
                </a:solidFill>
              </a:rPr>
              <a:t>)(L-N]</a:t>
            </a:r>
            <a:r>
              <a:rPr lang="pl-PL" b="1" baseline="30000" dirty="0">
                <a:solidFill>
                  <a:srgbClr val="0070C0"/>
                </a:solidFill>
              </a:rPr>
              <a:t>2- </a:t>
            </a:r>
            <a:r>
              <a:rPr lang="pl-PL" sz="1600" dirty="0">
                <a:solidFill>
                  <a:srgbClr val="0070C0"/>
                </a:solidFill>
              </a:rPr>
              <a:t>(L-N = </a:t>
            </a:r>
            <a:r>
              <a:rPr lang="pl-PL" sz="1600" dirty="0" err="1">
                <a:solidFill>
                  <a:srgbClr val="0070C0"/>
                </a:solidFill>
              </a:rPr>
              <a:t>amines</a:t>
            </a:r>
            <a:r>
              <a:rPr lang="pl-PL" sz="1600" dirty="0">
                <a:solidFill>
                  <a:srgbClr val="0070C0"/>
                </a:solidFill>
              </a:rPr>
              <a:t>, </a:t>
            </a:r>
            <a:r>
              <a:rPr lang="pl-PL" sz="1600" dirty="0" err="1">
                <a:solidFill>
                  <a:srgbClr val="0070C0"/>
                </a:solidFill>
              </a:rPr>
              <a:t>pyridine</a:t>
            </a:r>
            <a:r>
              <a:rPr lang="pl-PL" sz="1600" dirty="0">
                <a:solidFill>
                  <a:srgbClr val="0070C0"/>
                </a:solidFill>
              </a:rPr>
              <a:t> </a:t>
            </a:r>
            <a:r>
              <a:rPr lang="pl-PL" sz="1600" dirty="0" err="1">
                <a:solidFill>
                  <a:srgbClr val="0070C0"/>
                </a:solidFill>
              </a:rPr>
              <a:t>derivatives</a:t>
            </a:r>
            <a:r>
              <a:rPr lang="pl-PL" sz="1600" dirty="0">
                <a:solidFill>
                  <a:srgbClr val="0070C0"/>
                </a:solidFill>
              </a:rPr>
              <a:t>, etc.)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4A6CB6-EB3C-094D-CC32-D23E09E259A3}"/>
              </a:ext>
            </a:extLst>
          </p:cNvPr>
          <p:cNvSpPr/>
          <p:nvPr/>
        </p:nvSpPr>
        <p:spPr>
          <a:xfrm>
            <a:off x="1575234" y="838551"/>
            <a:ext cx="9399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0-D (Me-</a:t>
            </a:r>
            <a:r>
              <a:rPr lang="pl-PL" sz="1600" b="1" dirty="0" err="1"/>
              <a:t>dabco</a:t>
            </a:r>
            <a:r>
              <a:rPr lang="pl-PL" sz="1600" b="1" dirty="0"/>
              <a:t>)</a:t>
            </a:r>
            <a:r>
              <a:rPr lang="pl-PL" sz="1600" b="1" baseline="-25000" dirty="0"/>
              <a:t>2</a:t>
            </a:r>
            <a:r>
              <a:rPr lang="pl-PL" sz="1600" b="1" dirty="0"/>
              <a:t>[</a:t>
            </a:r>
            <a:r>
              <a:rPr lang="pl-PL" sz="1600" b="1" dirty="0" err="1"/>
              <a:t>Re</a:t>
            </a:r>
            <a:r>
              <a:rPr lang="pl-PL" sz="1600" b="1" baseline="30000" dirty="0" err="1"/>
              <a:t>V</a:t>
            </a:r>
            <a:r>
              <a:rPr lang="pl-PL" sz="1600" b="1" dirty="0"/>
              <a:t>(CN)</a:t>
            </a:r>
            <a:r>
              <a:rPr lang="pl-PL" sz="1600" b="1" baseline="-25000" dirty="0"/>
              <a:t>4</a:t>
            </a:r>
            <a:r>
              <a:rPr lang="pl-PL" sz="1600" b="1" dirty="0"/>
              <a:t>(</a:t>
            </a:r>
            <a:r>
              <a:rPr lang="pl-PL" sz="1600" b="1" dirty="0" err="1"/>
              <a:t>nitrido</a:t>
            </a:r>
            <a:r>
              <a:rPr lang="pl-PL" sz="1600" b="1" dirty="0"/>
              <a:t>)(L-</a:t>
            </a:r>
            <a:r>
              <a:rPr lang="pl-PL" sz="1600" b="1" dirty="0" err="1"/>
              <a:t>diamine</a:t>
            </a:r>
            <a:r>
              <a:rPr lang="pl-PL" sz="1600" b="1" dirty="0"/>
              <a:t>)]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4971AB2-E549-3141-7E22-BBECBF453C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6972" y="1311924"/>
            <a:ext cx="4503065" cy="19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B430043-7139-C161-4478-09E428E355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462" y="3194624"/>
            <a:ext cx="4937806" cy="217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AF9B9D4-9BF6-346D-5A47-423AB3120D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1872" y="3118159"/>
            <a:ext cx="4619406" cy="235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53C13B9-372E-8746-7266-86096FE125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8301" y="1296620"/>
            <a:ext cx="4284878" cy="20285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87E43E19-D589-6C9C-2971-E333CD6F2159}"/>
              </a:ext>
            </a:extLst>
          </p:cNvPr>
          <p:cNvSpPr/>
          <p:nvPr/>
        </p:nvSpPr>
        <p:spPr>
          <a:xfrm>
            <a:off x="2466970" y="1254828"/>
            <a:ext cx="2449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51B5CF7-B731-16C0-F1FE-4DAA71C04D74}"/>
              </a:ext>
            </a:extLst>
          </p:cNvPr>
          <p:cNvSpPr/>
          <p:nvPr/>
        </p:nvSpPr>
        <p:spPr>
          <a:xfrm>
            <a:off x="2898724" y="2974299"/>
            <a:ext cx="2449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A2A37B5-1BEF-4F13-FB4E-55BDB926C29D}"/>
              </a:ext>
            </a:extLst>
          </p:cNvPr>
          <p:cNvSpPr/>
          <p:nvPr/>
        </p:nvSpPr>
        <p:spPr>
          <a:xfrm>
            <a:off x="2178488" y="3058452"/>
            <a:ext cx="2449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F3F16E5-E9E9-1000-7E4F-A3A39DCB44F9}"/>
              </a:ext>
            </a:extLst>
          </p:cNvPr>
          <p:cNvSpPr/>
          <p:nvPr/>
        </p:nvSpPr>
        <p:spPr>
          <a:xfrm>
            <a:off x="7147478" y="3114361"/>
            <a:ext cx="2819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2048EB2-F0EF-9DCE-ACE1-8478A53E4B70}"/>
              </a:ext>
            </a:extLst>
          </p:cNvPr>
          <p:cNvSpPr txBox="1"/>
          <p:nvPr/>
        </p:nvSpPr>
        <p:spPr>
          <a:xfrm>
            <a:off x="247515" y="5448621"/>
            <a:ext cx="11696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/>
              <a:t>Ionic</a:t>
            </a:r>
            <a:r>
              <a:rPr lang="pl-PL" sz="1600" b="1" dirty="0"/>
              <a:t> </a:t>
            </a:r>
            <a:r>
              <a:rPr lang="pl-PL" sz="1600" b="1" dirty="0" err="1"/>
              <a:t>salts</a:t>
            </a:r>
            <a:r>
              <a:rPr lang="pl-PL" sz="1600" b="1" dirty="0"/>
              <a:t> </a:t>
            </a:r>
            <a:r>
              <a:rPr lang="pl-PL" sz="1600" b="1" dirty="0" err="1"/>
              <a:t>based</a:t>
            </a:r>
            <a:r>
              <a:rPr lang="pl-PL" sz="1600" b="1" dirty="0"/>
              <a:t> on </a:t>
            </a:r>
            <a:r>
              <a:rPr lang="pl-PL" sz="1600" b="1" dirty="0" err="1"/>
              <a:t>tetracyanidonitridorhenate</a:t>
            </a:r>
            <a:r>
              <a:rPr lang="pl-PL" sz="1600" b="1" dirty="0"/>
              <a:t>(V) </a:t>
            </a:r>
            <a:r>
              <a:rPr lang="pl-PL" sz="1600" b="1" dirty="0" err="1"/>
              <a:t>complexes</a:t>
            </a:r>
            <a:r>
              <a:rPr lang="pl-PL" sz="1600" b="1" dirty="0"/>
              <a:t> with </a:t>
            </a:r>
            <a:r>
              <a:rPr lang="pl-PL" sz="1600" b="1" dirty="0" err="1"/>
              <a:t>diamine-type</a:t>
            </a:r>
            <a:r>
              <a:rPr lang="pl-PL" sz="1600" b="1" dirty="0"/>
              <a:t> </a:t>
            </a:r>
            <a:r>
              <a:rPr lang="pl-PL" sz="1600" b="1" dirty="0" err="1"/>
              <a:t>ligands</a:t>
            </a:r>
            <a:r>
              <a:rPr lang="pl-PL" sz="1600" dirty="0"/>
              <a:t>, </a:t>
            </a:r>
            <a:r>
              <a:rPr lang="pl-PL" sz="1600" dirty="0" err="1"/>
              <a:t>further</a:t>
            </a:r>
            <a:r>
              <a:rPr lang="pl-PL" sz="1600" dirty="0"/>
              <a:t> </a:t>
            </a:r>
            <a:r>
              <a:rPr lang="pl-PL" sz="1600" dirty="0" err="1"/>
              <a:t>linked</a:t>
            </a:r>
            <a:r>
              <a:rPr lang="pl-PL" sz="1600" dirty="0"/>
              <a:t> with </a:t>
            </a:r>
            <a:r>
              <a:rPr lang="pl-PL" sz="1600" b="1" dirty="0"/>
              <a:t>polar </a:t>
            </a:r>
            <a:r>
              <a:rPr lang="pl-PL" sz="1600" b="1" dirty="0" err="1"/>
              <a:t>organic</a:t>
            </a:r>
            <a:r>
              <a:rPr lang="pl-PL" sz="1600" b="1" dirty="0"/>
              <a:t> </a:t>
            </a:r>
            <a:r>
              <a:rPr lang="pl-PL" sz="1600" b="1" dirty="0" err="1"/>
              <a:t>cations</a:t>
            </a:r>
            <a:r>
              <a:rPr lang="pl-PL" sz="1600" b="1" dirty="0"/>
              <a:t> </a:t>
            </a:r>
            <a:br>
              <a:rPr lang="pl-PL" sz="1600" b="1" dirty="0"/>
            </a:br>
            <a:r>
              <a:rPr lang="pl-PL" sz="1600" b="1" dirty="0"/>
              <a:t>of </a:t>
            </a:r>
            <a:r>
              <a:rPr lang="pl-PL" sz="1600" b="1" dirty="0" err="1"/>
              <a:t>an</a:t>
            </a:r>
            <a:r>
              <a:rPr lang="pl-PL" sz="1600" b="1" dirty="0"/>
              <a:t> N-</a:t>
            </a:r>
            <a:r>
              <a:rPr lang="pl-PL" sz="1600" b="1" dirty="0" err="1"/>
              <a:t>dabconium</a:t>
            </a:r>
            <a:r>
              <a:rPr lang="pl-PL" sz="1600" b="1" dirty="0"/>
              <a:t>-</a:t>
            </a:r>
            <a:r>
              <a:rPr lang="pl-PL" sz="1600" b="1" dirty="0" err="1"/>
              <a:t>type</a:t>
            </a:r>
            <a:r>
              <a:rPr lang="pl-PL" sz="1600" b="1" dirty="0"/>
              <a:t> </a:t>
            </a:r>
            <a:r>
              <a:rPr lang="pl-PL" sz="1600" dirty="0"/>
              <a:t>(Me-</a:t>
            </a:r>
            <a:r>
              <a:rPr lang="pl-PL" sz="1600" dirty="0" err="1"/>
              <a:t>dabco</a:t>
            </a:r>
            <a:r>
              <a:rPr lang="pl-PL" sz="1600" dirty="0"/>
              <a:t>); </a:t>
            </a:r>
            <a:r>
              <a:rPr lang="pl-PL" sz="1600" dirty="0" err="1"/>
              <a:t>Thermally-induced</a:t>
            </a:r>
            <a:r>
              <a:rPr lang="pl-PL" sz="1600" dirty="0"/>
              <a:t> </a:t>
            </a:r>
            <a:r>
              <a:rPr lang="pl-PL" sz="1600" dirty="0" err="1"/>
              <a:t>phase</a:t>
            </a:r>
            <a:r>
              <a:rPr lang="pl-PL" sz="1600" dirty="0"/>
              <a:t> </a:t>
            </a:r>
            <a:r>
              <a:rPr lang="pl-PL" sz="1600" dirty="0" err="1"/>
              <a:t>transitions</a:t>
            </a:r>
            <a:r>
              <a:rPr lang="pl-PL" sz="1600" dirty="0"/>
              <a:t> of </a:t>
            </a:r>
            <a:r>
              <a:rPr lang="pl-PL" sz="1600" dirty="0" err="1"/>
              <a:t>an</a:t>
            </a:r>
            <a:r>
              <a:rPr lang="pl-PL" sz="1600" dirty="0"/>
              <a:t> order-</a:t>
            </a:r>
            <a:r>
              <a:rPr lang="pl-PL" sz="1600" dirty="0" err="1"/>
              <a:t>disorder</a:t>
            </a:r>
            <a:r>
              <a:rPr lang="pl-PL" sz="1600" dirty="0"/>
              <a:t> </a:t>
            </a:r>
            <a:r>
              <a:rPr lang="pl-PL" sz="1600" dirty="0" err="1"/>
              <a:t>type</a:t>
            </a:r>
            <a:r>
              <a:rPr lang="pl-PL" sz="1600" dirty="0"/>
              <a:t>, </a:t>
            </a:r>
            <a:r>
              <a:rPr lang="pl-PL" sz="1600" dirty="0" err="1"/>
              <a:t>observed</a:t>
            </a:r>
            <a:r>
              <a:rPr lang="pl-PL" sz="1600" dirty="0"/>
              <a:t> in </a:t>
            </a:r>
            <a:r>
              <a:rPr lang="pl-PL" sz="1600" dirty="0" err="1"/>
              <a:t>structural</a:t>
            </a:r>
            <a:r>
              <a:rPr lang="pl-PL" sz="1600" dirty="0"/>
              <a:t>, </a:t>
            </a:r>
            <a:r>
              <a:rPr lang="pl-PL" sz="1600" dirty="0" err="1"/>
              <a:t>calorimetric</a:t>
            </a:r>
            <a:r>
              <a:rPr lang="pl-PL" sz="1600" dirty="0"/>
              <a:t>, </a:t>
            </a:r>
            <a:r>
              <a:rPr lang="pl-PL" sz="1600" dirty="0" err="1"/>
              <a:t>dielectric</a:t>
            </a:r>
            <a:r>
              <a:rPr lang="pl-PL" sz="1600" dirty="0"/>
              <a:t> </a:t>
            </a:r>
            <a:r>
              <a:rPr lang="pl-PL" sz="1600" dirty="0" err="1"/>
              <a:t>studies</a:t>
            </a:r>
            <a:r>
              <a:rPr lang="pl-PL" sz="1600" dirty="0"/>
              <a:t> (</a:t>
            </a:r>
            <a:r>
              <a:rPr lang="pl-PL" sz="1600" b="1" dirty="0" err="1"/>
              <a:t>thermal</a:t>
            </a:r>
            <a:r>
              <a:rPr lang="pl-PL" sz="1600" b="1" dirty="0"/>
              <a:t> </a:t>
            </a:r>
            <a:r>
              <a:rPr lang="pl-PL" sz="1600" b="1" dirty="0" err="1"/>
              <a:t>switching</a:t>
            </a:r>
            <a:r>
              <a:rPr lang="pl-PL" sz="1600" b="1" dirty="0"/>
              <a:t> of </a:t>
            </a:r>
            <a:r>
              <a:rPr lang="pl-PL" sz="1600" b="1" dirty="0" err="1"/>
              <a:t>dielectric</a:t>
            </a:r>
            <a:r>
              <a:rPr lang="pl-PL" sz="1600" b="1" dirty="0"/>
              <a:t> </a:t>
            </a:r>
            <a:r>
              <a:rPr lang="pl-PL" sz="1600" b="1" dirty="0" err="1"/>
              <a:t>constant</a:t>
            </a:r>
            <a:r>
              <a:rPr lang="pl-PL" sz="1600" dirty="0"/>
              <a:t>)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8A8B69B4-BF8B-9C2B-7185-C97BBE450AB6}"/>
              </a:ext>
            </a:extLst>
          </p:cNvPr>
          <p:cNvSpPr/>
          <p:nvPr/>
        </p:nvSpPr>
        <p:spPr>
          <a:xfrm>
            <a:off x="7342200" y="1084659"/>
            <a:ext cx="2819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/>
          <p:cNvSpPr/>
          <p:nvPr/>
        </p:nvSpPr>
        <p:spPr>
          <a:xfrm>
            <a:off x="118419" y="14947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 err="1">
                <a:solidFill>
                  <a:srgbClr val="002060"/>
                </a:solidFill>
              </a:rPr>
              <a:t>Linking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  <a:r>
              <a:rPr lang="pl-PL" sz="1600" b="1" dirty="0" err="1">
                <a:solidFill>
                  <a:srgbClr val="002060"/>
                </a:solidFill>
              </a:rPr>
              <a:t>switchable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pl-PL" sz="1600" b="1" dirty="0" err="1">
                <a:solidFill>
                  <a:srgbClr val="002060"/>
                </a:solidFill>
              </a:rPr>
              <a:t>dielectric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  <a:r>
              <a:rPr lang="pl-PL" sz="1600" b="1" dirty="0" err="1">
                <a:solidFill>
                  <a:srgbClr val="002060"/>
                </a:solidFill>
              </a:rPr>
              <a:t>constant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pl-PL" sz="1600" b="1" dirty="0">
                <a:solidFill>
                  <a:srgbClr val="002060"/>
                </a:solidFill>
              </a:rPr>
              <a:t>with </a:t>
            </a:r>
            <a:r>
              <a:rPr lang="pl-PL" sz="1600" b="1" dirty="0" err="1">
                <a:solidFill>
                  <a:srgbClr val="002060"/>
                </a:solidFill>
              </a:rPr>
              <a:t>luminescence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pl-PL" sz="1600" b="1" dirty="0">
                <a:solidFill>
                  <a:schemeClr val="accent1"/>
                </a:solidFill>
              </a:rPr>
              <a:t>(</a:t>
            </a:r>
            <a:r>
              <a:rPr lang="pl-PL" sz="1600" b="1" dirty="0" err="1">
                <a:solidFill>
                  <a:schemeClr val="accent1"/>
                </a:solidFill>
              </a:rPr>
              <a:t>simultaneous</a:t>
            </a:r>
            <a:r>
              <a:rPr lang="pl-PL" sz="1600" b="1" dirty="0">
                <a:solidFill>
                  <a:schemeClr val="accent1"/>
                </a:solidFill>
              </a:rPr>
              <a:t> </a:t>
            </a:r>
            <a:r>
              <a:rPr lang="pl-PL" sz="1600" b="1" dirty="0" err="1">
                <a:solidFill>
                  <a:schemeClr val="accent1"/>
                </a:solidFill>
              </a:rPr>
              <a:t>switching</a:t>
            </a:r>
            <a:r>
              <a:rPr lang="pl-PL" sz="1600" b="1" dirty="0">
                <a:solidFill>
                  <a:schemeClr val="accent1"/>
                </a:solidFill>
              </a:rPr>
              <a:t> </a:t>
            </a:r>
            <a:br>
              <a:rPr lang="pl-PL" sz="1600" b="1" dirty="0">
                <a:solidFill>
                  <a:schemeClr val="accent1"/>
                </a:solidFill>
              </a:rPr>
            </a:br>
            <a:r>
              <a:rPr lang="pl-PL" sz="1600" b="1" dirty="0">
                <a:solidFill>
                  <a:schemeClr val="accent1"/>
                </a:solidFill>
              </a:rPr>
              <a:t>of </a:t>
            </a:r>
            <a:r>
              <a:rPr lang="pl-PL" sz="1600" b="1" dirty="0" err="1">
                <a:solidFill>
                  <a:schemeClr val="accent1"/>
                </a:solidFill>
              </a:rPr>
              <a:t>dielectric</a:t>
            </a:r>
            <a:r>
              <a:rPr lang="pl-PL" sz="1600" b="1" dirty="0">
                <a:solidFill>
                  <a:schemeClr val="accent1"/>
                </a:solidFill>
              </a:rPr>
              <a:t> and </a:t>
            </a:r>
          </a:p>
          <a:p>
            <a:r>
              <a:rPr lang="pl-PL" sz="1600" b="1" dirty="0" err="1">
                <a:solidFill>
                  <a:schemeClr val="accent1"/>
                </a:solidFill>
              </a:rPr>
              <a:t>luminescent</a:t>
            </a:r>
            <a:r>
              <a:rPr lang="pl-PL" sz="1600" b="1" dirty="0">
                <a:solidFill>
                  <a:schemeClr val="accent1"/>
                </a:solidFill>
              </a:rPr>
              <a:t> </a:t>
            </a:r>
            <a:r>
              <a:rPr lang="pl-PL" sz="1600" b="1" dirty="0" err="1">
                <a:solidFill>
                  <a:schemeClr val="accent1"/>
                </a:solidFill>
              </a:rPr>
              <a:t>effects</a:t>
            </a:r>
            <a:r>
              <a:rPr lang="pl-PL" sz="16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4F8391F-1B30-F486-ACFA-5D6E030C0F36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708360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D869FCA-7C12-8FFC-5BB5-8342EF166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9272"/>
                    </a14:imgEffect>
                    <a14:imgEffect>
                      <a14:brightnessContrast bright="4000" contras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773" y="1116499"/>
            <a:ext cx="5266519" cy="4322725"/>
          </a:xfrm>
          <a:prstGeom prst="rect">
            <a:avLst/>
          </a:prstGeom>
        </p:spPr>
      </p:pic>
      <p:pic>
        <p:nvPicPr>
          <p:cNvPr id="5" name="Picture 2" descr="C:\Users\Szymon Chorąży\Desktop\shelx.png">
            <a:extLst>
              <a:ext uri="{FF2B5EF4-FFF2-40B4-BE49-F238E27FC236}">
                <a16:creationId xmlns:a16="http://schemas.microsoft.com/office/drawing/2014/main" id="{540CAB1A-1072-B6ED-4953-B48F96B88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-1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515" y="196698"/>
            <a:ext cx="1240278" cy="12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2AD86B8-60AB-5339-E045-EE174FF2B04C}"/>
              </a:ext>
            </a:extLst>
          </p:cNvPr>
          <p:cNvSpPr txBox="1"/>
          <p:nvPr/>
        </p:nvSpPr>
        <p:spPr>
          <a:xfrm>
            <a:off x="1541782" y="472454"/>
            <a:ext cx="1057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70C0"/>
                </a:solidFill>
              </a:rPr>
              <a:t>tetracyanidonitridorhenate</a:t>
            </a:r>
            <a:r>
              <a:rPr lang="pl-PL" b="1" dirty="0">
                <a:solidFill>
                  <a:srgbClr val="0070C0"/>
                </a:solidFill>
              </a:rPr>
              <a:t>(V) </a:t>
            </a:r>
            <a:r>
              <a:rPr lang="pl-PL" b="1" dirty="0" err="1">
                <a:solidFill>
                  <a:srgbClr val="0070C0"/>
                </a:solidFill>
              </a:rPr>
              <a:t>ion</a:t>
            </a:r>
            <a:r>
              <a:rPr lang="pl-PL" b="1" dirty="0">
                <a:solidFill>
                  <a:srgbClr val="0070C0"/>
                </a:solidFill>
              </a:rPr>
              <a:t>, [</a:t>
            </a:r>
            <a:r>
              <a:rPr lang="pl-PL" b="1" dirty="0" err="1">
                <a:solidFill>
                  <a:srgbClr val="0070C0"/>
                </a:solidFill>
              </a:rPr>
              <a:t>Re</a:t>
            </a:r>
            <a:r>
              <a:rPr lang="pl-PL" b="1" baseline="30000" dirty="0" err="1">
                <a:solidFill>
                  <a:srgbClr val="0070C0"/>
                </a:solidFill>
              </a:rPr>
              <a:t>V</a:t>
            </a:r>
            <a:r>
              <a:rPr lang="pl-PL" b="1" dirty="0">
                <a:solidFill>
                  <a:srgbClr val="0070C0"/>
                </a:solidFill>
              </a:rPr>
              <a:t>(CN)</a:t>
            </a:r>
            <a:r>
              <a:rPr lang="pl-PL" b="1" baseline="-25000" dirty="0">
                <a:solidFill>
                  <a:srgbClr val="0070C0"/>
                </a:solidFill>
              </a:rPr>
              <a:t>4</a:t>
            </a:r>
            <a:r>
              <a:rPr lang="pl-PL" b="1" dirty="0">
                <a:solidFill>
                  <a:srgbClr val="0070C0"/>
                </a:solidFill>
              </a:rPr>
              <a:t>(</a:t>
            </a:r>
            <a:r>
              <a:rPr lang="pl-PL" b="1" dirty="0" err="1">
                <a:solidFill>
                  <a:srgbClr val="0070C0"/>
                </a:solidFill>
              </a:rPr>
              <a:t>nitrido</a:t>
            </a:r>
            <a:r>
              <a:rPr lang="pl-PL" b="1" dirty="0">
                <a:solidFill>
                  <a:srgbClr val="0070C0"/>
                </a:solidFill>
              </a:rPr>
              <a:t>)(L-N]</a:t>
            </a:r>
            <a:r>
              <a:rPr lang="pl-PL" b="1" baseline="30000" dirty="0">
                <a:solidFill>
                  <a:srgbClr val="0070C0"/>
                </a:solidFill>
              </a:rPr>
              <a:t>2- </a:t>
            </a:r>
            <a:r>
              <a:rPr lang="pl-PL" sz="1600" dirty="0">
                <a:solidFill>
                  <a:srgbClr val="0070C0"/>
                </a:solidFill>
              </a:rPr>
              <a:t>(L-N = </a:t>
            </a:r>
            <a:r>
              <a:rPr lang="pl-PL" sz="1600" dirty="0" err="1">
                <a:solidFill>
                  <a:srgbClr val="0070C0"/>
                </a:solidFill>
              </a:rPr>
              <a:t>amines</a:t>
            </a:r>
            <a:r>
              <a:rPr lang="pl-PL" sz="1600" dirty="0">
                <a:solidFill>
                  <a:srgbClr val="0070C0"/>
                </a:solidFill>
              </a:rPr>
              <a:t>, </a:t>
            </a:r>
            <a:r>
              <a:rPr lang="pl-PL" sz="1600" dirty="0" err="1">
                <a:solidFill>
                  <a:srgbClr val="0070C0"/>
                </a:solidFill>
              </a:rPr>
              <a:t>pyridine</a:t>
            </a:r>
            <a:r>
              <a:rPr lang="pl-PL" sz="1600" dirty="0">
                <a:solidFill>
                  <a:srgbClr val="0070C0"/>
                </a:solidFill>
              </a:rPr>
              <a:t> </a:t>
            </a:r>
            <a:r>
              <a:rPr lang="pl-PL" sz="1600" dirty="0" err="1">
                <a:solidFill>
                  <a:srgbClr val="0070C0"/>
                </a:solidFill>
              </a:rPr>
              <a:t>derivatives</a:t>
            </a:r>
            <a:r>
              <a:rPr lang="pl-PL" sz="1600" dirty="0">
                <a:solidFill>
                  <a:srgbClr val="0070C0"/>
                </a:solidFill>
              </a:rPr>
              <a:t>, etc.)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099C087-6491-8443-BBFF-B6B9CC84D3A8}"/>
              </a:ext>
            </a:extLst>
          </p:cNvPr>
          <p:cNvSpPr/>
          <p:nvPr/>
        </p:nvSpPr>
        <p:spPr>
          <a:xfrm>
            <a:off x="1487793" y="6025480"/>
            <a:ext cx="104316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500" dirty="0"/>
              <a:t>M. Liberka, M. Zychowicz, J. Hooper, K. </a:t>
            </a:r>
            <a:r>
              <a:rPr lang="pl-PL" sz="1500" dirty="0" err="1"/>
              <a:t>Nakabayashi</a:t>
            </a:r>
            <a:r>
              <a:rPr lang="pl-PL" sz="1500" dirty="0"/>
              <a:t>, S. </a:t>
            </a:r>
            <a:r>
              <a:rPr lang="pl-PL" sz="1500" dirty="0" err="1"/>
              <a:t>Ohkoshi</a:t>
            </a:r>
            <a:r>
              <a:rPr lang="pl-PL" sz="1500" dirty="0"/>
              <a:t>, S. </a:t>
            </a:r>
            <a:r>
              <a:rPr lang="pl-PL" sz="1500" dirty="0" err="1"/>
              <a:t>Chorazy</a:t>
            </a:r>
            <a:r>
              <a:rPr lang="pl-PL" sz="1500" dirty="0"/>
              <a:t>, </a:t>
            </a:r>
            <a:r>
              <a:rPr lang="pl-PL" sz="1500" i="1" dirty="0" err="1"/>
              <a:t>Angew</a:t>
            </a:r>
            <a:r>
              <a:rPr lang="pl-PL" sz="1500" i="1" dirty="0"/>
              <a:t>. Chem. </a:t>
            </a:r>
            <a:r>
              <a:rPr lang="pl-PL" sz="1500" i="1" dirty="0" err="1"/>
              <a:t>Int</a:t>
            </a:r>
            <a:r>
              <a:rPr lang="pl-PL" sz="1500" i="1" dirty="0"/>
              <a:t>. Ed. </a:t>
            </a:r>
            <a:r>
              <a:rPr lang="pl-PL" sz="1500" b="1" dirty="0"/>
              <a:t>2023</a:t>
            </a:r>
            <a:r>
              <a:rPr lang="pl-PL" sz="1500" dirty="0"/>
              <a:t>, </a:t>
            </a:r>
            <a:r>
              <a:rPr lang="pl-PL" sz="1500" i="1" dirty="0"/>
              <a:t>62</a:t>
            </a:r>
            <a:r>
              <a:rPr lang="pl-PL" sz="1500" dirty="0"/>
              <a:t>, e202308284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007EFA3-AB19-48D5-CABD-14D6E7B1BEAA}"/>
              </a:ext>
            </a:extLst>
          </p:cNvPr>
          <p:cNvSpPr/>
          <p:nvPr/>
        </p:nvSpPr>
        <p:spPr>
          <a:xfrm>
            <a:off x="1575234" y="1085985"/>
            <a:ext cx="9399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0-D (Me-</a:t>
            </a:r>
            <a:r>
              <a:rPr lang="pl-PL" sz="1600" b="1" dirty="0" err="1"/>
              <a:t>dabco</a:t>
            </a:r>
            <a:r>
              <a:rPr lang="pl-PL" sz="1600" b="1" dirty="0"/>
              <a:t>)</a:t>
            </a:r>
            <a:r>
              <a:rPr lang="pl-PL" sz="1600" b="1" baseline="-25000" dirty="0"/>
              <a:t>2</a:t>
            </a:r>
            <a:r>
              <a:rPr lang="pl-PL" sz="1600" b="1" dirty="0"/>
              <a:t>[</a:t>
            </a:r>
            <a:r>
              <a:rPr lang="pl-PL" sz="1600" b="1" dirty="0" err="1"/>
              <a:t>Re</a:t>
            </a:r>
            <a:r>
              <a:rPr lang="pl-PL" sz="1600" b="1" baseline="30000" dirty="0" err="1"/>
              <a:t>V</a:t>
            </a:r>
            <a:r>
              <a:rPr lang="pl-PL" sz="1600" b="1" dirty="0"/>
              <a:t>(CN)</a:t>
            </a:r>
            <a:r>
              <a:rPr lang="pl-PL" sz="1600" b="1" baseline="-25000" dirty="0"/>
              <a:t>4</a:t>
            </a:r>
            <a:r>
              <a:rPr lang="pl-PL" sz="1600" b="1" dirty="0"/>
              <a:t>(</a:t>
            </a:r>
            <a:r>
              <a:rPr lang="pl-PL" sz="1600" b="1" dirty="0" err="1"/>
              <a:t>nitrido</a:t>
            </a:r>
            <a:r>
              <a:rPr lang="pl-PL" sz="1600" b="1" dirty="0"/>
              <a:t>)(L-</a:t>
            </a:r>
            <a:r>
              <a:rPr lang="pl-PL" sz="1600" b="1" dirty="0" err="1"/>
              <a:t>diamine</a:t>
            </a:r>
            <a:r>
              <a:rPr lang="pl-PL" sz="1600" b="1" dirty="0"/>
              <a:t>)]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9FD3B59-383B-99F2-1EF7-8C758B669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17" y="1541878"/>
            <a:ext cx="1949275" cy="360671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D65A30F-1B91-0CD7-CD64-FA87353DC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839" y="1541878"/>
            <a:ext cx="3970398" cy="3555682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92C0A7F-FEC0-4FEB-0275-5D9317115882}"/>
              </a:ext>
            </a:extLst>
          </p:cNvPr>
          <p:cNvSpPr/>
          <p:nvPr/>
        </p:nvSpPr>
        <p:spPr>
          <a:xfrm>
            <a:off x="6553773" y="984681"/>
            <a:ext cx="2449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4B9C3A2-F974-D1D2-491B-D355D639DF95}"/>
              </a:ext>
            </a:extLst>
          </p:cNvPr>
          <p:cNvSpPr/>
          <p:nvPr/>
        </p:nvSpPr>
        <p:spPr>
          <a:xfrm>
            <a:off x="6478986" y="3475094"/>
            <a:ext cx="2449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DAADF2A-F907-2480-5318-DCFA1FA8A94F}"/>
              </a:ext>
            </a:extLst>
          </p:cNvPr>
          <p:cNvSpPr txBox="1"/>
          <p:nvPr/>
        </p:nvSpPr>
        <p:spPr>
          <a:xfrm>
            <a:off x="269817" y="5221966"/>
            <a:ext cx="719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 err="1"/>
              <a:t>Photoluminescence</a:t>
            </a:r>
            <a:r>
              <a:rPr lang="pl-PL" sz="1600" dirty="0"/>
              <a:t> of a dominant d-d </a:t>
            </a:r>
            <a:r>
              <a:rPr lang="pl-PL" sz="1600" dirty="0" err="1"/>
              <a:t>electronic</a:t>
            </a:r>
            <a:r>
              <a:rPr lang="pl-PL" sz="1600" dirty="0"/>
              <a:t> </a:t>
            </a:r>
            <a:r>
              <a:rPr lang="pl-PL" sz="1600" dirty="0" err="1"/>
              <a:t>transition</a:t>
            </a:r>
            <a:r>
              <a:rPr lang="pl-PL" sz="1600" dirty="0"/>
              <a:t> </a:t>
            </a:r>
            <a:r>
              <a:rPr lang="pl-PL" sz="1600" dirty="0" err="1"/>
              <a:t>character</a:t>
            </a:r>
            <a:r>
              <a:rPr lang="pl-PL" sz="1600" dirty="0"/>
              <a:t> </a:t>
            </a:r>
            <a:r>
              <a:rPr lang="pl-PL" sz="1600" b="1" dirty="0" err="1"/>
              <a:t>thermally</a:t>
            </a:r>
            <a:r>
              <a:rPr lang="pl-PL" sz="1600" b="1" dirty="0"/>
              <a:t> </a:t>
            </a:r>
            <a:r>
              <a:rPr lang="pl-PL" sz="1600" b="1" dirty="0" err="1"/>
              <a:t>switchable</a:t>
            </a:r>
            <a:r>
              <a:rPr lang="pl-PL" sz="1600" b="1" dirty="0"/>
              <a:t> </a:t>
            </a:r>
            <a:r>
              <a:rPr lang="pl-PL" sz="1600" b="1" dirty="0" err="1"/>
              <a:t>due</a:t>
            </a:r>
            <a:r>
              <a:rPr lang="pl-PL" sz="1600" b="1" dirty="0"/>
              <a:t> to the order-</a:t>
            </a:r>
            <a:r>
              <a:rPr lang="pl-PL" sz="1600" b="1" dirty="0" err="1"/>
              <a:t>disorder</a:t>
            </a:r>
            <a:r>
              <a:rPr lang="pl-PL" sz="1600" b="1" dirty="0"/>
              <a:t> </a:t>
            </a:r>
            <a:r>
              <a:rPr lang="pl-PL" sz="1600" b="1" dirty="0" err="1"/>
              <a:t>phase</a:t>
            </a:r>
            <a:r>
              <a:rPr lang="pl-PL" sz="1600" b="1" dirty="0"/>
              <a:t> </a:t>
            </a:r>
            <a:r>
              <a:rPr lang="pl-PL" sz="1600" b="1" dirty="0" err="1"/>
              <a:t>transition</a:t>
            </a:r>
            <a:r>
              <a:rPr lang="pl-PL" sz="1600" b="1" dirty="0"/>
              <a:t>  </a:t>
            </a:r>
            <a:r>
              <a:rPr lang="pl-PL" sz="1600" dirty="0"/>
              <a:t>(a </a:t>
            </a:r>
            <a:r>
              <a:rPr lang="pl-PL" sz="1600" dirty="0" err="1"/>
              <a:t>rarely</a:t>
            </a:r>
            <a:r>
              <a:rPr lang="pl-PL" sz="1600" dirty="0"/>
              <a:t> </a:t>
            </a:r>
            <a:r>
              <a:rPr lang="pl-PL" sz="1600" dirty="0" err="1"/>
              <a:t>observed</a:t>
            </a:r>
            <a:r>
              <a:rPr lang="pl-PL" sz="1600" dirty="0"/>
              <a:t> </a:t>
            </a:r>
            <a:r>
              <a:rPr lang="pl-PL" sz="1600" dirty="0" err="1"/>
              <a:t>synchronous</a:t>
            </a:r>
            <a:r>
              <a:rPr lang="pl-PL" sz="1600" dirty="0"/>
              <a:t> </a:t>
            </a:r>
            <a:r>
              <a:rPr lang="pl-PL" sz="1600" dirty="0" err="1"/>
              <a:t>switching</a:t>
            </a:r>
            <a:r>
              <a:rPr lang="pl-PL" sz="1600" dirty="0"/>
              <a:t> of </a:t>
            </a:r>
            <a:r>
              <a:rPr lang="pl-PL" sz="1600" dirty="0" err="1"/>
              <a:t>luminescence</a:t>
            </a:r>
            <a:r>
              <a:rPr lang="pl-PL" sz="1600" dirty="0"/>
              <a:t> and </a:t>
            </a:r>
            <a:r>
              <a:rPr lang="pl-PL" sz="1600" dirty="0" err="1"/>
              <a:t>dielectric</a:t>
            </a:r>
            <a:r>
              <a:rPr lang="pl-PL" sz="1600" dirty="0"/>
              <a:t> </a:t>
            </a:r>
            <a:r>
              <a:rPr lang="pl-PL" sz="1600" dirty="0" err="1"/>
              <a:t>constant</a:t>
            </a:r>
            <a:r>
              <a:rPr lang="pl-PL" sz="1600" dirty="0"/>
              <a:t>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6A7F803-83E5-A48D-A931-9FF4AA05BE7E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3939262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EF2D5-E216-94AA-F333-BEF578D8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754FC71-BFAF-2A1C-A7FE-37AD4057734D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BA8B14D-EDE6-0A39-D626-481B6968EACD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2CDE90A-FFAE-E168-9657-734F566388F1}"/>
              </a:ext>
            </a:extLst>
          </p:cNvPr>
          <p:cNvSpPr/>
          <p:nvPr/>
        </p:nvSpPr>
        <p:spPr>
          <a:xfrm>
            <a:off x="4192112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BDA36A4-2E9A-FA7F-EBA2-3ABF3315FF34}"/>
              </a:ext>
            </a:extLst>
          </p:cNvPr>
          <p:cNvSpPr/>
          <p:nvPr/>
        </p:nvSpPr>
        <p:spPr>
          <a:xfrm>
            <a:off x="7431630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3885554A-3F9F-D528-E299-6127908BE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945" y="1683606"/>
            <a:ext cx="4492212" cy="465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4D8B8269-3470-3868-0C0D-A98EACA65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576" y="3500325"/>
            <a:ext cx="5027415" cy="2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B1B36E4-D93F-84E4-3DE6-85A67875D5BA}"/>
              </a:ext>
            </a:extLst>
          </p:cNvPr>
          <p:cNvSpPr txBox="1"/>
          <p:nvPr/>
        </p:nvSpPr>
        <p:spPr>
          <a:xfrm>
            <a:off x="247413" y="203812"/>
            <a:ext cx="29552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 err="1">
                <a:solidFill>
                  <a:srgbClr val="C00000"/>
                </a:solidFill>
              </a:rPr>
              <a:t>Linking</a:t>
            </a:r>
            <a:r>
              <a:rPr lang="pl-PL" sz="1800" b="1" dirty="0">
                <a:solidFill>
                  <a:srgbClr val="C00000"/>
                </a:solidFill>
              </a:rPr>
              <a:t> </a:t>
            </a:r>
            <a:r>
              <a:rPr lang="pl-PL" sz="1800" b="1" dirty="0" err="1">
                <a:solidFill>
                  <a:srgbClr val="C00000"/>
                </a:solidFill>
              </a:rPr>
              <a:t>ferroelectricity</a:t>
            </a:r>
            <a:r>
              <a:rPr lang="pl-PL" sz="1800" b="1" dirty="0">
                <a:solidFill>
                  <a:srgbClr val="C00000"/>
                </a:solidFill>
              </a:rPr>
              <a:t> with </a:t>
            </a:r>
            <a:r>
              <a:rPr lang="pl-PL" sz="1800" b="1" dirty="0" err="1">
                <a:solidFill>
                  <a:srgbClr val="C00000"/>
                </a:solidFill>
              </a:rPr>
              <a:t>luminescent</a:t>
            </a:r>
            <a:r>
              <a:rPr lang="pl-PL" sz="1800" b="1" dirty="0">
                <a:solidFill>
                  <a:srgbClr val="C00000"/>
                </a:solidFill>
              </a:rPr>
              <a:t> </a:t>
            </a:r>
            <a:r>
              <a:rPr lang="pl-PL" sz="1800" b="1" dirty="0" err="1">
                <a:solidFill>
                  <a:srgbClr val="C00000"/>
                </a:solidFill>
              </a:rPr>
              <a:t>thermometry</a:t>
            </a:r>
            <a:endParaRPr lang="pl-PL" sz="1800" b="1" dirty="0">
              <a:solidFill>
                <a:srgbClr val="C00000"/>
              </a:solidFill>
            </a:endParaRPr>
          </a:p>
          <a:p>
            <a:r>
              <a:rPr lang="pl-PL" sz="1800" b="1" dirty="0">
                <a:solidFill>
                  <a:srgbClr val="FF0000"/>
                </a:solidFill>
              </a:rPr>
              <a:t>(</a:t>
            </a:r>
            <a:r>
              <a:rPr lang="pl-PL" sz="1800" b="1" dirty="0" err="1">
                <a:solidFill>
                  <a:srgbClr val="FF0000"/>
                </a:solidFill>
              </a:rPr>
              <a:t>molecular</a:t>
            </a:r>
            <a:r>
              <a:rPr lang="pl-PL" sz="1800" b="1" dirty="0">
                <a:solidFill>
                  <a:srgbClr val="FF0000"/>
                </a:solidFill>
              </a:rPr>
              <a:t> </a:t>
            </a:r>
            <a:r>
              <a:rPr lang="pl-PL" sz="1800" b="1" dirty="0" err="1">
                <a:solidFill>
                  <a:srgbClr val="FF0000"/>
                </a:solidFill>
              </a:rPr>
              <a:t>ferroelectric</a:t>
            </a:r>
            <a:r>
              <a:rPr lang="pl-PL" sz="1800" b="1" dirty="0">
                <a:solidFill>
                  <a:srgbClr val="FF0000"/>
                </a:solidFill>
              </a:rPr>
              <a:t> with </a:t>
            </a:r>
            <a:r>
              <a:rPr lang="pl-PL" sz="1800" b="1" dirty="0" err="1">
                <a:solidFill>
                  <a:srgbClr val="FF0000"/>
                </a:solidFill>
              </a:rPr>
              <a:t>optical</a:t>
            </a:r>
            <a:r>
              <a:rPr lang="pl-PL" sz="1800" b="1" dirty="0">
                <a:solidFill>
                  <a:srgbClr val="FF0000"/>
                </a:solidFill>
              </a:rPr>
              <a:t> </a:t>
            </a:r>
            <a:r>
              <a:rPr lang="pl-PL" sz="1800" b="1" dirty="0" err="1">
                <a:solidFill>
                  <a:srgbClr val="FF0000"/>
                </a:solidFill>
              </a:rPr>
              <a:t>self</a:t>
            </a:r>
            <a:r>
              <a:rPr lang="pl-PL" sz="1800" b="1" dirty="0">
                <a:solidFill>
                  <a:srgbClr val="FF0000"/>
                </a:solidFill>
              </a:rPr>
              <a:t>-monitoring of </a:t>
            </a:r>
            <a:r>
              <a:rPr lang="pl-PL" sz="1800" b="1" dirty="0" err="1">
                <a:solidFill>
                  <a:srgbClr val="FF0000"/>
                </a:solidFill>
              </a:rPr>
              <a:t>temperature</a:t>
            </a:r>
            <a:r>
              <a:rPr lang="pl-PL" sz="1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F32D52B-5AE7-9E43-CA88-78E7539F8E7D}"/>
              </a:ext>
            </a:extLst>
          </p:cNvPr>
          <p:cNvSpPr txBox="1"/>
          <p:nvPr/>
        </p:nvSpPr>
        <p:spPr>
          <a:xfrm>
            <a:off x="3663108" y="1018692"/>
            <a:ext cx="7537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C00000"/>
                </a:solidFill>
              </a:rPr>
              <a:t>cyclometalated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dicyanidoplatinate</a:t>
            </a:r>
            <a:r>
              <a:rPr lang="pl-PL" b="1" dirty="0">
                <a:solidFill>
                  <a:srgbClr val="C00000"/>
                </a:solidFill>
              </a:rPr>
              <a:t>(II) </a:t>
            </a:r>
            <a:r>
              <a:rPr lang="pl-PL" b="1" dirty="0" err="1">
                <a:solidFill>
                  <a:srgbClr val="C00000"/>
                </a:solidFill>
              </a:rPr>
              <a:t>ion</a:t>
            </a:r>
            <a:r>
              <a:rPr lang="pl-PL" b="1" dirty="0">
                <a:solidFill>
                  <a:srgbClr val="C00000"/>
                </a:solidFill>
              </a:rPr>
              <a:t>, [</a:t>
            </a:r>
            <a:r>
              <a:rPr lang="pl-PL" b="1" dirty="0" err="1">
                <a:solidFill>
                  <a:srgbClr val="C00000"/>
                </a:solidFill>
              </a:rPr>
              <a:t>Pt</a:t>
            </a:r>
            <a:r>
              <a:rPr lang="pl-PL" b="1" baseline="30000" dirty="0" err="1">
                <a:solidFill>
                  <a:srgbClr val="C00000"/>
                </a:solidFill>
              </a:rPr>
              <a:t>II</a:t>
            </a:r>
            <a:r>
              <a:rPr lang="pl-PL" b="1" dirty="0">
                <a:solidFill>
                  <a:srgbClr val="C00000"/>
                </a:solidFill>
              </a:rPr>
              <a:t>(CN)</a:t>
            </a:r>
            <a:r>
              <a:rPr lang="pl-PL" b="1" baseline="-25000" dirty="0">
                <a:solidFill>
                  <a:srgbClr val="C00000"/>
                </a:solidFill>
              </a:rPr>
              <a:t>2</a:t>
            </a:r>
            <a:r>
              <a:rPr lang="pl-PL" b="1" dirty="0">
                <a:solidFill>
                  <a:srgbClr val="C00000"/>
                </a:solidFill>
              </a:rPr>
              <a:t>(</a:t>
            </a:r>
            <a:r>
              <a:rPr lang="pl-PL" b="1" dirty="0" err="1">
                <a:solidFill>
                  <a:srgbClr val="C00000"/>
                </a:solidFill>
              </a:rPr>
              <a:t>ppy</a:t>
            </a:r>
            <a:r>
              <a:rPr lang="pl-PL" b="1" dirty="0">
                <a:solidFill>
                  <a:srgbClr val="C00000"/>
                </a:solidFill>
              </a:rPr>
              <a:t>)]</a:t>
            </a:r>
            <a:r>
              <a:rPr lang="pl-PL" b="1" baseline="30000" dirty="0">
                <a:solidFill>
                  <a:srgbClr val="C00000"/>
                </a:solidFill>
              </a:rPr>
              <a:t>2- </a:t>
            </a:r>
          </a:p>
          <a:p>
            <a:r>
              <a:rPr lang="pl-PL" sz="1600" dirty="0">
                <a:solidFill>
                  <a:srgbClr val="C00000"/>
                </a:solidFill>
              </a:rPr>
              <a:t>(</a:t>
            </a:r>
            <a:r>
              <a:rPr lang="pl-PL" sz="1600" dirty="0" err="1">
                <a:solidFill>
                  <a:srgbClr val="C00000"/>
                </a:solidFill>
              </a:rPr>
              <a:t>ppy</a:t>
            </a:r>
            <a:r>
              <a:rPr lang="pl-PL" sz="1600" dirty="0">
                <a:solidFill>
                  <a:srgbClr val="C00000"/>
                </a:solidFill>
              </a:rPr>
              <a:t> = </a:t>
            </a:r>
            <a:r>
              <a:rPr lang="pl-PL" sz="1600" dirty="0" err="1">
                <a:solidFill>
                  <a:srgbClr val="C00000"/>
                </a:solidFill>
              </a:rPr>
              <a:t>carbanion</a:t>
            </a:r>
            <a:r>
              <a:rPr lang="pl-PL" sz="1600" dirty="0">
                <a:solidFill>
                  <a:srgbClr val="C00000"/>
                </a:solidFill>
              </a:rPr>
              <a:t> of 2-phenylpyridine)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0A78E03-F0E0-1FB9-D209-E2D2CB27518E}"/>
              </a:ext>
            </a:extLst>
          </p:cNvPr>
          <p:cNvSpPr/>
          <p:nvPr/>
        </p:nvSpPr>
        <p:spPr>
          <a:xfrm>
            <a:off x="1164526" y="1634245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EC914244-8D4F-1127-3A1F-1639243F42E7}"/>
              </a:ext>
            </a:extLst>
          </p:cNvPr>
          <p:cNvSpPr/>
          <p:nvPr/>
        </p:nvSpPr>
        <p:spPr>
          <a:xfrm>
            <a:off x="5869576" y="3283509"/>
            <a:ext cx="2449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EEE1208-D3FF-6333-2342-B2DC51C52511}"/>
              </a:ext>
            </a:extLst>
          </p:cNvPr>
          <p:cNvSpPr txBox="1"/>
          <p:nvPr/>
        </p:nvSpPr>
        <p:spPr>
          <a:xfrm>
            <a:off x="6203863" y="2418687"/>
            <a:ext cx="4693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Spontaneous</a:t>
            </a:r>
            <a:r>
              <a:rPr lang="pl-PL" sz="1600" dirty="0"/>
              <a:t> </a:t>
            </a:r>
            <a:r>
              <a:rPr lang="pl-PL" sz="1600" dirty="0" err="1"/>
              <a:t>crystallization</a:t>
            </a:r>
            <a:r>
              <a:rPr lang="pl-PL" sz="1600" dirty="0"/>
              <a:t> of </a:t>
            </a:r>
            <a:r>
              <a:rPr lang="pl-PL" sz="1600" dirty="0" err="1"/>
              <a:t>cyclometalated</a:t>
            </a:r>
            <a:r>
              <a:rPr lang="pl-PL" sz="1600" dirty="0"/>
              <a:t> </a:t>
            </a:r>
            <a:r>
              <a:rPr lang="pl-PL" sz="1600" dirty="0" err="1"/>
              <a:t>dicyanidoplatinate</a:t>
            </a:r>
            <a:r>
              <a:rPr lang="pl-PL" sz="1600" dirty="0"/>
              <a:t>(II) with N-</a:t>
            </a:r>
            <a:r>
              <a:rPr lang="pl-PL" sz="1600" dirty="0" err="1"/>
              <a:t>methyl</a:t>
            </a:r>
            <a:r>
              <a:rPr lang="pl-PL" sz="1600" dirty="0"/>
              <a:t>-</a:t>
            </a:r>
            <a:r>
              <a:rPr lang="pl-PL" sz="1600" dirty="0" err="1"/>
              <a:t>quinuclidinium</a:t>
            </a:r>
            <a:r>
              <a:rPr lang="pl-PL" sz="1600" dirty="0"/>
              <a:t> </a:t>
            </a:r>
            <a:r>
              <a:rPr lang="pl-PL" sz="1600" dirty="0" err="1"/>
              <a:t>cations</a:t>
            </a:r>
            <a:r>
              <a:rPr lang="pl-PL" sz="1600" dirty="0"/>
              <a:t> (Me-</a:t>
            </a:r>
            <a:r>
              <a:rPr lang="pl-PL" sz="1600" dirty="0" err="1"/>
              <a:t>abco</a:t>
            </a:r>
            <a:r>
              <a:rPr lang="pl-PL" sz="1600" baseline="30000" dirty="0"/>
              <a:t>+</a:t>
            </a:r>
            <a:r>
              <a:rPr lang="pl-PL" sz="1600" dirty="0"/>
              <a:t>) in a </a:t>
            </a:r>
            <a:r>
              <a:rPr lang="pl-PL" sz="1600" b="1" dirty="0"/>
              <a:t>polar </a:t>
            </a:r>
            <a:r>
              <a:rPr lang="pl-PL" sz="1600" b="1" i="1" dirty="0"/>
              <a:t>I</a:t>
            </a:r>
            <a:r>
              <a:rPr lang="pl-PL" sz="1600" b="1" dirty="0"/>
              <a:t>ma2 </a:t>
            </a:r>
            <a:r>
              <a:rPr lang="pl-PL" sz="1600" b="1" dirty="0" err="1"/>
              <a:t>space</a:t>
            </a:r>
            <a:r>
              <a:rPr lang="pl-PL" sz="1600" b="1" dirty="0"/>
              <a:t> </a:t>
            </a:r>
            <a:r>
              <a:rPr lang="pl-PL" sz="1600" b="1" dirty="0" err="1"/>
              <a:t>group</a:t>
            </a:r>
            <a:r>
              <a:rPr lang="pl-PL" sz="1600" dirty="0"/>
              <a:t>, </a:t>
            </a:r>
            <a:br>
              <a:rPr lang="pl-PL" sz="1600" dirty="0"/>
            </a:br>
            <a:r>
              <a:rPr lang="pl-PL" sz="1600" dirty="0"/>
              <a:t>as </a:t>
            </a:r>
            <a:r>
              <a:rPr lang="pl-PL" sz="1600" dirty="0" err="1"/>
              <a:t>confirmed</a:t>
            </a:r>
            <a:r>
              <a:rPr lang="pl-PL" sz="1600" dirty="0"/>
              <a:t> by SC-XRD and SHG </a:t>
            </a:r>
            <a:r>
              <a:rPr lang="pl-PL" sz="1600" dirty="0" err="1"/>
              <a:t>studies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52112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6890-2C95-9071-0B7A-476DEFDFE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FAAC924-1C4E-6C46-33DA-C7A21ED2D2D4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AFFF9D7-810C-E3D7-7EC4-8B19C6E2E005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9CD7783-6A04-8672-7F2B-B7727B04FB02}"/>
              </a:ext>
            </a:extLst>
          </p:cNvPr>
          <p:cNvSpPr/>
          <p:nvPr/>
        </p:nvSpPr>
        <p:spPr>
          <a:xfrm>
            <a:off x="4192112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680F7B9-F883-C520-904B-4CE8EF671E66}"/>
              </a:ext>
            </a:extLst>
          </p:cNvPr>
          <p:cNvSpPr/>
          <p:nvPr/>
        </p:nvSpPr>
        <p:spPr>
          <a:xfrm>
            <a:off x="7431630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C6DBF4F0-0777-E753-6632-278801633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4900"/>
          <a:stretch>
            <a:fillRect/>
          </a:stretch>
        </p:blipFill>
        <p:spPr bwMode="auto">
          <a:xfrm>
            <a:off x="139125" y="143562"/>
            <a:ext cx="3193619" cy="3307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E38DF7A6-B758-9A2A-F5F1-DA97AC6F4BE7}"/>
              </a:ext>
            </a:extLst>
          </p:cNvPr>
          <p:cNvSpPr/>
          <p:nvPr/>
        </p:nvSpPr>
        <p:spPr>
          <a:xfrm>
            <a:off x="139125" y="8374"/>
            <a:ext cx="20979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diagram, Wykres, mapa&#10;&#10;Zawartość wygenerowana przez AI może być niepoprawna.">
            <a:extLst>
              <a:ext uri="{FF2B5EF4-FFF2-40B4-BE49-F238E27FC236}">
                <a16:creationId xmlns:a16="http://schemas.microsoft.com/office/drawing/2014/main" id="{62B71A74-4E8C-1FFA-C6DF-F206C0EE0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698" y="981182"/>
            <a:ext cx="4693128" cy="479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Obraz zawierający krąg&#10;&#10;Zawartość wygenerowana przez AI może być niepoprawna.">
            <a:extLst>
              <a:ext uri="{FF2B5EF4-FFF2-40B4-BE49-F238E27FC236}">
                <a16:creationId xmlns:a16="http://schemas.microsoft.com/office/drawing/2014/main" id="{3B489890-6419-2688-4AD6-C59518A18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613" y="1381315"/>
            <a:ext cx="3555365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E7E8F17-E7E4-A8F2-27C6-1793E8A6730B}"/>
              </a:ext>
            </a:extLst>
          </p:cNvPr>
          <p:cNvSpPr/>
          <p:nvPr/>
        </p:nvSpPr>
        <p:spPr>
          <a:xfrm>
            <a:off x="3441032" y="796516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9321A1A-1510-821B-3562-77353541FF74}"/>
              </a:ext>
            </a:extLst>
          </p:cNvPr>
          <p:cNvSpPr/>
          <p:nvPr/>
        </p:nvSpPr>
        <p:spPr>
          <a:xfrm>
            <a:off x="3320715" y="3074902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85813E8-E568-72EE-5593-B819E32C8C70}"/>
              </a:ext>
            </a:extLst>
          </p:cNvPr>
          <p:cNvSpPr txBox="1"/>
          <p:nvPr/>
        </p:nvSpPr>
        <p:spPr>
          <a:xfrm>
            <a:off x="276725" y="3763743"/>
            <a:ext cx="2944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Efficient</a:t>
            </a:r>
            <a:r>
              <a:rPr lang="pl-PL" sz="1600" dirty="0"/>
              <a:t> </a:t>
            </a:r>
            <a:r>
              <a:rPr lang="pl-PL" sz="1600" b="1" dirty="0" err="1"/>
              <a:t>room-temperature</a:t>
            </a:r>
            <a:r>
              <a:rPr lang="pl-PL" sz="1600" b="1" dirty="0"/>
              <a:t> </a:t>
            </a:r>
            <a:r>
              <a:rPr lang="pl-PL" sz="1600" b="1" dirty="0" err="1"/>
              <a:t>charge</a:t>
            </a:r>
            <a:r>
              <a:rPr lang="pl-PL" sz="1600" b="1" dirty="0"/>
              <a:t>-transfer </a:t>
            </a:r>
            <a:r>
              <a:rPr lang="pl-PL" sz="1600" b="1" dirty="0" err="1"/>
              <a:t>photoluminescence</a:t>
            </a:r>
            <a:r>
              <a:rPr lang="pl-PL" sz="1600" b="1" dirty="0"/>
              <a:t> </a:t>
            </a:r>
            <a:r>
              <a:rPr lang="pl-PL" sz="1600" dirty="0" err="1"/>
              <a:t>related</a:t>
            </a:r>
            <a:r>
              <a:rPr lang="pl-PL" sz="1600" dirty="0"/>
              <a:t> to </a:t>
            </a:r>
            <a:r>
              <a:rPr lang="pl-PL" sz="1600" dirty="0" err="1"/>
              <a:t>phosphorescent</a:t>
            </a:r>
            <a:r>
              <a:rPr lang="pl-PL" sz="1600" dirty="0"/>
              <a:t> </a:t>
            </a:r>
            <a:r>
              <a:rPr lang="pl-PL" sz="1600" dirty="0" err="1"/>
              <a:t>electronic</a:t>
            </a:r>
            <a:r>
              <a:rPr lang="pl-PL" sz="1600" dirty="0"/>
              <a:t> </a:t>
            </a:r>
            <a:r>
              <a:rPr lang="pl-PL" sz="1600" dirty="0" err="1"/>
              <a:t>transitions</a:t>
            </a:r>
            <a:r>
              <a:rPr lang="pl-PL" sz="1600" dirty="0"/>
              <a:t> </a:t>
            </a:r>
            <a:r>
              <a:rPr lang="pl-PL" sz="1600" dirty="0" err="1"/>
              <a:t>within</a:t>
            </a:r>
            <a:r>
              <a:rPr lang="pl-PL" sz="1600" dirty="0"/>
              <a:t> Pt(II) </a:t>
            </a:r>
            <a:r>
              <a:rPr lang="pl-PL" sz="1600" dirty="0" err="1"/>
              <a:t>complexes</a:t>
            </a:r>
            <a:endParaRPr lang="en-US" sz="16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EE8F54-A7F7-A512-6A6D-32B69AC569FE}"/>
              </a:ext>
            </a:extLst>
          </p:cNvPr>
          <p:cNvSpPr txBox="1"/>
          <p:nvPr/>
        </p:nvSpPr>
        <p:spPr>
          <a:xfrm>
            <a:off x="8552796" y="4379597"/>
            <a:ext cx="30469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/>
              <a:t>TD-DFT </a:t>
            </a:r>
            <a:r>
              <a:rPr lang="pl-PL" sz="1600" dirty="0" err="1"/>
              <a:t>calculations</a:t>
            </a:r>
            <a:r>
              <a:rPr lang="pl-PL" sz="1600" dirty="0"/>
              <a:t> </a:t>
            </a:r>
            <a:r>
              <a:rPr lang="pl-PL" sz="1600" dirty="0" err="1"/>
              <a:t>indicate</a:t>
            </a:r>
            <a:r>
              <a:rPr lang="pl-PL" sz="1600" dirty="0"/>
              <a:t> the dominant MLCT </a:t>
            </a:r>
            <a:r>
              <a:rPr lang="pl-PL" sz="1600" dirty="0" err="1"/>
              <a:t>character</a:t>
            </a:r>
            <a:r>
              <a:rPr lang="pl-PL" sz="1600" dirty="0"/>
              <a:t> of the </a:t>
            </a:r>
            <a:r>
              <a:rPr lang="pl-PL" sz="1600" dirty="0" err="1"/>
              <a:t>emissive</a:t>
            </a:r>
            <a:r>
              <a:rPr lang="pl-PL" sz="1600" dirty="0"/>
              <a:t> </a:t>
            </a:r>
            <a:r>
              <a:rPr lang="pl-PL" sz="1600" dirty="0" err="1"/>
              <a:t>state</a:t>
            </a:r>
            <a:r>
              <a:rPr lang="pl-PL" sz="1600" dirty="0"/>
              <a:t> (</a:t>
            </a:r>
            <a:r>
              <a:rPr lang="pl-PL" sz="1600" dirty="0" err="1"/>
              <a:t>however</a:t>
            </a:r>
            <a:r>
              <a:rPr lang="pl-PL" sz="1600" dirty="0"/>
              <a:t>; with the </a:t>
            </a:r>
            <a:r>
              <a:rPr lang="pl-PL" sz="1600" dirty="0" err="1"/>
              <a:t>contribution</a:t>
            </a:r>
            <a:r>
              <a:rPr lang="pl-PL" sz="1600" dirty="0"/>
              <a:t> of </a:t>
            </a:r>
            <a:r>
              <a:rPr lang="pl-PL" sz="1600" dirty="0" err="1"/>
              <a:t>intraligand</a:t>
            </a:r>
            <a:r>
              <a:rPr lang="pl-PL" sz="1600" dirty="0"/>
              <a:t>-CT)</a:t>
            </a:r>
          </a:p>
        </p:txBody>
      </p:sp>
    </p:spTree>
    <p:extLst>
      <p:ext uri="{BB962C8B-B14F-4D97-AF65-F5344CB8AC3E}">
        <p14:creationId xmlns:p14="http://schemas.microsoft.com/office/powerpoint/2010/main" val="2540416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D2E3F-4AD7-FDE2-E1D7-F02051959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31C102A-0EFF-B467-E7FE-D82D985C9C86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3047E63-20E0-2CBB-6088-738917836CBC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588DCAE8-26C3-0467-7EBB-6B379E459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4900"/>
          <a:stretch>
            <a:fillRect/>
          </a:stretch>
        </p:blipFill>
        <p:spPr bwMode="auto">
          <a:xfrm>
            <a:off x="139125" y="143562"/>
            <a:ext cx="3193619" cy="3307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4C6AF3F-64F7-7987-E3A9-3FCADF98F19C}"/>
              </a:ext>
            </a:extLst>
          </p:cNvPr>
          <p:cNvSpPr/>
          <p:nvPr/>
        </p:nvSpPr>
        <p:spPr>
          <a:xfrm>
            <a:off x="139125" y="8374"/>
            <a:ext cx="20979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A73C87F-D4D0-90FC-F6CA-D27D41855A74}"/>
              </a:ext>
            </a:extLst>
          </p:cNvPr>
          <p:cNvSpPr txBox="1"/>
          <p:nvPr/>
        </p:nvSpPr>
        <p:spPr>
          <a:xfrm>
            <a:off x="276725" y="3763743"/>
            <a:ext cx="32565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/>
              <a:t>Ratiometric</a:t>
            </a:r>
            <a:r>
              <a:rPr lang="pl-PL" sz="1600" b="1" dirty="0"/>
              <a:t> </a:t>
            </a:r>
            <a:r>
              <a:rPr lang="pl-PL" sz="1600" b="1" dirty="0" err="1"/>
              <a:t>optical</a:t>
            </a:r>
            <a:r>
              <a:rPr lang="pl-PL" sz="1600" b="1" dirty="0"/>
              <a:t> </a:t>
            </a:r>
            <a:r>
              <a:rPr lang="pl-PL" sz="1600" b="1" dirty="0" err="1"/>
              <a:t>thermometry</a:t>
            </a:r>
            <a:r>
              <a:rPr lang="pl-PL" sz="1600" b="1" dirty="0"/>
              <a:t> </a:t>
            </a:r>
            <a:r>
              <a:rPr lang="pl-PL" sz="1600" dirty="0" err="1"/>
              <a:t>originating</a:t>
            </a:r>
            <a:r>
              <a:rPr lang="pl-PL" sz="1600" dirty="0"/>
              <a:t> from the </a:t>
            </a:r>
            <a:r>
              <a:rPr lang="pl-PL" sz="1600" dirty="0" err="1"/>
              <a:t>temperature</a:t>
            </a:r>
            <a:r>
              <a:rPr lang="pl-PL" sz="1600" dirty="0"/>
              <a:t>-dependent </a:t>
            </a:r>
            <a:r>
              <a:rPr lang="pl-PL" sz="1600" dirty="0" err="1"/>
              <a:t>energy</a:t>
            </a:r>
            <a:r>
              <a:rPr lang="pl-PL" sz="1600" dirty="0"/>
              <a:t> </a:t>
            </a:r>
            <a:r>
              <a:rPr lang="pl-PL" sz="1600" dirty="0" err="1"/>
              <a:t>splitting</a:t>
            </a:r>
            <a:r>
              <a:rPr lang="pl-PL" sz="1600" dirty="0"/>
              <a:t> of the </a:t>
            </a:r>
            <a:r>
              <a:rPr lang="pl-PL" sz="1600" dirty="0" err="1"/>
              <a:t>vibrationally</a:t>
            </a:r>
            <a:r>
              <a:rPr lang="pl-PL" sz="1600" dirty="0"/>
              <a:t> </a:t>
            </a:r>
            <a:r>
              <a:rPr lang="pl-PL" sz="1600" dirty="0" err="1"/>
              <a:t>coupled</a:t>
            </a:r>
            <a:r>
              <a:rPr lang="pl-PL" sz="1600" dirty="0"/>
              <a:t> </a:t>
            </a:r>
            <a:r>
              <a:rPr lang="pl-PL" sz="1600" dirty="0" err="1"/>
              <a:t>emission</a:t>
            </a:r>
            <a:r>
              <a:rPr lang="pl-PL" sz="1600" dirty="0"/>
              <a:t>;</a:t>
            </a:r>
          </a:p>
          <a:p>
            <a:pPr algn="ctr"/>
            <a:r>
              <a:rPr lang="pl-PL" sz="1600" dirty="0" err="1"/>
              <a:t>optical</a:t>
            </a:r>
            <a:r>
              <a:rPr lang="pl-PL" sz="1600" dirty="0"/>
              <a:t> </a:t>
            </a:r>
            <a:r>
              <a:rPr lang="pl-PL" sz="1600" dirty="0" err="1"/>
              <a:t>thermometry</a:t>
            </a:r>
            <a:r>
              <a:rPr lang="pl-PL" sz="1600" dirty="0"/>
              <a:t> </a:t>
            </a:r>
            <a:r>
              <a:rPr lang="pl-PL" sz="1600" dirty="0" err="1"/>
              <a:t>works</a:t>
            </a:r>
            <a:r>
              <a:rPr lang="pl-PL" sz="1600" dirty="0"/>
              <a:t> the </a:t>
            </a:r>
            <a:r>
              <a:rPr lang="pl-PL" sz="1600" dirty="0" err="1"/>
              <a:t>best</a:t>
            </a:r>
            <a:r>
              <a:rPr lang="pl-PL" sz="1600" dirty="0"/>
              <a:t> </a:t>
            </a:r>
            <a:r>
              <a:rPr lang="pl-PL" sz="1600" dirty="0" err="1"/>
              <a:t>below</a:t>
            </a:r>
            <a:r>
              <a:rPr lang="pl-PL" sz="1600" dirty="0"/>
              <a:t> 100 K; </a:t>
            </a:r>
            <a:r>
              <a:rPr lang="pl-PL" sz="1600" dirty="0" err="1"/>
              <a:t>however</a:t>
            </a:r>
            <a:r>
              <a:rPr lang="pl-PL" sz="1600" dirty="0"/>
              <a:t>, </a:t>
            </a:r>
            <a:r>
              <a:rPr lang="pl-PL" sz="1600" dirty="0" err="1"/>
              <a:t>it</a:t>
            </a:r>
            <a:r>
              <a:rPr lang="pl-PL" sz="1600" dirty="0"/>
              <a:t> </a:t>
            </a:r>
            <a:r>
              <a:rPr lang="pl-PL" sz="1600" dirty="0" err="1"/>
              <a:t>still</a:t>
            </a:r>
            <a:r>
              <a:rPr lang="pl-PL" sz="1600" dirty="0"/>
              <a:t> </a:t>
            </a:r>
            <a:r>
              <a:rPr lang="pl-PL" sz="1600" dirty="0" err="1"/>
              <a:t>operates</a:t>
            </a:r>
            <a:r>
              <a:rPr lang="pl-PL" sz="1600" dirty="0"/>
              <a:t> in the </a:t>
            </a:r>
            <a:r>
              <a:rPr lang="pl-PL" sz="1600" dirty="0" err="1"/>
              <a:t>around</a:t>
            </a:r>
            <a:r>
              <a:rPr lang="pl-PL" sz="1600" dirty="0"/>
              <a:t> RT </a:t>
            </a:r>
            <a:r>
              <a:rPr lang="pl-PL" sz="1600" dirty="0" err="1"/>
              <a:t>range</a:t>
            </a:r>
            <a:r>
              <a:rPr lang="pl-PL" sz="1600" dirty="0"/>
              <a:t> (</a:t>
            </a:r>
            <a:r>
              <a:rPr lang="pl-PL" sz="1600" dirty="0" err="1"/>
              <a:t>shown</a:t>
            </a:r>
            <a:r>
              <a:rPr lang="pl-PL" sz="1600" dirty="0"/>
              <a:t> </a:t>
            </a:r>
            <a:r>
              <a:rPr lang="pl-PL" sz="1600" dirty="0" err="1"/>
              <a:t>experimentally</a:t>
            </a:r>
            <a:r>
              <a:rPr lang="pl-PL" sz="1600" dirty="0"/>
              <a:t> and </a:t>
            </a:r>
            <a:r>
              <a:rPr lang="pl-PL" sz="1600" dirty="0" err="1"/>
              <a:t>theoretically</a:t>
            </a:r>
            <a:r>
              <a:rPr lang="pl-PL" sz="1600" dirty="0"/>
              <a:t>)</a:t>
            </a:r>
          </a:p>
          <a:p>
            <a:pPr algn="ctr"/>
            <a:endParaRPr lang="en-US" sz="1600" dirty="0"/>
          </a:p>
        </p:txBody>
      </p:sp>
      <p:pic>
        <p:nvPicPr>
          <p:cNvPr id="6" name="Obraz 5" descr="Obraz zawierający tekst, diagram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2EEF653D-8E56-6507-C599-57BFBD716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273" y="181007"/>
            <a:ext cx="8089231" cy="6209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47AFC3D-EAA3-E611-9C70-D2F5F9D4499F}"/>
              </a:ext>
            </a:extLst>
          </p:cNvPr>
          <p:cNvSpPr/>
          <p:nvPr/>
        </p:nvSpPr>
        <p:spPr>
          <a:xfrm>
            <a:off x="4631336" y="106219"/>
            <a:ext cx="66903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3368AC2-C170-2CDB-73DD-C9C80BC0DA2B}"/>
              </a:ext>
            </a:extLst>
          </p:cNvPr>
          <p:cNvSpPr/>
          <p:nvPr/>
        </p:nvSpPr>
        <p:spPr>
          <a:xfrm>
            <a:off x="3502339" y="115349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5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310E-6EBD-CA04-DBFC-30383974F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7CAD936-CE10-67F4-0447-E63C3E88D3F7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E3BBA6B-B084-70E4-A9CF-45E36E2E9B5D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27AC6022-691C-0B74-BAEF-86A2C5E9C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4900"/>
          <a:stretch>
            <a:fillRect/>
          </a:stretch>
        </p:blipFill>
        <p:spPr bwMode="auto">
          <a:xfrm>
            <a:off x="139125" y="143562"/>
            <a:ext cx="3193619" cy="3307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F52D1EF-2BCF-FDEB-1B96-049910F7A41C}"/>
              </a:ext>
            </a:extLst>
          </p:cNvPr>
          <p:cNvSpPr/>
          <p:nvPr/>
        </p:nvSpPr>
        <p:spPr>
          <a:xfrm>
            <a:off x="139125" y="8374"/>
            <a:ext cx="20979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4BDA461-A561-9545-B126-625876FC2CE4}"/>
              </a:ext>
            </a:extLst>
          </p:cNvPr>
          <p:cNvSpPr txBox="1"/>
          <p:nvPr/>
        </p:nvSpPr>
        <p:spPr>
          <a:xfrm>
            <a:off x="276725" y="3763743"/>
            <a:ext cx="3256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/>
              <a:t>Room-temperature</a:t>
            </a:r>
            <a:r>
              <a:rPr lang="pl-PL" sz="1600" b="1" dirty="0"/>
              <a:t> </a:t>
            </a:r>
            <a:r>
              <a:rPr lang="pl-PL" sz="1600" b="1" dirty="0" err="1"/>
              <a:t>ferroelectricity</a:t>
            </a:r>
            <a:r>
              <a:rPr lang="pl-PL" sz="1600" b="1" dirty="0"/>
              <a:t> </a:t>
            </a:r>
            <a:r>
              <a:rPr lang="pl-PL" sz="1600" dirty="0" err="1"/>
              <a:t>confirmed</a:t>
            </a:r>
            <a:r>
              <a:rPr lang="pl-PL" sz="1600" dirty="0"/>
              <a:t> by the single-</a:t>
            </a:r>
            <a:r>
              <a:rPr lang="pl-PL" sz="1600" dirty="0" err="1"/>
              <a:t>crystal</a:t>
            </a:r>
            <a:r>
              <a:rPr lang="pl-PL" sz="1600" dirty="0"/>
              <a:t> </a:t>
            </a:r>
            <a:r>
              <a:rPr lang="pl-PL" sz="1600" dirty="0" err="1"/>
              <a:t>electrical</a:t>
            </a:r>
            <a:r>
              <a:rPr lang="pl-PL" sz="1600" dirty="0"/>
              <a:t> (</a:t>
            </a:r>
            <a:r>
              <a:rPr lang="pl-PL" sz="1600" dirty="0" err="1"/>
              <a:t>piezoresponse</a:t>
            </a:r>
            <a:r>
              <a:rPr lang="pl-PL" sz="1600" dirty="0"/>
              <a:t>) </a:t>
            </a:r>
            <a:r>
              <a:rPr lang="pl-PL" sz="1600" dirty="0" err="1"/>
              <a:t>studies</a:t>
            </a:r>
            <a:r>
              <a:rPr lang="pl-PL" sz="1600" dirty="0"/>
              <a:t> </a:t>
            </a:r>
            <a:r>
              <a:rPr lang="pl-PL" sz="1600" dirty="0" err="1"/>
              <a:t>using</a:t>
            </a:r>
            <a:r>
              <a:rPr lang="pl-PL" sz="1600" dirty="0"/>
              <a:t> the </a:t>
            </a:r>
            <a:r>
              <a:rPr lang="pl-PL" sz="1600" dirty="0" err="1"/>
              <a:t>piezoresponse</a:t>
            </a:r>
            <a:r>
              <a:rPr lang="pl-PL" sz="1600" dirty="0"/>
              <a:t> </a:t>
            </a:r>
            <a:r>
              <a:rPr lang="pl-PL" sz="1600" dirty="0" err="1"/>
              <a:t>force</a:t>
            </a:r>
            <a:r>
              <a:rPr lang="pl-PL" sz="1600" dirty="0"/>
              <a:t> </a:t>
            </a:r>
            <a:r>
              <a:rPr lang="pl-PL" sz="1600" dirty="0" err="1"/>
              <a:t>microscopy</a:t>
            </a:r>
            <a:r>
              <a:rPr lang="pl-PL" sz="1600" dirty="0"/>
              <a:t> (PFM), </a:t>
            </a:r>
            <a:r>
              <a:rPr lang="pl-PL" sz="1600" dirty="0" err="1"/>
              <a:t>indicating</a:t>
            </a:r>
            <a:r>
              <a:rPr lang="pl-PL" sz="1600" dirty="0"/>
              <a:t> the </a:t>
            </a:r>
            <a:r>
              <a:rPr lang="pl-PL" sz="1600" dirty="0" err="1"/>
              <a:t>reversible</a:t>
            </a:r>
            <a:r>
              <a:rPr lang="pl-PL" sz="1600" dirty="0"/>
              <a:t> </a:t>
            </a:r>
            <a:r>
              <a:rPr lang="pl-PL" sz="1600" dirty="0" err="1"/>
              <a:t>ferroelectric</a:t>
            </a:r>
            <a:r>
              <a:rPr lang="pl-PL" sz="1600" dirty="0"/>
              <a:t> </a:t>
            </a:r>
            <a:r>
              <a:rPr lang="pl-PL" sz="1600" dirty="0" err="1"/>
              <a:t>domain</a:t>
            </a:r>
            <a:r>
              <a:rPr lang="pl-PL" sz="1600" dirty="0"/>
              <a:t> </a:t>
            </a:r>
            <a:r>
              <a:rPr lang="pl-PL" sz="1600" dirty="0" err="1"/>
              <a:t>switching</a:t>
            </a:r>
            <a:r>
              <a:rPr lang="pl-PL" sz="1600" dirty="0"/>
              <a:t> (proof for </a:t>
            </a:r>
            <a:r>
              <a:rPr lang="pl-PL" sz="1600" dirty="0" err="1"/>
              <a:t>ferroelectricity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a single-</a:t>
            </a:r>
            <a:r>
              <a:rPr lang="pl-PL" sz="1600" dirty="0" err="1"/>
              <a:t>crystalline</a:t>
            </a:r>
            <a:r>
              <a:rPr lang="pl-PL" sz="1600" dirty="0"/>
              <a:t> </a:t>
            </a:r>
            <a:r>
              <a:rPr lang="pl-PL" sz="1600" dirty="0" err="1"/>
              <a:t>level</a:t>
            </a:r>
            <a:r>
              <a:rPr lang="pl-PL" sz="1600" dirty="0"/>
              <a:t>)</a:t>
            </a:r>
          </a:p>
          <a:p>
            <a:pPr algn="ctr"/>
            <a:endParaRPr lang="en-US" sz="1600" dirty="0"/>
          </a:p>
        </p:txBody>
      </p:sp>
      <p:pic>
        <p:nvPicPr>
          <p:cNvPr id="5" name="Obraz 4" descr="Obraz zawierający tekst, diagram, mapa, zrzut ekranu&#10;&#10;Zawartość wygenerowana przez AI może być niepoprawna.">
            <a:extLst>
              <a:ext uri="{FF2B5EF4-FFF2-40B4-BE49-F238E27FC236}">
                <a16:creationId xmlns:a16="http://schemas.microsoft.com/office/drawing/2014/main" id="{C559D221-68BF-A05D-3997-F04AB59F1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867" y="865493"/>
            <a:ext cx="3732805" cy="211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Obraz zawierający tekst, diagram, mapa, zrzut ekranu&#10;&#10;Zawartość wygenerowana przez AI może być niepoprawna.">
            <a:extLst>
              <a:ext uri="{FF2B5EF4-FFF2-40B4-BE49-F238E27FC236}">
                <a16:creationId xmlns:a16="http://schemas.microsoft.com/office/drawing/2014/main" id="{A897568E-4ED9-8600-F28B-9FBC55FC2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5672" y="880739"/>
            <a:ext cx="4198887" cy="478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Obraz zawierający sztuka, strzała/wskazówka&#10;&#10;Zawartość wygenerowana przez AI może być niepoprawna.">
            <a:extLst>
              <a:ext uri="{FF2B5EF4-FFF2-40B4-BE49-F238E27FC236}">
                <a16:creationId xmlns:a16="http://schemas.microsoft.com/office/drawing/2014/main" id="{A5D2F414-2170-2766-F637-F9C6B0B2AD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027" y="3207144"/>
            <a:ext cx="3659490" cy="211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16F6546-5BD3-4E63-F03D-862B0EBB4188}"/>
              </a:ext>
            </a:extLst>
          </p:cNvPr>
          <p:cNvSpPr/>
          <p:nvPr/>
        </p:nvSpPr>
        <p:spPr>
          <a:xfrm>
            <a:off x="3680536" y="680827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1B6B7E6-F8E1-0DFA-1450-EAFA49CC0DCE}"/>
              </a:ext>
            </a:extLst>
          </p:cNvPr>
          <p:cNvSpPr/>
          <p:nvPr/>
        </p:nvSpPr>
        <p:spPr>
          <a:xfrm>
            <a:off x="7606663" y="753335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D9F37D7-D75E-35E8-EF5F-7BCED4B4A9FD}"/>
              </a:ext>
            </a:extLst>
          </p:cNvPr>
          <p:cNvSpPr/>
          <p:nvPr/>
        </p:nvSpPr>
        <p:spPr>
          <a:xfrm>
            <a:off x="7548165" y="3211225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E3582C3-A7A4-30F5-DBED-9989311FD3AB}"/>
              </a:ext>
            </a:extLst>
          </p:cNvPr>
          <p:cNvSpPr/>
          <p:nvPr/>
        </p:nvSpPr>
        <p:spPr>
          <a:xfrm>
            <a:off x="5651162" y="697586"/>
            <a:ext cx="2605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40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C19CE-6AEB-23FF-972E-2B5013046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199EFDB-C4AF-815C-27CC-05AF0812171E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F28DB41-1301-7506-6194-4EA6886273AE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C7E3E678-B0F3-DB9D-C989-81236DBAE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4900"/>
          <a:stretch>
            <a:fillRect/>
          </a:stretch>
        </p:blipFill>
        <p:spPr bwMode="auto">
          <a:xfrm>
            <a:off x="139125" y="143562"/>
            <a:ext cx="3193619" cy="3307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255BAC8-7AA4-6F54-1F5F-919945F6AE08}"/>
              </a:ext>
            </a:extLst>
          </p:cNvPr>
          <p:cNvSpPr/>
          <p:nvPr/>
        </p:nvSpPr>
        <p:spPr>
          <a:xfrm>
            <a:off x="139125" y="8374"/>
            <a:ext cx="20979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8AFA19A-9144-3EF9-FE7C-4E9E960F061A}"/>
              </a:ext>
            </a:extLst>
          </p:cNvPr>
          <p:cNvSpPr txBox="1"/>
          <p:nvPr/>
        </p:nvSpPr>
        <p:spPr>
          <a:xfrm>
            <a:off x="276725" y="3715615"/>
            <a:ext cx="3256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The </a:t>
            </a:r>
            <a:r>
              <a:rPr lang="en-US" sz="1600" b="1" dirty="0"/>
              <a:t>ferroelectric</a:t>
            </a:r>
            <a:r>
              <a:rPr lang="pl-PL" sz="1600" b="1" dirty="0" err="1"/>
              <a:t>ity</a:t>
            </a:r>
            <a:r>
              <a:rPr lang="en-US" sz="1600" b="1" dirty="0"/>
              <a:t> mechanism </a:t>
            </a:r>
            <a:r>
              <a:rPr lang="en-US" sz="1600" dirty="0"/>
              <a:t>is expected to involve the electrically induced motion of Pt(II) complexes,</a:t>
            </a:r>
            <a:r>
              <a:rPr lang="pl-PL" sz="1600" dirty="0"/>
              <a:t> as the </a:t>
            </a:r>
            <a:r>
              <a:rPr lang="pl-PL" sz="1600" dirty="0" err="1"/>
              <a:t>cations</a:t>
            </a:r>
            <a:r>
              <a:rPr lang="pl-PL" sz="1600" dirty="0"/>
              <a:t> </a:t>
            </a:r>
            <a:r>
              <a:rPr lang="pl-PL" sz="1600" dirty="0" err="1"/>
              <a:t>are</a:t>
            </a:r>
            <a:r>
              <a:rPr lang="pl-PL" sz="1600" dirty="0"/>
              <a:t> </a:t>
            </a:r>
            <a:r>
              <a:rPr lang="pl-PL" sz="1600" dirty="0" err="1"/>
              <a:t>perpendicular</a:t>
            </a:r>
            <a:r>
              <a:rPr lang="pl-PL" sz="1600" dirty="0"/>
              <a:t> to the polar </a:t>
            </a:r>
            <a:r>
              <a:rPr lang="pl-PL" sz="1600" dirty="0" err="1"/>
              <a:t>axis</a:t>
            </a:r>
            <a:r>
              <a:rPr lang="pl-PL" sz="1600" dirty="0"/>
              <a:t>.</a:t>
            </a:r>
          </a:p>
          <a:p>
            <a:pPr algn="ctr"/>
            <a:r>
              <a:rPr lang="pl-PL" sz="1600" dirty="0"/>
              <a:t>At </a:t>
            </a:r>
            <a:r>
              <a:rPr lang="pl-PL" sz="1600" dirty="0" err="1"/>
              <a:t>higher</a:t>
            </a:r>
            <a:r>
              <a:rPr lang="pl-PL" sz="1600" dirty="0"/>
              <a:t> </a:t>
            </a:r>
            <a:r>
              <a:rPr lang="pl-PL" sz="1600" dirty="0" err="1"/>
              <a:t>temperatures</a:t>
            </a:r>
            <a:r>
              <a:rPr lang="pl-PL" sz="1600" dirty="0"/>
              <a:t>, </a:t>
            </a:r>
            <a:r>
              <a:rPr lang="pl-PL" sz="1600" dirty="0" err="1"/>
              <a:t>additional</a:t>
            </a:r>
            <a:r>
              <a:rPr lang="pl-PL" sz="1600" dirty="0"/>
              <a:t> </a:t>
            </a:r>
            <a:r>
              <a:rPr lang="pl-PL" sz="1600" b="1" dirty="0" err="1"/>
              <a:t>dielectric</a:t>
            </a:r>
            <a:r>
              <a:rPr lang="pl-PL" sz="1600" b="1" dirty="0"/>
              <a:t> </a:t>
            </a:r>
            <a:r>
              <a:rPr lang="pl-PL" sz="1600" b="1" dirty="0" err="1"/>
              <a:t>relaxation</a:t>
            </a:r>
            <a:r>
              <a:rPr lang="pl-PL" sz="1600" dirty="0"/>
              <a:t> </a:t>
            </a:r>
            <a:r>
              <a:rPr lang="pl-PL" sz="1600" dirty="0" err="1"/>
              <a:t>processes</a:t>
            </a:r>
            <a:r>
              <a:rPr lang="pl-PL" sz="1600" dirty="0"/>
              <a:t> </a:t>
            </a:r>
            <a:r>
              <a:rPr lang="pl-PL" sz="1600" dirty="0" err="1"/>
              <a:t>appear</a:t>
            </a:r>
            <a:r>
              <a:rPr lang="pl-PL" sz="1600" dirty="0"/>
              <a:t>; </a:t>
            </a:r>
            <a:r>
              <a:rPr lang="pl-PL" sz="1600" dirty="0" err="1"/>
              <a:t>they</a:t>
            </a:r>
            <a:r>
              <a:rPr lang="pl-PL" sz="1600" dirty="0"/>
              <a:t> </a:t>
            </a:r>
            <a:r>
              <a:rPr lang="pl-PL" sz="1600" dirty="0" err="1"/>
              <a:t>are</a:t>
            </a:r>
            <a:r>
              <a:rPr lang="pl-PL" sz="1600" dirty="0"/>
              <a:t> </a:t>
            </a:r>
            <a:r>
              <a:rPr lang="pl-PL" sz="1600" dirty="0" err="1"/>
              <a:t>assignable</a:t>
            </a:r>
            <a:r>
              <a:rPr lang="pl-PL" sz="1600" dirty="0"/>
              <a:t> to the </a:t>
            </a:r>
            <a:r>
              <a:rPr lang="pl-PL" sz="1600" dirty="0" err="1"/>
              <a:t>simultaneous</a:t>
            </a:r>
            <a:r>
              <a:rPr lang="pl-PL" sz="1600" dirty="0"/>
              <a:t> </a:t>
            </a:r>
            <a:r>
              <a:rPr lang="pl-PL" sz="1600" dirty="0" err="1"/>
              <a:t>motion</a:t>
            </a:r>
            <a:r>
              <a:rPr lang="pl-PL" sz="1600" dirty="0"/>
              <a:t> of </a:t>
            </a:r>
            <a:r>
              <a:rPr lang="pl-PL" sz="1600" dirty="0" err="1"/>
              <a:t>cations</a:t>
            </a:r>
            <a:r>
              <a:rPr lang="pl-PL" sz="1600" dirty="0"/>
              <a:t> and </a:t>
            </a:r>
            <a:r>
              <a:rPr lang="pl-PL" sz="1600" dirty="0" err="1"/>
              <a:t>anions</a:t>
            </a:r>
            <a:r>
              <a:rPr lang="pl-PL" sz="1600" dirty="0"/>
              <a:t>.</a:t>
            </a:r>
          </a:p>
          <a:p>
            <a:pPr algn="ctr"/>
            <a:endParaRPr lang="en-US" sz="1600" dirty="0"/>
          </a:p>
        </p:txBody>
      </p:sp>
      <p:pic>
        <p:nvPicPr>
          <p:cNvPr id="6" name="Obraz 5" descr="Obraz zawierający diagram, linia, origami&#10;&#10;Zawartość wygenerowana przez AI może być niepoprawna.">
            <a:extLst>
              <a:ext uri="{FF2B5EF4-FFF2-40B4-BE49-F238E27FC236}">
                <a16:creationId xmlns:a16="http://schemas.microsoft.com/office/drawing/2014/main" id="{EB0B6567-7D8D-F6BB-6305-5E9DEFC1F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123" y="438463"/>
            <a:ext cx="7553012" cy="307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Obraz zawierający tekst, zrzut ekranu, Wykres, diagram&#10;&#10;Zawartość wygenerowana przez AI może być niepoprawna.">
            <a:extLst>
              <a:ext uri="{FF2B5EF4-FFF2-40B4-BE49-F238E27FC236}">
                <a16:creationId xmlns:a16="http://schemas.microsoft.com/office/drawing/2014/main" id="{A1C2911F-0000-8541-5A98-F73FFEF18C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253" y="3717192"/>
            <a:ext cx="3932998" cy="209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Obraz zawierający tekst, zrzut ekranu, Wykres, diagram&#10;&#10;Zawartość wygenerowana przez AI może być niepoprawna.">
            <a:extLst>
              <a:ext uri="{FF2B5EF4-FFF2-40B4-BE49-F238E27FC236}">
                <a16:creationId xmlns:a16="http://schemas.microsoft.com/office/drawing/2014/main" id="{782A26A8-6089-9EAB-C49B-61FED777C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3629" y="3822119"/>
            <a:ext cx="3845692" cy="19319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6B3A1D8-DC07-93E5-FB8F-C0106E585991}"/>
              </a:ext>
            </a:extLst>
          </p:cNvPr>
          <p:cNvSpPr/>
          <p:nvPr/>
        </p:nvSpPr>
        <p:spPr>
          <a:xfrm>
            <a:off x="7121567" y="3166502"/>
            <a:ext cx="149304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1C94B5B-0731-881C-F14A-5CE40B4E29B3}"/>
              </a:ext>
            </a:extLst>
          </p:cNvPr>
          <p:cNvSpPr txBox="1"/>
          <p:nvPr/>
        </p:nvSpPr>
        <p:spPr>
          <a:xfrm>
            <a:off x="6629399" y="3106342"/>
            <a:ext cx="2466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Intermediate</a:t>
            </a:r>
            <a:r>
              <a:rPr lang="pl-PL" sz="1200" dirty="0"/>
              <a:t> </a:t>
            </a:r>
            <a:r>
              <a:rPr lang="pl-PL" sz="1200" dirty="0" err="1"/>
              <a:t>state</a:t>
            </a:r>
            <a:endParaRPr lang="pl-PL" sz="1200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BD7D824-6360-43FF-B918-4F0277BC7914}"/>
              </a:ext>
            </a:extLst>
          </p:cNvPr>
          <p:cNvSpPr/>
          <p:nvPr/>
        </p:nvSpPr>
        <p:spPr>
          <a:xfrm>
            <a:off x="3703875" y="3506387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291604E-20C4-62CF-119E-085245B2934E}"/>
              </a:ext>
            </a:extLst>
          </p:cNvPr>
          <p:cNvSpPr/>
          <p:nvPr/>
        </p:nvSpPr>
        <p:spPr>
          <a:xfrm>
            <a:off x="3646650" y="5670404"/>
            <a:ext cx="182771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CD7DC06-FBE0-D8F4-0EE5-7944AD4124F4}"/>
              </a:ext>
            </a:extLst>
          </p:cNvPr>
          <p:cNvSpPr/>
          <p:nvPr/>
        </p:nvSpPr>
        <p:spPr>
          <a:xfrm>
            <a:off x="5182141" y="5754102"/>
            <a:ext cx="27387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895EC44-5343-F04B-7C58-4288C801F11A}"/>
              </a:ext>
            </a:extLst>
          </p:cNvPr>
          <p:cNvSpPr/>
          <p:nvPr/>
        </p:nvSpPr>
        <p:spPr>
          <a:xfrm>
            <a:off x="7683695" y="3536895"/>
            <a:ext cx="37590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2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35C0-C234-C01C-5DA1-4EAF69669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4205A71-72AA-8C00-E058-E1F7077486AB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0FB3754-D22E-60A7-9A9E-15BAAAE3A41F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diagram, tekst, linia, origami&#10;&#10;Zawartość wygenerowana przez AI może być niepoprawna.">
            <a:extLst>
              <a:ext uri="{FF2B5EF4-FFF2-40B4-BE49-F238E27FC236}">
                <a16:creationId xmlns:a16="http://schemas.microsoft.com/office/drawing/2014/main" id="{B3BC0879-B562-BCF5-88DB-17809B5C9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4900"/>
          <a:stretch>
            <a:fillRect/>
          </a:stretch>
        </p:blipFill>
        <p:spPr bwMode="auto">
          <a:xfrm>
            <a:off x="139125" y="143562"/>
            <a:ext cx="3193619" cy="3307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690FD34-5D04-B27C-45A3-5E55F5D43554}"/>
              </a:ext>
            </a:extLst>
          </p:cNvPr>
          <p:cNvSpPr/>
          <p:nvPr/>
        </p:nvSpPr>
        <p:spPr>
          <a:xfrm>
            <a:off x="139125" y="8374"/>
            <a:ext cx="20979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7369728-9B2F-D519-AC0F-A1053F219D5B}"/>
              </a:ext>
            </a:extLst>
          </p:cNvPr>
          <p:cNvSpPr txBox="1"/>
          <p:nvPr/>
        </p:nvSpPr>
        <p:spPr>
          <a:xfrm>
            <a:off x="276725" y="3715615"/>
            <a:ext cx="3256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Crystalline</a:t>
            </a:r>
            <a:r>
              <a:rPr lang="pl-PL" sz="1600" dirty="0"/>
              <a:t> </a:t>
            </a:r>
            <a:r>
              <a:rPr lang="pl-PL" sz="1600" dirty="0" err="1"/>
              <a:t>material</a:t>
            </a:r>
            <a:r>
              <a:rPr lang="pl-PL" sz="1600" dirty="0"/>
              <a:t> </a:t>
            </a:r>
            <a:r>
              <a:rPr lang="pl-PL" sz="1600" dirty="0" err="1"/>
              <a:t>can</a:t>
            </a:r>
            <a:r>
              <a:rPr lang="pl-PL" sz="1600" dirty="0"/>
              <a:t> be </a:t>
            </a:r>
            <a:r>
              <a:rPr lang="pl-PL" sz="1600" dirty="0" err="1"/>
              <a:t>conveniently</a:t>
            </a:r>
            <a:r>
              <a:rPr lang="pl-PL" sz="1600" dirty="0"/>
              <a:t> </a:t>
            </a:r>
            <a:r>
              <a:rPr lang="pl-PL" sz="1600" dirty="0" err="1"/>
              <a:t>transformed</a:t>
            </a:r>
            <a:r>
              <a:rPr lang="pl-PL" sz="1600" dirty="0"/>
              <a:t> </a:t>
            </a:r>
            <a:r>
              <a:rPr lang="pl-PL" sz="1600" dirty="0" err="1"/>
              <a:t>into</a:t>
            </a:r>
            <a:r>
              <a:rPr lang="pl-PL" sz="1600" dirty="0"/>
              <a:t> a </a:t>
            </a:r>
            <a:r>
              <a:rPr lang="pl-PL" sz="1600" b="1" dirty="0" err="1"/>
              <a:t>nanometric</a:t>
            </a:r>
            <a:r>
              <a:rPr lang="pl-PL" sz="1600" b="1" dirty="0"/>
              <a:t> </a:t>
            </a:r>
            <a:r>
              <a:rPr lang="pl-PL" sz="1600" b="1" dirty="0" err="1"/>
              <a:t>thin</a:t>
            </a:r>
            <a:r>
              <a:rPr lang="pl-PL" sz="1600" b="1" dirty="0"/>
              <a:t> film</a:t>
            </a:r>
            <a:r>
              <a:rPr lang="pl-PL" sz="1600" dirty="0"/>
              <a:t> by a </a:t>
            </a:r>
            <a:r>
              <a:rPr lang="pl-PL" sz="1600" dirty="0" err="1"/>
              <a:t>spin-coating</a:t>
            </a:r>
            <a:r>
              <a:rPr lang="pl-PL" sz="1600" dirty="0"/>
              <a:t> </a:t>
            </a:r>
            <a:r>
              <a:rPr lang="pl-PL" sz="1600" dirty="0" err="1"/>
              <a:t>method</a:t>
            </a:r>
            <a:r>
              <a:rPr lang="pl-PL" sz="1600" dirty="0"/>
              <a:t>;</a:t>
            </a:r>
          </a:p>
          <a:p>
            <a:pPr algn="ctr"/>
            <a:r>
              <a:rPr lang="pl-PL" sz="1600" dirty="0" err="1"/>
              <a:t>photoluminescence</a:t>
            </a:r>
            <a:r>
              <a:rPr lang="pl-PL" sz="1600" dirty="0"/>
              <a:t> of Pt(II) </a:t>
            </a:r>
            <a:r>
              <a:rPr lang="pl-PL" sz="1600" dirty="0" err="1"/>
              <a:t>complexes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subtly</a:t>
            </a:r>
            <a:r>
              <a:rPr lang="pl-PL" sz="1600" dirty="0"/>
              <a:t> </a:t>
            </a:r>
            <a:r>
              <a:rPr lang="pl-PL" sz="1600" dirty="0" err="1"/>
              <a:t>amended</a:t>
            </a:r>
            <a:r>
              <a:rPr lang="pl-PL" sz="1600" dirty="0"/>
              <a:t>, </a:t>
            </a:r>
            <a:r>
              <a:rPr lang="pl-PL" sz="1600" dirty="0" err="1"/>
              <a:t>while</a:t>
            </a:r>
            <a:r>
              <a:rPr lang="pl-PL" sz="1600" dirty="0"/>
              <a:t> </a:t>
            </a:r>
            <a:r>
              <a:rPr lang="pl-PL" sz="1600" dirty="0" err="1"/>
              <a:t>ratiometric</a:t>
            </a:r>
            <a:r>
              <a:rPr lang="pl-PL" sz="1600" dirty="0"/>
              <a:t> </a:t>
            </a:r>
            <a:r>
              <a:rPr lang="pl-PL" sz="1600" dirty="0" err="1"/>
              <a:t>optical</a:t>
            </a:r>
            <a:r>
              <a:rPr lang="pl-PL" sz="1600" dirty="0"/>
              <a:t> </a:t>
            </a:r>
            <a:r>
              <a:rPr lang="pl-PL" sz="1600" dirty="0" err="1"/>
              <a:t>thermometry</a:t>
            </a:r>
            <a:r>
              <a:rPr lang="pl-PL" sz="1600" dirty="0"/>
              <a:t> </a:t>
            </a:r>
            <a:r>
              <a:rPr lang="pl-PL" sz="1600" dirty="0" err="1"/>
              <a:t>remains</a:t>
            </a:r>
            <a:r>
              <a:rPr lang="pl-PL" sz="1600" dirty="0"/>
              <a:t> </a:t>
            </a:r>
            <a:r>
              <a:rPr lang="pl-PL" sz="1600" dirty="0" err="1"/>
              <a:t>similar</a:t>
            </a:r>
            <a:r>
              <a:rPr lang="pl-PL" sz="1600" dirty="0"/>
              <a:t> (</a:t>
            </a:r>
            <a:r>
              <a:rPr lang="pl-PL" sz="1600" dirty="0" err="1"/>
              <a:t>at</a:t>
            </a:r>
            <a:r>
              <a:rPr lang="pl-PL" sz="1600" dirty="0"/>
              <a:t> </a:t>
            </a:r>
            <a:r>
              <a:rPr lang="pl-PL" sz="1600" dirty="0" err="1"/>
              <a:t>least</a:t>
            </a:r>
            <a:r>
              <a:rPr lang="pl-PL" sz="1600" dirty="0"/>
              <a:t> for the LT </a:t>
            </a:r>
            <a:r>
              <a:rPr lang="pl-PL" sz="1600" dirty="0" err="1"/>
              <a:t>range</a:t>
            </a:r>
            <a:r>
              <a:rPr lang="pl-PL" sz="1600" dirty="0"/>
              <a:t>, </a:t>
            </a:r>
            <a:r>
              <a:rPr lang="pl-PL" sz="1600" dirty="0" err="1"/>
              <a:t>where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accessible</a:t>
            </a:r>
            <a:r>
              <a:rPr lang="pl-PL" sz="1600" dirty="0"/>
              <a:t>) to the </a:t>
            </a:r>
            <a:r>
              <a:rPr lang="pl-PL" sz="1600" dirty="0" err="1"/>
              <a:t>crystalline</a:t>
            </a:r>
            <a:r>
              <a:rPr lang="pl-PL" sz="1600" dirty="0"/>
              <a:t> </a:t>
            </a:r>
            <a:r>
              <a:rPr lang="pl-PL" sz="1600" dirty="0" err="1"/>
              <a:t>sample</a:t>
            </a:r>
            <a:endParaRPr lang="pl-PL" sz="1600" dirty="0"/>
          </a:p>
          <a:p>
            <a:pPr algn="ctr"/>
            <a:endParaRPr lang="en-US" sz="1600" dirty="0"/>
          </a:p>
        </p:txBody>
      </p:sp>
      <p:pic>
        <p:nvPicPr>
          <p:cNvPr id="5" name="Obraz 4" descr="Obraz zawierający tekst, diagram, zrzut ekranu, mapa&#10;&#10;Zawartość wygenerowana przez AI może być niepoprawna.">
            <a:extLst>
              <a:ext uri="{FF2B5EF4-FFF2-40B4-BE49-F238E27FC236}">
                <a16:creationId xmlns:a16="http://schemas.microsoft.com/office/drawing/2014/main" id="{8D37FC7C-A50A-D5F1-5FAD-0298901B8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201" y="630372"/>
            <a:ext cx="4579577" cy="239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Obraz zawierający tekst, diagram, zrzut ekranu, mapa&#10;&#10;Zawartość wygenerowana przez AI może być niepoprawna.">
            <a:extLst>
              <a:ext uri="{FF2B5EF4-FFF2-40B4-BE49-F238E27FC236}">
                <a16:creationId xmlns:a16="http://schemas.microsoft.com/office/drawing/2014/main" id="{1AB19A77-A6DE-93DD-33F1-B6AA43B1C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426" y="784484"/>
            <a:ext cx="2071097" cy="214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Obraz zawierający tekst, diagram, zrzut ekranu, mapa&#10;&#10;Zawartość wygenerowana przez AI może być niepoprawna.">
            <a:extLst>
              <a:ext uri="{FF2B5EF4-FFF2-40B4-BE49-F238E27FC236}">
                <a16:creationId xmlns:a16="http://schemas.microsoft.com/office/drawing/2014/main" id="{43A778F7-ACC0-0920-B6A8-70EA10886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74"/>
          <a:stretch>
            <a:fillRect/>
          </a:stretch>
        </p:blipFill>
        <p:spPr bwMode="auto">
          <a:xfrm>
            <a:off x="3597437" y="3162272"/>
            <a:ext cx="4698396" cy="239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Obraz zawierający tekst, diagram, zrzut ekranu, mapa&#10;&#10;Zawartość wygenerowana przez AI może być niepoprawna.">
            <a:extLst>
              <a:ext uri="{FF2B5EF4-FFF2-40B4-BE49-F238E27FC236}">
                <a16:creationId xmlns:a16="http://schemas.microsoft.com/office/drawing/2014/main" id="{9742B2C2-8955-0F24-1ECF-FCB6EE9E0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361" y="3176181"/>
            <a:ext cx="2265997" cy="2281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2E00EB3-5663-72AB-76E0-DA88C0981443}"/>
              </a:ext>
            </a:extLst>
          </p:cNvPr>
          <p:cNvSpPr/>
          <p:nvPr/>
        </p:nvSpPr>
        <p:spPr>
          <a:xfrm>
            <a:off x="3662616" y="494576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45229AB-806B-A217-054A-7BAA60935E3C}"/>
              </a:ext>
            </a:extLst>
          </p:cNvPr>
          <p:cNvSpPr/>
          <p:nvPr/>
        </p:nvSpPr>
        <p:spPr>
          <a:xfrm>
            <a:off x="3617497" y="2977606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0E32AC0-2061-3871-4331-120C89093F40}"/>
              </a:ext>
            </a:extLst>
          </p:cNvPr>
          <p:cNvSpPr/>
          <p:nvPr/>
        </p:nvSpPr>
        <p:spPr>
          <a:xfrm>
            <a:off x="8356309" y="2979765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6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43998-BA23-42CB-85F1-5343273E4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09E67E7-EB33-CC2D-72BA-F1C01DFC16EE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57E2B97-F1BC-A00B-D73B-DFC1AE6B3F37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BE01571-2D3C-AB47-BC9E-358EC27A1291}"/>
              </a:ext>
            </a:extLst>
          </p:cNvPr>
          <p:cNvSpPr txBox="1"/>
          <p:nvPr/>
        </p:nvSpPr>
        <p:spPr>
          <a:xfrm>
            <a:off x="281816" y="226287"/>
            <a:ext cx="1161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solid </a:t>
            </a:r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luminophores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pl-PL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86032E1-EBF3-38BF-9C7A-C6C2C96FA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919" y="890623"/>
            <a:ext cx="2514996" cy="17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DF7BB62-7F38-5F88-D7BF-D64052F5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35" y="2765605"/>
            <a:ext cx="3169364" cy="32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F4803CD-1FD5-47C2-A767-43611144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5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026" y="1401398"/>
            <a:ext cx="5005810" cy="455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31861A6-A4E4-52D4-271B-F620BBA4F13F}"/>
              </a:ext>
            </a:extLst>
          </p:cNvPr>
          <p:cNvSpPr txBox="1"/>
          <p:nvPr/>
        </p:nvSpPr>
        <p:spPr>
          <a:xfrm>
            <a:off x="3485692" y="338198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HT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B38424F-1773-F53C-CAC0-E4A0AB5F7041}"/>
              </a:ext>
            </a:extLst>
          </p:cNvPr>
          <p:cNvSpPr txBox="1"/>
          <p:nvPr/>
        </p:nvSpPr>
        <p:spPr>
          <a:xfrm>
            <a:off x="3485692" y="496182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LT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9200462-BE12-45C7-8000-6E696C56A591}"/>
              </a:ext>
            </a:extLst>
          </p:cNvPr>
          <p:cNvSpPr/>
          <p:nvPr/>
        </p:nvSpPr>
        <p:spPr>
          <a:xfrm>
            <a:off x="9200158" y="3417180"/>
            <a:ext cx="269847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dirty="0"/>
              <a:t>(</a:t>
            </a:r>
            <a:r>
              <a:rPr lang="pl-PL" dirty="0" err="1"/>
              <a:t>pyrrolidinium</a:t>
            </a:r>
            <a:r>
              <a:rPr lang="pl-PL" dirty="0"/>
              <a:t>)[Mn</a:t>
            </a:r>
            <a:r>
              <a:rPr lang="pl-PL" baseline="30000" dirty="0"/>
              <a:t>II</a:t>
            </a:r>
            <a:r>
              <a:rPr lang="pl-PL" dirty="0"/>
              <a:t>Br</a:t>
            </a:r>
            <a:r>
              <a:rPr lang="pl-PL" baseline="-25000" dirty="0"/>
              <a:t>3</a:t>
            </a:r>
            <a:r>
              <a:rPr lang="pl-PL" dirty="0"/>
              <a:t>] </a:t>
            </a:r>
            <a:r>
              <a:rPr lang="pl-PL" dirty="0" err="1"/>
              <a:t>molecular</a:t>
            </a:r>
            <a:r>
              <a:rPr lang="pl-PL" dirty="0"/>
              <a:t> </a:t>
            </a:r>
            <a:r>
              <a:rPr lang="pl-PL" dirty="0" err="1"/>
              <a:t>hybrid</a:t>
            </a:r>
            <a:br>
              <a:rPr lang="pl-PL" dirty="0"/>
            </a:br>
            <a:r>
              <a:rPr lang="pl-PL" dirty="0" err="1"/>
              <a:t>serving</a:t>
            </a:r>
            <a:r>
              <a:rPr lang="pl-PL" dirty="0"/>
              <a:t> as a </a:t>
            </a:r>
            <a:r>
              <a:rPr lang="pl-PL" dirty="0" err="1"/>
              <a:t>luminescent</a:t>
            </a:r>
            <a:r>
              <a:rPr lang="pl-PL" dirty="0"/>
              <a:t> </a:t>
            </a:r>
            <a:r>
              <a:rPr lang="pl-PL" dirty="0" err="1"/>
              <a:t>multiferroic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(</a:t>
            </a:r>
            <a:r>
              <a:rPr lang="pl-PL" dirty="0" err="1"/>
              <a:t>ferroelectricity</a:t>
            </a:r>
            <a:r>
              <a:rPr lang="pl-PL" dirty="0"/>
              <a:t> &lt;219 K, </a:t>
            </a:r>
            <a:r>
              <a:rPr lang="pl-PL" dirty="0" err="1"/>
              <a:t>ferromagnetism</a:t>
            </a:r>
            <a:r>
              <a:rPr lang="pl-PL" dirty="0"/>
              <a:t> &lt;2.4 K, </a:t>
            </a:r>
            <a:br>
              <a:rPr lang="pl-PL" dirty="0"/>
            </a:br>
            <a:r>
              <a:rPr lang="pl-PL" dirty="0"/>
              <a:t>RT </a:t>
            </a:r>
            <a:r>
              <a:rPr lang="pl-PL" dirty="0" err="1"/>
              <a:t>emission</a:t>
            </a:r>
            <a:r>
              <a:rPr lang="pl-PL" dirty="0"/>
              <a:t>) </a:t>
            </a:r>
          </a:p>
          <a:p>
            <a:pPr algn="ctr"/>
            <a:r>
              <a:rPr lang="pl-PL" sz="1400" dirty="0"/>
              <a:t>R.-G. </a:t>
            </a:r>
            <a:r>
              <a:rPr lang="pl-PL" sz="1400" dirty="0" err="1"/>
              <a:t>Xiong</a:t>
            </a:r>
            <a:r>
              <a:rPr lang="pl-PL" sz="1400" dirty="0"/>
              <a:t> and co-</a:t>
            </a:r>
            <a:r>
              <a:rPr lang="pl-PL" sz="1400" dirty="0" err="1"/>
              <a:t>workers</a:t>
            </a:r>
            <a:r>
              <a:rPr lang="pl-PL" sz="1400" dirty="0"/>
              <a:t>, </a:t>
            </a:r>
            <a:r>
              <a:rPr lang="pl-PL" sz="1400" i="1" dirty="0" err="1"/>
              <a:t>Adv</a:t>
            </a:r>
            <a:r>
              <a:rPr lang="pl-PL" sz="1400" i="1" dirty="0"/>
              <a:t>. </a:t>
            </a:r>
            <a:r>
              <a:rPr lang="pl-PL" sz="1400" i="1" dirty="0" err="1"/>
              <a:t>Mater</a:t>
            </a:r>
            <a:r>
              <a:rPr lang="pl-PL" sz="1400" i="1" dirty="0"/>
              <a:t>. </a:t>
            </a:r>
            <a:r>
              <a:rPr lang="pl-PL" sz="1400" b="1" dirty="0"/>
              <a:t>2015</a:t>
            </a:r>
            <a:r>
              <a:rPr lang="pl-PL" sz="1400" dirty="0"/>
              <a:t>, </a:t>
            </a:r>
            <a:r>
              <a:rPr lang="pl-PL" sz="1400" i="1" dirty="0"/>
              <a:t>27</a:t>
            </a:r>
            <a:r>
              <a:rPr lang="pl-PL" sz="1400" dirty="0"/>
              <a:t>, 3942</a:t>
            </a:r>
          </a:p>
        </p:txBody>
      </p:sp>
    </p:spTree>
    <p:extLst>
      <p:ext uri="{BB962C8B-B14F-4D97-AF65-F5344CB8AC3E}">
        <p14:creationId xmlns:p14="http://schemas.microsoft.com/office/powerpoint/2010/main" val="927738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05941" y="205443"/>
            <a:ext cx="31289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 err="1"/>
              <a:t>Two</a:t>
            </a:r>
            <a:r>
              <a:rPr lang="pl-PL" sz="1900" dirty="0"/>
              <a:t> </a:t>
            </a:r>
            <a:r>
              <a:rPr lang="pl-PL" sz="1900" dirty="0" err="1"/>
              <a:t>special</a:t>
            </a:r>
            <a:r>
              <a:rPr lang="pl-PL" sz="1900" dirty="0"/>
              <a:t> </a:t>
            </a:r>
            <a:r>
              <a:rPr lang="pl-PL" sz="1900" dirty="0" err="1"/>
              <a:t>research</a:t>
            </a:r>
            <a:r>
              <a:rPr lang="pl-PL" sz="1900" dirty="0"/>
              <a:t> </a:t>
            </a:r>
            <a:r>
              <a:rPr lang="pl-PL" sz="1900" dirty="0" err="1"/>
              <a:t>goals</a:t>
            </a:r>
            <a:r>
              <a:rPr lang="pl-PL" sz="1900" dirty="0"/>
              <a:t>:</a:t>
            </a:r>
          </a:p>
          <a:p>
            <a:r>
              <a:rPr lang="pl-PL" sz="1900" b="1" dirty="0" err="1">
                <a:solidFill>
                  <a:srgbClr val="002060"/>
                </a:solidFill>
              </a:rPr>
              <a:t>Linking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switchable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r>
              <a:rPr lang="pl-PL" sz="1900" b="1" dirty="0" err="1">
                <a:solidFill>
                  <a:srgbClr val="002060"/>
                </a:solidFill>
              </a:rPr>
              <a:t>dielectric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  <a:r>
              <a:rPr lang="pl-PL" sz="1900" b="1" dirty="0" err="1">
                <a:solidFill>
                  <a:srgbClr val="002060"/>
                </a:solidFill>
              </a:rPr>
              <a:t>constant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r>
              <a:rPr lang="pl-PL" sz="1900" b="1" dirty="0">
                <a:solidFill>
                  <a:srgbClr val="002060"/>
                </a:solidFill>
              </a:rPr>
              <a:t>with </a:t>
            </a:r>
            <a:r>
              <a:rPr lang="pl-PL" sz="1900" b="1" dirty="0" err="1">
                <a:solidFill>
                  <a:srgbClr val="002060"/>
                </a:solidFill>
              </a:rPr>
              <a:t>luminescence</a:t>
            </a:r>
            <a:r>
              <a:rPr lang="pl-PL" sz="1900" b="1" dirty="0">
                <a:solidFill>
                  <a:srgbClr val="002060"/>
                </a:solidFill>
              </a:rPr>
              <a:t> </a:t>
            </a:r>
          </a:p>
          <a:p>
            <a:r>
              <a:rPr lang="pl-PL" sz="1900" b="1" dirty="0">
                <a:solidFill>
                  <a:schemeClr val="accent1"/>
                </a:solidFill>
              </a:rPr>
              <a:t>(</a:t>
            </a:r>
            <a:r>
              <a:rPr lang="pl-PL" sz="1900" b="1" dirty="0" err="1">
                <a:solidFill>
                  <a:schemeClr val="accent1"/>
                </a:solidFill>
              </a:rPr>
              <a:t>simultaneous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switching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br>
              <a:rPr lang="pl-PL" sz="1900" b="1" dirty="0">
                <a:solidFill>
                  <a:schemeClr val="accent1"/>
                </a:solidFill>
              </a:rPr>
            </a:br>
            <a:r>
              <a:rPr lang="pl-PL" sz="1900" b="1" dirty="0">
                <a:solidFill>
                  <a:schemeClr val="accent1"/>
                </a:solidFill>
              </a:rPr>
              <a:t>of </a:t>
            </a:r>
            <a:r>
              <a:rPr lang="pl-PL" sz="1900" b="1" dirty="0" err="1">
                <a:solidFill>
                  <a:schemeClr val="accent1"/>
                </a:solidFill>
              </a:rPr>
              <a:t>dielectric</a:t>
            </a:r>
            <a:r>
              <a:rPr lang="pl-PL" sz="1900" b="1" dirty="0">
                <a:solidFill>
                  <a:schemeClr val="accent1"/>
                </a:solidFill>
              </a:rPr>
              <a:t> and </a:t>
            </a:r>
            <a:r>
              <a:rPr lang="pl-PL" sz="1900" b="1" dirty="0" err="1">
                <a:solidFill>
                  <a:schemeClr val="accent1"/>
                </a:solidFill>
              </a:rPr>
              <a:t>luminescent</a:t>
            </a:r>
            <a:r>
              <a:rPr lang="pl-PL" sz="1900" b="1" dirty="0">
                <a:solidFill>
                  <a:schemeClr val="accent1"/>
                </a:solidFill>
              </a:rPr>
              <a:t> </a:t>
            </a:r>
            <a:r>
              <a:rPr lang="pl-PL" sz="1900" b="1" dirty="0" err="1">
                <a:solidFill>
                  <a:schemeClr val="accent1"/>
                </a:solidFill>
              </a:rPr>
              <a:t>effects</a:t>
            </a:r>
            <a:r>
              <a:rPr lang="pl-PL" sz="1900" b="1" dirty="0">
                <a:solidFill>
                  <a:schemeClr val="accent1"/>
                </a:solidFill>
              </a:rPr>
              <a:t>)</a:t>
            </a:r>
          </a:p>
          <a:p>
            <a:r>
              <a:rPr lang="pl-PL" sz="1900" b="1" dirty="0" err="1">
                <a:solidFill>
                  <a:srgbClr val="C00000"/>
                </a:solidFill>
              </a:rPr>
              <a:t>Linking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ferroelectricity</a:t>
            </a:r>
            <a:r>
              <a:rPr lang="pl-PL" sz="1900" b="1" dirty="0">
                <a:solidFill>
                  <a:srgbClr val="C00000"/>
                </a:solidFill>
              </a:rPr>
              <a:t> with </a:t>
            </a:r>
            <a:r>
              <a:rPr lang="pl-PL" sz="1900" b="1" dirty="0" err="1">
                <a:solidFill>
                  <a:srgbClr val="C00000"/>
                </a:solidFill>
              </a:rPr>
              <a:t>luminescent</a:t>
            </a:r>
            <a:r>
              <a:rPr lang="pl-PL" sz="1900" b="1" dirty="0">
                <a:solidFill>
                  <a:srgbClr val="C00000"/>
                </a:solidFill>
              </a:rPr>
              <a:t> </a:t>
            </a:r>
            <a:r>
              <a:rPr lang="pl-PL" sz="1900" b="1" dirty="0" err="1">
                <a:solidFill>
                  <a:srgbClr val="C00000"/>
                </a:solidFill>
              </a:rPr>
              <a:t>thermometry</a:t>
            </a:r>
            <a:endParaRPr lang="pl-PL" sz="1900" b="1" dirty="0">
              <a:solidFill>
                <a:srgbClr val="C00000"/>
              </a:solidFill>
            </a:endParaRPr>
          </a:p>
          <a:p>
            <a:r>
              <a:rPr lang="pl-PL" sz="1900" b="1" dirty="0">
                <a:solidFill>
                  <a:srgbClr val="FF0000"/>
                </a:solidFill>
              </a:rPr>
              <a:t>(</a:t>
            </a:r>
            <a:r>
              <a:rPr lang="pl-PL" sz="1900" b="1" dirty="0" err="1">
                <a:solidFill>
                  <a:srgbClr val="FF0000"/>
                </a:solidFill>
              </a:rPr>
              <a:t>molecular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ferroelectric</a:t>
            </a:r>
            <a:r>
              <a:rPr lang="pl-PL" sz="1900" b="1" dirty="0">
                <a:solidFill>
                  <a:srgbClr val="FF0000"/>
                </a:solidFill>
              </a:rPr>
              <a:t> with </a:t>
            </a:r>
            <a:r>
              <a:rPr lang="pl-PL" sz="1900" b="1" dirty="0" err="1">
                <a:solidFill>
                  <a:srgbClr val="FF0000"/>
                </a:solidFill>
              </a:rPr>
              <a:t>optical</a:t>
            </a:r>
            <a:r>
              <a:rPr lang="pl-PL" sz="1900" b="1" dirty="0">
                <a:solidFill>
                  <a:srgbClr val="FF0000"/>
                </a:solidFill>
              </a:rPr>
              <a:t> </a:t>
            </a:r>
            <a:r>
              <a:rPr lang="pl-PL" sz="1900" b="1" dirty="0" err="1">
                <a:solidFill>
                  <a:srgbClr val="FF0000"/>
                </a:solidFill>
              </a:rPr>
              <a:t>self</a:t>
            </a:r>
            <a:r>
              <a:rPr lang="pl-PL" sz="1900" b="1" dirty="0">
                <a:solidFill>
                  <a:srgbClr val="FF0000"/>
                </a:solidFill>
              </a:rPr>
              <a:t>-monitoring of </a:t>
            </a:r>
            <a:r>
              <a:rPr lang="pl-PL" sz="1900" b="1" dirty="0" err="1">
                <a:solidFill>
                  <a:srgbClr val="FF0000"/>
                </a:solidFill>
              </a:rPr>
              <a:t>temperature</a:t>
            </a:r>
            <a:r>
              <a:rPr lang="pl-PL" sz="19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05942" y="3894368"/>
            <a:ext cx="327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Strategy</a:t>
            </a:r>
            <a:r>
              <a:rPr lang="pl-PL" dirty="0"/>
              <a:t>: </a:t>
            </a:r>
            <a:r>
              <a:rPr lang="pl-PL" b="1" dirty="0"/>
              <a:t>polar </a:t>
            </a:r>
            <a:r>
              <a:rPr lang="pl-PL" b="1" dirty="0" err="1"/>
              <a:t>cations</a:t>
            </a:r>
            <a:r>
              <a:rPr lang="pl-PL" b="1" dirty="0"/>
              <a:t> – </a:t>
            </a:r>
            <a:r>
              <a:rPr lang="pl-PL" b="1" dirty="0" err="1"/>
              <a:t>polycyanidometallate</a:t>
            </a:r>
            <a:r>
              <a:rPr lang="pl-PL" b="1" dirty="0"/>
              <a:t> </a:t>
            </a:r>
            <a:r>
              <a:rPr lang="pl-PL" b="1" dirty="0" err="1"/>
              <a:t>hybrids</a:t>
            </a:r>
            <a:endParaRPr lang="pl-PL" b="1" dirty="0"/>
          </a:p>
        </p:txBody>
      </p:sp>
      <p:pic>
        <p:nvPicPr>
          <p:cNvPr id="8" name="Obraz 7" descr="Obraz zawierający kreskówka, symbol, sztuka&#10;&#10;Opis wygenerowany automatycznie">
            <a:extLst>
              <a:ext uri="{FF2B5EF4-FFF2-40B4-BE49-F238E27FC236}">
                <a16:creationId xmlns:a16="http://schemas.microsoft.com/office/drawing/2014/main" id="{04FF09C6-FBC9-022C-6E4F-9CF8318E7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colorTemperature colorTemp="5609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54" y="4572683"/>
            <a:ext cx="1750032" cy="175373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776734" y="629950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(I)</a:t>
            </a:r>
          </a:p>
        </p:txBody>
      </p:sp>
      <p:pic>
        <p:nvPicPr>
          <p:cNvPr id="10" name="Picture 3" descr="C:\Users\Szymon Chorąży\Desktop\G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3000"/>
                    </a14:imgEffect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887" y="342315"/>
            <a:ext cx="3918421" cy="29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92C0A7F-FEC0-4FEB-0275-5D9317115882}"/>
              </a:ext>
            </a:extLst>
          </p:cNvPr>
          <p:cNvSpPr/>
          <p:nvPr/>
        </p:nvSpPr>
        <p:spPr>
          <a:xfrm>
            <a:off x="2993678" y="5693409"/>
            <a:ext cx="6722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92C0A7F-FEC0-4FEB-0275-5D9317115882}"/>
              </a:ext>
            </a:extLst>
          </p:cNvPr>
          <p:cNvSpPr/>
          <p:nvPr/>
        </p:nvSpPr>
        <p:spPr>
          <a:xfrm>
            <a:off x="3968961" y="3278032"/>
            <a:ext cx="6722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3095793" y="1434311"/>
            <a:ext cx="839097" cy="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3093151" y="3275680"/>
            <a:ext cx="839097" cy="37118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tekst, komput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A1108A4-F6D6-EFA5-DA23-DFF664917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345" y="3646860"/>
            <a:ext cx="3090808" cy="253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6440B55-B329-84AC-6472-43F134C0D282}"/>
              </a:ext>
            </a:extLst>
          </p:cNvPr>
          <p:cNvSpPr/>
          <p:nvPr/>
        </p:nvSpPr>
        <p:spPr>
          <a:xfrm>
            <a:off x="7817550" y="3053170"/>
            <a:ext cx="29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M. Liberka et al. </a:t>
            </a:r>
            <a:r>
              <a:rPr lang="pl-PL" sz="1400" i="1" dirty="0" err="1"/>
              <a:t>Angew</a:t>
            </a:r>
            <a:r>
              <a:rPr lang="pl-PL" sz="1400" i="1" dirty="0"/>
              <a:t>. Chem. </a:t>
            </a:r>
            <a:r>
              <a:rPr lang="pl-PL" sz="1400" i="1" dirty="0" err="1"/>
              <a:t>Int</a:t>
            </a:r>
            <a:r>
              <a:rPr lang="pl-PL" sz="1400" i="1" dirty="0"/>
              <a:t>. Ed.</a:t>
            </a:r>
            <a:r>
              <a:rPr lang="pl-PL" sz="1400" dirty="0"/>
              <a:t> </a:t>
            </a:r>
            <a:r>
              <a:rPr lang="pl-PL" sz="1400" b="1" dirty="0"/>
              <a:t>2023</a:t>
            </a:r>
            <a:r>
              <a:rPr lang="pl-PL" sz="1400" dirty="0"/>
              <a:t>, </a:t>
            </a:r>
            <a:r>
              <a:rPr lang="pl-PL" sz="1400" i="1" dirty="0"/>
              <a:t>62</a:t>
            </a:r>
            <a:r>
              <a:rPr lang="pl-PL" sz="1400" dirty="0"/>
              <a:t>, e202308284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19B02D6-D065-D1A0-29DA-B818ED48F3D6}"/>
              </a:ext>
            </a:extLst>
          </p:cNvPr>
          <p:cNvSpPr/>
          <p:nvPr/>
        </p:nvSpPr>
        <p:spPr>
          <a:xfrm>
            <a:off x="7657153" y="5878075"/>
            <a:ext cx="3827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P. </a:t>
            </a:r>
            <a:r>
              <a:rPr lang="pl-PL" sz="1400" dirty="0" err="1"/>
              <a:t>Bonarek</a:t>
            </a:r>
            <a:r>
              <a:rPr lang="pl-PL" sz="1400" dirty="0"/>
              <a:t> et al. </a:t>
            </a:r>
            <a:r>
              <a:rPr lang="pl-PL" sz="1400" i="1" dirty="0" err="1"/>
              <a:t>manuscript</a:t>
            </a:r>
            <a:r>
              <a:rPr lang="pl-PL" sz="1400" i="1" dirty="0"/>
              <a:t> </a:t>
            </a:r>
            <a:r>
              <a:rPr lang="pl-PL" sz="1400" i="1" dirty="0" err="1"/>
              <a:t>under</a:t>
            </a:r>
            <a:r>
              <a:rPr lang="pl-PL" sz="1400" i="1" dirty="0"/>
              <a:t> </a:t>
            </a:r>
            <a:r>
              <a:rPr lang="pl-PL" sz="1400" i="1" dirty="0" err="1"/>
              <a:t>review</a:t>
            </a:r>
            <a:endParaRPr lang="pl-PL" sz="1400" i="1" dirty="0"/>
          </a:p>
          <a:p>
            <a:r>
              <a:rPr lang="pl-PL" sz="1400" dirty="0"/>
              <a:t>(</a:t>
            </a:r>
            <a:r>
              <a:rPr lang="pl-PL" sz="1400" i="1" dirty="0" err="1"/>
              <a:t>preprint</a:t>
            </a:r>
            <a:r>
              <a:rPr lang="pl-PL" sz="1400" dirty="0"/>
              <a:t>: 10.26434/chemrxiv-2025-70v85)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14CEB26-2B22-1074-332D-980DC50A0A7E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874080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pulpit 20220401 dodatkowe\MLMG website\Figure 1.tif">
            <a:extLst>
              <a:ext uri="{FF2B5EF4-FFF2-40B4-BE49-F238E27FC236}">
                <a16:creationId xmlns:a16="http://schemas.microsoft.com/office/drawing/2014/main" id="{D7F47FBA-F0B4-4DED-7EAF-724F8DA7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509" t="2865" r="31866" b="35677"/>
          <a:stretch/>
        </p:blipFill>
        <p:spPr bwMode="auto">
          <a:xfrm>
            <a:off x="4139124" y="406481"/>
            <a:ext cx="3913753" cy="41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pulpit 20220401 dodatkowe\MLMG website\Figure 1.tif">
            <a:extLst>
              <a:ext uri="{FF2B5EF4-FFF2-40B4-BE49-F238E27FC236}">
                <a16:creationId xmlns:a16="http://schemas.microsoft.com/office/drawing/2014/main" id="{D7F47FBA-F0B4-4DED-7EAF-724F8DA7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2480" y="1508596"/>
            <a:ext cx="1974687" cy="18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pulpit 20220401 dodatkowe\MLMG website\Figure 1.tif">
            <a:extLst>
              <a:ext uri="{FF2B5EF4-FFF2-40B4-BE49-F238E27FC236}">
                <a16:creationId xmlns:a16="http://schemas.microsoft.com/office/drawing/2014/main" id="{D7F47FBA-F0B4-4DED-7EAF-724F8DA7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1630" y="1525378"/>
            <a:ext cx="1974687" cy="18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Łącznik prosty ze strzałką 7"/>
          <p:cNvCxnSpPr/>
          <p:nvPr/>
        </p:nvCxnSpPr>
        <p:spPr>
          <a:xfrm flipH="1">
            <a:off x="3407167" y="2549671"/>
            <a:ext cx="65535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8136280" y="2530086"/>
            <a:ext cx="655350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:\Tematy badawcze zakończone wg listy publikacji\65_ICF2021_review_RE_MCN6\ICF okladka\ICF cover image.tif">
            <a:extLst>
              <a:ext uri="{FF2B5EF4-FFF2-40B4-BE49-F238E27FC236}">
                <a16:creationId xmlns:a16="http://schemas.microsoft.com/office/drawing/2014/main" id="{7C742D4A-F68E-0A51-90E1-A695B1EAB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  <a14:imgEffect>
                      <a14:colorTemperature colorTemp="3000"/>
                    </a14:imgEffect>
                    <a14:imgEffect>
                      <a14:saturation sat="120000"/>
                    </a14:imgEffect>
                    <a14:imgEffect>
                      <a14:brightnessContrast bright="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38630" y="3632092"/>
            <a:ext cx="2762385" cy="17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Obraz zawierający kreskówka, symbol, sztuka&#10;&#10;Opis wygenerowany automatycznie">
            <a:extLst>
              <a:ext uri="{FF2B5EF4-FFF2-40B4-BE49-F238E27FC236}">
                <a16:creationId xmlns:a16="http://schemas.microsoft.com/office/drawing/2014/main" id="{04FF09C6-FBC9-022C-6E4F-9CF8318E7B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1000"/>
                    </a14:imgEffect>
                    <a14:imgEffect>
                      <a14:colorTemperature colorTemp="5609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957" y="3632092"/>
            <a:ext cx="1750032" cy="1753734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51770" y="5016494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/>
              <a:t>(III)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0648350" y="501649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/>
              <a:t>(I)</a:t>
            </a:r>
          </a:p>
        </p:txBody>
      </p:sp>
      <p:sp>
        <p:nvSpPr>
          <p:cNvPr id="2" name="Prostokąt 1"/>
          <p:cNvSpPr/>
          <p:nvPr/>
        </p:nvSpPr>
        <p:spPr>
          <a:xfrm>
            <a:off x="236669" y="5441591"/>
            <a:ext cx="6013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70C0"/>
                </a:solidFill>
              </a:rPr>
              <a:t>Linking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molecular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nanomagnetism</a:t>
            </a:r>
            <a:r>
              <a:rPr lang="pl-PL" b="1" dirty="0">
                <a:solidFill>
                  <a:srgbClr val="0070C0"/>
                </a:solidFill>
              </a:rPr>
              <a:t> with </a:t>
            </a:r>
            <a:r>
              <a:rPr lang="pl-PL" b="1" dirty="0" err="1">
                <a:solidFill>
                  <a:srgbClr val="0070C0"/>
                </a:solidFill>
              </a:rPr>
              <a:t>optical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thermometry</a:t>
            </a:r>
            <a:endParaRPr lang="pl-PL" b="1" dirty="0">
              <a:solidFill>
                <a:srgbClr val="0070C0"/>
              </a:solidFill>
            </a:endParaRPr>
          </a:p>
          <a:p>
            <a:r>
              <a:rPr lang="pl-PL" b="1" dirty="0" err="1">
                <a:solidFill>
                  <a:srgbClr val="C00000"/>
                </a:solidFill>
              </a:rPr>
              <a:t>Linking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photomagnetism</a:t>
            </a:r>
            <a:r>
              <a:rPr lang="pl-PL" b="1" dirty="0">
                <a:solidFill>
                  <a:srgbClr val="C00000"/>
                </a:solidFill>
              </a:rPr>
              <a:t> with </a:t>
            </a:r>
            <a:r>
              <a:rPr lang="pl-PL" b="1" dirty="0" err="1">
                <a:solidFill>
                  <a:srgbClr val="C00000"/>
                </a:solidFill>
              </a:rPr>
              <a:t>luminescence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749453" y="54415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b="1" dirty="0" err="1">
                <a:solidFill>
                  <a:srgbClr val="0070C0"/>
                </a:solidFill>
              </a:rPr>
              <a:t>Linking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switchable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dielectric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constant</a:t>
            </a:r>
            <a:r>
              <a:rPr lang="pl-PL" b="1" dirty="0">
                <a:solidFill>
                  <a:srgbClr val="0070C0"/>
                </a:solidFill>
              </a:rPr>
              <a:t> with </a:t>
            </a:r>
            <a:r>
              <a:rPr lang="pl-PL" b="1" dirty="0" err="1">
                <a:solidFill>
                  <a:srgbClr val="0070C0"/>
                </a:solidFill>
              </a:rPr>
              <a:t>luminescence</a:t>
            </a:r>
            <a:r>
              <a:rPr lang="pl-PL" b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pl-PL" b="1" dirty="0" err="1">
                <a:solidFill>
                  <a:srgbClr val="C00000"/>
                </a:solidFill>
              </a:rPr>
              <a:t>Linking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ferroelectricity</a:t>
            </a:r>
            <a:r>
              <a:rPr lang="pl-PL" b="1" dirty="0">
                <a:solidFill>
                  <a:srgbClr val="C00000"/>
                </a:solidFill>
              </a:rPr>
              <a:t> with </a:t>
            </a:r>
            <a:r>
              <a:rPr lang="pl-PL" b="1" dirty="0" err="1">
                <a:solidFill>
                  <a:srgbClr val="C00000"/>
                </a:solidFill>
              </a:rPr>
              <a:t>luminescent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thermometry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C8B58DF-AC10-6B28-158D-485CC24143EA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2158016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7204-3EC4-1C1A-5F73-7D11486A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rawa, na wolnym powietrzu, osob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808E3FA-9D95-77CF-0ACB-D11CD649B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673" y="226802"/>
            <a:ext cx="7807542" cy="332398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433B6F-9BBC-6C61-3692-C950B0E3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19" y="147860"/>
            <a:ext cx="2707963" cy="77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Brak opisu.">
            <a:extLst>
              <a:ext uri="{FF2B5EF4-FFF2-40B4-BE49-F238E27FC236}">
                <a16:creationId xmlns:a16="http://schemas.microsoft.com/office/drawing/2014/main" id="{D4E45EBA-5E3F-ABBB-0E71-636008E0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90" y="972893"/>
            <a:ext cx="1964859" cy="86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A649592F-B89C-937F-75B0-82789D91D6BE}"/>
              </a:ext>
            </a:extLst>
          </p:cNvPr>
          <p:cNvSpPr/>
          <p:nvPr/>
        </p:nvSpPr>
        <p:spPr>
          <a:xfrm>
            <a:off x="226594" y="1860220"/>
            <a:ext cx="3876667" cy="359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Dr. habil. Szymon Chorąży, JU prof.</a:t>
            </a:r>
          </a:p>
          <a:p>
            <a:pPr>
              <a:tabLst>
                <a:tab pos="1524000" algn="l"/>
              </a:tabLst>
            </a:pPr>
            <a:endParaRPr lang="pl-PL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Dr. Jakub Zakrzewski 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assistant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Michal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 Liberka 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assistant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Dr. Robert Jankowski 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(ERC lab manager)</a:t>
            </a:r>
          </a:p>
          <a:p>
            <a:pPr>
              <a:tabLst>
                <a:tab pos="1524000" algn="l"/>
              </a:tabLst>
            </a:pP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M.Sc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. Beata Tubek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(ERC 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manager)</a:t>
            </a:r>
          </a:p>
          <a:p>
            <a:pPr>
              <a:tabLst>
                <a:tab pos="1524000" algn="l"/>
              </a:tabLst>
            </a:pP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M.Sc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. Jan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Rzepiela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assistant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Dr. Michał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Heczko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guest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1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endParaRPr lang="pl-PL" sz="1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endParaRPr lang="pl-PL" sz="1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</a:t>
            </a:r>
            <a:r>
              <a:rPr lang="pl-PL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5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pl-PL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Mikołaj Żychowicz </a:t>
            </a:r>
            <a:endParaRPr lang="pl-P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Aleksander Hoffman </a:t>
            </a:r>
          </a:p>
          <a:p>
            <a:pPr>
              <a:tabLst>
                <a:tab pos="1524000" algn="l"/>
              </a:tabLst>
            </a:pP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Kseniia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Boidachenko</a:t>
            </a: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Kinga Szczecińska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Paweł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Bonarek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5480A15-E08B-C494-A188-A9B9CA1C0E67}"/>
              </a:ext>
            </a:extLst>
          </p:cNvPr>
          <p:cNvSpPr txBox="1"/>
          <p:nvPr/>
        </p:nvSpPr>
        <p:spPr>
          <a:xfrm>
            <a:off x="2181740" y="3719064"/>
            <a:ext cx="18408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524000" algn="l"/>
              </a:tabLst>
            </a:pPr>
            <a:endParaRPr lang="pl-PL" sz="1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M.Sc</a:t>
            </a:r>
            <a:r>
              <a:rPr lang="pl-PL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./</a:t>
            </a:r>
            <a:r>
              <a:rPr lang="pl-PL" sz="15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B.Sc</a:t>
            </a:r>
            <a:r>
              <a:rPr lang="pl-PL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5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pl-PL" sz="1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Dawid Kruczek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Marta Niemiec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Jan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Sierżęga</a:t>
            </a:r>
            <a:endParaRPr lang="pl-PL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Mikołaj Graff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Bogusława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Smykla</a:t>
            </a:r>
            <a:endParaRPr lang="pl-PL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1C82E9D-ADB2-EC36-1811-EF58981BE051}"/>
              </a:ext>
            </a:extLst>
          </p:cNvPr>
          <p:cNvSpPr txBox="1"/>
          <p:nvPr/>
        </p:nvSpPr>
        <p:spPr>
          <a:xfrm>
            <a:off x="3950843" y="3719063"/>
            <a:ext cx="184087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524000" algn="l"/>
              </a:tabLst>
            </a:pPr>
            <a:endParaRPr lang="pl-PL" sz="1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endParaRPr lang="pl-PL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Dominika Wolak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Maja Romanowska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Hubert Dziełak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Piotr </a:t>
            </a:r>
            <a:r>
              <a:rPr lang="pl-PL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endParaRPr lang="pl-PL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Zofia Szymanowska</a:t>
            </a:r>
          </a:p>
          <a:p>
            <a:pPr>
              <a:tabLst>
                <a:tab pos="1524000" algn="l"/>
              </a:tabLst>
            </a:pPr>
            <a:r>
              <a:rPr lang="pl-PL" sz="1500" b="1" dirty="0">
                <a:latin typeface="Calibri" panose="020F0502020204030204" pitchFamily="34" charset="0"/>
                <a:cs typeface="Calibri" panose="020F0502020204030204" pitchFamily="34" charset="0"/>
              </a:rPr>
              <a:t>Paweł Porębski</a:t>
            </a:r>
          </a:p>
          <a:p>
            <a:pPr>
              <a:tabLst>
                <a:tab pos="1524000" algn="l"/>
              </a:tabLst>
            </a:pP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88D24EE-B903-3348-8F0D-9B41C3F05631}"/>
              </a:ext>
            </a:extLst>
          </p:cNvPr>
          <p:cNvSpPr txBox="1"/>
          <p:nvPr/>
        </p:nvSpPr>
        <p:spPr>
          <a:xfrm>
            <a:off x="3810096" y="2390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MLMG, </a:t>
            </a:r>
            <a:r>
              <a:rPr lang="pl-PL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pl-PL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138025B-CED4-F79D-DBFF-6D01ABFA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493" y="4325293"/>
            <a:ext cx="1304682" cy="12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39E0BF93-A16E-1EEF-CCDB-A4857D104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1" b="25602"/>
          <a:stretch/>
        </p:blipFill>
        <p:spPr bwMode="auto">
          <a:xfrm>
            <a:off x="8690047" y="4379159"/>
            <a:ext cx="1659936" cy="8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58AFF9D-87F9-BA75-63E8-7D302C6A3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113" y="4586000"/>
            <a:ext cx="1075328" cy="5578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262487D5-A681-4EF4-1464-65BCD242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3131" y="4331633"/>
            <a:ext cx="939440" cy="93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876B57D-817F-DE97-F04E-4CB43713F29B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BE04435-82F3-0FAD-128E-F12F501EF9E9}"/>
              </a:ext>
            </a:extLst>
          </p:cNvPr>
          <p:cNvSpPr txBox="1"/>
          <p:nvPr/>
        </p:nvSpPr>
        <p:spPr>
          <a:xfrm>
            <a:off x="228597" y="5732985"/>
            <a:ext cx="1154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C00000"/>
                </a:solidFill>
              </a:rPr>
              <a:t>Collaboration (</a:t>
            </a:r>
            <a:r>
              <a:rPr lang="pl-PL" sz="1400" b="1" dirty="0" err="1">
                <a:solidFill>
                  <a:srgbClr val="C00000"/>
                </a:solidFill>
              </a:rPr>
              <a:t>presented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pl-PL" sz="1400" b="1" dirty="0" err="1">
                <a:solidFill>
                  <a:srgbClr val="C00000"/>
                </a:solidFill>
              </a:rPr>
              <a:t>research</a:t>
            </a:r>
            <a:r>
              <a:rPr lang="pl-PL" sz="1400" b="1" dirty="0">
                <a:solidFill>
                  <a:srgbClr val="C00000"/>
                </a:solidFill>
              </a:rPr>
              <a:t>): </a:t>
            </a:r>
            <a:r>
              <a:rPr lang="pl-PL" sz="1400" dirty="0"/>
              <a:t>Prof. F. </a:t>
            </a:r>
            <a:r>
              <a:rPr lang="pl-PL" sz="1400" dirty="0" err="1"/>
              <a:t>Kagawa</a:t>
            </a:r>
            <a:r>
              <a:rPr lang="pl-PL" sz="1400" dirty="0"/>
              <a:t> (RIKEN </a:t>
            </a:r>
            <a:r>
              <a:rPr lang="pl-PL" sz="1400" dirty="0" err="1"/>
              <a:t>Institute</a:t>
            </a:r>
            <a:r>
              <a:rPr lang="pl-PL" sz="1400" dirty="0"/>
              <a:t>, </a:t>
            </a:r>
            <a:r>
              <a:rPr lang="pl-PL" sz="1400" dirty="0" err="1"/>
              <a:t>Wako</a:t>
            </a:r>
            <a:r>
              <a:rPr lang="pl-PL" sz="1400" dirty="0"/>
              <a:t>, Japan); Prof. S. </a:t>
            </a:r>
            <a:r>
              <a:rPr lang="pl-PL" sz="1400" dirty="0" err="1"/>
              <a:t>Ohkoshi</a:t>
            </a:r>
            <a:r>
              <a:rPr lang="pl-PL" sz="1400" dirty="0"/>
              <a:t> (The University of </a:t>
            </a:r>
            <a:r>
              <a:rPr lang="pl-PL" sz="1400" dirty="0" err="1"/>
              <a:t>Tokyo</a:t>
            </a:r>
            <a:r>
              <a:rPr lang="pl-PL" sz="1400" dirty="0"/>
              <a:t>, Japan), </a:t>
            </a:r>
          </a:p>
          <a:p>
            <a:r>
              <a:rPr lang="pl-PL" sz="1400" dirty="0"/>
              <a:t>		                     Prof. H. </a:t>
            </a:r>
            <a:r>
              <a:rPr lang="pl-PL" sz="1400" dirty="0" err="1"/>
              <a:t>Tokoro</a:t>
            </a:r>
            <a:r>
              <a:rPr lang="pl-PL" sz="1400" dirty="0"/>
              <a:t> (University of </a:t>
            </a:r>
            <a:r>
              <a:rPr lang="pl-PL" sz="1400" dirty="0" err="1"/>
              <a:t>Tsukuba</a:t>
            </a:r>
            <a:r>
              <a:rPr lang="pl-PL" sz="1400" dirty="0"/>
              <a:t>, Japan); Dr. habil. D. </a:t>
            </a:r>
            <a:r>
              <a:rPr lang="pl-PL" sz="1400" dirty="0" err="1"/>
              <a:t>Pinkowicz</a:t>
            </a:r>
            <a:r>
              <a:rPr lang="pl-PL" sz="1400" dirty="0"/>
              <a:t>, Dr. K. Wolski (</a:t>
            </a:r>
            <a:r>
              <a:rPr lang="pl-PL" sz="1400" dirty="0" err="1"/>
              <a:t>Jagiellonian</a:t>
            </a:r>
            <a:r>
              <a:rPr lang="pl-PL" sz="1400" dirty="0"/>
              <a:t> University)</a:t>
            </a:r>
          </a:p>
        </p:txBody>
      </p:sp>
    </p:spTree>
    <p:extLst>
      <p:ext uri="{BB962C8B-B14F-4D97-AF65-F5344CB8AC3E}">
        <p14:creationId xmlns:p14="http://schemas.microsoft.com/office/powerpoint/2010/main" val="123622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9B383-1CC6-44AD-09B6-365635A3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8BE8142-5546-BBA1-8F50-7CDDD64D93A9}"/>
              </a:ext>
            </a:extLst>
          </p:cNvPr>
          <p:cNvSpPr txBox="1"/>
          <p:nvPr/>
        </p:nvSpPr>
        <p:spPr>
          <a:xfrm>
            <a:off x="158260" y="978389"/>
            <a:ext cx="752110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9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ynthesis</a:t>
            </a: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19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functionalized solid luminophores</a:t>
            </a:r>
          </a:p>
          <a:p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linking of </a:t>
            </a:r>
            <a:r>
              <a:rPr lang="en-US" sz="19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(or more) molecular components </a:t>
            </a: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towards</a:t>
            </a:r>
          </a:p>
          <a:p>
            <a:r>
              <a:rPr lang="en-US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organic-inorganic molecular hybrids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(I) </a:t>
            </a: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l-PL" sz="1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heterometallic </a:t>
            </a:r>
            <a:endParaRPr lang="pl-PL" sz="19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systems (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molecules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II,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MOFs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III</a:t>
            </a:r>
            <a:r>
              <a:rPr lang="en-US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9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E1A983F-C7E5-E323-B8DF-9162C8E38EF0}"/>
              </a:ext>
            </a:extLst>
          </p:cNvPr>
          <p:cNvSpPr txBox="1"/>
          <p:nvPr/>
        </p:nvSpPr>
        <p:spPr>
          <a:xfrm>
            <a:off x="226932" y="2416294"/>
            <a:ext cx="405190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counter-ions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(I)</a:t>
            </a:r>
          </a:p>
          <a:p>
            <a:pPr algn="ctr"/>
            <a:r>
              <a:rPr lang="pl-P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complexes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metal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s, p, d, and f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blocks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periodic</a:t>
            </a:r>
            <a:r>
              <a:rPr lang="pl-PL" sz="19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9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pl-PL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(II/III)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C04BD94-B174-89F2-1034-80FCD24E1B84}"/>
              </a:ext>
            </a:extLst>
          </p:cNvPr>
          <p:cNvSpPr/>
          <p:nvPr/>
        </p:nvSpPr>
        <p:spPr>
          <a:xfrm>
            <a:off x="226931" y="2388674"/>
            <a:ext cx="4051905" cy="132188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2E9D9A4-232F-AE9D-900F-D10289C80D98}"/>
              </a:ext>
            </a:extLst>
          </p:cNvPr>
          <p:cNvSpPr txBox="1"/>
          <p:nvPr/>
        </p:nvSpPr>
        <p:spPr>
          <a:xfrm>
            <a:off x="1772245" y="369783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+</a:t>
            </a:r>
            <a:endParaRPr lang="en-US" sz="3200" b="1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183E690-7097-5665-6BDA-B544929FF7A1}"/>
              </a:ext>
            </a:extLst>
          </p:cNvPr>
          <p:cNvSpPr txBox="1">
            <a:spLocks/>
          </p:cNvSpPr>
          <p:nvPr/>
        </p:nvSpPr>
        <p:spPr>
          <a:xfrm>
            <a:off x="0" y="293669"/>
            <a:ext cx="121920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Synthetic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chemistry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3200"/>
              </a:lnSpc>
            </a:pP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spc="6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luminescent</a:t>
            </a:r>
            <a:r>
              <a:rPr lang="pl-PL" sz="2500" b="1" spc="6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materials</a:t>
            </a:r>
          </a:p>
        </p:txBody>
      </p:sp>
      <p:pic>
        <p:nvPicPr>
          <p:cNvPr id="8" name="Picture 2" descr="Brak opisu.">
            <a:extLst>
              <a:ext uri="{FF2B5EF4-FFF2-40B4-BE49-F238E27FC236}">
                <a16:creationId xmlns:a16="http://schemas.microsoft.com/office/drawing/2014/main" id="{4AA4AAAD-F0DC-14FC-90BA-A90BB8C51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61" y="2275847"/>
            <a:ext cx="1963209" cy="144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62D7DA3-F94E-5C7F-1859-AF12607B416A}"/>
              </a:ext>
            </a:extLst>
          </p:cNvPr>
          <p:cNvSpPr txBox="1"/>
          <p:nvPr/>
        </p:nvSpPr>
        <p:spPr>
          <a:xfrm>
            <a:off x="4380581" y="3748532"/>
            <a:ext cx="3263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</a:t>
            </a:r>
            <a: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salt with [Pt(CN)</a:t>
            </a:r>
            <a:r>
              <a:rPr lang="pl-PL" sz="15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pl-PL" sz="15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UV </a:t>
            </a:r>
            <a:b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F:\Tematy badawcze zakończone wg listy publikacji\65_ICF2021_review_RE_MCN6\ICF okladka\ICF cover image.tif">
            <a:extLst>
              <a:ext uri="{FF2B5EF4-FFF2-40B4-BE49-F238E27FC236}">
                <a16:creationId xmlns:a16="http://schemas.microsoft.com/office/drawing/2014/main" id="{FD0560BB-52CE-F42E-5D5C-A6516BB21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  <a14:imgEffect>
                      <a14:colorTemperature colorTemp="4610"/>
                    </a14:imgEffect>
                    <a14:imgEffect>
                      <a14:saturation sat="189000"/>
                    </a14:imgEffect>
                    <a14:imgEffect>
                      <a14:brightnessContrast bright="10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075234" y="1584335"/>
            <a:ext cx="2762385" cy="17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Obraz zawierający kreskówka, symbol, sztuka&#10;&#10;Opis wygenerowany automatycznie">
            <a:extLst>
              <a:ext uri="{FF2B5EF4-FFF2-40B4-BE49-F238E27FC236}">
                <a16:creationId xmlns:a16="http://schemas.microsoft.com/office/drawing/2014/main" id="{D354F668-9C3B-D53A-8882-9D336EC2B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colorTemperature colorTemp="5609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719" y="1590584"/>
            <a:ext cx="1750032" cy="175373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8BD348F-466A-08B9-287A-768E2F1CD340}"/>
              </a:ext>
            </a:extLst>
          </p:cNvPr>
          <p:cNvSpPr/>
          <p:nvPr/>
        </p:nvSpPr>
        <p:spPr>
          <a:xfrm>
            <a:off x="11087070" y="3316643"/>
            <a:ext cx="732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(II/III)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6D19D63-5109-EFB8-3AD2-ED982C010D72}"/>
              </a:ext>
            </a:extLst>
          </p:cNvPr>
          <p:cNvSpPr/>
          <p:nvPr/>
        </p:nvSpPr>
        <p:spPr>
          <a:xfrm>
            <a:off x="8534348" y="3338069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(I)</a:t>
            </a:r>
          </a:p>
        </p:txBody>
      </p:sp>
      <p:pic>
        <p:nvPicPr>
          <p:cNvPr id="14" name="Picture 5" descr="C:\Users\szymon\Desktop\MCN2.png">
            <a:extLst>
              <a:ext uri="{FF2B5EF4-FFF2-40B4-BE49-F238E27FC236}">
                <a16:creationId xmlns:a16="http://schemas.microsoft.com/office/drawing/2014/main" id="{13A883E1-C89C-2D90-3039-164566D5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116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78807">
            <a:off x="705719" y="5048699"/>
            <a:ext cx="1737208" cy="6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szymon\Desktop\MCN4.png">
            <a:extLst>
              <a:ext uri="{FF2B5EF4-FFF2-40B4-BE49-F238E27FC236}">
                <a16:creationId xmlns:a16="http://schemas.microsoft.com/office/drawing/2014/main" id="{BDD274CE-8377-C053-08DC-24754014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485" y="4786790"/>
            <a:ext cx="1691674" cy="121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szymon\Desktop\Co_complex.png">
            <a:extLst>
              <a:ext uri="{FF2B5EF4-FFF2-40B4-BE49-F238E27FC236}">
                <a16:creationId xmlns:a16="http://schemas.microsoft.com/office/drawing/2014/main" id="{BD23522E-CF0F-59D5-0A94-ABB7754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70908">
            <a:off x="4116178" y="4523563"/>
            <a:ext cx="1358500" cy="152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594B4809-C04F-3E95-672D-731E22A2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498" y="4402516"/>
            <a:ext cx="1757521" cy="17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Szymon Chorąży\Desktop\shelx.png">
            <a:extLst>
              <a:ext uri="{FF2B5EF4-FFF2-40B4-BE49-F238E27FC236}">
                <a16:creationId xmlns:a16="http://schemas.microsoft.com/office/drawing/2014/main" id="{FF601423-352E-4102-F8D2-E745B0F6A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0"/>
                    </a14:imgEffect>
                    <a14:imgEffect>
                      <a14:brightnessContrast bright="-1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7194" y="4555383"/>
            <a:ext cx="1505502" cy="149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2BEAA650-283D-6D4E-6C76-6085459C8EAE}"/>
              </a:ext>
            </a:extLst>
          </p:cNvPr>
          <p:cNvSpPr/>
          <p:nvPr/>
        </p:nvSpPr>
        <p:spPr>
          <a:xfrm>
            <a:off x="226932" y="4323352"/>
            <a:ext cx="9699062" cy="195869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B3D4455-D9F5-094C-3E78-BD6A57E1FAEB}"/>
              </a:ext>
            </a:extLst>
          </p:cNvPr>
          <p:cNvSpPr txBox="1"/>
          <p:nvPr/>
        </p:nvSpPr>
        <p:spPr>
          <a:xfrm>
            <a:off x="1450361" y="5288454"/>
            <a:ext cx="752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2FB943C-AFF7-85FA-A6BE-2DBCE9A99150}"/>
              </a:ext>
            </a:extLst>
          </p:cNvPr>
          <p:cNvSpPr txBox="1"/>
          <p:nvPr/>
        </p:nvSpPr>
        <p:spPr>
          <a:xfrm>
            <a:off x="2991730" y="5666693"/>
            <a:ext cx="118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DDA2A4-C513-0F2E-A0C9-F71CDF0CA4B7}"/>
              </a:ext>
            </a:extLst>
          </p:cNvPr>
          <p:cNvSpPr txBox="1"/>
          <p:nvPr/>
        </p:nvSpPr>
        <p:spPr>
          <a:xfrm>
            <a:off x="4689088" y="5678629"/>
            <a:ext cx="124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F7F4277-9633-8D46-8135-E5AB10B83FEF}"/>
              </a:ext>
            </a:extLst>
          </p:cNvPr>
          <p:cNvSpPr txBox="1"/>
          <p:nvPr/>
        </p:nvSpPr>
        <p:spPr>
          <a:xfrm>
            <a:off x="6758564" y="5833514"/>
            <a:ext cx="871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8F5C232-E3F8-C99F-6357-4066AD326A7D}"/>
              </a:ext>
            </a:extLst>
          </p:cNvPr>
          <p:cNvSpPr txBox="1"/>
          <p:nvPr/>
        </p:nvSpPr>
        <p:spPr>
          <a:xfrm>
            <a:off x="8997759" y="4872223"/>
            <a:ext cx="871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6BA0EBC-D9B2-98A8-5A02-A51744A6C319}"/>
              </a:ext>
            </a:extLst>
          </p:cNvPr>
          <p:cNvSpPr txBox="1"/>
          <p:nvPr/>
        </p:nvSpPr>
        <p:spPr>
          <a:xfrm>
            <a:off x="9368203" y="5840064"/>
            <a:ext cx="56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(…)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51818701-5F7E-8F99-9994-D902149263E8}"/>
              </a:ext>
            </a:extLst>
          </p:cNvPr>
          <p:cNvSpPr/>
          <p:nvPr/>
        </p:nvSpPr>
        <p:spPr>
          <a:xfrm>
            <a:off x="10035767" y="4323352"/>
            <a:ext cx="1920807" cy="195869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Picture 2" descr="C:\Users\Szymon Chorąży\Desktop\compound_1_100K.png">
            <a:extLst>
              <a:ext uri="{FF2B5EF4-FFF2-40B4-BE49-F238E27FC236}">
                <a16:creationId xmlns:a16="http://schemas.microsoft.com/office/drawing/2014/main" id="{55E256E4-F11B-D88E-4055-0DCECA5E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2055" y="4815024"/>
            <a:ext cx="1222484" cy="11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8FF1138-AA36-045F-925A-2177A3C32DA7}"/>
              </a:ext>
            </a:extLst>
          </p:cNvPr>
          <p:cNvSpPr txBox="1"/>
          <p:nvPr/>
        </p:nvSpPr>
        <p:spPr>
          <a:xfrm>
            <a:off x="271050" y="4374694"/>
            <a:ext cx="145013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[M(CN)</a:t>
            </a:r>
            <a:r>
              <a:rPr lang="pl-PL" sz="17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l-PL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(L)</a:t>
            </a:r>
            <a:r>
              <a:rPr lang="pl-PL" sz="17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l-PL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pl-PL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n-</a:t>
            </a:r>
            <a:endParaRPr lang="pl-PL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2659B31-5FAE-570C-4973-23330F12BA18}"/>
              </a:ext>
            </a:extLst>
          </p:cNvPr>
          <p:cNvSpPr txBox="1"/>
          <p:nvPr/>
        </p:nvSpPr>
        <p:spPr>
          <a:xfrm>
            <a:off x="10926055" y="4373360"/>
            <a:ext cx="971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[M(X)</a:t>
            </a:r>
            <a:r>
              <a:rPr lang="pl-PL" sz="17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pl-PL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pl-PL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n-</a:t>
            </a:r>
          </a:p>
          <a:p>
            <a:pPr algn="r"/>
            <a:r>
              <a:rPr lang="pl-PL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 = Cl, Br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3010EC4-D845-97E1-30EB-A5B52D83D537}"/>
              </a:ext>
            </a:extLst>
          </p:cNvPr>
          <p:cNvSpPr txBox="1"/>
          <p:nvPr/>
        </p:nvSpPr>
        <p:spPr>
          <a:xfrm>
            <a:off x="10879592" y="5152418"/>
            <a:ext cx="96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pl-PL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A755BA3-7917-42D8-8BFA-3A9FABD04A49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</p:spTree>
    <p:extLst>
      <p:ext uri="{BB962C8B-B14F-4D97-AF65-F5344CB8AC3E}">
        <p14:creationId xmlns:p14="http://schemas.microsoft.com/office/powerpoint/2010/main" val="144398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6EE5E-CDE1-2443-F68D-1D4B11EAA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EA79183-8712-C443-41E5-B39033FF3B0B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76951-5A9F-34D5-074F-F85F140815C9}"/>
              </a:ext>
            </a:extLst>
          </p:cNvPr>
          <p:cNvSpPr txBox="1"/>
          <p:nvPr/>
        </p:nvSpPr>
        <p:spPr>
          <a:xfrm>
            <a:off x="281816" y="226287"/>
            <a:ext cx="760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luminescent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materials (I)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3CFAFCC-9058-9AAE-A0AC-C24ECF8BB20D}"/>
              </a:ext>
            </a:extLst>
          </p:cNvPr>
          <p:cNvSpPr/>
          <p:nvPr/>
        </p:nvSpPr>
        <p:spPr>
          <a:xfrm>
            <a:off x="247413" y="61185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6073B0D-F596-DA9B-B1A5-C7B8FEDBE966}"/>
              </a:ext>
            </a:extLst>
          </p:cNvPr>
          <p:cNvSpPr/>
          <p:nvPr/>
        </p:nvSpPr>
        <p:spPr>
          <a:xfrm>
            <a:off x="4192112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55D3C4F-079E-8E9E-AF1F-B1B697323EC2}"/>
              </a:ext>
            </a:extLst>
          </p:cNvPr>
          <p:cNvSpPr/>
          <p:nvPr/>
        </p:nvSpPr>
        <p:spPr>
          <a:xfrm>
            <a:off x="7431630" y="75966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tekst, Czcionka, pismo odręczne, zrzut ekranu&#10;&#10;Zawartość wygenerowana przez AI może być niepoprawna.">
            <a:extLst>
              <a:ext uri="{FF2B5EF4-FFF2-40B4-BE49-F238E27FC236}">
                <a16:creationId xmlns:a16="http://schemas.microsoft.com/office/drawing/2014/main" id="{2109551F-A224-1BC1-1293-A4F4B9AA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50" y="603851"/>
            <a:ext cx="7584543" cy="3742373"/>
          </a:xfrm>
          <a:prstGeom prst="rect">
            <a:avLst/>
          </a:prstGeom>
        </p:spPr>
      </p:pic>
      <p:pic>
        <p:nvPicPr>
          <p:cNvPr id="13" name="Obraz 12" descr="Obraz zawierający tekst, diagram, linia, Wykres&#10;&#10;Zawartość wygenerowana przez AI może być niepoprawna.">
            <a:extLst>
              <a:ext uri="{FF2B5EF4-FFF2-40B4-BE49-F238E27FC236}">
                <a16:creationId xmlns:a16="http://schemas.microsoft.com/office/drawing/2014/main" id="{70840BAC-E367-A698-27B3-1D224F4A8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158" y="567151"/>
            <a:ext cx="4097914" cy="4272971"/>
          </a:xfrm>
          <a:prstGeom prst="rect">
            <a:avLst/>
          </a:prstGeom>
        </p:spPr>
      </p:pic>
      <p:pic>
        <p:nvPicPr>
          <p:cNvPr id="15" name="Obraz 14" descr="Obraz zawierający diagram, linia, Wykres, tekst&#10;&#10;Zawartość wygenerowana przez AI może być niepoprawna.">
            <a:extLst>
              <a:ext uri="{FF2B5EF4-FFF2-40B4-BE49-F238E27FC236}">
                <a16:creationId xmlns:a16="http://schemas.microsoft.com/office/drawing/2014/main" id="{58876DD4-4B7F-EF02-3AF0-8489D287A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60" y="4440978"/>
            <a:ext cx="7445965" cy="195428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2C931CA-0D1C-72AE-3B07-FCE834278001}"/>
              </a:ext>
            </a:extLst>
          </p:cNvPr>
          <p:cNvSpPr txBox="1"/>
          <p:nvPr/>
        </p:nvSpPr>
        <p:spPr>
          <a:xfrm>
            <a:off x="9333170" y="6073264"/>
            <a:ext cx="2736974" cy="48282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M. Liberka et al.</a:t>
            </a:r>
          </a:p>
          <a:p>
            <a:pPr algn="ctr"/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Chem. Front.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8047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C08716F-50DC-8712-C82A-F88350489343}"/>
              </a:ext>
            </a:extLst>
          </p:cNvPr>
          <p:cNvSpPr/>
          <p:nvPr/>
        </p:nvSpPr>
        <p:spPr>
          <a:xfrm>
            <a:off x="1867172" y="576656"/>
            <a:ext cx="386644" cy="22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FB178A9-05D1-2D84-ADB6-1BC871511AAB}"/>
              </a:ext>
            </a:extLst>
          </p:cNvPr>
          <p:cNvSpPr txBox="1"/>
          <p:nvPr/>
        </p:nvSpPr>
        <p:spPr>
          <a:xfrm>
            <a:off x="7814921" y="5048931"/>
            <a:ext cx="424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Tunable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mechanism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thermometry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achievable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salts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dirhenium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anions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3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B065-5202-8468-56F0-2CCE1CDD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F77E307-5A17-B573-9E7A-487526701D5B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FB850E0-F2DF-E9EE-FD7E-AC1BE7F7DB01}"/>
              </a:ext>
            </a:extLst>
          </p:cNvPr>
          <p:cNvSpPr txBox="1"/>
          <p:nvPr/>
        </p:nvSpPr>
        <p:spPr>
          <a:xfrm>
            <a:off x="281815" y="226287"/>
            <a:ext cx="982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Heterometallic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luminescent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materials (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molecules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II)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BA79F4-37D9-4302-ADC9-D5E16765B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91" y="682993"/>
            <a:ext cx="3700909" cy="57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5598AF3-9128-730B-BE22-E0138D009BE5}"/>
              </a:ext>
            </a:extLst>
          </p:cNvPr>
          <p:cNvSpPr/>
          <p:nvPr/>
        </p:nvSpPr>
        <p:spPr>
          <a:xfrm>
            <a:off x="771288" y="682993"/>
            <a:ext cx="386644" cy="22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A111900-851D-1FC3-9B79-3161E6C70703}"/>
              </a:ext>
            </a:extLst>
          </p:cNvPr>
          <p:cNvSpPr/>
          <p:nvPr/>
        </p:nvSpPr>
        <p:spPr>
          <a:xfrm>
            <a:off x="1647404" y="677936"/>
            <a:ext cx="386644" cy="22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423418E-42D0-636F-CAEB-61C2004DF2F0}"/>
              </a:ext>
            </a:extLst>
          </p:cNvPr>
          <p:cNvSpPr/>
          <p:nvPr/>
        </p:nvSpPr>
        <p:spPr>
          <a:xfrm>
            <a:off x="315614" y="3661862"/>
            <a:ext cx="386644" cy="22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19F1E83-8F7F-9FE9-A50A-EE64C858D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777" y="1504950"/>
            <a:ext cx="3623845" cy="2414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4487C36-3233-AD4F-D6CF-ADAA5FA04ECB}"/>
              </a:ext>
            </a:extLst>
          </p:cNvPr>
          <p:cNvSpPr txBox="1"/>
          <p:nvPr/>
        </p:nvSpPr>
        <p:spPr>
          <a:xfrm>
            <a:off x="9333170" y="6073264"/>
            <a:ext cx="2736974" cy="48282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Wang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J. J. Zakrzewski, et al.</a:t>
            </a:r>
          </a:p>
          <a:p>
            <a:pPr algn="ctr"/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J. Am.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142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3970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361A992-04CC-6B42-254F-0FB9DE195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826" y="1581681"/>
            <a:ext cx="3447560" cy="233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B30433C-D73C-B292-593F-51087699D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083" y="3869829"/>
            <a:ext cx="4346367" cy="222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76B1A33-0296-1F2D-5670-B5800E41FB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874" y="4003154"/>
            <a:ext cx="3735010" cy="19489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DFB4ACC-9652-B190-37E8-32706E56FCE8}"/>
              </a:ext>
            </a:extLst>
          </p:cNvPr>
          <p:cNvSpPr/>
          <p:nvPr/>
        </p:nvSpPr>
        <p:spPr>
          <a:xfrm>
            <a:off x="3976455" y="1511430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A76275A-1E10-528A-F918-943FF7BFD3D4}"/>
              </a:ext>
            </a:extLst>
          </p:cNvPr>
          <p:cNvSpPr/>
          <p:nvPr/>
        </p:nvSpPr>
        <p:spPr>
          <a:xfrm>
            <a:off x="7893313" y="1536167"/>
            <a:ext cx="3866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D59C060-076F-EC5D-33C0-B2668AEA43C9}"/>
              </a:ext>
            </a:extLst>
          </p:cNvPr>
          <p:cNvSpPr/>
          <p:nvPr/>
        </p:nvSpPr>
        <p:spPr>
          <a:xfrm>
            <a:off x="11296214" y="3823067"/>
            <a:ext cx="386644" cy="27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B894823-ECFC-86E5-4D69-5945E412A8BF}"/>
              </a:ext>
            </a:extLst>
          </p:cNvPr>
          <p:cNvSpPr/>
          <p:nvPr/>
        </p:nvSpPr>
        <p:spPr>
          <a:xfrm>
            <a:off x="9199578" y="3832133"/>
            <a:ext cx="386644" cy="27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73D5D58-F5D4-9725-47E4-7BFD1444BFF3}"/>
              </a:ext>
            </a:extLst>
          </p:cNvPr>
          <p:cNvSpPr/>
          <p:nvPr/>
        </p:nvSpPr>
        <p:spPr>
          <a:xfrm>
            <a:off x="7296264" y="3736937"/>
            <a:ext cx="386644" cy="27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3D83C76-33BC-CB78-ADD9-CEABBB300A12}"/>
              </a:ext>
            </a:extLst>
          </p:cNvPr>
          <p:cNvSpPr/>
          <p:nvPr/>
        </p:nvSpPr>
        <p:spPr>
          <a:xfrm>
            <a:off x="5136987" y="3736937"/>
            <a:ext cx="386644" cy="27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5F9969F-480E-B5F1-8A4F-06E801D8125A}"/>
              </a:ext>
            </a:extLst>
          </p:cNvPr>
          <p:cNvSpPr txBox="1"/>
          <p:nvPr/>
        </p:nvSpPr>
        <p:spPr>
          <a:xfrm>
            <a:off x="3874252" y="656313"/>
            <a:ext cx="780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Unprecedented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multifunctionality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solid: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relaxation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magnetization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ratiometric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luminescent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thermometry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and super-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ionic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RH-dependent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conductivity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vapor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sorption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property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234249B-35D7-ACFD-9529-3C518AC7A506}"/>
              </a:ext>
            </a:extLst>
          </p:cNvPr>
          <p:cNvSpPr txBox="1"/>
          <p:nvPr/>
        </p:nvSpPr>
        <p:spPr>
          <a:xfrm>
            <a:off x="4626584" y="1629306"/>
            <a:ext cx="37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303B7ED-BC42-1388-D8C8-CF542CDBCD02}"/>
              </a:ext>
            </a:extLst>
          </p:cNvPr>
          <p:cNvSpPr txBox="1"/>
          <p:nvPr/>
        </p:nvSpPr>
        <p:spPr>
          <a:xfrm>
            <a:off x="10981754" y="3189462"/>
            <a:ext cx="37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DD66142-FA70-0B6D-E7D9-0435DDBB5F86}"/>
              </a:ext>
            </a:extLst>
          </p:cNvPr>
          <p:cNvSpPr txBox="1"/>
          <p:nvPr/>
        </p:nvSpPr>
        <p:spPr>
          <a:xfrm>
            <a:off x="5972174" y="5391150"/>
            <a:ext cx="37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0842DF4-FFD9-E88A-A67D-C6B879AE4894}"/>
              </a:ext>
            </a:extLst>
          </p:cNvPr>
          <p:cNvSpPr txBox="1"/>
          <p:nvPr/>
        </p:nvSpPr>
        <p:spPr>
          <a:xfrm>
            <a:off x="9945049" y="5180111"/>
            <a:ext cx="37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8304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9286A-29E6-70D2-4174-757D85052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E213662-ED45-EFA8-6DDD-B9A6A67CE6CE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pic>
        <p:nvPicPr>
          <p:cNvPr id="24" name="Picture 2" descr="C:\Users\Szymon Chorąży\Desktop\Fig1.tif">
            <a:extLst>
              <a:ext uri="{FF2B5EF4-FFF2-40B4-BE49-F238E27FC236}">
                <a16:creationId xmlns:a16="http://schemas.microsoft.com/office/drawing/2014/main" id="{3F0F646A-99E4-9C33-6541-FCC17485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60" y="669383"/>
            <a:ext cx="6994728" cy="327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Szymon Chorąży\Desktop\Fig2.tif">
            <a:extLst>
              <a:ext uri="{FF2B5EF4-FFF2-40B4-BE49-F238E27FC236}">
                <a16:creationId xmlns:a16="http://schemas.microsoft.com/office/drawing/2014/main" id="{1F4BECCD-5C7E-C127-8691-63C7EE841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292" y="4107388"/>
            <a:ext cx="4135962" cy="22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Szymon Chorąży\Desktop\Fig5.tif">
            <a:extLst>
              <a:ext uri="{FF2B5EF4-FFF2-40B4-BE49-F238E27FC236}">
                <a16:creationId xmlns:a16="http://schemas.microsoft.com/office/drawing/2014/main" id="{17605EA0-99F8-479F-C93D-DC037E8AB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4099" y="4097661"/>
            <a:ext cx="3356953" cy="22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Szymon Chorąży\Desktop\Fig3.tif">
            <a:extLst>
              <a:ext uri="{FF2B5EF4-FFF2-40B4-BE49-F238E27FC236}">
                <a16:creationId xmlns:a16="http://schemas.microsoft.com/office/drawing/2014/main" id="{D67E6090-D7D4-883C-F583-04B804C7E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7521" y="567450"/>
            <a:ext cx="4317503" cy="24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Szymon Chorąży\Desktop\Fig3.tif">
            <a:extLst>
              <a:ext uri="{FF2B5EF4-FFF2-40B4-BE49-F238E27FC236}">
                <a16:creationId xmlns:a16="http://schemas.microsoft.com/office/drawing/2014/main" id="{BDDF2B28-2013-38B6-172C-86ED3DB0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7273" y="3030168"/>
            <a:ext cx="2451130" cy="19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DA313AD-F03A-8BC5-26EC-9C8490DC6640}"/>
              </a:ext>
            </a:extLst>
          </p:cNvPr>
          <p:cNvSpPr txBox="1"/>
          <p:nvPr/>
        </p:nvSpPr>
        <p:spPr>
          <a:xfrm>
            <a:off x="10265924" y="3393191"/>
            <a:ext cx="192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EtOH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sorption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510F9CDC-AD0C-1ACA-E6FF-85C35516EB31}"/>
              </a:ext>
            </a:extLst>
          </p:cNvPr>
          <p:cNvSpPr txBox="1"/>
          <p:nvPr/>
        </p:nvSpPr>
        <p:spPr>
          <a:xfrm>
            <a:off x="9172838" y="5986447"/>
            <a:ext cx="2695312" cy="698269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J. J. Zakrzewski, et al. </a:t>
            </a:r>
          </a:p>
          <a:p>
            <a:pPr algn="ctr"/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Angew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Chem. </a:t>
            </a:r>
            <a:r>
              <a:rPr lang="pl-PL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Ed.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, e202517109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FF80371B-A370-4078-693D-BC4DA2C734AC}"/>
              </a:ext>
            </a:extLst>
          </p:cNvPr>
          <p:cNvSpPr txBox="1"/>
          <p:nvPr/>
        </p:nvSpPr>
        <p:spPr>
          <a:xfrm>
            <a:off x="7947273" y="5048931"/>
            <a:ext cx="424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reversible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quenching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CT uranyl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dehydration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solvents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Photochromism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solvents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AF2BE550-D1B4-8EC0-D210-FC441EB9BDF9}"/>
              </a:ext>
            </a:extLst>
          </p:cNvPr>
          <p:cNvSpPr/>
          <p:nvPr/>
        </p:nvSpPr>
        <p:spPr>
          <a:xfrm>
            <a:off x="6912918" y="570515"/>
            <a:ext cx="538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UCo</a:t>
            </a:r>
            <a:endParaRPr lang="pl-PL" sz="1600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469834FB-C211-3782-EDC5-EE216501C5FC}"/>
              </a:ext>
            </a:extLst>
          </p:cNvPr>
          <p:cNvSpPr/>
          <p:nvPr/>
        </p:nvSpPr>
        <p:spPr>
          <a:xfrm>
            <a:off x="8899115" y="328282"/>
            <a:ext cx="386644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0C7A475A-3ED1-9FA5-AC7E-FBE31C974ACF}"/>
              </a:ext>
            </a:extLst>
          </p:cNvPr>
          <p:cNvSpPr/>
          <p:nvPr/>
        </p:nvSpPr>
        <p:spPr>
          <a:xfrm>
            <a:off x="10956515" y="327955"/>
            <a:ext cx="386644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FD8F659E-E1B8-AA71-E533-643420CF37C9}"/>
              </a:ext>
            </a:extLst>
          </p:cNvPr>
          <p:cNvSpPr/>
          <p:nvPr/>
        </p:nvSpPr>
        <p:spPr>
          <a:xfrm>
            <a:off x="6207212" y="567181"/>
            <a:ext cx="386644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D9BFC171-84F2-8BD6-E057-59CF45319E44}"/>
              </a:ext>
            </a:extLst>
          </p:cNvPr>
          <p:cNvSpPr/>
          <p:nvPr/>
        </p:nvSpPr>
        <p:spPr>
          <a:xfrm>
            <a:off x="3927065" y="615446"/>
            <a:ext cx="386644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9D42E371-12C0-C73A-1DDB-E98D9EB667F4}"/>
              </a:ext>
            </a:extLst>
          </p:cNvPr>
          <p:cNvSpPr/>
          <p:nvPr/>
        </p:nvSpPr>
        <p:spPr>
          <a:xfrm>
            <a:off x="4263262" y="4069086"/>
            <a:ext cx="386644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5C79E65A-64EC-D56C-54CC-99F8E1BD8ECD}"/>
              </a:ext>
            </a:extLst>
          </p:cNvPr>
          <p:cNvSpPr/>
          <p:nvPr/>
        </p:nvSpPr>
        <p:spPr>
          <a:xfrm>
            <a:off x="1465734" y="560990"/>
            <a:ext cx="386644" cy="273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DB934B46-C372-0CF6-74B0-70AEC72D89CD}"/>
              </a:ext>
            </a:extLst>
          </p:cNvPr>
          <p:cNvSpPr/>
          <p:nvPr/>
        </p:nvSpPr>
        <p:spPr>
          <a:xfrm>
            <a:off x="4553245" y="3030168"/>
            <a:ext cx="193322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423D7629-54C1-237E-C735-9AF466F29294}"/>
              </a:ext>
            </a:extLst>
          </p:cNvPr>
          <p:cNvSpPr/>
          <p:nvPr/>
        </p:nvSpPr>
        <p:spPr>
          <a:xfrm>
            <a:off x="375017" y="3248515"/>
            <a:ext cx="199730" cy="28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EDDCA4C4-F616-D243-5F15-84AA157FED48}"/>
              </a:ext>
            </a:extLst>
          </p:cNvPr>
          <p:cNvSpPr/>
          <p:nvPr/>
        </p:nvSpPr>
        <p:spPr>
          <a:xfrm>
            <a:off x="10300346" y="4461546"/>
            <a:ext cx="199730" cy="28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F7014E05-5151-0C06-F537-EFC995060B70}"/>
              </a:ext>
            </a:extLst>
          </p:cNvPr>
          <p:cNvSpPr/>
          <p:nvPr/>
        </p:nvSpPr>
        <p:spPr>
          <a:xfrm>
            <a:off x="10299257" y="3030168"/>
            <a:ext cx="199730" cy="28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579B2CD-4F5C-C082-BFB1-75F1E4F041F4}"/>
              </a:ext>
            </a:extLst>
          </p:cNvPr>
          <p:cNvSpPr txBox="1"/>
          <p:nvPr/>
        </p:nvSpPr>
        <p:spPr>
          <a:xfrm>
            <a:off x="281815" y="226287"/>
            <a:ext cx="982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Heterometallic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luminescent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materials (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CPs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MOFs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III)</a:t>
            </a: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DB997042-3749-8247-50FE-D0A2C6490440}"/>
              </a:ext>
            </a:extLst>
          </p:cNvPr>
          <p:cNvSpPr/>
          <p:nvPr/>
        </p:nvSpPr>
        <p:spPr>
          <a:xfrm>
            <a:off x="18191" y="4002042"/>
            <a:ext cx="386644" cy="40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88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85ADC-024E-A3AA-5FDC-A67D7AB7D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7FF0B07-9A43-BC15-B4FC-F2452D8C9B41}"/>
              </a:ext>
            </a:extLst>
          </p:cNvPr>
          <p:cNvSpPr txBox="1"/>
          <p:nvPr/>
        </p:nvSpPr>
        <p:spPr>
          <a:xfrm>
            <a:off x="0" y="643478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Institute of Nuclear Physics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PAS,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Seminar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, Kraków,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 26, 2026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6A6F3B-43A5-0AB8-64EC-B83EDB5F04FB}"/>
              </a:ext>
            </a:extLst>
          </p:cNvPr>
          <p:cNvSpPr txBox="1"/>
          <p:nvPr/>
        </p:nvSpPr>
        <p:spPr>
          <a:xfrm>
            <a:off x="0" y="48700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rgbClr val="C00000"/>
                </a:solidFill>
              </a:rPr>
              <a:t>Multifunctional</a:t>
            </a:r>
            <a:r>
              <a:rPr lang="pl-PL" sz="2800" b="1" dirty="0">
                <a:solidFill>
                  <a:srgbClr val="C00000"/>
                </a:solidFill>
              </a:rPr>
              <a:t> solid </a:t>
            </a:r>
            <a:r>
              <a:rPr lang="pl-PL" sz="2800" b="1" dirty="0" err="1">
                <a:solidFill>
                  <a:srgbClr val="C00000"/>
                </a:solidFill>
              </a:rPr>
              <a:t>luminophores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based</a:t>
            </a:r>
            <a:r>
              <a:rPr lang="pl-PL" sz="2800" b="1" dirty="0">
                <a:solidFill>
                  <a:srgbClr val="C00000"/>
                </a:solidFill>
              </a:rPr>
              <a:t> on metal </a:t>
            </a:r>
            <a:r>
              <a:rPr lang="pl-PL" sz="2800" b="1" dirty="0" err="1">
                <a:solidFill>
                  <a:srgbClr val="C00000"/>
                </a:solidFill>
              </a:rPr>
              <a:t>complexes</a:t>
            </a:r>
            <a:r>
              <a:rPr lang="pl-PL" sz="2800" b="1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pl-PL" sz="2800" b="1" dirty="0">
                <a:solidFill>
                  <a:srgbClr val="00B050"/>
                </a:solidFill>
              </a:rPr>
              <a:t>from </a:t>
            </a:r>
            <a:r>
              <a:rPr lang="pl-PL" sz="2800" b="1" dirty="0" err="1">
                <a:solidFill>
                  <a:srgbClr val="00B050"/>
                </a:solidFill>
              </a:rPr>
              <a:t>luminescent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molecular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magnets</a:t>
            </a:r>
            <a:r>
              <a:rPr lang="pl-PL" sz="2800" b="1" dirty="0">
                <a:solidFill>
                  <a:srgbClr val="00B050"/>
                </a:solidFill>
              </a:rPr>
              <a:t> to </a:t>
            </a:r>
            <a:r>
              <a:rPr lang="pl-PL" sz="2800" b="1" dirty="0" err="1">
                <a:solidFill>
                  <a:srgbClr val="00B050"/>
                </a:solidFill>
              </a:rPr>
              <a:t>luminescent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molecular</a:t>
            </a:r>
            <a:r>
              <a:rPr lang="pl-PL" sz="2800" b="1" dirty="0">
                <a:solidFill>
                  <a:srgbClr val="00B050"/>
                </a:solidFill>
              </a:rPr>
              <a:t> </a:t>
            </a:r>
            <a:r>
              <a:rPr lang="pl-PL" sz="2800" b="1" dirty="0" err="1">
                <a:solidFill>
                  <a:srgbClr val="00B050"/>
                </a:solidFill>
              </a:rPr>
              <a:t>ferroelectrics</a:t>
            </a:r>
            <a:endParaRPr lang="pl-PL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F:\pulpit 20220401 dodatkowe\MLMG website\Figure 1.tif">
            <a:extLst>
              <a:ext uri="{FF2B5EF4-FFF2-40B4-BE49-F238E27FC236}">
                <a16:creationId xmlns:a16="http://schemas.microsoft.com/office/drawing/2014/main" id="{1F85A4E2-8F1B-82C0-C74C-755AF1DFF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509" t="2865" r="31866" b="35677"/>
          <a:stretch/>
        </p:blipFill>
        <p:spPr bwMode="auto">
          <a:xfrm>
            <a:off x="4139124" y="1659340"/>
            <a:ext cx="3913753" cy="41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pulpit 20220401 dodatkowe\MLMG website\Figure 1.tif">
            <a:extLst>
              <a:ext uri="{FF2B5EF4-FFF2-40B4-BE49-F238E27FC236}">
                <a16:creationId xmlns:a16="http://schemas.microsoft.com/office/drawing/2014/main" id="{CE9FFFF7-F67A-BA94-1032-971FF006D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2480" y="2761455"/>
            <a:ext cx="1974687" cy="18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pulpit 20220401 dodatkowe\MLMG website\Figure 1.tif">
            <a:extLst>
              <a:ext uri="{FF2B5EF4-FFF2-40B4-BE49-F238E27FC236}">
                <a16:creationId xmlns:a16="http://schemas.microsoft.com/office/drawing/2014/main" id="{06C29FE0-C94B-C51C-DD6D-FAEAA051F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1630" y="2778237"/>
            <a:ext cx="1974687" cy="18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4BF98C-0F9A-FEA6-B749-637C3C2D627A}"/>
              </a:ext>
            </a:extLst>
          </p:cNvPr>
          <p:cNvCxnSpPr/>
          <p:nvPr/>
        </p:nvCxnSpPr>
        <p:spPr>
          <a:xfrm flipH="1">
            <a:off x="3407167" y="3802530"/>
            <a:ext cx="65535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06CD8E87-D442-0295-9149-E10094DF797C}"/>
              </a:ext>
            </a:extLst>
          </p:cNvPr>
          <p:cNvCxnSpPr/>
          <p:nvPr/>
        </p:nvCxnSpPr>
        <p:spPr>
          <a:xfrm>
            <a:off x="8136280" y="3782945"/>
            <a:ext cx="655350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392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4361</TotalTime>
  <Words>4647</Words>
  <Application>Microsoft Office PowerPoint</Application>
  <PresentationFormat>Panoramiczny</PresentationFormat>
  <Paragraphs>435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Chorąży</dc:creator>
  <cp:lastModifiedBy>Szymon Chorąży</cp:lastModifiedBy>
  <cp:revision>151</cp:revision>
  <dcterms:created xsi:type="dcterms:W3CDTF">2023-11-06T22:44:30Z</dcterms:created>
  <dcterms:modified xsi:type="dcterms:W3CDTF">2026-02-25T22:55:22Z</dcterms:modified>
</cp:coreProperties>
</file>