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12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_rels/presentation.xml.rels" ContentType="application/vnd.openxmlformats-package.relationships+xml"/>
  <Override PartName="/ppt/media/image14.png" ContentType="image/png"/>
  <Override PartName="/ppt/media/image5.png" ContentType="image/png"/>
  <Override PartName="/ppt/media/image16.png" ContentType="image/png"/>
  <Override PartName="/ppt/media/image7.png" ContentType="image/png"/>
  <Override PartName="/ppt/media/image11.png" ContentType="image/png"/>
  <Override PartName="/ppt/media/image17.png" ContentType="image/png"/>
  <Override PartName="/ppt/media/image8.png" ContentType="image/png"/>
  <Override PartName="/ppt/media/image27.png" ContentType="image/png"/>
  <Override PartName="/ppt/media/image3.wmf" ContentType="image/x-wmf"/>
  <Override PartName="/ppt/media/image12.wmf" ContentType="image/x-wmf"/>
  <Override PartName="/ppt/media/image4.png" ContentType="image/png"/>
  <Override PartName="/ppt/media/image13.png" ContentType="image/png"/>
  <Override PartName="/ppt/media/image9.png" ContentType="image/png"/>
  <Override PartName="/ppt/media/image20.png" ContentType="image/png"/>
  <Override PartName="/ppt/media/image2.jpeg" ContentType="image/jpeg"/>
  <Override PartName="/ppt/media/image29.png" ContentType="image/png"/>
  <Override PartName="/ppt/media/image30.tif" ContentType="image/tiff"/>
  <Override PartName="/ppt/media/image6.png" ContentType="image/png"/>
  <Override PartName="/ppt/media/image15.png" ContentType="image/png"/>
  <Override PartName="/ppt/media/image10.png" ContentType="image/png"/>
  <Override PartName="/ppt/media/image1.jpeg" ContentType="image/jpeg"/>
  <Override PartName="/ppt/media/image19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18.png" ContentType="image/png"/>
  <Override PartName="/ppt/media/image28.jpeg" ContentType="image/jpeg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3433425" cy="755650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lajd tytułow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679040" y="1236600"/>
            <a:ext cx="10074600" cy="2630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ctr" defTabSz="1006560">
              <a:lnSpc>
                <a:spcPct val="90000"/>
              </a:lnSpc>
              <a:buNone/>
              <a:defRPr lang="pl-PL" sz="661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ctr" defTabSz="1006560">
              <a:lnSpc>
                <a:spcPct val="90000"/>
              </a:lnSpc>
              <a:buNone/>
            </a:pPr>
            <a:r>
              <a:rPr lang="pl-PL" sz="661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661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453FC59-8113-49F4-A2B0-090049B0C643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71400" y="1767960"/>
            <a:ext cx="12089520" cy="438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 konspektu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 konspektu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 konspektu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 konspektu</a:t>
            </a:r>
            <a:endParaRPr lang="pl-PL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Szósty poziom konspektu</a:t>
            </a:r>
            <a:endParaRPr lang="pl-PL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Siódmy poziom konspektu</a:t>
            </a:r>
            <a:endParaRPr lang="pl-PL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awartość z podpisem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925200" y="503640"/>
            <a:ext cx="4332240" cy="1762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353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353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353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711040" y="1087920"/>
            <a:ext cx="6800400" cy="536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lang="pl-PL" sz="353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308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64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1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1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53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53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08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308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4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64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1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221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1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221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925200" y="2266920"/>
            <a:ext cx="4332240" cy="419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  <a:defRPr lang="pl-PL" sz="177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pl-PL" sz="177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177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dt" idx="28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ftr" idx="29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sldNum" idx="30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C9B956A-B509-4E3C-A4A8-2BFE94A16727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braz z podpisem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925200" y="503640"/>
            <a:ext cx="4332240" cy="1762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353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353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353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711040" y="1087920"/>
            <a:ext cx="6800400" cy="5369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pl-PL" sz="353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353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Kliknij ikonę, aby dodać obraz</a:t>
            </a:r>
            <a:endParaRPr lang="pl-PL" sz="353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925200" y="2266920"/>
            <a:ext cx="4332240" cy="419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  <a:defRPr lang="pl-PL" sz="177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pl-PL" sz="177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177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dt" idx="31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ftr" idx="32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9" name="PlaceHolder 6"/>
          <p:cNvSpPr>
            <a:spLocks noGrp="1"/>
          </p:cNvSpPr>
          <p:nvPr>
            <p:ph type="sldNum" idx="33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D98F7F2-72D4-43D8-BA4C-AF8C3CB70E6A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omyśln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679040" y="1236600"/>
            <a:ext cx="10074600" cy="2630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ctr" defTabSz="1006560">
              <a:lnSpc>
                <a:spcPct val="90000"/>
              </a:lnSpc>
              <a:buNone/>
              <a:defRPr lang="pl-PL" sz="661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ctr" defTabSz="1006560">
              <a:lnSpc>
                <a:spcPct val="90000"/>
              </a:lnSpc>
              <a:buNone/>
            </a:pPr>
            <a:r>
              <a:rPr lang="pl-PL" sz="661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661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dt" idx="34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ftr" idx="35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sldNum" idx="36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F4D040D-E915-4BB2-B417-06755EC9D8B2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omyślny 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923760" y="401760"/>
            <a:ext cx="11585160" cy="146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923760" y="2011320"/>
            <a:ext cx="11585160" cy="4793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dt" idx="37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ftr" idx="38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sldNum" idx="39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ADAE79F-94E4-4A2A-BC20-2F3A42F8B59C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omyślny 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9613440" y="402480"/>
            <a:ext cx="2896200" cy="640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 vert="eaVert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923400" y="402480"/>
            <a:ext cx="8521560" cy="640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dt" idx="40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ftr" idx="41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sldNum" idx="42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C3BA9E3-96CF-4770-8130-CDA28515DFCA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omyślny 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923760" y="401760"/>
            <a:ext cx="11585160" cy="146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923760" y="2011320"/>
            <a:ext cx="11585160" cy="4793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dt" idx="43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ftr" idx="44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sldNum" idx="45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9DAEE5A-9316-4613-9FD0-C9199278BF26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omyślny 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916560" y="1883880"/>
            <a:ext cx="11585880" cy="3142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661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661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661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916560" y="5056920"/>
            <a:ext cx="11585880" cy="1652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  <a:defRPr lang="pl-PL" sz="264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pl-PL" sz="264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640" b="0" u="none" strike="noStrike">
              <a:solidFill>
                <a:schemeClr val="dk1">
                  <a:tint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dt" idx="46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ftr" idx="47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sldNum" idx="48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17E2442-8AF4-4582-A4CC-3D4B13C140BB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omyślny 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923760" y="401760"/>
            <a:ext cx="11585160" cy="146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923400" y="2011680"/>
            <a:ext cx="5708880" cy="4794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800760" y="2011680"/>
            <a:ext cx="5708880" cy="4794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dt" idx="49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ftr" idx="50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sldNum" idx="51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D1851F0-BFF0-4124-BAE7-E1A1EF4D5990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omyślny 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925200" y="402480"/>
            <a:ext cx="11585880" cy="146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925200" y="1852560"/>
            <a:ext cx="5682600" cy="9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  <a:defRPr lang="pl-PL" sz="264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pl-PL" sz="264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64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925200" y="2760120"/>
            <a:ext cx="5682600" cy="405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800760" y="1852560"/>
            <a:ext cx="5710680" cy="9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  <a:defRPr lang="pl-PL" sz="264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pl-PL" sz="264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64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6800760" y="2760120"/>
            <a:ext cx="5710680" cy="405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dt" idx="52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ftr" idx="53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7" name="PlaceHolder 8"/>
          <p:cNvSpPr>
            <a:spLocks noGrp="1"/>
          </p:cNvSpPr>
          <p:nvPr>
            <p:ph type="sldNum" idx="54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C7F700A-567E-4481-9CAE-389201BC6EE6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omyślny 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923760" y="401760"/>
            <a:ext cx="11585160" cy="146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dt" idx="55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ftr" idx="56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sldNum" idx="57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B0F8941-34AB-4944-B141-CF95CD2091EC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ytuł i tekst pionow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23760" y="401760"/>
            <a:ext cx="11585160" cy="146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923760" y="2011320"/>
            <a:ext cx="11585160" cy="4793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476ADC1-3E7F-4BFB-A2EA-B9E34290947C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omyślny 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dt" idx="58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ftr" idx="59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sldNum" idx="60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B3C42D2-9F9D-474D-8FB8-C0C0FB339155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omyślny 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925200" y="503640"/>
            <a:ext cx="4332240" cy="1762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353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353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353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711040" y="1087920"/>
            <a:ext cx="6800400" cy="536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lang="pl-PL" sz="353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308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64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1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1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53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53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08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308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4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64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1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221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1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221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925200" y="2266920"/>
            <a:ext cx="4332240" cy="419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  <a:defRPr lang="pl-PL" sz="177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pl-PL" sz="177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177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dt" idx="61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ftr" idx="62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0" name="PlaceHolder 6"/>
          <p:cNvSpPr>
            <a:spLocks noGrp="1"/>
          </p:cNvSpPr>
          <p:nvPr>
            <p:ph type="sldNum" idx="63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2908AF3-B60F-4A0A-A68A-649EE8305E1F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omyślny 1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925200" y="503640"/>
            <a:ext cx="4332240" cy="1762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353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353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353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711040" y="1087920"/>
            <a:ext cx="6800400" cy="5369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pl-PL" sz="353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353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Kliknij ikonę, aby dodać obraz</a:t>
            </a:r>
            <a:endParaRPr lang="pl-PL" sz="353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925200" y="2266920"/>
            <a:ext cx="4332240" cy="419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  <a:defRPr lang="pl-PL" sz="177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pl-PL" sz="177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177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dt" idx="64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ftr" idx="65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 type="sldNum" idx="66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358A042-79B6-4EE1-844F-B1B7FCAFB099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Tytuł pionowy i teks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613440" y="402480"/>
            <a:ext cx="2896200" cy="640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 vert="eaVert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923400" y="402480"/>
            <a:ext cx="8521560" cy="640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A065F33-213B-4ED6-A7D8-83B4EF831277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ytuł i zawartość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923760" y="401760"/>
            <a:ext cx="11585160" cy="146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923760" y="2011320"/>
            <a:ext cx="11585160" cy="4793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942DCC3-B14B-4B83-9B4C-BB129FE60A34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agłówek sekcji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6560" y="1883880"/>
            <a:ext cx="11585880" cy="3142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661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661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661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916560" y="5056920"/>
            <a:ext cx="11585880" cy="1652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  <a:defRPr lang="pl-PL" sz="264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pl-PL" sz="264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640" b="0" u="none" strike="noStrike">
              <a:solidFill>
                <a:schemeClr val="dk1">
                  <a:tint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13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4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5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7D50DC7-24B9-4B3C-BCCB-2D2598261357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wa elementy zawartości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923760" y="401760"/>
            <a:ext cx="11585160" cy="146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923400" y="2011680"/>
            <a:ext cx="5708880" cy="4794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800760" y="2011680"/>
            <a:ext cx="5708880" cy="4794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dt" idx="16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ftr" idx="17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" name="PlaceHolder 6"/>
          <p:cNvSpPr>
            <a:spLocks noGrp="1"/>
          </p:cNvSpPr>
          <p:nvPr>
            <p:ph type="sldNum" idx="18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78E89F5-DCBD-44BF-8584-AB22218972E4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orównani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925200" y="402480"/>
            <a:ext cx="11585880" cy="146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925200" y="1852560"/>
            <a:ext cx="5682600" cy="9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  <a:defRPr lang="pl-PL" sz="264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pl-PL" sz="264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64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925200" y="2760120"/>
            <a:ext cx="5682600" cy="405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800760" y="1852560"/>
            <a:ext cx="5710680" cy="90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  <a:defRPr lang="pl-PL" sz="264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defTabSz="1006560">
              <a:lnSpc>
                <a:spcPct val="90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pl-PL" sz="264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64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800760" y="2760120"/>
            <a:ext cx="5710680" cy="405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50920" indent="-250920" defTabSz="100656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3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54200" lvl="1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2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58920" lvl="2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2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62200" lvl="3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65480" lvl="4" indent="-250920" defTabSz="100656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pl-PL" sz="1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dt" idx="19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ftr" idx="20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0" name="PlaceHolder 8"/>
          <p:cNvSpPr>
            <a:spLocks noGrp="1"/>
          </p:cNvSpPr>
          <p:nvPr>
            <p:ph type="sldNum" idx="21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8AAC254-4AA7-48C9-B1EA-1F5C00C5B6E5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ylko tytuł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23760" y="401760"/>
            <a:ext cx="11585160" cy="146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6560">
              <a:lnSpc>
                <a:spcPct val="90000"/>
              </a:lnSpc>
              <a:buNone/>
              <a:def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defTabSz="1006560">
              <a:lnSpc>
                <a:spcPct val="90000"/>
              </a:lnSpc>
              <a:buNone/>
            </a:pPr>
            <a:r>
              <a:rPr lang="pl-PL" sz="4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 idx="22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 idx="23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 idx="24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32D7FF8-BC8D-42D7-AFE6-D3F109DC7F38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ust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dt" idx="25"/>
          </p:nvPr>
        </p:nvSpPr>
        <p:spPr>
          <a:xfrm>
            <a:off x="92376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2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&lt;data/godzina&gt;</a:t>
            </a:r>
            <a:endParaRPr lang="pl-PL" sz="132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ftr" idx="26"/>
          </p:nvPr>
        </p:nvSpPr>
        <p:spPr>
          <a:xfrm>
            <a:off x="4449600" y="7004160"/>
            <a:ext cx="4533480" cy="401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sldNum" idx="27"/>
          </p:nvPr>
        </p:nvSpPr>
        <p:spPr>
          <a:xfrm>
            <a:off x="9487080" y="7004160"/>
            <a:ext cx="3022200" cy="40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DDAD027-D815-40B3-B7C3-9B4ED807EB24}" type="slidenum">
              <a:rPr lang="en-US" sz="1300" b="0" u="none" strike="noStrike">
                <a:solidFill>
                  <a:srgbClr val="898989"/>
                </a:solidFill>
                <a:effectLst/>
                <a:uFillTx/>
                <a:latin typeface="Arial"/>
              </a:rPr>
              <a:t>&lt;numer&gt;</a:t>
            </a:fld>
            <a:endParaRPr lang="pl-PL" sz="13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hyperlink" Target="mailto:lgondek@agh.edu.pl" TargetMode="External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video" Target="file:///C:/!Wystapienia/2013/NMI3/6bar_des_short.avi" TargetMode="External"/><Relationship Id="rId3" Type="http://schemas.microsoft.com/office/2007/relationships/media" Target="file:///C:/!Wystapienia/2013/NMI3/6bar_des_short.avi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video" Target="file:///C:/!Wystapienia/2013/NMI3/Result%20of%207_Radiography.avi" TargetMode="External"/><Relationship Id="rId3" Type="http://schemas.microsoft.com/office/2007/relationships/media" Target="file:///C:/!Wystapienia/2013/NMI3/Result%20of%207_Radiography.avi" TargetMode="External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image" Target="../media/image29.png"/><Relationship Id="rId3" Type="http://schemas.openxmlformats.org/officeDocument/2006/relationships/image" Target="../media/image30.tif"/><Relationship Id="rId4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hyperlink" Target="http://www.agh.edu.pl/" TargetMode="External"/><Relationship Id="rId4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image" Target="../media/image12.wmf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://www.agh.edu.pl/" TargetMode="Externa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"/>
          <p:cNvSpPr/>
          <p:nvPr/>
        </p:nvSpPr>
        <p:spPr>
          <a:xfrm>
            <a:off x="1676160" y="1617840"/>
            <a:ext cx="11304720" cy="526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4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Neutrons for AGH, research and perspectives</a:t>
            </a:r>
            <a:endParaRPr lang="pl-PL" sz="4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>
              <a:lnSpc>
                <a:spcPct val="100000"/>
              </a:lnSpc>
            </a:pPr>
            <a:endParaRPr lang="pl-PL" sz="4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pl-PL" sz="32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Łukasz Gondek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pl-PL" sz="3200" b="1" u="sng" strike="noStrike">
                <a:solidFill>
                  <a:srgbClr val="0563C1"/>
                </a:solidFill>
                <a:effectLst/>
                <a:uFillTx/>
                <a:latin typeface="Candara"/>
                <a:hlinkClick r:id="rId2"/>
              </a:rPr>
              <a:t>lgondek@agh.edu.pl</a:t>
            </a:r>
            <a:r>
              <a:rPr lang="pl-PL" sz="32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 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>
              <a:lnSpc>
                <a:spcPct val="100000"/>
              </a:lnSpc>
            </a:pPr>
            <a:endParaRPr lang="pl-PL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pl-PL" sz="32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Faculty of Physics and Applied Computer Science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pl-PL" sz="32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AGH University of Krakow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>
              <a:lnSpc>
                <a:spcPct val="100000"/>
              </a:lnSpc>
            </a:pPr>
            <a:endParaRPr lang="pl-PL" sz="4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>
              <a:lnSpc>
                <a:spcPct val="100000"/>
              </a:lnSpc>
            </a:pPr>
            <a:endParaRPr lang="pl-PL" sz="4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5" name="pole tekstowe 1"/>
          <p:cNvSpPr/>
          <p:nvPr/>
        </p:nvSpPr>
        <p:spPr>
          <a:xfrm>
            <a:off x="3764520" y="-68040"/>
            <a:ext cx="671580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Neutron imaging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56" name="Obraz 3"/>
          <p:cNvPicPr/>
          <p:nvPr/>
        </p:nvPicPr>
        <p:blipFill>
          <a:blip r:embed="rId2"/>
          <a:stretch/>
        </p:blipFill>
        <p:spPr>
          <a:xfrm rot="5400000">
            <a:off x="442440" y="2161440"/>
            <a:ext cx="6211440" cy="316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7" name="Obraz 5"/>
          <p:cNvPicPr/>
          <p:nvPr/>
        </p:nvPicPr>
        <p:blipFill>
          <a:blip r:embed="rId3"/>
          <a:stretch/>
        </p:blipFill>
        <p:spPr>
          <a:xfrm>
            <a:off x="5276520" y="649800"/>
            <a:ext cx="7968960" cy="6201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pole tekstowe 1"/>
          <p:cNvSpPr/>
          <p:nvPr/>
        </p:nvSpPr>
        <p:spPr>
          <a:xfrm>
            <a:off x="3764520" y="-68040"/>
            <a:ext cx="671580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Neutron imaging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60" name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8520" y="1526040"/>
            <a:ext cx="6719400" cy="5059440"/>
          </a:xfrm>
          <a:prstGeom prst="rect">
            <a:avLst/>
          </a:prstGeom>
          <a:ln w="0">
            <a:noFill/>
          </a:ln>
        </p:spPr>
      </p:pic>
      <p:pic>
        <p:nvPicPr>
          <p:cNvPr id="161" name="Picture 2"/>
          <p:cNvPicPr/>
          <p:nvPr/>
        </p:nvPicPr>
        <p:blipFill>
          <a:blip r:embed="rId5"/>
          <a:stretch/>
        </p:blipFill>
        <p:spPr>
          <a:xfrm>
            <a:off x="324000" y="1522080"/>
            <a:ext cx="5769360" cy="5064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" dur="indefinite" restart="never" nodeType="tmRoot">
          <p:childTnLst>
            <p:seq>
              <p:cTn id="19" restart="whenNotActive" fill="hold" nodeType="interactiveSeq">
                <p:stCondLst>
                  <p:cond delay="0" evt="onClick">
                    <p:tgtEl>
                      <p:spTgt spid="160"/>
                    </p:tgtEl>
                  </p:cond>
                </p:stCondLst>
                <p:childTnLst>
                  <p:par>
                    <p:cTn id="20" fill="hold">
                      <p:stCondLst>
                        <p:cond delay="0" evt="onClick">
                          <p:tgtEl>
                            <p:spTgt spid="160"/>
                          </p:tgtEl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3" name="pole tekstowe 1"/>
          <p:cNvSpPr/>
          <p:nvPr/>
        </p:nvSpPr>
        <p:spPr>
          <a:xfrm>
            <a:off x="3764520" y="-68040"/>
            <a:ext cx="671580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Neutron imaging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64" name="Grupa 4"/>
          <p:cNvGrpSpPr/>
          <p:nvPr/>
        </p:nvGrpSpPr>
        <p:grpSpPr>
          <a:xfrm>
            <a:off x="6764040" y="776160"/>
            <a:ext cx="6504840" cy="1460160"/>
            <a:chOff x="6764040" y="776160"/>
            <a:chExt cx="6504840" cy="1460160"/>
          </a:xfrm>
        </p:grpSpPr>
        <p:pic>
          <p:nvPicPr>
            <p:cNvPr id="165" name="Picture 2"/>
            <p:cNvPicPr/>
            <p:nvPr/>
          </p:nvPicPr>
          <p:blipFill>
            <a:blip r:embed="rId2"/>
            <a:stretch/>
          </p:blipFill>
          <p:spPr>
            <a:xfrm>
              <a:off x="6764040" y="1102680"/>
              <a:ext cx="6504840" cy="11336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66" name="Picture 3"/>
            <p:cNvPicPr/>
            <p:nvPr/>
          </p:nvPicPr>
          <p:blipFill>
            <a:blip r:embed="rId3"/>
            <a:stretch/>
          </p:blipFill>
          <p:spPr>
            <a:xfrm>
              <a:off x="6764040" y="776160"/>
              <a:ext cx="3497760" cy="33336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167" name="Picture 5"/>
          <p:cNvPicPr/>
          <p:nvPr/>
        </p:nvPicPr>
        <p:blipFill>
          <a:blip r:embed="rId4"/>
          <a:stretch/>
        </p:blipFill>
        <p:spPr>
          <a:xfrm>
            <a:off x="1892160" y="687960"/>
            <a:ext cx="4871520" cy="6186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8" name="Picture 8"/>
          <p:cNvPicPr/>
          <p:nvPr/>
        </p:nvPicPr>
        <p:blipFill>
          <a:blip r:embed="rId5"/>
          <a:stretch/>
        </p:blipFill>
        <p:spPr>
          <a:xfrm>
            <a:off x="7868880" y="2336400"/>
            <a:ext cx="4032000" cy="4608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pole tekstowe 1"/>
          <p:cNvSpPr/>
          <p:nvPr/>
        </p:nvSpPr>
        <p:spPr>
          <a:xfrm>
            <a:off x="3764520" y="-68040"/>
            <a:ext cx="671580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Neutron imaging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71" name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0520" y="727920"/>
            <a:ext cx="6076080" cy="6074280"/>
          </a:xfrm>
          <a:prstGeom prst="rect">
            <a:avLst/>
          </a:prstGeom>
          <a:ln w="0">
            <a:noFill/>
          </a:ln>
        </p:spPr>
      </p:pic>
      <p:cxnSp>
        <p:nvCxnSpPr>
          <p:cNvPr id="172" name="Łącznik prostoliniowy 3"/>
          <p:cNvCxnSpPr/>
          <p:nvPr/>
        </p:nvCxnSpPr>
        <p:spPr>
          <a:xfrm flipH="1">
            <a:off x="12549600" y="1834200"/>
            <a:ext cx="432000" cy="360"/>
          </a:xfrm>
          <a:prstGeom prst="straightConnector1">
            <a:avLst/>
          </a:prstGeom>
          <a:ln w="31750">
            <a:solidFill>
              <a:srgbClr val="FF0000"/>
            </a:solidFill>
          </a:ln>
        </p:spPr>
      </p:cxnSp>
      <p:cxnSp>
        <p:nvCxnSpPr>
          <p:cNvPr id="173" name="Łącznik prostoliniowy 7"/>
          <p:cNvCxnSpPr/>
          <p:nvPr/>
        </p:nvCxnSpPr>
        <p:spPr>
          <a:xfrm flipH="1">
            <a:off x="12549600" y="2122920"/>
            <a:ext cx="432000" cy="360"/>
          </a:xfrm>
          <a:prstGeom prst="straightConnector1">
            <a:avLst/>
          </a:prstGeom>
          <a:ln w="31750">
            <a:solidFill>
              <a:srgbClr val="FF0000"/>
            </a:solidFill>
          </a:ln>
        </p:spPr>
      </p:cxnSp>
      <p:cxnSp>
        <p:nvCxnSpPr>
          <p:cNvPr id="174" name="Łącznik prostoliniowy 8"/>
          <p:cNvCxnSpPr/>
          <p:nvPr/>
        </p:nvCxnSpPr>
        <p:spPr>
          <a:xfrm flipH="1">
            <a:off x="12538440" y="1257840"/>
            <a:ext cx="432000" cy="360"/>
          </a:xfrm>
          <a:prstGeom prst="straightConnector1">
            <a:avLst/>
          </a:prstGeom>
          <a:ln w="31750">
            <a:solidFill>
              <a:srgbClr val="FF0000"/>
            </a:solidFill>
          </a:ln>
        </p:spPr>
      </p:cxnSp>
      <p:cxnSp>
        <p:nvCxnSpPr>
          <p:cNvPr id="175" name="Łącznik prostoliniowy 9"/>
          <p:cNvCxnSpPr/>
          <p:nvPr/>
        </p:nvCxnSpPr>
        <p:spPr>
          <a:xfrm flipH="1">
            <a:off x="12538440" y="1546560"/>
            <a:ext cx="432000" cy="360"/>
          </a:xfrm>
          <a:prstGeom prst="straightConnector1">
            <a:avLst/>
          </a:prstGeom>
          <a:ln w="31750">
            <a:solidFill>
              <a:srgbClr val="FF0000"/>
            </a:solidFill>
          </a:ln>
        </p:spPr>
      </p:cxnSp>
      <p:pic>
        <p:nvPicPr>
          <p:cNvPr id="176" name="Bild 3" descr="fig 1+Loch+Tomo"/>
          <p:cNvPicPr/>
          <p:nvPr/>
        </p:nvPicPr>
        <p:blipFill>
          <a:blip r:embed="rId5"/>
          <a:stretch/>
        </p:blipFill>
        <p:spPr>
          <a:xfrm>
            <a:off x="524160" y="1478520"/>
            <a:ext cx="5256360" cy="5036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" dur="indefinite" restart="never" nodeType="tmRoot">
          <p:childTnLst>
            <p:seq>
              <p:cTn id="25" restart="whenNotActive" fill="hold" nodeType="interactiveSeq">
                <p:stCondLst>
                  <p:cond delay="0" evt="onClick">
                    <p:tgtEl>
                      <p:spTgt spid="171"/>
                    </p:tgtEl>
                  </p:cond>
                </p:stCondLst>
                <p:childTnLst>
                  <p:par>
                    <p:cTn id="26" fill="hold">
                      <p:stCondLst>
                        <p:cond delay="0" evt="onClick">
                          <p:tgtEl>
                            <p:spTgt spid="171"/>
                          </p:tgtEl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8" name="pole tekstowe 1"/>
          <p:cNvSpPr/>
          <p:nvPr/>
        </p:nvSpPr>
        <p:spPr>
          <a:xfrm>
            <a:off x="3764520" y="-68040"/>
            <a:ext cx="671580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Neutron tomography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79" name="Obraz 9" descr="Monage_degree.tif"/>
          <p:cNvPicPr/>
          <p:nvPr/>
        </p:nvPicPr>
        <p:blipFill>
          <a:blip r:embed="rId2"/>
          <a:stretch/>
        </p:blipFill>
        <p:spPr>
          <a:xfrm>
            <a:off x="179640" y="1268640"/>
            <a:ext cx="7456320" cy="4579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0" name="Text Box 4"/>
          <p:cNvSpPr/>
          <p:nvPr/>
        </p:nvSpPr>
        <p:spPr>
          <a:xfrm>
            <a:off x="452160" y="5963400"/>
            <a:ext cx="12529080" cy="1630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20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Data collected at different angles </a:t>
            </a:r>
            <a:r>
              <a:rPr lang="en-US" sz="20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enable visualization of attenuation coefficient at any desired cross-section of our object</a:t>
            </a:r>
            <a:r>
              <a:rPr lang="pl-PL" sz="20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 using ‘parallel projection method’. </a:t>
            </a:r>
            <a:r>
              <a:rPr lang="en-US" sz="20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 Such a set of parallel cross-sections are called slices – in our case </a:t>
            </a:r>
            <a:r>
              <a:rPr lang="pl-PL" sz="20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each of them</a:t>
            </a:r>
            <a:r>
              <a:rPr lang="en-US" sz="20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 integrates information from depth of 50 µ</a:t>
            </a:r>
            <a:r>
              <a:rPr lang="en-US" sz="20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m. 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pl-PL" sz="2000" b="1" u="none" strike="noStrike">
                <a:solidFill>
                  <a:srgbClr val="000000"/>
                </a:solidFill>
                <a:effectLst/>
                <a:uFillTx/>
                <a:latin typeface="Candara"/>
              </a:rPr>
              <a:t> 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>
              <a:lnSpc>
                <a:spcPct val="100000"/>
              </a:lnSpc>
            </a:pPr>
            <a:endParaRPr lang="pl-PL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81" name="Obraz 5" descr="Fig6.tif"/>
          <p:cNvPicPr/>
          <p:nvPr/>
        </p:nvPicPr>
        <p:blipFill>
          <a:blip r:embed="rId3"/>
          <a:stretch/>
        </p:blipFill>
        <p:spPr>
          <a:xfrm>
            <a:off x="8156880" y="630360"/>
            <a:ext cx="5041440" cy="5346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3" name="pole tekstowe 1"/>
          <p:cNvSpPr/>
          <p:nvPr/>
        </p:nvSpPr>
        <p:spPr>
          <a:xfrm>
            <a:off x="3764520" y="-68040"/>
            <a:ext cx="671580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Summary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4" name="Rectangle 6"/>
          <p:cNvSpPr/>
          <p:nvPr/>
        </p:nvSpPr>
        <p:spPr>
          <a:xfrm>
            <a:off x="1172160" y="1185840"/>
            <a:ext cx="10224720" cy="5184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Autofit/>
          </a:bodyPr>
          <a:p>
            <a:pPr algn="just">
              <a:lnSpc>
                <a:spcPts val="2701"/>
              </a:lnSpc>
            </a:pP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algn="just">
              <a:lnSpc>
                <a:spcPts val="2701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There are about 1o groups interested in research at ESS</a:t>
            </a:r>
            <a:r>
              <a:rPr lang="en-US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. 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>
              <a:lnSpc>
                <a:spcPts val="2701"/>
              </a:lnSpc>
            </a:pP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algn="just">
              <a:lnSpc>
                <a:spcPts val="2701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Neutron diffraciton is the most requested kind of experiment.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>
              <a:lnSpc>
                <a:spcPts val="2701"/>
              </a:lnSpc>
            </a:pP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algn="just">
              <a:lnSpc>
                <a:spcPts val="2701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Single-crystal studies, as well as neutron imaging are also of some intrerest</a:t>
            </a:r>
            <a:r>
              <a:rPr lang="en-US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.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>
              <a:lnSpc>
                <a:spcPts val="2701"/>
              </a:lnSpc>
            </a:pP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algn="just">
              <a:lnSpc>
                <a:spcPts val="2701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pl-PL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The non-ambient conditions are crucial for most of the groups: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>
              <a:lnSpc>
                <a:spcPts val="2701"/>
              </a:lnSpc>
            </a:pP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68000" indent="-457200" algn="just">
              <a:lnSpc>
                <a:spcPts val="2701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pl-PL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Low and high temperatures 0.2 – 300 K, and up to 1200</a:t>
            </a:r>
            <a:r>
              <a:rPr lang="pl-PL" sz="2800" b="1" u="none" strike="noStrike" baseline="30000">
                <a:solidFill>
                  <a:schemeClr val="dk1"/>
                </a:solidFill>
                <a:effectLst/>
                <a:uFillTx/>
                <a:latin typeface="Candara"/>
              </a:rPr>
              <a:t>0</a:t>
            </a:r>
            <a:r>
              <a:rPr lang="pl-PL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C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68000" indent="-457200" algn="just">
              <a:lnSpc>
                <a:spcPts val="2701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pl-PL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Magnetic fields up to 14 T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68000" indent="-457200" algn="just">
              <a:lnSpc>
                <a:spcPts val="2701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pl-PL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High loads (stresses - 2000MPa)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68000" indent="-457200" algn="just">
              <a:lnSpc>
                <a:spcPts val="2701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pl-PL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High pressures of gases (O</a:t>
            </a:r>
            <a:r>
              <a:rPr lang="pl-PL" sz="2800" b="1" u="none" strike="noStrike" baseline="-25000">
                <a:solidFill>
                  <a:schemeClr val="dk1"/>
                </a:solidFill>
                <a:effectLst/>
                <a:uFillTx/>
                <a:latin typeface="Candara"/>
              </a:rPr>
              <a:t>2</a:t>
            </a:r>
            <a:r>
              <a:rPr lang="pl-PL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, H</a:t>
            </a:r>
            <a:r>
              <a:rPr lang="pl-PL" sz="2800" b="1" u="none" strike="noStrike" baseline="-25000">
                <a:solidFill>
                  <a:schemeClr val="dk1"/>
                </a:solidFill>
                <a:effectLst/>
                <a:uFillTx/>
                <a:latin typeface="Candara"/>
              </a:rPr>
              <a:t>2</a:t>
            </a:r>
            <a:r>
              <a:rPr lang="pl-PL" sz="28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)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>
              <a:lnSpc>
                <a:spcPts val="2701"/>
              </a:lnSpc>
            </a:pP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" dur="indefinite" restart="never" nodeType="tmRoot">
          <p:childTnLst>
            <p:seq>
              <p:cTn id="31" dur="indefinite" nodeType="mainSeq"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1000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1000"/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0" dur="1000"/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1000" fill="hold"/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7" dur="1000"/>
                                        <p:tgtEl>
                                          <p:spTgt spid="1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" dur="1000" fill="hold"/>
                                        <p:tgtEl>
                                          <p:spTgt spid="1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1000" fill="hold"/>
                                        <p:tgtEl>
                                          <p:spTgt spid="1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4" dur="1000"/>
                                        <p:tgtEl>
                                          <p:spTgt spid="1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5" dur="1000" fill="hold"/>
                                        <p:tgtEl>
                                          <p:spTgt spid="1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1000" fill="hold"/>
                                        <p:tgtEl>
                                          <p:spTgt spid="1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1" dur="1000"/>
                                        <p:tgtEl>
                                          <p:spTgt spid="1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2" dur="1000" fill="hold"/>
                                        <p:tgtEl>
                                          <p:spTgt spid="1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1000" fill="hold"/>
                                        <p:tgtEl>
                                          <p:spTgt spid="1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8" dur="1000"/>
                                        <p:tgtEl>
                                          <p:spTgt spid="1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9" dur="1000" fill="hold"/>
                                        <p:tgtEl>
                                          <p:spTgt spid="1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1000" fill="hold"/>
                                        <p:tgtEl>
                                          <p:spTgt spid="1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Rectangle 6"/>
          <p:cNvSpPr/>
          <p:nvPr/>
        </p:nvSpPr>
        <p:spPr>
          <a:xfrm>
            <a:off x="380160" y="3130200"/>
            <a:ext cx="12817080" cy="33840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noAutofit/>
          </a:bodyPr>
          <a:p>
            <a:pPr algn="ctr">
              <a:lnSpc>
                <a:spcPts val="2701"/>
              </a:lnSpc>
            </a:pP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>
              <a:lnSpc>
                <a:spcPts val="2701"/>
              </a:lnSpc>
            </a:pPr>
            <a:r>
              <a:rPr lang="en-US" sz="54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Thank you for your kind attention</a:t>
            </a:r>
            <a:r>
              <a:rPr lang="pl-PL" sz="54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!</a:t>
            </a:r>
            <a:endParaRPr lang="pl-PL" sz="5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>
              <a:lnSpc>
                <a:spcPts val="2701"/>
              </a:lnSpc>
            </a:pP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pole tekstowe 4"/>
          <p:cNvSpPr/>
          <p:nvPr/>
        </p:nvSpPr>
        <p:spPr>
          <a:xfrm>
            <a:off x="3764520" y="-68040"/>
            <a:ext cx="878472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Research interest at AGH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20" name="Obraz 3"/>
          <p:cNvPicPr/>
          <p:nvPr/>
        </p:nvPicPr>
        <p:blipFill>
          <a:blip r:embed="rId2"/>
          <a:srcRect l="5966" t="535" r="1880" b="5285"/>
          <a:stretch/>
        </p:blipFill>
        <p:spPr>
          <a:xfrm>
            <a:off x="2252160" y="717840"/>
            <a:ext cx="9432720" cy="6186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Obraz 10"/>
          <p:cNvPicPr/>
          <p:nvPr/>
        </p:nvPicPr>
        <p:blipFill>
          <a:blip r:embed="rId1"/>
          <a:stretch/>
        </p:blipFill>
        <p:spPr>
          <a:xfrm>
            <a:off x="828360" y="1185840"/>
            <a:ext cx="4879800" cy="5218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Obraz 5"/>
          <p:cNvPicPr/>
          <p:nvPr/>
        </p:nvPicPr>
        <p:blipFill>
          <a:blip r:embed="rId2"/>
          <a:stretch/>
        </p:blipFill>
        <p:spPr>
          <a:xfrm>
            <a:off x="5924520" y="633960"/>
            <a:ext cx="7312320" cy="6312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" name="pole tekstowe 7"/>
          <p:cNvSpPr/>
          <p:nvPr/>
        </p:nvSpPr>
        <p:spPr>
          <a:xfrm>
            <a:off x="596160" y="6557040"/>
            <a:ext cx="988524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2400" b="1" u="none" strike="noStrike">
                <a:solidFill>
                  <a:schemeClr val="dk1"/>
                </a:solidFill>
                <a:effectLst/>
                <a:uFillTx/>
                <a:latin typeface="Candara"/>
                <a:ea typeface="Calibri"/>
              </a:rPr>
              <a:t>High temperature diffraction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4" name="Prostokąt 2">
            <a:hlinkClick r:id="rId3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pole tekstowe 1"/>
          <p:cNvSpPr/>
          <p:nvPr/>
        </p:nvSpPr>
        <p:spPr>
          <a:xfrm>
            <a:off x="3764520" y="-68040"/>
            <a:ext cx="671580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In-situ Neutron diffraction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pole tekstowe 1"/>
          <p:cNvSpPr/>
          <p:nvPr/>
        </p:nvSpPr>
        <p:spPr>
          <a:xfrm>
            <a:off x="3764520" y="-68040"/>
            <a:ext cx="928872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In-situ Neutron diffraction – Hydrides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28" name="Picture 2"/>
          <p:cNvPicPr/>
          <p:nvPr/>
        </p:nvPicPr>
        <p:blipFill>
          <a:blip r:embed="rId2"/>
          <a:stretch/>
        </p:blipFill>
        <p:spPr>
          <a:xfrm>
            <a:off x="4447080" y="705960"/>
            <a:ext cx="8894160" cy="6240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" name="Obraz 7"/>
          <p:cNvPicPr/>
          <p:nvPr/>
        </p:nvPicPr>
        <p:blipFill>
          <a:blip r:embed="rId3"/>
          <a:stretch/>
        </p:blipFill>
        <p:spPr>
          <a:xfrm>
            <a:off x="205920" y="2884320"/>
            <a:ext cx="4062240" cy="1872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pole tekstowe 1"/>
          <p:cNvSpPr/>
          <p:nvPr/>
        </p:nvSpPr>
        <p:spPr>
          <a:xfrm>
            <a:off x="3764520" y="-68040"/>
            <a:ext cx="966852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Time-resolved in-situ Neutron diffraction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32" name="Picture 3"/>
          <p:cNvPicPr/>
          <p:nvPr/>
        </p:nvPicPr>
        <p:blipFill>
          <a:blip r:embed="rId2"/>
          <a:stretch/>
        </p:blipFill>
        <p:spPr>
          <a:xfrm>
            <a:off x="308160" y="1545840"/>
            <a:ext cx="6087960" cy="5008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" name="Obraz 4"/>
          <p:cNvPicPr/>
          <p:nvPr/>
        </p:nvPicPr>
        <p:blipFill>
          <a:blip r:embed="rId3"/>
          <a:stretch/>
        </p:blipFill>
        <p:spPr>
          <a:xfrm>
            <a:off x="6732720" y="760680"/>
            <a:ext cx="6318000" cy="6148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5" name="pole tekstowe 1"/>
          <p:cNvSpPr/>
          <p:nvPr/>
        </p:nvSpPr>
        <p:spPr>
          <a:xfrm>
            <a:off x="3764520" y="-68040"/>
            <a:ext cx="964872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High-resolution TOF neutron diffraction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36" name="Obraz 3"/>
          <p:cNvPicPr/>
          <p:nvPr/>
        </p:nvPicPr>
        <p:blipFill>
          <a:blip r:embed="rId2"/>
          <a:stretch/>
        </p:blipFill>
        <p:spPr>
          <a:xfrm>
            <a:off x="2453040" y="751320"/>
            <a:ext cx="6426000" cy="2074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7" name="Obraz 6"/>
          <p:cNvPicPr/>
          <p:nvPr/>
        </p:nvPicPr>
        <p:blipFill>
          <a:blip r:embed="rId3"/>
          <a:stretch/>
        </p:blipFill>
        <p:spPr>
          <a:xfrm>
            <a:off x="1100160" y="2931120"/>
            <a:ext cx="5544360" cy="4008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8" name="Picture 3"/>
          <p:cNvPicPr/>
          <p:nvPr/>
        </p:nvPicPr>
        <p:blipFill>
          <a:blip r:embed="rId4"/>
          <a:stretch/>
        </p:blipFill>
        <p:spPr>
          <a:xfrm>
            <a:off x="7364880" y="2122200"/>
            <a:ext cx="5794560" cy="4767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pole tekstowe 1"/>
          <p:cNvSpPr/>
          <p:nvPr/>
        </p:nvSpPr>
        <p:spPr>
          <a:xfrm>
            <a:off x="3764520" y="-68040"/>
            <a:ext cx="907272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Neutron vs X-ray vs electron diffraction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1" name="pole tekstowe 4"/>
          <p:cNvSpPr/>
          <p:nvPr/>
        </p:nvSpPr>
        <p:spPr>
          <a:xfrm>
            <a:off x="668160" y="6557040"/>
            <a:ext cx="1166508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algn="ctr">
              <a:lnSpc>
                <a:spcPct val="100000"/>
              </a:lnSpc>
            </a:pPr>
            <a:r>
              <a:rPr lang="pl-PL" sz="2400" b="1" u="none" strike="noStrike">
                <a:solidFill>
                  <a:schemeClr val="dk1"/>
                </a:solidFill>
                <a:effectLst/>
                <a:uFillTx/>
                <a:latin typeface="Candara"/>
              </a:rPr>
              <a:t>X-ray, neutron and electron diffraction give complementary results!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42" name="Picture 2"/>
          <p:cNvPicPr/>
          <p:nvPr/>
        </p:nvPicPr>
        <p:blipFill>
          <a:blip r:embed="rId2"/>
          <a:stretch/>
        </p:blipFill>
        <p:spPr>
          <a:xfrm>
            <a:off x="1172160" y="1113840"/>
            <a:ext cx="10760400" cy="5267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3" name="Obraz 5"/>
          <p:cNvPicPr/>
          <p:nvPr/>
        </p:nvPicPr>
        <p:blipFill>
          <a:blip r:embed="rId3"/>
          <a:stretch/>
        </p:blipFill>
        <p:spPr>
          <a:xfrm>
            <a:off x="264600" y="1171440"/>
            <a:ext cx="12903840" cy="4420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" dur="indefinite" restart="never" nodeType="tmRoot">
          <p:childTnLst>
            <p:seq>
              <p:cTn id="11" dur="indefinite" nodeType="mainSeq"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fill="hold" nodeType="clickEffect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1"/>
          <p:cNvPicPr/>
          <p:nvPr/>
        </p:nvPicPr>
        <p:blipFill>
          <a:blip r:embed="rId1"/>
          <a:stretch/>
        </p:blipFill>
        <p:spPr>
          <a:xfrm>
            <a:off x="6097320" y="3706200"/>
            <a:ext cx="3052080" cy="271692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45" name="Obraz 16"/>
          <p:cNvPicPr/>
          <p:nvPr/>
        </p:nvPicPr>
        <p:blipFill>
          <a:blip r:embed="rId2"/>
          <a:stretch/>
        </p:blipFill>
        <p:spPr>
          <a:xfrm>
            <a:off x="380160" y="4138200"/>
            <a:ext cx="5616360" cy="27169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  <p:pic>
        <p:nvPicPr>
          <p:cNvPr id="146" name="Obraz 17"/>
          <p:cNvPicPr/>
          <p:nvPr/>
        </p:nvPicPr>
        <p:blipFill>
          <a:blip r:embed="rId3"/>
          <a:stretch/>
        </p:blipFill>
        <p:spPr>
          <a:xfrm>
            <a:off x="225000" y="1185840"/>
            <a:ext cx="5134320" cy="3024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  <p:pic>
        <p:nvPicPr>
          <p:cNvPr id="147" name="Obraz 1"/>
          <p:cNvPicPr/>
          <p:nvPr/>
        </p:nvPicPr>
        <p:blipFill>
          <a:blip r:embed="rId4"/>
          <a:stretch/>
        </p:blipFill>
        <p:spPr>
          <a:xfrm>
            <a:off x="9250200" y="609840"/>
            <a:ext cx="4114800" cy="6336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8" name="pole tekstowe 2"/>
          <p:cNvSpPr/>
          <p:nvPr/>
        </p:nvSpPr>
        <p:spPr>
          <a:xfrm>
            <a:off x="3764520" y="-68040"/>
            <a:ext cx="957672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In-situ stress measurements under load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9" name="Prostokąt 15"/>
          <p:cNvSpPr/>
          <p:nvPr/>
        </p:nvSpPr>
        <p:spPr>
          <a:xfrm>
            <a:off x="4916520" y="567000"/>
            <a:ext cx="4248000" cy="181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algn="just">
              <a:lnSpc>
                <a:spcPct val="100000"/>
              </a:lnSpc>
            </a:pPr>
            <a:r>
              <a:rPr lang="pl-PL" sz="2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Broadening of reflections provides information about behavior of duplex steels under load.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0" name="pole tekstowe 4"/>
          <p:cNvSpPr/>
          <p:nvPr/>
        </p:nvSpPr>
        <p:spPr>
          <a:xfrm>
            <a:off x="1028160" y="7031160"/>
            <a:ext cx="11593080" cy="52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2800" b="1" u="none" strike="noStrike">
                <a:solidFill>
                  <a:srgbClr val="FFC000"/>
                </a:solidFill>
                <a:effectLst/>
                <a:uFillTx/>
                <a:latin typeface="Candara"/>
              </a:rPr>
              <a:t>Prof. Andrzej Baczmański:   Andrzej.Baczmanski@fis.agh.edu.pl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rostokąt 2">
            <a:hlinkClick r:id="rId1"/>
          </p:cNvPr>
          <p:cNvSpPr/>
          <p:nvPr/>
        </p:nvSpPr>
        <p:spPr>
          <a:xfrm>
            <a:off x="2468520" y="7018200"/>
            <a:ext cx="180000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tIns="45000" rIns="45720" bIns="45000" anchor="t">
            <a:spAutoFit/>
          </a:bodyPr>
          <a:p>
            <a:pPr>
              <a:lnSpc>
                <a:spcPct val="100000"/>
              </a:lnSpc>
            </a:pP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pole tekstowe 1"/>
          <p:cNvSpPr/>
          <p:nvPr/>
        </p:nvSpPr>
        <p:spPr>
          <a:xfrm>
            <a:off x="3764520" y="-68040"/>
            <a:ext cx="671580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4000" b="1" u="none" strike="noStrike">
                <a:solidFill>
                  <a:schemeClr val="lt1"/>
                </a:solidFill>
                <a:effectLst/>
                <a:uFillTx/>
                <a:latin typeface="Candara"/>
              </a:rPr>
              <a:t>Neutron imaging</a:t>
            </a:r>
            <a:endParaRPr lang="pl-PL" sz="4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53" name="Obraz 8" descr="Fig1.tif"/>
          <p:cNvPicPr/>
          <p:nvPr/>
        </p:nvPicPr>
        <p:blipFill>
          <a:blip r:embed="rId2"/>
          <a:stretch/>
        </p:blipFill>
        <p:spPr>
          <a:xfrm>
            <a:off x="2536200" y="673200"/>
            <a:ext cx="8644680" cy="6255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Blank Presentation - Default">
  <a:themeElements>
    <a:clrScheme name="Motyw pakietu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nk Presentation">
  <a:themeElements>
    <a:clrScheme name="Motyw pakietu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2017</TotalTime>
  <Application>Collabora_Office/25.04.7.3$Linux_X86_64 LibreOffice_project/4ad7ba32450f0eb1454046b82758d431ed76787a</Application>
  <AppVersion>15.0000</AppVersion>
  <Words>249</Words>
  <Paragraphs>42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Maciek</dc:creator>
  <dc:description/>
  <dc:language>pl-PL</dc:language>
  <cp:lastModifiedBy>Łukasz Gondek</cp:lastModifiedBy>
  <dcterms:modified xsi:type="dcterms:W3CDTF">2025-12-02T04:55:48Z</dcterms:modified>
  <cp:revision>49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2</vt:r8>
  </property>
  <property fmtid="{D5CDD505-2E9C-101B-9397-08002B2CF9AE}" pid="3" name="Notes">
    <vt:r8>1</vt:r8>
  </property>
  <property fmtid="{D5CDD505-2E9C-101B-9397-08002B2CF9AE}" pid="4" name="PresentationFormat">
    <vt:lpwstr>Niestandardowy</vt:lpwstr>
  </property>
  <property fmtid="{D5CDD505-2E9C-101B-9397-08002B2CF9AE}" pid="5" name="Slides">
    <vt:r8>16</vt:r8>
  </property>
</Properties>
</file>