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27.png" ContentType="image/png"/>
  <Override PartName="/ppt/media/image26.png" ContentType="image/png"/>
  <Override PartName="/ppt/media/image11.png" ContentType="image/png"/>
  <Override PartName="/ppt/media/image2.png" ContentType="image/png"/>
  <Override PartName="/ppt/media/image3.png" ContentType="image/png"/>
  <Override PartName="/ppt/media/image12.png" ContentType="image/png"/>
  <Override PartName="/ppt/media/image25.png" ContentType="image/png"/>
  <Override PartName="/ppt/media/hdphoto1.wdp" ContentType="image/vnd.ms-photo"/>
  <Override PartName="/ppt/media/image8.png" ContentType="image/png"/>
  <Override PartName="/ppt/media/image17.png" ContentType="image/png"/>
  <Override PartName="/ppt/media/image18.png" ContentType="image/png"/>
  <Override PartName="/ppt/media/image9.png" ContentType="image/png"/>
  <Override PartName="/ppt/media/image31.svg" ContentType="image/svg"/>
  <Override PartName="/ppt/media/image10.tif" ContentType="image/tiff"/>
  <Override PartName="/ppt/media/image29.png" ContentType="image/png"/>
  <Override PartName="/ppt/media/image20.png" ContentType="image/png"/>
  <Override PartName="/ppt/media/image24.jpeg" ContentType="image/jpeg"/>
  <Override PartName="/ppt/media/image30.png" ContentType="image/png"/>
  <Override PartName="/ppt/media/image32.png" ContentType="image/png"/>
  <Override PartName="/ppt/media/image1.jpeg" ContentType="image/jpeg"/>
  <Override PartName="/ppt/media/image7.png" ContentType="image/png"/>
  <Override PartName="/ppt/media/image16.png" ContentType="image/png"/>
  <Override PartName="/ppt/media/image22.jpeg" ContentType="image/jpeg"/>
  <Override PartName="/ppt/media/image5.png" ContentType="image/png"/>
  <Override PartName="/ppt/media/image14.png" ContentType="image/png"/>
  <Override PartName="/ppt/media/image4.png" ContentType="image/png"/>
  <Override PartName="/ppt/media/image13.png" ContentType="image/png"/>
  <Override PartName="/ppt/media/image6.png" ContentType="image/png"/>
  <Override PartName="/ppt/media/image15.png" ContentType="image/png"/>
  <Override PartName="/ppt/media/image19.jpeg" ContentType="image/jpeg"/>
  <Override PartName="/ppt/media/image21.png" ContentType="image/png"/>
  <Override PartName="/ppt/media/image23.png" ContentType="image/png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przesunąć slajd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</a:pPr>
            <a:r>
              <a:rPr lang="pl-PL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Kliknij, aby edytować format notatek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&lt;główka&gt;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&lt;data/godzina&gt;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buNone/>
            </a:pPr>
            <a:fld id="{89BF9F4C-B097-4AD3-921D-13F4141B70F5}" type="slidenum"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E0A9A7-77E6-458D-AF63-F9328EC07CD6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A9BCCB-0C89-48E7-9524-D4ECF17CD1DE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6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729ED8-1E8B-4559-AA2D-9E59DC01D92F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6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3BDA22-3C8C-4EFE-92F3-5656D386F0B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6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6C8B33-BB9B-4FAD-AB71-B5A08FF2D559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64A998-F38F-4C33-A37C-2BDC23A7378D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706693-0950-4E9B-B520-4E0FADC55476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59BF28-5AB4-407D-84E5-151CC8B075F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FB8D4E-D748-4058-963E-DD3129EF24D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35282D9-5F9F-45B1-8CFC-49442663C12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14D83C7-4713-4ECD-A288-156251BFDCEF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B7F9A6-4325-42E9-B41A-1E80F92FD7C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5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8503234-DE70-4860-8CDE-95318162F263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ajd tytułow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defRPr lang="pl-PL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</a:pPr>
            <a:r>
              <a:rPr lang="pl-PL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53FC766-026C-49F3-BA88-ED53DB2CFE3B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awartość z podpise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pl-PL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pl-PL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89CE24B-9478-48AD-9B25-833DD7E6DB4A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az z podpise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pl-PL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 ikonę, aby dodać obraz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pl-PL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3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3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F2116D5-EA9D-4B82-A471-0B480C7348C3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ytuł i tekst pionow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673C418-5EF0-4E12-B96A-89098A896188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ytuł pionowy i 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360" cy="581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 vert="eaVert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800320" cy="581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F83FC80-4CC3-485E-B8C1-E8B422728B8E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ytuł i zawartoś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8CFC03D-DFFC-4401-B994-71E374D6F1F9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główek sekcj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949CACC-C4AF-4B52-AA46-A657681BACB6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wa elementy zawartośc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B68EAB6-1E96-4CA9-A685-3F0549CD4B07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ównan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300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30000" y="1681200"/>
            <a:ext cx="386784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0000" y="2505240"/>
            <a:ext cx="386784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6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6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dt" idx="19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ftr" idx="20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sldNum" idx="21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61F4798-2EED-4766-8078-B0F744037A0E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ylko tytu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90000"/>
              </a:lnSpc>
              <a:buNone/>
              <a:def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defTabSz="914400">
              <a:lnSpc>
                <a:spcPct val="90000"/>
              </a:lnSpc>
              <a:buNone/>
            </a:pPr>
            <a:r>
              <a:rPr lang="pl-PL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Kliknij, aby edytować styl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22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2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24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68D99E3-915E-435B-8F04-38820623EA20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ust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&lt;data/godzina&gt;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&lt;stopka&gt;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E4FCE0B-EA2D-4B81-BF7E-CE5DF86E9F16}" type="slidenum">
              <a:rPr lang="pl-PL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&lt;numer&gt;</a:t>
            </a:fld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tytułu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sv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tif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0" y="2905200"/>
            <a:ext cx="9128160" cy="366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  <a:defRPr lang="pl-PL" sz="2400" b="1" u="sng" strike="noStrike">
                <a:solidFill>
                  <a:srgbClr val="002060"/>
                </a:solidFill>
                <a:effectLst/>
                <a:uFillTx/>
                <a:latin typeface="Calibri"/>
              </a:defRPr>
            </a:lvl1pPr>
          </a:lstStyle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2400" b="1" u="sng" strike="noStrike">
                <a:solidFill>
                  <a:srgbClr val="002060"/>
                </a:solidFill>
                <a:effectLst/>
                <a:uFillTx/>
                <a:latin typeface="Calibri"/>
              </a:rPr>
              <a:t>Katarzyna Chat</a:t>
            </a:r>
            <a:r>
              <a:rPr lang="pl-PL" sz="24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                                                          Karolina Adrjanowicz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24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Ewa Juszyńska-Gałązka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Department of Soft Matter</a:t>
            </a:r>
            <a:r>
              <a:rPr lang="pl-PL" sz="2000" b="0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 </a:t>
            </a:r>
            <a:r>
              <a:rPr lang="en-US" sz="2000" b="0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Research </a:t>
            </a:r>
            <a:endParaRPr lang="pl-PL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l-PL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2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                                                                                                                 </a:t>
            </a:r>
            <a:r>
              <a:rPr lang="pl-PL" sz="24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Markus Appel 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2000" b="0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Institut Laue-Langevin (ILL)</a:t>
            </a:r>
            <a:endParaRPr lang="pl-PL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l-PL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9" name="Obraz 4"/>
          <p:cNvPicPr/>
          <p:nvPr/>
        </p:nvPicPr>
        <p:blipFill>
          <a:blip r:embed="rId1"/>
          <a:stretch/>
        </p:blipFill>
        <p:spPr>
          <a:xfrm>
            <a:off x="159120" y="4469760"/>
            <a:ext cx="4067640" cy="122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Obraz 6"/>
          <p:cNvPicPr/>
          <p:nvPr/>
        </p:nvPicPr>
        <p:blipFill>
          <a:blip r:embed="rId2"/>
          <a:stretch/>
        </p:blipFill>
        <p:spPr>
          <a:xfrm>
            <a:off x="4593240" y="3268080"/>
            <a:ext cx="4521960" cy="1068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ole tekstowe 7"/>
          <p:cNvSpPr/>
          <p:nvPr/>
        </p:nvSpPr>
        <p:spPr>
          <a:xfrm>
            <a:off x="28440" y="401760"/>
            <a:ext cx="9099720" cy="230796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  <a:spcBef>
                <a:spcPts val="2401"/>
              </a:spcBef>
              <a:spcAft>
                <a:spcPts val="2401"/>
              </a:spcAft>
            </a:pPr>
            <a:r>
              <a:rPr lang="en-US" sz="3600" b="1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Equilibration of Polymer Dynamics under Nanopore Confinement: Insights from Simultaneous Neutron and Dielectric Spectroscopy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72" name="Obraz 9"/>
          <p:cNvPicPr/>
          <p:nvPr/>
        </p:nvPicPr>
        <p:blipFill>
          <a:blip r:embed="rId3"/>
          <a:stretch/>
        </p:blipFill>
        <p:spPr>
          <a:xfrm>
            <a:off x="6761880" y="5693760"/>
            <a:ext cx="1224720" cy="1068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ftr" idx="4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40" name="pole tekstowe 14"/>
          <p:cNvSpPr/>
          <p:nvPr/>
        </p:nvSpPr>
        <p:spPr>
          <a:xfrm>
            <a:off x="0" y="163440"/>
            <a:ext cx="9143640" cy="119988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DIELECTRIC AND NEUTRON SIGNATURES 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en-US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OF CONFINED DYNAMICS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41" name="Obraz 5"/>
          <p:cNvPicPr/>
          <p:nvPr/>
        </p:nvPicPr>
        <p:blipFill>
          <a:blip r:embed="rId1"/>
          <a:srcRect l="0" t="12874" r="3745" b="0"/>
          <a:stretch/>
        </p:blipFill>
        <p:spPr>
          <a:xfrm>
            <a:off x="191160" y="1520280"/>
            <a:ext cx="8988480" cy="190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pole tekstowe 15"/>
          <p:cNvSpPr/>
          <p:nvPr/>
        </p:nvSpPr>
        <p:spPr>
          <a:xfrm>
            <a:off x="309960" y="3738600"/>
            <a:ext cx="875052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MSD(T) reveals strong cooling/heating hysteresis in nanopores, absent in the bulk sample.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Confined polymer shows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 lag in dynamic response to temperature changes around Tg.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EFWS/IFWS 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confirm that fast dynamics are modified by nanoconfinement.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4C6BAF-286F-4D70-8CA9-BF7A784B4A1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ftr" idx="4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44" name="pole tekstowe 14"/>
          <p:cNvSpPr/>
          <p:nvPr/>
        </p:nvSpPr>
        <p:spPr>
          <a:xfrm>
            <a:off x="0" y="199800"/>
            <a:ext cx="9143640" cy="119988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EQUILIBRATION DYNAMICS: TIME-DEPENDENT NEUTRON AND DIELECTRIC RESPONSES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45" name="Obraz 5"/>
          <p:cNvPicPr/>
          <p:nvPr/>
        </p:nvPicPr>
        <p:blipFill>
          <a:blip r:embed="rId1"/>
          <a:stretch/>
        </p:blipFill>
        <p:spPr>
          <a:xfrm>
            <a:off x="115920" y="1931760"/>
            <a:ext cx="4113360" cy="4762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Obraz 10"/>
          <p:cNvPicPr/>
          <p:nvPr/>
        </p:nvPicPr>
        <p:blipFill>
          <a:blip r:embed="rId2"/>
          <a:stretch/>
        </p:blipFill>
        <p:spPr>
          <a:xfrm>
            <a:off x="4000320" y="1954440"/>
            <a:ext cx="4914720" cy="483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pole tekstowe 11"/>
          <p:cNvSpPr/>
          <p:nvPr/>
        </p:nvSpPr>
        <p:spPr>
          <a:xfrm>
            <a:off x="111240" y="1492920"/>
            <a:ext cx="473292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400" b="1" i="1" u="sng" strike="noStrike">
                <a:solidFill>
                  <a:schemeClr val="dk1"/>
                </a:solidFill>
                <a:effectLst/>
                <a:uFillTx/>
                <a:latin typeface="Calibri"/>
              </a:rPr>
              <a:t>down jump from room temperature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8" name="pole tekstowe 15"/>
          <p:cNvSpPr/>
          <p:nvPr/>
        </p:nvSpPr>
        <p:spPr>
          <a:xfrm>
            <a:off x="5416920" y="1492920"/>
            <a:ext cx="269712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400" b="1" i="1" u="sng" strike="noStrike">
                <a:solidFill>
                  <a:schemeClr val="dk1"/>
                </a:solidFill>
                <a:effectLst/>
                <a:uFillTx/>
                <a:latin typeface="Calibri"/>
              </a:rPr>
              <a:t>up jump from 241 K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345A73-0DCB-4502-83F2-7C41DA26D5CB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ftr" idx="4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50" name="pole tekstowe 14"/>
          <p:cNvSpPr/>
          <p:nvPr/>
        </p:nvSpPr>
        <p:spPr>
          <a:xfrm>
            <a:off x="0" y="163440"/>
            <a:ext cx="9143640" cy="64584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NANOSECOND DYNAMICS REVEALED BY QENS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51" name="Obraz 5"/>
          <p:cNvPicPr/>
          <p:nvPr/>
        </p:nvPicPr>
        <p:blipFill>
          <a:blip r:embed="rId1"/>
          <a:stretch/>
        </p:blipFill>
        <p:spPr>
          <a:xfrm>
            <a:off x="69480" y="862560"/>
            <a:ext cx="9334080" cy="307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pole tekstowe 15"/>
          <p:cNvSpPr/>
          <p:nvPr/>
        </p:nvSpPr>
        <p:spPr>
          <a:xfrm>
            <a:off x="69480" y="3990600"/>
            <a:ext cx="894852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Time-sliced spectra show small but systematic changes during equilibration (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broadening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at 241 K,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narrowing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at 251 K).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These changes follow the same trend as dielectric </a:t>
            </a:r>
            <a:r>
              <a:rPr lang="el-G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τ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ₐ(T), linking ns dynamics with segmental relaxation.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Even with low statistics in 200 nm pores,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QENS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demonstrates that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fast dynamics track the equilibration process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607A90-5434-4082-95B9-7481FB517A9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ftr" idx="4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54" name="pole tekstowe 14"/>
          <p:cNvSpPr/>
          <p:nvPr/>
        </p:nvSpPr>
        <p:spPr>
          <a:xfrm>
            <a:off x="0" y="163440"/>
            <a:ext cx="9143640" cy="76896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4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CONCLUSIONS</a:t>
            </a:r>
            <a:endParaRPr lang="pl-PL" sz="44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55" name="pole tekstowe 11"/>
          <p:cNvSpPr/>
          <p:nvPr/>
        </p:nvSpPr>
        <p:spPr>
          <a:xfrm>
            <a:off x="407520" y="1230480"/>
            <a:ext cx="8328960" cy="55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457200" indent="-457200" defTabSz="4572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Confinement affects segmental </a:t>
            </a:r>
            <a:r>
              <a:rPr lang="el-GR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α-</a:t>
            </a:r>
            <a:r>
              <a:rPr lang="pl-PL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relaxation and modifies fast dynamics (MSD, QENS).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Annealing experiments reveal clear equilibration kinetics; both </a:t>
            </a:r>
            <a:r>
              <a:rPr lang="el-GR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τ</a:t>
            </a:r>
            <a:r>
              <a:rPr lang="pl-PL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ₐ and MSD evolve consistently.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After full equilibration, confined PMPS recovers bulk-like relaxation times.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Results support the material time concept for confined polymers.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Aft>
                <a:spcPts val="601"/>
              </a:spcAft>
            </a:pP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  <a:spcAft>
                <a:spcPts val="601"/>
              </a:spcAf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These studies have been and are being conducted 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at ILL Grenoble</a:t>
            </a:r>
            <a:r>
              <a:rPr lang="pl-PL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457200">
              <a:lnSpc>
                <a:spcPct val="100000"/>
              </a:lnSpc>
              <a:spcAft>
                <a:spcPts val="601"/>
              </a:spcAf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We are also interested in exploiting the neutron‑scattering infrastructure of the 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European Spallation Source (ESS) in Sweden</a:t>
            </a: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in particular the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US" sz="22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MIRACLES</a:t>
            </a: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instrument for backscattering measurements.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Aft>
                <a:spcPts val="601"/>
              </a:spcAft>
            </a:pP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  <a:spcAft>
                <a:spcPts val="601"/>
              </a:spcAft>
            </a:pP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56" name="pole tekstowe 15"/>
          <p:cNvSpPr/>
          <p:nvPr/>
        </p:nvSpPr>
        <p:spPr>
          <a:xfrm>
            <a:off x="2286000" y="3247560"/>
            <a:ext cx="45716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1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FUTURE WORK &amp; INFRASTRUCTURE NEEDS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E7FB7B-789F-44AF-904F-861EFFA0D1F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ftr" idx="4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58" name="pole tekstowe 14"/>
          <p:cNvSpPr/>
          <p:nvPr/>
        </p:nvSpPr>
        <p:spPr>
          <a:xfrm>
            <a:off x="0" y="163440"/>
            <a:ext cx="9143640" cy="64584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FUTURE WORK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59" name="pole tekstowe 15"/>
          <p:cNvSpPr/>
          <p:nvPr/>
        </p:nvSpPr>
        <p:spPr>
          <a:xfrm>
            <a:off x="2286000" y="3247560"/>
            <a:ext cx="45716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1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FUTURE WORK &amp; INFRASTRUCTURE NEEDS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0" name="pole tekstowe 16"/>
          <p:cNvSpPr/>
          <p:nvPr/>
        </p:nvSpPr>
        <p:spPr>
          <a:xfrm>
            <a:off x="163080" y="986760"/>
            <a:ext cx="849168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5000"/>
              </a:lnSpc>
              <a:spcAft>
                <a:spcPts val="601"/>
              </a:spcAft>
            </a:pPr>
            <a:r>
              <a:rPr lang="pl-PL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Continuation of Current Research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Smaller pores (50 &amp; 20 nm) to enhance confinement effects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Equilibration at lower temperatures with longer annealing times to improve QENS statistics.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Chemical modification of nanopores to control polymer mobility profiles.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tudy 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other soft matter systems in bulk and under confinement — liquid crystals, molecular liquids, ionic liquids, and strongly hydrogen-bonded systems (diols).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tructural studies using SANS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I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NS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and 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NS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5000"/>
              </a:lnSpc>
              <a:spcAft>
                <a:spcPts val="601"/>
              </a:spcAft>
            </a:pP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5000"/>
              </a:lnSpc>
              <a:spcAft>
                <a:spcPts val="601"/>
              </a:spcAf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New Research Direction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85840" indent="-28584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ltra-stable glasses 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pre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pared by physical vapor deposition (PVD)</a:t>
            </a: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E82D01-DE13-4D4F-874D-A979043DC57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ole tekstowe 2"/>
          <p:cNvSpPr/>
          <p:nvPr/>
        </p:nvSpPr>
        <p:spPr>
          <a:xfrm>
            <a:off x="-73080" y="97560"/>
            <a:ext cx="9289800" cy="76896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ACKNOWLEDGEMENTS</a:t>
            </a:r>
            <a:endParaRPr lang="pl-PL" sz="44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62" name="pole tekstowe 4"/>
          <p:cNvSpPr/>
          <p:nvPr/>
        </p:nvSpPr>
        <p:spPr>
          <a:xfrm>
            <a:off x="486720" y="1284480"/>
            <a:ext cx="8422560" cy="31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upport of the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Polish Ministry of Science and Higher Education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through the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Neutrony dla Polskiej Nauki consortium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which enabled access and travel to the ILL facilities.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63" name="Grafika 6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231880" y="3043440"/>
            <a:ext cx="3547440" cy="95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Obraz 8"/>
          <p:cNvPicPr/>
          <p:nvPr/>
        </p:nvPicPr>
        <p:blipFill>
          <a:blip r:embed="rId3"/>
          <a:stretch/>
        </p:blipFill>
        <p:spPr>
          <a:xfrm>
            <a:off x="0" y="3043440"/>
            <a:ext cx="4867200" cy="1005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28560" y="242028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90000"/>
              </a:lnSpc>
              <a:buNone/>
              <a:defRPr lang="pl-PL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</a:pPr>
            <a:r>
              <a:rPr lang="pl-PL" sz="4400" b="1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Thank you!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ftr" idx="3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pic>
        <p:nvPicPr>
          <p:cNvPr id="74" name="Obraz 8"/>
          <p:cNvPicPr/>
          <p:nvPr/>
        </p:nvPicPr>
        <p:blipFill>
          <a:blip r:embed="rId1"/>
          <a:srcRect l="-1027" t="26098" r="1027" b="-20456"/>
          <a:stretch/>
        </p:blipFill>
        <p:spPr>
          <a:xfrm>
            <a:off x="1047960" y="3690360"/>
            <a:ext cx="7010640" cy="141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" name="Obraz 9"/>
          <p:cNvPicPr/>
          <p:nvPr/>
        </p:nvPicPr>
        <p:blipFill>
          <a:blip r:embed="rId2"/>
          <a:stretch/>
        </p:blipFill>
        <p:spPr>
          <a:xfrm>
            <a:off x="1357920" y="4501080"/>
            <a:ext cx="6700680" cy="221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Obraz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7720" y="811440"/>
            <a:ext cx="6448680" cy="281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pole tekstowe 7"/>
          <p:cNvSpPr/>
          <p:nvPr/>
        </p:nvSpPr>
        <p:spPr>
          <a:xfrm>
            <a:off x="3816000" y="811440"/>
            <a:ext cx="511992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lang="en-GB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“When a glass forming liquid </a:t>
            </a:r>
            <a:r>
              <a:rPr lang="pl-PL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GB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is cooled is some</a:t>
            </a:r>
            <a:r>
              <a:rPr lang="pl-PL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t</a:t>
            </a:r>
            <a:r>
              <a:rPr lang="en-GB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temperature at which the molecular mobility decreases enough that the material's thermodynamic state</a:t>
            </a:r>
            <a:r>
              <a:rPr lang="pl-PL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GB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or structure cannot attain equilibrium in the time scale</a:t>
            </a:r>
            <a:r>
              <a:rPr lang="pl-PL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GB" sz="2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of the experiment”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8" name="pole tekstowe 10"/>
          <p:cNvSpPr/>
          <p:nvPr/>
        </p:nvSpPr>
        <p:spPr>
          <a:xfrm>
            <a:off x="-128160" y="69120"/>
            <a:ext cx="9399600" cy="64584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PHYSICAL AGING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79" name="pole tekstowe 11"/>
          <p:cNvSpPr/>
          <p:nvPr/>
        </p:nvSpPr>
        <p:spPr>
          <a:xfrm>
            <a:off x="4986360" y="3335400"/>
            <a:ext cx="4705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GB" sz="1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Gregory B McKenna (1994) J. Res. NITS, </a:t>
            </a:r>
            <a:r>
              <a:rPr lang="en-PL" sz="14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99(2), 169-189</a:t>
            </a:r>
            <a:endParaRPr lang="pl-PL" sz="1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E4A526-5633-4DEB-A62B-25C61DDBF5B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ftr" idx="38"/>
          </p:nvPr>
        </p:nvSpPr>
        <p:spPr>
          <a:xfrm>
            <a:off x="3029040" y="644544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lang="en-GB" sz="1200" b="0" i="1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lang="en-GB" sz="1200" b="0" i="1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J. Phys. Chem. C 2020, 124, 22321−22330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81" name="Picture 14"/>
          <p:cNvPicPr/>
          <p:nvPr/>
        </p:nvPicPr>
        <p:blipFill>
          <a:blip r:embed="rId1"/>
          <a:stretch/>
        </p:blipFill>
        <p:spPr>
          <a:xfrm>
            <a:off x="-121680" y="1509480"/>
            <a:ext cx="4332960" cy="3317040"/>
          </a:xfrm>
          <a:prstGeom prst="rect">
            <a:avLst/>
          </a:prstGeom>
          <a:noFill/>
          <a:ln w="0">
            <a:noFill/>
          </a:ln>
          <a:effectLst>
            <a:softEdge rad="25560"/>
          </a:effectLst>
        </p:spPr>
      </p:pic>
      <p:pic>
        <p:nvPicPr>
          <p:cNvPr id="82" name="Picture 8"/>
          <p:cNvPicPr/>
          <p:nvPr/>
        </p:nvPicPr>
        <p:blipFill>
          <a:blip r:embed="rId2"/>
          <a:stretch/>
        </p:blipFill>
        <p:spPr>
          <a:xfrm>
            <a:off x="4414680" y="1657800"/>
            <a:ext cx="3826800" cy="3202560"/>
          </a:xfrm>
          <a:prstGeom prst="rect">
            <a:avLst/>
          </a:prstGeom>
          <a:noFill/>
          <a:ln w="0">
            <a:noFill/>
          </a:ln>
          <a:effectLst>
            <a:softEdge rad="25560"/>
          </a:effectLst>
        </p:spPr>
      </p:pic>
      <p:pic>
        <p:nvPicPr>
          <p:cNvPr id="83" name="Picture 13"/>
          <p:cNvPicPr/>
          <p:nvPr/>
        </p:nvPicPr>
        <p:blipFill>
          <a:blip r:embed="rId3"/>
          <a:stretch/>
        </p:blipFill>
        <p:spPr>
          <a:xfrm>
            <a:off x="1627920" y="5031720"/>
            <a:ext cx="4915800" cy="1404360"/>
          </a:xfrm>
          <a:prstGeom prst="rect">
            <a:avLst/>
          </a:prstGeom>
          <a:noFill/>
          <a:ln w="0">
            <a:noFill/>
          </a:ln>
          <a:effectLst>
            <a:softEdge rad="25560"/>
          </a:effectLst>
        </p:spPr>
      </p:pic>
      <p:sp>
        <p:nvSpPr>
          <p:cNvPr id="84" name="TextBox 15"/>
          <p:cNvSpPr/>
          <p:nvPr/>
        </p:nvSpPr>
        <p:spPr>
          <a:xfrm>
            <a:off x="4381920" y="986400"/>
            <a:ext cx="457812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2800" b="1" u="sng" strike="noStrike">
                <a:solidFill>
                  <a:srgbClr val="002060"/>
                </a:solidFill>
                <a:effectLst/>
                <a:uFillTx/>
                <a:latin typeface="Calibri"/>
              </a:rPr>
              <a:t>Recovery of bulk </a:t>
            </a:r>
            <a:r>
              <a:rPr lang="en-US" sz="2800" b="1" u="sng" strike="noStrike">
                <a:solidFill>
                  <a:srgbClr val="002060"/>
                </a:solidFill>
                <a:effectLst/>
                <a:uFillTx/>
                <a:latin typeface="Symbol"/>
              </a:rPr>
              <a:t>t</a:t>
            </a:r>
            <a:r>
              <a:rPr lang="en-US" sz="2800" b="1" u="sng" strike="noStrike" baseline="-25000">
                <a:solidFill>
                  <a:srgbClr val="002060"/>
                </a:solidFill>
                <a:effectLst/>
                <a:uFillTx/>
                <a:latin typeface="Symbol"/>
              </a:rPr>
              <a:t>a</a:t>
            </a:r>
            <a:r>
              <a:rPr lang="en-US" sz="2800" b="1" u="sng" strike="noStrike">
                <a:solidFill>
                  <a:srgbClr val="002060"/>
                </a:solidFill>
                <a:effectLst/>
                <a:uFillTx/>
                <a:latin typeface="Calibri"/>
              </a:rPr>
              <a:t> with time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5" name="TextBox 18"/>
          <p:cNvSpPr/>
          <p:nvPr/>
        </p:nvSpPr>
        <p:spPr>
          <a:xfrm>
            <a:off x="183600" y="999000"/>
            <a:ext cx="372240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2800" b="1" u="sng" strike="noStrike">
                <a:solidFill>
                  <a:srgbClr val="002060"/>
                </a:solidFill>
                <a:effectLst/>
                <a:uFillTx/>
                <a:latin typeface="Calibri"/>
              </a:rPr>
              <a:t>Initially faster dynamics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6" name="TextBox 19"/>
          <p:cNvSpPr/>
          <p:nvPr/>
        </p:nvSpPr>
        <p:spPr>
          <a:xfrm>
            <a:off x="774000" y="5528880"/>
            <a:ext cx="9878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Two Tg’s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7" name="Strzałka: w prawo 6"/>
          <p:cNvSpPr/>
          <p:nvPr/>
        </p:nvSpPr>
        <p:spPr>
          <a:xfrm>
            <a:off x="3348000" y="2599920"/>
            <a:ext cx="1256040" cy="81072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DA9E"/>
              </a:gs>
              <a:gs pos="50000">
                <a:srgbClr val="FFD590"/>
              </a:gs>
              <a:gs pos="100000">
                <a:srgbClr val="FFD07C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lang="pl-PL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8" name="Obraz 11"/>
          <p:cNvPicPr/>
          <p:nvPr/>
        </p:nvPicPr>
        <p:blipFill>
          <a:blip r:embed="rId4"/>
          <a:srcRect l="478203" t="0" r="507031" b="349306"/>
          <a:stretch/>
        </p:blipFill>
        <p:spPr>
          <a:xfrm>
            <a:off x="794880" y="2150280"/>
            <a:ext cx="1108440" cy="86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extBox 9"/>
          <p:cNvSpPr/>
          <p:nvPr/>
        </p:nvSpPr>
        <p:spPr>
          <a:xfrm>
            <a:off x="703440" y="2045520"/>
            <a:ext cx="1179000" cy="245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Interfacial layer</a:t>
            </a:r>
            <a:endParaRPr lang="pl-PL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0" name="TextBox 10"/>
          <p:cNvSpPr/>
          <p:nvPr/>
        </p:nvSpPr>
        <p:spPr>
          <a:xfrm>
            <a:off x="1267920" y="2936160"/>
            <a:ext cx="429840" cy="245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core</a:t>
            </a:r>
            <a:endParaRPr lang="pl-PL" sz="1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Prostokąt 8"/>
          <p:cNvSpPr/>
          <p:nvPr/>
        </p:nvSpPr>
        <p:spPr>
          <a:xfrm>
            <a:off x="1627920" y="2871000"/>
            <a:ext cx="307440" cy="170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lang="pl-PL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2" name="pole tekstowe 17"/>
          <p:cNvSpPr/>
          <p:nvPr/>
        </p:nvSpPr>
        <p:spPr>
          <a:xfrm>
            <a:off x="204120" y="5164920"/>
            <a:ext cx="45716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18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Two Tg’s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3" name="pole tekstowe 18"/>
          <p:cNvSpPr/>
          <p:nvPr/>
        </p:nvSpPr>
        <p:spPr>
          <a:xfrm>
            <a:off x="-225000" y="123480"/>
            <a:ext cx="9527040" cy="64584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it-IT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NANOPORE CONFINEMENT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EEE355-0DED-4D23-8F1E-FB98101482C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ftr" idx="3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95" name="TextBox 19"/>
          <p:cNvSpPr/>
          <p:nvPr/>
        </p:nvSpPr>
        <p:spPr>
          <a:xfrm>
            <a:off x="774000" y="5528880"/>
            <a:ext cx="9878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Two Tg’s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96" name="Picture 8"/>
          <p:cNvPicPr/>
          <p:nvPr/>
        </p:nvPicPr>
        <p:blipFill>
          <a:blip r:embed="rId1"/>
          <a:stretch/>
        </p:blipFill>
        <p:spPr>
          <a:xfrm>
            <a:off x="1626120" y="1810440"/>
            <a:ext cx="4384440" cy="322272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pic>
        <p:nvPicPr>
          <p:cNvPr id="97" name="Picture 4"/>
          <p:cNvPicPr/>
          <p:nvPr/>
        </p:nvPicPr>
        <p:blipFill>
          <a:blip r:embed="rId2"/>
          <a:stretch/>
        </p:blipFill>
        <p:spPr>
          <a:xfrm>
            <a:off x="-39240" y="4537440"/>
            <a:ext cx="3172320" cy="237204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pic>
        <p:nvPicPr>
          <p:cNvPr id="98" name="Picture 6"/>
          <p:cNvPicPr/>
          <p:nvPr/>
        </p:nvPicPr>
        <p:blipFill>
          <a:blip r:embed="rId3"/>
          <a:stretch/>
        </p:blipFill>
        <p:spPr>
          <a:xfrm>
            <a:off x="5793480" y="1518120"/>
            <a:ext cx="3155400" cy="237528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sp>
        <p:nvSpPr>
          <p:cNvPr id="99" name="pole tekstowe 22"/>
          <p:cNvSpPr/>
          <p:nvPr/>
        </p:nvSpPr>
        <p:spPr>
          <a:xfrm>
            <a:off x="3185640" y="5155920"/>
            <a:ext cx="564948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AU" sz="2400" b="1" u="none" strike="noStrike">
                <a:solidFill>
                  <a:srgbClr val="C00000"/>
                </a:solidFill>
                <a:effectLst/>
                <a:uFillTx/>
                <a:latin typeface="Calibri"/>
              </a:rPr>
              <a:t>Equilibration rates in confinement are always at least 6-7 decades slower compared to τ</a:t>
            </a:r>
            <a:r>
              <a:rPr lang="en-AU" sz="2400" b="1" u="none" strike="noStrike" baseline="-25000">
                <a:solidFill>
                  <a:srgbClr val="C00000"/>
                </a:solidFill>
                <a:effectLst/>
                <a:uFillTx/>
                <a:latin typeface="Calibri"/>
              </a:rPr>
              <a:t>α</a:t>
            </a:r>
            <a:r>
              <a:rPr lang="en-AU" sz="2400" b="1" u="none" strike="noStrike">
                <a:solidFill>
                  <a:srgbClr val="C00000"/>
                </a:solidFill>
                <a:effectLst/>
                <a:uFillTx/>
                <a:latin typeface="Calibri"/>
              </a:rPr>
              <a:t>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0" name="pole tekstowe 9"/>
          <p:cNvSpPr/>
          <p:nvPr/>
        </p:nvSpPr>
        <p:spPr>
          <a:xfrm>
            <a:off x="0" y="71640"/>
            <a:ext cx="9143640" cy="119988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it-IT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NON-EQUILIBRIUM PHENOMENA OBSERVED IN NANOPORE CONFINEMENT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B3FD06-154E-4509-B38D-275E23D0C9E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ftr" idx="40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1"/>
          <a:stretch/>
        </p:blipFill>
        <p:spPr>
          <a:xfrm>
            <a:off x="0" y="3753720"/>
            <a:ext cx="3840840" cy="294048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pic>
        <p:nvPicPr>
          <p:cNvPr id="103" name="Picture 5"/>
          <p:cNvPicPr/>
          <p:nvPr/>
        </p:nvPicPr>
        <p:blipFill>
          <a:blip r:embed="rId2"/>
          <a:stretch/>
        </p:blipFill>
        <p:spPr>
          <a:xfrm>
            <a:off x="4321080" y="3619800"/>
            <a:ext cx="3749040" cy="286992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sp>
        <p:nvSpPr>
          <p:cNvPr id="104" name="Strzałka: w prawo 4"/>
          <p:cNvSpPr/>
          <p:nvPr/>
        </p:nvSpPr>
        <p:spPr>
          <a:xfrm>
            <a:off x="3280320" y="4772520"/>
            <a:ext cx="1064520" cy="596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lang="pl-PL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05" name="Picture 5"/>
          <p:cNvPicPr/>
          <p:nvPr/>
        </p:nvPicPr>
        <p:blipFill>
          <a:blip r:embed="rId3"/>
          <a:stretch/>
        </p:blipFill>
        <p:spPr>
          <a:xfrm>
            <a:off x="4345200" y="890280"/>
            <a:ext cx="3725640" cy="286992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pic>
        <p:nvPicPr>
          <p:cNvPr id="106" name="Picture 4"/>
          <p:cNvPicPr/>
          <p:nvPr/>
        </p:nvPicPr>
        <p:blipFill>
          <a:blip r:embed="rId4"/>
          <a:stretch/>
        </p:blipFill>
        <p:spPr>
          <a:xfrm>
            <a:off x="0" y="810720"/>
            <a:ext cx="3816720" cy="2940480"/>
          </a:xfrm>
          <a:prstGeom prst="rect">
            <a:avLst/>
          </a:prstGeom>
          <a:noFill/>
          <a:ln w="0">
            <a:noFill/>
          </a:ln>
          <a:effectLst>
            <a:softEdge rad="50760"/>
          </a:effectLst>
        </p:spPr>
      </p:pic>
      <p:sp>
        <p:nvSpPr>
          <p:cNvPr id="107" name="pole tekstowe 14"/>
          <p:cNvSpPr/>
          <p:nvPr/>
        </p:nvSpPr>
        <p:spPr>
          <a:xfrm>
            <a:off x="0" y="163440"/>
            <a:ext cx="9143640" cy="64584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MATERIAL TIME</a:t>
            </a:r>
            <a:r>
              <a:rPr lang="pl-PL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r>
              <a:rPr lang="it-IT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IN NANOPORE CONFINEMENT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08" name="Strzałka: w prawo 8"/>
          <p:cNvSpPr/>
          <p:nvPr/>
        </p:nvSpPr>
        <p:spPr>
          <a:xfrm>
            <a:off x="3228840" y="1962000"/>
            <a:ext cx="921960" cy="596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lang="pl-PL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" name="pole tekstowe 11"/>
          <p:cNvSpPr/>
          <p:nvPr/>
        </p:nvSpPr>
        <p:spPr>
          <a:xfrm>
            <a:off x="2685960" y="6588360"/>
            <a:ext cx="47005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de-DE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J. Phys. Chem. Lett. 2025, 16, 20, 5076–5081</a:t>
            </a: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EEF941-373B-4E14-A5A9-1F03EBB3381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ftr" idx="4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11" name="pole tekstowe 14"/>
          <p:cNvSpPr/>
          <p:nvPr/>
        </p:nvSpPr>
        <p:spPr>
          <a:xfrm>
            <a:off x="0" y="163440"/>
            <a:ext cx="9143640" cy="76896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MOTIVATION</a:t>
            </a:r>
            <a:endParaRPr lang="pl-PL" sz="44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12" name="pole tekstowe 16"/>
          <p:cNvSpPr/>
          <p:nvPr/>
        </p:nvSpPr>
        <p:spPr>
          <a:xfrm>
            <a:off x="69480" y="1038600"/>
            <a:ext cx="8587080" cy="34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We want to understand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how geometrical confinement changes polymer dynamics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Confined polymers show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changes on different time scales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— from nanoseconds to seconds.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 key question is what happens to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nanosecond motions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when the polymer shows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equilibration effects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 the dielectric response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This happens especially just below the kinetic freezing of the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interfacial layer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(chains close to the pore walls).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13" name="Obraz 9"/>
          <p:cNvPicPr/>
          <p:nvPr/>
        </p:nvPicPr>
        <p:blipFill>
          <a:blip r:embed="rId1"/>
          <a:srcRect l="-1139" t="6112" r="31444" b="31089"/>
          <a:stretch/>
        </p:blipFill>
        <p:spPr>
          <a:xfrm>
            <a:off x="2611080" y="4471920"/>
            <a:ext cx="3503520" cy="210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pole tekstowe 5"/>
          <p:cNvSpPr/>
          <p:nvPr/>
        </p:nvSpPr>
        <p:spPr>
          <a:xfrm>
            <a:off x="67680" y="6215760"/>
            <a:ext cx="35035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Neutrons → local motions</a:t>
            </a:r>
            <a:br>
              <a:rPr sz="1800"/>
            </a:b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(fast, picoseconds – nanoseconds)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5" name="pole tekstowe 15"/>
          <p:cNvSpPr/>
          <p:nvPr/>
        </p:nvSpPr>
        <p:spPr>
          <a:xfrm>
            <a:off x="6034320" y="5524200"/>
            <a:ext cx="457164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Dielectrics → cooperative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el-G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α-</a:t>
            </a:r>
            <a:r>
              <a:rPr lang="pl-PL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relaxation, equilibration</a:t>
            </a:r>
            <a:br>
              <a:rPr sz="1800"/>
            </a:br>
            <a:r>
              <a:rPr lang="pl-PL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(milliseconds – seconds)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6" name="Prostokąt 13"/>
          <p:cNvSpPr/>
          <p:nvPr/>
        </p:nvSpPr>
        <p:spPr>
          <a:xfrm>
            <a:off x="4928400" y="4521240"/>
            <a:ext cx="1804680" cy="923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lang="pl-PL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265826-3C05-4F10-9BDF-462EDFFBA26B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ftr" idx="4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18" name="pole tekstowe 10"/>
          <p:cNvSpPr/>
          <p:nvPr/>
        </p:nvSpPr>
        <p:spPr>
          <a:xfrm>
            <a:off x="0" y="97560"/>
            <a:ext cx="9143640" cy="119988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en-US" sz="36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WHY COMBINE DIELECTRIC SPECTROSCOPY AND NEUTRON BACKSCATTERING?</a:t>
            </a:r>
            <a:endParaRPr lang="pl-PL" sz="36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19" name="pole tekstowe 16"/>
          <p:cNvSpPr/>
          <p:nvPr/>
        </p:nvSpPr>
        <p:spPr>
          <a:xfrm>
            <a:off x="182880" y="1454760"/>
            <a:ext cx="8794440" cy="44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05000"/>
              </a:lnSpc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Complementary Time Scales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-216000" defTabSz="457200">
              <a:lnSpc>
                <a:spcPct val="105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Neutron backscattering →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ps–ns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local mobility, MSD.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-21600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Dielectric spectroscopy →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ms–s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el-G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α-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relaxation and equilibration.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5000"/>
              </a:lnSpc>
              <a:spcBef>
                <a:spcPts val="601"/>
              </a:spcBef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Different Motions, One System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-216000" defTabSz="457200">
              <a:lnSpc>
                <a:spcPct val="105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Backscattering: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fast, localized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motions inside nanopores.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-216000" defTabSz="457200">
              <a:lnSpc>
                <a:spcPct val="105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Dielectrics: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slow, cooperative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segmental dynamics.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05000"/>
              </a:lnSpc>
              <a:spcBef>
                <a:spcPts val="601"/>
              </a:spcBef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Benefit of Combining Both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-216000" defTabSz="457200">
              <a:lnSpc>
                <a:spcPct val="105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Tracks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fast → slow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dynamics under identical T and history.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-216000" defTabSz="457200">
              <a:lnSpc>
                <a:spcPct val="105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Reveals how confinement affects both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local mobility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and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structural relaxation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7F9C36-42C9-48D9-B5ED-2619861141F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ftr" idx="4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21" name="pole tekstowe 14"/>
          <p:cNvSpPr/>
          <p:nvPr/>
        </p:nvSpPr>
        <p:spPr>
          <a:xfrm>
            <a:off x="0" y="163440"/>
            <a:ext cx="9143640" cy="7074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SAMPLES &amp; EXPERIMENTAL SETUP</a:t>
            </a:r>
            <a:endParaRPr lang="pl-PL" sz="4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22" name="pole tekstowe 11"/>
          <p:cNvSpPr/>
          <p:nvPr/>
        </p:nvSpPr>
        <p:spPr>
          <a:xfrm>
            <a:off x="2160" y="1001160"/>
            <a:ext cx="5595840" cy="28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10000"/>
              </a:lnSpc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AAO Nanoporous Membranes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25×25 mm, 0.1 mm thick, ~25% porosity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Pore diameter: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200 nm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10000"/>
              </a:lnSpc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Polymer Sample (PMPS 2.5k)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Poly(phenyl-methyl-siloxane), 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</a:t>
            </a:r>
            <a:r>
              <a:rPr lang="pl-PL" sz="2400" b="0" u="none" strike="noStrike" baseline="-25000">
                <a:solidFill>
                  <a:schemeClr val="dk1"/>
                </a:solidFill>
                <a:effectLst/>
                <a:uFillTx/>
                <a:latin typeface="Calibri"/>
              </a:rPr>
              <a:t>w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= 2530 g/mol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23" name="Obraz 6"/>
          <p:cNvPicPr/>
          <p:nvPr/>
        </p:nvPicPr>
        <p:blipFill>
          <a:blip r:embed="rId1"/>
          <a:srcRect l="24969" t="17675" r="24267" b="20911"/>
          <a:stretch/>
        </p:blipFill>
        <p:spPr>
          <a:xfrm>
            <a:off x="5598360" y="943560"/>
            <a:ext cx="3250080" cy="295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Obraz 8"/>
          <p:cNvPicPr/>
          <p:nvPr/>
        </p:nvPicPr>
        <p:blipFill>
          <a:blip r:embed="rId2"/>
          <a:srcRect l="0" t="0" r="0" b="3923"/>
          <a:stretch/>
        </p:blipFill>
        <p:spPr>
          <a:xfrm>
            <a:off x="4175280" y="4140720"/>
            <a:ext cx="4867560" cy="221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Obraz 12"/>
          <p:cNvPicPr/>
          <p:nvPr/>
        </p:nvPicPr>
        <p:blipFill>
          <a:blip r:embed="rId3"/>
          <a:srcRect l="0" t="0" r="57823" b="0"/>
          <a:stretch/>
        </p:blipFill>
        <p:spPr>
          <a:xfrm>
            <a:off x="318600" y="4330080"/>
            <a:ext cx="3579840" cy="202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pole tekstowe 2"/>
          <p:cNvSpPr/>
          <p:nvPr/>
        </p:nvSpPr>
        <p:spPr>
          <a:xfrm>
            <a:off x="5466960" y="4140720"/>
            <a:ext cx="2284200" cy="399600"/>
          </a:xfrm>
          <a:prstGeom prst="rect">
            <a:avLst/>
          </a:pr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SEM Images of AAO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7" name="pole tekstowe 4"/>
          <p:cNvSpPr/>
          <p:nvPr/>
        </p:nvSpPr>
        <p:spPr>
          <a:xfrm>
            <a:off x="8021520" y="1001160"/>
            <a:ext cx="76032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4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AAO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86A7C1-DCAA-4D45-985E-B911C88CB41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ftr" idx="4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</a:pPr>
            <a:endParaRPr lang="en-US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29" name="pole tekstowe 14"/>
          <p:cNvSpPr/>
          <p:nvPr/>
        </p:nvSpPr>
        <p:spPr>
          <a:xfrm>
            <a:off x="0" y="163440"/>
            <a:ext cx="9143640" cy="707400"/>
          </a:xfrm>
          <a:prstGeom prst="rect">
            <a:avLst/>
          </a:prstGeom>
          <a:solidFill>
            <a:srgbClr val="00206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lang="pl-PL" sz="4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SAMPLES &amp; EXPERIMENTAL SETUP</a:t>
            </a:r>
            <a:endParaRPr lang="pl-PL" sz="4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0" name="pole tekstowe 11"/>
          <p:cNvSpPr/>
          <p:nvPr/>
        </p:nvSpPr>
        <p:spPr>
          <a:xfrm>
            <a:off x="45000" y="947520"/>
            <a:ext cx="6000480" cy="517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457200">
              <a:lnSpc>
                <a:spcPct val="110000"/>
              </a:lnSpc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Sample Stack &amp; Holder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One membrane for dielectric; 5 membranes for neutron-only.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Double-lid holder with cadmium frame to reduce background.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457200">
              <a:lnSpc>
                <a:spcPct val="110000"/>
              </a:lnSpc>
              <a:spcAft>
                <a:spcPts val="601"/>
              </a:spcAft>
            </a:pP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Instrumental Setup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Neutron spectroscopy: </a:t>
            </a:r>
            <a:r>
              <a:rPr lang="pl-PL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IN16B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(HF mode) with cryofurnace, </a:t>
            </a:r>
            <a:r>
              <a:rPr lang="pl-PL" sz="2400" b="1" u="none" strike="noStrike">
                <a:solidFill>
                  <a:srgbClr val="C00000"/>
                </a:solidFill>
                <a:effectLst/>
                <a:uFillTx/>
                <a:latin typeface="Calibri"/>
              </a:rPr>
              <a:t>at ILL Grenoble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Dielectric spectroscopy: Novocontrol Alpha Analyzer, 10 MHz–1 Hz.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43080" indent="-343080" defTabSz="457200">
              <a:lnSpc>
                <a:spcPct val="11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Measurements simultaneous on same stack (</a:t>
            </a:r>
            <a:r>
              <a:rPr lang="pl-PL" sz="24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unique IN16B capability</a:t>
            </a: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).</a:t>
            </a:r>
            <a:endParaRPr lang="pl-PL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pSp>
        <p:nvGrpSpPr>
          <p:cNvPr id="131" name="Grupa 2"/>
          <p:cNvGrpSpPr/>
          <p:nvPr/>
        </p:nvGrpSpPr>
        <p:grpSpPr>
          <a:xfrm>
            <a:off x="6342480" y="961200"/>
            <a:ext cx="2469240" cy="5394600"/>
            <a:chOff x="6342480" y="961200"/>
            <a:chExt cx="2469240" cy="5394600"/>
          </a:xfrm>
        </p:grpSpPr>
        <p:pic>
          <p:nvPicPr>
            <p:cNvPr id="132" name="Obraz 6"/>
            <p:cNvPicPr/>
            <p:nvPr/>
          </p:nvPicPr>
          <p:blipFill>
            <a:blip r:embed="rId1"/>
            <a:srcRect l="9881" t="29464" r="26855" b="44001"/>
            <a:stretch/>
          </p:blipFill>
          <p:spPr>
            <a:xfrm>
              <a:off x="6342480" y="961200"/>
              <a:ext cx="2469240" cy="1840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3" name="Obraz 10"/>
            <p:cNvPicPr/>
            <p:nvPr/>
          </p:nvPicPr>
          <p:blipFill>
            <a:blip r:embed="rId2"/>
            <a:srcRect l="3473" t="36262" r="9149" b="36884"/>
            <a:stretch/>
          </p:blipFill>
          <p:spPr>
            <a:xfrm>
              <a:off x="6342480" y="2802240"/>
              <a:ext cx="2469240" cy="1642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4" name="Obraz 16"/>
            <p:cNvPicPr/>
            <p:nvPr/>
          </p:nvPicPr>
          <p:blipFill>
            <a:blip r:embed="rId3"/>
            <a:srcRect l="29454" t="28975" r="1113" b="40656"/>
            <a:stretch/>
          </p:blipFill>
          <p:spPr>
            <a:xfrm>
              <a:off x="6342480" y="4444920"/>
              <a:ext cx="2469240" cy="1910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5" name="pole tekstowe 4"/>
          <p:cNvSpPr/>
          <p:nvPr/>
        </p:nvSpPr>
        <p:spPr>
          <a:xfrm>
            <a:off x="6342480" y="961200"/>
            <a:ext cx="311040" cy="3996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a</a:t>
            </a:r>
            <a:endParaRPr lang="pl-PL" sz="2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6" name="pole tekstowe 12"/>
          <p:cNvSpPr/>
          <p:nvPr/>
        </p:nvSpPr>
        <p:spPr>
          <a:xfrm>
            <a:off x="6342480" y="2804040"/>
            <a:ext cx="322200" cy="3996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b</a:t>
            </a:r>
            <a:endParaRPr lang="pl-PL" sz="2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7" name="pole tekstowe 13"/>
          <p:cNvSpPr/>
          <p:nvPr/>
        </p:nvSpPr>
        <p:spPr>
          <a:xfrm>
            <a:off x="6342480" y="4461120"/>
            <a:ext cx="291600" cy="3996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lang="pl-PL" sz="2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</a:t>
            </a:r>
            <a:endParaRPr lang="pl-PL" sz="2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38" name="Obraz 5"/>
          <p:cNvPicPr/>
          <p:nvPr/>
        </p:nvPicPr>
        <p:blipFill>
          <a:blip r:embed="rId4"/>
          <a:stretch/>
        </p:blipFill>
        <p:spPr>
          <a:xfrm>
            <a:off x="3993840" y="5828760"/>
            <a:ext cx="1048680" cy="91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4689CC-A199-4185-AFAF-2C97597B95A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3201</TotalTime>
  <Application>Collabora_Office/25.04.7.3$Linux_X86_64 LibreOffice_project/4ad7ba32450f0eb1454046b82758d431ed76787a</Application>
  <AppVersion>15.0000</AppVersion>
  <Words>853</Words>
  <Paragraphs>127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2025-11-26T11:21:46Z</dcterms:created>
  <dc:creator>Katarzyna Chat</dc:creator>
  <dc:description/>
  <dc:language>pl-PL</dc:language>
  <cp:lastModifiedBy>Katarzyna Chat</cp:lastModifiedBy>
  <dcterms:modified xsi:type="dcterms:W3CDTF">2025-12-09T09:40:29Z</dcterms:modified>
  <cp:revision>54</cp:revision>
  <dc:subject/>
  <dc:title>Polymer Dynamics in Nanopores: Simultaneous Neutron and Dielectric Spectroscopy as a Tool to Study Equilibration Kinetics under Confinement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13</vt:r8>
  </property>
  <property fmtid="{D5CDD505-2E9C-101B-9397-08002B2CF9AE}" pid="3" name="PresentationFormat">
    <vt:lpwstr>Pokaz na ekranie (4:3)</vt:lpwstr>
  </property>
  <property fmtid="{D5CDD505-2E9C-101B-9397-08002B2CF9AE}" pid="4" name="Slides">
    <vt:r8>16</vt:r8>
  </property>
</Properties>
</file>