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6.xml" ContentType="application/vnd.openxmlformats-officedocument.theme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_rels/presentation.xml.rels" ContentType="application/vnd.openxmlformats-package.relationships+xml"/>
  <Override PartName="/ppt/media/image29.jpeg" ContentType="image/jpeg"/>
  <Override PartName="/ppt/media/image7.jpeg" ContentType="image/jpeg"/>
  <Override PartName="/ppt/media/image31.wmf" ContentType="image/x-wmf"/>
  <Override PartName="/ppt/media/image27.jpeg" ContentType="image/jpeg"/>
  <Override PartName="/ppt/media/image25.png" ContentType="image/png"/>
  <Override PartName="/ppt/media/image37.jpeg" ContentType="image/jpeg"/>
  <Override PartName="/ppt/media/image24.jpeg" ContentType="image/jpeg"/>
  <Override PartName="/ppt/media/image20.png" ContentType="image/png"/>
  <Override PartName="/ppt/media/image23.png" ContentType="image/png"/>
  <Override PartName="/ppt/media/image16.jpeg" ContentType="image/jpeg"/>
  <Override PartName="/ppt/media/image21.png" ContentType="image/png"/>
  <Override PartName="/ppt/media/image19.png" ContentType="image/png"/>
  <Override PartName="/ppt/media/image41.jpeg" ContentType="image/jpeg"/>
  <Override PartName="/ppt/media/image18.jpeg" ContentType="image/jpeg"/>
  <Override PartName="/ppt/media/image15.jpeg" ContentType="image/jpeg"/>
  <Override PartName="/ppt/media/image28.wmf" ContentType="image/x-wmf"/>
  <Override PartName="/ppt/media/image3.jpeg" ContentType="image/jpeg"/>
  <Override PartName="/ppt/media/image1.png" ContentType="image/png"/>
  <Override PartName="/ppt/media/image33.png" ContentType="image/png"/>
  <Override PartName="/ppt/media/image35.jpeg" ContentType="image/jpeg"/>
  <Override PartName="/ppt/media/image47.png" ContentType="image/png"/>
  <Override PartName="/ppt/media/image30.wmf" ContentType="image/x-wmf"/>
  <Override PartName="/ppt/media/image44.jpeg" ContentType="image/jpeg"/>
  <Override PartName="/ppt/media/image38.jpeg" ContentType="image/jpeg"/>
  <Override PartName="/ppt/media/image39.jpeg" ContentType="image/jpeg"/>
  <Override PartName="/ppt/media/image6.png" ContentType="image/png"/>
  <Override PartName="/ppt/media/image42.jpeg" ContentType="image/jpeg"/>
  <Override PartName="/ppt/media/image43.jpeg" ContentType="image/jpeg"/>
  <Override PartName="/ppt/media/image32.jpeg" ContentType="image/jpeg"/>
  <Override PartName="/ppt/media/image8.png" ContentType="image/png"/>
  <Override PartName="/ppt/media/image17.png" ContentType="image/png"/>
  <Override PartName="/ppt/media/image45.jpeg" ContentType="image/jpeg"/>
  <Override PartName="/ppt/media/image10.jpeg" ContentType="image/jpeg"/>
  <Override PartName="/ppt/media/image9.png" ContentType="image/png"/>
  <Override PartName="/ppt/media/image34.jpeg" ContentType="image/jpeg"/>
  <Override PartName="/ppt/media/image46.jpeg" ContentType="image/jpeg"/>
  <Override PartName="/ppt/media/image13.wmf" ContentType="image/x-wmf"/>
  <Override PartName="/ppt/media/image36.jpeg" ContentType="image/jpeg"/>
  <Override PartName="/ppt/media/image40.jpeg" ContentType="image/jpeg"/>
  <Override PartName="/ppt/media/image12.wmf" ContentType="image/x-wmf"/>
  <Override PartName="/ppt/media/image4.png" ContentType="image/png"/>
  <Override PartName="/ppt/media/image48.png" ContentType="image/png"/>
  <Override PartName="/ppt/media/image11.png" ContentType="image/png"/>
  <Override PartName="/ppt/media/image2.png" ContentType="image/png"/>
  <Override PartName="/ppt/media/image22.jpeg" ContentType="image/jpeg"/>
  <Override PartName="/ppt/media/image5.png" ContentType="image/png"/>
  <Override PartName="/ppt/media/image14.png" ContentType="image/png"/>
  <Override PartName="/ppt/media/image26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embeddings/oleObject1.bin" ContentType="application/vnd.openxmlformats-officedocument.oleObject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8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5.xml.rels" ContentType="application/vnd.openxmlformats-package.relationships+xml"/>
  <Override PartName="/ppt/slides/_rels/slide1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notesSlides/_rels/notesSlide4.xml.rels" ContentType="application/vnd.openxmlformats-package.relationships+xml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Kliknij, aby przesunąć slajd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>
              <a:buNone/>
            </a:pPr>
            <a:r>
              <a:rPr lang="pl-PL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notatek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&lt;główka&gt;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&lt;data/godzina&gt;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C4DD8F0C-A0D8-49FB-A9AB-7D5A93D32CD7}" type="slidenum"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&lt;numer&gt;</a:t>
            </a:fld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p>
            <a:pPr indent="0">
              <a:buNone/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marL="40680"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marL="40680"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8E6C4E39-1C31-4463-AE79-C5F4BE7BC1FE}" type="slidenum"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&lt;numer&gt;</a:t>
            </a:fld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ajd tytułowy kopia 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>
          <a:xfrm>
            <a:off x="9649440" y="6261840"/>
            <a:ext cx="560880" cy="55368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 defTabSz="449280">
              <a:lnSpc>
                <a:spcPct val="100000"/>
              </a:lnSpc>
              <a:buNone/>
              <a:tabLst>
                <a:tab pos="0" algn="l"/>
              </a:tabLst>
              <a:defRPr lang="pl-PL" sz="2400" b="0" u="none" strike="noStrike">
                <a:solidFill>
                  <a:srgbClr val="A6AAA9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 defTabSz="449280">
              <a:lnSpc>
                <a:spcPct val="100000"/>
              </a:lnSpc>
              <a:buNone/>
              <a:tabLst>
                <a:tab pos="0" algn="l"/>
              </a:tabLst>
            </a:pPr>
            <a:fld id="{3AED65D7-439D-4C3C-B93C-AD99963772DF}" type="slidenum">
              <a:rPr lang="pl-PL" sz="2400" b="0" u="none" strike="noStrike">
                <a:solidFill>
                  <a:srgbClr val="A6AAA9"/>
                </a:solidFill>
                <a:effectLst/>
                <a:uFillTx/>
                <a:latin typeface="Arial"/>
                <a:ea typeface="Arial"/>
              </a:rPr>
              <a:t>&lt;numer&gt;</a:t>
            </a:fld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" name="Obraz 6" descr="Obraz 6"/>
          <p:cNvPicPr/>
          <p:nvPr/>
        </p:nvPicPr>
        <p:blipFill>
          <a:blip r:embed="rId3"/>
          <a:stretch/>
        </p:blipFill>
        <p:spPr>
          <a:xfrm>
            <a:off x="217800" y="6246720"/>
            <a:ext cx="970560" cy="458280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Kliknij, aby edytować format tekstu tytułu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1pPr>
            <a:lvl2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2pPr>
            <a:lvl3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3pPr>
            <a:lvl4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4pPr>
            <a:lvl5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5pPr>
            <a:lvl6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6pPr>
            <a:lvl7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Drugi poziom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Trzeci poziom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Czwarty poziom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Piąty poziom konspektu</a:t>
            </a:r>
            <a:endParaRPr lang="pl-PL" sz="20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Szósty poziom konspektu</a:t>
            </a:r>
            <a:endParaRPr lang="pl-PL" sz="20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Siódmy poziom konspektu</a:t>
            </a:r>
            <a:endParaRPr lang="pl-PL" sz="20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lajd tytułowy rdzeń niebisk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erwsza-strona-logo-PL.png" descr="pierwsza-strona-logo-PL.png"/>
          <p:cNvPicPr/>
          <p:nvPr/>
        </p:nvPicPr>
        <p:blipFill>
          <a:blip r:embed="rId3"/>
          <a:stretch/>
        </p:blipFill>
        <p:spPr>
          <a:xfrm>
            <a:off x="692640" y="4896360"/>
            <a:ext cx="2924280" cy="1714320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7" name="Prostokąt"/>
          <p:cNvSpPr/>
          <p:nvPr/>
        </p:nvSpPr>
        <p:spPr>
          <a:xfrm>
            <a:off x="1753920" y="855360"/>
            <a:ext cx="8011800" cy="2486520"/>
          </a:xfrm>
          <a:prstGeom prst="rect">
            <a:avLst/>
          </a:prstGeom>
          <a:solidFill>
            <a:srgbClr val="FFFFFF">
              <a:alpha val="60000"/>
            </a:srgbClr>
          </a:solidFill>
          <a:ln cap="sq" w="76200">
            <a:solidFill>
              <a:srgbClr val="6F6F6F">
                <a:alpha val="60000"/>
              </a:srgb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tIns="144000" rIns="144000" bIns="144000" anchor="t">
            <a:normAutofit/>
          </a:bodyPr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pl-PL" sz="2400" b="0" u="none" strike="noStrike">
              <a:solidFill>
                <a:srgbClr val="333333"/>
              </a:solidFill>
              <a:effectLst/>
              <a:uFillTx/>
              <a:latin typeface="Calibri"/>
              <a:ea typeface="Calibri"/>
            </a:endParaRPr>
          </a:p>
        </p:txBody>
      </p:sp>
      <p:pic>
        <p:nvPicPr>
          <p:cNvPr id="8" name="tytułowa jasna rdzeń niebieski.png" descr="tytułowa jasna rdzeń niebieski.png"/>
          <p:cNvPicPr/>
          <p:nvPr/>
        </p:nvPicPr>
        <p:blipFill>
          <a:blip r:embed="rId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9" name="Obrazek" descr="Obrazek"/>
          <p:cNvPicPr/>
          <p:nvPr/>
        </p:nvPicPr>
        <p:blipFill>
          <a:blip r:embed="rId5"/>
          <a:stretch/>
        </p:blipFill>
        <p:spPr>
          <a:xfrm>
            <a:off x="1194120" y="999000"/>
            <a:ext cx="825840" cy="957600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sldNum" idx="2"/>
          </p:nvPr>
        </p:nvSpPr>
        <p:spPr>
          <a:xfrm>
            <a:off x="9649440" y="6261840"/>
            <a:ext cx="560880" cy="55368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 defTabSz="449280">
              <a:lnSpc>
                <a:spcPct val="100000"/>
              </a:lnSpc>
              <a:buNone/>
              <a:tabLst>
                <a:tab pos="0" algn="l"/>
              </a:tabLst>
              <a:defRPr lang="pl-PL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 defTabSz="449280">
              <a:lnSpc>
                <a:spcPct val="100000"/>
              </a:lnSpc>
              <a:buNone/>
              <a:tabLst>
                <a:tab pos="0" algn="l"/>
              </a:tabLst>
            </a:pPr>
            <a:fld id="{73EB72EC-DA97-4865-9D29-6C3DBB920236}" type="slidenum">
              <a:rPr lang="pl-PL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rPr>
              <a:t>&lt;numer&gt;</a:t>
            </a:fld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Kliknij, aby edytować format tekstu tytułu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1pPr>
            <a:lvl2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2pPr>
            <a:lvl3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3pPr>
            <a:lvl4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4pPr>
            <a:lvl5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5pPr>
            <a:lvl6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6pPr>
            <a:lvl7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Drugi poziom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Trzeci poziom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Czwarty poziom konspektu</a:t>
            </a:r>
            <a:endParaRPr lang="pl-PL" sz="32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Piąty poziom konspektu</a:t>
            </a:r>
            <a:endParaRPr lang="pl-PL" sz="20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Szósty poziom konspektu</a:t>
            </a:r>
            <a:endParaRPr lang="pl-PL" sz="20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rgbClr val="333333"/>
                </a:solidFill>
                <a:effectLst/>
                <a:uFillTx/>
                <a:latin typeface="Calibri"/>
              </a:rPr>
              <a:t>Siódmy poziom konspektu</a:t>
            </a:r>
            <a:endParaRPr lang="pl-PL" sz="20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Photo 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body" hasCustomPrompt="1"/>
          </p:nvPr>
        </p:nvSpPr>
        <p:spPr>
          <a:xfrm>
            <a:off x="6282720" y="1003320"/>
            <a:ext cx="5511600" cy="556128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i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i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Arial"/>
              </a:rPr>
              <a:t>Insert or Drag &amp; Drop Photo</a:t>
            </a:r>
            <a:endParaRPr lang="pl-PL" sz="1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1640" cy="43164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Click to edit page title</a:t>
            </a:r>
            <a:endParaRPr lang="pl-PL" sz="4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 hasCustomPrompt="1"/>
          </p:nvPr>
        </p:nvSpPr>
        <p:spPr>
          <a:xfrm>
            <a:off x="431640" y="1008000"/>
            <a:ext cx="5471640" cy="35964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t">
            <a:noAutofit/>
          </a:bodyPr>
          <a:lstStyle>
            <a:lvl1pPr indent="0" defTabSz="914400">
              <a:lnSpc>
                <a:spcPct val="100000"/>
              </a:lnSpc>
              <a:spcBef>
                <a:spcPts val="751"/>
              </a:spcBef>
              <a:buNone/>
              <a:tabLst>
                <a:tab pos="0" algn="l"/>
              </a:tabLst>
              <a:defRPr lang="en-US" sz="3200" b="0" u="none" strike="noStrike">
                <a:solidFill>
                  <a:srgbClr val="333333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3200" b="0" u="none" strike="noStrike">
                <a:solidFill>
                  <a:srgbClr val="333333"/>
                </a:solidFill>
                <a:effectLst/>
                <a:uFillTx/>
                <a:latin typeface="Calibri"/>
                <a:ea typeface="Calibri"/>
              </a:rPr>
              <a:t>Subtitle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32000" y="1511640"/>
            <a:ext cx="5471640" cy="468000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t">
            <a:noAutofit/>
          </a:bodyPr>
          <a:lstStyle>
            <a:lvl1pPr marL="342720" indent="-3427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  <a:tabLst>
                <a:tab pos="0" algn="l"/>
              </a:tabLst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  <a:lvl2pPr marL="555120" lvl="1" indent="-3265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  <a:tabLst>
                <a:tab pos="0" algn="l"/>
              </a:tabLst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2pPr>
            <a:lvl3pPr marL="762120" lvl="2" indent="-3049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  <a:tabLst>
                <a:tab pos="0" algn="l"/>
              </a:tabLst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3pPr>
            <a:lvl4pPr marL="1051560" lvl="3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  <a:tabLst>
                <a:tab pos="0" algn="l"/>
              </a:tabLst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4pPr>
            <a:lvl5pPr marL="1280160" lvl="4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»"/>
              <a:tabLst>
                <a:tab pos="0" algn="l"/>
              </a:tabLst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342720" indent="-3427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Edit Master text styles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55120" lvl="1" indent="-3265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Second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62120" lvl="2" indent="-3049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Third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051560" lvl="3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Fourth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280160" lvl="4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»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Fifth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ftr" idx="3"/>
          </p:nvPr>
        </p:nvSpPr>
        <p:spPr>
          <a:xfrm>
            <a:off x="432000" y="6361560"/>
            <a:ext cx="5484600" cy="201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marL="40680"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marL="4068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&lt;stopka&gt;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sldNum" idx="4"/>
          </p:nvPr>
        </p:nvSpPr>
        <p:spPr>
          <a:xfrm>
            <a:off x="9649440" y="6261840"/>
            <a:ext cx="560880" cy="55368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 defTabSz="449280">
              <a:lnSpc>
                <a:spcPct val="100000"/>
              </a:lnSpc>
              <a:buNone/>
              <a:tabLst>
                <a:tab pos="0" algn="l"/>
              </a:tabLst>
              <a:defRPr lang="en-US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 defTabSz="449280">
              <a:lnSpc>
                <a:spcPct val="100000"/>
              </a:lnSpc>
              <a:buNone/>
              <a:tabLst>
                <a:tab pos="0" algn="l"/>
              </a:tabLst>
            </a:pPr>
            <a:fld id="{A8BA59AE-19E3-4D03-B40D-3E3D1B8AE4B0}" type="slidenum">
              <a:rPr lang="en-US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rPr>
              <a:t>&lt;numer&gt;</a:t>
            </a:fld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" name="Picture 2" descr="E:\NCBJ\logo\NCBJ\ncbj_03_akronim_rgb.png_0.png"/>
          <p:cNvPicPr/>
          <p:nvPr/>
        </p:nvPicPr>
        <p:blipFill>
          <a:blip r:embed="rId3"/>
          <a:stretch/>
        </p:blipFill>
        <p:spPr>
          <a:xfrm>
            <a:off x="10635480" y="310680"/>
            <a:ext cx="1052640" cy="3852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/>
          <p:cNvSpPr/>
          <p:nvPr/>
        </p:nvSpPr>
        <p:spPr>
          <a:xfrm>
            <a:off x="431640" y="5530320"/>
            <a:ext cx="1103400" cy="968400"/>
          </a:xfrm>
          <a:custGeom>
            <a:avLst/>
            <a:gdLst>
              <a:gd name="textAreaLeft" fmla="*/ 0 w 1103400"/>
              <a:gd name="textAreaRight" fmla="*/ 1103760 w 1103400"/>
              <a:gd name="textAreaTop" fmla="*/ 0 h 968400"/>
              <a:gd name="textAreaBottom" fmla="*/ 968760 h 96840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1" name="Freeform 5"/>
          <p:cNvSpPr/>
          <p:nvPr/>
        </p:nvSpPr>
        <p:spPr>
          <a:xfrm>
            <a:off x="9537120" y="1312920"/>
            <a:ext cx="1103400" cy="968400"/>
          </a:xfrm>
          <a:custGeom>
            <a:avLst/>
            <a:gdLst>
              <a:gd name="textAreaLeft" fmla="*/ 0 w 1103400"/>
              <a:gd name="textAreaRight" fmla="*/ 1103760 w 1103400"/>
              <a:gd name="textAreaTop" fmla="*/ 0 h 968400"/>
              <a:gd name="textAreaBottom" fmla="*/ 968760 h 96840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158FB5"/>
          </a:solidFill>
          <a:ln w="635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2" name="Freeform 5"/>
          <p:cNvSpPr/>
          <p:nvPr/>
        </p:nvSpPr>
        <p:spPr>
          <a:xfrm>
            <a:off x="9684000" y="300240"/>
            <a:ext cx="1838160" cy="1613160"/>
          </a:xfrm>
          <a:custGeom>
            <a:avLst/>
            <a:gdLst>
              <a:gd name="textAreaLeft" fmla="*/ 0 w 1838160"/>
              <a:gd name="textAreaRight" fmla="*/ 1838520 w 1838160"/>
              <a:gd name="textAreaTop" fmla="*/ 0 h 1613160"/>
              <a:gd name="textAreaBottom" fmla="*/ 1613520 h 16131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3" name="Freeform 5"/>
          <p:cNvSpPr/>
          <p:nvPr/>
        </p:nvSpPr>
        <p:spPr>
          <a:xfrm>
            <a:off x="1449720" y="5304240"/>
            <a:ext cx="514440" cy="451440"/>
          </a:xfrm>
          <a:custGeom>
            <a:avLst/>
            <a:gdLst>
              <a:gd name="textAreaLeft" fmla="*/ 0 w 514440"/>
              <a:gd name="textAreaRight" fmla="*/ 514800 w 514440"/>
              <a:gd name="textAreaTop" fmla="*/ 0 h 451440"/>
              <a:gd name="textAreaBottom" fmla="*/ 451800 h 45144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4" name="Freeform 5"/>
          <p:cNvSpPr/>
          <p:nvPr/>
        </p:nvSpPr>
        <p:spPr>
          <a:xfrm>
            <a:off x="11007720" y="354600"/>
            <a:ext cx="514440" cy="451440"/>
          </a:xfrm>
          <a:custGeom>
            <a:avLst/>
            <a:gdLst>
              <a:gd name="textAreaLeft" fmla="*/ 0 w 514440"/>
              <a:gd name="textAreaRight" fmla="*/ 514800 w 514440"/>
              <a:gd name="textAreaTop" fmla="*/ 0 h 451440"/>
              <a:gd name="textAreaBottom" fmla="*/ 451800 h 45144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8280" cy="43164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Click to edit page title</a:t>
            </a:r>
            <a:endParaRPr lang="pl-PL" sz="4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981080" y="1600200"/>
            <a:ext cx="8229240" cy="525744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t">
            <a:noAutofit/>
          </a:bodyPr>
          <a:lstStyle>
            <a:lvl1pPr marL="342720" indent="-3427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  <a:lvl2pPr marL="555120" lvl="1" indent="-3265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2pPr>
            <a:lvl3pPr marL="762120" lvl="2" indent="-3049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3pPr>
            <a:lvl4pPr marL="1051560" lvl="3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4pPr>
            <a:lvl5pPr marL="1280160" lvl="4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»"/>
              <a:def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342720" indent="-3427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Edit Master text styles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55120" lvl="1" indent="-3265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Second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62120" lvl="2" indent="-30492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Third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051560" lvl="3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–"/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Fourth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280160" lvl="4" indent="-365760" defTabSz="914400">
              <a:lnSpc>
                <a:spcPct val="100000"/>
              </a:lnSpc>
              <a:spcBef>
                <a:spcPts val="751"/>
              </a:spcBef>
              <a:buClr>
                <a:srgbClr val="404040"/>
              </a:buClr>
              <a:buFont typeface="Arial"/>
              <a:buChar char="»"/>
            </a:pPr>
            <a:r>
              <a:rPr lang="en-US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Fifth level</a:t>
            </a:r>
            <a:endParaRPr lang="pl-PL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ftr" idx="5"/>
          </p:nvPr>
        </p:nvSpPr>
        <p:spPr>
          <a:xfrm>
            <a:off x="432000" y="6361560"/>
            <a:ext cx="5484600" cy="201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marL="40680"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marL="4068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&lt;stopka&gt;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sldNum" idx="6"/>
          </p:nvPr>
        </p:nvSpPr>
        <p:spPr>
          <a:xfrm>
            <a:off x="9649440" y="6261840"/>
            <a:ext cx="560880" cy="55368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 defTabSz="449280">
              <a:lnSpc>
                <a:spcPct val="100000"/>
              </a:lnSpc>
              <a:buNone/>
              <a:tabLst>
                <a:tab pos="0" algn="l"/>
              </a:tabLst>
              <a:defRPr lang="en-US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 defTabSz="449280">
              <a:lnSpc>
                <a:spcPct val="100000"/>
              </a:lnSpc>
              <a:buNone/>
              <a:tabLst>
                <a:tab pos="0" algn="l"/>
              </a:tabLst>
            </a:pPr>
            <a:fld id="{122EC4CE-5DD9-4144-A6F6-26B30B76CB77}" type="slidenum">
              <a:rPr lang="en-US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rPr>
              <a:t>&lt;numer&gt;</a:t>
            </a:fld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ajd tytuł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pl-PL" sz="6000" b="0" u="none" strike="noStrike">
                <a:solidFill>
                  <a:srgbClr val="333333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6000" b="0" u="none" strike="noStrike">
                <a:solidFill>
                  <a:srgbClr val="333333"/>
                </a:solidFill>
                <a:effectLst/>
                <a:uFillTx/>
                <a:latin typeface="Calibri"/>
                <a:ea typeface="Calibri"/>
              </a:rPr>
              <a:t>Kliknij, aby edytować styl</a:t>
            </a:r>
            <a:endParaRPr lang="pl-PL" sz="6000" b="0" u="none" strike="noStrike">
              <a:solidFill>
                <a:srgbClr val="333333"/>
              </a:solidFill>
              <a:effectLst/>
              <a:uFillTx/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dt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marL="40680" indent="0" defTabSz="914400">
              <a:lnSpc>
                <a:spcPct val="100000"/>
              </a:lnSpc>
              <a:buNone/>
              <a:tabLst>
                <a:tab pos="0" algn="l"/>
              </a:tabLst>
              <a:def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marL="4068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&lt;data/godzina&gt;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ft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sldNum" idx="9"/>
          </p:nvPr>
        </p:nvSpPr>
        <p:spPr>
          <a:xfrm>
            <a:off x="9649440" y="6261840"/>
            <a:ext cx="560880" cy="55368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 defTabSz="449280">
              <a:lnSpc>
                <a:spcPct val="100000"/>
              </a:lnSpc>
              <a:buNone/>
              <a:tabLst>
                <a:tab pos="0" algn="l"/>
              </a:tabLst>
              <a:defRPr lang="pl-PL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 defTabSz="449280">
              <a:lnSpc>
                <a:spcPct val="100000"/>
              </a:lnSpc>
              <a:buNone/>
              <a:tabLst>
                <a:tab pos="0" algn="l"/>
              </a:tabLst>
            </a:pPr>
            <a:fld id="{1E65BD8E-F35C-44A8-9A82-A99992216C6F}" type="slidenum">
              <a:rPr lang="pl-PL" sz="2400" b="0" u="none" strike="noStrike">
                <a:solidFill>
                  <a:srgbClr val="888888"/>
                </a:solidFill>
                <a:effectLst/>
                <a:uFillTx/>
                <a:latin typeface="Arial"/>
                <a:ea typeface="Arial"/>
              </a:rPr>
              <a:t>&lt;numer&gt;</a:t>
            </a:fld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hyperlink" Target="https://doi.org/10.17815/jlsrf-2-126" TargetMode="External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doi.org/10.17815/jlsrf-2-126" TargetMode="Externa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8.wmf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Krzysztof Kurek"/>
          <p:cNvSpPr/>
          <p:nvPr/>
        </p:nvSpPr>
        <p:spPr>
          <a:xfrm>
            <a:off x="6868440" y="2225520"/>
            <a:ext cx="1222920" cy="34848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tIns="50760" rIns="50760" bIns="50760" anchor="ctr">
            <a:spAutoFit/>
          </a:bodyPr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6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Autor Autor</a:t>
            </a:r>
            <a:endParaRPr lang="pl-PL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Tekst"/>
          <p:cNvSpPr/>
          <p:nvPr/>
        </p:nvSpPr>
        <p:spPr>
          <a:xfrm>
            <a:off x="2065320" y="2853000"/>
            <a:ext cx="102240" cy="31752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tIns="50760" rIns="50760" bIns="50760" anchor="ctr">
            <a:spAutoFit/>
          </a:bodyPr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pl-PL" sz="1400" b="0" u="none" strike="noStrike">
              <a:solidFill>
                <a:srgbClr val="333333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41" name="Nuclear Science and Technology in National Centre for Nuclear Research"/>
          <p:cNvSpPr/>
          <p:nvPr/>
        </p:nvSpPr>
        <p:spPr>
          <a:xfrm>
            <a:off x="1557720" y="910800"/>
            <a:ext cx="8652600" cy="225972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 anchor="ctr">
            <a:normAutofit/>
          </a:bodyPr>
          <a:p>
            <a:pPr algn="ctr" defTabSz="1591200">
              <a:lnSpc>
                <a:spcPct val="100000"/>
              </a:lnSpc>
              <a:tabLst>
                <a:tab pos="0" algn="l"/>
              </a:tabLst>
            </a:pPr>
            <a:r>
              <a:rPr lang="en-US" sz="3750" b="0" u="none" strike="noStrike">
                <a:solidFill>
                  <a:srgbClr val="333333"/>
                </a:solidFill>
                <a:effectLst/>
                <a:uFillTx/>
                <a:latin typeface="Calibri"/>
                <a:ea typeface="Calibri"/>
              </a:rPr>
              <a:t>MNL Maria Neutron Laboratory</a:t>
            </a:r>
            <a:endParaRPr lang="pl-PL" sz="375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2" name="Krzysztof Kurek"/>
          <p:cNvSpPr/>
          <p:nvPr/>
        </p:nvSpPr>
        <p:spPr>
          <a:xfrm>
            <a:off x="5103360" y="2925720"/>
            <a:ext cx="2988000" cy="34848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tIns="50760" rIns="50760" bIns="50760" anchor="ctr">
            <a:spAutoFit/>
          </a:bodyPr>
          <a:p>
            <a:pPr marL="40680" algn="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6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Dariusz Rusinek</a:t>
            </a:r>
            <a:endParaRPr lang="pl-PL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FBD3448-BB54-4A6C-BB0C-2D23BE06FCE3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ole tekstowe 2"/>
          <p:cNvSpPr/>
          <p:nvPr/>
        </p:nvSpPr>
        <p:spPr>
          <a:xfrm>
            <a:off x="2007720" y="249120"/>
            <a:ext cx="814212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PLANNED ARRANGEMENT @ THE MARIA EXPERIMENTAL HALL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5" name="Obraz 4" descr="Obraz zawierający plastik, zabawka&#10;&#10;Zawartość wygenerowana przez sztuczną inteligencję może być niepoprawna."/>
          <p:cNvPicPr/>
          <p:nvPr/>
        </p:nvPicPr>
        <p:blipFill>
          <a:blip r:embed="rId1"/>
          <a:srcRect l="3876" t="19333" r="22009" b="11058"/>
          <a:stretch/>
        </p:blipFill>
        <p:spPr>
          <a:xfrm>
            <a:off x="2023920" y="649080"/>
            <a:ext cx="7905600" cy="5568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ole tekstowe 1"/>
          <p:cNvSpPr/>
          <p:nvPr/>
        </p:nvSpPr>
        <p:spPr>
          <a:xfrm>
            <a:off x="2161080" y="1711800"/>
            <a:ext cx="8683920" cy="424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</a:t>
            </a:r>
            <a:r>
              <a:rPr lang="pl-PL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2</a:t>
            </a:r>
            <a:r>
              <a:rPr lang="en-US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. </a:t>
            </a:r>
            <a:r>
              <a:rPr lang="pl-PL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Flat cone d</a:t>
            </a:r>
            <a:r>
              <a:rPr lang="en-US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iffractometer</a:t>
            </a:r>
            <a:r>
              <a:rPr lang="pl-PL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Monochromator, Cu 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(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220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)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, </a:t>
            </a:r>
            <a:r>
              <a:rPr lang="el-GR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λ=0.91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Å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Ge 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(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311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)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, </a:t>
            </a:r>
            <a:r>
              <a:rPr lang="el-GR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λ=1.21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Å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,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PG 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(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002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)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, </a:t>
            </a:r>
            <a:r>
              <a:rPr lang="el-GR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λ=2.4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1</a:t>
            </a:r>
            <a:r>
              <a:rPr lang="el-GR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Å;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4 x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2D PSD 30 x 30 cm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E3. Diffractometer for Microstructure and Residual Stress Analysis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Monochromator Si (400), Double focusing,  λ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=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1.4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8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Å; 2D PSD 30 x 30 cm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E4. Two-Axis Diffractometer.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Monochromator  PG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(002)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: λ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=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2.4Å or Ge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(113)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: λ= 1.2Å; 2D PSD 20 x 20 cm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E5. Four-Circle Diffractometer.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Monochromator  Cu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(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220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);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λ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=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0.9Å or PG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(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002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)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, λ=2.4Å, PSD  9 x 9 cm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E6. Focusing Diffractometer.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Monochromator  PG (002) λ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=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2.4Å</a:t>
            </a:r>
            <a:r>
              <a:rPr lang="pl-PL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double focusing</a:t>
            </a:r>
            <a:r>
              <a:rPr lang="en-US" sz="1800" b="0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, two 2D PSD each 30 x 30 cm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7" name="pole tekstowe 2"/>
          <p:cNvSpPr/>
          <p:nvPr/>
        </p:nvSpPr>
        <p:spPr>
          <a:xfrm>
            <a:off x="1623240" y="631800"/>
            <a:ext cx="879408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All diffractometers are equipped with 2-dimensional position sensitive 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He</a:t>
            </a:r>
            <a:r>
              <a:rPr lang="pl-PL" sz="2000" b="1" i="1" u="none" strike="noStrike" baseline="30000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3</a:t>
            </a: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neutron detectors and focusing monochromators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braz 1" descr="Obraz zawierający maszyna, inżynieria, przemysł, rura&#10;&#10;Opis wygenerowany automatycznie"/>
          <p:cNvPicPr/>
          <p:nvPr/>
        </p:nvPicPr>
        <p:blipFill>
          <a:blip r:embed="rId1"/>
          <a:stretch/>
        </p:blipFill>
        <p:spPr>
          <a:xfrm>
            <a:off x="671760" y="2570760"/>
            <a:ext cx="5301000" cy="352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" name="Obraz 2" descr="Obraz zawierający w pomieszczeniu, monitor komputerowy, maszyna, komputer&#10;&#10;Opis wygenerowany automatycznie"/>
          <p:cNvPicPr/>
          <p:nvPr/>
        </p:nvPicPr>
        <p:blipFill>
          <a:blip r:embed="rId2"/>
          <a:stretch/>
        </p:blipFill>
        <p:spPr>
          <a:xfrm>
            <a:off x="6575400" y="1109880"/>
            <a:ext cx="4354200" cy="4853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pole tekstowe 3"/>
          <p:cNvSpPr/>
          <p:nvPr/>
        </p:nvSpPr>
        <p:spPr>
          <a:xfrm>
            <a:off x="1631160" y="291600"/>
            <a:ext cx="851868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E2 diffractometer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Possiblity of tilting the detector from the horizontal scattering plane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1" name="pole tekstowe 8"/>
          <p:cNvSpPr/>
          <p:nvPr/>
        </p:nvSpPr>
        <p:spPr>
          <a:xfrm>
            <a:off x="577800" y="1154160"/>
            <a:ext cx="6095520" cy="116928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A 3-dimensional part of the reciprocal space can be scanned in less than five steps by combining</a:t>
            </a:r>
            <a:r>
              <a:rPr lang="pl-PL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the “off-plane Bragg-scattering” and the flat-cone layer concept while</a:t>
            </a:r>
            <a:r>
              <a:rPr lang="pl-PL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tilting axis of the detector bank. 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Parasitic scattering from cryostat or furnace walls is reduced by</a:t>
            </a:r>
            <a:r>
              <a:rPr lang="pl-PL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4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an oscillating „radial“ collimator. 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ole tekstowe 3"/>
          <p:cNvSpPr/>
          <p:nvPr/>
        </p:nvSpPr>
        <p:spPr>
          <a:xfrm>
            <a:off x="1631160" y="291600"/>
            <a:ext cx="237276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E2 diffractometer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3" name="Picture 2"/>
          <p:cNvPicPr/>
          <p:nvPr/>
        </p:nvPicPr>
        <p:blipFill>
          <a:blip r:embed="rId1"/>
          <a:stretch/>
        </p:blipFill>
        <p:spPr>
          <a:xfrm>
            <a:off x="1631160" y="807840"/>
            <a:ext cx="9122400" cy="527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" name="Prostokąt 5"/>
          <p:cNvSpPr/>
          <p:nvPr/>
        </p:nvSpPr>
        <p:spPr>
          <a:xfrm>
            <a:off x="3588840" y="6274800"/>
            <a:ext cx="469224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Journal of large-scale research facilities, 4, A129 (2018)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ole tekstowe 3"/>
          <p:cNvSpPr/>
          <p:nvPr/>
        </p:nvSpPr>
        <p:spPr>
          <a:xfrm>
            <a:off x="1836720" y="496080"/>
            <a:ext cx="65293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E3 diffractometer 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for internal stress studies in macroscopic elements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6" name="Obraz 4" descr="Obraz zawierający maszyna, inżynieria, w pomieszczeniu, fabryka&#10;&#10;Opis wygenerowany automatycznie"/>
          <p:cNvPicPr/>
          <p:nvPr/>
        </p:nvPicPr>
        <p:blipFill>
          <a:blip r:embed="rId1"/>
          <a:stretch/>
        </p:blipFill>
        <p:spPr>
          <a:xfrm>
            <a:off x="851400" y="3072600"/>
            <a:ext cx="4575960" cy="3042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Picture 2" descr="C:\Users\rusinekd\Documents\Workshop\Prezentacja\e3_medium.png"/>
          <p:cNvPicPr/>
          <p:nvPr/>
        </p:nvPicPr>
        <p:blipFill>
          <a:blip r:embed="rId2"/>
          <a:stretch/>
        </p:blipFill>
        <p:spPr>
          <a:xfrm>
            <a:off x="6640560" y="1410840"/>
            <a:ext cx="4971240" cy="4117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" name="Prostokąt 8"/>
          <p:cNvSpPr/>
          <p:nvPr/>
        </p:nvSpPr>
        <p:spPr>
          <a:xfrm>
            <a:off x="6792120" y="6310440"/>
            <a:ext cx="28569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0" u="sng" strike="noStrike">
                <a:solidFill>
                  <a:srgbClr val="0000FF"/>
                </a:solidFill>
                <a:effectLst/>
                <a:uFillTx/>
                <a:latin typeface="Arial"/>
                <a:ea typeface="Arial"/>
                <a:hlinkClick r:id="rId3"/>
              </a:rPr>
              <a:t>DOI: 10.17815/jlsrf-2-126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9" name="pole tekstowe 2"/>
          <p:cNvSpPr/>
          <p:nvPr/>
        </p:nvSpPr>
        <p:spPr>
          <a:xfrm>
            <a:off x="579960" y="1204200"/>
            <a:ext cx="6095520" cy="181548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The diffractometer is designed for strain and stress analysis </a:t>
            </a:r>
            <a:r>
              <a:rPr lang="pl-PL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for simple geometric samples as well as for</a:t>
            </a:r>
            <a:r>
              <a:rPr lang="pl-PL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industrial applications</a:t>
            </a:r>
            <a:r>
              <a:rPr lang="pl-PL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and heavy components of arbitrary shape.</a:t>
            </a:r>
            <a:endParaRPr lang="pl-PL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The diffractometer itself consists of two big omega circles (Ω and 2Θ)</a:t>
            </a:r>
            <a:r>
              <a:rPr lang="pl-PL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with a diameter of 800 mm</a:t>
            </a:r>
            <a:r>
              <a:rPr lang="pl-PL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and upon a translation table (xyz-direction)</a:t>
            </a:r>
            <a:r>
              <a:rPr lang="pl-PL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6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for sample positioning in vertical and horizontal direction. </a:t>
            </a:r>
            <a:endParaRPr lang="pl-PL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rostokąt 6"/>
          <p:cNvSpPr/>
          <p:nvPr/>
        </p:nvSpPr>
        <p:spPr>
          <a:xfrm>
            <a:off x="3449160" y="208800"/>
            <a:ext cx="22284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E3 diffractometer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rostokąt 2"/>
          <p:cNvSpPr/>
          <p:nvPr/>
        </p:nvSpPr>
        <p:spPr>
          <a:xfrm>
            <a:off x="6792120" y="6310440"/>
            <a:ext cx="28569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0" u="sng" strike="noStrike">
                <a:solidFill>
                  <a:srgbClr val="0000FF"/>
                </a:solidFill>
                <a:effectLst/>
                <a:uFillTx/>
                <a:latin typeface="Arial"/>
                <a:ea typeface="Arial"/>
                <a:hlinkClick r:id="rId1"/>
              </a:rPr>
              <a:t>DOI: 10.17815/jlsrf-2-126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2" name="Picture 3" descr="C:\Users\rusinekd\Documents\Workshop\Prezentacja\e3.png"/>
          <p:cNvPicPr/>
          <p:nvPr/>
        </p:nvPicPr>
        <p:blipFill>
          <a:blip r:embed="rId2"/>
          <a:stretch/>
        </p:blipFill>
        <p:spPr>
          <a:xfrm>
            <a:off x="6878160" y="3136320"/>
            <a:ext cx="4287600" cy="312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Picture 4" descr="C:\Users\rusinekd\Documents\Workshop\Prezentacja\e3a.png"/>
          <p:cNvPicPr/>
          <p:nvPr/>
        </p:nvPicPr>
        <p:blipFill>
          <a:blip r:embed="rId3"/>
          <a:stretch/>
        </p:blipFill>
        <p:spPr>
          <a:xfrm>
            <a:off x="6878160" y="82440"/>
            <a:ext cx="4287600" cy="3053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Obraz 8" descr="Obraz zawierający Część samochodowa, plastik, koło zębate, w pomieszczeniu&#10;&#10;Opis wygenerowany automatycznie"/>
          <p:cNvPicPr/>
          <p:nvPr/>
        </p:nvPicPr>
        <p:blipFill>
          <a:blip r:embed="rId4"/>
          <a:stretch/>
        </p:blipFill>
        <p:spPr>
          <a:xfrm>
            <a:off x="235800" y="1004040"/>
            <a:ext cx="6153480" cy="4091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rostokąt 4"/>
          <p:cNvSpPr/>
          <p:nvPr/>
        </p:nvSpPr>
        <p:spPr>
          <a:xfrm>
            <a:off x="3449160" y="208800"/>
            <a:ext cx="22284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E4 diffractometer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6" name="Picture 2"/>
          <p:cNvPicPr/>
          <p:nvPr/>
        </p:nvPicPr>
        <p:blipFill>
          <a:blip r:embed="rId1"/>
          <a:stretch/>
        </p:blipFill>
        <p:spPr>
          <a:xfrm>
            <a:off x="4994280" y="952560"/>
            <a:ext cx="6990840" cy="495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pole tekstowe 3"/>
          <p:cNvSpPr/>
          <p:nvPr/>
        </p:nvSpPr>
        <p:spPr>
          <a:xfrm>
            <a:off x="698400" y="1692720"/>
            <a:ext cx="3981240" cy="286200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The instrument is primarily suited for magnetic structure determination under various conditions, which includes</a:t>
            </a:r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: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magnetic fields,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low </a:t>
            </a: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temperatures</a:t>
            </a:r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,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pressures.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The most common application is to reveal spatial arrangement ordered spin structures.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rostokąt 4"/>
          <p:cNvSpPr/>
          <p:nvPr/>
        </p:nvSpPr>
        <p:spPr>
          <a:xfrm>
            <a:off x="3449160" y="208800"/>
            <a:ext cx="22284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E4 diffractometer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9" name="Picture 2" descr="C:\Users\rusinekd\Documents\Workshop\Prezentacja\e4.jpg"/>
          <p:cNvPicPr/>
          <p:nvPr/>
        </p:nvPicPr>
        <p:blipFill>
          <a:blip r:embed="rId1"/>
          <a:stretch/>
        </p:blipFill>
        <p:spPr>
          <a:xfrm>
            <a:off x="4756320" y="808200"/>
            <a:ext cx="6988680" cy="524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0" name="pole tekstowe 3"/>
          <p:cNvSpPr/>
          <p:nvPr/>
        </p:nvSpPr>
        <p:spPr>
          <a:xfrm>
            <a:off x="507960" y="1139400"/>
            <a:ext cx="4114440" cy="369288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Applications</a:t>
            </a:r>
            <a:r>
              <a:rPr lang="pl-PL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: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Magnetic structure determination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Study of magnetic and structural phase transitions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Determination of magnetic phase diagrams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Study of critical points as a function of magnetic field and temperature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Measurement of correlation functions above the ordering temperature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Obraz 2"/>
          <p:cNvPicPr/>
          <p:nvPr/>
        </p:nvPicPr>
        <p:blipFill>
          <a:blip r:embed="rId1"/>
          <a:stretch/>
        </p:blipFill>
        <p:spPr>
          <a:xfrm>
            <a:off x="3855600" y="1400040"/>
            <a:ext cx="7937640" cy="4057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Prostokąt 3"/>
          <p:cNvSpPr/>
          <p:nvPr/>
        </p:nvSpPr>
        <p:spPr>
          <a:xfrm>
            <a:off x="3449160" y="208800"/>
            <a:ext cx="22284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E5 diffractometer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3" name="pole tekstowe 5"/>
          <p:cNvSpPr/>
          <p:nvPr/>
        </p:nvSpPr>
        <p:spPr>
          <a:xfrm>
            <a:off x="134280" y="1344240"/>
            <a:ext cx="3402360" cy="341604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</a:rPr>
              <a:t>E5 is a conventional four-circle diffractometer.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</a:rPr>
              <a:t>The instrument is equipped with a two-dimensional position sensitive 3He-detector.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</a:rPr>
              <a:t>The monochromator take-off angle is fixed at 42°.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2652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</a:rPr>
              <a:t>The instrument setup is ideal for the determination of crystal and magnetic structures. 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rostokąt 3"/>
          <p:cNvSpPr/>
          <p:nvPr/>
        </p:nvSpPr>
        <p:spPr>
          <a:xfrm>
            <a:off x="3449160" y="208800"/>
            <a:ext cx="22284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E5 diffractometer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5" name="Picture 2" descr="C:\Users\rusinekd\Documents\HZB\E-Halle\E5\Bild 085.jpg"/>
          <p:cNvPicPr/>
          <p:nvPr/>
        </p:nvPicPr>
        <p:blipFill>
          <a:blip r:embed="rId1"/>
          <a:stretch/>
        </p:blipFill>
        <p:spPr>
          <a:xfrm>
            <a:off x="1206360" y="2321640"/>
            <a:ext cx="5697000" cy="378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Picture 3" descr="C:\Users\rusinekd\Documents\HZB\Zdjęcia\berlin_HZB_07-2019\DSC_0066.JPG"/>
          <p:cNvPicPr/>
          <p:nvPr/>
        </p:nvPicPr>
        <p:blipFill>
          <a:blip r:embed="rId2"/>
          <a:srcRect l="7069" t="256" r="4445" b="598"/>
          <a:stretch/>
        </p:blipFill>
        <p:spPr>
          <a:xfrm rot="16200000">
            <a:off x="6978240" y="1191240"/>
            <a:ext cx="5579640" cy="417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" name="pole tekstowe 4"/>
          <p:cNvSpPr/>
          <p:nvPr/>
        </p:nvSpPr>
        <p:spPr>
          <a:xfrm>
            <a:off x="865080" y="634680"/>
            <a:ext cx="6557760" cy="129240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Applications</a:t>
            </a:r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204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investigation of crystal structures of molecular, ionic or intermetallic systems</a:t>
            </a:r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204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determination of positional and thermal parameters of  light atoms (H, D or Li)</a:t>
            </a:r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204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complex magnetic structures (especially to deduce weak magnetic components)</a:t>
            </a:r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204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structural and magnetic phase transitions (interplay between structural changes and physical properties)</a:t>
            </a:r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2"/>
          <p:cNvSpPr/>
          <p:nvPr/>
        </p:nvSpPr>
        <p:spPr>
          <a:xfrm>
            <a:off x="117000" y="691560"/>
            <a:ext cx="9737280" cy="605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pl-PL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Outline: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pl-PL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MARIA Reactor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pl-PL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Experimental hall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pl-PL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MNL MARIA NEUTRON LABORATORY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pl-PL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Instruments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pl-PL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P</a:t>
            </a:r>
            <a:r>
              <a:rPr lang="en-US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reparations for the creation of the </a:t>
            </a:r>
            <a:r>
              <a:rPr lang="pl-PL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MNL </a:t>
            </a:r>
            <a:r>
              <a:rPr lang="en-US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laboratory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pl-PL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pl-PL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"/>
          <p:cNvGraphicFramePr/>
          <p:nvPr/>
        </p:nvGraphicFramePr>
        <p:xfrm>
          <a:off x="1215000" y="1911240"/>
          <a:ext cx="9631080" cy="4174920"/>
        </p:xfrm>
        <a:graphic>
          <a:graphicData uri="http://schemas.openxmlformats.org/presentationml/2006/ole">
            <p:oleObj progId="Paint.Picture" r:id="rId1" spid="">
              <p:embed/>
              <p:pic>
                <p:nvPicPr>
                  <p:cNvPr id="99" name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215000" y="1911240"/>
                    <a:ext cx="9631080" cy="41749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00" name="Prostokąt 3"/>
          <p:cNvSpPr/>
          <p:nvPr/>
        </p:nvSpPr>
        <p:spPr>
          <a:xfrm>
            <a:off x="1215000" y="491400"/>
            <a:ext cx="9731880" cy="12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E6 uses a horizontally and vertically bent monochromator and an in-pile fan collimator.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The fan collimator imitates a vertical slit with adjustable distance to the monochromator. 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This diffraction geometry achieves a focusing in reciprocal space. 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At medium resolution, the neutron flux is increased by a factor of two compared with diffractometers that use standard Soller collimators.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rostokąt 3"/>
          <p:cNvSpPr/>
          <p:nvPr/>
        </p:nvSpPr>
        <p:spPr>
          <a:xfrm>
            <a:off x="3367800" y="308160"/>
            <a:ext cx="22284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E6 diffractometer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2" name="Picture 2" descr="C:\Users\rusinekd\Documents\HZB\E-Halle\E6\E6-2.jpg"/>
          <p:cNvPicPr/>
          <p:nvPr/>
        </p:nvPicPr>
        <p:blipFill>
          <a:blip r:embed="rId1"/>
          <a:stretch/>
        </p:blipFill>
        <p:spPr>
          <a:xfrm>
            <a:off x="3053160" y="1056960"/>
            <a:ext cx="6595920" cy="4946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Box 2"/>
          <p:cNvSpPr/>
          <p:nvPr/>
        </p:nvSpPr>
        <p:spPr>
          <a:xfrm>
            <a:off x="698040" y="450720"/>
            <a:ext cx="465480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H8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neutron radiography station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4" name="Picture 3"/>
          <p:cNvPicPr/>
          <p:nvPr/>
        </p:nvPicPr>
        <p:blipFill>
          <a:blip r:embed="rId1"/>
          <a:srcRect l="8589" t="7458" r="8589" b="14917"/>
          <a:stretch/>
        </p:blipFill>
        <p:spPr>
          <a:xfrm>
            <a:off x="6736320" y="457200"/>
            <a:ext cx="4897800" cy="3410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Text Box 4"/>
          <p:cNvSpPr/>
          <p:nvPr/>
        </p:nvSpPr>
        <p:spPr>
          <a:xfrm>
            <a:off x="5462280" y="457200"/>
            <a:ext cx="18180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Collimators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6" name="Picture 5"/>
          <p:cNvPicPr/>
          <p:nvPr/>
        </p:nvPicPr>
        <p:blipFill>
          <a:blip r:embed="rId2"/>
          <a:stretch/>
        </p:blipFill>
        <p:spPr>
          <a:xfrm>
            <a:off x="628560" y="929520"/>
            <a:ext cx="3679920" cy="5270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Picture 6"/>
          <p:cNvPicPr/>
          <p:nvPr/>
        </p:nvPicPr>
        <p:blipFill>
          <a:blip r:embed="rId3"/>
          <a:stretch/>
        </p:blipFill>
        <p:spPr>
          <a:xfrm>
            <a:off x="7585200" y="3698280"/>
            <a:ext cx="3200040" cy="250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 Box 2"/>
          <p:cNvSpPr/>
          <p:nvPr/>
        </p:nvSpPr>
        <p:spPr>
          <a:xfrm>
            <a:off x="2196360" y="1061280"/>
            <a:ext cx="8136720" cy="450072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100" b="1" i="1" u="none" strike="noStrike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Neutron Radiography facility </a:t>
            </a:r>
            <a:endParaRPr lang="pl-PL" sz="21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100" b="1" i="1" u="none" strike="noStrike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main parameters</a:t>
            </a:r>
            <a:endParaRPr lang="pl-PL" sz="21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i="1" u="none" strike="noStrike">
                <a:solidFill>
                  <a:schemeClr val="accent2"/>
                </a:solidFill>
                <a:effectLst/>
                <a:uFillTx/>
                <a:latin typeface="Comic Sans MS"/>
                <a:ea typeface="Arial"/>
              </a:rPr>
              <a:t>    </a:t>
            </a:r>
            <a:endParaRPr lang="pl-PL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100 &lt; L/D &lt; 200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   Cd </a:t>
            </a:r>
            <a:r>
              <a:rPr lang="pl-PL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ratio </a:t>
            </a: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= 20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   </a:t>
            </a:r>
            <a:r>
              <a:rPr lang="pl-PL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neutron flux density</a:t>
            </a: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= 1.1 x 10</a:t>
            </a:r>
            <a:r>
              <a:rPr lang="en-US" sz="1500" b="1" i="1" u="none" strike="noStrike" baseline="30000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7</a:t>
            </a: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n cm</a:t>
            </a:r>
            <a:r>
              <a:rPr lang="en-US" sz="1500" b="1" i="1" u="none" strike="noStrike" baseline="30000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-2</a:t>
            </a: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s</a:t>
            </a:r>
            <a:r>
              <a:rPr lang="en-US" sz="1500" b="1" i="1" u="none" strike="noStrike" baseline="30000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-1</a:t>
            </a:r>
            <a:r>
              <a:rPr lang="en-US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</a:t>
            </a:r>
            <a:r>
              <a:rPr lang="pl-PL" sz="15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</a:t>
            </a:r>
            <a:r>
              <a:rPr lang="en-US" sz="12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(</a:t>
            </a:r>
            <a:r>
              <a:rPr lang="pl-PL" sz="12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at </a:t>
            </a:r>
            <a:r>
              <a:rPr lang="en-US" sz="120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L/D = 150)</a:t>
            </a:r>
            <a:endParaRPr lang="pl-PL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350" b="1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                                 </a:t>
            </a:r>
            <a:r>
              <a:rPr lang="pl-PL" sz="1200" b="1" i="1" u="none" strike="noStrike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ILL  2.9 </a:t>
            </a:r>
            <a:r>
              <a:rPr lang="en-US" sz="1200" b="1" i="1" u="none" strike="noStrike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x 10</a:t>
            </a:r>
            <a:r>
              <a:rPr lang="pl-PL" sz="1200" b="1" i="1" u="none" strike="noStrike" baseline="30000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9</a:t>
            </a:r>
            <a:r>
              <a:rPr lang="en-US" sz="1200" b="1" i="1" u="none" strike="noStrike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 n cm</a:t>
            </a:r>
            <a:r>
              <a:rPr lang="en-US" sz="1200" b="1" i="1" u="none" strike="noStrike" baseline="30000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-2</a:t>
            </a:r>
            <a:r>
              <a:rPr lang="en-US" sz="1200" b="1" i="1" u="none" strike="noStrike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 s</a:t>
            </a:r>
            <a:r>
              <a:rPr lang="en-US" sz="1200" b="1" i="1" u="none" strike="noStrike" baseline="30000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-1</a:t>
            </a:r>
            <a:r>
              <a:rPr lang="pl-PL" sz="1200" b="1" i="1" u="none" strike="noStrike">
                <a:solidFill>
                  <a:srgbClr val="00FF00"/>
                </a:solidFill>
                <a:effectLst/>
                <a:uFillTx/>
                <a:latin typeface="Comic Sans MS"/>
                <a:ea typeface="Arial"/>
              </a:rPr>
              <a:t>  at L/D = 100</a:t>
            </a:r>
            <a:endParaRPr lang="pl-PL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Converter screen size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:    250 x 250 mm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Converters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:</a:t>
            </a:r>
            <a:r>
              <a:rPr lang="pl-PL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     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gamma : Gd</a:t>
            </a:r>
            <a:r>
              <a:rPr lang="en-US" sz="1500" b="0" i="1" u="none" strike="noStrike" baseline="-25000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2 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O</a:t>
            </a:r>
            <a:r>
              <a:rPr lang="en-US" sz="1500" b="0" i="1" u="none" strike="noStrike" baseline="-25000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2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S: Tb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     neutron</a:t>
            </a:r>
            <a:r>
              <a:rPr lang="pl-PL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s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:  </a:t>
            </a:r>
            <a:r>
              <a:rPr lang="en-US" sz="1500" b="0" i="1" u="none" strike="noStrike" baseline="30000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6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Li:ZnS:Cu, Al, Au (green light)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C</a:t>
            </a:r>
            <a:r>
              <a:rPr lang="en-US" sz="15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amera: CCD ORCA-ER</a:t>
            </a:r>
            <a:r>
              <a:rPr lang="en-US" sz="18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 </a:t>
            </a:r>
            <a:r>
              <a:rPr lang="en-US" sz="1200" b="0" i="1" u="none" strike="noStrike">
                <a:solidFill>
                  <a:schemeClr val="lt1"/>
                </a:solidFill>
                <a:effectLst/>
                <a:uFillTx/>
                <a:latin typeface="Comic Sans MS"/>
                <a:ea typeface="Arial"/>
              </a:rPr>
              <a:t>(Hammamatsu)</a:t>
            </a:r>
            <a:endParaRPr lang="pl-PL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500" b="0" i="1" u="none" strike="noStrike">
                <a:solidFill>
                  <a:srgbClr val="FFFF00"/>
                </a:solidFill>
                <a:effectLst/>
                <a:uFillTx/>
                <a:latin typeface="Comic Sans MS"/>
                <a:ea typeface="Arial"/>
              </a:rPr>
              <a:t>Linear resolution: 0.1 mm, time resolution:  1 s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500" b="0" i="1" u="none" strike="noStrike">
                <a:solidFill>
                  <a:srgbClr val="FFFF00"/>
                </a:solidFill>
                <a:effectLst/>
                <a:uFillTx/>
                <a:latin typeface="Comic Sans MS"/>
                <a:ea typeface="Arial"/>
              </a:rPr>
              <a:t>Objects: medium size technical devices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500" b="0" i="1" u="none" strike="noStrike">
                <a:solidFill>
                  <a:srgbClr val="FFFF00"/>
                </a:solidFill>
                <a:effectLst/>
                <a:uFillTx/>
                <a:latin typeface="Comic Sans MS"/>
                <a:ea typeface="Arial"/>
              </a:rPr>
              <a:t>Processes: water migration in porous systems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500" b="0" i="1" u="none" strike="noStrike">
                <a:solidFill>
                  <a:srgbClr val="FFFF00"/>
                </a:solidFill>
                <a:effectLst/>
                <a:uFillTx/>
                <a:latin typeface="Comic Sans MS"/>
                <a:ea typeface="Arial"/>
              </a:rPr>
              <a:t>                 self-diffusion in water</a:t>
            </a:r>
            <a:endParaRPr lang="pl-PL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ole tekstowe 7"/>
          <p:cNvSpPr/>
          <p:nvPr/>
        </p:nvSpPr>
        <p:spPr>
          <a:xfrm>
            <a:off x="1045440" y="3259800"/>
            <a:ext cx="718668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Pressurized air, He recovery, cooling water, N</a:t>
            </a:r>
            <a:r>
              <a:rPr lang="pl-PL" sz="1800" b="0" u="none" strike="noStrike" baseline="-25000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2</a:t>
            </a: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and He installations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10" name="Obraz 9"/>
          <p:cNvPicPr/>
          <p:nvPr/>
        </p:nvPicPr>
        <p:blipFill>
          <a:blip r:embed="rId1"/>
          <a:stretch/>
        </p:blipFill>
        <p:spPr>
          <a:xfrm>
            <a:off x="1600920" y="888480"/>
            <a:ext cx="3880800" cy="21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Obraz 10"/>
          <p:cNvPicPr/>
          <p:nvPr/>
        </p:nvPicPr>
        <p:blipFill>
          <a:blip r:embed="rId2"/>
          <a:stretch/>
        </p:blipFill>
        <p:spPr>
          <a:xfrm>
            <a:off x="6929280" y="888480"/>
            <a:ext cx="3880800" cy="2183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Obraz 12"/>
          <p:cNvPicPr/>
          <p:nvPr/>
        </p:nvPicPr>
        <p:blipFill>
          <a:blip r:embed="rId3"/>
          <a:stretch/>
        </p:blipFill>
        <p:spPr>
          <a:xfrm>
            <a:off x="9765000" y="3214080"/>
            <a:ext cx="1510200" cy="2684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3" name="Obraz 13"/>
          <p:cNvPicPr/>
          <p:nvPr/>
        </p:nvPicPr>
        <p:blipFill>
          <a:blip r:embed="rId4"/>
          <a:stretch/>
        </p:blipFill>
        <p:spPr>
          <a:xfrm>
            <a:off x="6847560" y="3699360"/>
            <a:ext cx="1276560" cy="226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Obraz 14"/>
          <p:cNvPicPr/>
          <p:nvPr/>
        </p:nvPicPr>
        <p:blipFill>
          <a:blip r:embed="rId5"/>
          <a:stretch/>
        </p:blipFill>
        <p:spPr>
          <a:xfrm>
            <a:off x="1398600" y="3943440"/>
            <a:ext cx="3602160" cy="2026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3"/>
          <p:cNvSpPr/>
          <p:nvPr/>
        </p:nvSpPr>
        <p:spPr>
          <a:xfrm>
            <a:off x="288000" y="320040"/>
            <a:ext cx="11615760" cy="78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tIns="60840" rIns="122040" bIns="60840" anchor="t">
            <a:noAutofit/>
          </a:bodyPr>
          <a:p>
            <a:pPr marL="257040" indent="-257040" defTabSz="685800">
              <a:lnSpc>
                <a:spcPct val="90000"/>
              </a:lnSpc>
              <a:spcBef>
                <a:spcPts val="564"/>
              </a:spcBef>
              <a:buClr>
                <a:srgbClr val="006666"/>
              </a:buClr>
              <a:buFont typeface="Arial"/>
              <a:buChar char="•"/>
            </a:pPr>
            <a:r>
              <a:rPr lang="pl-PL" sz="3200" b="1" u="none" strike="noStrike">
                <a:solidFill>
                  <a:srgbClr val="006666"/>
                </a:solidFill>
                <a:effectLst/>
                <a:uFillTx/>
                <a:latin typeface="Calibri"/>
                <a:ea typeface="Calibri"/>
              </a:rPr>
              <a:t>Equipment orders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6" name="pole tekstowe 8"/>
          <p:cNvSpPr/>
          <p:nvPr/>
        </p:nvSpPr>
        <p:spPr>
          <a:xfrm>
            <a:off x="1752120" y="3648600"/>
            <a:ext cx="4336920" cy="49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22040" tIns="60840" rIns="122040" bIns="6084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4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"/>
              </a:rPr>
              <a:t>pole pod posadzkę granitową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17" name="Obraz 9" descr="Obraz zawierający w pomieszczeniu, Materiały biurowe, ściana, elektronika&#10;&#10;Zawartość wygenerowana przez sztuczną inteligencję może być niepoprawna."/>
          <p:cNvPicPr/>
          <p:nvPr/>
        </p:nvPicPr>
        <p:blipFill>
          <a:blip r:embed="rId1"/>
          <a:stretch/>
        </p:blipFill>
        <p:spPr>
          <a:xfrm rot="5400000">
            <a:off x="3325680" y="1371240"/>
            <a:ext cx="4773960" cy="3580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Obraz 10" descr="Obraz zawierający narzędzie, broń, wiertło, przewód&#10;&#10;Zawartość wygenerowana przez sztuczną inteligencję może być niepoprawna."/>
          <p:cNvPicPr/>
          <p:nvPr/>
        </p:nvPicPr>
        <p:blipFill>
          <a:blip r:embed="rId2"/>
          <a:stretch/>
        </p:blipFill>
        <p:spPr>
          <a:xfrm>
            <a:off x="7574040" y="2273400"/>
            <a:ext cx="4367520" cy="327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Obraz 11" descr="Obraz zawierający w pomieszczeniu, beczka, cylinder, browar&#10;&#10;Zawartość wygenerowana przez sztuczną inteligencję może być niepoprawna."/>
          <p:cNvPicPr/>
          <p:nvPr/>
        </p:nvPicPr>
        <p:blipFill>
          <a:blip r:embed="rId3"/>
          <a:srcRect l="22112" t="0" r="12655" b="1550"/>
          <a:stretch/>
        </p:blipFill>
        <p:spPr>
          <a:xfrm>
            <a:off x="247680" y="1496160"/>
            <a:ext cx="3580560" cy="4052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sldNum" idx="13"/>
          </p:nvPr>
        </p:nvSpPr>
        <p:spPr>
          <a:xfrm>
            <a:off x="10026000" y="6261840"/>
            <a:ext cx="184320" cy="55368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Autofit/>
          </a:bodyPr>
          <a:p>
            <a:pPr indent="0">
              <a:buNone/>
            </a:pPr>
            <a:endParaRPr lang="pl-PL" sz="2400" b="0" u="none" strike="noStrike">
              <a:solidFill>
                <a:srgbClr val="A6AAA9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121" name="Rectangle 3"/>
          <p:cNvSpPr/>
          <p:nvPr/>
        </p:nvSpPr>
        <p:spPr>
          <a:xfrm>
            <a:off x="288000" y="320040"/>
            <a:ext cx="11615760" cy="78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tIns="60840" rIns="122040" bIns="60840" anchor="t">
            <a:noAutofit/>
          </a:bodyPr>
          <a:p>
            <a:pPr marL="257040" indent="-257040" defTabSz="685800">
              <a:lnSpc>
                <a:spcPct val="90000"/>
              </a:lnSpc>
              <a:spcBef>
                <a:spcPts val="564"/>
              </a:spcBef>
              <a:buClr>
                <a:srgbClr val="006666"/>
              </a:buClr>
              <a:buFont typeface="Arial"/>
              <a:buChar char="•"/>
            </a:pPr>
            <a:r>
              <a:rPr lang="pl-PL" sz="3200" b="1" u="none" strike="noStrike">
                <a:solidFill>
                  <a:srgbClr val="006666"/>
                </a:solidFill>
                <a:effectLst/>
                <a:uFillTx/>
                <a:latin typeface="Calibri"/>
                <a:ea typeface="Calibri"/>
              </a:rPr>
              <a:t>Dyfraktometry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685800">
              <a:lnSpc>
                <a:spcPct val="90000"/>
              </a:lnSpc>
              <a:spcBef>
                <a:spcPts val="564"/>
              </a:spcBef>
            </a:pPr>
            <a:endParaRPr lang="pl-PL" sz="266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2" name="Obraz 16" descr="Obraz zawierający ziemia&#10;&#10;Zawartość wygenerowana przez sztuczną inteligencję może być niepoprawna."/>
          <p:cNvPicPr/>
          <p:nvPr/>
        </p:nvPicPr>
        <p:blipFill>
          <a:blip r:embed="rId1"/>
          <a:stretch/>
        </p:blipFill>
        <p:spPr>
          <a:xfrm>
            <a:off x="4204800" y="823320"/>
            <a:ext cx="3774600" cy="283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Obraz 17" descr="Obraz zawierający ziemia, Kubeł na śmieci, rura, gaz&#10;&#10;Zawartość wygenerowana przez sztuczną inteligencję może być niepoprawna."/>
          <p:cNvPicPr/>
          <p:nvPr/>
        </p:nvPicPr>
        <p:blipFill>
          <a:blip r:embed="rId2"/>
          <a:stretch/>
        </p:blipFill>
        <p:spPr>
          <a:xfrm>
            <a:off x="4204800" y="3654720"/>
            <a:ext cx="3774600" cy="283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Obraz 18" descr="Obraz zawierający ziemia, gaz, Kubeł na śmieci, zieleń&#10;&#10;Zawartość wygenerowana przez sztuczną inteligencję może być niepoprawna."/>
          <p:cNvPicPr/>
          <p:nvPr/>
        </p:nvPicPr>
        <p:blipFill>
          <a:blip r:embed="rId3"/>
          <a:srcRect l="21004" t="0" r="12294" b="36906"/>
          <a:stretch/>
        </p:blipFill>
        <p:spPr>
          <a:xfrm>
            <a:off x="7986600" y="3655800"/>
            <a:ext cx="3988440" cy="282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Obraz 19" descr="Obraz zawierający ziemia, Część samochodowa, maszyna, gaz&#10;&#10;Zawartość wygenerowana przez sztuczną inteligencję może być niepoprawna."/>
          <p:cNvPicPr/>
          <p:nvPr/>
        </p:nvPicPr>
        <p:blipFill>
          <a:blip r:embed="rId4"/>
          <a:stretch/>
        </p:blipFill>
        <p:spPr>
          <a:xfrm>
            <a:off x="7979760" y="824400"/>
            <a:ext cx="3995640" cy="2836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" name="Obraz 20" descr="Obraz zawierający narzędzie, Instalacja elektryczna, w pomieszczeniu, podłoga&#10;&#10;Zawartość wygenerowana przez sztuczną inteligencję może być niepoprawna."/>
          <p:cNvPicPr/>
          <p:nvPr/>
        </p:nvPicPr>
        <p:blipFill>
          <a:blip r:embed="rId5"/>
          <a:stretch/>
        </p:blipFill>
        <p:spPr>
          <a:xfrm>
            <a:off x="432720" y="3654360"/>
            <a:ext cx="3768840" cy="283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Obraz 21" descr="Obraz zawierający w pomieszczeniu, podłoga&#10;&#10;Zawartość wygenerowana przez sztuczną inteligencję może być niepoprawna."/>
          <p:cNvPicPr/>
          <p:nvPr/>
        </p:nvPicPr>
        <p:blipFill>
          <a:blip r:embed="rId6"/>
          <a:stretch/>
        </p:blipFill>
        <p:spPr>
          <a:xfrm>
            <a:off x="1324080" y="1120680"/>
            <a:ext cx="1903320" cy="2533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ole tekstowe 5"/>
          <p:cNvSpPr/>
          <p:nvPr/>
        </p:nvSpPr>
        <p:spPr>
          <a:xfrm>
            <a:off x="1709280" y="770040"/>
            <a:ext cx="9610200" cy="406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National Recovery and Resilience Plan</a:t>
            </a: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(KPO): MNL Maria Neutron Laboratory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Eligible expenses: </a:t>
            </a: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	</a:t>
            </a: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25 124 047,06 PLN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Funding: </a:t>
            </a: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	</a:t>
            </a: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	</a:t>
            </a: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19 830 000,00 PLN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Helium recovery and liquefaction station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Liquid helium and nitrogen dewars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Adaptation of shields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CEPH based reliability cluster for storing measurement data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Computers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Software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Modernization of the radiography station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Modernization of rooms for MNL in the LBM building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9" name="Obraz 9"/>
          <p:cNvPicPr/>
          <p:nvPr/>
        </p:nvPicPr>
        <p:blipFill>
          <a:blip r:embed="rId1"/>
          <a:stretch/>
        </p:blipFill>
        <p:spPr>
          <a:xfrm>
            <a:off x="1709280" y="5165640"/>
            <a:ext cx="8762760" cy="109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AEBC2A3-B5C9-4C45-B435-A4A57573709F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b">
            <a:noAutofit/>
          </a:bodyPr>
          <a:p>
            <a:pPr indent="0" algn="ctr" defTabSz="914400">
              <a:buNone/>
              <a:tabLst>
                <a:tab pos="0" algn="l"/>
              </a:tabLst>
            </a:pPr>
            <a:endParaRPr lang="pl-PL" sz="6000" b="0" u="none" strike="noStrike">
              <a:solidFill>
                <a:srgbClr val="333333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t">
            <a:noAutofit/>
          </a:bodyPr>
          <a:p>
            <a:pPr indent="0" algn="ctr" defTabSz="914400">
              <a:spcBef>
                <a:spcPts val="751"/>
              </a:spcBef>
              <a:buNone/>
              <a:tabLst>
                <a:tab pos="0" algn="l"/>
              </a:tabLst>
            </a:pPr>
            <a:endParaRPr lang="pl-PL" sz="2400" b="0" u="none" strike="noStrike">
              <a:solidFill>
                <a:srgbClr val="333333"/>
              </a:solidFill>
              <a:effectLst/>
              <a:uFillTx/>
              <a:latin typeface="Calibri"/>
              <a:ea typeface="Calibri"/>
            </a:endParaRPr>
          </a:p>
        </p:txBody>
      </p:sp>
      <p:pic>
        <p:nvPicPr>
          <p:cNvPr id="132" name="Obraz 3"/>
          <p:cNvPicPr/>
          <p:nvPr/>
        </p:nvPicPr>
        <p:blipFill>
          <a:blip r:embed="rId1"/>
          <a:stretch/>
        </p:blipFill>
        <p:spPr>
          <a:xfrm>
            <a:off x="3600" y="360"/>
            <a:ext cx="1218492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" name="Thank you for attention"/>
          <p:cNvSpPr/>
          <p:nvPr/>
        </p:nvSpPr>
        <p:spPr>
          <a:xfrm>
            <a:off x="3752280" y="1572120"/>
            <a:ext cx="4687200" cy="56376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tIns="50760" rIns="50760" bIns="50760" anchor="ctr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Thank you for your attention</a:t>
            </a:r>
            <a:endParaRPr lang="pl-PL" sz="3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ole tekstowe 5"/>
          <p:cNvSpPr/>
          <p:nvPr/>
        </p:nvSpPr>
        <p:spPr>
          <a:xfrm>
            <a:off x="1396080" y="332640"/>
            <a:ext cx="933048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National Centre for Nuclear Research (NCBJ)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5" name="Obraz 4"/>
          <p:cNvPicPr/>
          <p:nvPr/>
        </p:nvPicPr>
        <p:blipFill>
          <a:blip r:embed="rId1"/>
          <a:stretch/>
        </p:blipFill>
        <p:spPr>
          <a:xfrm>
            <a:off x="2013480" y="855720"/>
            <a:ext cx="8096040" cy="5400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7"/>
          <p:cNvSpPr/>
          <p:nvPr/>
        </p:nvSpPr>
        <p:spPr>
          <a:xfrm>
            <a:off x="6914160" y="840600"/>
            <a:ext cx="4248360" cy="5759280"/>
          </a:xfrm>
          <a:custGeom>
            <a:avLst/>
            <a:gdLst>
              <a:gd name="textAreaLeft" fmla="*/ 0 w 4248360"/>
              <a:gd name="textAreaRight" fmla="*/ 4248720 w 4248360"/>
              <a:gd name="textAreaTop" fmla="*/ 0 h 5759280"/>
              <a:gd name="textAreaBottom" fmla="*/ 5759640 h 5759280"/>
              <a:gd name="GluePoint1X" fmla="*/ 193823 w 5511800"/>
              <a:gd name="GluePoint1Y" fmla="*/ 0 h 5760000"/>
              <a:gd name="GluePoint2X" fmla="*/ 5511800 w 5511800"/>
              <a:gd name="GluePoint2Y" fmla="*/ 0 h 5760000"/>
              <a:gd name="GluePoint3X" fmla="*/ 5511800 w 5511800"/>
              <a:gd name="GluePoint3Y" fmla="*/ 5760000 h 5760000"/>
              <a:gd name="GluePoint4X" fmla="*/ 193823 w 5511800"/>
              <a:gd name="GluePoint4Y" fmla="*/ 5760000 h 5760000"/>
              <a:gd name="GluePoint5X" fmla="*/ 3937 w 5511800"/>
              <a:gd name="GluePoint5Y" fmla="*/ 5605239 h 5760000"/>
              <a:gd name="GluePoint6X" fmla="*/ 0 w 5511800"/>
              <a:gd name="GluePoint6Y" fmla="*/ 5566186 h 5760000"/>
              <a:gd name="GluePoint7X" fmla="*/ 0 w 5511800"/>
              <a:gd name="GluePoint7Y" fmla="*/ 193814 h 5760000"/>
              <a:gd name="GluePoint8X" fmla="*/ 3937 w 5511800"/>
              <a:gd name="GluePoint8Y" fmla="*/ 154762 h 5760000"/>
              <a:gd name="GluePoint9X" fmla="*/ 193823 w 5511800"/>
              <a:gd name="GluePoint9Y" fmla="*/ 0 h 5760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</a:cxnLst>
            <a:rect l="textAreaLeft" t="textAreaTop" r="textAreaRight" b="textAreaBottom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 hasCustomPrompt="1"/>
          </p:nvPr>
        </p:nvSpPr>
        <p:spPr>
          <a:xfrm>
            <a:off x="666720" y="420480"/>
            <a:ext cx="5471640" cy="43164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rmAutofit fontScale="40000" lnSpcReduction="19999"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MARIA Reactor</a:t>
            </a:r>
            <a:endParaRPr lang="pl-PL" sz="4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48" name="Symbol zastępczy zawartości 2"/>
          <p:cNvGraphicFramePr/>
          <p:nvPr/>
        </p:nvGraphicFramePr>
        <p:xfrm>
          <a:off x="666720" y="1139760"/>
          <a:ext cx="5471640" cy="4802400"/>
        </p:xfrm>
        <a:graphic>
          <a:graphicData uri="http://schemas.openxmlformats.org/drawingml/2006/table">
            <a:tbl>
              <a:tblPr/>
              <a:tblGrid>
                <a:gridCol w="2135520"/>
                <a:gridCol w="3336120"/>
              </a:tblGrid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FFFFFF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Reactor type</a:t>
                      </a:r>
                      <a:endParaRPr lang="pl-PL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FFFFFF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pool-type reactor with pressurized fuel channels</a:t>
                      </a:r>
                      <a:endParaRPr lang="pl-PL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365C0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pl-PL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Start operation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pl-PL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1974 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Thermal power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pl-PL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Max. 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30 MW,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Nominal power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pl-PL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19-26 MW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Fuel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MC-5 19,7 % 485 g U-235 U</a:t>
                      </a:r>
                      <a:r>
                        <a:rPr lang="en-US" sz="1800" b="0" u="none" strike="noStrike" baseline="-25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3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Si</a:t>
                      </a:r>
                      <a:r>
                        <a:rPr lang="en-US" sz="1800" b="0" u="none" strike="noStrike" baseline="-25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MR-6 19,75 % 485 g U-235 UO</a:t>
                      </a:r>
                      <a:r>
                        <a:rPr lang="en-US" sz="1800" b="0" u="none" strike="noStrike" baseline="-25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-Al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Thermal neutron flux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2,5 × 10</a:t>
                      </a:r>
                      <a:r>
                        <a:rPr lang="en-US" sz="18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14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n/cm</a:t>
                      </a:r>
                      <a:r>
                        <a:rPr lang="en-US" sz="18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·s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Fast neutron flux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	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 x 10</a:t>
                      </a:r>
                      <a:r>
                        <a:rPr lang="en-US" sz="18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14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n/cm</a:t>
                      </a:r>
                      <a:r>
                        <a:rPr lang="en-US" sz="18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·s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Moderator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H</a:t>
                      </a:r>
                      <a:r>
                        <a:rPr lang="en-US" sz="1800" b="0" u="none" strike="noStrike" baseline="-2500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</a:t>
                      </a: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O; beryllium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defTabSz="4492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Reflector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graphite</a:t>
                      </a:r>
                      <a:endParaRPr lang="pl-PL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9" name="Slide Number Placeholder 4"/>
          <p:cNvSpPr/>
          <p:nvPr/>
        </p:nvSpPr>
        <p:spPr>
          <a:xfrm>
            <a:off x="11798280" y="6241680"/>
            <a:ext cx="348840" cy="399960"/>
          </a:xfrm>
          <a:prstGeom prst="roundRect">
            <a:avLst>
              <a:gd name="adj" fmla="val 9526"/>
            </a:avLst>
          </a:prstGeom>
          <a:solidFill>
            <a:schemeClr val="bg1"/>
          </a:solidFill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 anchor="ctr">
            <a:noAutofit/>
          </a:bodyPr>
          <a:p>
            <a:pPr algn="ctr" defTabSz="449280">
              <a:lnSpc>
                <a:spcPct val="100000"/>
              </a:lnSpc>
              <a:tabLst>
                <a:tab pos="0" algn="l"/>
              </a:tabLst>
            </a:pPr>
            <a:fld id="{B32F1100-0CDF-4811-8E8A-7BA2C4CDE167}" type="slidenum">
              <a:rPr lang="en-US" sz="12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0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63280" y="4993200"/>
            <a:ext cx="1838160" cy="1613160"/>
          </a:xfrm>
          <a:custGeom>
            <a:avLst/>
            <a:gdLst>
              <a:gd name="textAreaLeft" fmla="*/ 0 w 1838160"/>
              <a:gd name="textAreaRight" fmla="*/ 1838520 w 1838160"/>
              <a:gd name="textAreaTop" fmla="*/ 0 h 1613160"/>
              <a:gd name="textAreaBottom" fmla="*/ 1613520 h 16131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158FB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2"/>
          <p:cNvSpPr/>
          <p:nvPr/>
        </p:nvSpPr>
        <p:spPr>
          <a:xfrm>
            <a:off x="304920" y="380880"/>
            <a:ext cx="9737280" cy="53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1330200" indent="-1330200" defTabSz="914400">
              <a:lnSpc>
                <a:spcPct val="15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n-US" sz="2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Current main reactor applications: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330200" indent="-1330200" defTabSz="914400">
              <a:lnSpc>
                <a:spcPct val="150000"/>
              </a:lnSpc>
              <a:spcBef>
                <a:spcPts val="360"/>
              </a:spcBef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production of radioisotopes,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testing of fuel and structural materials for nuclear power engineering,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neutron transmutation doping of silicon,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neutron modification of materials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research in neutron and condensed matter physics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neutron radiography,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neutron activation analysis,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neutron beams in medicine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spcBef>
                <a:spcPts val="360"/>
              </a:spcBef>
              <a:buClr>
                <a:srgbClr val="3B1F4D"/>
              </a:buClr>
              <a:buFont typeface="Arial"/>
              <a:buChar char="•"/>
              <a:tabLst>
                <a:tab pos="1330200" algn="l"/>
              </a:tabLst>
            </a:pPr>
            <a:r>
              <a:rPr lang="en-US" sz="1800" b="1" u="none" strike="noStrik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    training in the field of reactor physics &amp; technology.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8280" cy="431640"/>
          </a:xfrm>
          <a:prstGeom prst="rect">
            <a:avLst/>
          </a:prstGeom>
          <a:noFill/>
          <a:ln w="25560">
            <a:noFill/>
          </a:ln>
        </p:spPr>
        <p:txBody>
          <a:bodyPr lIns="90000" tIns="91440" rIns="90000" bIns="91440" anchor="ctr">
            <a:normAutofit fontScale="40000" lnSpcReduction="19999"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  <a:ea typeface="Calibri"/>
              </a:rPr>
              <a:t>MARIA Reactor</a:t>
            </a:r>
            <a:endParaRPr lang="pl-PL" sz="4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pic>
        <p:nvPicPr>
          <p:cNvPr id="53" name="Symbol zastępczy zawartości 4"/>
          <p:cNvPicPr/>
          <p:nvPr/>
        </p:nvPicPr>
        <p:blipFill>
          <a:blip r:embed="rId1"/>
          <a:stretch/>
        </p:blipFill>
        <p:spPr>
          <a:xfrm>
            <a:off x="1463760" y="1150200"/>
            <a:ext cx="9284400" cy="5326920"/>
          </a:xfrm>
          <a:prstGeom prst="rect">
            <a:avLst/>
          </a:prstGeom>
          <a:noFill/>
          <a:ln w="254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/>
          <p:nvPr/>
        </p:nvSpPr>
        <p:spPr>
          <a:xfrm>
            <a:off x="802080" y="266760"/>
            <a:ext cx="6930000" cy="685440"/>
          </a:xfrm>
          <a:prstGeom prst="rect">
            <a:avLst/>
          </a:pr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 anchor="ctr">
            <a:normAutofit/>
          </a:bodyPr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2400" b="1" u="none" strike="noStrike">
                <a:solidFill>
                  <a:srgbClr val="008000"/>
                </a:solidFill>
                <a:effectLst/>
                <a:uFillTx/>
                <a:latin typeface="Arial"/>
                <a:ea typeface="Calibri"/>
              </a:rPr>
              <a:t>NRR MARIA cross-section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5" name="Picture 3"/>
          <p:cNvPicPr/>
          <p:nvPr/>
        </p:nvPicPr>
        <p:blipFill>
          <a:blip r:embed="rId1"/>
          <a:stretch/>
        </p:blipFill>
        <p:spPr>
          <a:xfrm>
            <a:off x="7588800" y="233640"/>
            <a:ext cx="4266720" cy="5902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" name="Line 4"/>
          <p:cNvSpPr/>
          <p:nvPr/>
        </p:nvSpPr>
        <p:spPr>
          <a:xfrm>
            <a:off x="4688280" y="3848040"/>
            <a:ext cx="6476760" cy="360"/>
          </a:xfrm>
          <a:prstGeom prst="line">
            <a:avLst/>
          </a:prstGeom>
          <a:ln w="25400">
            <a:solidFill>
              <a:srgbClr val="00882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-44640" rIns="90000" bIns="-44640" anchor="t">
            <a:noAutofit/>
          </a:bodyPr>
          <a:p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7" name="Text Box 5"/>
          <p:cNvSpPr/>
          <p:nvPr/>
        </p:nvSpPr>
        <p:spPr>
          <a:xfrm>
            <a:off x="4958640" y="3429000"/>
            <a:ext cx="301284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pl-PL" sz="18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Horizontal neutron beams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8" name="Picture 6"/>
          <p:cNvPicPr/>
          <p:nvPr/>
        </p:nvPicPr>
        <p:blipFill>
          <a:blip r:embed="rId2"/>
          <a:stretch/>
        </p:blipFill>
        <p:spPr>
          <a:xfrm>
            <a:off x="485640" y="1144800"/>
            <a:ext cx="4005720" cy="5109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Text Box 7"/>
          <p:cNvSpPr/>
          <p:nvPr/>
        </p:nvSpPr>
        <p:spPr>
          <a:xfrm>
            <a:off x="4042800" y="4631040"/>
            <a:ext cx="3688920" cy="13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pl-PL" sz="18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THERMAL NEUTRONS FLUX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pl-PL" sz="18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AT HORIZONTAL NEUTRON BEAMS OUTLETS </a:t>
            </a:r>
            <a:r>
              <a:rPr lang="en-US" sz="18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pl-PL" sz="20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             </a:t>
            </a:r>
            <a:r>
              <a:rPr lang="en-US" sz="20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4 x 10</a:t>
            </a:r>
            <a:r>
              <a:rPr lang="en-US" sz="2000" b="0" u="none" strike="noStrike" baseline="30000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9</a:t>
            </a:r>
            <a:r>
              <a:rPr lang="en-US" sz="20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 cm</a:t>
            </a:r>
            <a:r>
              <a:rPr lang="en-US" sz="2000" b="0" u="none" strike="noStrike" baseline="30000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-2</a:t>
            </a:r>
            <a:r>
              <a:rPr lang="en-US" sz="2000" b="0" u="none" strike="noStrike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 s</a:t>
            </a:r>
            <a:r>
              <a:rPr lang="en-US" sz="2000" b="0" u="none" strike="noStrike" baseline="30000">
                <a:solidFill>
                  <a:srgbClr val="000099"/>
                </a:solidFill>
                <a:effectLst/>
                <a:uFillTx/>
                <a:latin typeface="Comic Sans MS"/>
                <a:ea typeface="Arial"/>
              </a:rPr>
              <a:t>-1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le tekstowe 1"/>
          <p:cNvSpPr/>
          <p:nvPr/>
        </p:nvSpPr>
        <p:spPr>
          <a:xfrm>
            <a:off x="1627560" y="2503800"/>
            <a:ext cx="8704440" cy="15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36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MARIA NEUTRON LABORATORY MNL</a:t>
            </a:r>
            <a:br>
              <a:rPr sz="2800"/>
            </a:br>
            <a:endParaRPr lang="pl-PL" sz="3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28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Open access on the application</a:t>
            </a:r>
            <a:r>
              <a:rPr lang="pl-PL" sz="28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competition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1" name="pole tekstowe 2"/>
          <p:cNvSpPr/>
          <p:nvPr/>
        </p:nvSpPr>
        <p:spPr>
          <a:xfrm>
            <a:off x="2047680" y="1521720"/>
            <a:ext cx="817164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Since 2021 the experimental hall @ MARIA NRR has been refurbished for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1800" b="1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five HZB thermal neutron instruments</a:t>
            </a:r>
            <a:r>
              <a:rPr lang="pl-PL" sz="1800" b="1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ole tekstowe 2"/>
          <p:cNvSpPr/>
          <p:nvPr/>
        </p:nvSpPr>
        <p:spPr>
          <a:xfrm>
            <a:off x="1880280" y="1772640"/>
            <a:ext cx="6806160" cy="31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marL="40680" defTabSz="9144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pl-PL" sz="24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E2 - Flat Cone Diffractometer,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pl-PL" sz="24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E3 – Residual Stress Analysis Diffractometer,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pl-PL" sz="24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E4 – Two-Axis Diffractometer,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pl-PL" sz="24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E5 - Four-Circle Diffractometer,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0680" defTabSz="9144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pl-PL" sz="24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E6 – </a:t>
            </a:r>
            <a:r>
              <a:rPr lang="en-US" sz="24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Focusing Diffractometer</a:t>
            </a:r>
            <a:r>
              <a:rPr lang="pl-PL" sz="24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.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3" name="pole tekstowe 3"/>
          <p:cNvSpPr/>
          <p:nvPr/>
        </p:nvSpPr>
        <p:spPr>
          <a:xfrm>
            <a:off x="2411640" y="490320"/>
            <a:ext cx="702576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4068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pl-PL" sz="4800" b="1" i="1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HZB MACHINES</a:t>
            </a:r>
            <a:r>
              <a:rPr lang="pl-PL" sz="1800" b="0" u="none" strike="noStrik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4207</TotalTime>
  <Application>Collabora_Office/25.04.7.3$Linux_X86_64 LibreOffice_project/4ad7ba32450f0eb1454046b82758d431ed76787a</Application>
  <AppVersion>15.0000</AppVersion>
  <Words>1053</Words>
  <Paragraphs>165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2019-07-15T09:23:38Z</dcterms:created>
  <dc:creator>Marek Pawłowski</dc:creator>
  <dc:description/>
  <dc:language>pl-PL</dc:language>
  <cp:lastModifiedBy>Darek Rusinek</cp:lastModifiedBy>
  <dcterms:modified xsi:type="dcterms:W3CDTF">2025-12-10T21:26:03Z</dcterms:modified>
  <cp:revision>70</cp:revision>
  <dc:subject/>
  <dc:title>Tytuł tytuł tytuł tytuł tytuł tytuł tytułtytuł tytułtytuł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22</vt:r8>
  </property>
  <property fmtid="{D5CDD505-2E9C-101B-9397-08002B2CF9AE}" pid="3" name="PresentationFormat">
    <vt:lpwstr>Panoramiczny</vt:lpwstr>
  </property>
  <property fmtid="{D5CDD505-2E9C-101B-9397-08002B2CF9AE}" pid="4" name="Slides">
    <vt:r8>28</vt:r8>
  </property>
</Properties>
</file>