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6" r:id="rId7"/>
    <p:sldId id="267" r:id="rId8"/>
    <p:sldId id="268" r:id="rId9"/>
    <p:sldId id="269" r:id="rId10"/>
    <p:sldId id="261" r:id="rId11"/>
    <p:sldId id="271" r:id="rId12"/>
    <p:sldId id="270" r:id="rId13"/>
    <p:sldId id="25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5CFF-AB4D-4959-AD1C-C09D71D24529}" type="datetimeFigureOut">
              <a:rPr lang="pl-PL" smtClean="0"/>
              <a:t>18.09.2025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9F0EF-DA0C-45A0-A0FC-96D0898B16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9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15.09.2025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NO2, Adam Maj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1UA2_cTmiU" TargetMode="External"/><Relationship Id="rId3" Type="http://schemas.openxmlformats.org/officeDocument/2006/relationships/hyperlink" Target="https://www.youtube.com/watch?v=0w1HLggaZ24" TargetMode="External"/><Relationship Id="rId7" Type="http://schemas.openxmlformats.org/officeDocument/2006/relationships/hyperlink" Target="https://www.youtube.com/watch?v=q6ORYazqcsk" TargetMode="External"/><Relationship Id="rId2" Type="http://schemas.openxmlformats.org/officeDocument/2006/relationships/hyperlink" Target="https://www.youtube.com/watch?v=FG0oAaO-3X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Rqffasbzdks" TargetMode="External"/><Relationship Id="rId5" Type="http://schemas.openxmlformats.org/officeDocument/2006/relationships/hyperlink" Target="https://www.youtube.com/watch?v=__NFF7RJ9Dk" TargetMode="External"/><Relationship Id="rId4" Type="http://schemas.openxmlformats.org/officeDocument/2006/relationships/hyperlink" Target="https://www.youtube.com/watch?v=miPTypH9Kf4" TargetMode="Externa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dam.maj@ifj.edu.p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4">
            <a:extLst>
              <a:ext uri="{FF2B5EF4-FFF2-40B4-BE49-F238E27FC236}">
                <a16:creationId xmlns:a16="http://schemas.microsoft.com/office/drawing/2014/main" id="{8C585BA9-56D8-4D4F-88F4-D03D5E56A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783" y="2109280"/>
            <a:ext cx="7772400" cy="1973174"/>
          </a:xfrm>
        </p:spPr>
        <p:txBody>
          <a:bodyPr anchor="t">
            <a:noAutofit/>
          </a:bodyPr>
          <a:lstStyle/>
          <a:p>
            <a:br>
              <a:rPr lang="pl-PL" dirty="0">
                <a:solidFill>
                  <a:schemeClr val="bg1"/>
                </a:solidFill>
                <a:latin typeface="+mn-lt"/>
              </a:rPr>
            </a:br>
            <a:r>
              <a:rPr lang="pl-PL" sz="4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Division</a:t>
            </a:r>
            <a:r>
              <a:rPr lang="pl-PL" sz="4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of </a:t>
            </a:r>
            <a:r>
              <a:rPr lang="pl-PL" sz="4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Nuclear</a:t>
            </a:r>
            <a:r>
              <a:rPr lang="pl-PL" sz="4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4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Physics</a:t>
            </a:r>
            <a:r>
              <a:rPr lang="pl-PL" sz="4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and </a:t>
            </a:r>
            <a:r>
              <a:rPr lang="pl-PL" sz="4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Strong</a:t>
            </a:r>
            <a:r>
              <a:rPr lang="pl-PL" sz="4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4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Interactions</a:t>
            </a:r>
            <a:r>
              <a:rPr lang="pl-PL" sz="4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(NO2)</a:t>
            </a:r>
            <a:br>
              <a:rPr lang="pl-PL" dirty="0">
                <a:latin typeface="+mn-lt"/>
              </a:rPr>
            </a:br>
            <a:endParaRPr lang="pl-PL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BB40656A-1E78-422D-8D9D-FF5FF5820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766" y="5172773"/>
            <a:ext cx="6858000" cy="1397799"/>
          </a:xfrm>
        </p:spPr>
        <p:txBody>
          <a:bodyPr>
            <a:noAutofit/>
          </a:bodyPr>
          <a:lstStyle/>
          <a:p>
            <a:r>
              <a:rPr lang="pl-PL" dirty="0" err="1">
                <a:solidFill>
                  <a:schemeClr val="bg1"/>
                </a:solidFill>
                <a:ea typeface="Cambria" panose="02040503050406030204" pitchFamily="18" charset="0"/>
              </a:rPr>
              <a:t>Division</a:t>
            </a:r>
            <a:r>
              <a:rPr lang="pl-PL" dirty="0">
                <a:solidFill>
                  <a:schemeClr val="bg1"/>
                </a:solidFill>
                <a:ea typeface="Cambria" panose="02040503050406030204" pitchFamily="18" charset="0"/>
              </a:rPr>
              <a:t> </a:t>
            </a:r>
            <a:r>
              <a:rPr lang="pl-PL" dirty="0" err="1">
                <a:solidFill>
                  <a:schemeClr val="bg1"/>
                </a:solidFill>
                <a:ea typeface="Cambria" panose="02040503050406030204" pitchFamily="18" charset="0"/>
              </a:rPr>
              <a:t>Head</a:t>
            </a:r>
            <a:r>
              <a:rPr lang="pl-PL" dirty="0">
                <a:solidFill>
                  <a:schemeClr val="bg1"/>
                </a:solidFill>
                <a:ea typeface="Cambria" panose="02040503050406030204" pitchFamily="18" charset="0"/>
              </a:rPr>
              <a:t>: </a:t>
            </a:r>
            <a:r>
              <a:rPr lang="pl-PL" b="1" dirty="0">
                <a:solidFill>
                  <a:schemeClr val="bg1"/>
                </a:solidFill>
                <a:ea typeface="Cambria" panose="02040503050406030204" pitchFamily="18" charset="0"/>
              </a:rPr>
              <a:t>Prof. dr. hab. Adam Maj</a:t>
            </a:r>
            <a:endParaRPr lang="pl-PL" sz="2000" b="1" dirty="0">
              <a:solidFill>
                <a:schemeClr val="bg1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34EAEFE-D662-6F3E-544A-45071D22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5F633E0-EEDF-0866-3F37-A110D93C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A3E0E5-0C88-670C-D1BC-BA89067C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10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061C55-9ED5-4FEF-3EA3-7C194DE0F7D1}"/>
              </a:ext>
            </a:extLst>
          </p:cNvPr>
          <p:cNvSpPr txBox="1"/>
          <p:nvPr/>
        </p:nvSpPr>
        <p:spPr>
          <a:xfrm>
            <a:off x="303186" y="1016776"/>
            <a:ext cx="781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ea typeface="Cambria" panose="02040503050406030204" pitchFamily="18" charset="0"/>
              </a:rPr>
              <a:t>Other</a:t>
            </a:r>
            <a:r>
              <a:rPr lang="pl-PL" sz="2000" b="1" dirty="0">
                <a:ea typeface="Cambria" panose="02040503050406030204" pitchFamily="18" charset="0"/>
              </a:rPr>
              <a:t> </a:t>
            </a:r>
            <a:r>
              <a:rPr lang="pl-PL" sz="2000" b="1" dirty="0" err="1">
                <a:ea typeface="Cambria" panose="02040503050406030204" pitchFamily="18" charset="0"/>
              </a:rPr>
              <a:t>achievements</a:t>
            </a:r>
            <a:r>
              <a:rPr lang="pl-PL" sz="2000" b="1" dirty="0">
                <a:ea typeface="Cambria" panose="02040503050406030204" pitchFamily="18" charset="0"/>
              </a:rPr>
              <a:t> – </a:t>
            </a:r>
            <a:r>
              <a:rPr lang="pl-PL" sz="2000" b="1" dirty="0" err="1">
                <a:ea typeface="Cambria" panose="02040503050406030204" pitchFamily="18" charset="0"/>
              </a:rPr>
              <a:t>European</a:t>
            </a:r>
            <a:r>
              <a:rPr lang="pl-PL" sz="2000" b="1" dirty="0">
                <a:ea typeface="Cambria" panose="02040503050406030204" pitchFamily="18" charset="0"/>
              </a:rPr>
              <a:t> </a:t>
            </a:r>
            <a:r>
              <a:rPr lang="pl-PL" sz="2000" b="1" dirty="0" err="1">
                <a:ea typeface="Cambria" panose="02040503050406030204" pitchFamily="18" charset="0"/>
              </a:rPr>
              <a:t>Projects</a:t>
            </a:r>
            <a:endParaRPr lang="pl-PL" sz="2000" b="1" dirty="0">
              <a:ea typeface="Cambria" panose="020405030504060302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E5F450-BD1B-7037-2D20-D4B7F14DB127}"/>
              </a:ext>
            </a:extLst>
          </p:cNvPr>
          <p:cNvSpPr txBox="1"/>
          <p:nvPr/>
        </p:nvSpPr>
        <p:spPr>
          <a:xfrm>
            <a:off x="3356044" y="318810"/>
            <a:ext cx="563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Division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of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Nuclar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Physics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Strong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Interactions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endParaRPr lang="pl-PL" sz="2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036DB57-957D-947F-F41E-E11FC9263834}"/>
              </a:ext>
            </a:extLst>
          </p:cNvPr>
          <p:cNvSpPr txBox="1"/>
          <p:nvPr/>
        </p:nvSpPr>
        <p:spPr>
          <a:xfrm>
            <a:off x="3010710" y="1703399"/>
            <a:ext cx="597830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EU FP7 EURO-LABS (2022-2026) – </a:t>
            </a:r>
            <a:r>
              <a:rPr lang="pl-PL" b="1" dirty="0" err="1"/>
              <a:t>Participation</a:t>
            </a:r>
            <a:r>
              <a:rPr lang="pl-PL" b="1" dirty="0"/>
              <a:t> and </a:t>
            </a:r>
            <a:r>
              <a:rPr lang="pl-PL" b="1" dirty="0" err="1"/>
              <a:t>coordination</a:t>
            </a:r>
            <a:r>
              <a:rPr lang="pl-PL" b="1" dirty="0"/>
              <a:t> of WP2: Access to </a:t>
            </a:r>
            <a:r>
              <a:rPr lang="pl-PL" b="1" dirty="0" err="1"/>
              <a:t>European</a:t>
            </a:r>
            <a:r>
              <a:rPr lang="pl-PL" b="1" dirty="0"/>
              <a:t> </a:t>
            </a:r>
            <a:r>
              <a:rPr lang="pl-PL" b="1" dirty="0" err="1"/>
              <a:t>Nuclear</a:t>
            </a:r>
            <a:r>
              <a:rPr lang="pl-PL" b="1" dirty="0"/>
              <a:t> </a:t>
            </a:r>
            <a:r>
              <a:rPr lang="pl-PL" b="1" dirty="0" err="1"/>
              <a:t>Physics</a:t>
            </a:r>
            <a:r>
              <a:rPr lang="pl-PL" b="1" dirty="0"/>
              <a:t> </a:t>
            </a:r>
            <a:r>
              <a:rPr lang="pl-PL" b="1" dirty="0" err="1"/>
              <a:t>Facilities</a:t>
            </a:r>
            <a:endParaRPr lang="pl-PL" b="1" dirty="0"/>
          </a:p>
        </p:txBody>
      </p:sp>
      <p:pic>
        <p:nvPicPr>
          <p:cNvPr id="2050" name="Picture 2" descr="EURO-LABS Logo">
            <a:extLst>
              <a:ext uri="{FF2B5EF4-FFF2-40B4-BE49-F238E27FC236}">
                <a16:creationId xmlns:a16="http://schemas.microsoft.com/office/drawing/2014/main" id="{208D560A-EF6B-0CDC-2BE8-0297B031C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6" y="1416886"/>
            <a:ext cx="2509736" cy="12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48823F1-D54B-C4D9-1ED7-3A6DF8CE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" y="3168027"/>
            <a:ext cx="2947480" cy="20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9590AFF-235E-69F6-912A-3A57984A6986}"/>
              </a:ext>
            </a:extLst>
          </p:cNvPr>
          <p:cNvSpPr txBox="1"/>
          <p:nvPr/>
        </p:nvSpPr>
        <p:spPr>
          <a:xfrm>
            <a:off x="3010710" y="3731539"/>
            <a:ext cx="558854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/>
              <a:t>DONES-ConP1 (2023-2025) DONES </a:t>
            </a:r>
            <a:r>
              <a:rPr lang="pl-PL" b="1" dirty="0" err="1"/>
              <a:t>Consolidation</a:t>
            </a:r>
            <a:r>
              <a:rPr lang="pl-PL" b="1" dirty="0"/>
              <a:t> </a:t>
            </a:r>
            <a:r>
              <a:rPr lang="pl-PL" b="1" dirty="0" err="1"/>
              <a:t>Phase</a:t>
            </a:r>
            <a:r>
              <a:rPr lang="pl-PL" b="1" dirty="0"/>
              <a:t> -</a:t>
            </a:r>
          </a:p>
          <a:p>
            <a:r>
              <a:rPr lang="pl-PL" b="1" dirty="0" err="1"/>
              <a:t>participation</a:t>
            </a:r>
            <a:r>
              <a:rPr lang="pl-PL" b="1" dirty="0"/>
              <a:t> and </a:t>
            </a:r>
            <a:r>
              <a:rPr lang="pl-PL" b="1" dirty="0" err="1"/>
              <a:t>coordination</a:t>
            </a:r>
            <a:r>
              <a:rPr lang="pl-PL" b="1" dirty="0"/>
              <a:t> of the the „Non-Fusion </a:t>
            </a:r>
            <a:r>
              <a:rPr lang="pl-PL" b="1" dirty="0" err="1"/>
              <a:t>experiments</a:t>
            </a:r>
            <a:r>
              <a:rPr lang="pl-PL" b="1" dirty="0"/>
              <a:t>” </a:t>
            </a:r>
            <a:r>
              <a:rPr lang="pl-PL" b="1" dirty="0" err="1"/>
              <a:t>task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3008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34EAEFE-D662-6F3E-544A-45071D22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5F633E0-EEDF-0866-3F37-A110D93C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A3E0E5-0C88-670C-D1BC-BA89067C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11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061C55-9ED5-4FEF-3EA3-7C194DE0F7D1}"/>
              </a:ext>
            </a:extLst>
          </p:cNvPr>
          <p:cNvSpPr txBox="1"/>
          <p:nvPr/>
        </p:nvSpPr>
        <p:spPr>
          <a:xfrm>
            <a:off x="264275" y="891359"/>
            <a:ext cx="781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ea typeface="Cambria" panose="02040503050406030204" pitchFamily="18" charset="0"/>
              </a:rPr>
              <a:t>Other</a:t>
            </a:r>
            <a:r>
              <a:rPr lang="pl-PL" sz="2000" b="1" dirty="0">
                <a:ea typeface="Cambria" panose="02040503050406030204" pitchFamily="18" charset="0"/>
              </a:rPr>
              <a:t> </a:t>
            </a:r>
            <a:r>
              <a:rPr lang="pl-PL" sz="2000" b="1" dirty="0" err="1">
                <a:ea typeface="Cambria" panose="02040503050406030204" pitchFamily="18" charset="0"/>
              </a:rPr>
              <a:t>achievements</a:t>
            </a:r>
            <a:r>
              <a:rPr lang="pl-PL" sz="2000" b="1" dirty="0">
                <a:ea typeface="Cambria" panose="02040503050406030204" pitchFamily="18" charset="0"/>
              </a:rPr>
              <a:t> – </a:t>
            </a:r>
            <a:r>
              <a:rPr lang="pl-PL" sz="2000" b="1" dirty="0" err="1">
                <a:ea typeface="Cambria" panose="02040503050406030204" pitchFamily="18" charset="0"/>
              </a:rPr>
              <a:t>Outreach</a:t>
            </a:r>
            <a:r>
              <a:rPr lang="pl-PL" sz="2000" b="1" dirty="0">
                <a:ea typeface="Cambria" panose="02040503050406030204" pitchFamily="18" charset="0"/>
              </a:rPr>
              <a:t> and </a:t>
            </a:r>
            <a:r>
              <a:rPr lang="pl-PL" sz="2000" b="1" dirty="0" err="1">
                <a:ea typeface="Cambria" panose="02040503050406030204" pitchFamily="18" charset="0"/>
              </a:rPr>
              <a:t>Popularization</a:t>
            </a:r>
            <a:r>
              <a:rPr lang="pl-PL" sz="2000" b="1" dirty="0">
                <a:ea typeface="Cambria" panose="02040503050406030204" pitchFamily="18" charset="0"/>
              </a:rPr>
              <a:t> of science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E5F450-BD1B-7037-2D20-D4B7F14DB127}"/>
              </a:ext>
            </a:extLst>
          </p:cNvPr>
          <p:cNvSpPr txBox="1"/>
          <p:nvPr/>
        </p:nvSpPr>
        <p:spPr>
          <a:xfrm>
            <a:off x="3356044" y="318810"/>
            <a:ext cx="563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Division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of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Nuclar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Physics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Strong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Interactions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endParaRPr lang="pl-PL" sz="2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036DB57-957D-947F-F41E-E11FC9263834}"/>
              </a:ext>
            </a:extLst>
          </p:cNvPr>
          <p:cNvSpPr txBox="1"/>
          <p:nvPr/>
        </p:nvSpPr>
        <p:spPr>
          <a:xfrm>
            <a:off x="113827" y="1250249"/>
            <a:ext cx="8916346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Members of the NO2 Division actively contribute to the Outreach and Popularization activities: </a:t>
            </a: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European Night of Researchers (every year in September)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Festival of Science (every year in June)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Popularization movies by </a:t>
            </a:r>
            <a:r>
              <a:rPr lang="en-GB" sz="1600" b="1" dirty="0" err="1">
                <a:solidFill>
                  <a:schemeClr val="accent1"/>
                </a:solidFill>
              </a:rPr>
              <a:t>dr</a:t>
            </a:r>
            <a:r>
              <a:rPr lang="en-GB" sz="1600" b="1" dirty="0">
                <a:solidFill>
                  <a:schemeClr val="accent1"/>
                </a:solidFill>
              </a:rPr>
              <a:t> hab. Jerzy </a:t>
            </a:r>
            <a:r>
              <a:rPr lang="en-GB" sz="1600" b="1" dirty="0" err="1">
                <a:solidFill>
                  <a:schemeClr val="accent1"/>
                </a:solidFill>
              </a:rPr>
              <a:t>Grębosz</a:t>
            </a:r>
            <a:r>
              <a:rPr lang="en-GB" sz="1600" b="1" dirty="0">
                <a:solidFill>
                  <a:schemeClr val="accent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”Mysterious world of atomic nuclei” - </a:t>
            </a:r>
            <a:r>
              <a:rPr lang="en-GB" sz="1600" i="1" dirty="0">
                <a:solidFill>
                  <a:schemeClr val="accent1"/>
                </a:solidFill>
                <a:hlinkClick r:id="rId2"/>
              </a:rPr>
              <a:t>https://www.youtube.com/watch?v=FG0oAaO-3XI</a:t>
            </a:r>
            <a:r>
              <a:rPr lang="en-GB" sz="1600" i="1" dirty="0">
                <a:solidFill>
                  <a:schemeClr val="accent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„Towards frontiers of knowledge” - </a:t>
            </a:r>
            <a:r>
              <a:rPr lang="en-GB" sz="1600" i="1" dirty="0">
                <a:solidFill>
                  <a:schemeClr val="accent1"/>
                </a:solidFill>
                <a:hlinkClick r:id="rId3"/>
              </a:rPr>
              <a:t>https://www.youtube.com/watch?v=0w1HLggaZ24</a:t>
            </a:r>
            <a:r>
              <a:rPr lang="en-GB" sz="1600" i="1" dirty="0">
                <a:solidFill>
                  <a:schemeClr val="accent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„Cyclotron - accelerator of ions” - </a:t>
            </a:r>
            <a:r>
              <a:rPr lang="en-GB" sz="1600" i="1" dirty="0">
                <a:solidFill>
                  <a:schemeClr val="accent1"/>
                </a:solidFill>
                <a:hlinkClick r:id="rId4"/>
              </a:rPr>
              <a:t>https://www.youtube.com/watch?v=miPTypH9Kf4</a:t>
            </a:r>
            <a:r>
              <a:rPr lang="en-GB" sz="1600" i="1" dirty="0">
                <a:solidFill>
                  <a:schemeClr val="accent1"/>
                </a:solidFill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„</a:t>
            </a:r>
            <a:r>
              <a:rPr lang="en-GB" sz="1600" i="1" dirty="0" err="1">
                <a:solidFill>
                  <a:schemeClr val="accent1"/>
                </a:solidFill>
              </a:rPr>
              <a:t>Misterous</a:t>
            </a:r>
            <a:r>
              <a:rPr lang="en-GB" sz="1600" i="1" dirty="0">
                <a:solidFill>
                  <a:schemeClr val="accent1"/>
                </a:solidFill>
              </a:rPr>
              <a:t> Higgs particle - </a:t>
            </a:r>
            <a:r>
              <a:rPr lang="en-GB" sz="1600" i="1" dirty="0">
                <a:solidFill>
                  <a:schemeClr val="accent1"/>
                </a:solidFill>
                <a:hlinkClick r:id="rId5"/>
              </a:rPr>
              <a:t>https://www.youtube.com/watch?v=__NFF7RJ9Dk</a:t>
            </a:r>
            <a:r>
              <a:rPr lang="en-GB" sz="1600" i="1" dirty="0">
                <a:solidFill>
                  <a:schemeClr val="accent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„Picnic in the Valley of Stability" -  </a:t>
            </a:r>
            <a:r>
              <a:rPr lang="en-GB" sz="1600" i="1" dirty="0">
                <a:solidFill>
                  <a:schemeClr val="accent1"/>
                </a:solidFill>
                <a:hlinkClick r:id="rId6"/>
              </a:rPr>
              <a:t>https://www.youtube.com/watch?v=Rqffasbzdks</a:t>
            </a:r>
            <a:r>
              <a:rPr lang="en-GB" sz="1600" i="1" dirty="0">
                <a:solidFill>
                  <a:schemeClr val="accent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„Land of Spectra” -  </a:t>
            </a:r>
            <a:r>
              <a:rPr lang="en-GB" sz="1600" i="1" dirty="0">
                <a:solidFill>
                  <a:schemeClr val="accent1"/>
                </a:solidFill>
                <a:hlinkClick r:id="rId7"/>
              </a:rPr>
              <a:t>https://www.youtube.com/watch?v=q6ORYazqcsk</a:t>
            </a:r>
            <a:r>
              <a:rPr lang="en-GB" sz="1600" i="1" dirty="0">
                <a:solidFill>
                  <a:schemeClr val="accent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1"/>
                </a:solidFill>
              </a:rPr>
              <a:t>„Studying the secrets of DNA” -  </a:t>
            </a:r>
            <a:r>
              <a:rPr lang="en-GB" sz="1600" i="1" dirty="0">
                <a:solidFill>
                  <a:schemeClr val="accent1"/>
                </a:solidFill>
                <a:hlinkClick r:id="rId8"/>
              </a:rPr>
              <a:t>https://www.youtube.com/watch?v=T1UA2_cTmiU</a:t>
            </a:r>
            <a:r>
              <a:rPr lang="en-GB" sz="1600" i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B9D4209-0B6F-51A4-A354-83CF1670C0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86" y="4051016"/>
            <a:ext cx="3375498" cy="212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AC01E8C-B1AF-48A2-FEF0-A8CD5C35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B35CB43-E0BB-074D-9C90-8C043542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28FB04-24DE-8E51-46C3-44CC9425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53C3C5C-5595-FEEA-82CD-07CBB7F1EB5C}"/>
              </a:ext>
            </a:extLst>
          </p:cNvPr>
          <p:cNvSpPr txBox="1"/>
          <p:nvPr/>
        </p:nvSpPr>
        <p:spPr>
          <a:xfrm>
            <a:off x="61244" y="886914"/>
            <a:ext cx="884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main goals of nuclear physics and strong interactions at IFJ PAN  for the coming years</a:t>
            </a:r>
            <a:endParaRPr lang="pl-PL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508A9C4-CF28-4080-57A0-521D134F9B4F}"/>
              </a:ext>
            </a:extLst>
          </p:cNvPr>
          <p:cNvSpPr txBox="1"/>
          <p:nvPr/>
        </p:nvSpPr>
        <p:spPr>
          <a:xfrm>
            <a:off x="3356044" y="318810"/>
            <a:ext cx="563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Division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of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Nuclar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Physics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Strong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Interactions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endParaRPr lang="pl-PL" sz="20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8DF45B7-0182-2FFD-E029-16AFDC2D9E0A}"/>
              </a:ext>
            </a:extLst>
          </p:cNvPr>
          <p:cNvSpPr txBox="1"/>
          <p:nvPr/>
        </p:nvSpPr>
        <p:spPr>
          <a:xfrm>
            <a:off x="61244" y="1323111"/>
            <a:ext cx="4241538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b="1" dirty="0"/>
              <a:t>(NZ21) </a:t>
            </a:r>
          </a:p>
          <a:p>
            <a:r>
              <a:rPr lang="pl-PL" sz="1600" b="1" dirty="0" err="1"/>
              <a:t>Theoretical</a:t>
            </a:r>
            <a:r>
              <a:rPr lang="pl-PL" sz="1600" b="1" dirty="0"/>
              <a:t> </a:t>
            </a:r>
            <a:r>
              <a:rPr lang="pl-PL" sz="1600" b="1" dirty="0" err="1"/>
              <a:t>investigations</a:t>
            </a:r>
            <a:r>
              <a:rPr lang="pl-PL" sz="1600" b="1" dirty="0"/>
              <a:t>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exclusive</a:t>
            </a:r>
            <a:r>
              <a:rPr lang="pl-PL" sz="1600" b="1" dirty="0"/>
              <a:t> di-</a:t>
            </a:r>
            <a:r>
              <a:rPr lang="pl-PL" sz="1600" b="1" dirty="0" err="1"/>
              <a:t>jets</a:t>
            </a:r>
            <a:r>
              <a:rPr lang="pl-PL" sz="1600" b="1" dirty="0"/>
              <a:t> and </a:t>
            </a:r>
            <a:r>
              <a:rPr lang="pl-PL" sz="1600" b="1" dirty="0" err="1"/>
              <a:t>testing</a:t>
            </a:r>
            <a:r>
              <a:rPr lang="pl-PL" sz="1600" b="1" dirty="0"/>
              <a:t> </a:t>
            </a:r>
            <a:r>
              <a:rPr lang="pl-PL" sz="1600" b="1" dirty="0" err="1"/>
              <a:t>GPDs</a:t>
            </a:r>
            <a:r>
              <a:rPr lang="pl-PL" sz="1600" b="1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production</a:t>
            </a:r>
            <a:r>
              <a:rPr lang="pl-PL" sz="1600" b="1" dirty="0"/>
              <a:t> of </a:t>
            </a:r>
            <a:r>
              <a:rPr lang="pl-PL" sz="1600" b="1" dirty="0" err="1"/>
              <a:t>glueballs</a:t>
            </a:r>
            <a:r>
              <a:rPr lang="pl-PL" sz="1600" b="1" dirty="0"/>
              <a:t>, </a:t>
            </a:r>
            <a:r>
              <a:rPr lang="pl-PL" sz="1600" b="1" dirty="0" err="1"/>
              <a:t>tetraquarks</a:t>
            </a:r>
            <a:r>
              <a:rPr lang="pl-PL" sz="1600" b="1" dirty="0"/>
              <a:t> and </a:t>
            </a:r>
            <a:r>
              <a:rPr lang="pl-PL" sz="1600" b="1" dirty="0" err="1"/>
              <a:t>hybrids</a:t>
            </a:r>
            <a:r>
              <a:rPr lang="pl-PL" sz="1600" b="1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production</a:t>
            </a:r>
            <a:r>
              <a:rPr lang="pl-PL" sz="1600" b="1" dirty="0"/>
              <a:t> of </a:t>
            </a:r>
            <a:r>
              <a:rPr lang="pl-PL" sz="1600" b="1" dirty="0" err="1"/>
              <a:t>forward</a:t>
            </a:r>
            <a:r>
              <a:rPr lang="pl-PL" sz="1600" b="1" dirty="0"/>
              <a:t> </a:t>
            </a:r>
            <a:r>
              <a:rPr lang="pl-PL" sz="1600" b="1" dirty="0" err="1"/>
              <a:t>charm</a:t>
            </a:r>
            <a:r>
              <a:rPr lang="pl-PL" sz="1600" b="1" dirty="0"/>
              <a:t>, </a:t>
            </a:r>
            <a:r>
              <a:rPr lang="pl-PL" sz="1600" b="1" dirty="0" err="1"/>
              <a:t>charmed</a:t>
            </a:r>
            <a:r>
              <a:rPr lang="pl-PL" sz="1600" b="1" dirty="0"/>
              <a:t> </a:t>
            </a:r>
            <a:r>
              <a:rPr lang="pl-PL" sz="1600" b="1" dirty="0" err="1"/>
              <a:t>mesons</a:t>
            </a:r>
            <a:r>
              <a:rPr lang="pl-PL" sz="1600" b="1" dirty="0"/>
              <a:t> and </a:t>
            </a:r>
            <a:r>
              <a:rPr lang="pl-PL" sz="1600" b="1" dirty="0" err="1"/>
              <a:t>neutrinos</a:t>
            </a:r>
            <a:r>
              <a:rPr lang="pl-PL" sz="1600" b="1" dirty="0"/>
              <a:t> </a:t>
            </a:r>
            <a:r>
              <a:rPr lang="pl-PL" sz="1600" b="1" dirty="0" err="1"/>
              <a:t>at</a:t>
            </a:r>
            <a:r>
              <a:rPr lang="pl-PL" sz="1600" b="1" dirty="0"/>
              <a:t> high </a:t>
            </a:r>
            <a:r>
              <a:rPr lang="pl-PL" sz="1600" b="1" dirty="0" err="1"/>
              <a:t>energies</a:t>
            </a:r>
            <a:r>
              <a:rPr lang="pl-PL" sz="1600" b="1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intrinsic</a:t>
            </a:r>
            <a:r>
              <a:rPr lang="pl-PL" sz="1600" b="1" dirty="0"/>
              <a:t> </a:t>
            </a:r>
            <a:r>
              <a:rPr lang="pl-PL" sz="1600" b="1" dirty="0" err="1"/>
              <a:t>charm</a:t>
            </a:r>
            <a:r>
              <a:rPr lang="pl-PL" sz="1600" b="1" dirty="0"/>
              <a:t> in the </a:t>
            </a:r>
            <a:r>
              <a:rPr lang="pl-PL" sz="1600" b="1" dirty="0" err="1"/>
              <a:t>nucleon</a:t>
            </a:r>
            <a:r>
              <a:rPr lang="pl-PL" sz="1600" b="1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inelastic</a:t>
            </a:r>
            <a:r>
              <a:rPr lang="pl-PL" sz="1600" b="1" dirty="0"/>
              <a:t> </a:t>
            </a:r>
            <a:r>
              <a:rPr lang="pl-PL" sz="1600" b="1" dirty="0" err="1"/>
              <a:t>processes</a:t>
            </a:r>
            <a:r>
              <a:rPr lang="pl-PL" sz="1600" b="1" dirty="0"/>
              <a:t> in </a:t>
            </a:r>
            <a:r>
              <a:rPr lang="pl-PL" sz="1600" b="1" dirty="0" err="1"/>
              <a:t>ultraperipheral</a:t>
            </a:r>
            <a:r>
              <a:rPr lang="pl-PL" sz="1600" b="1" dirty="0"/>
              <a:t> heavy </a:t>
            </a:r>
            <a:r>
              <a:rPr lang="pl-PL" sz="1600" b="1" dirty="0" err="1"/>
              <a:t>ion</a:t>
            </a:r>
            <a:r>
              <a:rPr lang="pl-PL" sz="1600" b="1" dirty="0"/>
              <a:t> </a:t>
            </a:r>
            <a:r>
              <a:rPr lang="pl-PL" sz="1600" b="1" dirty="0" err="1"/>
              <a:t>collisions</a:t>
            </a:r>
            <a:r>
              <a:rPr lang="pl-PL" sz="1600" b="1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searches</a:t>
            </a:r>
            <a:r>
              <a:rPr lang="pl-PL" sz="1600" b="1" dirty="0"/>
              <a:t> for </a:t>
            </a:r>
            <a:r>
              <a:rPr lang="pl-PL" sz="1600" b="1" dirty="0" err="1"/>
              <a:t>odderon</a:t>
            </a:r>
            <a:r>
              <a:rPr lang="pl-PL" sz="1600" b="1" dirty="0"/>
              <a:t> in </a:t>
            </a:r>
            <a:r>
              <a:rPr lang="pl-PL" sz="1600" b="1" dirty="0" err="1"/>
              <a:t>different</a:t>
            </a:r>
            <a:r>
              <a:rPr lang="pl-PL" sz="1600" b="1" dirty="0"/>
              <a:t> </a:t>
            </a:r>
            <a:r>
              <a:rPr lang="pl-PL" sz="1600" b="1" dirty="0" err="1"/>
              <a:t>reactions</a:t>
            </a:r>
            <a:r>
              <a:rPr lang="pl-PL" sz="1600" b="1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testing</a:t>
            </a:r>
            <a:r>
              <a:rPr lang="pl-PL" sz="1600" b="1" dirty="0"/>
              <a:t> </a:t>
            </a:r>
            <a:r>
              <a:rPr lang="pl-PL" sz="1600" b="1" dirty="0" err="1"/>
              <a:t>models</a:t>
            </a:r>
            <a:r>
              <a:rPr lang="pl-PL" sz="1600" b="1" dirty="0"/>
              <a:t> </a:t>
            </a:r>
            <a:r>
              <a:rPr lang="pl-PL" sz="1600" b="1" dirty="0" err="1"/>
              <a:t>beyond</a:t>
            </a:r>
            <a:r>
              <a:rPr lang="pl-PL" sz="1600" b="1" dirty="0"/>
              <a:t> Standard Model,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testing</a:t>
            </a:r>
            <a:r>
              <a:rPr lang="pl-PL" sz="1600" b="1" dirty="0"/>
              <a:t> </a:t>
            </a:r>
            <a:r>
              <a:rPr lang="pl-PL" sz="1600" b="1" dirty="0" err="1"/>
              <a:t>multiparton</a:t>
            </a:r>
            <a:r>
              <a:rPr lang="pl-PL" sz="1600" b="1" dirty="0"/>
              <a:t> </a:t>
            </a:r>
            <a:r>
              <a:rPr lang="pl-PL" sz="1600" b="1" dirty="0" err="1"/>
              <a:t>scattering</a:t>
            </a:r>
            <a:r>
              <a:rPr lang="pl-PL" sz="1600" b="1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 err="1"/>
              <a:t>modelling</a:t>
            </a:r>
            <a:r>
              <a:rPr lang="pl-PL" sz="1600" b="1" dirty="0"/>
              <a:t> of </a:t>
            </a:r>
            <a:r>
              <a:rPr lang="pl-PL" sz="1600" b="1" dirty="0" err="1"/>
              <a:t>exclusive</a:t>
            </a:r>
            <a:r>
              <a:rPr lang="pl-PL" sz="1600" b="1" dirty="0"/>
              <a:t> </a:t>
            </a:r>
            <a:r>
              <a:rPr lang="pl-PL" sz="1600" b="1" dirty="0" err="1"/>
              <a:t>reactions</a:t>
            </a:r>
            <a:r>
              <a:rPr lang="pl-PL" sz="1600" b="1" dirty="0"/>
              <a:t>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98A28A0-AB0F-6F63-08A7-6AD274C62849}"/>
              </a:ext>
            </a:extLst>
          </p:cNvPr>
          <p:cNvSpPr txBox="1"/>
          <p:nvPr/>
        </p:nvSpPr>
        <p:spPr>
          <a:xfrm>
            <a:off x="4468199" y="1323111"/>
            <a:ext cx="4614557" cy="42780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(NZ22)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Completion of the construction of the PARIS and AGATA spectrometers (in collaboration).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Commitments to large international infrastructures as FAIR and GANIL and contribution to the nuclear physics research programs (FAIR/NUSTAR, SPIRAL2).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Implementation of a detection setup dedicated to studies of fission processes at CCB.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Implementation of the Recoil Filter Detector as ancillary device for gamma spectroscopy experiments at HIL UW. 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Development of the nuclear structure theory computer codes as part of virtual services for experimentalists at IFJ PAN.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Proposing and performing experiments at various international facilities.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7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AC01E8C-B1AF-48A2-FEF0-A8CD5C35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B35CB43-E0BB-074D-9C90-8C043542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28FB04-24DE-8E51-46C3-44CC9425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53C3C5C-5595-FEEA-82CD-07CBB7F1EB5C}"/>
              </a:ext>
            </a:extLst>
          </p:cNvPr>
          <p:cNvSpPr txBox="1"/>
          <p:nvPr/>
        </p:nvSpPr>
        <p:spPr>
          <a:xfrm>
            <a:off x="135910" y="880815"/>
            <a:ext cx="884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main goals of nuclear physics and strong interactions at IFJ PAN  for the coming years</a:t>
            </a:r>
            <a:endParaRPr lang="pl-PL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508A9C4-CF28-4080-57A0-521D134F9B4F}"/>
              </a:ext>
            </a:extLst>
          </p:cNvPr>
          <p:cNvSpPr txBox="1"/>
          <p:nvPr/>
        </p:nvSpPr>
        <p:spPr>
          <a:xfrm>
            <a:off x="3356044" y="318810"/>
            <a:ext cx="563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Division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of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Nuclar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Physics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Strong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Interactions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endParaRPr lang="pl-PL" sz="20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743A543-08F9-0954-BC5E-4784C7098D97}"/>
              </a:ext>
            </a:extLst>
          </p:cNvPr>
          <p:cNvSpPr txBox="1"/>
          <p:nvPr/>
        </p:nvSpPr>
        <p:spPr>
          <a:xfrm>
            <a:off x="135910" y="1315400"/>
            <a:ext cx="4374328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(NZ23)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Further activities on the development and modernization of the FIT detector in ALICE.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Further development of the support and cooling of the </a:t>
            </a:r>
            <a:r>
              <a:rPr lang="en-US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FoCal</a:t>
            </a: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calorimeter in ALICE.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Commitments to further development of the software in NA61/SHINE and ALICE.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Further data analysis in NA61/SHINE and ALICE</a:t>
            </a:r>
            <a:r>
              <a:rPr lang="en-US" sz="16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1600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3CF5830-4026-A24D-95E3-64B3B40223B5}"/>
              </a:ext>
            </a:extLst>
          </p:cNvPr>
          <p:cNvSpPr txBox="1"/>
          <p:nvPr/>
        </p:nvSpPr>
        <p:spPr>
          <a:xfrm>
            <a:off x="4633763" y="1300809"/>
            <a:ext cx="4241538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(NZ24)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First measurement of induced proton polarization in deuteron breakup reaction with BINA detector at CCB.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Study of relativistic heavy ion collisions at GSI and RIKEN with application of KRAB - more selective trigger detector constructed at IFJ PAN.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Implementation of a new trigger detector in HADES experiment.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Investigation of hyperons final state polarization (Λ</a:t>
            </a:r>
            <a:r>
              <a:rPr lang="en-US" sz="1600" b="1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Σ</a:t>
            </a:r>
            <a:r>
              <a:rPr lang="en-US" sz="1600" b="1" kern="100" baseline="30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in pion-proton interactions at energies above 1 GeV. 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Development of cosmic ray veto detector for searches for baryon number violating processes at ESS.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Development of new methods for hadron beam diagnostics.</a:t>
            </a:r>
            <a:endParaRPr lang="pl-PL" sz="1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6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7A50524-66CC-3B0F-E767-4FD7AA9A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B8DE74D-6359-9E71-0F29-FBD2A7BC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45D8E5-0F01-35A7-B0A2-C650C202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14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E87B5A9-16B0-EC04-D11B-F4F834C16E14}"/>
              </a:ext>
            </a:extLst>
          </p:cNvPr>
          <p:cNvSpPr txBox="1"/>
          <p:nvPr/>
        </p:nvSpPr>
        <p:spPr>
          <a:xfrm>
            <a:off x="252918" y="1361872"/>
            <a:ext cx="8443609" cy="2985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Final remarks:</a:t>
            </a:r>
          </a:p>
          <a:p>
            <a:endParaRPr lang="en-GB" sz="2400" b="1" dirty="0"/>
          </a:p>
          <a:p>
            <a:pPr algn="just"/>
            <a:r>
              <a:rPr lang="en-GB" sz="2000" b="1" dirty="0">
                <a:solidFill>
                  <a:schemeClr val="accent1"/>
                </a:solidFill>
              </a:rPr>
              <a:t>In my opinion, as the Head of the NO2 Division for 5 last years,  the scientific activities in all the Departments of NO2 are progressing very well and continuously developing, despite many external constrains.</a:t>
            </a:r>
          </a:p>
          <a:p>
            <a:pPr algn="just"/>
            <a:r>
              <a:rPr lang="en-GB" sz="2000" b="1" dirty="0">
                <a:solidFill>
                  <a:schemeClr val="accent1"/>
                </a:solidFill>
              </a:rPr>
              <a:t>And this is because of hard work and passion of all the scientists, technical stuff and Ph.D. students. </a:t>
            </a:r>
          </a:p>
          <a:p>
            <a:pPr algn="just"/>
            <a:r>
              <a:rPr lang="en-GB" sz="2000" b="1" dirty="0">
                <a:solidFill>
                  <a:schemeClr val="accent1"/>
                </a:solidFill>
              </a:rPr>
              <a:t>I would like to express my sincere thanks to all of them.</a:t>
            </a:r>
          </a:p>
          <a:p>
            <a:pPr algn="just"/>
            <a:r>
              <a:rPr lang="en-GB" sz="2000" b="1" dirty="0">
                <a:solidFill>
                  <a:schemeClr val="accent1"/>
                </a:solidFill>
              </a:rPr>
              <a:t>I am sure that this progress will continue in the future.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E28AB01-6DC9-1635-3772-D082521F01D3}"/>
              </a:ext>
            </a:extLst>
          </p:cNvPr>
          <p:cNvSpPr txBox="1"/>
          <p:nvPr/>
        </p:nvSpPr>
        <p:spPr>
          <a:xfrm>
            <a:off x="6490474" y="5787957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hlinkClick r:id="rId2"/>
              </a:rPr>
              <a:t>adam.maj@ifj.edu.pl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01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400" b="1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Scientific</a:t>
            </a:r>
            <a:r>
              <a:rPr lang="pl-PL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Departments</a:t>
            </a:r>
            <a:r>
              <a:rPr lang="pl-PL" sz="24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47B6E35-5B43-42EA-9EBD-D91AAF7A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NO2, Adam Maj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01F37B-D883-4C28-BF47-6097F159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2</a:t>
            </a:fld>
            <a:endParaRPr lang="pl-PL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29BE088D-84F7-4485-8938-12D566F0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9E7F7E8-8AD6-4BE3-A1E6-A2E359AE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55" y="1937858"/>
            <a:ext cx="7684192" cy="29822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pl-PL" sz="1800" b="1" dirty="0" err="1">
                <a:ea typeface="Cambria" panose="02040503050406030204" pitchFamily="18" charset="0"/>
              </a:rPr>
              <a:t>Theory</a:t>
            </a:r>
            <a:r>
              <a:rPr lang="pl-PL" sz="1800" b="1" dirty="0">
                <a:ea typeface="Cambria" panose="02040503050406030204" pitchFamily="18" charset="0"/>
              </a:rPr>
              <a:t> of </a:t>
            </a:r>
            <a:r>
              <a:rPr lang="pl-PL" sz="1800" b="1" dirty="0" err="1">
                <a:ea typeface="Cambria" panose="02040503050406030204" pitchFamily="18" charset="0"/>
              </a:rPr>
              <a:t>Strong</a:t>
            </a:r>
            <a:r>
              <a:rPr lang="pl-PL" sz="1800" b="1" dirty="0">
                <a:ea typeface="Cambria" panose="02040503050406030204" pitchFamily="18" charset="0"/>
              </a:rPr>
              <a:t> </a:t>
            </a:r>
            <a:r>
              <a:rPr lang="pl-PL" sz="1800" b="1" dirty="0" err="1">
                <a:ea typeface="Cambria" panose="02040503050406030204" pitchFamily="18" charset="0"/>
              </a:rPr>
              <a:t>Interactions</a:t>
            </a:r>
            <a:r>
              <a:rPr lang="pl-PL" sz="1800" b="1" dirty="0">
                <a:ea typeface="Cambria" panose="02040503050406030204" pitchFamily="18" charset="0"/>
              </a:rPr>
              <a:t> and Many Body Systems (NZ21) </a:t>
            </a:r>
          </a:p>
          <a:p>
            <a:pPr marL="457200" lvl="1" indent="0">
              <a:buNone/>
            </a:pPr>
            <a:r>
              <a:rPr lang="pl-PL" sz="1800" b="1" dirty="0">
                <a:ea typeface="Cambria" panose="02040503050406030204" pitchFamily="18" charset="0"/>
              </a:rPr>
              <a:t>– </a:t>
            </a:r>
            <a:r>
              <a:rPr lang="pl-PL" sz="1800" dirty="0" err="1">
                <a:ea typeface="Cambria" panose="02040503050406030204" pitchFamily="18" charset="0"/>
              </a:rPr>
              <a:t>head</a:t>
            </a:r>
            <a:r>
              <a:rPr lang="pl-PL" sz="1800" dirty="0">
                <a:ea typeface="Cambria" panose="02040503050406030204" pitchFamily="18" charset="0"/>
              </a:rPr>
              <a:t>: Prof. dr hab. Antoni Szczurek</a:t>
            </a:r>
          </a:p>
          <a:p>
            <a:pPr lvl="0"/>
            <a:r>
              <a:rPr lang="pl-PL" sz="1800" b="1" dirty="0" err="1">
                <a:ea typeface="Cambria" panose="02040503050406030204" pitchFamily="18" charset="0"/>
              </a:rPr>
              <a:t>Structure</a:t>
            </a:r>
            <a:r>
              <a:rPr lang="pl-PL" sz="1800" b="1" dirty="0">
                <a:ea typeface="Cambria" panose="02040503050406030204" pitchFamily="18" charset="0"/>
              </a:rPr>
              <a:t> of </a:t>
            </a:r>
            <a:r>
              <a:rPr lang="pl-PL" sz="1800" b="1" dirty="0" err="1">
                <a:ea typeface="Cambria" panose="02040503050406030204" pitchFamily="18" charset="0"/>
              </a:rPr>
              <a:t>Atomic</a:t>
            </a:r>
            <a:r>
              <a:rPr lang="pl-PL" sz="1800" b="1" dirty="0">
                <a:ea typeface="Cambria" panose="02040503050406030204" pitchFamily="18" charset="0"/>
              </a:rPr>
              <a:t> </a:t>
            </a:r>
            <a:r>
              <a:rPr lang="pl-PL" sz="1800" b="1" dirty="0" err="1">
                <a:ea typeface="Cambria" panose="02040503050406030204" pitchFamily="18" charset="0"/>
              </a:rPr>
              <a:t>Nucleus</a:t>
            </a:r>
            <a:r>
              <a:rPr lang="pl-PL" sz="1800" b="1" dirty="0">
                <a:ea typeface="Cambria" panose="02040503050406030204" pitchFamily="18" charset="0"/>
              </a:rPr>
              <a:t> (NZ22) </a:t>
            </a:r>
          </a:p>
          <a:p>
            <a:pPr marL="457200" lvl="1" indent="0">
              <a:buNone/>
            </a:pPr>
            <a:r>
              <a:rPr lang="pl-PL" sz="1800" b="1" dirty="0">
                <a:ea typeface="Cambria" panose="02040503050406030204" pitchFamily="18" charset="0"/>
              </a:rPr>
              <a:t>– </a:t>
            </a:r>
            <a:r>
              <a:rPr lang="pl-PL" sz="1800" dirty="0" err="1">
                <a:ea typeface="Cambria" panose="02040503050406030204" pitchFamily="18" charset="0"/>
              </a:rPr>
              <a:t>head</a:t>
            </a:r>
            <a:r>
              <a:rPr lang="pl-PL" sz="1800" dirty="0">
                <a:ea typeface="Cambria" panose="02040503050406030204" pitchFamily="18" charset="0"/>
              </a:rPr>
              <a:t>: Prof. dr hab. Piotr Bednarczyk</a:t>
            </a:r>
          </a:p>
          <a:p>
            <a:pPr lvl="0"/>
            <a:r>
              <a:rPr lang="pl-PL" sz="1800" b="1" dirty="0" err="1">
                <a:ea typeface="Cambria" panose="02040503050406030204" pitchFamily="18" charset="0"/>
              </a:rPr>
              <a:t>Ultrarelativistic</a:t>
            </a:r>
            <a:r>
              <a:rPr lang="pl-PL" sz="1800" b="1" dirty="0">
                <a:ea typeface="Cambria" panose="02040503050406030204" pitchFamily="18" charset="0"/>
              </a:rPr>
              <a:t> </a:t>
            </a:r>
            <a:r>
              <a:rPr lang="pl-PL" sz="1800" b="1" dirty="0" err="1">
                <a:ea typeface="Cambria" panose="02040503050406030204" pitchFamily="18" charset="0"/>
              </a:rPr>
              <a:t>Nuclear</a:t>
            </a:r>
            <a:r>
              <a:rPr lang="pl-PL" sz="1800" b="1" dirty="0">
                <a:ea typeface="Cambria" panose="02040503050406030204" pitchFamily="18" charset="0"/>
              </a:rPr>
              <a:t> </a:t>
            </a:r>
            <a:r>
              <a:rPr lang="pl-PL" sz="1800" b="1" dirty="0" err="1">
                <a:ea typeface="Cambria" panose="02040503050406030204" pitchFamily="18" charset="0"/>
              </a:rPr>
              <a:t>Physics</a:t>
            </a:r>
            <a:r>
              <a:rPr lang="pl-PL" sz="1800" b="1" dirty="0">
                <a:ea typeface="Cambria" panose="02040503050406030204" pitchFamily="18" charset="0"/>
              </a:rPr>
              <a:t> and Hadron </a:t>
            </a:r>
            <a:r>
              <a:rPr lang="pl-PL" sz="1800" b="1" dirty="0" err="1">
                <a:ea typeface="Cambria" panose="02040503050406030204" pitchFamily="18" charset="0"/>
              </a:rPr>
              <a:t>Interactions</a:t>
            </a:r>
            <a:r>
              <a:rPr lang="pl-PL" sz="1800" b="1" dirty="0">
                <a:ea typeface="Cambria" panose="02040503050406030204" pitchFamily="18" charset="0"/>
              </a:rPr>
              <a:t> (NZ23) </a:t>
            </a:r>
          </a:p>
          <a:p>
            <a:pPr marL="457200" lvl="1" indent="0">
              <a:buNone/>
            </a:pPr>
            <a:r>
              <a:rPr lang="pl-PL" sz="1800" dirty="0">
                <a:ea typeface="Cambria" panose="02040503050406030204" pitchFamily="18" charset="0"/>
              </a:rPr>
              <a:t>– </a:t>
            </a:r>
            <a:r>
              <a:rPr lang="pl-PL" sz="1800" dirty="0" err="1">
                <a:ea typeface="Cambria" panose="02040503050406030204" pitchFamily="18" charset="0"/>
              </a:rPr>
              <a:t>head</a:t>
            </a:r>
            <a:r>
              <a:rPr lang="pl-PL" sz="1800" dirty="0">
                <a:ea typeface="Cambria" panose="02040503050406030204" pitchFamily="18" charset="0"/>
              </a:rPr>
              <a:t>: Prof. dr hab. Marek Kowalski</a:t>
            </a:r>
          </a:p>
          <a:p>
            <a:pPr lvl="0"/>
            <a:r>
              <a:rPr lang="pl-PL" sz="1800" b="1" dirty="0" err="1">
                <a:ea typeface="Cambria" panose="02040503050406030204" pitchFamily="18" charset="0"/>
              </a:rPr>
              <a:t>Nuclear</a:t>
            </a:r>
            <a:r>
              <a:rPr lang="pl-PL" sz="1800" b="1" dirty="0">
                <a:ea typeface="Cambria" panose="02040503050406030204" pitchFamily="18" charset="0"/>
              </a:rPr>
              <a:t> </a:t>
            </a:r>
            <a:r>
              <a:rPr lang="pl-PL" sz="1800" b="1" dirty="0" err="1">
                <a:ea typeface="Cambria" panose="02040503050406030204" pitchFamily="18" charset="0"/>
              </a:rPr>
              <a:t>Reactions</a:t>
            </a:r>
            <a:r>
              <a:rPr lang="pl-PL" sz="1800" b="1" dirty="0">
                <a:ea typeface="Cambria" panose="02040503050406030204" pitchFamily="18" charset="0"/>
              </a:rPr>
              <a:t> and </a:t>
            </a:r>
            <a:r>
              <a:rPr lang="pl-PL" sz="1800" b="1" dirty="0" err="1">
                <a:ea typeface="Cambria" panose="02040503050406030204" pitchFamily="18" charset="0"/>
              </a:rPr>
              <a:t>Hadronic</a:t>
            </a:r>
            <a:r>
              <a:rPr lang="pl-PL" sz="1800" b="1" dirty="0">
                <a:ea typeface="Cambria" panose="02040503050406030204" pitchFamily="18" charset="0"/>
              </a:rPr>
              <a:t> </a:t>
            </a:r>
            <a:r>
              <a:rPr lang="pl-PL" sz="1800" b="1" dirty="0" err="1">
                <a:ea typeface="Cambria" panose="02040503050406030204" pitchFamily="18" charset="0"/>
              </a:rPr>
              <a:t>Processes</a:t>
            </a:r>
            <a:r>
              <a:rPr lang="pl-PL" sz="1800" b="1" dirty="0">
                <a:ea typeface="Cambria" panose="02040503050406030204" pitchFamily="18" charset="0"/>
              </a:rPr>
              <a:t> (NZ24) </a:t>
            </a:r>
          </a:p>
          <a:p>
            <a:pPr marL="457200" lvl="1" indent="0">
              <a:buNone/>
            </a:pPr>
            <a:r>
              <a:rPr lang="pl-PL" sz="1800" dirty="0">
                <a:ea typeface="Cambria" panose="02040503050406030204" pitchFamily="18" charset="0"/>
              </a:rPr>
              <a:t>– </a:t>
            </a:r>
            <a:r>
              <a:rPr lang="pl-PL" sz="1800" dirty="0" err="1">
                <a:ea typeface="Cambria" panose="02040503050406030204" pitchFamily="18" charset="0"/>
              </a:rPr>
              <a:t>head</a:t>
            </a:r>
            <a:r>
              <a:rPr lang="pl-PL" sz="1800" dirty="0">
                <a:ea typeface="Cambria" panose="02040503050406030204" pitchFamily="18" charset="0"/>
              </a:rPr>
              <a:t>: dr hab. Adam </a:t>
            </a:r>
            <a:r>
              <a:rPr lang="pl-PL" sz="1800" dirty="0" err="1">
                <a:ea typeface="Cambria" panose="02040503050406030204" pitchFamily="18" charset="0"/>
              </a:rPr>
              <a:t>Kozela</a:t>
            </a:r>
            <a:endParaRPr lang="pl-PL" sz="1800" dirty="0">
              <a:ea typeface="Cambria" panose="020405030504060302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FB041DB-5192-9950-C298-C7E69488C9EB}"/>
              </a:ext>
            </a:extLst>
          </p:cNvPr>
          <p:cNvSpPr txBox="1"/>
          <p:nvPr/>
        </p:nvSpPr>
        <p:spPr>
          <a:xfrm>
            <a:off x="1177871" y="5346915"/>
            <a:ext cx="6586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highlight>
                  <a:srgbClr val="FFFF00"/>
                </a:highlight>
                <a:ea typeface="Cambria" panose="02040503050406030204" pitchFamily="18" charset="0"/>
              </a:rPr>
              <a:t>Staff: 38; </a:t>
            </a:r>
            <a:r>
              <a:rPr lang="pl-PL" sz="2200" b="1" dirty="0" err="1">
                <a:highlight>
                  <a:srgbClr val="FFFF00"/>
                </a:highlight>
                <a:ea typeface="Cambria" panose="02040503050406030204" pitchFamily="18" charset="0"/>
              </a:rPr>
              <a:t>Researchers</a:t>
            </a:r>
            <a:r>
              <a:rPr lang="pl-PL" sz="2200" b="1" dirty="0">
                <a:highlight>
                  <a:srgbClr val="FFFF00"/>
                </a:highlight>
                <a:ea typeface="Cambria" panose="02040503050406030204" pitchFamily="18" charset="0"/>
              </a:rPr>
              <a:t>: 36; </a:t>
            </a:r>
            <a:r>
              <a:rPr lang="pl-PL" sz="2200" b="1" dirty="0" err="1">
                <a:highlight>
                  <a:srgbClr val="FFFF00"/>
                </a:highlight>
                <a:ea typeface="Cambria" panose="02040503050406030204" pitchFamily="18" charset="0"/>
              </a:rPr>
              <a:t>PhD</a:t>
            </a:r>
            <a:r>
              <a:rPr lang="pl-PL" sz="2200" b="1" dirty="0">
                <a:highlight>
                  <a:srgbClr val="FFFF00"/>
                </a:highlight>
                <a:ea typeface="Cambria" panose="02040503050406030204" pitchFamily="18" charset="0"/>
              </a:rPr>
              <a:t> Students:6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36552D4-CFD0-26F8-4C2A-68CF47FD41D5}"/>
              </a:ext>
            </a:extLst>
          </p:cNvPr>
          <p:cNvSpPr txBox="1"/>
          <p:nvPr/>
        </p:nvSpPr>
        <p:spPr>
          <a:xfrm>
            <a:off x="3356044" y="318810"/>
            <a:ext cx="563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Division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of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Nuclar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Physics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Strong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Interactions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241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20B1B195-B052-4A1F-8FA9-C38767DF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9AF8C74-CC45-454F-9FB0-76480B8F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3</a:t>
            </a:fld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86D70D-EE75-409B-9EC8-04B45BC0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4A9211-7364-A4AD-EEFA-2FD8D7B31E9F}"/>
              </a:ext>
            </a:extLst>
          </p:cNvPr>
          <p:cNvSpPr txBox="1"/>
          <p:nvPr/>
        </p:nvSpPr>
        <p:spPr>
          <a:xfrm>
            <a:off x="262647" y="1333820"/>
            <a:ext cx="8685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ea typeface="Cambria" panose="02040503050406030204" pitchFamily="18" charset="0"/>
              </a:rPr>
              <a:t>The </a:t>
            </a:r>
            <a:r>
              <a:rPr lang="pl-PL" b="1" dirty="0" err="1">
                <a:ea typeface="Cambria" panose="02040503050406030204" pitchFamily="18" charset="0"/>
              </a:rPr>
              <a:t>Division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investigates</a:t>
            </a:r>
            <a:r>
              <a:rPr lang="pl-PL" b="1" dirty="0">
                <a:ea typeface="Cambria" panose="02040503050406030204" pitchFamily="18" charset="0"/>
              </a:rPr>
              <a:t>, </a:t>
            </a:r>
            <a:r>
              <a:rPr lang="pl-PL" b="1" dirty="0" err="1">
                <a:ea typeface="Cambria" panose="02040503050406030204" pitchFamily="18" charset="0"/>
              </a:rPr>
              <a:t>theoretically</a:t>
            </a:r>
            <a:r>
              <a:rPr lang="pl-PL" b="1" dirty="0">
                <a:ea typeface="Cambria" panose="02040503050406030204" pitchFamily="18" charset="0"/>
              </a:rPr>
              <a:t> and </a:t>
            </a:r>
            <a:r>
              <a:rPr lang="pl-PL" b="1" dirty="0" err="1">
                <a:ea typeface="Cambria" panose="02040503050406030204" pitchFamily="18" charset="0"/>
              </a:rPr>
              <a:t>experimentally</a:t>
            </a:r>
            <a:r>
              <a:rPr lang="pl-PL" b="1" dirty="0">
                <a:ea typeface="Cambria" panose="02040503050406030204" pitchFamily="18" charset="0"/>
              </a:rPr>
              <a:t>, a </a:t>
            </a:r>
            <a:r>
              <a:rPr lang="pl-PL" b="1" dirty="0" err="1">
                <a:ea typeface="Cambria" panose="02040503050406030204" pitchFamily="18" charset="0"/>
              </a:rPr>
              <a:t>wide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range</a:t>
            </a:r>
            <a:r>
              <a:rPr lang="pl-PL" b="1" dirty="0">
                <a:ea typeface="Cambria" panose="02040503050406030204" pitchFamily="18" charset="0"/>
              </a:rPr>
              <a:t> of </a:t>
            </a:r>
            <a:r>
              <a:rPr lang="pl-PL" b="1" dirty="0" err="1">
                <a:ea typeface="Cambria" panose="02040503050406030204" pitchFamily="18" charset="0"/>
              </a:rPr>
              <a:t>problems</a:t>
            </a:r>
            <a:r>
              <a:rPr lang="pl-PL" b="1" dirty="0">
                <a:ea typeface="Cambria" panose="020405030504060302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err="1">
                <a:ea typeface="Cambria" panose="02040503050406030204" pitchFamily="18" charset="0"/>
              </a:rPr>
              <a:t>interactions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between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nucleons</a:t>
            </a:r>
            <a:r>
              <a:rPr lang="pl-PL" b="1" dirty="0">
                <a:ea typeface="Cambria" panose="02040503050406030204" pitchFamily="18" charset="0"/>
              </a:rPr>
              <a:t>, </a:t>
            </a:r>
            <a:r>
              <a:rPr lang="pl-PL" b="1" dirty="0" err="1">
                <a:ea typeface="Cambria" panose="02040503050406030204" pitchFamily="18" charset="0"/>
              </a:rPr>
              <a:t>including</a:t>
            </a:r>
            <a:r>
              <a:rPr lang="pl-PL" b="1" dirty="0">
                <a:ea typeface="Cambria" panose="02040503050406030204" pitchFamily="18" charset="0"/>
              </a:rPr>
              <a:t> the </a:t>
            </a:r>
            <a:r>
              <a:rPr lang="pl-PL" b="1" dirty="0" err="1">
                <a:ea typeface="Cambria" panose="02040503050406030204" pitchFamily="18" charset="0"/>
              </a:rPr>
              <a:t>so-called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three-nucleon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forces</a:t>
            </a:r>
            <a:r>
              <a:rPr lang="pl-PL" b="1" dirty="0">
                <a:ea typeface="Cambria" panose="02040503050406030204" pitchFamily="18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err="1">
                <a:ea typeface="Cambria" panose="02040503050406030204" pitchFamily="18" charset="0"/>
              </a:rPr>
              <a:t>structure</a:t>
            </a:r>
            <a:r>
              <a:rPr lang="pl-PL" b="1" dirty="0">
                <a:ea typeface="Cambria" panose="02040503050406030204" pitchFamily="18" charset="0"/>
              </a:rPr>
              <a:t> of </a:t>
            </a:r>
            <a:r>
              <a:rPr lang="pl-PL" b="1" dirty="0" err="1">
                <a:ea typeface="Cambria" panose="02040503050406030204" pitchFamily="18" charset="0"/>
              </a:rPr>
              <a:t>atomic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nuclei</a:t>
            </a:r>
            <a:r>
              <a:rPr lang="pl-PL" b="1" dirty="0">
                <a:ea typeface="Cambria" panose="02040503050406030204" pitchFamily="18" charset="0"/>
              </a:rPr>
              <a:t> far from the </a:t>
            </a:r>
            <a:r>
              <a:rPr lang="pl-PL" b="1" dirty="0" err="1">
                <a:ea typeface="Cambria" panose="02040503050406030204" pitchFamily="18" charset="0"/>
              </a:rPr>
              <a:t>valley</a:t>
            </a:r>
            <a:r>
              <a:rPr lang="pl-PL" b="1" dirty="0">
                <a:ea typeface="Cambria" panose="02040503050406030204" pitchFamily="18" charset="0"/>
              </a:rPr>
              <a:t> of </a:t>
            </a:r>
            <a:r>
              <a:rPr lang="pl-PL" b="1" dirty="0" err="1">
                <a:ea typeface="Cambria" panose="02040503050406030204" pitchFamily="18" charset="0"/>
              </a:rPr>
              <a:t>stability</a:t>
            </a:r>
            <a:r>
              <a:rPr lang="pl-PL" b="1" dirty="0">
                <a:ea typeface="Cambria" panose="02040503050406030204" pitchFamily="18" charset="0"/>
              </a:rPr>
              <a:t> and </a:t>
            </a:r>
            <a:r>
              <a:rPr lang="pl-PL" b="1" dirty="0" err="1">
                <a:ea typeface="Cambria" panose="02040503050406030204" pitchFamily="18" charset="0"/>
              </a:rPr>
              <a:t>their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exotic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excitations</a:t>
            </a:r>
            <a:r>
              <a:rPr lang="pl-PL" b="1" dirty="0">
                <a:ea typeface="Cambria" panose="02040503050406030204" pitchFamily="18" charset="0"/>
              </a:rPr>
              <a:t> (</a:t>
            </a:r>
            <a:r>
              <a:rPr lang="pl-PL" b="1" dirty="0" err="1">
                <a:ea typeface="Cambria" panose="02040503050406030204" pitchFamily="18" charset="0"/>
              </a:rPr>
              <a:t>e.g</a:t>
            </a:r>
            <a:r>
              <a:rPr lang="pl-PL" b="1" dirty="0">
                <a:ea typeface="Cambria" panose="02040503050406030204" pitchFamily="18" charset="0"/>
              </a:rPr>
              <a:t>., </a:t>
            </a:r>
            <a:r>
              <a:rPr lang="pl-PL" b="1" dirty="0" err="1">
                <a:ea typeface="Cambria" panose="02040503050406030204" pitchFamily="18" charset="0"/>
              </a:rPr>
              <a:t>pygmy</a:t>
            </a:r>
            <a:r>
              <a:rPr lang="pl-PL" b="1" dirty="0">
                <a:ea typeface="Cambria" panose="02040503050406030204" pitchFamily="18" charset="0"/>
              </a:rPr>
              <a:t> and </a:t>
            </a:r>
            <a:r>
              <a:rPr lang="pl-PL" b="1" dirty="0" err="1">
                <a:ea typeface="Cambria" panose="02040503050406030204" pitchFamily="18" charset="0"/>
              </a:rPr>
              <a:t>giant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resonances</a:t>
            </a:r>
            <a:r>
              <a:rPr lang="pl-PL" b="1" dirty="0">
                <a:ea typeface="Cambria" panose="02040503050406030204" pitchFamily="18" charset="0"/>
              </a:rPr>
              <a:t>, </a:t>
            </a:r>
            <a:r>
              <a:rPr lang="pl-PL" b="1" dirty="0" err="1">
                <a:ea typeface="Cambria" panose="02040503050406030204" pitchFamily="18" charset="0"/>
              </a:rPr>
              <a:t>isomeric</a:t>
            </a:r>
            <a:r>
              <a:rPr lang="pl-PL" b="1" dirty="0">
                <a:ea typeface="Cambria" panose="02040503050406030204" pitchFamily="18" charset="0"/>
              </a:rPr>
              <a:t> and high-</a:t>
            </a:r>
            <a:r>
              <a:rPr lang="pl-PL" b="1" dirty="0" err="1">
                <a:ea typeface="Cambria" panose="02040503050406030204" pitchFamily="18" charset="0"/>
              </a:rPr>
              <a:t>spin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states</a:t>
            </a:r>
            <a:r>
              <a:rPr lang="pl-PL" b="1" dirty="0">
                <a:ea typeface="Cambria" panose="02040503050406030204" pitchFamily="18" charset="0"/>
              </a:rPr>
              <a:t>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err="1">
                <a:ea typeface="Cambria" panose="02040503050406030204" pitchFamily="18" charset="0"/>
              </a:rPr>
              <a:t>nuclear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reaction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mechanisms</a:t>
            </a:r>
            <a:r>
              <a:rPr lang="pl-PL" b="1" dirty="0">
                <a:ea typeface="Cambria" panose="02040503050406030204" pitchFamily="18" charset="0"/>
              </a:rPr>
              <a:t>, </a:t>
            </a:r>
            <a:r>
              <a:rPr lang="pl-PL" b="1" dirty="0" err="1">
                <a:ea typeface="Cambria" panose="02040503050406030204" pitchFamily="18" charset="0"/>
              </a:rPr>
              <a:t>including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processes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occurring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at</a:t>
            </a:r>
            <a:r>
              <a:rPr lang="pl-PL" b="1" dirty="0">
                <a:ea typeface="Cambria" panose="02040503050406030204" pitchFamily="18" charset="0"/>
              </a:rPr>
              <a:t> ultra-</a:t>
            </a:r>
            <a:r>
              <a:rPr lang="pl-PL" b="1" dirty="0" err="1">
                <a:ea typeface="Cambria" panose="02040503050406030204" pitchFamily="18" charset="0"/>
              </a:rPr>
              <a:t>relativistic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energies</a:t>
            </a:r>
            <a:r>
              <a:rPr lang="pl-PL" b="1" dirty="0">
                <a:ea typeface="Cambria" panose="02040503050406030204" pitchFamily="18" charset="0"/>
              </a:rPr>
              <a:t> with open </a:t>
            </a:r>
            <a:r>
              <a:rPr lang="pl-PL" b="1" dirty="0" err="1">
                <a:ea typeface="Cambria" panose="02040503050406030204" pitchFamily="18" charset="0"/>
              </a:rPr>
              <a:t>strangeness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production</a:t>
            </a:r>
            <a:r>
              <a:rPr lang="pl-PL" b="1" dirty="0">
                <a:ea typeface="Cambria" panose="02040503050406030204" pitchFamily="18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ea typeface="Cambria" panose="02040503050406030204" pitchFamily="18" charset="0"/>
              </a:rPr>
              <a:t>the </a:t>
            </a:r>
            <a:r>
              <a:rPr lang="pl-PL" b="1" dirty="0" err="1">
                <a:ea typeface="Cambria" panose="02040503050406030204" pitchFamily="18" charset="0"/>
              </a:rPr>
              <a:t>nuclear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matter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equation</a:t>
            </a:r>
            <a:r>
              <a:rPr lang="pl-PL" b="1" dirty="0">
                <a:ea typeface="Cambria" panose="02040503050406030204" pitchFamily="18" charset="0"/>
              </a:rPr>
              <a:t> of </a:t>
            </a:r>
            <a:r>
              <a:rPr lang="pl-PL" b="1" dirty="0" err="1">
                <a:ea typeface="Cambria" panose="02040503050406030204" pitchFamily="18" charset="0"/>
              </a:rPr>
              <a:t>state</a:t>
            </a:r>
            <a:r>
              <a:rPr lang="pl-PL" b="1" dirty="0">
                <a:ea typeface="Cambria" panose="02040503050406030204" pitchFamily="18" charset="0"/>
              </a:rPr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 err="1">
                <a:ea typeface="Cambria" panose="02040503050406030204" pitchFamily="18" charset="0"/>
              </a:rPr>
              <a:t>fundamental</a:t>
            </a:r>
            <a:r>
              <a:rPr lang="pl-PL" b="1" dirty="0">
                <a:ea typeface="Cambria" panose="02040503050406030204" pitchFamily="18" charset="0"/>
              </a:rPr>
              <a:t> </a:t>
            </a:r>
            <a:r>
              <a:rPr lang="pl-PL" b="1" dirty="0" err="1">
                <a:ea typeface="Cambria" panose="02040503050406030204" pitchFamily="18" charset="0"/>
              </a:rPr>
              <a:t>symmetries</a:t>
            </a:r>
            <a:r>
              <a:rPr lang="pl-PL" b="1" dirty="0">
                <a:ea typeface="Cambria" panose="02040503050406030204" pitchFamily="18" charset="0"/>
              </a:rPr>
              <a:t> of </a:t>
            </a:r>
            <a:r>
              <a:rPr lang="pl-PL" b="1" dirty="0" err="1">
                <a:ea typeface="Cambria" panose="02040503050406030204" pitchFamily="18" charset="0"/>
              </a:rPr>
              <a:t>interaction</a:t>
            </a:r>
            <a:r>
              <a:rPr lang="pl-PL" b="1" dirty="0"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pl-PL" b="1" dirty="0"/>
              <a:t>The </a:t>
            </a:r>
            <a:r>
              <a:rPr lang="pl-PL" b="1" dirty="0" err="1"/>
              <a:t>Division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dirty="0" err="1"/>
              <a:t>engaged</a:t>
            </a:r>
            <a:r>
              <a:rPr lang="pl-PL" b="1" dirty="0"/>
              <a:t> </a:t>
            </a:r>
            <a:r>
              <a:rPr lang="pl-PL" b="1" dirty="0" err="1"/>
              <a:t>mainly</a:t>
            </a:r>
            <a:r>
              <a:rPr lang="pl-PL" b="1" dirty="0"/>
              <a:t> in </a:t>
            </a:r>
            <a:r>
              <a:rPr lang="pl-PL" b="1" dirty="0" err="1"/>
              <a:t>basic</a:t>
            </a:r>
            <a:r>
              <a:rPr lang="pl-PL" b="1" dirty="0"/>
              <a:t> </a:t>
            </a:r>
            <a:r>
              <a:rPr lang="pl-PL" b="1" dirty="0" err="1"/>
              <a:t>research</a:t>
            </a:r>
            <a:r>
              <a:rPr lang="pl-PL" b="1" dirty="0"/>
              <a:t>. R&amp;D </a:t>
            </a:r>
            <a:r>
              <a:rPr lang="pl-PL" b="1" dirty="0" err="1"/>
              <a:t>work</a:t>
            </a:r>
            <a:r>
              <a:rPr lang="pl-PL" b="1" dirty="0"/>
              <a:t> </a:t>
            </a:r>
            <a:r>
              <a:rPr lang="pl-PL" b="1" dirty="0" err="1"/>
              <a:t>performed</a:t>
            </a:r>
            <a:r>
              <a:rPr lang="pl-PL" b="1" dirty="0"/>
              <a:t> on the </a:t>
            </a:r>
            <a:r>
              <a:rPr lang="pl-PL" b="1" dirty="0" err="1"/>
              <a:t>construction</a:t>
            </a:r>
            <a:r>
              <a:rPr lang="pl-PL" b="1" dirty="0"/>
              <a:t> of </a:t>
            </a:r>
            <a:r>
              <a:rPr lang="pl-PL" b="1" dirty="0" err="1"/>
              <a:t>detectors</a:t>
            </a:r>
            <a:r>
              <a:rPr lang="pl-PL" b="1" dirty="0"/>
              <a:t> in </a:t>
            </a:r>
            <a:r>
              <a:rPr lang="pl-PL" b="1" dirty="0" err="1"/>
              <a:t>international</a:t>
            </a:r>
            <a:r>
              <a:rPr lang="pl-PL" b="1" dirty="0"/>
              <a:t> </a:t>
            </a:r>
            <a:r>
              <a:rPr lang="pl-PL" b="1" dirty="0" err="1"/>
              <a:t>experiments</a:t>
            </a:r>
            <a:r>
              <a:rPr lang="pl-PL" b="1" dirty="0"/>
              <a:t> </a:t>
            </a:r>
            <a:r>
              <a:rPr lang="pl-PL" b="1" dirty="0" err="1"/>
              <a:t>may</a:t>
            </a:r>
            <a:r>
              <a:rPr lang="pl-PL" b="1" dirty="0"/>
              <a:t> </a:t>
            </a:r>
            <a:r>
              <a:rPr lang="pl-PL" b="1" dirty="0" err="1"/>
              <a:t>contribute</a:t>
            </a:r>
            <a:r>
              <a:rPr lang="pl-PL" b="1" dirty="0"/>
              <a:t> </a:t>
            </a:r>
            <a:r>
              <a:rPr lang="pl-PL" b="1" dirty="0" err="1"/>
              <a:t>indirectly</a:t>
            </a:r>
            <a:r>
              <a:rPr lang="pl-PL" b="1" dirty="0"/>
              <a:t> to </a:t>
            </a:r>
            <a:r>
              <a:rPr lang="pl-PL" b="1" dirty="0" err="1"/>
              <a:t>applications</a:t>
            </a:r>
            <a:r>
              <a:rPr lang="pl-PL" b="1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12DC82E-73A1-B6C6-97F1-9A69DE99CE5E}"/>
              </a:ext>
            </a:extLst>
          </p:cNvPr>
          <p:cNvSpPr txBox="1"/>
          <p:nvPr/>
        </p:nvSpPr>
        <p:spPr>
          <a:xfrm>
            <a:off x="956528" y="959543"/>
            <a:ext cx="750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ea typeface="Cambria" panose="02040503050406030204" pitchFamily="18" charset="0"/>
              </a:rPr>
              <a:t>Main research activities</a:t>
            </a:r>
            <a:endParaRPr lang="pl-PL" sz="2000" b="1" cap="small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10" name="PoleTekstowe 8">
            <a:extLst>
              <a:ext uri="{FF2B5EF4-FFF2-40B4-BE49-F238E27FC236}">
                <a16:creationId xmlns:a16="http://schemas.microsoft.com/office/drawing/2014/main" id="{A1F3E7E3-ADA9-BB19-9D74-732B28223FBD}"/>
              </a:ext>
            </a:extLst>
          </p:cNvPr>
          <p:cNvSpPr txBox="1"/>
          <p:nvPr/>
        </p:nvSpPr>
        <p:spPr>
          <a:xfrm>
            <a:off x="173247" y="4537984"/>
            <a:ext cx="8685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Experiments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in GSI/FAIR, GANIL/SPIRAL2,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IJCLab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ILL, LNL Legnaro, IFIN-HH, CERN: ISOLDE, JYFL, RIKEN , RCNP, ANL, FRIB,…</a:t>
            </a:r>
          </a:p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and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also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in CCB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Krakow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and HIL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Warsaw</a:t>
            </a:r>
            <a:endParaRPr lang="pl-PL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Strong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collaboration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with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many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scientific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partners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in Poland, Europe and in the </a:t>
            </a:r>
            <a:r>
              <a:rPr lang="pl-PL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world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EF661BC8-238C-D485-F9A4-FB31ACA600B8}"/>
              </a:ext>
            </a:extLst>
          </p:cNvPr>
          <p:cNvSpPr/>
          <p:nvPr/>
        </p:nvSpPr>
        <p:spPr>
          <a:xfrm>
            <a:off x="4425214" y="5803156"/>
            <a:ext cx="462825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RESULTS: ca. 120 </a:t>
            </a:r>
            <a:r>
              <a:rPr lang="pl-PL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papers</a:t>
            </a:r>
            <a:r>
              <a:rPr lang="pl-PL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yearly</a:t>
            </a:r>
            <a:endParaRPr lang="pl-PL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7E61173-8999-2795-A62B-639589957BF0}"/>
              </a:ext>
            </a:extLst>
          </p:cNvPr>
          <p:cNvSpPr txBox="1"/>
          <p:nvPr/>
        </p:nvSpPr>
        <p:spPr>
          <a:xfrm>
            <a:off x="3356044" y="318810"/>
            <a:ext cx="563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Division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of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Nuclar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Physics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Strong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Interactions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4186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8CEEF07-35A4-24C5-E6B8-ED0FC51A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5485508-D3F8-5777-C1F4-9CE4A9AE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48336-8026-4924-FBB0-05F30A31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48128C5-5DFE-B83C-FEEB-F1E7CCFC06D2}"/>
              </a:ext>
            </a:extLst>
          </p:cNvPr>
          <p:cNvSpPr txBox="1"/>
          <p:nvPr/>
        </p:nvSpPr>
        <p:spPr>
          <a:xfrm>
            <a:off x="1202582" y="2418725"/>
            <a:ext cx="704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ea typeface="Cambria" panose="02040503050406030204" pitchFamily="18" charset="0"/>
              </a:rPr>
              <a:t>Recent</a:t>
            </a:r>
            <a:r>
              <a:rPr lang="pl-PL" sz="2400" b="1" dirty="0">
                <a:ea typeface="Cambria" panose="02040503050406030204" pitchFamily="18" charset="0"/>
              </a:rPr>
              <a:t> </a:t>
            </a:r>
            <a:r>
              <a:rPr lang="pl-PL" sz="2400" b="1" dirty="0" err="1">
                <a:ea typeface="Cambria" panose="02040503050406030204" pitchFamily="18" charset="0"/>
              </a:rPr>
              <a:t>scientific</a:t>
            </a:r>
            <a:r>
              <a:rPr lang="pl-PL" sz="2400" b="1" dirty="0">
                <a:ea typeface="Cambria" panose="02040503050406030204" pitchFamily="18" charset="0"/>
              </a:rPr>
              <a:t> </a:t>
            </a:r>
            <a:r>
              <a:rPr lang="pl-PL" sz="2400" b="1" dirty="0" err="1">
                <a:ea typeface="Cambria" panose="02040503050406030204" pitchFamily="18" charset="0"/>
              </a:rPr>
              <a:t>achievements</a:t>
            </a:r>
            <a:r>
              <a:rPr lang="pl-PL" sz="2400" b="1" dirty="0">
                <a:ea typeface="Cambria" panose="02040503050406030204" pitchFamily="18" charset="0"/>
              </a:rPr>
              <a:t> </a:t>
            </a:r>
            <a:endParaRPr lang="pl-PL" sz="2400" b="1" cap="small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784196D-9A19-8C07-4089-6F0C27097444}"/>
              </a:ext>
            </a:extLst>
          </p:cNvPr>
          <p:cNvSpPr txBox="1"/>
          <p:nvPr/>
        </p:nvSpPr>
        <p:spPr>
          <a:xfrm>
            <a:off x="3356044" y="318810"/>
            <a:ext cx="563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Division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of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Nuclar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Physics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Strong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Interactions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6847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dt" idx="3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15.09.2025</a:t>
            </a:r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ole tekstowe 3"/>
          <p:cNvSpPr/>
          <p:nvPr/>
        </p:nvSpPr>
        <p:spPr>
          <a:xfrm>
            <a:off x="628560" y="1270800"/>
            <a:ext cx="704268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ole tekstowe 9"/>
          <p:cNvSpPr/>
          <p:nvPr/>
        </p:nvSpPr>
        <p:spPr>
          <a:xfrm>
            <a:off x="16560" y="981720"/>
            <a:ext cx="4483440" cy="54154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First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theoretical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evaluation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of f₁(1285)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meson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production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cross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sections</a:t>
            </a:r>
            <a:br>
              <a:rPr sz="1200" dirty="0"/>
            </a:br>
            <a:endParaRPr lang="pl-PL" sz="1200" b="0" strike="noStrike" spc="-1" dirty="0">
              <a:solidFill>
                <a:srgbClr val="000000"/>
              </a:solidFill>
              <a:latin typeface="Arial"/>
              <a:ea typeface="Noto Sans CJK SC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rgbClr val="0070C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rgbClr val="0070C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rgbClr val="0070C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For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first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time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the cross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section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for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pp</a:t>
            </a:r>
            <a:r>
              <a:rPr lang="pl-PL" sz="1200" spc="-1" dirty="0">
                <a:solidFill>
                  <a:srgbClr val="0070C0"/>
                </a:solidFill>
                <a:latin typeface="Calibri"/>
              </a:rPr>
              <a:t>-&gt;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ppf1(1285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reactions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near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threshold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relevant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for the HADES, CBM and PANDA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experiments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were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evaluated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. It was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assumed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that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energies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close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to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threshold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the </a:t>
            </a:r>
            <a:r>
              <a:rPr lang="pl-PL" sz="1200" b="0" strike="noStrike" spc="-1" dirty="0">
                <a:solidFill>
                  <a:srgbClr val="0070C0"/>
                </a:solidFill>
                <a:latin typeface="Symbol" pitchFamily="2" charset="2"/>
              </a:rPr>
              <a:t>ww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f1(1285) and </a:t>
            </a:r>
            <a:r>
              <a:rPr lang="pl-PL" sz="1200" b="0" strike="noStrike" spc="-1" dirty="0">
                <a:solidFill>
                  <a:srgbClr val="0070C0"/>
                </a:solidFill>
                <a:latin typeface="Symbol" pitchFamily="2" charset="2"/>
              </a:rPr>
              <a:t>rr</a:t>
            </a:r>
            <a:r>
              <a:rPr lang="pl-PL" sz="1200" b="0" strike="noStrike" spc="-1" baseline="30000" dirty="0">
                <a:solidFill>
                  <a:srgbClr val="0070C0"/>
                </a:solidFill>
                <a:latin typeface="Calibri"/>
              </a:rPr>
              <a:t>0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f1(1285)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fusion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processes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are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the dominant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production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mechanisms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.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possibility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a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measurement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by HADES@GSI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has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been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presented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discussed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.</a:t>
            </a:r>
            <a:br>
              <a:rPr sz="1200" dirty="0"/>
            </a:b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P. Lebiedowicz, O. </a:t>
            </a:r>
            <a:r>
              <a:rPr lang="pl-PL" sz="11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Nachtmann</a:t>
            </a: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, P. </a:t>
            </a:r>
            <a:r>
              <a:rPr lang="pl-PL" sz="11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Salabura</a:t>
            </a: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 and A. Szczurek, 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1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Phys</a:t>
            </a: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. </a:t>
            </a:r>
            <a:r>
              <a:rPr lang="pl-PL" sz="11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Rev</a:t>
            </a: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. </a:t>
            </a:r>
            <a:r>
              <a:rPr lang="pl-PL" sz="1100" b="1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D104</a:t>
            </a: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 034031 (2021)</a:t>
            </a:r>
            <a:endParaRPr lang="pl-PL" sz="1100" b="0" strike="noStrike" spc="-1" dirty="0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sp>
        <p:nvSpPr>
          <p:cNvPr id="78" name="pole tekstowe 10"/>
          <p:cNvSpPr/>
          <p:nvPr/>
        </p:nvSpPr>
        <p:spPr>
          <a:xfrm>
            <a:off x="3420000" y="174960"/>
            <a:ext cx="55688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57200">
              <a:lnSpc>
                <a:spcPct val="100000"/>
              </a:lnSpc>
            </a:pP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Department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of the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Theory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of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Strong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Interactions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and Many Body Systems (NZ21)</a:t>
            </a:r>
            <a:endParaRPr lang="pl-PL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ole tekstowe 11"/>
          <p:cNvSpPr/>
          <p:nvPr/>
        </p:nvSpPr>
        <p:spPr>
          <a:xfrm>
            <a:off x="4426086" y="961491"/>
            <a:ext cx="4701354" cy="53692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Possible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future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studies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of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light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-by-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light</a:t>
            </a:r>
            <a:r>
              <a:rPr lang="pl-PL" b="1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scattering</a:t>
            </a:r>
            <a:endParaRPr lang="pl-PL" b="1" strike="noStrike" spc="-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Possible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future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studies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of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photon-photon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(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light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-by-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light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)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scattering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using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planned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FoCal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and ALICE 3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detectors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were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discussed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.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Different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mechanisms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of </a:t>
            </a:r>
            <a:r>
              <a:rPr lang="en-US" sz="1200" dirty="0">
                <a:solidFill>
                  <a:srgbClr val="0070C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scattering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,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such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as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double-hadronic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photon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fluctuations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, t/u-channel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neutral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pion exchange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or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resonance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excitations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rgbClr val="0070C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l-PL" sz="1200" dirty="0">
                <a:solidFill>
                  <a:srgbClr val="0070C0"/>
                </a:solidFill>
                <a:effectLst/>
              </a:rPr>
              <a:t> 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) and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deexcitation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dirty="0" err="1">
                <a:solidFill>
                  <a:srgbClr val="0070C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The </a:t>
            </a:r>
            <a:r>
              <a:rPr lang="en-US" sz="1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PbPb→PbPb</a:t>
            </a:r>
            <a:r>
              <a:rPr lang="en-US" sz="1200" dirty="0">
                <a:solidFill>
                  <a:srgbClr val="0070C0"/>
                </a:solidFill>
                <a:effectLst/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 gg</a:t>
            </a:r>
            <a:r>
              <a:rPr lang="en-US" sz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cross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section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has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been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calculated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within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equivalent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photon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approximation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in the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impact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parameter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space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.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Several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differential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distributions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have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been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presented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discussed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and cross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section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in the (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mb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-b)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range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for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typical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ALICE 3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cuts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(a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few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orders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of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magnitude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larger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than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for the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current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ATLAS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or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CMS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experiments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)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were</a:t>
            </a:r>
            <a:r>
              <a:rPr lang="pl-PL" sz="120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trike="noStrike" spc="-1" dirty="0" err="1">
                <a:solidFill>
                  <a:srgbClr val="0070C0"/>
                </a:solidFill>
                <a:latin typeface="Calibri"/>
              </a:rPr>
              <a:t>predicted</a:t>
            </a:r>
            <a:r>
              <a:rPr lang="pl-PL" sz="1200" strike="noStrike" spc="-1" dirty="0">
                <a:latin typeface="Calibri"/>
              </a:rPr>
              <a:t>.</a:t>
            </a:r>
          </a:p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strike="noStrike" spc="-1" dirty="0">
                <a:latin typeface="Calibri"/>
              </a:rPr>
              <a:t> </a:t>
            </a:r>
            <a:br>
              <a:rPr sz="1200" dirty="0"/>
            </a:br>
            <a:endParaRPr lang="pl-PL" sz="9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br>
              <a:rPr sz="1100" dirty="0"/>
            </a:b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>
              <a:highlight>
                <a:srgbClr val="FFFF00"/>
              </a:highlight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b="0" strike="noStrike" spc="-1" dirty="0">
              <a:solidFill>
                <a:schemeClr val="dk1"/>
              </a:solidFill>
              <a:highlight>
                <a:srgbClr val="FFFF00"/>
              </a:highlight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P. Jucha, M. </a:t>
            </a:r>
            <a:r>
              <a:rPr lang="pl-PL" sz="11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Kłusek</a:t>
            </a: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-Gawenda and A. Szczurek, </a:t>
            </a:r>
            <a:r>
              <a:rPr lang="pl-PL" sz="11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Phys</a:t>
            </a: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. </a:t>
            </a:r>
            <a:r>
              <a:rPr lang="pl-PL" sz="11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Rev</a:t>
            </a: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. </a:t>
            </a:r>
            <a:r>
              <a:rPr lang="pl-PL" sz="1100" b="1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D109</a:t>
            </a:r>
            <a:r>
              <a:rPr lang="pl-PL" sz="11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 014004 (2024)</a:t>
            </a:r>
            <a:endParaRPr lang="pl-PL" sz="1100" b="0" strike="noStrike" spc="-1" dirty="0">
              <a:solidFill>
                <a:srgbClr val="000000"/>
              </a:solidFill>
              <a:highlight>
                <a:srgbClr val="FFFF00"/>
              </a:highlight>
              <a:latin typeface="Arial"/>
            </a:endParaRPr>
          </a:p>
        </p:txBody>
      </p:sp>
      <p:pic>
        <p:nvPicPr>
          <p:cNvPr id="80" name="Obraz 79"/>
          <p:cNvPicPr/>
          <p:nvPr/>
        </p:nvPicPr>
        <p:blipFill>
          <a:blip r:embed="rId2"/>
          <a:stretch/>
        </p:blipFill>
        <p:spPr>
          <a:xfrm>
            <a:off x="5810093" y="3429000"/>
            <a:ext cx="2798885" cy="2409564"/>
          </a:xfrm>
          <a:prstGeom prst="rect">
            <a:avLst/>
          </a:prstGeom>
          <a:ln w="0">
            <a:noFill/>
          </a:ln>
        </p:spPr>
      </p:pic>
      <p:pic>
        <p:nvPicPr>
          <p:cNvPr id="82" name="Obraz 81"/>
          <p:cNvPicPr/>
          <p:nvPr/>
        </p:nvPicPr>
        <p:blipFill>
          <a:blip r:embed="rId3"/>
          <a:stretch/>
        </p:blipFill>
        <p:spPr>
          <a:xfrm>
            <a:off x="353387" y="1546697"/>
            <a:ext cx="3534254" cy="2957209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2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pl-PL"/>
            </a:defPPr>
            <a:lvl1pPr marL="0" indent="0" algn="ctr" defTabSz="457200" rtl="0" eaLnBrk="1" latinLnBrk="0" hangingPunct="1">
              <a:lnSpc>
                <a:spcPct val="100000"/>
              </a:lnSpc>
              <a:buNone/>
              <a:defRPr lang="pl-PL" sz="1200" b="0" strike="noStrike" kern="1200" spc="-1">
                <a:solidFill>
                  <a:schemeClr val="dk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NO2, Adam Maj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pl-PL"/>
            </a:defPPr>
            <a:lvl1pPr marL="0" indent="0" algn="r" defTabSz="457200" rtl="0" eaLnBrk="1" latinLnBrk="0" hangingPunct="1">
              <a:lnSpc>
                <a:spcPct val="100000"/>
              </a:lnSpc>
              <a:buNone/>
              <a:defRPr lang="pl-PL" sz="1200" b="0" strike="noStrike" kern="1200" spc="-1">
                <a:solidFill>
                  <a:schemeClr val="dk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8F546-0519-4339-A113-0D201DC3750E}" type="slidenum">
              <a:rPr lang="pl-PL" smtClean="0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dt" idx="3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15.09.2025</a:t>
            </a:r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ole tekstowe 3"/>
          <p:cNvSpPr/>
          <p:nvPr/>
        </p:nvSpPr>
        <p:spPr>
          <a:xfrm>
            <a:off x="628560" y="1270800"/>
            <a:ext cx="704268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ole tekstowe 9"/>
          <p:cNvSpPr/>
          <p:nvPr/>
        </p:nvSpPr>
        <p:spPr>
          <a:xfrm>
            <a:off x="16560" y="981720"/>
            <a:ext cx="4483440" cy="56154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Gamma-Decay of the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Giant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Quadrupole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Resonance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(GQR) in </a:t>
            </a:r>
            <a:r>
              <a:rPr lang="pl-PL" b="1" strike="noStrike" spc="-1" baseline="300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208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Pb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spc="-1" dirty="0">
                <a:latin typeface="Calibri"/>
              </a:rPr>
              <a:t>(</a:t>
            </a:r>
            <a:r>
              <a:rPr lang="pl-PL" sz="1200" spc="-1" dirty="0" err="1">
                <a:latin typeface="Calibri"/>
              </a:rPr>
              <a:t>eperiment</a:t>
            </a:r>
            <a:r>
              <a:rPr lang="pl-PL" sz="1200" spc="-1" dirty="0">
                <a:latin typeface="Calibri"/>
              </a:rPr>
              <a:t> </a:t>
            </a:r>
            <a:r>
              <a:rPr lang="pl-PL" sz="1200" spc="-1" dirty="0" err="1">
                <a:latin typeface="Calibri"/>
              </a:rPr>
              <a:t>performed</a:t>
            </a:r>
            <a:r>
              <a:rPr lang="pl-PL" sz="1200" spc="-1" dirty="0">
                <a:latin typeface="Calibri"/>
              </a:rPr>
              <a:t> </a:t>
            </a:r>
            <a:r>
              <a:rPr lang="pl-PL" sz="1200" spc="-1" dirty="0" err="1">
                <a:latin typeface="Calibri"/>
              </a:rPr>
              <a:t>at</a:t>
            </a:r>
            <a:r>
              <a:rPr lang="pl-PL" sz="1200" spc="-1" dirty="0">
                <a:latin typeface="Calibri"/>
              </a:rPr>
              <a:t> CCB </a:t>
            </a:r>
            <a:r>
              <a:rPr lang="pl-PL" sz="1200" spc="-1" dirty="0" err="1">
                <a:latin typeface="Calibri"/>
              </a:rPr>
              <a:t>Krakow</a:t>
            </a:r>
            <a:r>
              <a:rPr lang="pl-PL" sz="1200" spc="-1" dirty="0">
                <a:latin typeface="Calibri"/>
              </a:rPr>
              <a:t> – </a:t>
            </a:r>
            <a:r>
              <a:rPr lang="pl-PL" sz="1200" spc="-1" dirty="0" err="1">
                <a:latin typeface="Calibri"/>
              </a:rPr>
              <a:t>inelastic</a:t>
            </a:r>
            <a:r>
              <a:rPr lang="pl-PL" sz="1200" spc="-1" dirty="0">
                <a:latin typeface="Calibri"/>
              </a:rPr>
              <a:t> </a:t>
            </a:r>
            <a:r>
              <a:rPr lang="pl-PL" sz="1200" spc="-1" dirty="0" err="1">
                <a:latin typeface="Calibri"/>
              </a:rPr>
              <a:t>scattering</a:t>
            </a:r>
            <a:r>
              <a:rPr lang="pl-PL" sz="1200" spc="-1" dirty="0">
                <a:latin typeface="Calibri"/>
              </a:rPr>
              <a:t> of high-</a:t>
            </a:r>
            <a:r>
              <a:rPr lang="pl-PL" sz="1200" spc="-1" dirty="0" err="1">
                <a:latin typeface="Calibri"/>
              </a:rPr>
              <a:t>energy</a:t>
            </a:r>
            <a:r>
              <a:rPr lang="pl-PL" sz="1200" spc="-1" dirty="0">
                <a:latin typeface="Calibri"/>
              </a:rPr>
              <a:t> </a:t>
            </a:r>
            <a:r>
              <a:rPr lang="pl-PL" sz="1200" spc="-1" dirty="0" err="1">
                <a:latin typeface="Calibri"/>
              </a:rPr>
              <a:t>protons</a:t>
            </a:r>
            <a:r>
              <a:rPr lang="pl-PL" sz="1200" spc="-1" dirty="0">
                <a:latin typeface="Calibri"/>
              </a:rPr>
              <a:t>)</a:t>
            </a:r>
            <a:br>
              <a:rPr sz="1200" dirty="0"/>
            </a:br>
            <a:br>
              <a:rPr sz="1200" dirty="0"/>
            </a:br>
            <a:br>
              <a:rPr sz="1200" dirty="0"/>
            </a:br>
            <a:br>
              <a:rPr sz="1200" dirty="0"/>
            </a:br>
            <a:br>
              <a:rPr sz="1200" dirty="0"/>
            </a:b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br>
              <a:rPr sz="1200" dirty="0"/>
            </a:b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chemeClr val="dk1"/>
              </a:solidFill>
              <a:latin typeface="Calibri"/>
            </a:endParaRPr>
          </a:p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The gamma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decay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the GQR</a:t>
            </a:r>
            <a:r>
              <a:rPr lang="pl-PL" sz="1200" spc="-1" dirty="0">
                <a:solidFill>
                  <a:srgbClr val="0070C0"/>
                </a:solidFill>
                <a:latin typeface="Calibri"/>
              </a:rPr>
              <a:t> (</a:t>
            </a:r>
            <a:r>
              <a:rPr lang="pl-PL" sz="1200" spc="-1" dirty="0" err="1">
                <a:solidFill>
                  <a:srgbClr val="0070C0"/>
                </a:solidFill>
                <a:latin typeface="Calibri"/>
              </a:rPr>
              <a:t>very</a:t>
            </a:r>
            <a:r>
              <a:rPr lang="pl-PL" sz="1200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pc="-1" dirty="0" err="1">
                <a:solidFill>
                  <a:srgbClr val="0070C0"/>
                </a:solidFill>
                <a:latin typeface="Calibri"/>
              </a:rPr>
              <a:t>rare</a:t>
            </a:r>
            <a:r>
              <a:rPr lang="pl-PL" sz="1200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spc="-1" dirty="0" err="1">
                <a:solidFill>
                  <a:srgbClr val="0070C0"/>
                </a:solidFill>
                <a:latin typeface="Calibri"/>
              </a:rPr>
              <a:t>phenomenon</a:t>
            </a:r>
            <a:r>
              <a:rPr lang="pl-PL" sz="1200" spc="-1" dirty="0">
                <a:solidFill>
                  <a:srgbClr val="0070C0"/>
                </a:solidFill>
                <a:latin typeface="Calibri"/>
              </a:rPr>
              <a:t>)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excited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in the </a:t>
            </a:r>
            <a:r>
              <a:rPr lang="pl-PL" sz="1200" b="0" strike="noStrike" spc="-1" baseline="30000" dirty="0">
                <a:solidFill>
                  <a:srgbClr val="0070C0"/>
                </a:solidFill>
                <a:latin typeface="Calibri"/>
              </a:rPr>
              <a:t>208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Pb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nucleus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was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observed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in a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series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measurements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performed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Cyclotron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Center Bronowice IFJ PAN,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using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a modern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detection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system for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nuclear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spectroscopy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..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result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reported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here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fully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confirms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refines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findings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from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about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50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years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ago,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which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was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subject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to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great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uncertainty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which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could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not be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verified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until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now</a:t>
            </a:r>
            <a:r>
              <a:rPr lang="pl-PL" sz="1200" spc="-1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B. Wasilewska, M. Kmiecik, M. </a:t>
            </a:r>
            <a:r>
              <a:rPr lang="pl-PL" sz="12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Ciemała,A</a:t>
            </a:r>
            <a:r>
              <a:rPr lang="pl-PL" sz="12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. Maj et al., PRC105, 014310 (2022)</a:t>
            </a:r>
            <a:br>
              <a:rPr sz="1100" dirty="0"/>
            </a:br>
            <a:endParaRPr lang="pl-PL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ole tekstowe 10"/>
          <p:cNvSpPr/>
          <p:nvPr/>
        </p:nvSpPr>
        <p:spPr>
          <a:xfrm>
            <a:off x="3420000" y="174960"/>
            <a:ext cx="556884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57200">
              <a:lnSpc>
                <a:spcPct val="100000"/>
              </a:lnSpc>
            </a:pP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Department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of the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Structure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</a:t>
            </a:r>
          </a:p>
          <a:p>
            <a:pPr algn="r" defTabSz="457200">
              <a:lnSpc>
                <a:spcPct val="100000"/>
              </a:lnSpc>
            </a:pP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of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Atomic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Nucleus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(NZ22</a:t>
            </a:r>
            <a:endParaRPr lang="pl-PL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ole tekstowe 11"/>
          <p:cNvSpPr/>
          <p:nvPr/>
        </p:nvSpPr>
        <p:spPr>
          <a:xfrm>
            <a:off x="4519455" y="961491"/>
            <a:ext cx="4483440" cy="52153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Study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of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octupole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excitations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in neutron-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rich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Zr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isotopes</a:t>
            </a:r>
            <a:endParaRPr lang="pl-PL" b="1" strike="noStrike" spc="-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strike="noStrike" spc="-1" dirty="0" err="1">
                <a:latin typeface="Calibri"/>
              </a:rPr>
              <a:t>Two</a:t>
            </a:r>
            <a:r>
              <a:rPr lang="pl-PL" sz="1200" strike="noStrike" spc="-1" dirty="0">
                <a:latin typeface="Calibri"/>
              </a:rPr>
              <a:t> </a:t>
            </a:r>
            <a:r>
              <a:rPr lang="pl-PL" sz="1200" strike="noStrike" spc="-1" dirty="0" err="1">
                <a:latin typeface="Calibri"/>
              </a:rPr>
              <a:t>fusion-evaporation</a:t>
            </a:r>
            <a:r>
              <a:rPr lang="pl-PL" sz="1200" strike="noStrike" spc="-1" dirty="0">
                <a:latin typeface="Calibri"/>
              </a:rPr>
              <a:t> </a:t>
            </a:r>
            <a:r>
              <a:rPr lang="pl-PL" sz="1200" strike="noStrike" spc="-1" dirty="0" err="1">
                <a:latin typeface="Calibri"/>
              </a:rPr>
              <a:t>experiments</a:t>
            </a:r>
            <a:r>
              <a:rPr lang="pl-PL" sz="1200" strike="noStrike" spc="-1" dirty="0">
                <a:latin typeface="Calibri"/>
              </a:rPr>
              <a:t> </a:t>
            </a:r>
            <a:r>
              <a:rPr lang="pl-PL" sz="1200" strike="noStrike" spc="-1" dirty="0" err="1">
                <a:latin typeface="Calibri"/>
              </a:rPr>
              <a:t>were</a:t>
            </a:r>
            <a:endParaRPr lang="pl-PL" sz="1200" strike="noStrike" spc="-1" dirty="0"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strike="noStrike" spc="-1" dirty="0" err="1">
                <a:latin typeface="Calibri"/>
              </a:rPr>
              <a:t>performed</a:t>
            </a:r>
            <a:r>
              <a:rPr lang="pl-PL" sz="1200" strike="noStrike" spc="-1" dirty="0">
                <a:latin typeface="Calibri"/>
              </a:rPr>
              <a:t> </a:t>
            </a:r>
            <a:r>
              <a:rPr lang="pl-PL" sz="1200" strike="noStrike" spc="-1" dirty="0" err="1">
                <a:latin typeface="Calibri"/>
              </a:rPr>
              <a:t>at</a:t>
            </a:r>
            <a:r>
              <a:rPr lang="pl-PL" sz="1200" strike="noStrike" spc="-1" dirty="0">
                <a:latin typeface="Calibri"/>
              </a:rPr>
              <a:t> IFIN-HH, </a:t>
            </a:r>
            <a:r>
              <a:rPr lang="pl-PL" sz="1200" strike="noStrike" spc="-1" dirty="0" err="1">
                <a:latin typeface="Calibri"/>
              </a:rPr>
              <a:t>Bucharest</a:t>
            </a:r>
            <a:r>
              <a:rPr lang="pl-PL" sz="1200" strike="noStrike" spc="-1" dirty="0">
                <a:latin typeface="Calibri"/>
              </a:rPr>
              <a:t> 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strike="noStrike" spc="-1" dirty="0">
                <a:latin typeface="Calibri"/>
              </a:rPr>
              <a:t>(</a:t>
            </a:r>
            <a:r>
              <a:rPr lang="pl-PL" sz="1200" strike="noStrike" spc="-1" dirty="0" err="1">
                <a:latin typeface="Calibri"/>
              </a:rPr>
              <a:t>lifetime</a:t>
            </a:r>
            <a:r>
              <a:rPr lang="pl-PL" sz="1200" strike="noStrike" spc="-1" dirty="0">
                <a:latin typeface="Calibri"/>
              </a:rPr>
              <a:t> </a:t>
            </a:r>
            <a:r>
              <a:rPr lang="pl-PL" sz="1200" strike="noStrike" spc="-1" dirty="0" err="1">
                <a:latin typeface="Calibri"/>
              </a:rPr>
              <a:t>measurements</a:t>
            </a:r>
            <a:r>
              <a:rPr lang="pl-PL" sz="1200" strike="noStrike" spc="-1" dirty="0">
                <a:latin typeface="Calibri"/>
              </a:rPr>
              <a:t>)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br>
              <a:rPr sz="1200" dirty="0"/>
            </a:br>
            <a:endParaRPr lang="pl-PL" sz="9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br>
              <a:rPr sz="1100" dirty="0"/>
            </a:b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br>
              <a:rPr sz="1100" dirty="0"/>
            </a:b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>
              <a:solidFill>
                <a:srgbClr val="0070C0"/>
              </a:solidFill>
            </a:endParaRPr>
          </a:p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dirty="0">
                <a:solidFill>
                  <a:srgbClr val="0070C0"/>
                </a:solidFill>
              </a:rPr>
              <a:t>In </a:t>
            </a:r>
            <a:r>
              <a:rPr lang="pl-PL" sz="1200" dirty="0" err="1">
                <a:solidFill>
                  <a:srgbClr val="0070C0"/>
                </a:solidFill>
              </a:rPr>
              <a:t>Zirconium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isotopes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baseline="30000" dirty="0">
                <a:solidFill>
                  <a:srgbClr val="0070C0"/>
                </a:solidFill>
              </a:rPr>
              <a:t>90,91</a:t>
            </a:r>
            <a:r>
              <a:rPr lang="pl-PL" sz="1200" dirty="0">
                <a:solidFill>
                  <a:srgbClr val="0070C0"/>
                </a:solidFill>
              </a:rPr>
              <a:t>Zr, the </a:t>
            </a:r>
            <a:r>
              <a:rPr lang="pl-PL" sz="1200" dirty="0" err="1">
                <a:solidFill>
                  <a:srgbClr val="0070C0"/>
                </a:solidFill>
              </a:rPr>
              <a:t>lifetimes</a:t>
            </a:r>
            <a:r>
              <a:rPr lang="pl-PL" sz="1200" dirty="0">
                <a:solidFill>
                  <a:srgbClr val="0070C0"/>
                </a:solidFill>
              </a:rPr>
              <a:t> of </a:t>
            </a:r>
            <a:r>
              <a:rPr lang="pl-PL" sz="1200" dirty="0" err="1">
                <a:solidFill>
                  <a:srgbClr val="0070C0"/>
                </a:solidFill>
              </a:rPr>
              <a:t>states</a:t>
            </a:r>
            <a:r>
              <a:rPr lang="pl-PL" sz="1200" dirty="0">
                <a:solidFill>
                  <a:srgbClr val="0070C0"/>
                </a:solidFill>
              </a:rPr>
              <a:t> with </a:t>
            </a:r>
            <a:r>
              <a:rPr lang="pl-PL" sz="1200" dirty="0" err="1">
                <a:solidFill>
                  <a:srgbClr val="0070C0"/>
                </a:solidFill>
              </a:rPr>
              <a:t>spins</a:t>
            </a:r>
            <a:r>
              <a:rPr lang="pl-PL" sz="1200" dirty="0">
                <a:solidFill>
                  <a:srgbClr val="0070C0"/>
                </a:solidFill>
              </a:rPr>
              <a:t> 3- and 11/2, </a:t>
            </a:r>
            <a:r>
              <a:rPr lang="pl-PL" sz="1200" dirty="0" err="1">
                <a:solidFill>
                  <a:srgbClr val="0070C0"/>
                </a:solidFill>
              </a:rPr>
              <a:t>respectively</a:t>
            </a:r>
            <a:r>
              <a:rPr lang="pl-PL" sz="1200" dirty="0">
                <a:solidFill>
                  <a:srgbClr val="0070C0"/>
                </a:solidFill>
              </a:rPr>
              <a:t>, </a:t>
            </a:r>
            <a:r>
              <a:rPr lang="pl-PL" sz="1200" dirty="0" err="1">
                <a:solidFill>
                  <a:srgbClr val="0070C0"/>
                </a:solidFill>
              </a:rPr>
              <a:t>were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measured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using</a:t>
            </a:r>
            <a:r>
              <a:rPr lang="pl-PL" sz="1200" dirty="0">
                <a:solidFill>
                  <a:srgbClr val="0070C0"/>
                </a:solidFill>
              </a:rPr>
              <a:t> the “</a:t>
            </a:r>
            <a:r>
              <a:rPr lang="pl-PL" sz="1200" dirty="0" err="1">
                <a:solidFill>
                  <a:srgbClr val="0070C0"/>
                </a:solidFill>
              </a:rPr>
              <a:t>plunger</a:t>
            </a:r>
            <a:r>
              <a:rPr lang="pl-PL" sz="1200" dirty="0">
                <a:solidFill>
                  <a:srgbClr val="0070C0"/>
                </a:solidFill>
              </a:rPr>
              <a:t>” </a:t>
            </a:r>
            <a:r>
              <a:rPr lang="pl-PL" sz="1200" dirty="0" err="1">
                <a:solidFill>
                  <a:srgbClr val="0070C0"/>
                </a:solidFill>
              </a:rPr>
              <a:t>method</a:t>
            </a:r>
            <a:r>
              <a:rPr lang="pl-PL" sz="1200" dirty="0">
                <a:solidFill>
                  <a:srgbClr val="0070C0"/>
                </a:solidFill>
              </a:rPr>
              <a:t>. The </a:t>
            </a:r>
            <a:r>
              <a:rPr lang="pl-PL" sz="1200" dirty="0" err="1">
                <a:solidFill>
                  <a:srgbClr val="0070C0"/>
                </a:solidFill>
              </a:rPr>
              <a:t>corresponding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reduced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transition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probabilities</a:t>
            </a:r>
            <a:r>
              <a:rPr lang="pl-PL" sz="1200" dirty="0">
                <a:solidFill>
                  <a:srgbClr val="0070C0"/>
                </a:solidFill>
              </a:rPr>
              <a:t> B(E3) </a:t>
            </a:r>
            <a:r>
              <a:rPr lang="pl-PL" sz="1200" dirty="0" err="1">
                <a:solidFill>
                  <a:srgbClr val="0070C0"/>
                </a:solidFill>
              </a:rPr>
              <a:t>were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determined</a:t>
            </a:r>
            <a:r>
              <a:rPr lang="pl-PL" sz="1200" dirty="0">
                <a:solidFill>
                  <a:srgbClr val="0070C0"/>
                </a:solidFill>
              </a:rPr>
              <a:t>, </a:t>
            </a:r>
            <a:r>
              <a:rPr lang="pl-PL" sz="1200" dirty="0" err="1">
                <a:solidFill>
                  <a:srgbClr val="0070C0"/>
                </a:solidFill>
              </a:rPr>
              <a:t>which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are</a:t>
            </a:r>
            <a:r>
              <a:rPr lang="pl-PL" sz="1200" dirty="0">
                <a:solidFill>
                  <a:srgbClr val="0070C0"/>
                </a:solidFill>
              </a:rPr>
              <a:t> 16 and 21 </a:t>
            </a:r>
            <a:r>
              <a:rPr lang="pl-PL" sz="1200" dirty="0" err="1">
                <a:solidFill>
                  <a:srgbClr val="0070C0"/>
                </a:solidFill>
              </a:rPr>
              <a:t>Weisskopf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units</a:t>
            </a:r>
            <a:r>
              <a:rPr lang="pl-PL" sz="1200" dirty="0">
                <a:solidFill>
                  <a:srgbClr val="0070C0"/>
                </a:solidFill>
              </a:rPr>
              <a:t>, </a:t>
            </a:r>
            <a:r>
              <a:rPr lang="pl-PL" sz="1200" dirty="0" err="1">
                <a:solidFill>
                  <a:srgbClr val="0070C0"/>
                </a:solidFill>
              </a:rPr>
              <a:t>indicating</a:t>
            </a:r>
            <a:r>
              <a:rPr lang="pl-PL" sz="1200" dirty="0">
                <a:solidFill>
                  <a:srgbClr val="0070C0"/>
                </a:solidFill>
              </a:rPr>
              <a:t> a </a:t>
            </a:r>
            <a:r>
              <a:rPr lang="pl-PL" sz="1200" dirty="0" err="1">
                <a:solidFill>
                  <a:srgbClr val="0070C0"/>
                </a:solidFill>
              </a:rPr>
              <a:t>strong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octupole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vibration</a:t>
            </a:r>
            <a:r>
              <a:rPr lang="pl-PL" sz="1200" dirty="0">
                <a:solidFill>
                  <a:srgbClr val="0070C0"/>
                </a:solidFill>
              </a:rPr>
              <a:t> component of </a:t>
            </a:r>
            <a:r>
              <a:rPr lang="pl-PL" sz="1200" dirty="0" err="1">
                <a:solidFill>
                  <a:srgbClr val="0070C0"/>
                </a:solidFill>
              </a:rPr>
              <a:t>these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excitations</a:t>
            </a:r>
            <a:r>
              <a:rPr lang="pl-PL" sz="1200" dirty="0">
                <a:solidFill>
                  <a:srgbClr val="0070C0"/>
                </a:solidFill>
              </a:rPr>
              <a:t>. 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Ł.W. Iskra, B. </a:t>
            </a:r>
            <a:r>
              <a:rPr lang="pl-PL" sz="1200" spc="-1">
                <a:solidFill>
                  <a:schemeClr val="dk1"/>
                </a:solidFill>
                <a:highlight>
                  <a:srgbClr val="FFFF00"/>
                </a:highlight>
              </a:rPr>
              <a:t>Fornal 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et al., PRC 110, 0643127 (2024)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pl-PL"/>
            </a:defPPr>
            <a:lvl1pPr marL="0" indent="0" algn="ctr" defTabSz="457200" rtl="0" eaLnBrk="1" latinLnBrk="0" hangingPunct="1">
              <a:lnSpc>
                <a:spcPct val="100000"/>
              </a:lnSpc>
              <a:buNone/>
              <a:defRPr lang="pl-PL" sz="1200" b="0" strike="noStrike" kern="1200" spc="-1">
                <a:solidFill>
                  <a:schemeClr val="dk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NO2, Adam Maj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pl-PL"/>
            </a:defPPr>
            <a:lvl1pPr marL="0" indent="0" algn="r" defTabSz="457200" rtl="0" eaLnBrk="1" latinLnBrk="0" hangingPunct="1">
              <a:lnSpc>
                <a:spcPct val="100000"/>
              </a:lnSpc>
              <a:buNone/>
              <a:defRPr lang="pl-PL" sz="1200" b="0" strike="noStrike" kern="1200" spc="-1">
                <a:solidFill>
                  <a:schemeClr val="dk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8F546-0519-4339-A113-0D201DC3750E}" type="slidenum">
              <a:rPr lang="pl-PL" smtClean="0"/>
              <a:pPr/>
              <a:t>6</a:t>
            </a:fld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C64099F-1AD8-AC22-336C-A5A6AFFA7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771" y="961491"/>
            <a:ext cx="1444593" cy="1110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6D4F828-AC2B-0A20-FB58-2043A0E9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055" y="2195795"/>
            <a:ext cx="4366309" cy="2430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MARYSIA\exp_CCB\do_publ_Pb@85MeV_hector\GDR_GQR.jpg">
            <a:extLst>
              <a:ext uri="{FF2B5EF4-FFF2-40B4-BE49-F238E27FC236}">
                <a16:creationId xmlns:a16="http://schemas.microsoft.com/office/drawing/2014/main" id="{A38849E7-E648-C456-3098-2690AE0E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5" y="1957352"/>
            <a:ext cx="3757393" cy="26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dt" idx="3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15.09.2025</a:t>
            </a:r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ole tekstowe 3"/>
          <p:cNvSpPr/>
          <p:nvPr/>
        </p:nvSpPr>
        <p:spPr>
          <a:xfrm>
            <a:off x="628560" y="1270800"/>
            <a:ext cx="704268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ole tekstowe 9"/>
          <p:cNvSpPr/>
          <p:nvPr/>
        </p:nvSpPr>
        <p:spPr>
          <a:xfrm>
            <a:off x="0" y="930761"/>
            <a:ext cx="914400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The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new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measurement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of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electrically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charged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and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neutral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K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mesons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by the NA61/SHINE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experiment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at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CERN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reveals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an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unexpectedly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large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violation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of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isospin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symmetry</a:t>
            </a:r>
            <a:endParaRPr lang="pl-PL" sz="1200" dirty="0"/>
          </a:p>
        </p:txBody>
      </p:sp>
      <p:sp>
        <p:nvSpPr>
          <p:cNvPr id="78" name="pole tekstowe 10"/>
          <p:cNvSpPr/>
          <p:nvPr/>
        </p:nvSpPr>
        <p:spPr>
          <a:xfrm>
            <a:off x="3420000" y="174960"/>
            <a:ext cx="556884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57200">
              <a:lnSpc>
                <a:spcPct val="100000"/>
              </a:lnSpc>
            </a:pP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Department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of the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Ultrarelativistic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Nuclear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Physics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and Hadron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Interactions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(NZ23)</a:t>
            </a:r>
          </a:p>
          <a:p>
            <a:pPr algn="r" defTabSz="457200">
              <a:lnSpc>
                <a:spcPct val="100000"/>
              </a:lnSpc>
            </a:pPr>
            <a:endParaRPr lang="pl-PL" sz="2000" b="1" strike="noStrike" spc="-1" dirty="0" err="1">
              <a:solidFill>
                <a:schemeClr val="lt1"/>
              </a:solidFill>
              <a:latin typeface="Calibri"/>
              <a:ea typeface="Cambria"/>
            </a:endParaRPr>
          </a:p>
        </p:txBody>
      </p:sp>
      <p:sp>
        <p:nvSpPr>
          <p:cNvPr id="79" name="pole tekstowe 11"/>
          <p:cNvSpPr/>
          <p:nvPr/>
        </p:nvSpPr>
        <p:spPr>
          <a:xfrm>
            <a:off x="0" y="3176457"/>
            <a:ext cx="89888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b="1" spc="-1" dirty="0">
                <a:solidFill>
                  <a:srgbClr val="FF0000"/>
                </a:solidFill>
                <a:highlight>
                  <a:srgbClr val="FFFF00"/>
                </a:highlight>
              </a:rPr>
              <a:t>T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he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first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analysis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of „</a:t>
            </a:r>
            <a:r>
              <a:rPr lang="el-GR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Σ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”</a:t>
            </a:r>
            <a:r>
              <a:rPr lang="el-GR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within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a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two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-component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wounded-constituent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mode</a:t>
            </a:r>
            <a:endParaRPr lang="pl-PL" sz="1100" dirty="0"/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pl-PL"/>
            </a:defPPr>
            <a:lvl1pPr marL="0" indent="0" algn="ctr" defTabSz="457200" rtl="0" eaLnBrk="1" latinLnBrk="0" hangingPunct="1">
              <a:lnSpc>
                <a:spcPct val="100000"/>
              </a:lnSpc>
              <a:buNone/>
              <a:defRPr lang="pl-PL" sz="1200" b="0" strike="noStrike" kern="1200" spc="-1">
                <a:solidFill>
                  <a:schemeClr val="dk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NO2, Adam Maj</a:t>
            </a:r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pl-PL"/>
            </a:defPPr>
            <a:lvl1pPr marL="0" indent="0" algn="r" defTabSz="457200" rtl="0" eaLnBrk="1" latinLnBrk="0" hangingPunct="1">
              <a:lnSpc>
                <a:spcPct val="100000"/>
              </a:lnSpc>
              <a:buNone/>
              <a:defRPr lang="pl-PL" sz="1200" b="0" strike="noStrike" kern="1200" spc="-1">
                <a:solidFill>
                  <a:schemeClr val="dk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8F546-0519-4339-A113-0D201DC3750E}" type="slidenum">
              <a:rPr lang="pl-PL" smtClean="0"/>
              <a:pPr/>
              <a:t>7</a:t>
            </a:fld>
            <a:endParaRPr/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8D2FA2D7-C8F7-496D-1E44-75CF1B93705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868" y="1521378"/>
            <a:ext cx="3158622" cy="1732564"/>
          </a:xfrm>
          <a:prstGeom prst="rect">
            <a:avLst/>
          </a:prstGeom>
          <a:ln w="0"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0CC87A4-E923-F35D-9EE0-6FB7BDBCF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320"/>
            <a:ext cx="5156142" cy="227801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C47B213-6DE2-535B-2FA0-4B2C726E48FF}"/>
              </a:ext>
            </a:extLst>
          </p:cNvPr>
          <p:cNvSpPr txBox="1"/>
          <p:nvPr/>
        </p:nvSpPr>
        <p:spPr>
          <a:xfrm>
            <a:off x="3029040" y="1529208"/>
            <a:ext cx="6114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Strong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interactions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preserve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approximate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isospin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symmetry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between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up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(u) and down (d)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quarks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, part of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more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general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ﬂavor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symmetry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.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new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measurement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electrically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charged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and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neutral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K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mesons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by the NA61/SHINE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experiment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CERN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reveals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unexpectedly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large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violation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isospin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symmetry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: in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mid-rapidity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region,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excess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charged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(K</a:t>
            </a:r>
            <a:r>
              <a:rPr lang="pl-PL" sz="1200" b="0" strike="noStrike" spc="-1" baseline="30000" dirty="0">
                <a:solidFill>
                  <a:srgbClr val="0070C0"/>
                </a:solidFill>
                <a:latin typeface="Calibri"/>
              </a:rPr>
              <a:t>+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+ K</a:t>
            </a:r>
            <a:r>
              <a:rPr lang="pl-PL" sz="1200" b="0" strike="noStrike" spc="-1" baseline="30000" dirty="0">
                <a:solidFill>
                  <a:srgbClr val="0070C0"/>
                </a:solidFill>
                <a:latin typeface="Calibri"/>
              </a:rPr>
              <a:t>-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)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over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neutral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(K</a:t>
            </a:r>
            <a:r>
              <a:rPr lang="pl-PL" sz="1200" b="0" strike="noStrike" spc="-1" baseline="30000" dirty="0">
                <a:solidFill>
                  <a:srgbClr val="0070C0"/>
                </a:solidFill>
                <a:latin typeface="Calibri"/>
              </a:rPr>
              <a:t>0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+ anti-K</a:t>
            </a:r>
            <a:r>
              <a:rPr lang="pl-PL" sz="1200" b="0" strike="noStrike" spc="-1" baseline="30000" dirty="0">
                <a:solidFill>
                  <a:srgbClr val="0070C0"/>
                </a:solidFill>
                <a:latin typeface="Calibri"/>
              </a:rPr>
              <a:t>0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)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mesons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amounts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to 18.4%+-6.1%. The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observed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effect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cannot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be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explained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by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theoretical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models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including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known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sources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isospin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symmetry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violation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NA61 Collaboration (IFJ PAN: N. Davis, M. Lewicki, A. Marcinek, V. </a:t>
            </a:r>
            <a:r>
              <a:rPr lang="pl-PL" sz="12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Ozvenchuk</a:t>
            </a:r>
            <a:r>
              <a:rPr lang="pl-PL" sz="12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, Ł. Rozpłochowski, A. Rybicki); Nature Communications (2025)16:2849 )</a:t>
            </a:r>
            <a:endParaRPr lang="pl-PL" sz="1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4635015-AAFC-704C-87CA-9AD66391511F}"/>
              </a:ext>
            </a:extLst>
          </p:cNvPr>
          <p:cNvSpPr txBox="1"/>
          <p:nvPr/>
        </p:nvSpPr>
        <p:spPr>
          <a:xfrm>
            <a:off x="5156142" y="3487213"/>
            <a:ext cx="3987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dirty="0" err="1">
                <a:solidFill>
                  <a:srgbClr val="0070C0"/>
                </a:solidFill>
              </a:rPr>
              <a:t>This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work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presents</a:t>
            </a:r>
            <a:r>
              <a:rPr lang="pl-PL" sz="1200" dirty="0">
                <a:solidFill>
                  <a:srgbClr val="0070C0"/>
                </a:solidFill>
              </a:rPr>
              <a:t> the </a:t>
            </a:r>
            <a:r>
              <a:rPr lang="pl-PL" sz="1200" dirty="0" err="1">
                <a:solidFill>
                  <a:srgbClr val="0070C0"/>
                </a:solidFill>
              </a:rPr>
              <a:t>first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analysis</a:t>
            </a:r>
            <a:r>
              <a:rPr lang="pl-PL" sz="1200" dirty="0">
                <a:solidFill>
                  <a:srgbClr val="0070C0"/>
                </a:solidFill>
              </a:rPr>
              <a:t> of </a:t>
            </a:r>
            <a:r>
              <a:rPr lang="el-GR" sz="1200" dirty="0">
                <a:solidFill>
                  <a:srgbClr val="0070C0"/>
                </a:solidFill>
              </a:rPr>
              <a:t>Σ</a:t>
            </a:r>
            <a:r>
              <a:rPr lang="pl-PL" sz="1200" dirty="0">
                <a:solidFill>
                  <a:srgbClr val="0070C0"/>
                </a:solidFill>
              </a:rPr>
              <a:t> (</a:t>
            </a:r>
            <a:r>
              <a:rPr lang="pl-PL" sz="1200" dirty="0" err="1">
                <a:solidFill>
                  <a:srgbClr val="0070C0"/>
                </a:solidFill>
              </a:rPr>
              <a:t>new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correlation</a:t>
            </a:r>
            <a:r>
              <a:rPr lang="pl-PL" sz="1200" dirty="0">
                <a:solidFill>
                  <a:srgbClr val="0070C0"/>
                </a:solidFill>
              </a:rPr>
              <a:t> and </a:t>
            </a:r>
            <a:r>
              <a:rPr lang="pl-PL" sz="1200" dirty="0" err="1">
                <a:solidFill>
                  <a:srgbClr val="0070C0"/>
                </a:solidFill>
              </a:rPr>
              <a:t>fluctiation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measure</a:t>
            </a:r>
            <a:r>
              <a:rPr lang="pl-PL" sz="1200" dirty="0">
                <a:solidFill>
                  <a:srgbClr val="0070C0"/>
                </a:solidFill>
              </a:rPr>
              <a:t> in heavy-</a:t>
            </a:r>
            <a:r>
              <a:rPr lang="pl-PL" sz="1200" dirty="0" err="1">
                <a:solidFill>
                  <a:srgbClr val="0070C0"/>
                </a:solidFill>
              </a:rPr>
              <a:t>ion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physics</a:t>
            </a:r>
            <a:r>
              <a:rPr lang="pl-PL" sz="1200" dirty="0">
                <a:solidFill>
                  <a:srgbClr val="0070C0"/>
                </a:solidFill>
              </a:rPr>
              <a:t>)</a:t>
            </a:r>
            <a:r>
              <a:rPr lang="el-GR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within</a:t>
            </a:r>
            <a:r>
              <a:rPr lang="pl-PL" sz="1200" dirty="0">
                <a:solidFill>
                  <a:srgbClr val="0070C0"/>
                </a:solidFill>
              </a:rPr>
              <a:t> a </a:t>
            </a:r>
            <a:r>
              <a:rPr lang="pl-PL" sz="1200" dirty="0" err="1">
                <a:solidFill>
                  <a:srgbClr val="0070C0"/>
                </a:solidFill>
              </a:rPr>
              <a:t>two</a:t>
            </a:r>
            <a:r>
              <a:rPr lang="pl-PL" sz="1200" dirty="0">
                <a:solidFill>
                  <a:srgbClr val="0070C0"/>
                </a:solidFill>
              </a:rPr>
              <a:t>-component </a:t>
            </a:r>
            <a:r>
              <a:rPr lang="pl-PL" sz="1200" dirty="0" err="1">
                <a:solidFill>
                  <a:srgbClr val="0070C0"/>
                </a:solidFill>
              </a:rPr>
              <a:t>wounded-constituent</a:t>
            </a:r>
            <a:r>
              <a:rPr lang="pl-PL" sz="1200" dirty="0">
                <a:solidFill>
                  <a:srgbClr val="0070C0"/>
                </a:solidFill>
              </a:rPr>
              <a:t> model, </a:t>
            </a:r>
            <a:r>
              <a:rPr lang="pl-PL" sz="1200" dirty="0" err="1">
                <a:solidFill>
                  <a:srgbClr val="0070C0"/>
                </a:solidFill>
              </a:rPr>
              <a:t>which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successfully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describes</a:t>
            </a:r>
            <a:r>
              <a:rPr lang="pl-PL" sz="1200" dirty="0">
                <a:solidFill>
                  <a:srgbClr val="0070C0"/>
                </a:solidFill>
              </a:rPr>
              <a:t> ALICE data from Xe–Xe and Pb–Pb </a:t>
            </a:r>
            <a:r>
              <a:rPr lang="pl-PL" sz="1200" dirty="0" err="1">
                <a:solidFill>
                  <a:srgbClr val="0070C0"/>
                </a:solidFill>
              </a:rPr>
              <a:t>collisions</a:t>
            </a:r>
            <a:r>
              <a:rPr lang="pl-PL" sz="1200" dirty="0">
                <a:solidFill>
                  <a:srgbClr val="0070C0"/>
                </a:solidFill>
              </a:rPr>
              <a:t>, </a:t>
            </a:r>
            <a:r>
              <a:rPr lang="pl-PL" sz="1200" dirty="0" err="1">
                <a:solidFill>
                  <a:srgbClr val="0070C0"/>
                </a:solidFill>
              </a:rPr>
              <a:t>outperforming</a:t>
            </a:r>
            <a:r>
              <a:rPr lang="pl-PL" sz="1200" dirty="0">
                <a:solidFill>
                  <a:srgbClr val="0070C0"/>
                </a:solidFill>
              </a:rPr>
              <a:t> standard Monte Carlo </a:t>
            </a:r>
            <a:r>
              <a:rPr lang="pl-PL" sz="1200" dirty="0" err="1">
                <a:solidFill>
                  <a:srgbClr val="0070C0"/>
                </a:solidFill>
              </a:rPr>
              <a:t>generators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such</a:t>
            </a:r>
            <a:r>
              <a:rPr lang="pl-PL" sz="1200" dirty="0">
                <a:solidFill>
                  <a:srgbClr val="0070C0"/>
                </a:solidFill>
              </a:rPr>
              <a:t> as HIJING, AMPT, and EPOS. </a:t>
            </a:r>
            <a:r>
              <a:rPr lang="pl-PL" sz="1200" dirty="0" err="1">
                <a:solidFill>
                  <a:srgbClr val="0070C0"/>
                </a:solidFill>
              </a:rPr>
              <a:t>Although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el-GR" sz="1200" dirty="0">
                <a:solidFill>
                  <a:srgbClr val="0070C0"/>
                </a:solidFill>
              </a:rPr>
              <a:t>Σ </a:t>
            </a:r>
            <a:r>
              <a:rPr lang="pl-PL" sz="1200" dirty="0">
                <a:solidFill>
                  <a:srgbClr val="0070C0"/>
                </a:solidFill>
              </a:rPr>
              <a:t>no </a:t>
            </a:r>
            <a:r>
              <a:rPr lang="pl-PL" sz="1200" dirty="0" err="1">
                <a:solidFill>
                  <a:srgbClr val="0070C0"/>
                </a:solidFill>
              </a:rPr>
              <a:t>longer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retains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its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strongly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intensive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character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within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this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framework</a:t>
            </a:r>
            <a:r>
              <a:rPr lang="pl-PL" sz="1200" dirty="0">
                <a:solidFill>
                  <a:srgbClr val="0070C0"/>
                </a:solidFill>
              </a:rPr>
              <a:t>, </a:t>
            </a:r>
            <a:r>
              <a:rPr lang="pl-PL" sz="1200" dirty="0" err="1">
                <a:solidFill>
                  <a:srgbClr val="0070C0"/>
                </a:solidFill>
              </a:rPr>
              <a:t>it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still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preserves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some</a:t>
            </a:r>
            <a:r>
              <a:rPr lang="pl-PL" sz="1200" dirty="0">
                <a:solidFill>
                  <a:srgbClr val="0070C0"/>
                </a:solidFill>
              </a:rPr>
              <a:t> of </a:t>
            </a:r>
            <a:r>
              <a:rPr lang="pl-PL" sz="1200" dirty="0" err="1">
                <a:solidFill>
                  <a:srgbClr val="0070C0"/>
                </a:solidFill>
              </a:rPr>
              <a:t>its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desirable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properties</a:t>
            </a:r>
            <a:r>
              <a:rPr lang="pl-PL" sz="1200" dirty="0">
                <a:solidFill>
                  <a:srgbClr val="0070C0"/>
                </a:solidFill>
              </a:rPr>
              <a:t>. </a:t>
            </a:r>
            <a:r>
              <a:rPr lang="pl-PL" sz="1200" dirty="0" err="1">
                <a:solidFill>
                  <a:srgbClr val="0070C0"/>
                </a:solidFill>
              </a:rPr>
              <a:t>Furthermore</a:t>
            </a:r>
            <a:r>
              <a:rPr lang="pl-PL" sz="1200" dirty="0">
                <a:solidFill>
                  <a:srgbClr val="0070C0"/>
                </a:solidFill>
              </a:rPr>
              <a:t>, the </a:t>
            </a:r>
            <a:r>
              <a:rPr lang="pl-PL" sz="1200" dirty="0" err="1">
                <a:solidFill>
                  <a:srgbClr val="0070C0"/>
                </a:solidFill>
              </a:rPr>
              <a:t>study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demonstrates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that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el-GR" sz="1200" dirty="0">
                <a:solidFill>
                  <a:srgbClr val="0070C0"/>
                </a:solidFill>
              </a:rPr>
              <a:t>Σ </a:t>
            </a:r>
            <a:r>
              <a:rPr lang="pl-PL" sz="1200" dirty="0" err="1">
                <a:solidFill>
                  <a:srgbClr val="0070C0"/>
                </a:solidFill>
              </a:rPr>
              <a:t>can</a:t>
            </a:r>
            <a:r>
              <a:rPr lang="pl-PL" sz="1200" dirty="0">
                <a:solidFill>
                  <a:srgbClr val="0070C0"/>
                </a:solidFill>
              </a:rPr>
              <a:t>, for the </a:t>
            </a:r>
            <a:r>
              <a:rPr lang="pl-PL" sz="1200" dirty="0" err="1">
                <a:solidFill>
                  <a:srgbClr val="0070C0"/>
                </a:solidFill>
              </a:rPr>
              <a:t>first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time</a:t>
            </a:r>
            <a:r>
              <a:rPr lang="pl-PL" sz="1200" dirty="0">
                <a:solidFill>
                  <a:srgbClr val="0070C0"/>
                </a:solidFill>
              </a:rPr>
              <a:t>, be </a:t>
            </a:r>
            <a:r>
              <a:rPr lang="pl-PL" sz="1200" dirty="0" err="1">
                <a:solidFill>
                  <a:srgbClr val="0070C0"/>
                </a:solidFill>
              </a:rPr>
              <a:t>used</a:t>
            </a:r>
            <a:r>
              <a:rPr lang="pl-PL" sz="1200" dirty="0">
                <a:solidFill>
                  <a:srgbClr val="0070C0"/>
                </a:solidFill>
              </a:rPr>
              <a:t> as </a:t>
            </a:r>
            <a:r>
              <a:rPr lang="pl-PL" sz="1200" dirty="0" err="1">
                <a:solidFill>
                  <a:srgbClr val="0070C0"/>
                </a:solidFill>
              </a:rPr>
              <a:t>an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experimental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probe</a:t>
            </a:r>
            <a:r>
              <a:rPr lang="pl-PL" sz="1200" dirty="0">
                <a:solidFill>
                  <a:srgbClr val="0070C0"/>
                </a:solidFill>
              </a:rPr>
              <a:t> of the </a:t>
            </a:r>
            <a:r>
              <a:rPr lang="pl-PL" sz="1200" dirty="0" err="1">
                <a:solidFill>
                  <a:srgbClr val="0070C0"/>
                </a:solidFill>
              </a:rPr>
              <a:t>fragmentation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function</a:t>
            </a:r>
            <a:r>
              <a:rPr lang="pl-PL" sz="1200" dirty="0">
                <a:solidFill>
                  <a:srgbClr val="0070C0"/>
                </a:solidFill>
              </a:rPr>
              <a:t> in </a:t>
            </a:r>
            <a:r>
              <a:rPr lang="pl-PL" sz="1200" dirty="0" err="1">
                <a:solidFill>
                  <a:srgbClr val="0070C0"/>
                </a:solidFill>
              </a:rPr>
              <a:t>symmetric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nucleus-nucleus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collisions</a:t>
            </a: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I.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Sputowska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“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Forward-backward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correlations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with the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quantity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in the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wounded-constituent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framework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at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energies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available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at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the CERN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Large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Hadron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Collider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”;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Phys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.   C 108, 014903 (2023)</a:t>
            </a:r>
          </a:p>
        </p:txBody>
      </p:sp>
    </p:spTree>
    <p:extLst>
      <p:ext uri="{BB962C8B-B14F-4D97-AF65-F5344CB8AC3E}">
        <p14:creationId xmlns:p14="http://schemas.microsoft.com/office/powerpoint/2010/main" val="298199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dt" idx="3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15.09.2025</a:t>
            </a:r>
            <a:endParaRPr lang="pl-P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ole tekstowe 3"/>
          <p:cNvSpPr/>
          <p:nvPr/>
        </p:nvSpPr>
        <p:spPr>
          <a:xfrm>
            <a:off x="628560" y="1270800"/>
            <a:ext cx="7042680" cy="130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ole tekstowe 9"/>
          <p:cNvSpPr/>
          <p:nvPr/>
        </p:nvSpPr>
        <p:spPr>
          <a:xfrm>
            <a:off x="16560" y="981720"/>
            <a:ext cx="4483440" cy="54461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b="1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eutron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emission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in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projectile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fragmentation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at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relativistic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energies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 </a:t>
            </a:r>
            <a:br>
              <a:rPr sz="1200" dirty="0"/>
            </a:br>
            <a:br>
              <a:rPr sz="1200" dirty="0"/>
            </a:br>
            <a:br>
              <a:rPr sz="1200" dirty="0"/>
            </a:br>
            <a:br>
              <a:rPr sz="1200" dirty="0"/>
            </a:br>
            <a:br>
              <a:rPr sz="1200" dirty="0"/>
            </a:b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br>
              <a:rPr sz="1200" dirty="0"/>
            </a:b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chemeClr val="dk1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chemeClr val="dk1"/>
              </a:solidFill>
              <a:latin typeface="Calibri"/>
            </a:endParaRPr>
          </a:p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A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new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method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neutron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identification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has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been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used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for LAND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detector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data and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resulted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in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average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neutron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multiplicities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about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11,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depending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strongly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on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projectile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isotope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composition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. 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Effective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source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temperature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has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been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estimated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to 2–5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MeV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,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increasing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monotonically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with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collision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centrality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.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Measurred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multiplicities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peripheral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collisions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are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well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described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by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statistical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multifragmentation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model,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while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underestimation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for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more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central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collisions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indicates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at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significant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impact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of non-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equilibrium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neutron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emission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from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studied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 </a:t>
            </a:r>
            <a:r>
              <a:rPr lang="pl-PL" sz="1200" b="0" strike="noStrike" spc="-1" dirty="0" err="1">
                <a:solidFill>
                  <a:srgbClr val="0070C0"/>
                </a:solidFill>
                <a:latin typeface="Calibri"/>
              </a:rPr>
              <a:t>reactions</a:t>
            </a:r>
            <a:r>
              <a:rPr lang="pl-PL" sz="1200" b="0" strike="noStrike" spc="-1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P. Pawłowski, (J. Cibor, B. Czech, J. Łukasik) et al., 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Phys</a:t>
            </a:r>
            <a:r>
              <a:rPr lang="pl-PL" sz="12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. </a:t>
            </a:r>
            <a:r>
              <a:rPr lang="pl-PL" sz="1200" b="0" strike="noStrike" spc="-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Rev</a:t>
            </a:r>
            <a:r>
              <a:rPr lang="pl-PL" sz="1200" b="0" strike="noStrike" spc="-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</a:rPr>
              <a:t>. C, 108 (2023) 044610</a:t>
            </a: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b="0" strike="noStrike" spc="-1" dirty="0">
              <a:solidFill>
                <a:schemeClr val="dk1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78" name="pole tekstowe 10"/>
          <p:cNvSpPr/>
          <p:nvPr/>
        </p:nvSpPr>
        <p:spPr>
          <a:xfrm>
            <a:off x="3420000" y="174960"/>
            <a:ext cx="55688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457200">
              <a:lnSpc>
                <a:spcPct val="100000"/>
              </a:lnSpc>
            </a:pP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Department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of the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Nuclear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Reactions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</a:t>
            </a:r>
          </a:p>
          <a:p>
            <a:pPr algn="r" defTabSz="457200">
              <a:lnSpc>
                <a:spcPct val="100000"/>
              </a:lnSpc>
            </a:pP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and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Hadronic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</a:t>
            </a:r>
            <a:r>
              <a:rPr lang="pl-PL" sz="2000" b="1" strike="noStrike" spc="-1" dirty="0" err="1">
                <a:solidFill>
                  <a:schemeClr val="lt1"/>
                </a:solidFill>
                <a:latin typeface="Calibri"/>
                <a:ea typeface="Cambria"/>
              </a:rPr>
              <a:t>Processes</a:t>
            </a:r>
            <a:r>
              <a:rPr lang="pl-PL" sz="2000" b="1" strike="noStrike" spc="-1" dirty="0">
                <a:solidFill>
                  <a:schemeClr val="lt1"/>
                </a:solidFill>
                <a:latin typeface="Calibri"/>
                <a:ea typeface="Cambria"/>
              </a:rPr>
              <a:t> (NZ24)</a:t>
            </a:r>
          </a:p>
        </p:txBody>
      </p:sp>
      <p:sp>
        <p:nvSpPr>
          <p:cNvPr id="79" name="pole tekstowe 11"/>
          <p:cNvSpPr/>
          <p:nvPr/>
        </p:nvSpPr>
        <p:spPr>
          <a:xfrm>
            <a:off x="4519455" y="961491"/>
            <a:ext cx="4483440" cy="55385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Production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of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hydrogen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isotopes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and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charged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pions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 in p (3.5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GeV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) + </a:t>
            </a:r>
            <a:r>
              <a:rPr lang="pl-PL" b="1" strike="noStrike" spc="-1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93</a:t>
            </a:r>
            <a:r>
              <a:rPr lang="pl-PL" b="1" strike="noStrike" spc="-1" dirty="0">
                <a:solidFill>
                  <a:srgbClr val="FF0000"/>
                </a:solidFill>
                <a:highlight>
                  <a:srgbClr val="FFFF00"/>
                </a:highlight>
              </a:rPr>
              <a:t>Nb </a:t>
            </a:r>
            <a:r>
              <a:rPr lang="pl-PL" b="1" strike="noStrike" spc="-1" dirty="0" err="1">
                <a:solidFill>
                  <a:srgbClr val="FF0000"/>
                </a:solidFill>
                <a:highlight>
                  <a:srgbClr val="FFFF00"/>
                </a:highlight>
              </a:rPr>
              <a:t>reactions</a:t>
            </a:r>
            <a:br>
              <a:rPr sz="1200" dirty="0"/>
            </a:br>
            <a:endParaRPr lang="pl-PL" sz="9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l-PL" sz="1200" b="0" strike="noStrike" spc="-1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br>
              <a:rPr sz="1100" dirty="0"/>
            </a:b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br>
              <a:rPr sz="1100" dirty="0"/>
            </a:b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1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>
              <a:solidFill>
                <a:srgbClr val="0070C0"/>
              </a:solidFill>
            </a:endParaRPr>
          </a:p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endParaRPr lang="pl-PL" sz="1200" dirty="0">
              <a:solidFill>
                <a:srgbClr val="0070C0"/>
              </a:solidFill>
            </a:endParaRPr>
          </a:p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dirty="0">
                <a:solidFill>
                  <a:srgbClr val="0070C0"/>
                </a:solidFill>
              </a:rPr>
              <a:t>Set of </a:t>
            </a:r>
            <a:r>
              <a:rPr lang="pl-PL" sz="1200" dirty="0" err="1">
                <a:solidFill>
                  <a:srgbClr val="0070C0"/>
                </a:solidFill>
              </a:rPr>
              <a:t>double-differential</a:t>
            </a:r>
            <a:r>
              <a:rPr lang="pl-PL" sz="1200" dirty="0">
                <a:solidFill>
                  <a:srgbClr val="0070C0"/>
                </a:solidFill>
              </a:rPr>
              <a:t> cross </a:t>
            </a:r>
            <a:r>
              <a:rPr lang="pl-PL" sz="1200" dirty="0" err="1">
                <a:solidFill>
                  <a:srgbClr val="0070C0"/>
                </a:solidFill>
              </a:rPr>
              <a:t>sections</a:t>
            </a:r>
            <a:r>
              <a:rPr lang="pl-PL" sz="1200" dirty="0">
                <a:solidFill>
                  <a:srgbClr val="0070C0"/>
                </a:solidFill>
              </a:rPr>
              <a:t> for </a:t>
            </a:r>
            <a:r>
              <a:rPr lang="pl-PL" sz="1200" dirty="0" err="1">
                <a:solidFill>
                  <a:srgbClr val="0070C0"/>
                </a:solidFill>
              </a:rPr>
              <a:t>production</a:t>
            </a:r>
            <a:r>
              <a:rPr lang="pl-PL" sz="1200" dirty="0">
                <a:solidFill>
                  <a:srgbClr val="0070C0"/>
                </a:solidFill>
              </a:rPr>
              <a:t> of  p, d, t,  p+,  p+ in p+</a:t>
            </a:r>
            <a:r>
              <a:rPr lang="pl-PL" sz="1200" baseline="30000" dirty="0">
                <a:solidFill>
                  <a:srgbClr val="0070C0"/>
                </a:solidFill>
              </a:rPr>
              <a:t>93</a:t>
            </a:r>
            <a:r>
              <a:rPr lang="pl-PL" sz="1200" dirty="0">
                <a:solidFill>
                  <a:srgbClr val="0070C0"/>
                </a:solidFill>
              </a:rPr>
              <a:t>Nb </a:t>
            </a:r>
            <a:r>
              <a:rPr lang="pl-PL" sz="1200" dirty="0" err="1">
                <a:solidFill>
                  <a:srgbClr val="0070C0"/>
                </a:solidFill>
              </a:rPr>
              <a:t>at</a:t>
            </a:r>
            <a:r>
              <a:rPr lang="pl-PL" sz="1200" dirty="0">
                <a:solidFill>
                  <a:srgbClr val="0070C0"/>
                </a:solidFill>
              </a:rPr>
              <a:t> 3.5 </a:t>
            </a:r>
            <a:r>
              <a:rPr lang="pl-PL" sz="1200" dirty="0" err="1">
                <a:solidFill>
                  <a:srgbClr val="0070C0"/>
                </a:solidFill>
              </a:rPr>
              <a:t>GeV</a:t>
            </a:r>
            <a:r>
              <a:rPr lang="pl-PL" sz="1200" dirty="0">
                <a:solidFill>
                  <a:srgbClr val="0070C0"/>
                </a:solidFill>
              </a:rPr>
              <a:t>   in the HADES </a:t>
            </a:r>
            <a:r>
              <a:rPr lang="pl-PL" sz="1200" dirty="0" err="1">
                <a:solidFill>
                  <a:srgbClr val="0070C0"/>
                </a:solidFill>
              </a:rPr>
              <a:t>acceptance</a:t>
            </a:r>
            <a:r>
              <a:rPr lang="pl-PL" sz="1200" dirty="0">
                <a:solidFill>
                  <a:srgbClr val="0070C0"/>
                </a:solidFill>
              </a:rPr>
              <a:t> (20</a:t>
            </a:r>
            <a:r>
              <a:rPr lang="pl-PL" sz="1200" baseline="30000" dirty="0">
                <a:solidFill>
                  <a:srgbClr val="0070C0"/>
                </a:solidFill>
              </a:rPr>
              <a:t>o</a:t>
            </a:r>
            <a:r>
              <a:rPr lang="pl-PL" sz="1200" dirty="0">
                <a:solidFill>
                  <a:srgbClr val="0070C0"/>
                </a:solidFill>
              </a:rPr>
              <a:t>-80</a:t>
            </a:r>
            <a:r>
              <a:rPr lang="pl-PL" sz="1200" baseline="30000" dirty="0">
                <a:solidFill>
                  <a:srgbClr val="0070C0"/>
                </a:solidFill>
              </a:rPr>
              <a:t>o</a:t>
            </a:r>
            <a:r>
              <a:rPr lang="pl-PL" sz="1200" dirty="0">
                <a:solidFill>
                  <a:srgbClr val="0070C0"/>
                </a:solidFill>
              </a:rPr>
              <a:t>) </a:t>
            </a:r>
            <a:r>
              <a:rPr lang="pl-PL" sz="1200" dirty="0" err="1">
                <a:solidFill>
                  <a:srgbClr val="0070C0"/>
                </a:solidFill>
              </a:rPr>
              <a:t>has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been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compared</a:t>
            </a:r>
            <a:r>
              <a:rPr lang="pl-PL" sz="1200" dirty="0">
                <a:solidFill>
                  <a:srgbClr val="0070C0"/>
                </a:solidFill>
              </a:rPr>
              <a:t> to </a:t>
            </a:r>
            <a:r>
              <a:rPr lang="pl-PL" sz="1200" dirty="0" err="1">
                <a:solidFill>
                  <a:srgbClr val="0070C0"/>
                </a:solidFill>
              </a:rPr>
              <a:t>GiBUU</a:t>
            </a:r>
            <a:r>
              <a:rPr lang="pl-PL" sz="1200" dirty="0">
                <a:solidFill>
                  <a:srgbClr val="0070C0"/>
                </a:solidFill>
              </a:rPr>
              <a:t> transport and INCL++ </a:t>
            </a:r>
            <a:r>
              <a:rPr lang="pl-PL" sz="1200" dirty="0" err="1">
                <a:solidFill>
                  <a:srgbClr val="0070C0"/>
                </a:solidFill>
              </a:rPr>
              <a:t>cascade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models</a:t>
            </a:r>
            <a:r>
              <a:rPr lang="pl-PL" sz="1200" dirty="0">
                <a:solidFill>
                  <a:srgbClr val="0070C0"/>
                </a:solidFill>
              </a:rPr>
              <a:t>.</a:t>
            </a:r>
          </a:p>
          <a:p>
            <a:pPr algn="just"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dirty="0">
                <a:solidFill>
                  <a:srgbClr val="0070C0"/>
                </a:solidFill>
              </a:rPr>
              <a:t>The </a:t>
            </a:r>
            <a:r>
              <a:rPr lang="pl-PL" sz="1200" dirty="0" err="1">
                <a:solidFill>
                  <a:srgbClr val="0070C0"/>
                </a:solidFill>
              </a:rPr>
              <a:t>discrepancies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between</a:t>
            </a:r>
            <a:r>
              <a:rPr lang="pl-PL" sz="1200" dirty="0">
                <a:solidFill>
                  <a:srgbClr val="0070C0"/>
                </a:solidFill>
              </a:rPr>
              <a:t>  the </a:t>
            </a:r>
            <a:r>
              <a:rPr lang="pl-PL" sz="1200" dirty="0" err="1">
                <a:solidFill>
                  <a:srgbClr val="0070C0"/>
                </a:solidFill>
              </a:rPr>
              <a:t>models</a:t>
            </a:r>
            <a:r>
              <a:rPr lang="pl-PL" sz="1200" dirty="0">
                <a:solidFill>
                  <a:srgbClr val="0070C0"/>
                </a:solidFill>
              </a:rPr>
              <a:t> and the data </a:t>
            </a:r>
            <a:r>
              <a:rPr lang="pl-PL" sz="1200" dirty="0" err="1">
                <a:solidFill>
                  <a:srgbClr val="0070C0"/>
                </a:solidFill>
              </a:rPr>
              <a:t>varies</a:t>
            </a:r>
            <a:r>
              <a:rPr lang="pl-PL" sz="1200" dirty="0">
                <a:solidFill>
                  <a:srgbClr val="0070C0"/>
                </a:solidFill>
              </a:rPr>
              <a:t> with the </a:t>
            </a:r>
            <a:r>
              <a:rPr lang="pl-PL" sz="1200" dirty="0" err="1">
                <a:solidFill>
                  <a:srgbClr val="0070C0"/>
                </a:solidFill>
              </a:rPr>
              <a:t>type</a:t>
            </a:r>
            <a:r>
              <a:rPr lang="pl-PL" sz="1200" dirty="0">
                <a:solidFill>
                  <a:srgbClr val="0070C0"/>
                </a:solidFill>
              </a:rPr>
              <a:t> of </a:t>
            </a:r>
            <a:r>
              <a:rPr lang="pl-PL" sz="1200" dirty="0" err="1">
                <a:solidFill>
                  <a:srgbClr val="0070C0"/>
                </a:solidFill>
              </a:rPr>
              <a:t>produced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particle</a:t>
            </a:r>
            <a:r>
              <a:rPr lang="pl-PL" sz="1200" dirty="0">
                <a:solidFill>
                  <a:srgbClr val="0070C0"/>
                </a:solidFill>
              </a:rPr>
              <a:t>, </a:t>
            </a:r>
            <a:r>
              <a:rPr lang="pl-PL" sz="1200" dirty="0" err="1">
                <a:solidFill>
                  <a:srgbClr val="0070C0"/>
                </a:solidFill>
              </a:rPr>
              <a:t>its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energy</a:t>
            </a:r>
            <a:r>
              <a:rPr lang="pl-PL" sz="1200" dirty="0">
                <a:solidFill>
                  <a:srgbClr val="0070C0"/>
                </a:solidFill>
              </a:rPr>
              <a:t> and </a:t>
            </a:r>
            <a:r>
              <a:rPr lang="pl-PL" sz="1200" dirty="0" err="1">
                <a:solidFill>
                  <a:srgbClr val="0070C0"/>
                </a:solidFill>
              </a:rPr>
              <a:t>emission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angle</a:t>
            </a:r>
            <a:r>
              <a:rPr lang="pl-PL" sz="1200" dirty="0">
                <a:solidFill>
                  <a:srgbClr val="0070C0"/>
                </a:solidFill>
              </a:rPr>
              <a:t>.  In </a:t>
            </a:r>
            <a:r>
              <a:rPr lang="pl-PL" sz="1200" dirty="0" err="1">
                <a:solidFill>
                  <a:srgbClr val="0070C0"/>
                </a:solidFill>
              </a:rPr>
              <a:t>general</a:t>
            </a:r>
            <a:r>
              <a:rPr lang="pl-PL" sz="1200" dirty="0">
                <a:solidFill>
                  <a:srgbClr val="0070C0"/>
                </a:solidFill>
              </a:rPr>
              <a:t> the </a:t>
            </a:r>
            <a:r>
              <a:rPr lang="pl-PL" sz="1200" dirty="0" err="1">
                <a:solidFill>
                  <a:srgbClr val="0070C0"/>
                </a:solidFill>
              </a:rPr>
              <a:t>models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are</a:t>
            </a:r>
            <a:r>
              <a:rPr lang="pl-PL" sz="1200" dirty="0">
                <a:solidFill>
                  <a:srgbClr val="0070C0"/>
                </a:solidFill>
              </a:rPr>
              <a:t> </a:t>
            </a:r>
            <a:r>
              <a:rPr lang="pl-PL" sz="1200" dirty="0" err="1">
                <a:solidFill>
                  <a:srgbClr val="0070C0"/>
                </a:solidFill>
              </a:rPr>
              <a:t>able</a:t>
            </a:r>
            <a:r>
              <a:rPr lang="pl-PL" sz="1200" dirty="0">
                <a:solidFill>
                  <a:srgbClr val="0070C0"/>
                </a:solidFill>
              </a:rPr>
              <a:t> to </a:t>
            </a:r>
            <a:r>
              <a:rPr lang="pl-PL" sz="1200" dirty="0" err="1">
                <a:solidFill>
                  <a:srgbClr val="0070C0"/>
                </a:solidFill>
              </a:rPr>
              <a:t>reproduce</a:t>
            </a:r>
            <a:r>
              <a:rPr lang="pl-PL" sz="1200" dirty="0">
                <a:solidFill>
                  <a:srgbClr val="0070C0"/>
                </a:solidFill>
              </a:rPr>
              <a:t> the data </a:t>
            </a:r>
            <a:r>
              <a:rPr lang="pl-PL" sz="1200" dirty="0" err="1">
                <a:solidFill>
                  <a:srgbClr val="0070C0"/>
                </a:solidFill>
              </a:rPr>
              <a:t>within</a:t>
            </a:r>
            <a:r>
              <a:rPr lang="pl-PL" sz="1200" dirty="0">
                <a:solidFill>
                  <a:srgbClr val="0070C0"/>
                </a:solidFill>
              </a:rPr>
              <a:t> the </a:t>
            </a:r>
            <a:r>
              <a:rPr lang="pl-PL" sz="1200" dirty="0" err="1">
                <a:solidFill>
                  <a:srgbClr val="0070C0"/>
                </a:solidFill>
              </a:rPr>
              <a:t>factor</a:t>
            </a:r>
            <a:r>
              <a:rPr lang="pl-PL" sz="1200" dirty="0">
                <a:solidFill>
                  <a:srgbClr val="0070C0"/>
                </a:solidFill>
              </a:rPr>
              <a:t> of 2. </a:t>
            </a:r>
            <a:endParaRPr lang="pl-PL" sz="1200" dirty="0"/>
          </a:p>
          <a:p>
            <a:pPr defTabSz="457200">
              <a:lnSpc>
                <a:spcPct val="100000"/>
              </a:lnSpc>
              <a:buClr>
                <a:srgbClr val="000000"/>
              </a:buClr>
            </a:pP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HADES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Collab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., R.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Abou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Yassine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, (I. Ciepał, K. Pysz) et al., 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Phys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. </a:t>
            </a:r>
            <a:r>
              <a:rPr lang="pl-PL" sz="1200" spc="-1" dirty="0" err="1">
                <a:solidFill>
                  <a:schemeClr val="dk1"/>
                </a:solidFill>
                <a:highlight>
                  <a:srgbClr val="FFFF00"/>
                </a:highlight>
              </a:rPr>
              <a:t>Rev</a:t>
            </a:r>
            <a:r>
              <a:rPr lang="pl-PL" sz="1200" spc="-1" dirty="0">
                <a:solidFill>
                  <a:schemeClr val="dk1"/>
                </a:solidFill>
                <a:highlight>
                  <a:srgbClr val="FFFF00"/>
                </a:highlight>
              </a:rPr>
              <a:t>. C 108, 064902 (2023)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pl-PL"/>
            </a:defPPr>
            <a:lvl1pPr marL="0" indent="0" algn="ctr" defTabSz="457200" rtl="0" eaLnBrk="1" latinLnBrk="0" hangingPunct="1">
              <a:lnSpc>
                <a:spcPct val="100000"/>
              </a:lnSpc>
              <a:buNone/>
              <a:defRPr lang="pl-PL" sz="1200" b="0" strike="noStrike" kern="1200" spc="-1">
                <a:solidFill>
                  <a:schemeClr val="dk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NO2, Adam Maj</a:t>
            </a:r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pl-PL"/>
            </a:defPPr>
            <a:lvl1pPr marL="0" indent="0" algn="r" defTabSz="457200" rtl="0" eaLnBrk="1" latinLnBrk="0" hangingPunct="1">
              <a:lnSpc>
                <a:spcPct val="100000"/>
              </a:lnSpc>
              <a:buNone/>
              <a:defRPr lang="pl-PL" sz="1200" b="0" strike="noStrike" kern="1200" spc="-1">
                <a:solidFill>
                  <a:schemeClr val="dk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78F546-0519-4339-A113-0D201DC3750E}" type="slidenum">
              <a:rPr lang="pl-PL" smtClean="0"/>
              <a:pPr/>
              <a:t>8</a:t>
            </a:fld>
            <a:endParaRPr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706793D-9654-CAF7-C60B-F65E936C0B8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6559" y="1558934"/>
            <a:ext cx="3670223" cy="255586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9AC32F3-B91B-1EF5-7FB4-4507D13B978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572000" y="1558934"/>
            <a:ext cx="4483440" cy="309262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106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34EAEFE-D662-6F3E-544A-45071D22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15.09.2025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5F633E0-EEDF-0866-3F37-A110D93C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NO2, Adam Maj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A3E0E5-0C88-670C-D1BC-BA89067C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9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061C55-9ED5-4FEF-3EA3-7C194DE0F7D1}"/>
              </a:ext>
            </a:extLst>
          </p:cNvPr>
          <p:cNvSpPr txBox="1"/>
          <p:nvPr/>
        </p:nvSpPr>
        <p:spPr>
          <a:xfrm>
            <a:off x="1917977" y="890170"/>
            <a:ext cx="781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ea typeface="Cambria" panose="02040503050406030204" pitchFamily="18" charset="0"/>
              </a:rPr>
              <a:t>Other</a:t>
            </a:r>
            <a:r>
              <a:rPr lang="pl-PL" sz="2000" b="1" dirty="0">
                <a:ea typeface="Cambria" panose="02040503050406030204" pitchFamily="18" charset="0"/>
              </a:rPr>
              <a:t> </a:t>
            </a:r>
            <a:r>
              <a:rPr lang="pl-PL" sz="2000" b="1" dirty="0" err="1">
                <a:ea typeface="Cambria" panose="02040503050406030204" pitchFamily="18" charset="0"/>
              </a:rPr>
              <a:t>achievements</a:t>
            </a:r>
            <a:r>
              <a:rPr lang="pl-PL" sz="2000" b="1" dirty="0">
                <a:ea typeface="Cambria" panose="02040503050406030204" pitchFamily="18" charset="0"/>
              </a:rPr>
              <a:t> – </a:t>
            </a:r>
            <a:r>
              <a:rPr lang="pl-PL" sz="2000" b="1" dirty="0" err="1">
                <a:ea typeface="Cambria" panose="02040503050406030204" pitchFamily="18" charset="0"/>
              </a:rPr>
              <a:t>Scientific</a:t>
            </a:r>
            <a:r>
              <a:rPr lang="pl-PL" sz="2000" b="1" dirty="0">
                <a:ea typeface="Cambria" panose="02040503050406030204" pitchFamily="18" charset="0"/>
              </a:rPr>
              <a:t> </a:t>
            </a:r>
            <a:r>
              <a:rPr lang="pl-PL" sz="2000" b="1" dirty="0" err="1">
                <a:ea typeface="Cambria" panose="02040503050406030204" pitchFamily="18" charset="0"/>
              </a:rPr>
              <a:t>Equipment</a:t>
            </a:r>
            <a:endParaRPr lang="pl-PL" sz="2000" b="1" dirty="0">
              <a:ea typeface="Cambria" panose="020405030504060302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E5F450-BD1B-7037-2D20-D4B7F14DB127}"/>
              </a:ext>
            </a:extLst>
          </p:cNvPr>
          <p:cNvSpPr txBox="1"/>
          <p:nvPr/>
        </p:nvSpPr>
        <p:spPr>
          <a:xfrm>
            <a:off x="3356044" y="318810"/>
            <a:ext cx="563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Division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of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Nuclar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Physics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Strong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Interactions</a:t>
            </a:r>
            <a:r>
              <a:rPr lang="pl-PL" sz="2000" b="1" dirty="0">
                <a:solidFill>
                  <a:schemeClr val="bg1"/>
                </a:solidFill>
                <a:latin typeface="+mn-lt"/>
                <a:ea typeface="Cambria" panose="02040503050406030204" pitchFamily="18" charset="0"/>
              </a:rPr>
              <a:t> </a:t>
            </a:r>
            <a:endParaRPr lang="pl-PL" sz="2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D4B6A50-8626-0A00-8009-CE737C637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14" b="16731"/>
          <a:stretch/>
        </p:blipFill>
        <p:spPr>
          <a:xfrm>
            <a:off x="6605081" y="1297842"/>
            <a:ext cx="2126436" cy="207661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44F9CC9-21DE-0D75-DBF2-8280D0543F6B}"/>
              </a:ext>
            </a:extLst>
          </p:cNvPr>
          <p:cNvSpPr txBox="1"/>
          <p:nvPr/>
        </p:nvSpPr>
        <p:spPr>
          <a:xfrm>
            <a:off x="203619" y="1304871"/>
            <a:ext cx="640146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C00000"/>
                </a:solidFill>
              </a:rPr>
              <a:t>PARIS</a:t>
            </a:r>
            <a:r>
              <a:rPr lang="pl-PL" dirty="0"/>
              <a:t> </a:t>
            </a:r>
            <a:r>
              <a:rPr lang="pl-PL" dirty="0" err="1"/>
              <a:t>array</a:t>
            </a:r>
            <a:r>
              <a:rPr lang="pl-PL" dirty="0"/>
              <a:t> - a </a:t>
            </a:r>
            <a:r>
              <a:rPr lang="pl-PL" dirty="0" err="1"/>
              <a:t>novel</a:t>
            </a:r>
            <a:r>
              <a:rPr lang="pl-PL" dirty="0"/>
              <a:t> 4</a:t>
            </a:r>
            <a:r>
              <a:rPr lang="pl-PL" dirty="0">
                <a:latin typeface="Symbol" pitchFamily="2" charset="2"/>
              </a:rPr>
              <a:t>p</a:t>
            </a:r>
            <a:r>
              <a:rPr lang="pl-PL" dirty="0"/>
              <a:t> gamma-</a:t>
            </a:r>
            <a:r>
              <a:rPr lang="pl-PL" dirty="0" err="1"/>
              <a:t>ray</a:t>
            </a:r>
            <a:r>
              <a:rPr lang="pl-PL" dirty="0"/>
              <a:t> </a:t>
            </a:r>
            <a:r>
              <a:rPr lang="pl-PL" dirty="0" err="1"/>
              <a:t>calorimeter</a:t>
            </a:r>
            <a:r>
              <a:rPr lang="pl-PL" dirty="0"/>
              <a:t>,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constructed</a:t>
            </a:r>
            <a:r>
              <a:rPr lang="pl-PL" dirty="0"/>
              <a:t> by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collaboration</a:t>
            </a:r>
            <a:r>
              <a:rPr lang="pl-PL" dirty="0"/>
              <a:t> </a:t>
            </a:r>
            <a:r>
              <a:rPr lang="pl-PL" dirty="0" err="1"/>
              <a:t>coordinated</a:t>
            </a:r>
            <a:r>
              <a:rPr lang="pl-PL" dirty="0"/>
              <a:t> by IFJ PAN. The </a:t>
            </a:r>
            <a:r>
              <a:rPr lang="pl-PL" dirty="0" err="1"/>
              <a:t>basic</a:t>
            </a:r>
            <a:r>
              <a:rPr lang="pl-PL" dirty="0"/>
              <a:t> module for the </a:t>
            </a:r>
            <a:r>
              <a:rPr lang="pl-PL" dirty="0" err="1"/>
              <a:t>calorimeter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phoswich 2 </a:t>
            </a:r>
            <a:r>
              <a:rPr lang="pl-PL" dirty="0" err="1"/>
              <a:t>scintillator</a:t>
            </a:r>
            <a:r>
              <a:rPr lang="pl-PL" dirty="0"/>
              <a:t> </a:t>
            </a:r>
            <a:r>
              <a:rPr lang="pl-PL" dirty="0" err="1"/>
              <a:t>crystals</a:t>
            </a:r>
            <a:r>
              <a:rPr lang="pl-PL" dirty="0"/>
              <a:t>: LaBr3 </a:t>
            </a:r>
            <a:r>
              <a:rPr lang="pl-PL" dirty="0" err="1"/>
              <a:t>or</a:t>
            </a:r>
            <a:r>
              <a:rPr lang="pl-PL" dirty="0"/>
              <a:t> CeBr3 and </a:t>
            </a:r>
            <a:r>
              <a:rPr lang="pl-PL" dirty="0" err="1"/>
              <a:t>NaI</a:t>
            </a:r>
            <a:r>
              <a:rPr lang="pl-PL" dirty="0"/>
              <a:t>. </a:t>
            </a:r>
          </a:p>
        </p:txBody>
      </p:sp>
      <p:pic>
        <p:nvPicPr>
          <p:cNvPr id="1026" name="Picture 2" descr="AGATA Home Page | AGATA">
            <a:extLst>
              <a:ext uri="{FF2B5EF4-FFF2-40B4-BE49-F238E27FC236}">
                <a16:creationId xmlns:a16="http://schemas.microsoft.com/office/drawing/2014/main" id="{BCC7F8C6-7BE8-A0AE-19BF-FC17D3B3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9" y="2470879"/>
            <a:ext cx="2019382" cy="18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2458302-D22C-FF24-BD22-FD81059E422D}"/>
              </a:ext>
            </a:extLst>
          </p:cNvPr>
          <p:cNvSpPr txBox="1"/>
          <p:nvPr/>
        </p:nvSpPr>
        <p:spPr>
          <a:xfrm>
            <a:off x="2240498" y="2571971"/>
            <a:ext cx="4033841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AGATA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- the next generation European gamma-ray tracking spectrometer based on segmented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HPGe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crystals, being developed by an international collaboration, including physicists of IFJ PAN.  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F88A414-1406-8B27-80FD-63CE539AF2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8076" b="24799"/>
          <a:stretch/>
        </p:blipFill>
        <p:spPr>
          <a:xfrm>
            <a:off x="6457950" y="3589442"/>
            <a:ext cx="2563883" cy="183156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6B734C4-A5BD-A7AC-D231-3E8C6DCE3494}"/>
              </a:ext>
            </a:extLst>
          </p:cNvPr>
          <p:cNvSpPr txBox="1"/>
          <p:nvPr/>
        </p:nvSpPr>
        <p:spPr>
          <a:xfrm>
            <a:off x="1690483" y="4541285"/>
            <a:ext cx="48006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pl-PL" b="1" dirty="0">
                <a:solidFill>
                  <a:srgbClr val="C00000"/>
                </a:solidFill>
              </a:rPr>
              <a:t>RFD</a:t>
            </a:r>
            <a:r>
              <a:rPr lang="pl-PL" dirty="0"/>
              <a:t> (</a:t>
            </a:r>
            <a:r>
              <a:rPr lang="pl-PL" dirty="0" err="1"/>
              <a:t>Recoil</a:t>
            </a:r>
            <a:r>
              <a:rPr lang="pl-PL" dirty="0"/>
              <a:t> </a:t>
            </a:r>
            <a:r>
              <a:rPr lang="pl-PL" dirty="0" err="1"/>
              <a:t>Filter</a:t>
            </a:r>
            <a:r>
              <a:rPr lang="pl-PL" dirty="0"/>
              <a:t> </a:t>
            </a:r>
            <a:r>
              <a:rPr lang="pl-PL" dirty="0" err="1"/>
              <a:t>Detector</a:t>
            </a:r>
            <a:r>
              <a:rPr lang="pl-PL" dirty="0"/>
              <a:t>), </a:t>
            </a:r>
            <a:r>
              <a:rPr lang="pl-PL" dirty="0" err="1"/>
              <a:t>constructed</a:t>
            </a:r>
            <a:r>
              <a:rPr lang="pl-PL" dirty="0"/>
              <a:t> in IFJ PAN, </a:t>
            </a:r>
            <a:r>
              <a:rPr lang="pl-PL" dirty="0" err="1"/>
              <a:t>measures</a:t>
            </a:r>
            <a:r>
              <a:rPr lang="pl-PL" dirty="0"/>
              <a:t> the </a:t>
            </a:r>
            <a:r>
              <a:rPr lang="pl-PL" dirty="0" err="1"/>
              <a:t>time</a:t>
            </a:r>
            <a:r>
              <a:rPr lang="pl-PL" dirty="0"/>
              <a:t> of </a:t>
            </a:r>
            <a:r>
              <a:rPr lang="pl-PL" dirty="0" err="1"/>
              <a:t>flight</a:t>
            </a:r>
            <a:r>
              <a:rPr lang="pl-PL" dirty="0"/>
              <a:t> of heavy </a:t>
            </a:r>
            <a:r>
              <a:rPr lang="pl-PL" dirty="0" err="1"/>
              <a:t>ions</a:t>
            </a:r>
            <a:r>
              <a:rPr lang="pl-PL" dirty="0"/>
              <a:t> </a:t>
            </a:r>
            <a:r>
              <a:rPr lang="pl-PL" dirty="0" err="1"/>
              <a:t>emitted</a:t>
            </a:r>
            <a:r>
              <a:rPr lang="pl-PL" dirty="0"/>
              <a:t> in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reactions</a:t>
            </a:r>
            <a:r>
              <a:rPr lang="pl-PL" dirty="0"/>
              <a:t>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CC0972B-5530-649D-0F1A-5EC070B55A64}"/>
              </a:ext>
            </a:extLst>
          </p:cNvPr>
          <p:cNvSpPr txBox="1"/>
          <p:nvPr/>
        </p:nvSpPr>
        <p:spPr>
          <a:xfrm>
            <a:off x="50703" y="5763043"/>
            <a:ext cx="808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instrumentation</a:t>
            </a:r>
            <a:r>
              <a:rPr lang="pl-PL" dirty="0"/>
              <a:t>: KRATTA, KATANA, KRAB (</a:t>
            </a:r>
            <a:r>
              <a:rPr lang="pl-PL" dirty="0" err="1"/>
              <a:t>designed</a:t>
            </a:r>
            <a:r>
              <a:rPr lang="pl-PL" dirty="0"/>
              <a:t> and </a:t>
            </a:r>
            <a:r>
              <a:rPr lang="pl-PL" dirty="0" err="1"/>
              <a:t>constructed</a:t>
            </a:r>
            <a:r>
              <a:rPr lang="pl-PL" dirty="0"/>
              <a:t> in IFJ PAN)</a:t>
            </a:r>
          </a:p>
        </p:txBody>
      </p:sp>
    </p:spTree>
    <p:extLst>
      <p:ext uri="{BB962C8B-B14F-4D97-AF65-F5344CB8AC3E}">
        <p14:creationId xmlns:p14="http://schemas.microsoft.com/office/powerpoint/2010/main" val="2025624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4726</TotalTime>
  <Words>2306</Words>
  <Application>Microsoft Macintosh PowerPoint</Application>
  <PresentationFormat>Pokaz na ekranie (4:3)</PresentationFormat>
  <Paragraphs>245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Symbol</vt:lpstr>
      <vt:lpstr>Times New Roman</vt:lpstr>
      <vt:lpstr>Motyw pakietu Office</vt:lpstr>
      <vt:lpstr> Division of Nuclear Physics and Strong Interactions (NO2) </vt:lpstr>
      <vt:lpstr>Scientific Departments: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prezentacja-ifj-en</dc:title>
  <dc:creator>Agata Flis</dc:creator>
  <cp:lastModifiedBy>Adam Maj</cp:lastModifiedBy>
  <cp:revision>61</cp:revision>
  <dcterms:created xsi:type="dcterms:W3CDTF">2020-09-23T10:32:17Z</dcterms:created>
  <dcterms:modified xsi:type="dcterms:W3CDTF">2025-09-18T05:59:36Z</dcterms:modified>
</cp:coreProperties>
</file>