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64" r:id="rId2"/>
    <p:sldId id="261" r:id="rId3"/>
    <p:sldId id="267" r:id="rId4"/>
    <p:sldId id="265" r:id="rId5"/>
    <p:sldId id="266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MScctGRK7yjjgXHbYk01NIyE5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705A3A-CF46-4D27-8D3A-458F6D4054A7}">
  <a:tblStyle styleId="{6A705A3A-CF46-4D27-8D3A-458F6D4054A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88"/>
  </p:normalViewPr>
  <p:slideViewPr>
    <p:cSldViewPr snapToGrid="0">
      <p:cViewPr>
        <p:scale>
          <a:sx n="100" d="100"/>
          <a:sy n="100" d="100"/>
        </p:scale>
        <p:origin x="99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3443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99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4840" y="-1"/>
            <a:ext cx="2968923" cy="122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44A56FC0-0612-44EB-0D7F-B45563B7DF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1527" y="1521849"/>
            <a:ext cx="1493208" cy="674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2;p2">
            <a:extLst>
              <a:ext uri="{FF2B5EF4-FFF2-40B4-BE49-F238E27FC236}">
                <a16:creationId xmlns:a16="http://schemas.microsoft.com/office/drawing/2014/main" id="{A1CABF0A-6380-19C4-4C4A-916825334D7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3092" y="2196532"/>
            <a:ext cx="3458475" cy="65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B7B4327-7315-EA96-35EA-E0EAA6986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888" y="0"/>
            <a:ext cx="4838223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D5D60AF-5AAC-6B73-6210-221E0AADD66C}"/>
              </a:ext>
            </a:extLst>
          </p:cNvPr>
          <p:cNvSpPr txBox="1"/>
          <p:nvPr/>
        </p:nvSpPr>
        <p:spPr>
          <a:xfrm>
            <a:off x="827382" y="4429019"/>
            <a:ext cx="2736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448F6C10-7491-0A22-C4F4-BF72DB1EC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64EE88D-87FA-913F-F959-C08DF2FFC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Google Shape;135;p4">
            <a:extLst>
              <a:ext uri="{FF2B5EF4-FFF2-40B4-BE49-F238E27FC236}">
                <a16:creationId xmlns:a16="http://schemas.microsoft.com/office/drawing/2014/main" id="{8BC35264-097A-CDC7-4C66-4781CAC5DF8D}"/>
              </a:ext>
            </a:extLst>
          </p:cNvPr>
          <p:cNvSpPr txBox="1"/>
          <p:nvPr/>
        </p:nvSpPr>
        <p:spPr>
          <a:xfrm>
            <a:off x="1042607" y="41090"/>
            <a:ext cx="13732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Organizers</a:t>
            </a:r>
            <a:r>
              <a:rPr lang="en-US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B5BA7C7-3859-359C-7A91-1E1B3D56F1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796" y="29837"/>
            <a:ext cx="3298030" cy="2473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5C0FB65-5635-7609-D021-A2A3EF997D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509" y="2507958"/>
            <a:ext cx="3298030" cy="2473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7E72A81A-C52B-3818-26CD-32EB56D5B48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631" t="32029" r="19550" b="24324"/>
          <a:stretch/>
        </p:blipFill>
        <p:spPr>
          <a:xfrm>
            <a:off x="175495" y="4958788"/>
            <a:ext cx="3380269" cy="1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88CAE2AC-6BFA-F3FD-FD12-6FFC7DDB216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363" r="9071" b="5584"/>
          <a:stretch/>
        </p:blipFill>
        <p:spPr>
          <a:xfrm>
            <a:off x="8703104" y="3896496"/>
            <a:ext cx="3488896" cy="282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1D42AD83-F042-12D4-A509-A03E760ABDF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2943" t="19326" r="8716"/>
          <a:stretch/>
        </p:blipFill>
        <p:spPr>
          <a:xfrm>
            <a:off x="8676174" y="1993560"/>
            <a:ext cx="3446132" cy="1996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753848EC-47F8-554C-6B8C-C67D7F84F33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-181" t="17904" r="11803" b="15436"/>
          <a:stretch/>
        </p:blipFill>
        <p:spPr>
          <a:xfrm>
            <a:off x="8659696" y="41090"/>
            <a:ext cx="3476083" cy="1966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060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"/>
          <p:cNvSpPr txBox="1"/>
          <p:nvPr/>
        </p:nvSpPr>
        <p:spPr>
          <a:xfrm>
            <a:off x="258900" y="3523414"/>
            <a:ext cx="7901031" cy="2200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Proceedings will be published as a dedicated volume of </a:t>
            </a:r>
            <a:r>
              <a:rPr lang="en-US" sz="22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Acta Physica Polonica B Proceedings Supplement</a:t>
            </a: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Spring 2027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Submission deadline: Autumn 2026</a:t>
            </a:r>
            <a:r>
              <a:rPr lang="pl-PL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pl-PL" sz="2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oral</a:t>
            </a:r>
            <a:r>
              <a:rPr lang="pl-PL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presentations</a:t>
            </a:r>
            <a:r>
              <a:rPr lang="pl-PL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pl-PL" sz="2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selected</a:t>
            </a:r>
            <a:r>
              <a:rPr lang="pl-PL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posters</a:t>
            </a:r>
            <a:r>
              <a:rPr lang="pl-PL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Detailed instructions will be provided on the conference website</a:t>
            </a:r>
            <a:r>
              <a:rPr lang="pl-PL"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and via e-</a:t>
            </a:r>
            <a:r>
              <a:rPr lang="pl-PL" sz="2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mails</a:t>
            </a:r>
            <a:endParaRPr lang="pl-PL" sz="2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14DCF9-BFB4-FDFE-49CA-7296B7A8F1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3" t="1648" r="23571" b="22966"/>
          <a:stretch>
            <a:fillRect/>
          </a:stretch>
        </p:blipFill>
        <p:spPr>
          <a:xfrm>
            <a:off x="8367967" y="1571143"/>
            <a:ext cx="3565133" cy="517002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6" name="Google Shape;147;p6">
            <a:extLst>
              <a:ext uri="{FF2B5EF4-FFF2-40B4-BE49-F238E27FC236}">
                <a16:creationId xmlns:a16="http://schemas.microsoft.com/office/drawing/2014/main" id="{D6ABDF13-81F2-A22F-7C9B-59936B6BD2F6}"/>
              </a:ext>
            </a:extLst>
          </p:cNvPr>
          <p:cNvSpPr/>
          <p:nvPr/>
        </p:nvSpPr>
        <p:spPr>
          <a:xfrm>
            <a:off x="6253951" y="370814"/>
            <a:ext cx="545858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Conference </a:t>
            </a:r>
            <a:r>
              <a:rPr lang="pl-PL" sz="4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Proceedings</a:t>
            </a:r>
            <a:endParaRPr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7;p6">
            <a:extLst>
              <a:ext uri="{FF2B5EF4-FFF2-40B4-BE49-F238E27FC236}">
                <a16:creationId xmlns:a16="http://schemas.microsoft.com/office/drawing/2014/main" id="{D8EBB9E7-F726-3AA2-A0C1-880F0FA2152A}"/>
              </a:ext>
            </a:extLst>
          </p:cNvPr>
          <p:cNvSpPr/>
          <p:nvPr/>
        </p:nvSpPr>
        <p:spPr>
          <a:xfrm>
            <a:off x="6253951" y="370814"/>
            <a:ext cx="545858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Excursion</a:t>
            </a:r>
            <a:r>
              <a:rPr lang="pl-PL" sz="4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4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</a:t>
            </a:r>
            <a:r>
              <a:rPr lang="pl-PL" sz="4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4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afternoon</a:t>
            </a:r>
            <a:endParaRPr sz="8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FE8CA5E-110F-F355-0A5D-9E9A4FCDA90E}"/>
              </a:ext>
            </a:extLst>
          </p:cNvPr>
          <p:cNvSpPr txBox="1"/>
          <p:nvPr/>
        </p:nvSpPr>
        <p:spPr>
          <a:xfrm>
            <a:off x="3205951" y="531887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l-PL" sz="4000" b="1" dirty="0">
                <a:solidFill>
                  <a:schemeClr val="bg1"/>
                </a:solidFill>
              </a:rPr>
              <a:t>C</a:t>
            </a:r>
            <a:r>
              <a:rPr lang="en-US" sz="4000" b="1" dirty="0" err="1">
                <a:solidFill>
                  <a:schemeClr val="bg1"/>
                </a:solidFill>
              </a:rPr>
              <a:t>heese</a:t>
            </a:r>
            <a:r>
              <a:rPr lang="en-US" sz="4000" b="1" dirty="0">
                <a:solidFill>
                  <a:schemeClr val="bg1"/>
                </a:solidFill>
              </a:rPr>
              <a:t> tasting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796A3AF-C668-45E3-186E-74D3592F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874" y="1185183"/>
            <a:ext cx="5302742" cy="29866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2D2089A-1352-7F86-729D-532FDFA379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775"/>
          <a:stretch/>
        </p:blipFill>
        <p:spPr>
          <a:xfrm>
            <a:off x="8051369" y="3391274"/>
            <a:ext cx="3880422" cy="3336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707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rak dostępnego opisu zdjęcia.">
            <a:extLst>
              <a:ext uri="{FF2B5EF4-FFF2-40B4-BE49-F238E27FC236}">
                <a16:creationId xmlns:a16="http://schemas.microsoft.com/office/drawing/2014/main" id="{F68D60FD-60A0-CA2B-D2D2-C0B7F6327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73"/>
          <a:stretch/>
        </p:blipFill>
        <p:spPr bwMode="auto">
          <a:xfrm>
            <a:off x="7729992" y="2455591"/>
            <a:ext cx="4200940" cy="41550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7785661-F90E-6178-1E7A-C00F7A36AFFA}"/>
              </a:ext>
            </a:extLst>
          </p:cNvPr>
          <p:cNvSpPr txBox="1"/>
          <p:nvPr/>
        </p:nvSpPr>
        <p:spPr>
          <a:xfrm>
            <a:off x="4046266" y="1800955"/>
            <a:ext cx="394443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l-PL" sz="2000" b="1" i="1" dirty="0">
                <a:solidFill>
                  <a:schemeClr val="bg1"/>
                </a:solidFill>
              </a:rPr>
              <a:t>Karczma KULIG     </a:t>
            </a:r>
            <a:r>
              <a:rPr lang="en-US" sz="2000" b="1" i="1" dirty="0">
                <a:solidFill>
                  <a:schemeClr val="bg1"/>
                </a:solidFill>
              </a:rPr>
              <a:t>K</a:t>
            </a:r>
            <a:r>
              <a:rPr lang="pl-PL" sz="2000" b="1" i="1" dirty="0">
                <a:solidFill>
                  <a:schemeClr val="bg1"/>
                </a:solidFill>
              </a:rPr>
              <a:t>r</a:t>
            </a:r>
            <a:r>
              <a:rPr lang="en-US" sz="2000" b="1" i="1" dirty="0" err="1">
                <a:solidFill>
                  <a:schemeClr val="bg1"/>
                </a:solidFill>
              </a:rPr>
              <a:t>upówki</a:t>
            </a:r>
            <a:r>
              <a:rPr lang="en-US" sz="2000" b="1" i="1" dirty="0">
                <a:solidFill>
                  <a:schemeClr val="bg1"/>
                </a:solidFill>
              </a:rPr>
              <a:t> 45</a:t>
            </a:r>
            <a:endParaRPr lang="pl-PL" sz="2000" b="1" i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l-PL" sz="2000" b="1" dirty="0">
                <a:solidFill>
                  <a:schemeClr val="bg1"/>
                </a:solidFill>
              </a:rPr>
              <a:t>A</a:t>
            </a:r>
            <a:r>
              <a:rPr lang="en-US" sz="2000" b="1" dirty="0" err="1">
                <a:solidFill>
                  <a:schemeClr val="bg1"/>
                </a:solidFill>
              </a:rPr>
              <a:t>nnouncement</a:t>
            </a:r>
            <a:r>
              <a:rPr lang="en-US" sz="2000" b="1" dirty="0">
                <a:solidFill>
                  <a:schemeClr val="bg1"/>
                </a:solidFill>
              </a:rPr>
              <a:t> of the</a:t>
            </a:r>
            <a:r>
              <a:rPr lang="pl-PL" sz="2000" b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poster contest winners</a:t>
            </a: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l-PL" sz="2000" b="1" dirty="0">
                <a:solidFill>
                  <a:schemeClr val="bg1"/>
                </a:solidFill>
              </a:rPr>
              <a:t>Presentation of </a:t>
            </a:r>
            <a:r>
              <a:rPr lang="pl-PL" sz="2000" b="1" dirty="0" err="1">
                <a:solidFill>
                  <a:schemeClr val="bg1"/>
                </a:solidFill>
              </a:rPr>
              <a:t>souvenirs</a:t>
            </a:r>
            <a:r>
              <a:rPr lang="pl-PL" sz="20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l-PL" sz="2000" b="1" dirty="0" err="1">
                <a:solidFill>
                  <a:schemeClr val="bg1"/>
                </a:solidFill>
              </a:rPr>
              <a:t>Folk</a:t>
            </a:r>
            <a:r>
              <a:rPr lang="pl-PL" sz="2000" b="1" dirty="0">
                <a:solidFill>
                  <a:schemeClr val="bg1"/>
                </a:solidFill>
              </a:rPr>
              <a:t> </a:t>
            </a:r>
            <a:r>
              <a:rPr lang="pl-PL" sz="2000" b="1" dirty="0" err="1">
                <a:solidFill>
                  <a:schemeClr val="bg1"/>
                </a:solidFill>
              </a:rPr>
              <a:t>dances</a:t>
            </a: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pl-PL" sz="2000" b="1" dirty="0" err="1">
                <a:solidFill>
                  <a:schemeClr val="bg1"/>
                </a:solidFill>
              </a:rPr>
              <a:t>Regional</a:t>
            </a:r>
            <a:r>
              <a:rPr lang="pl-PL" sz="2000" b="1" dirty="0">
                <a:solidFill>
                  <a:schemeClr val="bg1"/>
                </a:solidFill>
              </a:rPr>
              <a:t> </a:t>
            </a:r>
            <a:r>
              <a:rPr lang="pl-PL" sz="2000" b="1" dirty="0" err="1">
                <a:solidFill>
                  <a:schemeClr val="bg1"/>
                </a:solidFill>
              </a:rPr>
              <a:t>dishes</a:t>
            </a: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l-PL" sz="20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pl-PL" sz="2000" b="1" dirty="0">
              <a:solidFill>
                <a:schemeClr val="bg1"/>
              </a:solidFill>
            </a:endParaRPr>
          </a:p>
        </p:txBody>
      </p:sp>
      <p:sp>
        <p:nvSpPr>
          <p:cNvPr id="10" name="Google Shape;147;p6">
            <a:extLst>
              <a:ext uri="{FF2B5EF4-FFF2-40B4-BE49-F238E27FC236}">
                <a16:creationId xmlns:a16="http://schemas.microsoft.com/office/drawing/2014/main" id="{FA25989E-992A-B4B3-7EF4-40F7906247CF}"/>
              </a:ext>
            </a:extLst>
          </p:cNvPr>
          <p:cNvSpPr/>
          <p:nvPr/>
        </p:nvSpPr>
        <p:spPr>
          <a:xfrm>
            <a:off x="6253951" y="370814"/>
            <a:ext cx="545858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8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Conference Dinner</a:t>
            </a:r>
            <a:endParaRPr sz="1000" dirty="0"/>
          </a:p>
        </p:txBody>
      </p:sp>
      <p:pic>
        <p:nvPicPr>
          <p:cNvPr id="2052" name="Picture 4" descr="TAŃCE POLSKIE narodowe i regionalne – CENTRUM KULTURY I SPORTU W RYKACH">
            <a:extLst>
              <a:ext uri="{FF2B5EF4-FFF2-40B4-BE49-F238E27FC236}">
                <a16:creationId xmlns:a16="http://schemas.microsoft.com/office/drawing/2014/main" id="{7157D73B-CBFE-AB47-9D48-D3025013F6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5" t="12208" r="7737" b="21353"/>
          <a:stretch/>
        </p:blipFill>
        <p:spPr bwMode="auto">
          <a:xfrm>
            <a:off x="261068" y="2455591"/>
            <a:ext cx="3818150" cy="42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893BDC3F-3FB6-65FE-1272-10EECDDB6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E77FA0B-31CE-ABC1-007E-7E072DF48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4ABED537-3422-71AE-55C4-25886352E393}"/>
              </a:ext>
            </a:extLst>
          </p:cNvPr>
          <p:cNvCxnSpPr/>
          <p:nvPr/>
        </p:nvCxnSpPr>
        <p:spPr>
          <a:xfrm>
            <a:off x="4242486" y="3188043"/>
            <a:ext cx="266082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8DCD4E-E458-3ADC-6EC1-A43469FD68B2}"/>
              </a:ext>
            </a:extLst>
          </p:cNvPr>
          <p:cNvSpPr txBox="1"/>
          <p:nvPr/>
        </p:nvSpPr>
        <p:spPr>
          <a:xfrm>
            <a:off x="4537187" y="5494280"/>
            <a:ext cx="2600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2000" b="1" dirty="0">
                <a:solidFill>
                  <a:schemeClr val="bg1"/>
                </a:solidFill>
              </a:rPr>
              <a:t>Make sure to be there</a:t>
            </a:r>
            <a:r>
              <a:rPr lang="pl-PL" sz="2000" b="1" dirty="0">
                <a:solidFill>
                  <a:schemeClr val="bg1"/>
                </a:solidFill>
              </a:rPr>
              <a:t> </a:t>
            </a:r>
            <a:r>
              <a:rPr lang="pl-PL" sz="2000" b="1" dirty="0" err="1">
                <a:solidFill>
                  <a:schemeClr val="bg1"/>
                </a:solidFill>
              </a:rPr>
              <a:t>at</a:t>
            </a:r>
            <a:r>
              <a:rPr lang="pl-PL" sz="2000" b="1" dirty="0">
                <a:solidFill>
                  <a:schemeClr val="bg1"/>
                </a:solidFill>
              </a:rPr>
              <a:t> 7pm </a:t>
            </a:r>
            <a:r>
              <a:rPr lang="en-US" sz="2000" b="1" dirty="0">
                <a:solidFill>
                  <a:schemeClr val="bg1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95575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BDC38B3-9C18-1F83-5D7F-81CE7E699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55" y="2290119"/>
            <a:ext cx="8628202" cy="43141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210029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8427</TotalTime>
  <Words>82</Words>
  <Application>Microsoft Office PowerPoint</Application>
  <PresentationFormat>Panoramiczny</PresentationFormat>
  <Paragraphs>19</Paragraphs>
  <Slides>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Calibri</vt:lpstr>
      <vt:lpstr>Arial</vt:lpstr>
      <vt:lpstr>Wingdings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Piotr</dc:creator>
  <cp:lastModifiedBy>Piotr Bednarczyk</cp:lastModifiedBy>
  <cp:revision>31</cp:revision>
  <dcterms:created xsi:type="dcterms:W3CDTF">2026-08-17T08:51:32Z</dcterms:created>
  <dcterms:modified xsi:type="dcterms:W3CDTF">2026-09-05T09:48:14Z</dcterms:modified>
</cp:coreProperties>
</file>