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hape 17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t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Auteur et date</a:t>
            </a:r>
          </a:p>
        </p:txBody>
      </p:sp>
      <p:sp>
        <p:nvSpPr>
          <p:cNvPr id="12" name="Titre de la présentation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13" name="Texte niveau 1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écla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Déclaration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it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e niveau 1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Données clés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Données clés</a:t>
            </a:r>
          </a:p>
        </p:txBody>
      </p:sp>
      <p:sp>
        <p:nvSpPr>
          <p:cNvPr id="10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Texte niveau 1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« Citation notable »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l de salade avec du riz frit, des œufs durs et des baguette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l avec des beignets de saumon, de la salade et du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l de pâtes pappardelle avec du beurre maître d’hôtel, des noisettes grillées et des lamelles de parmesan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l de salade avec du riz frit, des œufs durs et des baguette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an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Tableau 11"/>
          <p:cNvGraphicFramePr/>
          <p:nvPr/>
        </p:nvGraphicFramePr>
        <p:xfrm>
          <a:off x="-55614" y="12652462"/>
          <a:ext cx="24601505" cy="168630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92812"/>
                <a:gridCol w="116664"/>
                <a:gridCol w="114300"/>
                <a:gridCol w="3779179"/>
                <a:gridCol w="12863881"/>
                <a:gridCol w="3322710"/>
                <a:gridCol w="138563"/>
                <a:gridCol w="116664"/>
                <a:gridCol w="2574763"/>
                <a:gridCol w="275688"/>
              </a:tblGrid>
              <a:tr h="1071897">
                <a:tc>
                  <a:txBody>
                    <a:bodyPr/>
                    <a:lstStyle/>
                    <a:p>
                      <a:pPr algn="l" defTabSz="914400">
                        <a:defRPr sz="2800">
                          <a:latin typeface="Unistra A"/>
                          <a:ea typeface="Unistra A"/>
                          <a:cs typeface="Unistra A"/>
                          <a:sym typeface="Unistra A"/>
                        </a:defRPr>
                      </a:pPr>
                    </a:p>
                  </a:txBody>
                  <a:tcPr marL="0" marR="0" marT="0" marB="0" anchor="t" anchorCtr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Unistra A"/>
                          <a:ea typeface="Unistra A"/>
                          <a:cs typeface="Unistra A"/>
                          <a:sym typeface="Unistra A"/>
                        </a:defRPr>
                      </a:pP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b="1" sz="2400">
                          <a:latin typeface="Unistra A"/>
                          <a:ea typeface="Unistra A"/>
                          <a:cs typeface="Unistra A"/>
                          <a:sym typeface="Unistra A"/>
                        </a:rPr>
                        <a:t> PARIS Managing Board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b="1" sz="2800">
                          <a:latin typeface="Unistra A"/>
                          <a:ea typeface="Unistra A"/>
                          <a:cs typeface="Unistra A"/>
                          <a:sym typeface="Unistra A"/>
                        </a:rPr>
                        <a:t>ZAKOPANE Conference 2026 : PARIS detector group - O. DORVAUX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Unistra A"/>
                          <a:ea typeface="Unistra A"/>
                          <a:cs typeface="Unistra A"/>
                          <a:sym typeface="Unistra A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</a:tr>
            </a:tbl>
          </a:graphicData>
        </a:graphic>
      </p:graphicFrame>
      <p:sp>
        <p:nvSpPr>
          <p:cNvPr id="150" name="Texte niveau 1…"/>
          <p:cNvSpPr txBox="1"/>
          <p:nvPr>
            <p:ph type="body" sz="quarter" idx="1" hasCustomPrompt="1"/>
          </p:nvPr>
        </p:nvSpPr>
        <p:spPr>
          <a:xfrm>
            <a:off x="376835" y="1628250"/>
            <a:ext cx="14745397" cy="3686903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914400">
              <a:lnSpc>
                <a:spcPct val="100000"/>
              </a:lnSpc>
              <a:spcBef>
                <a:spcPts val="1100"/>
              </a:spcBef>
              <a:buSzTx/>
              <a:buNone/>
              <a:defRPr>
                <a:latin typeface="Unistra A"/>
                <a:ea typeface="Unistra A"/>
                <a:cs typeface="Unistra A"/>
                <a:sym typeface="Unistra A"/>
              </a:defRPr>
            </a:lvl1pPr>
            <a:lvl2pPr marL="885825" indent="-428625" defTabSz="914400">
              <a:lnSpc>
                <a:spcPct val="100000"/>
              </a:lnSpc>
              <a:spcBef>
                <a:spcPts val="1100"/>
              </a:spcBef>
              <a:buSzPct val="100000"/>
              <a:buChar char="–"/>
              <a:defRPr>
                <a:latin typeface="Unistra A"/>
                <a:ea typeface="Unistra A"/>
                <a:cs typeface="Unistra A"/>
                <a:sym typeface="Unistra A"/>
              </a:defRPr>
            </a:lvl2pPr>
            <a:lvl3pPr marL="1371600" indent="-457200" defTabSz="914400">
              <a:lnSpc>
                <a:spcPct val="100000"/>
              </a:lnSpc>
              <a:spcBef>
                <a:spcPts val="1100"/>
              </a:spcBef>
              <a:buSzPct val="35000"/>
              <a:buChar char="◆"/>
              <a:defRPr>
                <a:latin typeface="Unistra A"/>
                <a:ea typeface="Unistra A"/>
                <a:cs typeface="Unistra A"/>
                <a:sym typeface="Unistra A"/>
              </a:defRPr>
            </a:lvl3pPr>
            <a:lvl4pPr marL="1920239" indent="-548639" defTabSz="914400">
              <a:lnSpc>
                <a:spcPct val="100000"/>
              </a:lnSpc>
              <a:spcBef>
                <a:spcPts val="1100"/>
              </a:spcBef>
              <a:buSzPct val="100000"/>
              <a:buChar char="–"/>
              <a:defRPr>
                <a:latin typeface="Unistra A"/>
                <a:ea typeface="Unistra A"/>
                <a:cs typeface="Unistra A"/>
                <a:sym typeface="Unistra A"/>
              </a:defRPr>
            </a:lvl4pPr>
            <a:lvl5pPr marL="2377439" indent="-548639" defTabSz="914400">
              <a:lnSpc>
                <a:spcPct val="100000"/>
              </a:lnSpc>
              <a:spcBef>
                <a:spcPts val="1100"/>
              </a:spcBef>
              <a:buSzPct val="100000"/>
              <a:buChar char="»"/>
              <a:defRPr>
                <a:latin typeface="Unistra A"/>
                <a:ea typeface="Unistra A"/>
                <a:cs typeface="Unistra A"/>
                <a:sym typeface="Unistra A"/>
              </a:defRPr>
            </a:lvl5pPr>
          </a:lstStyle>
          <a:p>
            <a:pPr/>
            <a:r>
              <a:t>Titre de la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1" name="Espace réservé du texte 11"/>
          <p:cNvSpPr/>
          <p:nvPr>
            <p:ph type="body" sz="quarter" idx="21" hasCustomPrompt="1"/>
          </p:nvPr>
        </p:nvSpPr>
        <p:spPr>
          <a:xfrm>
            <a:off x="444566" y="449089"/>
            <a:ext cx="9382367" cy="814463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914400">
              <a:lnSpc>
                <a:spcPct val="100000"/>
              </a:lnSpc>
              <a:spcBef>
                <a:spcPts val="600"/>
              </a:spcBef>
              <a:buSzTx/>
              <a:buNone/>
              <a:defRPr sz="4900"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r>
              <a:t>Chapitre 1 | Titre du chapitre</a:t>
            </a:r>
          </a:p>
        </p:txBody>
      </p:sp>
      <p:pic>
        <p:nvPicPr>
          <p:cNvPr id="152" name="IPHC.jpg" descr="IPH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00933" y="12751277"/>
            <a:ext cx="1174705" cy="814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271224" y="12705840"/>
            <a:ext cx="2623203" cy="965142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Numéro de diapositive"/>
          <p:cNvSpPr txBox="1"/>
          <p:nvPr>
            <p:ph type="sldNum" sz="quarter" idx="2"/>
          </p:nvPr>
        </p:nvSpPr>
        <p:spPr>
          <a:xfrm>
            <a:off x="304800" y="12913202"/>
            <a:ext cx="509931" cy="544067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l" defTabSz="914400">
              <a:defRPr sz="2800"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an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" name="Tableau 11"/>
          <p:cNvGraphicFramePr/>
          <p:nvPr/>
        </p:nvGraphicFramePr>
        <p:xfrm>
          <a:off x="-55614" y="12652462"/>
          <a:ext cx="24601505" cy="168630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92812"/>
                <a:gridCol w="116664"/>
                <a:gridCol w="114300"/>
                <a:gridCol w="3779179"/>
                <a:gridCol w="12863881"/>
                <a:gridCol w="3322710"/>
                <a:gridCol w="138563"/>
                <a:gridCol w="116664"/>
                <a:gridCol w="2574763"/>
                <a:gridCol w="275688"/>
              </a:tblGrid>
              <a:tr h="1071897">
                <a:tc>
                  <a:txBody>
                    <a:bodyPr/>
                    <a:lstStyle/>
                    <a:p>
                      <a:pPr algn="l" defTabSz="914400">
                        <a:defRPr sz="2800">
                          <a:latin typeface="Unistra A"/>
                          <a:ea typeface="Unistra A"/>
                          <a:cs typeface="Unistra A"/>
                          <a:sym typeface="Unistra A"/>
                        </a:defRPr>
                      </a:pPr>
                    </a:p>
                  </a:txBody>
                  <a:tcPr marL="0" marR="0" marT="0" marB="0" anchor="t" anchorCtr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Unistra A"/>
                          <a:ea typeface="Unistra A"/>
                          <a:cs typeface="Unistra A"/>
                          <a:sym typeface="Unistra A"/>
                        </a:defRPr>
                      </a:pP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b="1" sz="2400">
                          <a:latin typeface="Unistra A"/>
                          <a:ea typeface="Unistra A"/>
                          <a:cs typeface="Unistra A"/>
                          <a:sym typeface="Unistra A"/>
                        </a:rPr>
                        <a:t>PARIS Managing Board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b="1" sz="2800">
                          <a:latin typeface="Unistra A"/>
                          <a:ea typeface="Unistra A"/>
                          <a:cs typeface="Unistra A"/>
                          <a:sym typeface="Unistra A"/>
                        </a:rPr>
                        <a:t>ZAKOPANE Conference 2026 : PARIS detector group - O. DORVAUX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Unistra A"/>
                          <a:ea typeface="Unistra A"/>
                          <a:cs typeface="Unistra A"/>
                          <a:sym typeface="Unistra A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36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solidFill>
                      <a:srgbClr val="ED220D"/>
                    </a:solidFill>
                  </a:tcPr>
                </a:tc>
              </a:tr>
            </a:tbl>
          </a:graphicData>
        </a:graphic>
      </p:graphicFrame>
      <p:sp>
        <p:nvSpPr>
          <p:cNvPr id="162" name="Texte niveau 1…"/>
          <p:cNvSpPr txBox="1"/>
          <p:nvPr>
            <p:ph type="body" sz="quarter" idx="1" hasCustomPrompt="1"/>
          </p:nvPr>
        </p:nvSpPr>
        <p:spPr>
          <a:xfrm>
            <a:off x="376835" y="1628250"/>
            <a:ext cx="14745397" cy="3686903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914400">
              <a:lnSpc>
                <a:spcPct val="100000"/>
              </a:lnSpc>
              <a:spcBef>
                <a:spcPts val="1100"/>
              </a:spcBef>
              <a:buSzTx/>
              <a:buNone/>
              <a:defRPr>
                <a:latin typeface="Unistra A"/>
                <a:ea typeface="Unistra A"/>
                <a:cs typeface="Unistra A"/>
                <a:sym typeface="Unistra A"/>
              </a:defRPr>
            </a:lvl1pPr>
            <a:lvl2pPr marL="885825" indent="-428625" defTabSz="914400">
              <a:lnSpc>
                <a:spcPct val="100000"/>
              </a:lnSpc>
              <a:spcBef>
                <a:spcPts val="1100"/>
              </a:spcBef>
              <a:buSzPct val="100000"/>
              <a:buChar char="–"/>
              <a:defRPr>
                <a:latin typeface="Unistra A"/>
                <a:ea typeface="Unistra A"/>
                <a:cs typeface="Unistra A"/>
                <a:sym typeface="Unistra A"/>
              </a:defRPr>
            </a:lvl2pPr>
            <a:lvl3pPr marL="1371600" indent="-457200" defTabSz="914400">
              <a:lnSpc>
                <a:spcPct val="100000"/>
              </a:lnSpc>
              <a:spcBef>
                <a:spcPts val="1100"/>
              </a:spcBef>
              <a:buSzPct val="35000"/>
              <a:buChar char="◆"/>
              <a:defRPr>
                <a:latin typeface="Unistra A"/>
                <a:ea typeface="Unistra A"/>
                <a:cs typeface="Unistra A"/>
                <a:sym typeface="Unistra A"/>
              </a:defRPr>
            </a:lvl3pPr>
            <a:lvl4pPr marL="1920239" indent="-548639" defTabSz="914400">
              <a:lnSpc>
                <a:spcPct val="100000"/>
              </a:lnSpc>
              <a:spcBef>
                <a:spcPts val="1100"/>
              </a:spcBef>
              <a:buSzPct val="100000"/>
              <a:buChar char="–"/>
              <a:defRPr>
                <a:latin typeface="Unistra A"/>
                <a:ea typeface="Unistra A"/>
                <a:cs typeface="Unistra A"/>
                <a:sym typeface="Unistra A"/>
              </a:defRPr>
            </a:lvl4pPr>
            <a:lvl5pPr marL="2377439" indent="-548639" defTabSz="914400">
              <a:lnSpc>
                <a:spcPct val="100000"/>
              </a:lnSpc>
              <a:spcBef>
                <a:spcPts val="1100"/>
              </a:spcBef>
              <a:buSzPct val="100000"/>
              <a:buChar char="»"/>
              <a:defRPr>
                <a:latin typeface="Unistra A"/>
                <a:ea typeface="Unistra A"/>
                <a:cs typeface="Unistra A"/>
                <a:sym typeface="Unistra A"/>
              </a:defRPr>
            </a:lvl5pPr>
          </a:lstStyle>
          <a:p>
            <a:pPr/>
            <a:r>
              <a:t>Titre de la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3" name="Espace réservé du texte 11"/>
          <p:cNvSpPr/>
          <p:nvPr>
            <p:ph type="body" sz="quarter" idx="21" hasCustomPrompt="1"/>
          </p:nvPr>
        </p:nvSpPr>
        <p:spPr>
          <a:xfrm>
            <a:off x="444566" y="449089"/>
            <a:ext cx="9382367" cy="814463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914400">
              <a:lnSpc>
                <a:spcPct val="100000"/>
              </a:lnSpc>
              <a:spcBef>
                <a:spcPts val="600"/>
              </a:spcBef>
              <a:buSzTx/>
              <a:buNone/>
              <a:defRPr sz="4900"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r>
              <a:t>Chapitre 1 | Titre du chapitre</a:t>
            </a:r>
          </a:p>
        </p:txBody>
      </p:sp>
      <p:pic>
        <p:nvPicPr>
          <p:cNvPr id="164" name="IPHC.jpg" descr="IPH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00933" y="12751277"/>
            <a:ext cx="1174705" cy="814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271224" y="12705840"/>
            <a:ext cx="2623203" cy="965142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Numéro de diapositive"/>
          <p:cNvSpPr txBox="1"/>
          <p:nvPr>
            <p:ph type="sldNum" sz="quarter" idx="2"/>
          </p:nvPr>
        </p:nvSpPr>
        <p:spPr>
          <a:xfrm>
            <a:off x="304800" y="12913202"/>
            <a:ext cx="509931" cy="544067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l" defTabSz="914400">
              <a:defRPr sz="2800"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ts et citrons vert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itre de la présentation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23" name="Auteur et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Auteur et date</a:t>
            </a:r>
          </a:p>
        </p:txBody>
      </p:sp>
      <p:sp>
        <p:nvSpPr>
          <p:cNvPr id="24" name="Texte niveau 1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tre 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l avec des beignets de saumon, de la salade et du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itre de diapositiv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Titre de diapositive</a:t>
            </a:r>
          </a:p>
        </p:txBody>
      </p:sp>
      <p:sp>
        <p:nvSpPr>
          <p:cNvPr id="34" name="Texte niveau 1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43" name="Sous-titre de diapositiv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44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ous-titre de diapositiv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61" name="Texte niveau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l de pâtes pappardelle avec du beurre maître d’hôtel, des noisettes grillées et des lamelles de parmesan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itre de diapositiv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6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re de section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Titre de section</a:t>
            </a:r>
          </a:p>
        </p:txBody>
      </p:sp>
      <p:sp>
        <p:nvSpPr>
          <p:cNvPr id="72" name="Numéro de diapositiv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re de diapositiv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80" name="Sous-titre de diapositiv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8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re de l’ordre du jour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l’ordre du jour</a:t>
            </a:r>
          </a:p>
        </p:txBody>
      </p:sp>
      <p:sp>
        <p:nvSpPr>
          <p:cNvPr id="89" name="Sous-titre de l’ordre du jour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l’ordre du jour</a:t>
            </a:r>
          </a:p>
        </p:txBody>
      </p:sp>
      <p:sp>
        <p:nvSpPr>
          <p:cNvPr id="90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Rubriques de l’ordre du jour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diapositiv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Titre de diapositive</a:t>
            </a:r>
          </a:p>
        </p:txBody>
      </p:sp>
      <p:sp>
        <p:nvSpPr>
          <p:cNvPr id="3" name="Texte niveau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Espace réservé du texte 11"/>
          <p:cNvSpPr/>
          <p:nvPr>
            <p:ph type="body" idx="21"/>
          </p:nvPr>
        </p:nvSpPr>
        <p:spPr>
          <a:xfrm>
            <a:off x="444566" y="449089"/>
            <a:ext cx="15276562" cy="8144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90000"/>
              </a:lnSpc>
              <a:defRPr b="1">
                <a:solidFill>
                  <a:srgbClr val="212121"/>
                </a:solidFill>
              </a:defRPr>
            </a:lvl1pPr>
          </a:lstStyle>
          <a:p>
            <a:pPr/>
            <a:r>
              <a:t>PARIS Detectors Status | PARIS Managing Board ZAKOPANE 2026</a:t>
            </a:r>
          </a:p>
        </p:txBody>
      </p:sp>
      <p:sp>
        <p:nvSpPr>
          <p:cNvPr id="176" name="Numéro de diapositive"/>
          <p:cNvSpPr txBox="1"/>
          <p:nvPr>
            <p:ph type="sldNum" sz="quarter" idx="2"/>
          </p:nvPr>
        </p:nvSpPr>
        <p:spPr>
          <a:xfrm>
            <a:off x="304800" y="12913202"/>
            <a:ext cx="352756" cy="5440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79" name="Grouper"/>
          <p:cNvGrpSpPr/>
          <p:nvPr/>
        </p:nvGrpSpPr>
        <p:grpSpPr>
          <a:xfrm>
            <a:off x="268193" y="1789204"/>
            <a:ext cx="22619779" cy="3821638"/>
            <a:chOff x="0" y="0"/>
            <a:chExt cx="22619777" cy="3821636"/>
          </a:xfrm>
        </p:grpSpPr>
        <p:sp>
          <p:nvSpPr>
            <p:cNvPr id="177" name="107 PARIS detectors are available 65 CeBr3 + 42 LaBr3 (29 B380 + B390)…"/>
            <p:cNvSpPr txBox="1"/>
            <p:nvPr/>
          </p:nvSpPr>
          <p:spPr>
            <a:xfrm>
              <a:off x="50006" y="0"/>
              <a:ext cx="22569772" cy="3805751"/>
            </a:xfrm>
            <a:prstGeom prst="rect">
              <a:avLst/>
            </a:prstGeom>
            <a:solidFill>
              <a:srgbClr val="667687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792691" indent="-259291" algn="l" defTabSz="584200">
                <a:buSzPct val="75000"/>
                <a:buChar char="•"/>
                <a:defRPr sz="5100">
                  <a:solidFill>
                    <a:srgbClr val="FFFFFF"/>
                  </a:solidFill>
                  <a:latin typeface="Brill-Roman"/>
                  <a:ea typeface="Brill-Roman"/>
                  <a:cs typeface="Brill-Roman"/>
                  <a:sym typeface="Brill-Roman"/>
                </a:defRPr>
              </a:pPr>
              <a:r>
                <a:rPr b="1">
                  <a:solidFill>
                    <a:srgbClr val="FF7E79"/>
                  </a:solidFill>
                  <a:latin typeface="Unistra A"/>
                  <a:ea typeface="Unistra A"/>
                  <a:cs typeface="Unistra A"/>
                  <a:sym typeface="Unistra A"/>
                </a:rPr>
                <a:t>107</a:t>
              </a:r>
              <a:r>
                <a:t> PARIS detectors are available </a:t>
              </a:r>
              <a:r>
                <a:rPr b="1">
                  <a:solidFill>
                    <a:srgbClr val="FF7E79"/>
                  </a:solidFill>
                  <a:latin typeface="Unistra A"/>
                  <a:ea typeface="Unistra A"/>
                  <a:cs typeface="Unistra A"/>
                  <a:sym typeface="Unistra A"/>
                </a:rPr>
                <a:t>65</a:t>
              </a:r>
              <a:r>
                <a:t> CeBr3 + </a:t>
              </a:r>
              <a:r>
                <a:rPr b="1">
                  <a:solidFill>
                    <a:srgbClr val="FF7E79"/>
                  </a:solidFill>
                  <a:latin typeface="Unistra A"/>
                  <a:ea typeface="Unistra A"/>
                  <a:cs typeface="Unistra A"/>
                  <a:sym typeface="Unistra A"/>
                </a:rPr>
                <a:t>42 </a:t>
              </a:r>
              <a:r>
                <a:t>LaBr3 </a:t>
              </a:r>
              <a:r>
                <a:rPr>
                  <a:latin typeface="Unistra A"/>
                  <a:ea typeface="Unistra A"/>
                  <a:cs typeface="Unistra A"/>
                  <a:sym typeface="Unistra A"/>
                </a:rPr>
                <a:t>(29 B380 + B390)</a:t>
              </a:r>
              <a:endParaRPr>
                <a:latin typeface="Unistra A"/>
                <a:ea typeface="Unistra A"/>
                <a:cs typeface="Unistra A"/>
                <a:sym typeface="Unistra A"/>
              </a:endParaRPr>
            </a:p>
            <a:p>
              <a:pPr marL="792691" indent="-259291" algn="l" defTabSz="584200">
                <a:buSzPct val="75000"/>
                <a:buChar char="•"/>
                <a:defRPr sz="5100">
                  <a:solidFill>
                    <a:srgbClr val="FFFFFF"/>
                  </a:solidFill>
                  <a:latin typeface="Brill-Roman"/>
                  <a:ea typeface="Brill-Roman"/>
                  <a:cs typeface="Brill-Roman"/>
                  <a:sym typeface="Brill-Roman"/>
                </a:defRPr>
              </a:pPr>
              <a:r>
                <a:rPr b="1">
                  <a:solidFill>
                    <a:srgbClr val="FF7E79"/>
                  </a:solidFill>
                  <a:latin typeface="Unistra A"/>
                  <a:ea typeface="Unistra A"/>
                  <a:cs typeface="Unistra A"/>
                  <a:sym typeface="Unistra A"/>
                </a:rPr>
                <a:t>11</a:t>
              </a:r>
              <a:r>
                <a:rPr>
                  <a:latin typeface="Unistra A"/>
                  <a:ea typeface="Unistra A"/>
                  <a:cs typeface="Unistra A"/>
                  <a:sym typeface="Unistra A"/>
                </a:rPr>
                <a:t> clusters = </a:t>
              </a:r>
              <a:r>
                <a:rPr b="1">
                  <a:solidFill>
                    <a:srgbClr val="FF7E79"/>
                  </a:solidFill>
                  <a:latin typeface="Unistra A"/>
                  <a:ea typeface="Unistra A"/>
                  <a:cs typeface="Unistra A"/>
                  <a:sym typeface="Unistra A"/>
                </a:rPr>
                <a:t>7 </a:t>
              </a:r>
              <a:r>
                <a:t> clusters CeBr3 (+</a:t>
              </a:r>
              <a:r>
                <a:rPr>
                  <a:latin typeface="Unistra A"/>
                  <a:ea typeface="Unistra A"/>
                  <a:cs typeface="Unistra A"/>
                  <a:sym typeface="Unistra A"/>
                </a:rPr>
                <a:t>2</a:t>
              </a:r>
              <a:r>
                <a:t> spares) + </a:t>
              </a:r>
              <a:r>
                <a:rPr b="1">
                  <a:solidFill>
                    <a:srgbClr val="FF7E79"/>
                  </a:solidFill>
                  <a:latin typeface="Unistra A"/>
                  <a:ea typeface="Unistra A"/>
                  <a:cs typeface="Unistra A"/>
                  <a:sym typeface="Unistra A"/>
                </a:rPr>
                <a:t>4</a:t>
              </a:r>
              <a:r>
                <a:t> clusters LaBr3 (+ </a:t>
              </a:r>
              <a:r>
                <a:rPr>
                  <a:latin typeface="Unistra A"/>
                  <a:ea typeface="Unistra A"/>
                  <a:cs typeface="Unistra A"/>
                  <a:sym typeface="Unistra A"/>
                </a:rPr>
                <a:t>6</a:t>
              </a:r>
              <a:r>
                <a:t> spares)</a:t>
              </a:r>
            </a:p>
            <a:p>
              <a:pPr marL="792691" indent="-259291" algn="l" defTabSz="584200">
                <a:buSzPct val="75000"/>
                <a:buChar char="•"/>
                <a:defRPr sz="5100">
                  <a:solidFill>
                    <a:srgbClr val="FFFFFF"/>
                  </a:solidFill>
                  <a:latin typeface="Brill-Roman"/>
                  <a:ea typeface="Brill-Roman"/>
                  <a:cs typeface="Brill-Roman"/>
                  <a:sym typeface="Brill-Roman"/>
                </a:defRPr>
              </a:pPr>
              <a:r>
                <a:rPr>
                  <a:latin typeface="Unistra A"/>
                  <a:ea typeface="Unistra A"/>
                  <a:cs typeface="Unistra A"/>
                  <a:sym typeface="Unistra A"/>
                </a:rPr>
                <a:t>5</a:t>
              </a:r>
              <a:r>
                <a:t> detectors from BARC and Kolhanta are not taken into account</a:t>
              </a:r>
            </a:p>
            <a:p>
              <a:pPr marL="792691" indent="-259291" algn="l" defTabSz="584200">
                <a:buSzPct val="75000"/>
                <a:buChar char="•"/>
                <a:defRPr sz="5100">
                  <a:solidFill>
                    <a:srgbClr val="FFFFFF"/>
                  </a:solidFill>
                  <a:latin typeface="Brill-Roman"/>
                  <a:ea typeface="Brill-Roman"/>
                  <a:cs typeface="Brill-Roman"/>
                  <a:sym typeface="Brill-Roman"/>
                </a:defRPr>
              </a:pPr>
              <a:r>
                <a:rPr>
                  <a:latin typeface="Unistra A"/>
                  <a:ea typeface="Unistra A"/>
                  <a:cs typeface="Unistra A"/>
                  <a:sym typeface="Unistra A"/>
                </a:rPr>
                <a:t>9</a:t>
              </a:r>
              <a:r>
                <a:t> CeBr3 in Russia are not taken into account</a:t>
              </a:r>
            </a:p>
          </p:txBody>
        </p:sp>
        <p:sp>
          <p:nvSpPr>
            <p:cNvPr id="178" name="Rectangle"/>
            <p:cNvSpPr/>
            <p:nvPr/>
          </p:nvSpPr>
          <p:spPr>
            <a:xfrm>
              <a:off x="0" y="0"/>
              <a:ext cx="222512" cy="3821637"/>
            </a:xfrm>
            <a:prstGeom prst="rect">
              <a:avLst/>
            </a:prstGeom>
            <a:solidFill>
              <a:srgbClr val="B4992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graphicFrame>
        <p:nvGraphicFramePr>
          <p:cNvPr id="180" name="Status PARIS Detectors - ZAKOPANE2026"/>
          <p:cNvGraphicFramePr/>
          <p:nvPr/>
        </p:nvGraphicFramePr>
        <p:xfrm>
          <a:off x="1406872" y="6174862"/>
          <a:ext cx="21402448" cy="5798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1" bandCol="0" bandRow="1" rtl="0">
                <a:tableStyleId>{CF821DB8-F4EB-4A41-A1BA-3FCAFE7338EE}</a:tableStyleId>
              </a:tblPr>
              <a:tblGrid>
                <a:gridCol w="2261019"/>
                <a:gridCol w="1267544"/>
                <a:gridCol w="1833749"/>
                <a:gridCol w="1833749"/>
                <a:gridCol w="1833749"/>
                <a:gridCol w="1833749"/>
                <a:gridCol w="1833749"/>
                <a:gridCol w="1833749"/>
                <a:gridCol w="1833749"/>
                <a:gridCol w="1833749"/>
                <a:gridCol w="1833749"/>
                <a:gridCol w="1363792"/>
              </a:tblGrid>
              <a:tr h="549590">
                <a:tc gridSpan="12">
                  <a:txBody>
                    <a:bodyPr/>
                    <a:lstStyle/>
                    <a:p>
                      <a:pPr defTabSz="457200">
                        <a:spcBef>
                          <a:spcPts val="600"/>
                        </a:spcBef>
                      </a:pPr>
                      <a:r>
                        <a:rPr b="1" sz="2500">
                          <a:latin typeface="+mn-lt"/>
                          <a:ea typeface="+mn-ea"/>
                          <a:cs typeface="+mn-cs"/>
                        </a:rPr>
                        <a:t>Status PARIS Detectors - ZAKOPANE2026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 w="6350">
                      <a:solidFill>
                        <a:srgbClr val="72C2FF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404237">
                <a:tc>
                  <a:txBody>
                    <a:bodyPr/>
                    <a:lstStyle/>
                    <a:p>
                      <a:pPr algn="l"/>
                      <a:r>
                        <a:rPr b="1" sz="2800"/>
                        <a:t>Country/Funder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72C2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b="1" sz="2800">
                          <a:solidFill>
                            <a:srgbClr val="FFFFFF"/>
                          </a:solidFill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IN2P3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GANIL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POLAND/GANIL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POLAND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ITALY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INDIA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ROMANIA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GREAT BRITAIN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TURKEY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FFFF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Total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FFFFFF"/>
                      </a:solidFill>
                      <a:miter lim="400000"/>
                    </a:lnL>
                    <a:lnR w="6350">
                      <a:solidFill>
                        <a:srgbClr val="72C2FF"/>
                      </a:solidFill>
                      <a:miter lim="400000"/>
                    </a:lnR>
                    <a:lnT w="635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72C2FF"/>
                      </a:solidFill>
                      <a:miter lim="400000"/>
                    </a:lnB>
                    <a:solidFill>
                      <a:srgbClr val="929292"/>
                    </a:solidFill>
                  </a:tcPr>
                </a:tc>
              </a:tr>
              <a:tr h="1404237">
                <a:tc rowSpan="2">
                  <a:txBody>
                    <a:bodyPr/>
                    <a:lstStyle/>
                    <a:p>
                      <a:pPr algn="l" defTabSz="457200"/>
                      <a:r>
                        <a:rPr b="1" sz="2800"/>
                        <a:t>Detector type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57200"/>
                      <a:r>
                        <a:rPr b="1" sz="2800"/>
                        <a:t>LaBr3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12700">
                      <a:solidFill>
                        <a:srgbClr val="89847F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19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89847F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7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2800"/>
                      </a:pP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2800"/>
                      </a:pP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43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72C2F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noFill/>
                  </a:tcPr>
                </a:tc>
              </a:tr>
              <a:tr h="1404237">
                <a:tc vMerge="1">
                  <a:tcPr/>
                </a:tc>
                <a:tc>
                  <a:txBody>
                    <a:bodyPr/>
                    <a:lstStyle/>
                    <a:p>
                      <a:pPr algn="l" defTabSz="457200"/>
                      <a:r>
                        <a:rPr b="1" sz="2800"/>
                        <a:t>CeBr3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12700">
                      <a:solidFill>
                        <a:srgbClr val="89847F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89847F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13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11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13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9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8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2800"/>
                      </a:pP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sz="2800"/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/>
                        <a:t>64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>
                      <a:solidFill>
                        <a:srgbClr val="89847F"/>
                      </a:solidFill>
                      <a:miter lim="400000"/>
                    </a:lnB>
                    <a:solidFill>
                      <a:srgbClr val="F7F7F6"/>
                    </a:solidFill>
                  </a:tcPr>
                </a:tc>
              </a:tr>
              <a:tr h="1227702">
                <a:tc>
                  <a:txBody>
                    <a:bodyPr/>
                    <a:lstStyle/>
                    <a:p>
                      <a:pPr algn="l" defTabSz="457200"/>
                      <a:r>
                        <a:rPr b="1" sz="2800"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b="1" sz="2800">
                          <a:latin typeface="+mn-lt"/>
                          <a:ea typeface="+mn-ea"/>
                          <a:cs typeface="+mn-c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2800">
                          <a:solidFill>
                            <a:srgbClr val="FF2600"/>
                          </a:solidFill>
                          <a:latin typeface="+mn-lt"/>
                          <a:ea typeface="+mn-ea"/>
                          <a:cs typeface="+mn-cs"/>
                        </a:rPr>
                        <a:t>107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12700">
                      <a:solidFill>
                        <a:srgbClr val="89847F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ECEC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Espace réservé du numéro de diapositive 10"/>
          <p:cNvSpPr txBox="1"/>
          <p:nvPr>
            <p:ph type="sldNum" sz="quarter" idx="2"/>
          </p:nvPr>
        </p:nvSpPr>
        <p:spPr>
          <a:xfrm>
            <a:off x="304800" y="12913202"/>
            <a:ext cx="352756" cy="5440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3" name="Espace réservé du texte 3"/>
          <p:cNvSpPr txBox="1"/>
          <p:nvPr>
            <p:ph type="body" sz="quarter" idx="1"/>
          </p:nvPr>
        </p:nvSpPr>
        <p:spPr>
          <a:xfrm>
            <a:off x="453035" y="1196450"/>
            <a:ext cx="18469517" cy="814462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sp>
        <p:nvSpPr>
          <p:cNvPr id="184" name="Rectangle 5"/>
          <p:cNvSpPr txBox="1"/>
          <p:nvPr/>
        </p:nvSpPr>
        <p:spPr>
          <a:xfrm>
            <a:off x="553182" y="7769286"/>
            <a:ext cx="23277636" cy="1885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914400">
              <a:spcBef>
                <a:spcPts val="7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t>Status | </a:t>
            </a: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Status from experiments ALTO/GANIL (ALTO,VAMOS and NFS) : rather wide difference in resolution for the first stage crystal : from 3.2% to 7.2% @662 keV</a:t>
            </a:r>
          </a:p>
        </p:txBody>
      </p:sp>
      <p:sp>
        <p:nvSpPr>
          <p:cNvPr id="185" name="Espace réservé du texte 11"/>
          <p:cNvSpPr/>
          <p:nvPr/>
        </p:nvSpPr>
        <p:spPr>
          <a:xfrm>
            <a:off x="444566" y="449089"/>
            <a:ext cx="15276562" cy="814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 algn="l" defTabSz="914400">
              <a:lnSpc>
                <a:spcPct val="90000"/>
              </a:lnSpc>
              <a:spcBef>
                <a:spcPts val="600"/>
              </a:spcBef>
              <a:defRPr b="1" sz="4900">
                <a:solidFill>
                  <a:srgbClr val="212121"/>
                </a:solidFill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r>
              <a:t>PARIS Detectors Status | PARIS Managing Board ZAKOPANE 2026</a:t>
            </a:r>
          </a:p>
        </p:txBody>
      </p:sp>
      <p:graphicFrame>
        <p:nvGraphicFramePr>
          <p:cNvPr id="186" name="Tableau 1"/>
          <p:cNvGraphicFramePr/>
          <p:nvPr/>
        </p:nvGraphicFramePr>
        <p:xfrm>
          <a:off x="4080491" y="2852741"/>
          <a:ext cx="16235718" cy="304380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703836"/>
                <a:gridCol w="2703836"/>
                <a:gridCol w="2703836"/>
                <a:gridCol w="2703836"/>
                <a:gridCol w="2703836"/>
                <a:gridCol w="2703836"/>
              </a:tblGrid>
              <a:tr h="1010366">
                <a:tc gridSpan="6">
                  <a:txBody>
                    <a:bodyPr/>
                    <a:lstStyle/>
                    <a:p>
                      <a:pPr defTabSz="457200"/>
                      <a:r>
                        <a:rPr b="1"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Location (beginning of 2026)</a:t>
                      </a:r>
                    </a:p>
                  </a:txBody>
                  <a:tcPr marL="63500" marR="63500" marT="0" marB="0" anchor="ctr" anchorCtr="0" horzOverflow="overflow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86890">
                <a:tc>
                  <a:txBody>
                    <a:bodyPr/>
                    <a:lstStyle/>
                    <a:p>
                      <a:pPr defTabSz="457200"/>
                      <a:r>
                        <a:rPr b="1"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ALTO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IPHC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Krakow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Milano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Mumbai/India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b="1"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Romania</a:t>
                      </a:r>
                    </a:p>
                  </a:txBody>
                  <a:tcPr marL="63500" marR="63500" marT="0" marB="0" anchor="ctr" anchorCtr="0" horzOverflow="overflow"/>
                </a:tc>
              </a:tr>
              <a:tr h="833842">
                <a:tc>
                  <a:txBody>
                    <a:bodyPr/>
                    <a:lstStyle/>
                    <a:p>
                      <a:pPr defTabSz="457200"/>
                      <a:r>
                        <a:rPr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40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38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11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11</a:t>
                      </a:r>
                    </a:p>
                  </a:txBody>
                  <a:tcPr marL="63500" marR="63500" marT="0" marB="0" anchor="ctr" anchorCtr="0" horzOverflow="overflow"/>
                </a:tc>
                <a:tc>
                  <a:txBody>
                    <a:bodyPr/>
                    <a:lstStyle/>
                    <a:p>
                      <a:pPr defTabSz="457200"/>
                      <a:r>
                        <a:rPr sz="3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</a:t>
                      </a:r>
                    </a:p>
                  </a:txBody>
                  <a:tcPr marL="63500" marR="63500" marT="0" marB="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Espace réservé du texte 11"/>
          <p:cNvSpPr/>
          <p:nvPr>
            <p:ph type="body" idx="21"/>
          </p:nvPr>
        </p:nvSpPr>
        <p:spPr>
          <a:xfrm>
            <a:off x="444566" y="449089"/>
            <a:ext cx="15276562" cy="8144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90000"/>
              </a:lnSpc>
              <a:defRPr b="1">
                <a:solidFill>
                  <a:srgbClr val="212121"/>
                </a:solidFill>
              </a:defRPr>
            </a:lvl1pPr>
          </a:lstStyle>
          <a:p>
            <a:pPr/>
            <a:r>
              <a:t>PARIS Detectors Status | PARIS Managing Board ZAKOPANE 2026</a:t>
            </a:r>
          </a:p>
        </p:txBody>
      </p:sp>
      <p:sp>
        <p:nvSpPr>
          <p:cNvPr id="189" name="Numéro de diapositive"/>
          <p:cNvSpPr txBox="1"/>
          <p:nvPr>
            <p:ph type="sldNum" sz="quarter" idx="2"/>
          </p:nvPr>
        </p:nvSpPr>
        <p:spPr>
          <a:xfrm>
            <a:off x="304800" y="12913202"/>
            <a:ext cx="352756" cy="5440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92" name="Grouper"/>
          <p:cNvGrpSpPr/>
          <p:nvPr/>
        </p:nvGrpSpPr>
        <p:grpSpPr>
          <a:xfrm>
            <a:off x="131461" y="7668711"/>
            <a:ext cx="8452454" cy="2161517"/>
            <a:chOff x="0" y="0"/>
            <a:chExt cx="8452452" cy="2161516"/>
          </a:xfrm>
        </p:grpSpPr>
        <p:sp>
          <p:nvSpPr>
            <p:cNvPr id="190" name="Performance differs from the interaction position"/>
            <p:cNvSpPr txBox="1"/>
            <p:nvPr/>
          </p:nvSpPr>
          <p:spPr>
            <a:xfrm>
              <a:off x="18686" y="0"/>
              <a:ext cx="8433768" cy="2152531"/>
            </a:xfrm>
            <a:prstGeom prst="rect">
              <a:avLst/>
            </a:prstGeom>
            <a:solidFill>
              <a:srgbClr val="667687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792691" indent="-259291" algn="l" defTabSz="584200">
                <a:buSzPct val="75000"/>
                <a:buChar char="•"/>
                <a:defRPr sz="4800">
                  <a:solidFill>
                    <a:srgbClr val="FFFFFF"/>
                  </a:solidFill>
                  <a:latin typeface="Unistra A"/>
                  <a:ea typeface="Unistra A"/>
                  <a:cs typeface="Unistra A"/>
                  <a:sym typeface="Unistra A"/>
                </a:defRPr>
              </a:lvl1pPr>
            </a:lstStyle>
            <a:p>
              <a:pPr>
                <a:defRPr>
                  <a:latin typeface="Brill-Roman"/>
                  <a:ea typeface="Brill-Roman"/>
                  <a:cs typeface="Brill-Roman"/>
                  <a:sym typeface="Brill-Roman"/>
                </a:defRPr>
              </a:pPr>
              <a:r>
                <a:rPr>
                  <a:latin typeface="Unistra A"/>
                  <a:ea typeface="Unistra A"/>
                  <a:cs typeface="Unistra A"/>
                  <a:sym typeface="Unistra A"/>
                </a:rPr>
                <a:t>Performance differs from the interaction position</a:t>
              </a:r>
            </a:p>
          </p:txBody>
        </p:sp>
        <p:sp>
          <p:nvSpPr>
            <p:cNvPr id="191" name="Rectangle"/>
            <p:cNvSpPr/>
            <p:nvPr/>
          </p:nvSpPr>
          <p:spPr>
            <a:xfrm>
              <a:off x="0" y="0"/>
              <a:ext cx="163267" cy="2161517"/>
            </a:xfrm>
            <a:prstGeom prst="rect">
              <a:avLst/>
            </a:prstGeom>
            <a:solidFill>
              <a:srgbClr val="B4992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pic>
        <p:nvPicPr>
          <p:cNvPr id="193" name="Image Apple Creator Studio 2026-08-31_12-00-25.png" descr="Image Apple Creator Studio 2026-08-31_12-00-25.png"/>
          <p:cNvPicPr>
            <a:picLocks noChangeAspect="1"/>
          </p:cNvPicPr>
          <p:nvPr/>
        </p:nvPicPr>
        <p:blipFill>
          <a:blip r:embed="rId2">
            <a:extLst/>
          </a:blip>
          <a:srcRect l="0" t="16455" r="0" b="16455"/>
          <a:stretch>
            <a:fillRect/>
          </a:stretch>
        </p:blipFill>
        <p:spPr>
          <a:xfrm>
            <a:off x="1213361" y="2188693"/>
            <a:ext cx="6789341" cy="455487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6" name="Grouper"/>
          <p:cNvGrpSpPr/>
          <p:nvPr/>
        </p:nvGrpSpPr>
        <p:grpSpPr>
          <a:xfrm>
            <a:off x="8936289" y="1700206"/>
            <a:ext cx="15267597" cy="10502901"/>
            <a:chOff x="0" y="0"/>
            <a:chExt cx="15267595" cy="10502900"/>
          </a:xfrm>
        </p:grpSpPr>
        <p:pic>
          <p:nvPicPr>
            <p:cNvPr id="194" name="Capture d’écran 2026-08-31 à 12.25.39.png" descr="Capture d’écran 2026-08-31 à 12.25.39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0295" y="0"/>
              <a:ext cx="15227301" cy="10502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5" name="Rectangle"/>
            <p:cNvSpPr/>
            <p:nvPr/>
          </p:nvSpPr>
          <p:spPr>
            <a:xfrm>
              <a:off x="0" y="284079"/>
              <a:ext cx="5661827" cy="180375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Espace réservé du numéro de diapositive 10"/>
          <p:cNvSpPr txBox="1"/>
          <p:nvPr>
            <p:ph type="sldNum" sz="quarter" idx="2"/>
          </p:nvPr>
        </p:nvSpPr>
        <p:spPr>
          <a:xfrm>
            <a:off x="304800" y="12913202"/>
            <a:ext cx="352756" cy="5440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9" name="Espace réservé du texte 3"/>
          <p:cNvSpPr txBox="1"/>
          <p:nvPr>
            <p:ph type="body" sz="quarter" idx="1"/>
          </p:nvPr>
        </p:nvSpPr>
        <p:spPr>
          <a:xfrm>
            <a:off x="453035" y="1196450"/>
            <a:ext cx="18469517" cy="814462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sp>
        <p:nvSpPr>
          <p:cNvPr id="200" name="Rectangle 5"/>
          <p:cNvSpPr txBox="1"/>
          <p:nvPr/>
        </p:nvSpPr>
        <p:spPr>
          <a:xfrm>
            <a:off x="354855" y="1775835"/>
            <a:ext cx="23277636" cy="652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914400">
              <a:spcBef>
                <a:spcPts val="7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t>Status | </a:t>
            </a: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Status from experiments ALTO/GANIL (ALTO,VAMOS and NFS) : rather wide difference in resolution for the first stage crystal : from 3.2% to 7.2% @662 keV</a:t>
            </a:r>
            <a:endParaRPr>
              <a:latin typeface="Brill Italic"/>
              <a:ea typeface="Brill Italic"/>
              <a:cs typeface="Brill Italic"/>
              <a:sym typeface="Brill Italic"/>
            </a:endParaRPr>
          </a:p>
          <a:p>
            <a:pPr algn="l" defTabSz="914400">
              <a:spcBef>
                <a:spcPts val="7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t>To be undertaken  | </a:t>
            </a: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a full characterisation of all detectors before a next campaign (LNL Legnaro, GANIL, …) for a selection of best detectors</a:t>
            </a:r>
            <a:endParaRPr>
              <a:latin typeface="Brill Italic"/>
              <a:ea typeface="Brill Italic"/>
              <a:cs typeface="Brill Italic"/>
              <a:sym typeface="Brill Italic"/>
            </a:endParaRPr>
          </a:p>
          <a:p>
            <a:pPr algn="l" defTabSz="914400">
              <a:spcBef>
                <a:spcPts val="7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t>To be completed | </a:t>
            </a: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Neutron response efficiency</a:t>
            </a:r>
          </a:p>
        </p:txBody>
      </p:sp>
      <p:sp>
        <p:nvSpPr>
          <p:cNvPr id="201" name="Espace réservé du texte 11"/>
          <p:cNvSpPr/>
          <p:nvPr/>
        </p:nvSpPr>
        <p:spPr>
          <a:xfrm>
            <a:off x="444566" y="449089"/>
            <a:ext cx="15276562" cy="814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 algn="l" defTabSz="914400">
              <a:lnSpc>
                <a:spcPct val="90000"/>
              </a:lnSpc>
              <a:spcBef>
                <a:spcPts val="600"/>
              </a:spcBef>
              <a:defRPr b="1" sz="4900">
                <a:solidFill>
                  <a:srgbClr val="212121"/>
                </a:solidFill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r>
              <a:t>PARIS Detectors Status | PARIS Managing Board ZAKOPANE 2026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Espace réservé du numéro de diapositive 10"/>
          <p:cNvSpPr txBox="1"/>
          <p:nvPr>
            <p:ph type="sldNum" sz="quarter" idx="2"/>
          </p:nvPr>
        </p:nvSpPr>
        <p:spPr>
          <a:xfrm>
            <a:off x="304800" y="12913202"/>
            <a:ext cx="352756" cy="5440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4" name="Espace réservé du texte 3"/>
          <p:cNvSpPr txBox="1"/>
          <p:nvPr>
            <p:ph type="body" sz="quarter" idx="1"/>
          </p:nvPr>
        </p:nvSpPr>
        <p:spPr>
          <a:xfrm>
            <a:off x="453035" y="1196450"/>
            <a:ext cx="18469517" cy="814462"/>
          </a:xfrm>
          <a:prstGeom prst="rect">
            <a:avLst/>
          </a:prstGeom>
        </p:spPr>
        <p:txBody>
          <a:bodyPr/>
          <a:lstStyle>
            <a:lvl1pPr defTabSz="868680">
              <a:spcBef>
                <a:spcPts val="1000"/>
              </a:spcBef>
              <a:defRPr sz="4560"/>
            </a:lvl1pPr>
          </a:lstStyle>
          <a:p>
            <a:pPr/>
            <a:r>
              <a:t>Test for Neutron response @Cyrcé facility - IPHC  Strasbourg (Courtesy of Neeraj KUMAR)</a:t>
            </a:r>
          </a:p>
        </p:txBody>
      </p:sp>
      <p:pic>
        <p:nvPicPr>
          <p:cNvPr id="205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75475" y="4660877"/>
            <a:ext cx="8140849" cy="6993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61314" y="4595807"/>
            <a:ext cx="8881252" cy="6530332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Cross section"/>
          <p:cNvSpPr txBox="1"/>
          <p:nvPr/>
        </p:nvSpPr>
        <p:spPr>
          <a:xfrm>
            <a:off x="4131736" y="3743173"/>
            <a:ext cx="3228328" cy="702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914400">
              <a:spcBef>
                <a:spcPts val="7000"/>
              </a:spcBef>
              <a:defRPr sz="47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lvl1pPr>
          </a:lstStyle>
          <a:p>
            <a:pPr/>
            <a:r>
              <a:t>Cross section</a:t>
            </a:r>
          </a:p>
        </p:txBody>
      </p:sp>
      <p:sp>
        <p:nvSpPr>
          <p:cNvPr id="208" name="Neutron energy @ 90°"/>
          <p:cNvSpPr txBox="1"/>
          <p:nvPr/>
        </p:nvSpPr>
        <p:spPr>
          <a:xfrm>
            <a:off x="15265156" y="3743173"/>
            <a:ext cx="5290618" cy="702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914400">
              <a:spcBef>
                <a:spcPts val="7000"/>
              </a:spcBef>
              <a:defRPr sz="47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lvl1pPr>
          </a:lstStyle>
          <a:p>
            <a:pPr/>
            <a:r>
              <a:t>Neutron energy @ 90°</a:t>
            </a:r>
          </a:p>
        </p:txBody>
      </p:sp>
      <p:sp>
        <p:nvSpPr>
          <p:cNvPr id="209" name="p(@20MeV) + 7Li -&gt; n + 7Be - beam intensity of ~500 pnA"/>
          <p:cNvSpPr txBox="1"/>
          <p:nvPr/>
        </p:nvSpPr>
        <p:spPr>
          <a:xfrm>
            <a:off x="6129936" y="2685151"/>
            <a:ext cx="12124128" cy="702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914400">
              <a:spcBef>
                <a:spcPts val="7000"/>
              </a:spcBef>
              <a:defRPr b="1" sz="4700">
                <a:solidFill>
                  <a:srgbClr val="000000"/>
                </a:solidFill>
                <a:latin typeface="Unistra A"/>
                <a:ea typeface="Unistra A"/>
                <a:cs typeface="Unistra A"/>
                <a:sym typeface="Unistra A"/>
              </a:defRPr>
            </a:pPr>
            <a:r>
              <a:t>p(@20MeV) + </a:t>
            </a:r>
            <a:r>
              <a:rPr baseline="31999"/>
              <a:t>7</a:t>
            </a:r>
            <a:r>
              <a:t>Li -&gt; n + </a:t>
            </a:r>
            <a:r>
              <a:rPr baseline="31999"/>
              <a:t>7</a:t>
            </a:r>
            <a:r>
              <a:t>Be - beam intensity of ~500 pnA</a:t>
            </a:r>
          </a:p>
        </p:txBody>
      </p:sp>
      <p:sp>
        <p:nvSpPr>
          <p:cNvPr id="210" name="Ligne"/>
          <p:cNvSpPr/>
          <p:nvPr/>
        </p:nvSpPr>
        <p:spPr>
          <a:xfrm flipV="1">
            <a:off x="7636341" y="5984967"/>
            <a:ext cx="1" cy="3424239"/>
          </a:xfrm>
          <a:prstGeom prst="line">
            <a:avLst/>
          </a:prstGeom>
          <a:ln w="762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1" name="Ligne"/>
          <p:cNvSpPr/>
          <p:nvPr/>
        </p:nvSpPr>
        <p:spPr>
          <a:xfrm flipV="1">
            <a:off x="19487495" y="5695949"/>
            <a:ext cx="1" cy="3424239"/>
          </a:xfrm>
          <a:prstGeom prst="line">
            <a:avLst/>
          </a:prstGeom>
          <a:ln w="762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2" name="Espace réservé du texte 11"/>
          <p:cNvSpPr/>
          <p:nvPr/>
        </p:nvSpPr>
        <p:spPr>
          <a:xfrm>
            <a:off x="444566" y="449089"/>
            <a:ext cx="15276562" cy="814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 algn="l" defTabSz="914400">
              <a:lnSpc>
                <a:spcPct val="90000"/>
              </a:lnSpc>
              <a:spcBef>
                <a:spcPts val="600"/>
              </a:spcBef>
              <a:defRPr b="1" sz="4900">
                <a:solidFill>
                  <a:srgbClr val="212121"/>
                </a:solidFill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r>
              <a:t>PARIS Detectors Status | PARIS Managing Board ZAKOPANE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Espace réservé du numéro de diapositive 10"/>
          <p:cNvSpPr txBox="1"/>
          <p:nvPr>
            <p:ph type="sldNum" sz="quarter" idx="2"/>
          </p:nvPr>
        </p:nvSpPr>
        <p:spPr>
          <a:xfrm>
            <a:off x="304800" y="12913202"/>
            <a:ext cx="352756" cy="5440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5" name="Espace réservé du texte 3"/>
          <p:cNvSpPr txBox="1"/>
          <p:nvPr>
            <p:ph type="body" sz="quarter" idx="1"/>
          </p:nvPr>
        </p:nvSpPr>
        <p:spPr>
          <a:xfrm>
            <a:off x="453035" y="1196450"/>
            <a:ext cx="18469517" cy="814462"/>
          </a:xfrm>
          <a:prstGeom prst="rect">
            <a:avLst/>
          </a:prstGeom>
        </p:spPr>
        <p:txBody>
          <a:bodyPr/>
          <a:lstStyle>
            <a:lvl1pPr defTabSz="868680">
              <a:spcBef>
                <a:spcPts val="1000"/>
              </a:spcBef>
              <a:defRPr sz="4560"/>
            </a:lvl1pPr>
          </a:lstStyle>
          <a:p>
            <a:pPr/>
            <a:r>
              <a:t>Test for Neutron response @Cyrcé facility - IPHC  Strasbourg (Courtesy of Neeraj KUMAR)</a:t>
            </a:r>
          </a:p>
        </p:txBody>
      </p:sp>
      <p:pic>
        <p:nvPicPr>
          <p:cNvPr id="216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04247" y="2070810"/>
            <a:ext cx="15011724" cy="10244157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Espace réservé du texte 11"/>
          <p:cNvSpPr/>
          <p:nvPr/>
        </p:nvSpPr>
        <p:spPr>
          <a:xfrm>
            <a:off x="444566" y="449089"/>
            <a:ext cx="15276562" cy="814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 algn="l" defTabSz="914400">
              <a:lnSpc>
                <a:spcPct val="90000"/>
              </a:lnSpc>
              <a:spcBef>
                <a:spcPts val="600"/>
              </a:spcBef>
              <a:defRPr b="1" sz="4900">
                <a:solidFill>
                  <a:srgbClr val="212121"/>
                </a:solidFill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r>
              <a:t>PARIS Detectors Status | PARIS Managing Board ZAKOPANE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Espace réservé du numéro de diapositive 10"/>
          <p:cNvSpPr txBox="1"/>
          <p:nvPr>
            <p:ph type="sldNum" sz="quarter" idx="2"/>
          </p:nvPr>
        </p:nvSpPr>
        <p:spPr>
          <a:xfrm>
            <a:off x="304800" y="12913202"/>
            <a:ext cx="352756" cy="5440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0" name="Espace réservé du texte 3"/>
          <p:cNvSpPr txBox="1"/>
          <p:nvPr>
            <p:ph type="body" sz="quarter" idx="1"/>
          </p:nvPr>
        </p:nvSpPr>
        <p:spPr>
          <a:xfrm>
            <a:off x="453035" y="1196450"/>
            <a:ext cx="18469517" cy="814462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sp>
        <p:nvSpPr>
          <p:cNvPr id="221" name="Rectangle 5"/>
          <p:cNvSpPr txBox="1"/>
          <p:nvPr/>
        </p:nvSpPr>
        <p:spPr>
          <a:xfrm>
            <a:off x="354855" y="1775835"/>
            <a:ext cx="23277636" cy="9442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914400">
              <a:spcBef>
                <a:spcPts val="7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t>Status | </a:t>
            </a: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Status from experiments ALTO/GANIL (ALTO,VAMOS and NFS) : rather wide difference in resolution for the first stage crystal : from 3.2% to 7.2% @662 keV</a:t>
            </a:r>
            <a:endParaRPr>
              <a:latin typeface="Brill Italic"/>
              <a:ea typeface="Brill Italic"/>
              <a:cs typeface="Brill Italic"/>
              <a:sym typeface="Brill Italic"/>
            </a:endParaRPr>
          </a:p>
          <a:p>
            <a:pPr algn="l" defTabSz="914400">
              <a:spcBef>
                <a:spcPts val="7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t>To be undertaken  | </a:t>
            </a: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a full characterisation of all detectors before a next campaign (LNL Legnaro, GANIL, …) for a selection of best detectors</a:t>
            </a:r>
            <a:endParaRPr>
              <a:latin typeface="Brill Italic"/>
              <a:ea typeface="Brill Italic"/>
              <a:cs typeface="Brill Italic"/>
              <a:sym typeface="Brill Italic"/>
            </a:endParaRPr>
          </a:p>
          <a:p>
            <a:pPr algn="l" defTabSz="914400">
              <a:spcBef>
                <a:spcPts val="7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t>To be completed | </a:t>
            </a: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Neutron response efficiency</a:t>
            </a:r>
            <a:endParaRPr>
              <a:latin typeface="Brill Italic"/>
              <a:ea typeface="Brill Italic"/>
              <a:cs typeface="Brill Italic"/>
              <a:sym typeface="Brill Italic"/>
            </a:endParaRPr>
          </a:p>
          <a:p>
            <a:pPr algn="l" defTabSz="914400">
              <a:spcBef>
                <a:spcPts val="1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t>Future | </a:t>
            </a: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To fulfil the MoU</a:t>
            </a:r>
            <a:endParaRPr>
              <a:latin typeface="Brill Italic"/>
              <a:ea typeface="Brill Italic"/>
              <a:cs typeface="Brill Italic"/>
              <a:sym typeface="Brill Italic"/>
            </a:endParaRPr>
          </a:p>
          <a:p>
            <a:pPr algn="l" defTabSz="914400">
              <a:spcBef>
                <a:spcPts val="7000"/>
              </a:spcBef>
              <a:defRPr sz="5900">
                <a:solidFill>
                  <a:srgbClr val="000000"/>
                </a:solidFill>
                <a:latin typeface="Brill Bold"/>
                <a:ea typeface="Brill Bold"/>
                <a:cs typeface="Brill Bold"/>
                <a:sym typeface="Brill Bold"/>
              </a:defRPr>
            </a:pPr>
            <a:r>
              <a:rPr>
                <a:latin typeface="Brill Italic"/>
                <a:ea typeface="Brill Italic"/>
                <a:cs typeface="Brill Italic"/>
                <a:sym typeface="Brill Italic"/>
              </a:rPr>
              <a:t>                  Buy some dedicated suitcase for transportation of clusters/detectors</a:t>
            </a:r>
          </a:p>
        </p:txBody>
      </p:sp>
      <p:sp>
        <p:nvSpPr>
          <p:cNvPr id="222" name="Espace réservé du texte 11"/>
          <p:cNvSpPr/>
          <p:nvPr/>
        </p:nvSpPr>
        <p:spPr>
          <a:xfrm>
            <a:off x="444566" y="449089"/>
            <a:ext cx="15276562" cy="814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 algn="l" defTabSz="914400">
              <a:lnSpc>
                <a:spcPct val="90000"/>
              </a:lnSpc>
              <a:spcBef>
                <a:spcPts val="600"/>
              </a:spcBef>
              <a:defRPr b="1" sz="4900">
                <a:solidFill>
                  <a:srgbClr val="212121"/>
                </a:solidFill>
                <a:latin typeface="Unistra A"/>
                <a:ea typeface="Unistra A"/>
                <a:cs typeface="Unistra A"/>
                <a:sym typeface="Unistra A"/>
              </a:defRPr>
            </a:lvl1pPr>
          </a:lstStyle>
          <a:p>
            <a:pPr/>
            <a:r>
              <a:t>PARIS Detectors Status | PARIS Managing Board ZAKOPANE 2026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1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