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4" r:id="rId6"/>
    <p:sldId id="260" r:id="rId7"/>
    <p:sldId id="271" r:id="rId8"/>
    <p:sldId id="272" r:id="rId9"/>
    <p:sldId id="273" r:id="rId10"/>
    <p:sldId id="261" r:id="rId11"/>
    <p:sldId id="262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iMScctGRK7yjjgXHbYk01NIyE5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FF9933"/>
    <a:srgbClr val="FF99FF"/>
    <a:srgbClr val="FF33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A705A3A-CF46-4D27-8D3A-458F6D4054A7}">
  <a:tblStyle styleId="{6A705A3A-CF46-4D27-8D3A-458F6D4054A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4688"/>
  </p:normalViewPr>
  <p:slideViewPr>
    <p:cSldViewPr snapToGrid="0">
      <p:cViewPr varScale="1">
        <p:scale>
          <a:sx n="81" d="100"/>
          <a:sy n="81" d="100"/>
        </p:scale>
        <p:origin x="845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3443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9291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7801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0962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2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2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Królowa Zakopanego zatrzymana - Super Express - wiadomości, polityka, sport"/>
          <p:cNvPicPr preferRelativeResize="0"/>
          <p:nvPr/>
        </p:nvPicPr>
        <p:blipFill rotWithShape="1">
          <a:blip r:embed="rId3">
            <a:alphaModFix/>
          </a:blip>
          <a:srcRect l="16607" t="6904" r="40"/>
          <a:stretch/>
        </p:blipFill>
        <p:spPr>
          <a:xfrm>
            <a:off x="6237502" y="2587460"/>
            <a:ext cx="5127184" cy="381189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85" name="Google Shape;85;p1"/>
          <p:cNvGrpSpPr/>
          <p:nvPr/>
        </p:nvGrpSpPr>
        <p:grpSpPr>
          <a:xfrm>
            <a:off x="257237" y="2586920"/>
            <a:ext cx="5838763" cy="3783329"/>
            <a:chOff x="324146" y="2335121"/>
            <a:chExt cx="5838763" cy="3783329"/>
          </a:xfrm>
        </p:grpSpPr>
        <p:pic>
          <p:nvPicPr>
            <p:cNvPr id="86" name="Google Shape;86;p1" descr="Hotel Belvedere, ul. Droga do Białego, Zakopan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4146" y="2335121"/>
              <a:ext cx="5838763" cy="378332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87" name="Google Shape;87;p1"/>
            <p:cNvSpPr txBox="1"/>
            <p:nvPr/>
          </p:nvSpPr>
          <p:spPr>
            <a:xfrm>
              <a:off x="1290087" y="2642353"/>
              <a:ext cx="60144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757070"/>
                  </a:solidFill>
                  <a:latin typeface="Calibri"/>
                  <a:ea typeface="Calibri"/>
                  <a:cs typeface="Calibri"/>
                  <a:sym typeface="Calibri"/>
                </a:rPr>
                <a:t>1930</a:t>
              </a:r>
              <a:endParaRPr sz="18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8" name="Google Shape;8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49170" y="1989972"/>
            <a:ext cx="3557187" cy="1692500"/>
          </a:xfrm>
          <a:prstGeom prst="ellipse">
            <a:avLst/>
          </a:prstGeom>
          <a:noFill/>
          <a:ln w="9525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/>
          <p:cNvSpPr/>
          <p:nvPr/>
        </p:nvSpPr>
        <p:spPr>
          <a:xfrm>
            <a:off x="6253951" y="370814"/>
            <a:ext cx="545858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u="sng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IMPORTANT</a:t>
            </a:r>
            <a:endParaRPr/>
          </a:p>
        </p:txBody>
      </p:sp>
      <p:sp>
        <p:nvSpPr>
          <p:cNvPr id="148" name="Google Shape;148;p6"/>
          <p:cNvSpPr txBox="1"/>
          <p:nvPr/>
        </p:nvSpPr>
        <p:spPr>
          <a:xfrm>
            <a:off x="354695" y="2246549"/>
            <a:ext cx="7901031" cy="3262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PROCEEDINGS</a:t>
            </a:r>
            <a:endParaRPr dirty="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Proceedings will be published as a dedicated volume of </a:t>
            </a:r>
            <a:r>
              <a:rPr lang="en-US" sz="22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Acta Physica Polonica B Proceedings Supplement</a:t>
            </a:r>
            <a:r>
              <a:rPr lang="en-US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Spring 2027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Submission deadline: Autumn 2026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Detailed instructions will be given after the conference</a:t>
            </a:r>
            <a:endParaRPr sz="2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200" b="1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EXTRA INFORMATION</a:t>
            </a:r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Upload </a:t>
            </a:r>
            <a:r>
              <a:rPr lang="en-US" sz="22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presentations</a:t>
            </a:r>
            <a:r>
              <a:rPr lang="en-US" sz="22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to indico or bring them with USB before</a:t>
            </a:r>
            <a:endParaRPr dirty="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Certificates of participation </a:t>
            </a:r>
            <a:r>
              <a:rPr lang="en-US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 demand, until Wednesday 2/09</a:t>
            </a:r>
            <a:endParaRPr lang="en-US" dirty="0">
              <a:ea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14DCF9-BFB4-FDFE-49CA-7296B7A8F1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3" t="1648" r="23571" b="22966"/>
          <a:stretch>
            <a:fillRect/>
          </a:stretch>
        </p:blipFill>
        <p:spPr>
          <a:xfrm>
            <a:off x="8367967" y="1571143"/>
            <a:ext cx="3565133" cy="517002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4DEDB2-1B26-E965-7CC3-CDC744D4AB22}"/>
              </a:ext>
            </a:extLst>
          </p:cNvPr>
          <p:cNvSpPr txBox="1"/>
          <p:nvPr/>
        </p:nvSpPr>
        <p:spPr>
          <a:xfrm>
            <a:off x="139402" y="5583829"/>
            <a:ext cx="8116324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spcAft>
                <a:spcPts val="1800"/>
              </a:spcAft>
              <a:buClr>
                <a:schemeClr val="lt1"/>
              </a:buClr>
              <a:buSzPts val="2200"/>
            </a:pPr>
            <a:r>
              <a:rPr lang="en-US" sz="2400" b="1" dirty="0">
                <a:solidFill>
                  <a:schemeClr val="accent1"/>
                </a:solidFill>
                <a:highlight>
                  <a:srgbClr val="00FF00"/>
                </a:highlight>
                <a:latin typeface="Calibri"/>
                <a:ea typeface="Calibri"/>
                <a:cs typeface="Calibri"/>
                <a:sym typeface="Calibri"/>
              </a:rPr>
              <a:t>WIFI-name: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Belvedere</a:t>
            </a:r>
            <a:r>
              <a:rPr lang="pl-PL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-Konferencje 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>
                <a:solidFill>
                  <a:schemeClr val="accent1"/>
                </a:solidFill>
                <a:highlight>
                  <a:srgbClr val="00FF00"/>
                </a:highlight>
                <a:latin typeface="Calibri"/>
                <a:ea typeface="Calibri"/>
                <a:cs typeface="Calibri"/>
                <a:sym typeface="Calibri"/>
              </a:rPr>
              <a:t>Password: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Belvedere!2023</a:t>
            </a:r>
            <a:endParaRPr lang="en-US" sz="2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chemeClr val="lt1"/>
              </a:buClr>
              <a:buSzPts val="2200"/>
            </a:pPr>
            <a:r>
              <a:rPr lang="en-US" sz="2400" b="1" dirty="0">
                <a:solidFill>
                  <a:schemeClr val="accent1"/>
                </a:solidFill>
                <a:highlight>
                  <a:srgbClr val="00FF00"/>
                </a:highlight>
                <a:latin typeface="Calibri"/>
                <a:ea typeface="Calibri"/>
                <a:cs typeface="Calibri"/>
                <a:sym typeface="Calibri"/>
              </a:rPr>
              <a:t>Most updated program version on indico website (not </a:t>
            </a:r>
            <a:r>
              <a:rPr lang="en-US" sz="2400" b="1" dirty="0" err="1">
                <a:solidFill>
                  <a:schemeClr val="accent1"/>
                </a:solidFill>
                <a:highlight>
                  <a:srgbClr val="00FF00"/>
                </a:highlight>
                <a:latin typeface="Calibri"/>
                <a:ea typeface="Calibri"/>
                <a:cs typeface="Calibri"/>
                <a:sym typeface="Calibri"/>
              </a:rPr>
              <a:t>BoA</a:t>
            </a:r>
            <a:r>
              <a:rPr lang="en-US" sz="2400" b="1" dirty="0">
                <a:solidFill>
                  <a:schemeClr val="accent1"/>
                </a:solidFill>
                <a:highlight>
                  <a:srgbClr val="00FF00"/>
                </a:highlight>
                <a:latin typeface="Calibri"/>
                <a:ea typeface="Calibri"/>
                <a:cs typeface="Calibri"/>
                <a:sym typeface="Calibri"/>
              </a:rPr>
              <a:t>)!</a:t>
            </a:r>
            <a:endParaRPr lang="en-US" sz="1600" dirty="0">
              <a:solidFill>
                <a:schemeClr val="accent1"/>
              </a:solidFill>
              <a:highlight>
                <a:srgbClr val="00FF00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"/>
          <p:cNvSpPr/>
          <p:nvPr/>
        </p:nvSpPr>
        <p:spPr>
          <a:xfrm>
            <a:off x="5171160" y="597240"/>
            <a:ext cx="655987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u="sng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 for tonight</a:t>
            </a:r>
            <a:endParaRPr/>
          </a:p>
        </p:txBody>
      </p:sp>
      <p:graphicFrame>
        <p:nvGraphicFramePr>
          <p:cNvPr id="155" name="Google Shape;155;p7"/>
          <p:cNvGraphicFramePr/>
          <p:nvPr/>
        </p:nvGraphicFramePr>
        <p:xfrm>
          <a:off x="582569" y="2600959"/>
          <a:ext cx="11148475" cy="3213425"/>
        </p:xfrm>
        <a:graphic>
          <a:graphicData uri="http://schemas.openxmlformats.org/drawingml/2006/table">
            <a:tbl>
              <a:tblPr firstRow="1" bandRow="1">
                <a:noFill/>
                <a:tableStyleId>{6A705A3A-CF46-4D27-8D3A-458F6D4054A7}</a:tableStyleId>
              </a:tblPr>
              <a:tblGrid>
                <a:gridCol w="424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0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9575">
                <a:tc>
                  <a:txBody>
                    <a:bodyPr/>
                    <a:lstStyle/>
                    <a:p>
                      <a:pPr marL="571500" marR="0" lvl="0" indent="-571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Arial"/>
                        <a:buChar char="•"/>
                      </a:pPr>
                      <a:r>
                        <a:rPr lang="en-US" sz="3600" b="1" u="none" strike="noStrike" cap="none">
                          <a:solidFill>
                            <a:schemeClr val="lt1"/>
                          </a:solidFill>
                        </a:rPr>
                        <a:t>Tadeusz Lesiak</a:t>
                      </a:r>
                      <a:endParaRPr sz="36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i="1" u="none" strike="noStrike" cap="none">
                          <a:solidFill>
                            <a:schemeClr val="lt1"/>
                          </a:solidFill>
                        </a:rPr>
                        <a:t>IFJ PAN’s Director Welcome</a:t>
                      </a:r>
                      <a:endParaRPr sz="36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4275">
                <a:tc>
                  <a:txBody>
                    <a:bodyPr/>
                    <a:lstStyle/>
                    <a:p>
                      <a:pPr marL="571500" marR="0" lvl="0" indent="-571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Arial"/>
                        <a:buChar char="•"/>
                      </a:pPr>
                      <a:r>
                        <a:rPr lang="en-US" sz="3600" b="1" u="none" strike="noStrike" cap="none">
                          <a:solidFill>
                            <a:schemeClr val="lt1"/>
                          </a:solidFill>
                        </a:rPr>
                        <a:t>Thomas Nilsson</a:t>
                      </a:r>
                      <a:endParaRPr sz="36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Calibri"/>
                        <a:buNone/>
                      </a:pPr>
                      <a:r>
                        <a:rPr lang="en-US" sz="3600" i="1" u="none" strike="noStrike" cap="none" dirty="0">
                          <a:solidFill>
                            <a:schemeClr val="lt1"/>
                          </a:solidFill>
                        </a:rPr>
                        <a:t>Status and perspectives for science at FAIR (Facility for Antiproton and Ion Research)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575">
                <a:tc>
                  <a:txBody>
                    <a:bodyPr/>
                    <a:lstStyle/>
                    <a:p>
                      <a:pPr marL="571500" marR="0" lvl="0" indent="-571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Arial"/>
                        <a:buChar char="•"/>
                      </a:pPr>
                      <a:r>
                        <a:rPr lang="en-US" sz="3600" b="1" u="none" strike="noStrike" cap="none" dirty="0">
                          <a:solidFill>
                            <a:schemeClr val="lt1"/>
                          </a:solidFill>
                        </a:rPr>
                        <a:t>Welcome Cocktail</a:t>
                      </a:r>
                      <a:endParaRPr sz="3600" u="none" strike="noStrike" cap="none"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8" name="Picture 4" descr="https://dehraflicks.com/wp-content/uploads/2025/10/Champagne-Glass-Emoji-PNG-scaled.png">
            <a:extLst>
              <a:ext uri="{FF2B5EF4-FFF2-40B4-BE49-F238E27FC236}">
                <a16:creationId xmlns:a16="http://schemas.microsoft.com/office/drawing/2014/main" id="{C2682BE1-E953-434C-9D60-C76513AFD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002" y="4996206"/>
            <a:ext cx="1396346" cy="186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cdn.creazilla.com/emojis/53058/shortcake-emoji-clipart-xl.png">
            <a:extLst>
              <a:ext uri="{FF2B5EF4-FFF2-40B4-BE49-F238E27FC236}">
                <a16:creationId xmlns:a16="http://schemas.microsoft.com/office/drawing/2014/main" id="{F7420807-8A6B-429F-8593-4C28C8A90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348" y="5228929"/>
            <a:ext cx="1396347" cy="139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t="1580" r="1142" b="667"/>
          <a:stretch/>
        </p:blipFill>
        <p:spPr>
          <a:xfrm>
            <a:off x="3458474" y="-1"/>
            <a:ext cx="5423743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54840" y="-1"/>
            <a:ext cx="2968923" cy="122715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/>
        </p:nvSpPr>
        <p:spPr>
          <a:xfrm>
            <a:off x="1042607" y="41090"/>
            <a:ext cx="137326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Organizers</a:t>
            </a: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9929378" y="41090"/>
            <a:ext cx="121546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Sponsors</a:t>
            </a: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pic>
        <p:nvPicPr>
          <p:cNvPr id="97" name="Google Shape;97;p2"/>
          <p:cNvPicPr preferRelativeResize="0"/>
          <p:nvPr/>
        </p:nvPicPr>
        <p:blipFill rotWithShape="1">
          <a:blip r:embed="rId5">
            <a:alphaModFix/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18746" t="2374" r="3062" b="14985"/>
          <a:stretch/>
        </p:blipFill>
        <p:spPr>
          <a:xfrm>
            <a:off x="184845" y="77284"/>
            <a:ext cx="3088783" cy="4489669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137"/>
              </a:srgbClr>
            </a:outerShdw>
          </a:effectLst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6">
            <a:alphaModFix/>
          </a:blip>
          <a:srcRect b="2972"/>
          <a:stretch/>
        </p:blipFill>
        <p:spPr>
          <a:xfrm rot="-5400000">
            <a:off x="609772" y="4021882"/>
            <a:ext cx="2213762" cy="345847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7">
            <a:alphaModFix/>
          </a:blip>
          <a:srcRect l="-603" t="-2720" r="-725" b="-1765"/>
          <a:stretch/>
        </p:blipFill>
        <p:spPr>
          <a:xfrm rot="-5400000">
            <a:off x="8374547" y="2296465"/>
            <a:ext cx="4325121" cy="3050743"/>
          </a:xfrm>
          <a:prstGeom prst="ellipse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986568" y="694666"/>
            <a:ext cx="3205432" cy="964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061527" y="1521849"/>
            <a:ext cx="1493208" cy="67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313092" y="2196532"/>
            <a:ext cx="3458475" cy="65580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 txBox="1"/>
          <p:nvPr/>
        </p:nvSpPr>
        <p:spPr>
          <a:xfrm>
            <a:off x="8882216" y="6107683"/>
            <a:ext cx="3309783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oogle Sans"/>
              </a:rPr>
              <a:t>Prof. Henryk </a:t>
            </a:r>
            <a:r>
              <a:rPr lang="en-US" sz="1600" b="0" i="0" dirty="0" err="1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oogle Sans"/>
              </a:rPr>
              <a:t>Niewodniczański</a:t>
            </a:r>
            <a:br>
              <a:rPr lang="en-US" sz="1600" b="0" i="0" dirty="0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oogle Sans"/>
              </a:rPr>
            </a:br>
            <a:r>
              <a:rPr lang="en-US" sz="1600" b="0" i="0" dirty="0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oogle Sans"/>
              </a:rPr>
              <a:t>(1900-1968)</a:t>
            </a:r>
            <a:endParaRPr sz="16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/>
          <p:nvPr/>
        </p:nvSpPr>
        <p:spPr>
          <a:xfrm>
            <a:off x="0" y="-1"/>
            <a:ext cx="12192000" cy="482292"/>
          </a:xfrm>
          <a:prstGeom prst="rect">
            <a:avLst/>
          </a:prstGeom>
          <a:solidFill>
            <a:srgbClr val="21C528"/>
          </a:solidFill>
          <a:ln w="12700" cap="flat" cmpd="sng">
            <a:solidFill>
              <a:srgbClr val="31538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52083" y="523382"/>
            <a:ext cx="3316759" cy="6463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Chairman: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Piotr Bednarczyk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Scientific Secretaries: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Irene Dedes</a:t>
            </a: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Magdalena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Matejska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-Minda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Conference Secretariat Manager: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Małgorzata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Reś-Gunia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Members: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Michał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Ciemała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Natalia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Cieplicka-Oryńczak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Vratislav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Chudoba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Dominik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Duda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Katarzyna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Gajewska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Jęrzy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Grębosz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Łukasz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Iskra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Maria Kmiecik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Paweł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Kulessa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Bogdan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Sowicki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Mirosław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Ziębliński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Executive Manager: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Bożena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Jakubiak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3">
            <a:alphaModFix/>
          </a:blip>
          <a:srcRect t="1580" r="1142" b="667"/>
          <a:stretch/>
        </p:blipFill>
        <p:spPr>
          <a:xfrm>
            <a:off x="3458474" y="-1"/>
            <a:ext cx="5423743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54840" y="-1"/>
            <a:ext cx="2968923" cy="122715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3"/>
          <p:cNvSpPr txBox="1"/>
          <p:nvPr/>
        </p:nvSpPr>
        <p:spPr>
          <a:xfrm>
            <a:off x="1042607" y="41090"/>
            <a:ext cx="137326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Organizers</a:t>
            </a:r>
            <a:r>
              <a:rPr lang="en-US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</p:txBody>
      </p:sp>
      <p:sp>
        <p:nvSpPr>
          <p:cNvPr id="113" name="Google Shape;113;p3"/>
          <p:cNvSpPr txBox="1"/>
          <p:nvPr/>
        </p:nvSpPr>
        <p:spPr>
          <a:xfrm>
            <a:off x="9929378" y="41090"/>
            <a:ext cx="121546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Sponsors</a:t>
            </a:r>
            <a:r>
              <a:rPr lang="en-US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</p:txBody>
      </p:sp>
      <p:pic>
        <p:nvPicPr>
          <p:cNvPr id="114" name="Google Shape;11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36158" y="613576"/>
            <a:ext cx="1133750" cy="102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90606" y="5598927"/>
            <a:ext cx="1279302" cy="1279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63588" y="1951073"/>
            <a:ext cx="1373529" cy="1079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72209" y="3574077"/>
            <a:ext cx="1929801" cy="755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398696" y="4873432"/>
            <a:ext cx="2103314" cy="597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061527" y="1521849"/>
            <a:ext cx="1493208" cy="67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313092" y="2196532"/>
            <a:ext cx="3458475" cy="655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"/>
          <p:cNvSpPr/>
          <p:nvPr/>
        </p:nvSpPr>
        <p:spPr>
          <a:xfrm>
            <a:off x="0" y="-1"/>
            <a:ext cx="12192000" cy="482292"/>
          </a:xfrm>
          <a:prstGeom prst="rect">
            <a:avLst/>
          </a:prstGeom>
          <a:solidFill>
            <a:srgbClr val="21C528"/>
          </a:solidFill>
          <a:ln w="12700" cap="flat" cmpd="sng">
            <a:solidFill>
              <a:srgbClr val="31538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4"/>
          <p:cNvPicPr preferRelativeResize="0"/>
          <p:nvPr/>
        </p:nvPicPr>
        <p:blipFill rotWithShape="1">
          <a:blip r:embed="rId3">
            <a:alphaModFix/>
          </a:blip>
          <a:srcRect t="1580" r="1142" b="667"/>
          <a:stretch/>
        </p:blipFill>
        <p:spPr>
          <a:xfrm>
            <a:off x="3458474" y="-1"/>
            <a:ext cx="5423743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54840" y="-1"/>
            <a:ext cx="2968923" cy="1227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36158" y="613576"/>
            <a:ext cx="1133750" cy="102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90606" y="5598927"/>
            <a:ext cx="1279302" cy="1279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63588" y="1951073"/>
            <a:ext cx="1373529" cy="1079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72209" y="3574077"/>
            <a:ext cx="1929801" cy="755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398696" y="4873432"/>
            <a:ext cx="2103314" cy="597582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4"/>
          <p:cNvSpPr txBox="1"/>
          <p:nvPr/>
        </p:nvSpPr>
        <p:spPr>
          <a:xfrm>
            <a:off x="52083" y="523382"/>
            <a:ext cx="3316759" cy="6463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Chairman: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Piotr Bednarczyk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Scientific Secretaries: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Irene Dedes</a:t>
            </a:r>
            <a:r>
              <a:rPr lang="en-US" sz="16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endParaRPr sz="1600" b="1" i="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Magdalena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Matejska</a:t>
            </a: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-Minda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Conference Secretariat Manager: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Małgorzata</a:t>
            </a: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Reś-Gunia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Members: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Michał</a:t>
            </a: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Ciemała</a:t>
            </a:r>
            <a:endParaRPr sz="1600" b="1" i="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Natalia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Cieplicka-Oryńczak</a:t>
            </a:r>
            <a:endParaRPr sz="1600" b="1" i="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Vratislav</a:t>
            </a: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Chudoba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Dominik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Duda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Katarzyna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Gajewska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Jęrzy</a:t>
            </a: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Grębosz</a:t>
            </a:r>
            <a:endParaRPr sz="1600" b="1" i="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Łukasz</a:t>
            </a: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Iskra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Maria Kmiecik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Paweł</a:t>
            </a: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Kulessa</a:t>
            </a:r>
            <a:endParaRPr sz="1600" b="1" i="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Bogdan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Sowicki</a:t>
            </a:r>
            <a:endParaRPr sz="1600" b="1" i="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Mirosław</a:t>
            </a: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Ziębliński</a:t>
            </a:r>
            <a:endParaRPr sz="1600" b="1" i="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Executive Manager: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Bożena</a:t>
            </a:r>
            <a:r>
              <a:rPr lang="en-US" sz="1600" b="1" i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Jakubiak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1042607" y="41090"/>
            <a:ext cx="137326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Organizers</a:t>
            </a:r>
            <a:r>
              <a:rPr lang="en-US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</p:txBody>
      </p:sp>
      <p:sp>
        <p:nvSpPr>
          <p:cNvPr id="136" name="Google Shape;136;p4"/>
          <p:cNvSpPr txBox="1"/>
          <p:nvPr/>
        </p:nvSpPr>
        <p:spPr>
          <a:xfrm>
            <a:off x="9929378" y="41090"/>
            <a:ext cx="121546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Sponsors</a:t>
            </a: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pic>
        <p:nvPicPr>
          <p:cNvPr id="2" name="Google Shape;101;p2">
            <a:extLst>
              <a:ext uri="{FF2B5EF4-FFF2-40B4-BE49-F238E27FC236}">
                <a16:creationId xmlns:a16="http://schemas.microsoft.com/office/drawing/2014/main" id="{44A56FC0-0612-44EB-0D7F-B45563B7DF7A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061527" y="1521849"/>
            <a:ext cx="1493208" cy="67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2;p2">
            <a:extLst>
              <a:ext uri="{FF2B5EF4-FFF2-40B4-BE49-F238E27FC236}">
                <a16:creationId xmlns:a16="http://schemas.microsoft.com/office/drawing/2014/main" id="{A1CABF0A-6380-19C4-4C4A-916825334D76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313092" y="2196532"/>
            <a:ext cx="3458475" cy="65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2213596">
            <a:off x="3135389" y="2879745"/>
            <a:ext cx="3299589" cy="2366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"/>
          <p:cNvSpPr/>
          <p:nvPr/>
        </p:nvSpPr>
        <p:spPr>
          <a:xfrm>
            <a:off x="0" y="-1"/>
            <a:ext cx="12192000" cy="482292"/>
          </a:xfrm>
          <a:prstGeom prst="rect">
            <a:avLst/>
          </a:prstGeom>
          <a:solidFill>
            <a:srgbClr val="21C528"/>
          </a:solidFill>
          <a:ln w="12700" cap="flat" cmpd="sng">
            <a:solidFill>
              <a:srgbClr val="31538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54840" y="-1"/>
            <a:ext cx="2968923" cy="122715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4"/>
          <p:cNvSpPr txBox="1"/>
          <p:nvPr/>
        </p:nvSpPr>
        <p:spPr>
          <a:xfrm>
            <a:off x="52083" y="523382"/>
            <a:ext cx="3316759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l-PL"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101;p2">
            <a:extLst>
              <a:ext uri="{FF2B5EF4-FFF2-40B4-BE49-F238E27FC236}">
                <a16:creationId xmlns:a16="http://schemas.microsoft.com/office/drawing/2014/main" id="{44A56FC0-0612-44EB-0D7F-B45563B7DF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61527" y="1521849"/>
            <a:ext cx="1493208" cy="67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2;p2">
            <a:extLst>
              <a:ext uri="{FF2B5EF4-FFF2-40B4-BE49-F238E27FC236}">
                <a16:creationId xmlns:a16="http://schemas.microsoft.com/office/drawing/2014/main" id="{A1CABF0A-6380-19C4-4C4A-916825334D7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13092" y="2196532"/>
            <a:ext cx="3458475" cy="65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5B7B4327-7315-EA96-35EA-E0EAA69864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6888" y="0"/>
            <a:ext cx="4838223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D5D60AF-5AAC-6B73-6210-221E0AADD66C}"/>
              </a:ext>
            </a:extLst>
          </p:cNvPr>
          <p:cNvSpPr txBox="1"/>
          <p:nvPr/>
        </p:nvSpPr>
        <p:spPr>
          <a:xfrm>
            <a:off x="827382" y="4429019"/>
            <a:ext cx="2736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Google Shape;135;p4">
            <a:extLst>
              <a:ext uri="{FF2B5EF4-FFF2-40B4-BE49-F238E27FC236}">
                <a16:creationId xmlns:a16="http://schemas.microsoft.com/office/drawing/2014/main" id="{72EED0A3-81FB-4A7C-6F8C-6D8212703C38}"/>
              </a:ext>
            </a:extLst>
          </p:cNvPr>
          <p:cNvSpPr txBox="1"/>
          <p:nvPr/>
        </p:nvSpPr>
        <p:spPr>
          <a:xfrm>
            <a:off x="9413782" y="41131"/>
            <a:ext cx="226513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Scientific</a:t>
            </a:r>
            <a:r>
              <a:rPr lang="pl-PL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0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support</a:t>
            </a:r>
            <a:r>
              <a:rPr lang="pl-PL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448F6C10-7491-0A22-C4F4-BF72DB1EC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F64EE88D-87FA-913F-F959-C08DF2FFC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E6A813F4-101C-4013-1409-70639797D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6499" y="2096504"/>
            <a:ext cx="3182544" cy="256288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altLang="pl-PL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Acknowledgements to: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GB" altLang="pl-PL" sz="20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altLang="pl-PL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Workshop Conveners</a:t>
            </a:r>
            <a:r>
              <a:rPr kumimoji="0" lang="en-GB" altLang="pl-PL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pl-PL" sz="2000" b="1" dirty="0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kumimoji="0" lang="en-GB" altLang="pl-PL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embers of the Advisory Committee</a:t>
            </a:r>
            <a:endParaRPr kumimoji="0" lang="pl-PL" altLang="pl-PL" sz="2000" b="1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altLang="pl-PL" sz="2000" b="1" dirty="0">
              <a:solidFill>
                <a:srgbClr val="1F1F1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l-PL" altLang="pl-PL" sz="2000" b="1" dirty="0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kumimoji="0" lang="en-GB" altLang="pl-PL" sz="20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ll</a:t>
            </a:r>
            <a:r>
              <a:rPr kumimoji="0" lang="en-GB" altLang="pl-PL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pl-PL" sz="2000" b="1" dirty="0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kumimoji="0" lang="en-GB" altLang="pl-PL" sz="20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uthors of submitted contributions</a:t>
            </a:r>
            <a:r>
              <a:rPr kumimoji="0" lang="en-GB" altLang="pl-PL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135;p4">
            <a:extLst>
              <a:ext uri="{FF2B5EF4-FFF2-40B4-BE49-F238E27FC236}">
                <a16:creationId xmlns:a16="http://schemas.microsoft.com/office/drawing/2014/main" id="{8BC35264-097A-CDC7-4C66-4781CAC5DF8D}"/>
              </a:ext>
            </a:extLst>
          </p:cNvPr>
          <p:cNvSpPr txBox="1"/>
          <p:nvPr/>
        </p:nvSpPr>
        <p:spPr>
          <a:xfrm>
            <a:off x="1042607" y="41090"/>
            <a:ext cx="137326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Organizers</a:t>
            </a:r>
            <a:r>
              <a:rPr lang="en-US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</p:txBody>
      </p:sp>
      <p:sp>
        <p:nvSpPr>
          <p:cNvPr id="14" name="Google Shape;109;p3">
            <a:extLst>
              <a:ext uri="{FF2B5EF4-FFF2-40B4-BE49-F238E27FC236}">
                <a16:creationId xmlns:a16="http://schemas.microsoft.com/office/drawing/2014/main" id="{8E52FFAE-F205-447D-0118-3F00CE2EB4A9}"/>
              </a:ext>
            </a:extLst>
          </p:cNvPr>
          <p:cNvSpPr txBox="1"/>
          <p:nvPr/>
        </p:nvSpPr>
        <p:spPr>
          <a:xfrm>
            <a:off x="52083" y="523382"/>
            <a:ext cx="3316759" cy="6463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Chairman: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Piotr Bednarczyk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Scientific Secretaries: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Irene Dedes</a:t>
            </a: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Magdalena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Matejska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-Minda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Conference Secretariat Manager: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Małgorzata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Reś-Gunia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Members: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Michał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Ciemała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Natalia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Cieplicka-Oryńczak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Vratislav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Chudoba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Dominik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Duda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Katarzyna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Gajewska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Jęrzy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Grębosz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Łukasz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Iskra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Maria Kmiecik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Paweł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Kulessa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Bogdan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Sowicki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Mirosław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Ziębliński</a:t>
            </a:r>
            <a:endParaRPr sz="1600" b="1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Executive Manager: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Bożena</a:t>
            </a:r>
            <a:r>
              <a:rPr lang="en-US" sz="1600" b="1" i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i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Jakubiak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14;p3">
            <a:extLst>
              <a:ext uri="{FF2B5EF4-FFF2-40B4-BE49-F238E27FC236}">
                <a16:creationId xmlns:a16="http://schemas.microsoft.com/office/drawing/2014/main" id="{D453AC03-E09C-3C44-2435-D33FD809F3E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36158" y="613576"/>
            <a:ext cx="1133750" cy="102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15;p3">
            <a:extLst>
              <a:ext uri="{FF2B5EF4-FFF2-40B4-BE49-F238E27FC236}">
                <a16:creationId xmlns:a16="http://schemas.microsoft.com/office/drawing/2014/main" id="{37D29477-B952-0EED-FD98-4F3BFD3E50E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90606" y="5598927"/>
            <a:ext cx="1279302" cy="12793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0600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Google Shape;141;p5"/>
          <p:cNvGraphicFramePr/>
          <p:nvPr>
            <p:extLst>
              <p:ext uri="{D42A27DB-BD31-4B8C-83A1-F6EECF244321}">
                <p14:modId xmlns:p14="http://schemas.microsoft.com/office/powerpoint/2010/main" val="2310118499"/>
              </p:ext>
            </p:extLst>
          </p:nvPr>
        </p:nvGraphicFramePr>
        <p:xfrm>
          <a:off x="273377" y="2051226"/>
          <a:ext cx="11717518" cy="4530270"/>
        </p:xfrm>
        <a:graphic>
          <a:graphicData uri="http://schemas.openxmlformats.org/drawingml/2006/table">
            <a:tbl>
              <a:tblPr firstRow="1" bandRow="1">
                <a:solidFill>
                  <a:srgbClr val="D4C4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{6A705A3A-CF46-4D27-8D3A-458F6D4054A7}</a:tableStyleId>
              </a:tblPr>
              <a:tblGrid>
                <a:gridCol w="1025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2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0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0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20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20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87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223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42925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96388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72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SUNDAY 30/08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MONDAY 31/08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TUESDAY 1/09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WEDNESDAY 2/09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THURSDAY 3/09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FRIDAY 4/09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SATURDAY 5/09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SUNDAY 6/09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575">
                <a:tc rowSpan="7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Collective Modes of Nuclei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Structure Theory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Departure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02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rowSpan="1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9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Collective Modes of Nuclei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Nuclear Structure Theory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9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Special lecture</a:t>
                      </a:r>
                      <a:endParaRPr dirty="0"/>
                    </a:p>
                  </a:txBody>
                  <a:tcPr marL="91450" marR="91450" marT="45725" marB="45725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A8C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8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Free/Walks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PARIS Meeting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A8C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Free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Free/Walks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5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Conference Excursion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Free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Closing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E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8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u="none" strike="noStrike" cap="none" dirty="0"/>
                        <a:t>Free/Walks</a:t>
                      </a:r>
                      <a:endParaRPr lang="en-US" sz="1100"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957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Nuclear Structure Theory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Opening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E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Conference Dinner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2175">
                <a:tc row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Welcome Cocktail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Collective Modes of Nuclei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Poster Session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B2FDF3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sz="1800" u="none" strike="noStrike" cap="none"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Session</a:t>
                      </a:r>
                      <a:endParaRPr sz="1800" u="none" strike="noStrike" cap="none"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242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447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91450" marR="91450" marT="45725" marB="45725" anchor="ctr">
                    <a:solidFill>
                      <a:srgbClr val="E1EFD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Surprise!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42" name="Google Shape;142;p5"/>
          <p:cNvSpPr/>
          <p:nvPr/>
        </p:nvSpPr>
        <p:spPr>
          <a:xfrm>
            <a:off x="6299342" y="383056"/>
            <a:ext cx="529026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u="sng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Google Shape;141;p5"/>
          <p:cNvGraphicFramePr/>
          <p:nvPr>
            <p:extLst/>
          </p:nvPr>
        </p:nvGraphicFramePr>
        <p:xfrm>
          <a:off x="273377" y="2051226"/>
          <a:ext cx="11717518" cy="4530270"/>
        </p:xfrm>
        <a:graphic>
          <a:graphicData uri="http://schemas.openxmlformats.org/drawingml/2006/table">
            <a:tbl>
              <a:tblPr firstRow="1" bandRow="1">
                <a:solidFill>
                  <a:srgbClr val="D4C4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{6A705A3A-CF46-4D27-8D3A-458F6D4054A7}</a:tableStyleId>
              </a:tblPr>
              <a:tblGrid>
                <a:gridCol w="1025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2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0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0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20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20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87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223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42925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96388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72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SUNDAY 30/08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MONDAY 31/08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TUESDAY 1/09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WEDNESDAY 2/09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THURSDAY 3/09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FRIDAY 4/09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SATURDAY 5/09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SUNDAY 6/09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575">
                <a:tc rowSpan="7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Collective Modes of Nuclei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Structure Theory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Departure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02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rowSpan="1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9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Collective Modes of Nuclei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Nuclear Structure Theory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9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Special lecture</a:t>
                      </a:r>
                      <a:endParaRPr dirty="0"/>
                    </a:p>
                  </a:txBody>
                  <a:tcPr marL="91450" marR="91450" marT="45725" marB="45725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A8C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8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Free/Walks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PARIS Meeting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A8C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Free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Free/Walks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5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Conference Excursion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Free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Closing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E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8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u="none" strike="noStrike" cap="none" dirty="0"/>
                        <a:t>Free/Walks</a:t>
                      </a:r>
                      <a:endParaRPr lang="en-US" sz="1100"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957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Nuclear Structure Theory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Opening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E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Conference Dinner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2175">
                <a:tc row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Welcome Cocktail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Collective Modes of Nuclei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Poster Session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B2FDF3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sz="1800" u="none" strike="noStrike" cap="none"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Session</a:t>
                      </a:r>
                      <a:endParaRPr sz="1800" u="none" strike="noStrike" cap="none"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242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447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91450" marR="91450" marT="45725" marB="45725" anchor="ctr">
                    <a:solidFill>
                      <a:srgbClr val="E1EFD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Surprise!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42" name="Google Shape;142;p5"/>
          <p:cNvSpPr/>
          <p:nvPr/>
        </p:nvSpPr>
        <p:spPr>
          <a:xfrm>
            <a:off x="6299342" y="383056"/>
            <a:ext cx="529026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u="sng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80F03EE-A6E8-4F58-92DC-23319BA95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84" y="2051225"/>
            <a:ext cx="6798760" cy="4530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73908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Google Shape;141;p5"/>
          <p:cNvGraphicFramePr/>
          <p:nvPr>
            <p:extLst/>
          </p:nvPr>
        </p:nvGraphicFramePr>
        <p:xfrm>
          <a:off x="273377" y="2051226"/>
          <a:ext cx="11717518" cy="4530270"/>
        </p:xfrm>
        <a:graphic>
          <a:graphicData uri="http://schemas.openxmlformats.org/drawingml/2006/table">
            <a:tbl>
              <a:tblPr firstRow="1" bandRow="1">
                <a:solidFill>
                  <a:srgbClr val="D4C4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{6A705A3A-CF46-4D27-8D3A-458F6D4054A7}</a:tableStyleId>
              </a:tblPr>
              <a:tblGrid>
                <a:gridCol w="1025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2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0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0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20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20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87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223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42925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96388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72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SUNDAY 30/08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MONDAY 31/08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TUESDAY 1/09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WEDNESDAY 2/09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THURSDAY 3/09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FRIDAY 4/09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SATURDAY 5/09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SUNDAY 6/09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575">
                <a:tc rowSpan="7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Collective Modes of Nuclei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Structure Theory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Departure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02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rowSpan="1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9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Collective Modes of Nuclei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Nuclear Structure Theory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9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Special lecture</a:t>
                      </a:r>
                      <a:endParaRPr dirty="0"/>
                    </a:p>
                  </a:txBody>
                  <a:tcPr marL="91450" marR="91450" marT="45725" marB="45725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A8C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8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Free/Walks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PARIS Meeting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A8C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Free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Free/Walks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5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Conference Excursion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Free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Closing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E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8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u="none" strike="noStrike" cap="none" dirty="0"/>
                        <a:t>Free/Walks</a:t>
                      </a:r>
                      <a:endParaRPr lang="en-US" sz="1100"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957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Nuclear Structure Theory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Opening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E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Conference Dinner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2175">
                <a:tc row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Welcome Cocktail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Collective Modes of Nuclei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Poster Session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B2FDF3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sz="1800" u="none" strike="noStrike" cap="none"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Session</a:t>
                      </a:r>
                      <a:endParaRPr sz="1800" u="none" strike="noStrike" cap="none"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242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447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91450" marR="91450" marT="45725" marB="45725" anchor="ctr">
                    <a:solidFill>
                      <a:srgbClr val="E1EFD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Surprise!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42" name="Google Shape;142;p5"/>
          <p:cNvSpPr/>
          <p:nvPr/>
        </p:nvSpPr>
        <p:spPr>
          <a:xfrm>
            <a:off x="6299342" y="383056"/>
            <a:ext cx="529026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u="sng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3438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Google Shape;141;p5"/>
          <p:cNvGraphicFramePr/>
          <p:nvPr>
            <p:extLst/>
          </p:nvPr>
        </p:nvGraphicFramePr>
        <p:xfrm>
          <a:off x="273377" y="2051226"/>
          <a:ext cx="11717518" cy="4530270"/>
        </p:xfrm>
        <a:graphic>
          <a:graphicData uri="http://schemas.openxmlformats.org/drawingml/2006/table">
            <a:tbl>
              <a:tblPr firstRow="1" bandRow="1">
                <a:solidFill>
                  <a:srgbClr val="D4C4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{6A705A3A-CF46-4D27-8D3A-458F6D4054A7}</a:tableStyleId>
              </a:tblPr>
              <a:tblGrid>
                <a:gridCol w="1025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2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0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0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20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20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87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223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42925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96388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72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SUNDAY 30/08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MONDAY 31/08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TUESDAY 1/09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WEDNESDAY 2/09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THURSDAY 3/09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FRIDAY 4/09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SATURDAY 5/09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SUNDAY 6/09</a:t>
                      </a:r>
                      <a:endParaRPr/>
                    </a:p>
                  </a:txBody>
                  <a:tcPr marL="28575" marR="28575" marT="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575">
                <a:tc rowSpan="7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Collective Modes of Nuclei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Structure Theory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1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Departure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02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coffee break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rowSpan="1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9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Collective Modes of Nuclei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Nuclear Structure Theory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2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Plenary Session</a:t>
                      </a:r>
                      <a:endParaRPr dirty="0"/>
                    </a:p>
                  </a:txBody>
                  <a:tcPr marL="91450" marR="91450" marT="45725" marB="45725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9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Special lecture</a:t>
                      </a:r>
                      <a:endParaRPr dirty="0"/>
                    </a:p>
                  </a:txBody>
                  <a:tcPr marL="91450" marR="91450" marT="45725" marB="45725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A8C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8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Free/Walks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PARIS Meeting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A8C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Free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Free/Walks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5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Conference Excursion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Free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Closing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E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8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u="none" strike="noStrike" cap="none" dirty="0"/>
                        <a:t>Free/Walks</a:t>
                      </a:r>
                      <a:endParaRPr lang="en-US" sz="1100" dirty="0"/>
                    </a:p>
                  </a:txBody>
                  <a:tcPr marL="91450" marR="91450" marT="45725" marB="45725" anchor="ctr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957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Nuclear Structure Theory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Nuclear Fission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Opening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E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Conference Dinner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2175">
                <a:tc row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Welcome Cocktail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u="none" strike="noStrike" cap="none" dirty="0"/>
                        <a:t>Collective Modes of Nuclei 3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33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Poster Session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B2FDF3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Parallel</a:t>
                      </a:r>
                      <a:endParaRPr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Session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/>
                        <a:t>Parallel</a:t>
                      </a:r>
                      <a:endParaRPr sz="1800" u="none" strike="noStrike" cap="none" dirty="0"/>
                    </a:p>
                  </a:txBody>
                  <a:tcPr marL="91450" marR="91450" marT="45725" marB="45725" anchor="ctr"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996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Session</a:t>
                      </a:r>
                      <a:endParaRPr sz="1800" u="none" strike="noStrike" cap="none"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9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242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dinner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4475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91450" marR="91450" marT="45725" marB="45725" anchor="ctr">
                    <a:solidFill>
                      <a:srgbClr val="E1EFD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9200"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Surprise!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F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42" name="Google Shape;142;p5"/>
          <p:cNvSpPr/>
          <p:nvPr/>
        </p:nvSpPr>
        <p:spPr>
          <a:xfrm>
            <a:off x="6299342" y="383056"/>
            <a:ext cx="529026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u="sng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0DAF9F0-31EE-4EFF-BCC7-F9FD35A45301}"/>
              </a:ext>
            </a:extLst>
          </p:cNvPr>
          <p:cNvSpPr txBox="1"/>
          <p:nvPr/>
        </p:nvSpPr>
        <p:spPr>
          <a:xfrm>
            <a:off x="434186" y="3334953"/>
            <a:ext cx="5085748" cy="267765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Special </a:t>
            </a:r>
            <a:r>
              <a:rPr lang="pl-PL" b="1" dirty="0" err="1">
                <a:solidFill>
                  <a:schemeClr val="tx1"/>
                </a:solidFill>
              </a:rPr>
              <a:t>Session</a:t>
            </a:r>
            <a:r>
              <a:rPr lang="pl-PL" b="1" dirty="0">
                <a:solidFill>
                  <a:schemeClr val="tx1"/>
                </a:solidFill>
              </a:rPr>
              <a:t> on </a:t>
            </a:r>
            <a:r>
              <a:rPr lang="pl-PL" b="1" dirty="0" err="1">
                <a:solidFill>
                  <a:schemeClr val="tx1"/>
                </a:solidFill>
              </a:rPr>
              <a:t>Nuclear</a:t>
            </a:r>
            <a:r>
              <a:rPr lang="pl-PL" b="1" dirty="0">
                <a:solidFill>
                  <a:schemeClr val="tx1"/>
                </a:solidFill>
              </a:rPr>
              <a:t> </a:t>
            </a:r>
            <a:r>
              <a:rPr lang="pl-PL" b="1" dirty="0" err="1">
                <a:solidFill>
                  <a:schemeClr val="tx1"/>
                </a:solidFill>
              </a:rPr>
              <a:t>Mean</a:t>
            </a:r>
            <a:r>
              <a:rPr lang="pl-PL" b="1" dirty="0">
                <a:solidFill>
                  <a:schemeClr val="tx1"/>
                </a:solidFill>
              </a:rPr>
              <a:t>-Field: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pPr algn="just"/>
            <a:r>
              <a:rPr lang="pl-PL" b="1" dirty="0">
                <a:solidFill>
                  <a:schemeClr val="tx1"/>
                </a:solidFill>
              </a:rPr>
              <a:t>Mark </a:t>
            </a:r>
            <a:r>
              <a:rPr lang="pl-PL" b="1" dirty="0" err="1">
                <a:solidFill>
                  <a:schemeClr val="tx1"/>
                </a:solidFill>
              </a:rPr>
              <a:t>Riley</a:t>
            </a:r>
            <a:r>
              <a:rPr lang="pl-PL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chemeClr val="tx1"/>
                </a:solidFill>
              </a:rPr>
              <a:t>Shapes and Symmetries at the Extremes in Atomic Nuclei: Reflections on the Seminal Contributions of Jerzy Dudek</a:t>
            </a:r>
            <a:endParaRPr lang="pl-PL" i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Adam Maj</a:t>
            </a:r>
            <a:r>
              <a:rPr lang="pl-PL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chemeClr val="tx1"/>
                </a:solidFill>
              </a:rPr>
              <a:t>Jacobi and Poincare Instabilities in Hot Rotating Nuclei: Experimental Studies Inspired by Jerzy Dudek</a:t>
            </a:r>
            <a:endParaRPr lang="pl-PL" i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Nicolas </a:t>
            </a:r>
            <a:r>
              <a:rPr lang="pl-PL" b="1" dirty="0" err="1">
                <a:solidFill>
                  <a:schemeClr val="tx1"/>
                </a:solidFill>
              </a:rPr>
              <a:t>Schunck</a:t>
            </a:r>
            <a:r>
              <a:rPr lang="pl-PL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chemeClr val="tx1"/>
                </a:solidFill>
              </a:rPr>
              <a:t>Pyramids, Diamonds, and Where to Find Them</a:t>
            </a:r>
            <a:endParaRPr lang="pl-PL" i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Jerzy Dudek</a:t>
            </a:r>
            <a:r>
              <a:rPr lang="pl-PL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chemeClr val="tx1"/>
                </a:solidFill>
              </a:rPr>
              <a:t>Universal Mean-Field in the Service of Nuclear Structure: From GDR and Super-Deformation to Exotic Symmetries</a:t>
            </a:r>
            <a:endParaRPr lang="pl-PL" i="1" dirty="0">
              <a:solidFill>
                <a:schemeClr val="tx1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20AFD63-E984-4AD1-A8FF-9D8F93F833D1}"/>
              </a:ext>
            </a:extLst>
          </p:cNvPr>
          <p:cNvSpPr txBox="1"/>
          <p:nvPr/>
        </p:nvSpPr>
        <p:spPr>
          <a:xfrm>
            <a:off x="6804594" y="3981283"/>
            <a:ext cx="5085748" cy="138499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Special </a:t>
            </a:r>
            <a:r>
              <a:rPr lang="pl-PL" b="1" dirty="0" err="1">
                <a:solidFill>
                  <a:schemeClr val="tx1"/>
                </a:solidFill>
              </a:rPr>
              <a:t>Lecture</a:t>
            </a:r>
            <a:endParaRPr lang="pl-PL" b="1" dirty="0">
              <a:solidFill>
                <a:schemeClr val="tx1"/>
              </a:solidFill>
            </a:endParaRPr>
          </a:p>
          <a:p>
            <a:pPr algn="ctr"/>
            <a:r>
              <a:rPr lang="pl-PL" i="1" dirty="0" err="1">
                <a:solidFill>
                  <a:schemeClr val="tx1"/>
                </a:solidFill>
              </a:rPr>
              <a:t>chaired</a:t>
            </a:r>
            <a:r>
              <a:rPr lang="pl-PL" i="1" dirty="0">
                <a:solidFill>
                  <a:schemeClr val="tx1"/>
                </a:solidFill>
              </a:rPr>
              <a:t> by Adam Maj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pPr algn="ctr"/>
            <a:r>
              <a:rPr lang="pl-PL" b="1" dirty="0">
                <a:solidFill>
                  <a:schemeClr val="tx1"/>
                </a:solidFill>
              </a:rPr>
              <a:t>Mark </a:t>
            </a:r>
            <a:r>
              <a:rPr lang="pl-PL" b="1" dirty="0" err="1">
                <a:solidFill>
                  <a:schemeClr val="tx1"/>
                </a:solidFill>
              </a:rPr>
              <a:t>Riley</a:t>
            </a:r>
            <a:endParaRPr lang="pl-PL" dirty="0">
              <a:solidFill>
                <a:schemeClr val="tx1"/>
              </a:solidFill>
            </a:endParaRPr>
          </a:p>
          <a:p>
            <a:pPr algn="ctr"/>
            <a:r>
              <a:rPr lang="en-US" i="1" dirty="0">
                <a:solidFill>
                  <a:schemeClr val="tx1"/>
                </a:solidFill>
              </a:rPr>
              <a:t>Shapes and Symmetries at the Extremes in Atomic Nuclei: Reflections on the Seminal Contributions of Jerzy Dudek</a:t>
            </a:r>
            <a:endParaRPr lang="pl-PL" i="1" dirty="0">
              <a:solidFill>
                <a:schemeClr val="tx1"/>
              </a:solidFill>
            </a:endParaRPr>
          </a:p>
        </p:txBody>
      </p:sp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05D2F086-8B0C-4B32-9B4B-3A38C1BD0789}"/>
              </a:ext>
            </a:extLst>
          </p:cNvPr>
          <p:cNvSpPr/>
          <p:nvPr/>
        </p:nvSpPr>
        <p:spPr>
          <a:xfrm>
            <a:off x="5598843" y="4489798"/>
            <a:ext cx="1126842" cy="367963"/>
          </a:xfrm>
          <a:prstGeom prst="rightArrow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2562512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842</Words>
  <Application>Microsoft Office PowerPoint</Application>
  <PresentationFormat>Panoramiczny</PresentationFormat>
  <Paragraphs>342</Paragraphs>
  <Slides>11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5" baseType="lpstr">
      <vt:lpstr>Google Sans</vt:lpstr>
      <vt:lpstr>Calibri</vt:lpstr>
      <vt:lpstr>Arial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</dc:creator>
  <cp:lastModifiedBy>zakopane</cp:lastModifiedBy>
  <cp:revision>28</cp:revision>
  <dcterms:created xsi:type="dcterms:W3CDTF">2026-08-17T08:51:32Z</dcterms:created>
  <dcterms:modified xsi:type="dcterms:W3CDTF">2026-08-30T13:38:16Z</dcterms:modified>
</cp:coreProperties>
</file>