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742" r:id="rId2"/>
    <p:sldId id="2048" r:id="rId3"/>
    <p:sldId id="807" r:id="rId4"/>
    <p:sldId id="2036" r:id="rId5"/>
    <p:sldId id="2049" r:id="rId6"/>
    <p:sldId id="2034" r:id="rId7"/>
    <p:sldId id="2025" r:id="rId8"/>
    <p:sldId id="2057" r:id="rId9"/>
    <p:sldId id="2002" r:id="rId10"/>
    <p:sldId id="2051" r:id="rId11"/>
    <p:sldId id="2050" r:id="rId12"/>
    <p:sldId id="2012" r:id="rId13"/>
    <p:sldId id="2041" r:id="rId14"/>
    <p:sldId id="2023" r:id="rId15"/>
    <p:sldId id="2044" r:id="rId16"/>
    <p:sldId id="2004" r:id="rId17"/>
    <p:sldId id="2052" r:id="rId18"/>
    <p:sldId id="2038" r:id="rId19"/>
    <p:sldId id="2042" r:id="rId20"/>
    <p:sldId id="2054" r:id="rId21"/>
    <p:sldId id="2040" r:id="rId22"/>
    <p:sldId id="2055" r:id="rId23"/>
    <p:sldId id="2017" r:id="rId24"/>
    <p:sldId id="712" r:id="rId25"/>
    <p:sldId id="865" r:id="rId26"/>
    <p:sldId id="2035" r:id="rId27"/>
    <p:sldId id="723" r:id="rId28"/>
    <p:sldId id="2037" r:id="rId29"/>
    <p:sldId id="2056" r:id="rId30"/>
    <p:sldId id="2045" r:id="rId31"/>
    <p:sldId id="2047" r:id="rId32"/>
    <p:sldId id="2029" r:id="rId33"/>
    <p:sldId id="2053" r:id="rId34"/>
  </p:sldIdLst>
  <p:sldSz cx="9144000" cy="6858000" type="screen4x3"/>
  <p:notesSz cx="7099300" cy="10234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BBA21"/>
    <a:srgbClr val="CCECFF"/>
    <a:srgbClr val="D5FFFB"/>
    <a:srgbClr val="66CCFF"/>
    <a:srgbClr val="FF9933"/>
    <a:srgbClr val="3333FF"/>
    <a:srgbClr val="29348C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195" autoAdjust="0"/>
    <p:restoredTop sz="94796" autoAdjust="0"/>
  </p:normalViewPr>
  <p:slideViewPr>
    <p:cSldViewPr>
      <p:cViewPr>
        <p:scale>
          <a:sx n="75" d="100"/>
          <a:sy n="75" d="100"/>
        </p:scale>
        <p:origin x="1264" y="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40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86" y="-84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5" y="1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721107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5" y="9721107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2409516F-7DE4-4503-8A0A-BFB02E3CB0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3028243"/>
      </p:ext>
    </p:extLst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759" tIns="47380" rIns="94759" bIns="4738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861442"/>
            <a:ext cx="5679440" cy="4605576"/>
          </a:xfrm>
          <a:prstGeom prst="rect">
            <a:avLst/>
          </a:prstGeom>
        </p:spPr>
        <p:txBody>
          <a:bodyPr vert="horz" lIns="94759" tIns="47380" rIns="94759" bIns="4738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3" cy="511730"/>
          </a:xfrm>
          <a:prstGeom prst="rect">
            <a:avLst/>
          </a:prstGeom>
        </p:spPr>
        <p:txBody>
          <a:bodyPr vert="horz" lIns="94759" tIns="47380" rIns="94759" bIns="47380" rtlCol="0" anchor="b"/>
          <a:lstStyle>
            <a:lvl1pPr algn="r">
              <a:defRPr sz="1200"/>
            </a:lvl1pPr>
          </a:lstStyle>
          <a:p>
            <a:fld id="{E2692720-820E-47C1-8A16-C0C1611DAA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459131"/>
      </p:ext>
    </p:extLst>
  </p:cSld>
  <p:clrMap bg1="lt1" tx1="dk1" bg2="lt2" tx2="dk2" accent1="accent1" accent2="accent2" accent3="accent3" accent4="accent4" accent5="accent5" accent6="accent6" hlink="hlink" folHlink="folHlink"/>
  <p:hf sldNum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Header Placehold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953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552" y="1961947"/>
            <a:ext cx="7772400" cy="1470025"/>
          </a:xfrm>
        </p:spPr>
        <p:txBody>
          <a:bodyPr>
            <a:normAutofit/>
          </a:bodyPr>
          <a:lstStyle>
            <a:lvl1pPr>
              <a:defRPr sz="4800" b="1">
                <a:solidFill>
                  <a:srgbClr val="7BBA2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25352" y="367031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8" name="Picture 1" descr="CERN144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55060" y="5351925"/>
            <a:ext cx="842392" cy="8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 userDrawn="1"/>
        </p:nvSpPr>
        <p:spPr>
          <a:xfrm>
            <a:off x="8003751" y="44624"/>
            <a:ext cx="11402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PreSOBEN</a:t>
            </a:r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5661248"/>
            <a:ext cx="2448272" cy="53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16" y="-8"/>
            <a:ext cx="9031360" cy="634995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816" y="710613"/>
            <a:ext cx="8149743" cy="4733801"/>
          </a:xfrm>
        </p:spPr>
        <p:txBody>
          <a:bodyPr/>
          <a:lstStyle>
            <a:lvl1pPr>
              <a:buFontTx/>
              <a:buBlip>
                <a:blip r:embed="rId2"/>
              </a:buBlip>
              <a:defRPr sz="1800"/>
            </a:lvl1pPr>
            <a:lvl2pPr>
              <a:buFont typeface="Wingdings" pitchFamily="2" charset="2"/>
              <a:buChar char="Ø"/>
              <a:defRPr sz="1600"/>
            </a:lvl2pPr>
            <a:lvl3pPr>
              <a:defRPr sz="1600"/>
            </a:lvl3pPr>
            <a:lvl5pPr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7" name="Parallelogram 6"/>
          <p:cNvSpPr/>
          <p:nvPr userDrawn="1"/>
        </p:nvSpPr>
        <p:spPr>
          <a:xfrm>
            <a:off x="36000" y="634987"/>
            <a:ext cx="9072000" cy="54000"/>
          </a:xfrm>
          <a:prstGeom prst="parallelogram">
            <a:avLst>
              <a:gd name="adj" fmla="val 162471"/>
            </a:avLst>
          </a:prstGeom>
          <a:solidFill>
            <a:srgbClr val="7BBA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 hasCustomPrompt="1"/>
          </p:nvPr>
        </p:nvSpPr>
        <p:spPr>
          <a:xfrm>
            <a:off x="539552" y="6453013"/>
            <a:ext cx="2519362" cy="360363"/>
          </a:xfrm>
        </p:spPr>
        <p:txBody>
          <a:bodyPr>
            <a:noAutofit/>
          </a:bodyPr>
          <a:lstStyle>
            <a:lvl1pPr>
              <a:buFontTx/>
              <a:buNone/>
              <a:defRPr sz="1200"/>
            </a:lvl1pPr>
            <a:lvl2pPr>
              <a:buFontTx/>
              <a:buNone/>
              <a:defRPr sz="1400"/>
            </a:lvl2pPr>
            <a:lvl3pPr>
              <a:buFontTx/>
              <a:buNone/>
              <a:defRPr sz="1400"/>
            </a:lvl3pPr>
            <a:lvl4pPr>
              <a:buFontTx/>
              <a:buNone/>
              <a:defRPr sz="1400"/>
            </a:lvl4pPr>
            <a:lvl5pPr>
              <a:buFontTx/>
              <a:buNone/>
              <a:defRPr sz="1400"/>
            </a:lvl5pPr>
          </a:lstStyle>
          <a:p>
            <a:pPr lvl="0"/>
            <a:r>
              <a:rPr lang="en-US" dirty="0"/>
              <a:t>References</a:t>
            </a: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63816" y="6331619"/>
            <a:ext cx="547744" cy="40974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E4B40A-67BA-4787-801A-16EE65008C21}" type="slidenum">
              <a:rPr lang="en-US" smtClean="0">
                <a:solidFill>
                  <a:schemeClr val="bg1"/>
                </a:solidFill>
              </a:rPr>
              <a:pPr/>
              <a:t>‹#›</a:t>
            </a:fld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908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504" y="1600200"/>
            <a:ext cx="864096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06552" y="64482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4B40A-67BA-4787-801A-16EE65008C2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Tx/>
        <a:buBlip>
          <a:blip r:embed="rId4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Wingdings" pitchFamily="2" charset="2"/>
        <a:buChar char="Ø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Wingdings" pitchFamily="2" charset="2"/>
        <a:buChar char="ü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hyperlink" Target="http://www.levkingroup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20.png"/><Relationship Id="rId4" Type="http://schemas.openxmlformats.org/officeDocument/2006/relationships/image" Target="../media/image4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9.png"/><Relationship Id="rId7" Type="http://schemas.openxmlformats.org/officeDocument/2006/relationships/image" Target="../media/image72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://www.levkingroup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2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7" Type="http://schemas.openxmlformats.org/officeDocument/2006/relationships/image" Target="../media/image82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87.png"/><Relationship Id="rId7" Type="http://schemas.openxmlformats.org/officeDocument/2006/relationships/image" Target="../media/image90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10" Type="http://schemas.openxmlformats.org/officeDocument/2006/relationships/image" Target="../media/image93.png"/><Relationship Id="rId4" Type="http://schemas.openxmlformats.org/officeDocument/2006/relationships/image" Target="../media/image47.png"/><Relationship Id="rId9" Type="http://schemas.openxmlformats.org/officeDocument/2006/relationships/image" Target="../media/image9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ubtitle 2"/>
          <p:cNvSpPr txBox="1">
            <a:spLocks/>
          </p:cNvSpPr>
          <p:nvPr/>
        </p:nvSpPr>
        <p:spPr>
          <a:xfrm>
            <a:off x="2195736" y="5006895"/>
            <a:ext cx="4735695" cy="784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Tx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Wingdings" pitchFamily="2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b="1" dirty="0"/>
              <a:t>Magdalena Kowalska</a:t>
            </a:r>
            <a:r>
              <a:rPr lang="de-DE" dirty="0"/>
              <a:t>, CERN</a:t>
            </a:r>
            <a:r>
              <a:rPr lang="pl-PL" dirty="0"/>
              <a:t>, UNIGE</a:t>
            </a:r>
            <a:endParaRPr lang="de-DE" dirty="0"/>
          </a:p>
        </p:txBody>
      </p:sp>
      <p:sp>
        <p:nvSpPr>
          <p:cNvPr id="80" name="Title 1"/>
          <p:cNvSpPr txBox="1">
            <a:spLocks/>
          </p:cNvSpPr>
          <p:nvPr/>
        </p:nvSpPr>
        <p:spPr>
          <a:xfrm>
            <a:off x="539552" y="836712"/>
            <a:ext cx="8496944" cy="10081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rgbClr val="7BBA2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1153B46-6796-4627-80C4-40D6F703F686}"/>
              </a:ext>
            </a:extLst>
          </p:cNvPr>
          <p:cNvSpPr/>
          <p:nvPr/>
        </p:nvSpPr>
        <p:spPr>
          <a:xfrm rot="19899071">
            <a:off x="4477598" y="2089687"/>
            <a:ext cx="3001142" cy="3603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E74251A-38E2-4E88-980F-8D45757CC764}"/>
              </a:ext>
            </a:extLst>
          </p:cNvPr>
          <p:cNvSpPr/>
          <p:nvPr/>
        </p:nvSpPr>
        <p:spPr>
          <a:xfrm>
            <a:off x="7103859" y="4149098"/>
            <a:ext cx="1715678" cy="44053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itle 78">
            <a:extLst>
              <a:ext uri="{FF2B5EF4-FFF2-40B4-BE49-F238E27FC236}">
                <a16:creationId xmlns:a16="http://schemas.microsoft.com/office/drawing/2014/main" id="{A3748CD7-3817-41D1-A2A4-8D649C4E5815}"/>
              </a:ext>
            </a:extLst>
          </p:cNvPr>
          <p:cNvSpPr txBox="1">
            <a:spLocks/>
          </p:cNvSpPr>
          <p:nvPr/>
        </p:nvSpPr>
        <p:spPr>
          <a:xfrm>
            <a:off x="683568" y="596662"/>
            <a:ext cx="8208912" cy="32352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rgbClr val="7BBA2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Nuclear structure </a:t>
            </a:r>
          </a:p>
          <a:p>
            <a:r>
              <a:rPr lang="en-GB" dirty="0"/>
              <a:t>with polarised unstable nuclei at ISOLDE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AAB2CD1-664B-26B6-A320-E3DC2F2E5A0D}"/>
              </a:ext>
            </a:extLst>
          </p:cNvPr>
          <p:cNvSpPr/>
          <p:nvPr/>
        </p:nvSpPr>
        <p:spPr>
          <a:xfrm>
            <a:off x="7930888" y="106053"/>
            <a:ext cx="1115616" cy="3108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A96AF4-91B6-76A5-2ECB-22A84A47B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992" y="5459233"/>
            <a:ext cx="1782153" cy="64980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57BCC-448E-A912-40B5-66BF02514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7D23A-3766-C43E-923D-75B2F1C35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aseline="30000" dirty="0"/>
              <a:t>49,51</a:t>
            </a:r>
            <a:r>
              <a:rPr lang="en-US" dirty="0"/>
              <a:t>K: spins of states in </a:t>
            </a:r>
            <a:r>
              <a:rPr lang="en-US" dirty="0">
                <a:latin typeface="Symbol" panose="05050102010706020507" pitchFamily="18" charset="2"/>
              </a:rPr>
              <a:t>b</a:t>
            </a:r>
            <a:r>
              <a:rPr lang="en-US" dirty="0"/>
              <a:t>-delayed neutron emission</a:t>
            </a:r>
            <a:endParaRPr lang="en-GB" dirty="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955D7D26-5C0B-E873-4F00-DC16A875BD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74307" y="6339432"/>
            <a:ext cx="2519362" cy="360363"/>
          </a:xfrm>
        </p:spPr>
        <p:txBody>
          <a:bodyPr/>
          <a:lstStyle/>
          <a:p>
            <a:endParaRPr lang="en-GB" sz="1500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21DC5D71-3ABC-8B16-349F-CDAC56806995}"/>
              </a:ext>
            </a:extLst>
          </p:cNvPr>
          <p:cNvSpPr txBox="1">
            <a:spLocks/>
          </p:cNvSpPr>
          <p:nvPr/>
        </p:nvSpPr>
        <p:spPr>
          <a:xfrm>
            <a:off x="6931596" y="6590904"/>
            <a:ext cx="2591590" cy="3333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M. Piersa-Si</a:t>
            </a:r>
            <a:r>
              <a:rPr lang="pl-PL" dirty="0"/>
              <a:t>ł</a:t>
            </a:r>
            <a:r>
              <a:rPr lang="en-US" dirty="0" err="1"/>
              <a:t>kowska</a:t>
            </a:r>
            <a:endParaRPr lang="en-US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F16DA35-4A9D-8913-C76D-E962527DB2BD}"/>
              </a:ext>
            </a:extLst>
          </p:cNvPr>
          <p:cNvGrpSpPr/>
          <p:nvPr/>
        </p:nvGrpSpPr>
        <p:grpSpPr>
          <a:xfrm>
            <a:off x="4568321" y="908720"/>
            <a:ext cx="4612191" cy="3240360"/>
            <a:chOff x="3938545" y="3391046"/>
            <a:chExt cx="5129964" cy="3491051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FB35EB9-14FD-16D1-BF7F-61D80B70B4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032" r="208"/>
            <a:stretch/>
          </p:blipFill>
          <p:spPr>
            <a:xfrm>
              <a:off x="3938545" y="3391046"/>
              <a:ext cx="5129964" cy="3491051"/>
            </a:xfrm>
            <a:prstGeom prst="rect">
              <a:avLst/>
            </a:prstGeom>
          </p:spPr>
        </p:pic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A63E2855-5EE2-EBC7-E980-EA35ED7905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24105" y="5453881"/>
              <a:ext cx="504056" cy="4607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8066830-715D-2FEE-D72C-70DD75B2BDB2}"/>
                </a:ext>
              </a:extLst>
            </p:cNvPr>
            <p:cNvSpPr txBox="1"/>
            <p:nvPr/>
          </p:nvSpPr>
          <p:spPr>
            <a:xfrm>
              <a:off x="4391472" y="5877621"/>
              <a:ext cx="3734863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500" dirty="0"/>
                <a:t>Asymmetry for </a:t>
              </a:r>
              <a:r>
                <a:rPr lang="en-US" sz="1500" dirty="0">
                  <a:latin typeface="Symbol" panose="05050102010706020507" pitchFamily="18" charset="2"/>
                </a:rPr>
                <a:t>b</a:t>
              </a:r>
              <a:r>
                <a:rPr lang="en-US" sz="1500" dirty="0"/>
                <a:t>-emission in          coincidence with neutrons</a:t>
              </a:r>
              <a:endParaRPr lang="en-GB" sz="1500" dirty="0"/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E5B406DC-50DC-BFFF-6A30-A9ADF12C1707}"/>
                </a:ext>
              </a:extLst>
            </p:cNvPr>
            <p:cNvCxnSpPr>
              <a:cxnSpLocks/>
            </p:cNvCxnSpPr>
            <p:nvPr/>
          </p:nvCxnSpPr>
          <p:spPr>
            <a:xfrm>
              <a:off x="5384289" y="3853592"/>
              <a:ext cx="435727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2797711-9EC1-A03F-36CB-DE5823905E4C}"/>
                </a:ext>
              </a:extLst>
            </p:cNvPr>
            <p:cNvSpPr txBox="1"/>
            <p:nvPr/>
          </p:nvSpPr>
          <p:spPr>
            <a:xfrm>
              <a:off x="4450025" y="3642234"/>
              <a:ext cx="1174540" cy="845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>
                  <a:solidFill>
                    <a:srgbClr val="FF0000"/>
                  </a:solidFill>
                </a:rPr>
                <a:t>Intensity  of emitted neutrons</a:t>
              </a:r>
              <a:endParaRPr lang="en-GB" sz="1500" dirty="0">
                <a:solidFill>
                  <a:srgbClr val="FF0000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2F8D489-3F9D-E1B9-6B42-B03DD4A1E7CA}"/>
                </a:ext>
              </a:extLst>
            </p:cNvPr>
            <p:cNvSpPr txBox="1"/>
            <p:nvPr/>
          </p:nvSpPr>
          <p:spPr>
            <a:xfrm>
              <a:off x="7188682" y="6270036"/>
              <a:ext cx="147893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/>
                <a:t>Neutron </a:t>
              </a:r>
              <a:r>
                <a:rPr lang="en-US" sz="1500" dirty="0" err="1"/>
                <a:t>ToF</a:t>
              </a:r>
              <a:r>
                <a:rPr lang="en-US" sz="1500" dirty="0"/>
                <a:t> (ns)</a:t>
              </a:r>
              <a:endParaRPr lang="en-GB" sz="1500" dirty="0"/>
            </a:p>
          </p:txBody>
        </p:sp>
      </p:grp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E9A8583F-4224-9B49-42B7-1A1DE8D8D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5231" y="4479433"/>
            <a:ext cx="4962096" cy="1371064"/>
          </a:xfrm>
        </p:spPr>
        <p:txBody>
          <a:bodyPr>
            <a:normAutofit/>
          </a:bodyPr>
          <a:lstStyle/>
          <a:p>
            <a:r>
              <a:rPr lang="pl-PL" dirty="0"/>
              <a:t>Neutron-data analysis ongoing</a:t>
            </a:r>
          </a:p>
          <a:p>
            <a:r>
              <a:rPr lang="pl-PL" dirty="0"/>
              <a:t>Determination of spins for n-emitting states</a:t>
            </a:r>
          </a:p>
          <a:p>
            <a:pPr marL="0" indent="0">
              <a:buNone/>
            </a:pPr>
            <a:r>
              <a:rPr lang="pl-PL" dirty="0"/>
              <a:t>=&gt; </a:t>
            </a:r>
            <a:r>
              <a:rPr lang="en-US" dirty="0"/>
              <a:t>Insight into </a:t>
            </a:r>
            <a:r>
              <a:rPr lang="en-US" dirty="0">
                <a:latin typeface="Symbol" panose="05050102010706020507" pitchFamily="18" charset="2"/>
              </a:rPr>
              <a:t>b</a:t>
            </a:r>
            <a:r>
              <a:rPr lang="en-US" dirty="0"/>
              <a:t>-decayed n emission mechanism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2E2558-8F4E-7DB6-2C44-397F290E9915}"/>
              </a:ext>
            </a:extLst>
          </p:cNvPr>
          <p:cNvSpPr txBox="1"/>
          <p:nvPr/>
        </p:nvSpPr>
        <p:spPr>
          <a:xfrm rot="16200000">
            <a:off x="3428793" y="2308237"/>
            <a:ext cx="1872208" cy="328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Symbol" panose="05050102010706020507" pitchFamily="18" charset="2"/>
              </a:rPr>
              <a:t>b</a:t>
            </a:r>
            <a:r>
              <a:rPr lang="en-US" sz="1500" dirty="0"/>
              <a:t>-decay asymmetry</a:t>
            </a:r>
            <a:endParaRPr lang="en-GB" sz="15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13A26B-5167-7405-0CCC-2D9A63732542}"/>
              </a:ext>
            </a:extLst>
          </p:cNvPr>
          <p:cNvSpPr txBox="1"/>
          <p:nvPr/>
        </p:nvSpPr>
        <p:spPr>
          <a:xfrm>
            <a:off x="176087" y="837808"/>
            <a:ext cx="5613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baseline="30000" dirty="0"/>
              <a:t>49</a:t>
            </a:r>
            <a:r>
              <a:rPr lang="pl-PL" sz="2400" b="1" dirty="0"/>
              <a:t>K</a:t>
            </a:r>
            <a:endParaRPr lang="en-GB" sz="2400" b="1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343D594-5100-8A05-5E3D-37F34057845C}"/>
              </a:ext>
            </a:extLst>
          </p:cNvPr>
          <p:cNvGrpSpPr/>
          <p:nvPr/>
        </p:nvGrpSpPr>
        <p:grpSpPr>
          <a:xfrm>
            <a:off x="773771" y="782924"/>
            <a:ext cx="3196866" cy="2479791"/>
            <a:chOff x="773771" y="782924"/>
            <a:chExt cx="3196866" cy="247979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71500BA8-35AA-5D33-DDBA-94F7CBD8D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r="34645"/>
            <a:stretch>
              <a:fillRect/>
            </a:stretch>
          </p:blipFill>
          <p:spPr>
            <a:xfrm>
              <a:off x="773771" y="782924"/>
              <a:ext cx="3196866" cy="2479791"/>
            </a:xfrm>
            <a:prstGeom prst="rect">
              <a:avLst/>
            </a:prstGeom>
          </p:spPr>
        </p:pic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A6F571A-5983-8B6D-3130-0E96A24EC113}"/>
                </a:ext>
              </a:extLst>
            </p:cNvPr>
            <p:cNvCxnSpPr/>
            <p:nvPr/>
          </p:nvCxnSpPr>
          <p:spPr>
            <a:xfrm>
              <a:off x="3958432" y="837808"/>
              <a:ext cx="0" cy="1992621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A3FBD8A-F1C6-DCDE-6B9A-052A7885037D}"/>
              </a:ext>
            </a:extLst>
          </p:cNvPr>
          <p:cNvGrpSpPr/>
          <p:nvPr/>
        </p:nvGrpSpPr>
        <p:grpSpPr>
          <a:xfrm>
            <a:off x="-36512" y="3546714"/>
            <a:ext cx="4458968" cy="3266662"/>
            <a:chOff x="94046" y="3462147"/>
            <a:chExt cx="4458968" cy="3266662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8FC9E34-4D42-D047-E65E-E840CFFCADC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4387" t="42941" b="1"/>
            <a:stretch>
              <a:fillRect/>
            </a:stretch>
          </p:blipFill>
          <p:spPr>
            <a:xfrm>
              <a:off x="395536" y="3462147"/>
              <a:ext cx="4157478" cy="326666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151E413C-534A-96D7-68D2-18B510C22BFA}"/>
                </a:ext>
              </a:extLst>
            </p:cNvPr>
            <p:cNvSpPr txBox="1"/>
            <p:nvPr/>
          </p:nvSpPr>
          <p:spPr>
            <a:xfrm rot="16200000">
              <a:off x="-594572" y="4665883"/>
              <a:ext cx="1700402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1500" dirty="0">
                  <a:latin typeface="Symbol" panose="05050102010706020507" pitchFamily="18" charset="2"/>
                </a:rPr>
                <a:t>b</a:t>
              </a:r>
              <a:r>
                <a:rPr lang="pl-PL" sz="1500" dirty="0"/>
                <a:t> decay asymmetry</a:t>
              </a:r>
              <a:endParaRPr lang="en-GB" sz="1500" dirty="0"/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BDD8E8F4-467B-0B43-6D8E-29DBC1823B7D}"/>
                </a:ext>
              </a:extLst>
            </p:cNvPr>
            <p:cNvCxnSpPr>
              <a:cxnSpLocks/>
            </p:cNvCxnSpPr>
            <p:nvPr/>
          </p:nvCxnSpPr>
          <p:spPr>
            <a:xfrm>
              <a:off x="899220" y="3462147"/>
              <a:ext cx="3595505" cy="0"/>
            </a:xfrm>
            <a:prstGeom prst="line">
              <a:avLst/>
            </a:prstGeom>
            <a:ln w="190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BD71DE0-C3C2-4632-0679-A759A20D44FA}"/>
              </a:ext>
            </a:extLst>
          </p:cNvPr>
          <p:cNvSpPr txBox="1"/>
          <p:nvPr/>
        </p:nvSpPr>
        <p:spPr>
          <a:xfrm>
            <a:off x="938393" y="3648291"/>
            <a:ext cx="537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HFS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836F357-34F2-CC46-AAE4-272DF6780AB3}"/>
              </a:ext>
            </a:extLst>
          </p:cNvPr>
          <p:cNvSpPr txBox="1"/>
          <p:nvPr/>
        </p:nvSpPr>
        <p:spPr>
          <a:xfrm>
            <a:off x="768662" y="5867980"/>
            <a:ext cx="47952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800" dirty="0"/>
              <a:t>neutron-gated betas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6263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/>
      <p:bldP spid="10" grpId="0" uiExpand="1" build="p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BD0EC8-8590-9604-8D50-571CC03C1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1CD70-2797-4CC0-A915-3D6A00D80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6" y="2924944"/>
            <a:ext cx="9031360" cy="1080120"/>
          </a:xfrm>
        </p:spPr>
        <p:txBody>
          <a:bodyPr>
            <a:normAutofit fontScale="90000"/>
          </a:bodyPr>
          <a:lstStyle/>
          <a:p>
            <a:r>
              <a:rPr lang="pl-PL" dirty="0"/>
              <a:t>Precise magnetic moments </a:t>
            </a:r>
            <a:br>
              <a:rPr lang="pl-PL" dirty="0"/>
            </a:br>
            <a:r>
              <a:rPr lang="pl-PL" dirty="0"/>
              <a:t>and distribution of magnetisation </a:t>
            </a:r>
            <a:br>
              <a:rPr lang="pl-PL" dirty="0"/>
            </a:br>
            <a:r>
              <a:rPr lang="pl-PL" dirty="0"/>
              <a:t>in unstable nuclei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6C114D-737F-B2EF-9810-B59D5E1274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76536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576492-C2F6-2E58-E60C-C1ABE24D9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"/>
            <a:ext cx="9144000" cy="634995"/>
          </a:xfrm>
        </p:spPr>
        <p:txBody>
          <a:bodyPr>
            <a:normAutofit/>
          </a:bodyPr>
          <a:lstStyle/>
          <a:p>
            <a:r>
              <a:rPr lang="pl-PL" sz="3100" dirty="0"/>
              <a:t>Magnetic moments from NMR</a:t>
            </a:r>
            <a:endParaRPr lang="en-GB" sz="31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82100-C521-8145-C688-12648C108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9321" y="6130669"/>
            <a:ext cx="3996775" cy="40314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pl-PL" dirty="0">
                <a:solidFill>
                  <a:srgbClr val="C00000"/>
                </a:solidFill>
              </a:rPr>
              <a:t>=&gt; </a:t>
            </a:r>
            <a:r>
              <a:rPr lang="en-US" dirty="0">
                <a:solidFill>
                  <a:srgbClr val="C00000"/>
                </a:solidFill>
              </a:rPr>
              <a:t>magnetic moments</a:t>
            </a:r>
            <a:r>
              <a:rPr lang="pl-PL" dirty="0">
                <a:solidFill>
                  <a:srgbClr val="C00000"/>
                </a:solidFill>
              </a:rPr>
              <a:t> of unstable nuclei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pl-PL" dirty="0">
                <a:solidFill>
                  <a:srgbClr val="C00000"/>
                </a:solidFill>
              </a:rPr>
              <a:t>with ppm precision</a:t>
            </a:r>
            <a:endParaRPr lang="en-US" dirty="0">
              <a:solidFill>
                <a:srgbClr val="C00000"/>
              </a:solidFill>
              <a:latin typeface="Symbol" panose="05050102010706020507" pitchFamily="18" charset="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BA39E54-4B89-64F2-6726-A2F2BA7F6A8D}"/>
              </a:ext>
            </a:extLst>
          </p:cNvPr>
          <p:cNvSpPr txBox="1"/>
          <p:nvPr/>
        </p:nvSpPr>
        <p:spPr>
          <a:xfrm>
            <a:off x="5457387" y="6546826"/>
            <a:ext cx="370177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J. </a:t>
            </a:r>
            <a:r>
              <a:rPr lang="en-GB" sz="1200" dirty="0" err="1"/>
              <a:t>Croese</a:t>
            </a:r>
            <a:r>
              <a:rPr lang="en-GB" sz="1200" dirty="0"/>
              <a:t> et al., </a:t>
            </a:r>
            <a:r>
              <a:rPr lang="en-GB" sz="1200" dirty="0" err="1"/>
              <a:t>Nucl</a:t>
            </a:r>
            <a:r>
              <a:rPr lang="en-GB" sz="1200" dirty="0"/>
              <a:t>. Inst. Meth. A</a:t>
            </a:r>
            <a:r>
              <a:rPr lang="pl-PL" sz="1200" dirty="0"/>
              <a:t>, 1020, 165862 (2021)</a:t>
            </a:r>
          </a:p>
        </p:txBody>
      </p:sp>
      <p:pic>
        <p:nvPicPr>
          <p:cNvPr id="13" name="Picture 8" descr="http://www.levkingroup.com/uploads/RTEmagicC_logo_erc_01.png.png">
            <a:hlinkClick r:id="rId2"/>
            <a:extLst>
              <a:ext uri="{FF2B5EF4-FFF2-40B4-BE49-F238E27FC236}">
                <a16:creationId xmlns:a16="http://schemas.microsoft.com/office/drawing/2014/main" id="{3BB3B2BF-C652-C8ED-1F67-6ABEE3A0E7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03" t="1779" r="27138" b="18174"/>
          <a:stretch/>
        </p:blipFill>
        <p:spPr bwMode="auto">
          <a:xfrm>
            <a:off x="186739" y="5822826"/>
            <a:ext cx="831044" cy="831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ED832CB-98DF-890C-8A99-029F262EE629}"/>
              </a:ext>
            </a:extLst>
          </p:cNvPr>
          <p:cNvSpPr txBox="1"/>
          <p:nvPr/>
        </p:nvSpPr>
        <p:spPr>
          <a:xfrm>
            <a:off x="18835" y="6555952"/>
            <a:ext cx="108516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/>
              <a:t>betaDropNMR</a:t>
            </a:r>
            <a:endParaRPr lang="en-GB" sz="12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4D3A296-1FE9-5580-C367-516D260F1214}"/>
              </a:ext>
            </a:extLst>
          </p:cNvPr>
          <p:cNvGrpSpPr/>
          <p:nvPr/>
        </p:nvGrpSpPr>
        <p:grpSpPr>
          <a:xfrm flipH="1">
            <a:off x="2820287" y="5285240"/>
            <a:ext cx="1435029" cy="323165"/>
            <a:chOff x="3622576" y="5576928"/>
            <a:chExt cx="2016224" cy="323165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6AFA8BC2-63CA-ABB5-58F1-3C5A1907AB1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622576" y="5576928"/>
              <a:ext cx="2016224" cy="0"/>
            </a:xfrm>
            <a:prstGeom prst="straightConnector1">
              <a:avLst/>
            </a:prstGeom>
            <a:ln w="635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C90AD9A-FCFA-2BF3-5ACA-B678E630D91F}"/>
                </a:ext>
              </a:extLst>
            </p:cNvPr>
            <p:cNvSpPr txBox="1"/>
            <p:nvPr/>
          </p:nvSpPr>
          <p:spPr>
            <a:xfrm>
              <a:off x="3661625" y="5576928"/>
              <a:ext cx="498193" cy="323165"/>
            </a:xfrm>
            <a:prstGeom prst="rect">
              <a:avLst/>
            </a:prstGeom>
            <a:noFill/>
            <a:ln w="6350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1500" dirty="0"/>
                <a:t>B</a:t>
              </a:r>
              <a:r>
                <a:rPr lang="en-US" sz="1500" baseline="-25000" dirty="0"/>
                <a:t>0</a:t>
              </a:r>
              <a:endParaRPr lang="en-CH" sz="1500" baseline="-25000" dirty="0"/>
            </a:p>
          </p:txBody>
        </p:sp>
      </p:grp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E09DDE71-EA8C-8AC1-BBC8-C641681D1169}"/>
              </a:ext>
            </a:extLst>
          </p:cNvPr>
          <p:cNvCxnSpPr>
            <a:cxnSpLocks/>
          </p:cNvCxnSpPr>
          <p:nvPr/>
        </p:nvCxnSpPr>
        <p:spPr>
          <a:xfrm>
            <a:off x="3365897" y="4212456"/>
            <a:ext cx="537921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D456D783-BB0C-5DCC-A8B1-629C1BF58F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89" y="4037889"/>
            <a:ext cx="349134" cy="349134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88EA3C35-4975-C054-51E1-E8ACA63A7A16}"/>
              </a:ext>
            </a:extLst>
          </p:cNvPr>
          <p:cNvCxnSpPr>
            <a:cxnSpLocks/>
          </p:cNvCxnSpPr>
          <p:nvPr/>
        </p:nvCxnSpPr>
        <p:spPr>
          <a:xfrm flipV="1">
            <a:off x="3611253" y="4033106"/>
            <a:ext cx="295971" cy="1418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F5F528C-7678-8719-BD70-DA37EE3F7225}"/>
              </a:ext>
            </a:extLst>
          </p:cNvPr>
          <p:cNvCxnSpPr>
            <a:cxnSpLocks/>
          </p:cNvCxnSpPr>
          <p:nvPr/>
        </p:nvCxnSpPr>
        <p:spPr>
          <a:xfrm flipV="1">
            <a:off x="3561290" y="4014741"/>
            <a:ext cx="540303" cy="18068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FE78097-CD3B-E3D2-FE0B-E0BE06883FC1}"/>
              </a:ext>
            </a:extLst>
          </p:cNvPr>
          <p:cNvCxnSpPr>
            <a:cxnSpLocks/>
          </p:cNvCxnSpPr>
          <p:nvPr/>
        </p:nvCxnSpPr>
        <p:spPr>
          <a:xfrm flipV="1">
            <a:off x="3620332" y="4163605"/>
            <a:ext cx="324430" cy="205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210C0A35-5F7B-D67B-CA1E-E9A16A984EE3}"/>
              </a:ext>
            </a:extLst>
          </p:cNvPr>
          <p:cNvCxnSpPr>
            <a:cxnSpLocks/>
          </p:cNvCxnSpPr>
          <p:nvPr/>
        </p:nvCxnSpPr>
        <p:spPr>
          <a:xfrm>
            <a:off x="3635062" y="4180381"/>
            <a:ext cx="325604" cy="857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D5D07C05-3C90-B4FE-6EC2-63899EF9838D}"/>
              </a:ext>
            </a:extLst>
          </p:cNvPr>
          <p:cNvCxnSpPr>
            <a:cxnSpLocks/>
          </p:cNvCxnSpPr>
          <p:nvPr/>
        </p:nvCxnSpPr>
        <p:spPr>
          <a:xfrm>
            <a:off x="3620332" y="4180381"/>
            <a:ext cx="481261" cy="22855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8698201-5264-FCB7-9F44-474C8BF356D6}"/>
              </a:ext>
            </a:extLst>
          </p:cNvPr>
          <p:cNvCxnSpPr>
            <a:cxnSpLocks/>
          </p:cNvCxnSpPr>
          <p:nvPr/>
        </p:nvCxnSpPr>
        <p:spPr>
          <a:xfrm flipV="1">
            <a:off x="3561290" y="4191529"/>
            <a:ext cx="599345" cy="275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3BEF89E-69F1-8EED-956E-37090FEA2B7B}"/>
              </a:ext>
            </a:extLst>
          </p:cNvPr>
          <p:cNvCxnSpPr>
            <a:cxnSpLocks/>
          </p:cNvCxnSpPr>
          <p:nvPr/>
        </p:nvCxnSpPr>
        <p:spPr>
          <a:xfrm flipV="1">
            <a:off x="3602767" y="3896763"/>
            <a:ext cx="357899" cy="3113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Group 28">
            <a:extLst>
              <a:ext uri="{FF2B5EF4-FFF2-40B4-BE49-F238E27FC236}">
                <a16:creationId xmlns:a16="http://schemas.microsoft.com/office/drawing/2014/main" id="{2E1BAD9A-CD8E-663A-6C5F-139D7C38DE99}"/>
              </a:ext>
            </a:extLst>
          </p:cNvPr>
          <p:cNvGrpSpPr/>
          <p:nvPr/>
        </p:nvGrpSpPr>
        <p:grpSpPr>
          <a:xfrm>
            <a:off x="2878986" y="4134142"/>
            <a:ext cx="495281" cy="211612"/>
            <a:chOff x="4030560" y="4158653"/>
            <a:chExt cx="495281" cy="211612"/>
          </a:xfrm>
        </p:grpSpPr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BB23681-DFD9-E436-E7E0-CCC0F66BA8F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41073" y="4158653"/>
              <a:ext cx="484768" cy="3661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A9CAF59A-B328-245A-D5D9-B0AE18418AC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6634" y="4300551"/>
              <a:ext cx="458694" cy="6971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FB59C425-78EB-49A6-6E78-CCAF7275819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030560" y="4234853"/>
              <a:ext cx="484768" cy="36613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83A5D829-330A-58F7-94BD-26433072D0E1}"/>
              </a:ext>
            </a:extLst>
          </p:cNvPr>
          <p:cNvSpPr/>
          <p:nvPr/>
        </p:nvSpPr>
        <p:spPr>
          <a:xfrm>
            <a:off x="4287109" y="3429000"/>
            <a:ext cx="161464" cy="22322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C09604D-48A1-3D53-1839-4C86E55A0D15}"/>
              </a:ext>
            </a:extLst>
          </p:cNvPr>
          <p:cNvGrpSpPr/>
          <p:nvPr/>
        </p:nvGrpSpPr>
        <p:grpSpPr>
          <a:xfrm>
            <a:off x="3104342" y="4447268"/>
            <a:ext cx="997389" cy="782371"/>
            <a:chOff x="3740780" y="4185779"/>
            <a:chExt cx="2180471" cy="782371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04362E6-70FB-7727-7EB2-3FA18641D55D}"/>
                </a:ext>
              </a:extLst>
            </p:cNvPr>
            <p:cNvSpPr txBox="1"/>
            <p:nvPr/>
          </p:nvSpPr>
          <p:spPr>
            <a:xfrm>
              <a:off x="3740780" y="4644985"/>
              <a:ext cx="218047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500" dirty="0"/>
                <a:t>β</a:t>
              </a:r>
              <a:r>
                <a:rPr lang="en-US" sz="1500" dirty="0"/>
                <a:t> particles</a:t>
              </a:r>
              <a:endParaRPr lang="en-CH" sz="1500" dirty="0"/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0AE79BAC-9251-D0C1-BCD4-0289E7B447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45249" y="4185779"/>
              <a:ext cx="432162" cy="418415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2E2BFEEF-E8DC-85DC-AE47-14A9844306C7}"/>
              </a:ext>
            </a:extLst>
          </p:cNvPr>
          <p:cNvSpPr/>
          <p:nvPr/>
        </p:nvSpPr>
        <p:spPr>
          <a:xfrm>
            <a:off x="2557176" y="3231802"/>
            <a:ext cx="169102" cy="22322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/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54E5CAE-E4A7-C643-EC61-C7FC799D840D}"/>
              </a:ext>
            </a:extLst>
          </p:cNvPr>
          <p:cNvGrpSpPr/>
          <p:nvPr/>
        </p:nvGrpSpPr>
        <p:grpSpPr>
          <a:xfrm>
            <a:off x="2648613" y="2713033"/>
            <a:ext cx="1800200" cy="528221"/>
            <a:chOff x="3974432" y="2528411"/>
            <a:chExt cx="1800200" cy="528221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CD3681CB-4EE0-1A4A-1631-3D267BA0ADFF}"/>
                </a:ext>
              </a:extLst>
            </p:cNvPr>
            <p:cNvSpPr txBox="1"/>
            <p:nvPr/>
          </p:nvSpPr>
          <p:spPr>
            <a:xfrm>
              <a:off x="4221684" y="2528411"/>
              <a:ext cx="1085362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500" dirty="0"/>
                <a:t>β</a:t>
              </a:r>
              <a:r>
                <a:rPr lang="en-US" sz="1500" dirty="0"/>
                <a:t>-detectors</a:t>
              </a:r>
              <a:endParaRPr lang="en-CH" sz="1500" dirty="0"/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BB08B2B0-1604-A8B1-FCB5-DE16AF00E80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74432" y="2766289"/>
              <a:ext cx="282118" cy="290343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7D541BAD-54B3-2C17-120A-669CD07807F6}"/>
                </a:ext>
              </a:extLst>
            </p:cNvPr>
            <p:cNvCxnSpPr>
              <a:cxnSpLocks/>
            </p:cNvCxnSpPr>
            <p:nvPr/>
          </p:nvCxnSpPr>
          <p:spPr>
            <a:xfrm>
              <a:off x="5470902" y="2812546"/>
              <a:ext cx="303730" cy="192005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AD5A347E-BC8A-1BCC-DEED-4306A2AD99CF}"/>
              </a:ext>
            </a:extLst>
          </p:cNvPr>
          <p:cNvGrpSpPr/>
          <p:nvPr/>
        </p:nvGrpSpPr>
        <p:grpSpPr>
          <a:xfrm>
            <a:off x="179512" y="3101785"/>
            <a:ext cx="323705" cy="2160240"/>
            <a:chOff x="215847" y="2708920"/>
            <a:chExt cx="323705" cy="2160240"/>
          </a:xfrm>
        </p:grpSpPr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CF0A967A-C5BB-1E0E-15BE-96318042A5E7}"/>
                </a:ext>
              </a:extLst>
            </p:cNvPr>
            <p:cNvCxnSpPr/>
            <p:nvPr/>
          </p:nvCxnSpPr>
          <p:spPr>
            <a:xfrm flipV="1">
              <a:off x="539552" y="2708920"/>
              <a:ext cx="0" cy="216024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7FB09EA-46BA-DB3C-2407-66A7CFEFCCB7}"/>
                </a:ext>
              </a:extLst>
            </p:cNvPr>
            <p:cNvSpPr txBox="1"/>
            <p:nvPr/>
          </p:nvSpPr>
          <p:spPr>
            <a:xfrm rot="16200000">
              <a:off x="-480786" y="3655393"/>
              <a:ext cx="1716432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>
                  <a:latin typeface="Symbol" panose="05050102010706020507" pitchFamily="18" charset="2"/>
                </a:rPr>
                <a:t>b</a:t>
              </a:r>
              <a:r>
                <a:rPr lang="en-US" sz="1500" dirty="0"/>
                <a:t>-decay asymmetry</a:t>
              </a:r>
              <a:endParaRPr lang="en-CH" sz="1500" dirty="0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A54FC264-4925-0059-D7FA-5B4B2D67E0BB}"/>
              </a:ext>
            </a:extLst>
          </p:cNvPr>
          <p:cNvSpPr/>
          <p:nvPr/>
        </p:nvSpPr>
        <p:spPr>
          <a:xfrm>
            <a:off x="601514" y="3821865"/>
            <a:ext cx="4571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8649D06-B7A9-73B1-DB80-57D181C8AE67}"/>
              </a:ext>
            </a:extLst>
          </p:cNvPr>
          <p:cNvSpPr/>
          <p:nvPr/>
        </p:nvSpPr>
        <p:spPr>
          <a:xfrm>
            <a:off x="753914" y="3776146"/>
            <a:ext cx="4571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39F21AC-FC2C-D251-ED72-CD5684EEEFC9}"/>
              </a:ext>
            </a:extLst>
          </p:cNvPr>
          <p:cNvSpPr/>
          <p:nvPr/>
        </p:nvSpPr>
        <p:spPr>
          <a:xfrm>
            <a:off x="906314" y="3893873"/>
            <a:ext cx="4571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0247AB5D-B1C6-E9CA-2B6D-238B72213277}"/>
              </a:ext>
            </a:extLst>
          </p:cNvPr>
          <p:cNvSpPr/>
          <p:nvPr/>
        </p:nvSpPr>
        <p:spPr>
          <a:xfrm>
            <a:off x="1058714" y="4037889"/>
            <a:ext cx="4571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8F4A83C6-2664-FF24-8B47-03B21E720297}"/>
              </a:ext>
            </a:extLst>
          </p:cNvPr>
          <p:cNvSpPr/>
          <p:nvPr/>
        </p:nvSpPr>
        <p:spPr>
          <a:xfrm>
            <a:off x="1211114" y="4253913"/>
            <a:ext cx="4571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D70961E-7BDC-B0D5-008B-FED34609B5FF}"/>
              </a:ext>
            </a:extLst>
          </p:cNvPr>
          <p:cNvSpPr/>
          <p:nvPr/>
        </p:nvSpPr>
        <p:spPr>
          <a:xfrm>
            <a:off x="1321594" y="4469937"/>
            <a:ext cx="4571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B506EA7-B5CC-703B-15DD-384D034412D0}"/>
              </a:ext>
            </a:extLst>
          </p:cNvPr>
          <p:cNvSpPr/>
          <p:nvPr/>
        </p:nvSpPr>
        <p:spPr>
          <a:xfrm>
            <a:off x="1439321" y="4736265"/>
            <a:ext cx="4571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3B8AAD6-4D5F-0978-EA39-89C47A26299F}"/>
              </a:ext>
            </a:extLst>
          </p:cNvPr>
          <p:cNvSpPr/>
          <p:nvPr/>
        </p:nvSpPr>
        <p:spPr>
          <a:xfrm>
            <a:off x="1511329" y="4469937"/>
            <a:ext cx="4571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D0FF6F2-034F-24F9-515F-7EDBB72809DD}"/>
              </a:ext>
            </a:extLst>
          </p:cNvPr>
          <p:cNvSpPr/>
          <p:nvPr/>
        </p:nvSpPr>
        <p:spPr>
          <a:xfrm>
            <a:off x="1655345" y="4280202"/>
            <a:ext cx="4571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CED1969-7117-CE58-A58A-9E3E67343842}"/>
              </a:ext>
            </a:extLst>
          </p:cNvPr>
          <p:cNvSpPr/>
          <p:nvPr/>
        </p:nvSpPr>
        <p:spPr>
          <a:xfrm>
            <a:off x="2185690" y="3965881"/>
            <a:ext cx="4571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166433D-EDB6-2A9C-BF5F-1D36E6223365}"/>
              </a:ext>
            </a:extLst>
          </p:cNvPr>
          <p:cNvSpPr/>
          <p:nvPr/>
        </p:nvSpPr>
        <p:spPr>
          <a:xfrm>
            <a:off x="1799361" y="4037889"/>
            <a:ext cx="4571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278E40DD-6FA6-4B6D-FD75-BA86A08CBB78}"/>
              </a:ext>
            </a:extLst>
          </p:cNvPr>
          <p:cNvGrpSpPr/>
          <p:nvPr/>
        </p:nvGrpSpPr>
        <p:grpSpPr>
          <a:xfrm>
            <a:off x="3049482" y="3010274"/>
            <a:ext cx="867643" cy="1623181"/>
            <a:chOff x="4169596" y="3004551"/>
            <a:chExt cx="867643" cy="1623181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FA7D4264-2B4D-AC43-B8C7-1868BA5BC8F5}"/>
                </a:ext>
              </a:extLst>
            </p:cNvPr>
            <p:cNvGrpSpPr/>
            <p:nvPr/>
          </p:nvGrpSpPr>
          <p:grpSpPr>
            <a:xfrm>
              <a:off x="4169596" y="3004551"/>
              <a:ext cx="848515" cy="1121000"/>
              <a:chOff x="5905328" y="2379756"/>
              <a:chExt cx="848515" cy="1121000"/>
            </a:xfrm>
          </p:grpSpPr>
          <p:sp>
            <p:nvSpPr>
              <p:cNvPr id="66" name="Arc 65">
                <a:extLst>
                  <a:ext uri="{FF2B5EF4-FFF2-40B4-BE49-F238E27FC236}">
                    <a16:creationId xmlns:a16="http://schemas.microsoft.com/office/drawing/2014/main" id="{9AA11EF4-D8CC-1DB4-A6C0-BE17B6992238}"/>
                  </a:ext>
                </a:extLst>
              </p:cNvPr>
              <p:cNvSpPr/>
              <p:nvPr/>
            </p:nvSpPr>
            <p:spPr>
              <a:xfrm>
                <a:off x="5905328" y="2379756"/>
                <a:ext cx="829387" cy="902903"/>
              </a:xfrm>
              <a:prstGeom prst="arc">
                <a:avLst>
                  <a:gd name="adj1" fmla="val 2961305"/>
                  <a:gd name="adj2" fmla="val 7798786"/>
                </a:avLst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CH" sz="1500"/>
              </a:p>
            </p:txBody>
          </p:sp>
          <p:sp>
            <p:nvSpPr>
              <p:cNvPr id="67" name="Arc 66">
                <a:extLst>
                  <a:ext uri="{FF2B5EF4-FFF2-40B4-BE49-F238E27FC236}">
                    <a16:creationId xmlns:a16="http://schemas.microsoft.com/office/drawing/2014/main" id="{83AC90BE-FE24-6050-0466-C06CBF40C916}"/>
                  </a:ext>
                </a:extLst>
              </p:cNvPr>
              <p:cNvSpPr/>
              <p:nvPr/>
            </p:nvSpPr>
            <p:spPr>
              <a:xfrm>
                <a:off x="5914892" y="2455956"/>
                <a:ext cx="829387" cy="902903"/>
              </a:xfrm>
              <a:prstGeom prst="arc">
                <a:avLst>
                  <a:gd name="adj1" fmla="val 2961305"/>
                  <a:gd name="adj2" fmla="val 7798786"/>
                </a:avLst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CH" sz="1500" dirty="0"/>
              </a:p>
            </p:txBody>
          </p:sp>
          <p:sp>
            <p:nvSpPr>
              <p:cNvPr id="68" name="Arc 67">
                <a:extLst>
                  <a:ext uri="{FF2B5EF4-FFF2-40B4-BE49-F238E27FC236}">
                    <a16:creationId xmlns:a16="http://schemas.microsoft.com/office/drawing/2014/main" id="{58D13C33-2D8E-D167-535F-44CA7914962B}"/>
                  </a:ext>
                </a:extLst>
              </p:cNvPr>
              <p:cNvSpPr/>
              <p:nvPr/>
            </p:nvSpPr>
            <p:spPr>
              <a:xfrm>
                <a:off x="5924456" y="2524830"/>
                <a:ext cx="829387" cy="902903"/>
              </a:xfrm>
              <a:prstGeom prst="arc">
                <a:avLst>
                  <a:gd name="adj1" fmla="val 2961305"/>
                  <a:gd name="adj2" fmla="val 7798786"/>
                </a:avLst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CH" sz="1500"/>
              </a:p>
            </p:txBody>
          </p:sp>
          <p:sp>
            <p:nvSpPr>
              <p:cNvPr id="69" name="Arc 68">
                <a:extLst>
                  <a:ext uri="{FF2B5EF4-FFF2-40B4-BE49-F238E27FC236}">
                    <a16:creationId xmlns:a16="http://schemas.microsoft.com/office/drawing/2014/main" id="{3419F234-839A-E0E4-612D-723BBE3BC317}"/>
                  </a:ext>
                </a:extLst>
              </p:cNvPr>
              <p:cNvSpPr/>
              <p:nvPr/>
            </p:nvSpPr>
            <p:spPr>
              <a:xfrm>
                <a:off x="5914891" y="2597853"/>
                <a:ext cx="829387" cy="902903"/>
              </a:xfrm>
              <a:prstGeom prst="arc">
                <a:avLst>
                  <a:gd name="adj1" fmla="val 2961305"/>
                  <a:gd name="adj2" fmla="val 7798786"/>
                </a:avLst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CH" sz="1500"/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C97C606A-0628-C743-F4A1-DF8C49B446F9}"/>
                </a:ext>
              </a:extLst>
            </p:cNvPr>
            <p:cNvGrpSpPr/>
            <p:nvPr/>
          </p:nvGrpSpPr>
          <p:grpSpPr>
            <a:xfrm>
              <a:off x="4188724" y="3506732"/>
              <a:ext cx="848515" cy="1121000"/>
              <a:chOff x="5905328" y="2379756"/>
              <a:chExt cx="848515" cy="1121000"/>
            </a:xfrm>
          </p:grpSpPr>
          <p:sp>
            <p:nvSpPr>
              <p:cNvPr id="62" name="Arc 61">
                <a:extLst>
                  <a:ext uri="{FF2B5EF4-FFF2-40B4-BE49-F238E27FC236}">
                    <a16:creationId xmlns:a16="http://schemas.microsoft.com/office/drawing/2014/main" id="{0CDE8E11-0377-E3DC-CB5C-CA4D2EF9A723}"/>
                  </a:ext>
                </a:extLst>
              </p:cNvPr>
              <p:cNvSpPr/>
              <p:nvPr/>
            </p:nvSpPr>
            <p:spPr>
              <a:xfrm>
                <a:off x="5905328" y="2379756"/>
                <a:ext cx="829387" cy="902903"/>
              </a:xfrm>
              <a:prstGeom prst="arc">
                <a:avLst>
                  <a:gd name="adj1" fmla="val 2961305"/>
                  <a:gd name="adj2" fmla="val 7798786"/>
                </a:avLst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CH" sz="1500"/>
              </a:p>
            </p:txBody>
          </p:sp>
          <p:sp>
            <p:nvSpPr>
              <p:cNvPr id="63" name="Arc 62">
                <a:extLst>
                  <a:ext uri="{FF2B5EF4-FFF2-40B4-BE49-F238E27FC236}">
                    <a16:creationId xmlns:a16="http://schemas.microsoft.com/office/drawing/2014/main" id="{FC221A70-7F71-9FBD-640F-3AD467AAC175}"/>
                  </a:ext>
                </a:extLst>
              </p:cNvPr>
              <p:cNvSpPr/>
              <p:nvPr/>
            </p:nvSpPr>
            <p:spPr>
              <a:xfrm>
                <a:off x="5914892" y="2455956"/>
                <a:ext cx="829387" cy="902903"/>
              </a:xfrm>
              <a:prstGeom prst="arc">
                <a:avLst>
                  <a:gd name="adj1" fmla="val 2961305"/>
                  <a:gd name="adj2" fmla="val 7798786"/>
                </a:avLst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CH" sz="1500" dirty="0"/>
              </a:p>
            </p:txBody>
          </p:sp>
          <p:sp>
            <p:nvSpPr>
              <p:cNvPr id="64" name="Arc 63">
                <a:extLst>
                  <a:ext uri="{FF2B5EF4-FFF2-40B4-BE49-F238E27FC236}">
                    <a16:creationId xmlns:a16="http://schemas.microsoft.com/office/drawing/2014/main" id="{E59C7373-E2BB-11D5-7FC4-CACFF6F91D19}"/>
                  </a:ext>
                </a:extLst>
              </p:cNvPr>
              <p:cNvSpPr/>
              <p:nvPr/>
            </p:nvSpPr>
            <p:spPr>
              <a:xfrm>
                <a:off x="5924456" y="2524830"/>
                <a:ext cx="829387" cy="902903"/>
              </a:xfrm>
              <a:prstGeom prst="arc">
                <a:avLst>
                  <a:gd name="adj1" fmla="val 2961305"/>
                  <a:gd name="adj2" fmla="val 7798786"/>
                </a:avLst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CH" sz="1500"/>
              </a:p>
            </p:txBody>
          </p:sp>
          <p:sp>
            <p:nvSpPr>
              <p:cNvPr id="65" name="Arc 64">
                <a:extLst>
                  <a:ext uri="{FF2B5EF4-FFF2-40B4-BE49-F238E27FC236}">
                    <a16:creationId xmlns:a16="http://schemas.microsoft.com/office/drawing/2014/main" id="{F74AEDCD-2DC0-10CB-FD8C-AE713FD86C2C}"/>
                  </a:ext>
                </a:extLst>
              </p:cNvPr>
              <p:cNvSpPr/>
              <p:nvPr/>
            </p:nvSpPr>
            <p:spPr>
              <a:xfrm>
                <a:off x="5914891" y="2597853"/>
                <a:ext cx="829387" cy="902903"/>
              </a:xfrm>
              <a:prstGeom prst="arc">
                <a:avLst>
                  <a:gd name="adj1" fmla="val 2961305"/>
                  <a:gd name="adj2" fmla="val 7798786"/>
                </a:avLst>
              </a:prstGeom>
              <a:ln w="28575"/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CH" sz="1500"/>
              </a:p>
            </p:txBody>
          </p:sp>
        </p:grpSp>
        <p:cxnSp>
          <p:nvCxnSpPr>
            <p:cNvPr id="59" name="Straight Connector 58">
              <a:extLst>
                <a:ext uri="{FF2B5EF4-FFF2-40B4-BE49-F238E27FC236}">
                  <a16:creationId xmlns:a16="http://schemas.microsoft.com/office/drawing/2014/main" id="{8241A9AD-4CAC-333C-2F4E-B7D6F24E8EE4}"/>
                </a:ext>
              </a:extLst>
            </p:cNvPr>
            <p:cNvCxnSpPr>
              <a:cxnSpLocks/>
              <a:stCxn id="66" idx="2"/>
              <a:endCxn id="65" idx="2"/>
            </p:cNvCxnSpPr>
            <p:nvPr/>
          </p:nvCxnSpPr>
          <p:spPr>
            <a:xfrm>
              <a:off x="4304711" y="3789430"/>
              <a:ext cx="28691" cy="720278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786FD3DF-7BC0-1D8B-C809-CF17C0061235}"/>
                </a:ext>
              </a:extLst>
            </p:cNvPr>
            <p:cNvCxnSpPr>
              <a:cxnSpLocks/>
            </p:cNvCxnSpPr>
            <p:nvPr/>
          </p:nvCxnSpPr>
          <p:spPr>
            <a:xfrm>
              <a:off x="4875996" y="4311553"/>
              <a:ext cx="9062" cy="22749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CBACF72C-D4A8-032F-AEDF-F4B4942BB9A8}"/>
                </a:ext>
              </a:extLst>
            </p:cNvPr>
            <p:cNvCxnSpPr>
              <a:cxnSpLocks/>
            </p:cNvCxnSpPr>
            <p:nvPr/>
          </p:nvCxnSpPr>
          <p:spPr>
            <a:xfrm>
              <a:off x="4866934" y="3789009"/>
              <a:ext cx="9062" cy="227494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2EEA3514-5064-261E-045C-0980B7D074EC}"/>
              </a:ext>
            </a:extLst>
          </p:cNvPr>
          <p:cNvGrpSpPr/>
          <p:nvPr/>
        </p:nvGrpSpPr>
        <p:grpSpPr>
          <a:xfrm>
            <a:off x="3193429" y="3091111"/>
            <a:ext cx="713657" cy="724039"/>
            <a:chOff x="4552782" y="3154989"/>
            <a:chExt cx="2910209" cy="569840"/>
          </a:xfrm>
        </p:grpSpPr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422E1266-F0B8-1C21-84A7-A3B150FFC8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927879" y="3437858"/>
              <a:ext cx="1446746" cy="286971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3372EA1A-7F20-93D9-A1CE-57964F65D9F3}"/>
                </a:ext>
              </a:extLst>
            </p:cNvPr>
            <p:cNvSpPr txBox="1"/>
            <p:nvPr/>
          </p:nvSpPr>
          <p:spPr>
            <a:xfrm>
              <a:off x="4552782" y="3154989"/>
              <a:ext cx="2910209" cy="2543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/>
                <a:t>RF Coil</a:t>
              </a:r>
              <a:endParaRPr lang="en-CH" sz="1500" dirty="0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088807EC-962A-802C-176A-E498765BB37F}"/>
              </a:ext>
            </a:extLst>
          </p:cNvPr>
          <p:cNvGrpSpPr/>
          <p:nvPr/>
        </p:nvGrpSpPr>
        <p:grpSpPr>
          <a:xfrm>
            <a:off x="503217" y="5262030"/>
            <a:ext cx="1908720" cy="328163"/>
            <a:chOff x="539552" y="4857729"/>
            <a:chExt cx="2232248" cy="338495"/>
          </a:xfrm>
        </p:grpSpPr>
        <p:cxnSp>
          <p:nvCxnSpPr>
            <p:cNvPr id="74" name="Straight Arrow Connector 73">
              <a:extLst>
                <a:ext uri="{FF2B5EF4-FFF2-40B4-BE49-F238E27FC236}">
                  <a16:creationId xmlns:a16="http://schemas.microsoft.com/office/drawing/2014/main" id="{F6CB94C4-4C12-20FE-6416-54945F8EB7A5}"/>
                </a:ext>
              </a:extLst>
            </p:cNvPr>
            <p:cNvCxnSpPr/>
            <p:nvPr/>
          </p:nvCxnSpPr>
          <p:spPr>
            <a:xfrm>
              <a:off x="539552" y="4857729"/>
              <a:ext cx="2232248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15BCBE19-6D7C-D3EF-A75F-8A0920085DA9}"/>
                </a:ext>
              </a:extLst>
            </p:cNvPr>
            <p:cNvSpPr txBox="1"/>
            <p:nvPr/>
          </p:nvSpPr>
          <p:spPr>
            <a:xfrm>
              <a:off x="1334465" y="4862884"/>
              <a:ext cx="440932" cy="3333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/>
                <a:t>RF</a:t>
              </a:r>
              <a:endParaRPr lang="en-CH" sz="1500" dirty="0"/>
            </a:p>
          </p:txBody>
        </p:sp>
      </p:grpSp>
      <p:sp>
        <p:nvSpPr>
          <p:cNvPr id="76" name="Rectangle 75">
            <a:extLst>
              <a:ext uri="{FF2B5EF4-FFF2-40B4-BE49-F238E27FC236}">
                <a16:creationId xmlns:a16="http://schemas.microsoft.com/office/drawing/2014/main" id="{DEFF8951-61BB-8F86-F58A-3C8FB65FE294}"/>
              </a:ext>
            </a:extLst>
          </p:cNvPr>
          <p:cNvSpPr/>
          <p:nvPr/>
        </p:nvSpPr>
        <p:spPr>
          <a:xfrm>
            <a:off x="1904919" y="3904383"/>
            <a:ext cx="4571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5798228C-D139-066D-EDB9-88CBD9ED4C5F}"/>
              </a:ext>
            </a:extLst>
          </p:cNvPr>
          <p:cNvSpPr/>
          <p:nvPr/>
        </p:nvSpPr>
        <p:spPr>
          <a:xfrm>
            <a:off x="2041674" y="3893873"/>
            <a:ext cx="4571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60B1E7A-F588-A91C-EB75-C6B579D195A4}"/>
              </a:ext>
            </a:extLst>
          </p:cNvPr>
          <p:cNvSpPr/>
          <p:nvPr/>
        </p:nvSpPr>
        <p:spPr>
          <a:xfrm>
            <a:off x="2303417" y="3893873"/>
            <a:ext cx="45719" cy="4571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 sz="1500"/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91182F22-79AF-CAE4-DDE1-855BD85A610B}"/>
              </a:ext>
            </a:extLst>
          </p:cNvPr>
          <p:cNvCxnSpPr>
            <a:cxnSpLocks/>
          </p:cNvCxnSpPr>
          <p:nvPr/>
        </p:nvCxnSpPr>
        <p:spPr>
          <a:xfrm flipH="1" flipV="1">
            <a:off x="2894421" y="4031138"/>
            <a:ext cx="432048" cy="68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A9A140F9-DD57-D3BC-7923-746B61DBD592}"/>
              </a:ext>
            </a:extLst>
          </p:cNvPr>
          <p:cNvCxnSpPr>
            <a:cxnSpLocks/>
          </p:cNvCxnSpPr>
          <p:nvPr/>
        </p:nvCxnSpPr>
        <p:spPr>
          <a:xfrm flipH="1">
            <a:off x="3034632" y="4243564"/>
            <a:ext cx="348778" cy="1466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B7AE97C8-4DDD-7E37-D86C-C46D6C8C1C40}"/>
              </a:ext>
            </a:extLst>
          </p:cNvPr>
          <p:cNvCxnSpPr>
            <a:cxnSpLocks/>
          </p:cNvCxnSpPr>
          <p:nvPr/>
        </p:nvCxnSpPr>
        <p:spPr>
          <a:xfrm flipH="1" flipV="1">
            <a:off x="3034479" y="3987483"/>
            <a:ext cx="271264" cy="1242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4E900DB7-E8E2-5DA1-DB3C-106474A33174}"/>
              </a:ext>
            </a:extLst>
          </p:cNvPr>
          <p:cNvGrpSpPr/>
          <p:nvPr/>
        </p:nvGrpSpPr>
        <p:grpSpPr>
          <a:xfrm>
            <a:off x="4699159" y="2793974"/>
            <a:ext cx="4396844" cy="3299322"/>
            <a:chOff x="4786276" y="2434702"/>
            <a:chExt cx="4357201" cy="3299322"/>
          </a:xfrm>
        </p:grpSpPr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7E36ACC9-4884-DECA-5CC5-FBE561379D9D}"/>
                </a:ext>
              </a:extLst>
            </p:cNvPr>
            <p:cNvGrpSpPr/>
            <p:nvPr/>
          </p:nvGrpSpPr>
          <p:grpSpPr>
            <a:xfrm>
              <a:off x="4786276" y="2434702"/>
              <a:ext cx="4357201" cy="3299322"/>
              <a:chOff x="1187624" y="1556792"/>
              <a:chExt cx="6822678" cy="5220092"/>
            </a:xfrm>
          </p:grpSpPr>
          <p:grpSp>
            <p:nvGrpSpPr>
              <p:cNvPr id="95" name="Group 94">
                <a:extLst>
                  <a:ext uri="{FF2B5EF4-FFF2-40B4-BE49-F238E27FC236}">
                    <a16:creationId xmlns:a16="http://schemas.microsoft.com/office/drawing/2014/main" id="{9995840B-1692-3069-1615-1AD93EF365E4}"/>
                  </a:ext>
                </a:extLst>
              </p:cNvPr>
              <p:cNvGrpSpPr/>
              <p:nvPr/>
            </p:nvGrpSpPr>
            <p:grpSpPr>
              <a:xfrm>
                <a:off x="1187624" y="1556792"/>
                <a:ext cx="6822678" cy="5220092"/>
                <a:chOff x="467544" y="1052736"/>
                <a:chExt cx="7542758" cy="5724148"/>
              </a:xfrm>
            </p:grpSpPr>
            <p:pic>
              <p:nvPicPr>
                <p:cNvPr id="99" name="Picture 98">
                  <a:extLst>
                    <a:ext uri="{FF2B5EF4-FFF2-40B4-BE49-F238E27FC236}">
                      <a16:creationId xmlns:a16="http://schemas.microsoft.com/office/drawing/2014/main" id="{913B8141-108F-1FFB-6E41-CD647B20D9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67544" y="1052736"/>
                  <a:ext cx="7542758" cy="5724148"/>
                </a:xfrm>
                <a:prstGeom prst="rect">
                  <a:avLst/>
                </a:prstGeom>
              </p:spPr>
            </p:pic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971F7D05-FCC2-0214-53CF-22CA21FFBE46}"/>
                    </a:ext>
                  </a:extLst>
                </p:cNvPr>
                <p:cNvSpPr/>
                <p:nvPr/>
              </p:nvSpPr>
              <p:spPr>
                <a:xfrm>
                  <a:off x="6516216" y="1293143"/>
                  <a:ext cx="792088" cy="144016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H"/>
                </a:p>
              </p:txBody>
            </p: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id="{91F7CDDF-33F8-4FB4-2A27-711D5B523972}"/>
                    </a:ext>
                  </a:extLst>
                </p:cNvPr>
                <p:cNvSpPr/>
                <p:nvPr/>
              </p:nvSpPr>
              <p:spPr>
                <a:xfrm>
                  <a:off x="7082755" y="1196752"/>
                  <a:ext cx="792088" cy="576064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CH"/>
                </a:p>
              </p:txBody>
            </p:sp>
          </p:grp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FCE2DEF0-7797-9030-A15D-505E8018B567}"/>
                  </a:ext>
                </a:extLst>
              </p:cNvPr>
              <p:cNvSpPr txBox="1"/>
              <p:nvPr/>
            </p:nvSpPr>
            <p:spPr>
              <a:xfrm>
                <a:off x="1885023" y="1760603"/>
                <a:ext cx="2503038" cy="8765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500" baseline="30000" dirty="0"/>
                  <a:t>26</a:t>
                </a:r>
                <a:r>
                  <a:rPr lang="en-GB" sz="1500" dirty="0"/>
                  <a:t>Na (t</a:t>
                </a:r>
                <a:r>
                  <a:rPr lang="en-GB" sz="1500" baseline="-25000" dirty="0"/>
                  <a:t>1/2</a:t>
                </a:r>
                <a:r>
                  <a:rPr lang="en-GB" sz="1500" dirty="0"/>
                  <a:t> = 1.6 s)</a:t>
                </a:r>
              </a:p>
              <a:p>
                <a:r>
                  <a:rPr lang="en-US" sz="1500" dirty="0"/>
                  <a:t>about 10</a:t>
                </a:r>
                <a:r>
                  <a:rPr lang="en-US" sz="1500" baseline="30000" dirty="0"/>
                  <a:t>8</a:t>
                </a:r>
                <a:r>
                  <a:rPr lang="en-US" sz="1500" dirty="0"/>
                  <a:t> nuclei</a:t>
                </a:r>
                <a:endParaRPr lang="en-CH" sz="1500" dirty="0"/>
              </a:p>
            </p:txBody>
          </p: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BCE7764E-97E0-4977-1B5D-B030BC96C050}"/>
                  </a:ext>
                </a:extLst>
              </p:cNvPr>
              <p:cNvSpPr txBox="1"/>
              <p:nvPr/>
            </p:nvSpPr>
            <p:spPr>
              <a:xfrm rot="16200000">
                <a:off x="952101" y="5059272"/>
                <a:ext cx="1179853" cy="4551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400" dirty="0">
                    <a:latin typeface="Symbol" panose="05050102010706020507" pitchFamily="18" charset="2"/>
                  </a:rPr>
                  <a:t>b</a:t>
                </a:r>
                <a:r>
                  <a:rPr lang="en-GB" sz="1400" dirty="0"/>
                  <a:t> decay</a:t>
                </a:r>
                <a:endParaRPr lang="en-CH" sz="1400" dirty="0"/>
              </a:p>
            </p:txBody>
          </p:sp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A4B46D1D-B439-D66C-6A2D-9332CB9156AF}"/>
                  </a:ext>
                </a:extLst>
              </p:cNvPr>
              <p:cNvSpPr txBox="1"/>
              <p:nvPr/>
            </p:nvSpPr>
            <p:spPr>
              <a:xfrm>
                <a:off x="5133699" y="6470655"/>
                <a:ext cx="904629" cy="28934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GB" sz="1300" dirty="0"/>
                  <a:t>[MHz]</a:t>
                </a:r>
                <a:endParaRPr lang="en-CH" sz="1300" dirty="0"/>
              </a:p>
            </p:txBody>
          </p: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133B8655-B1EA-A379-536E-905738A4C9E2}"/>
                </a:ext>
              </a:extLst>
            </p:cNvPr>
            <p:cNvGrpSpPr/>
            <p:nvPr/>
          </p:nvGrpSpPr>
          <p:grpSpPr>
            <a:xfrm>
              <a:off x="7880697" y="2846589"/>
              <a:ext cx="1176194" cy="1074110"/>
              <a:chOff x="5777610" y="1552535"/>
              <a:chExt cx="3224855" cy="2813993"/>
            </a:xfrm>
            <a:solidFill>
              <a:schemeClr val="bg1"/>
            </a:solidFill>
          </p:grpSpPr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6E1D65D1-DBB3-06C2-47DC-230D9B0817E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862" t="34234" r="44024" b="34864"/>
              <a:stretch/>
            </p:blipFill>
            <p:spPr>
              <a:xfrm rot="9915729">
                <a:off x="5777610" y="1552535"/>
                <a:ext cx="3224855" cy="2813993"/>
              </a:xfrm>
              <a:prstGeom prst="rect">
                <a:avLst/>
              </a:prstGeom>
              <a:grpFill/>
            </p:spPr>
          </p:pic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id="{254B9D00-EAFC-905D-ADEF-7EFA2961CE5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0885" t="40050" r="22143" b="47175"/>
              <a:stretch/>
            </p:blipFill>
            <p:spPr>
              <a:xfrm rot="194220">
                <a:off x="5873873" y="3010060"/>
                <a:ext cx="1123049" cy="1052393"/>
              </a:xfrm>
              <a:prstGeom prst="rect">
                <a:avLst/>
              </a:prstGeom>
              <a:grpFill/>
            </p:spPr>
          </p:pic>
        </p:grpSp>
      </p:grpSp>
      <p:sp>
        <p:nvSpPr>
          <p:cNvPr id="92" name="Rectangle 91">
            <a:extLst>
              <a:ext uri="{FF2B5EF4-FFF2-40B4-BE49-F238E27FC236}">
                <a16:creationId xmlns:a16="http://schemas.microsoft.com/office/drawing/2014/main" id="{855CCCD7-8FEB-8753-674F-D1F9F8382FA1}"/>
              </a:ext>
            </a:extLst>
          </p:cNvPr>
          <p:cNvSpPr/>
          <p:nvPr/>
        </p:nvSpPr>
        <p:spPr>
          <a:xfrm>
            <a:off x="5484419" y="6348102"/>
            <a:ext cx="339804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1200" dirty="0"/>
              <a:t> R. Harding et al., Phys. </a:t>
            </a:r>
            <a:r>
              <a:rPr lang="fr-FR" sz="1200" dirty="0" err="1"/>
              <a:t>Rev</a:t>
            </a:r>
            <a:r>
              <a:rPr lang="fr-FR" sz="1200" dirty="0"/>
              <a:t>. X 10, 041061 (2020) </a:t>
            </a:r>
            <a:endParaRPr lang="en-CH" sz="1200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D7D13411-F606-5ECA-0996-83979C6789CD}"/>
              </a:ext>
            </a:extLst>
          </p:cNvPr>
          <p:cNvSpPr txBox="1"/>
          <p:nvPr/>
        </p:nvSpPr>
        <p:spPr>
          <a:xfrm>
            <a:off x="110223" y="1268760"/>
            <a:ext cx="750147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Symbol" panose="05050102010706020507" pitchFamily="18" charset="2"/>
              </a:rPr>
              <a:t>b</a:t>
            </a:r>
            <a:r>
              <a:rPr lang="en-US" b="1" dirty="0"/>
              <a:t>-</a:t>
            </a:r>
            <a:r>
              <a:rPr lang="pl-PL" b="1" dirty="0"/>
              <a:t>detected </a:t>
            </a:r>
            <a:r>
              <a:rPr lang="en-US" b="1" dirty="0"/>
              <a:t>NMR:</a:t>
            </a:r>
            <a:endParaRPr lang="pl-PL" dirty="0"/>
          </a:p>
          <a:p>
            <a:r>
              <a:rPr lang="pl-PL" dirty="0"/>
              <a:t> spin polarisation for unstable nuclei + NMR detection via </a:t>
            </a:r>
            <a:r>
              <a:rPr lang="pl-PL" dirty="0">
                <a:latin typeface="Symbol" panose="05050102010706020507" pitchFamily="18" charset="2"/>
              </a:rPr>
              <a:t>b</a:t>
            </a:r>
            <a:r>
              <a:rPr lang="pl-PL" dirty="0">
                <a:latin typeface="+mj-lt"/>
              </a:rPr>
              <a:t>-decay</a:t>
            </a:r>
            <a:r>
              <a:rPr lang="pl-PL" dirty="0"/>
              <a:t> asymmetry:</a:t>
            </a:r>
            <a:endParaRPr lang="en-US" dirty="0"/>
          </a:p>
          <a:p>
            <a:r>
              <a:rPr lang="pl-PL" dirty="0"/>
              <a:t>- r</a:t>
            </a:r>
            <a:r>
              <a:rPr lang="en-US" dirty="0"/>
              <a:t>f excitation of polarized nuclei in host</a:t>
            </a:r>
          </a:p>
          <a:p>
            <a:r>
              <a:rPr lang="pl-PL" dirty="0">
                <a:latin typeface="Cambria" panose="02040503050406030204" pitchFamily="18" charset="0"/>
                <a:ea typeface="Cambria" panose="02040503050406030204" pitchFamily="18" charset="0"/>
              </a:rPr>
              <a:t>-</a:t>
            </a:r>
            <a:r>
              <a:rPr lang="pl-PL" dirty="0">
                <a:latin typeface="Symbol" panose="05050102010706020507" pitchFamily="18" charset="2"/>
              </a:rPr>
              <a:t> </a:t>
            </a:r>
            <a:r>
              <a:rPr lang="en-US" dirty="0">
                <a:latin typeface="Symbol" panose="05050102010706020507" pitchFamily="18" charset="2"/>
              </a:rPr>
              <a:t>b</a:t>
            </a:r>
            <a:r>
              <a:rPr lang="en-US" dirty="0"/>
              <a:t>-asymmetry disappears when </a:t>
            </a:r>
            <a:r>
              <a:rPr lang="en-US" dirty="0">
                <a:latin typeface="Symbol" panose="05050102010706020507" pitchFamily="18" charset="2"/>
              </a:rPr>
              <a:t>n</a:t>
            </a:r>
            <a:r>
              <a:rPr lang="pl-PL" baseline="-25000" dirty="0">
                <a:latin typeface="+mj-lt"/>
              </a:rPr>
              <a:t>rf</a:t>
            </a:r>
            <a:r>
              <a:rPr lang="en-US" dirty="0"/>
              <a:t>=</a:t>
            </a:r>
            <a:r>
              <a:rPr lang="en-US" dirty="0" err="1">
                <a:latin typeface="Symbol" panose="05050102010706020507" pitchFamily="18" charset="2"/>
              </a:rPr>
              <a:t>n</a:t>
            </a:r>
            <a:r>
              <a:rPr lang="en-US" baseline="-25000" dirty="0" err="1"/>
              <a:t>L</a:t>
            </a:r>
            <a:r>
              <a:rPr lang="en-US" dirty="0"/>
              <a:t> 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7C4B669-491D-EDE7-FA5B-9A0AD8A925AD}"/>
              </a:ext>
            </a:extLst>
          </p:cNvPr>
          <p:cNvSpPr txBox="1"/>
          <p:nvPr/>
        </p:nvSpPr>
        <p:spPr>
          <a:xfrm>
            <a:off x="5561437" y="2177098"/>
            <a:ext cx="36251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Liquid host:</a:t>
            </a:r>
            <a:r>
              <a:rPr lang="pl-PL" b="1" dirty="0"/>
              <a:t> </a:t>
            </a:r>
            <a:r>
              <a:rPr lang="en-US" dirty="0"/>
              <a:t>10</a:t>
            </a:r>
            <a:r>
              <a:rPr lang="pl-PL" dirty="0"/>
              <a:t>0</a:t>
            </a:r>
            <a:r>
              <a:rPr lang="en-US" dirty="0"/>
              <a:t> narrower resonances than in solids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B931710-C89E-6507-193D-6BD11E25CD01}"/>
                  </a:ext>
                </a:extLst>
              </p:cNvPr>
              <p:cNvSpPr txBox="1"/>
              <p:nvPr/>
            </p:nvSpPr>
            <p:spPr>
              <a:xfrm>
                <a:off x="4403220" y="685353"/>
                <a:ext cx="1490749" cy="5761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𝜈</m:t>
                          </m:r>
                        </m:e>
                        <m:sub>
                          <m:r>
                            <a:rPr lang="pl-PL" sz="2000" b="0" i="1" smtClean="0">
                              <a:latin typeface="Cambria Math" panose="02040503050406030204" pitchFamily="18" charset="0"/>
                            </a:rPr>
                            <m:t>𝐿</m:t>
                          </m:r>
                        </m:sub>
                      </m:sSub>
                      <m:r>
                        <a:rPr lang="pl-PL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GB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𝝁</m:t>
                              </m:r>
                            </m:e>
                            <m:sub>
                              <m:r>
                                <a:rPr lang="pl-PL" sz="2000" b="1" i="1" smtClean="0">
                                  <a:latin typeface="Cambria Math" panose="02040503050406030204" pitchFamily="18" charset="0"/>
                                </a:rPr>
                                <m:t>𝑰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pl-PL" sz="20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num>
                        <m:den>
                          <m:r>
                            <a:rPr lang="pl-PL" sz="2000" b="0" i="1" smtClean="0">
                              <a:latin typeface="Cambria Math" panose="02040503050406030204" pitchFamily="18" charset="0"/>
                            </a:rPr>
                            <m:t>h</m:t>
                          </m:r>
                          <m:r>
                            <a:rPr lang="pl-PL" sz="20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pl-PL" sz="20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den>
                      </m:f>
                    </m:oMath>
                  </m:oMathPara>
                </a14:m>
                <a:endParaRPr lang="en-GB" sz="20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B931710-C89E-6507-193D-6BD11E25CD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3220" y="685353"/>
                <a:ext cx="1490749" cy="57618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4" name="TextBox 103">
            <a:extLst>
              <a:ext uri="{FF2B5EF4-FFF2-40B4-BE49-F238E27FC236}">
                <a16:creationId xmlns:a16="http://schemas.microsoft.com/office/drawing/2014/main" id="{DB8DB1DD-85B9-BE3E-B60D-DF4F1C13B456}"/>
              </a:ext>
            </a:extLst>
          </p:cNvPr>
          <p:cNvSpPr txBox="1"/>
          <p:nvPr/>
        </p:nvSpPr>
        <p:spPr>
          <a:xfrm>
            <a:off x="155293" y="809891"/>
            <a:ext cx="40670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NMR = spin-flip in external magnetic field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5584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"/>
                            </p:stCondLst>
                            <p:childTnLst>
                              <p:par>
                                <p:cTn id="7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40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6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800"/>
                            </p:stCondLst>
                            <p:childTnLst>
                              <p:par>
                                <p:cTn id="9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000"/>
                            </p:stCondLst>
                            <p:childTnLst>
                              <p:par>
                                <p:cTn id="97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00"/>
                            </p:stCondLst>
                            <p:childTnLst>
                              <p:par>
                                <p:cTn id="100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00"/>
                            </p:stCondLst>
                            <p:childTnLst>
                              <p:par>
                                <p:cTn id="1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400"/>
                            </p:stCondLst>
                            <p:childTnLst>
                              <p:par>
                                <p:cTn id="10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2" grpId="0"/>
      <p:bldP spid="33" grpId="0" animBg="1"/>
      <p:bldP spid="37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76" grpId="0" animBg="1"/>
      <p:bldP spid="77" grpId="0" animBg="1"/>
      <p:bldP spid="78" grpId="0" animBg="1"/>
      <p:bldP spid="92" grpId="0"/>
      <p:bldP spid="10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37E80-B82D-3682-F769-DCD5B121D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l-PL" dirty="0"/>
              <a:t>Upgraded</a:t>
            </a:r>
            <a:r>
              <a:rPr lang="pl-PL" dirty="0">
                <a:latin typeface="Symbol" panose="05050102010706020507" pitchFamily="18" charset="2"/>
              </a:rPr>
              <a:t> </a:t>
            </a:r>
            <a:r>
              <a:rPr lang="en-GB" dirty="0">
                <a:latin typeface="Symbol" panose="05050102010706020507" pitchFamily="18" charset="2"/>
              </a:rPr>
              <a:t>b</a:t>
            </a:r>
            <a:r>
              <a:rPr lang="en-GB" dirty="0"/>
              <a:t>-NMR </a:t>
            </a:r>
            <a:r>
              <a:rPr lang="pl-PL" dirty="0"/>
              <a:t>end-station</a:t>
            </a:r>
            <a:r>
              <a:rPr lang="en-GB" dirty="0"/>
              <a:t> </a:t>
            </a:r>
            <a:r>
              <a:rPr lang="pl-PL" dirty="0"/>
              <a:t>at VITO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80381E-16D5-6480-0F84-B6DB575603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82942" y="6334505"/>
            <a:ext cx="2519362" cy="360363"/>
          </a:xfrm>
        </p:spPr>
        <p:txBody>
          <a:bodyPr/>
          <a:lstStyle/>
          <a:p>
            <a:r>
              <a:rPr lang="pl-PL" dirty="0"/>
              <a:t>D. Paulitsch, in preparation</a:t>
            </a:r>
          </a:p>
          <a:p>
            <a:r>
              <a:rPr lang="pl-PL" dirty="0"/>
              <a:t>A. Sparks, in preparation</a:t>
            </a:r>
            <a:endParaRPr lang="en-GB" dirty="0"/>
          </a:p>
        </p:txBody>
      </p:sp>
      <p:pic>
        <p:nvPicPr>
          <p:cNvPr id="5" name="Content Placeholder 5" descr="A high angle view of a city&#10;&#10;Description automatically generated with medium confidence">
            <a:extLst>
              <a:ext uri="{FF2B5EF4-FFF2-40B4-BE49-F238E27FC236}">
                <a16:creationId xmlns:a16="http://schemas.microsoft.com/office/drawing/2014/main" id="{415A9D88-2FEA-7DDD-B888-60BC858B715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2" t="5474" r="59752"/>
          <a:stretch>
            <a:fillRect/>
          </a:stretch>
        </p:blipFill>
        <p:spPr>
          <a:xfrm>
            <a:off x="2195736" y="1307885"/>
            <a:ext cx="4104456" cy="3306514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F8B28CA-838B-D907-1785-57A5359C8B03}"/>
              </a:ext>
            </a:extLst>
          </p:cNvPr>
          <p:cNvCxnSpPr/>
          <p:nvPr/>
        </p:nvCxnSpPr>
        <p:spPr>
          <a:xfrm flipH="1">
            <a:off x="6372200" y="2991098"/>
            <a:ext cx="1008112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32B63C70-9891-57B2-F3AB-7B0DEBCAAFFF}"/>
              </a:ext>
            </a:extLst>
          </p:cNvPr>
          <p:cNvSpPr txBox="1"/>
          <p:nvPr/>
        </p:nvSpPr>
        <p:spPr>
          <a:xfrm>
            <a:off x="6427599" y="2564904"/>
            <a:ext cx="26352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Polarised</a:t>
            </a:r>
            <a:r>
              <a:rPr lang="en-US" dirty="0"/>
              <a:t> beam from VITO</a:t>
            </a:r>
            <a:endParaRPr lang="en-GB" dirty="0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829A28C3-DEF4-4F5E-79A2-225C5200A055}"/>
              </a:ext>
            </a:extLst>
          </p:cNvPr>
          <p:cNvCxnSpPr>
            <a:cxnSpLocks/>
          </p:cNvCxnSpPr>
          <p:nvPr/>
        </p:nvCxnSpPr>
        <p:spPr>
          <a:xfrm>
            <a:off x="4247964" y="1156102"/>
            <a:ext cx="108013" cy="126478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F308020D-6BFA-0B3A-07EB-FB4F525762DC}"/>
              </a:ext>
            </a:extLst>
          </p:cNvPr>
          <p:cNvSpPr txBox="1"/>
          <p:nvPr/>
        </p:nvSpPr>
        <p:spPr>
          <a:xfrm>
            <a:off x="2508929" y="786770"/>
            <a:ext cx="54292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4.7 T magnet, sub</a:t>
            </a:r>
            <a:r>
              <a:rPr lang="pl-PL" dirty="0"/>
              <a:t>-</a:t>
            </a:r>
            <a:r>
              <a:rPr lang="en-US" dirty="0"/>
              <a:t>ppm homogeneity at sample</a:t>
            </a:r>
            <a:r>
              <a:rPr lang="pl-PL" dirty="0"/>
              <a:t> position</a:t>
            </a:r>
            <a:endParaRPr lang="en-GB" dirty="0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2B2EDA72-FF99-5862-F0C6-289AC19D9097}"/>
              </a:ext>
            </a:extLst>
          </p:cNvPr>
          <p:cNvCxnSpPr>
            <a:cxnSpLocks/>
          </p:cNvCxnSpPr>
          <p:nvPr/>
        </p:nvCxnSpPr>
        <p:spPr>
          <a:xfrm flipV="1">
            <a:off x="539552" y="2640404"/>
            <a:ext cx="1930055" cy="117968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4C0DAF48-2205-E7A6-F7A9-DA19CFA5F211}"/>
              </a:ext>
            </a:extLst>
          </p:cNvPr>
          <p:cNvSpPr txBox="1"/>
          <p:nvPr/>
        </p:nvSpPr>
        <p:spPr>
          <a:xfrm>
            <a:off x="11030" y="2257361"/>
            <a:ext cx="2086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Sample loading area</a:t>
            </a:r>
            <a:endParaRPr lang="en-GB" dirty="0"/>
          </a:p>
        </p:txBody>
      </p: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0793827A-2A7A-192A-DA6B-8A7ADB0AAACF}"/>
              </a:ext>
            </a:extLst>
          </p:cNvPr>
          <p:cNvCxnSpPr>
            <a:cxnSpLocks/>
          </p:cNvCxnSpPr>
          <p:nvPr/>
        </p:nvCxnSpPr>
        <p:spPr>
          <a:xfrm flipH="1" flipV="1">
            <a:off x="4736365" y="3006244"/>
            <a:ext cx="771739" cy="171890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A41639F5-3CE8-D3CB-1850-5D2593C0AC50}"/>
              </a:ext>
            </a:extLst>
          </p:cNvPr>
          <p:cNvSpPr txBox="1"/>
          <p:nvPr/>
        </p:nvSpPr>
        <p:spPr>
          <a:xfrm>
            <a:off x="4716016" y="4770399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Symbol" panose="05050102010706020507" pitchFamily="18" charset="2"/>
              </a:rPr>
              <a:t>b</a:t>
            </a:r>
            <a:r>
              <a:rPr lang="en-US" dirty="0"/>
              <a:t>-NMR </a:t>
            </a:r>
            <a:r>
              <a:rPr lang="pl-PL" dirty="0"/>
              <a:t>sample and rf coil</a:t>
            </a:r>
            <a:endParaRPr lang="en-GB" dirty="0"/>
          </a:p>
        </p:txBody>
      </p: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1785EF6C-2576-4FA2-D4A9-7D7FDCA03451}"/>
              </a:ext>
            </a:extLst>
          </p:cNvPr>
          <p:cNvCxnSpPr>
            <a:cxnSpLocks/>
            <a:stCxn id="58" idx="1"/>
          </p:cNvCxnSpPr>
          <p:nvPr/>
        </p:nvCxnSpPr>
        <p:spPr>
          <a:xfrm flipH="1" flipV="1">
            <a:off x="5882316" y="3114157"/>
            <a:ext cx="1343122" cy="77205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68C73A67-FC5C-731A-4661-AE34691BF2A7}"/>
              </a:ext>
            </a:extLst>
          </p:cNvPr>
          <p:cNvCxnSpPr>
            <a:cxnSpLocks/>
          </p:cNvCxnSpPr>
          <p:nvPr/>
        </p:nvCxnSpPr>
        <p:spPr>
          <a:xfrm flipV="1">
            <a:off x="1270490" y="2852936"/>
            <a:ext cx="2761450" cy="1217380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50C93B21-9766-2580-21A3-EBE8B041F23F}"/>
              </a:ext>
            </a:extLst>
          </p:cNvPr>
          <p:cNvSpPr txBox="1"/>
          <p:nvPr/>
        </p:nvSpPr>
        <p:spPr>
          <a:xfrm>
            <a:off x="7225438" y="3701547"/>
            <a:ext cx="15147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 </a:t>
            </a:r>
            <a:r>
              <a:rPr lang="en-US" dirty="0"/>
              <a:t>Beta detector</a:t>
            </a:r>
            <a:endParaRPr lang="en-GB" dirty="0"/>
          </a:p>
        </p:txBody>
      </p:sp>
      <p:pic>
        <p:nvPicPr>
          <p:cNvPr id="60" name="Picture 59" descr="Close-up of a machine with a transparent plastic part&#10;&#10;AI-generated content may be incorrect.">
            <a:extLst>
              <a:ext uri="{FF2B5EF4-FFF2-40B4-BE49-F238E27FC236}">
                <a16:creationId xmlns:a16="http://schemas.microsoft.com/office/drawing/2014/main" id="{CE6CE887-A23B-4D46-411D-4C7DC2DF45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69" r="32476"/>
          <a:stretch>
            <a:fillRect/>
          </a:stretch>
        </p:blipFill>
        <p:spPr>
          <a:xfrm rot="6772050">
            <a:off x="2965813" y="4855694"/>
            <a:ext cx="1833423" cy="1973730"/>
          </a:xfrm>
          <a:prstGeom prst="rect">
            <a:avLst/>
          </a:prstGeom>
        </p:spPr>
      </p:pic>
      <p:sp>
        <p:nvSpPr>
          <p:cNvPr id="62" name="TextBox 61">
            <a:extLst>
              <a:ext uri="{FF2B5EF4-FFF2-40B4-BE49-F238E27FC236}">
                <a16:creationId xmlns:a16="http://schemas.microsoft.com/office/drawing/2014/main" id="{26B040B7-AE6C-DB79-DE6F-A2465DAA50A7}"/>
              </a:ext>
            </a:extLst>
          </p:cNvPr>
          <p:cNvSpPr txBox="1"/>
          <p:nvPr/>
        </p:nvSpPr>
        <p:spPr>
          <a:xfrm>
            <a:off x="37423" y="3701547"/>
            <a:ext cx="14618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Beta detector</a:t>
            </a:r>
            <a:endParaRPr lang="en-GB" dirty="0"/>
          </a:p>
        </p:txBody>
      </p:sp>
      <p:pic>
        <p:nvPicPr>
          <p:cNvPr id="70" name="Picture 69">
            <a:extLst>
              <a:ext uri="{FF2B5EF4-FFF2-40B4-BE49-F238E27FC236}">
                <a16:creationId xmlns:a16="http://schemas.microsoft.com/office/drawing/2014/main" id="{5AB3F231-87AA-1D5D-9F9D-ABDFB516E6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9638" y="4149080"/>
            <a:ext cx="2501896" cy="2708920"/>
          </a:xfrm>
          <a:prstGeom prst="rect">
            <a:avLst/>
          </a:prstGeom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5084BF2-B80F-CEA8-B456-019D921625B8}"/>
              </a:ext>
            </a:extLst>
          </p:cNvPr>
          <p:cNvCxnSpPr/>
          <p:nvPr/>
        </p:nvCxnSpPr>
        <p:spPr>
          <a:xfrm>
            <a:off x="4736365" y="2348880"/>
            <a:ext cx="55571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72E33125-FFE1-ABF3-41E9-144E3C3C76F5}"/>
              </a:ext>
            </a:extLst>
          </p:cNvPr>
          <p:cNvSpPr txBox="1"/>
          <p:nvPr/>
        </p:nvSpPr>
        <p:spPr>
          <a:xfrm>
            <a:off x="4788024" y="2348880"/>
            <a:ext cx="3882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B</a:t>
            </a:r>
            <a:r>
              <a:rPr lang="pl-PL" baseline="-25000" dirty="0"/>
              <a:t>0</a:t>
            </a:r>
            <a:endParaRPr lang="en-GB" baseline="-250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9CEB788-B773-EFC4-C3F4-6948C8E1B3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743" y="4176853"/>
            <a:ext cx="1313954" cy="183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028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C1CB4-822F-2317-5901-3F0868366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"/>
            <a:ext cx="9095176" cy="634995"/>
          </a:xfrm>
        </p:spPr>
        <p:txBody>
          <a:bodyPr>
            <a:normAutofit fontScale="90000"/>
          </a:bodyPr>
          <a:lstStyle/>
          <a:p>
            <a:r>
              <a:rPr lang="en-US" dirty="0"/>
              <a:t>Energy-resolving B-field compatible </a:t>
            </a:r>
            <a:r>
              <a:rPr lang="en-US" dirty="0">
                <a:latin typeface="Symbol" panose="05050102010706020507" pitchFamily="18" charset="2"/>
              </a:rPr>
              <a:t>b</a:t>
            </a:r>
            <a:r>
              <a:rPr lang="en-US" dirty="0"/>
              <a:t> detectors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4738D4-A8E1-BCEF-90C0-3601B9228E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429001" y="6263142"/>
            <a:ext cx="1741520" cy="495296"/>
          </a:xfrm>
        </p:spPr>
        <p:txBody>
          <a:bodyPr/>
          <a:lstStyle/>
          <a:p>
            <a:r>
              <a:rPr lang="en-US" sz="1500" dirty="0"/>
              <a:t>PhD: D. Paulitsch</a:t>
            </a:r>
          </a:p>
          <a:p>
            <a:r>
              <a:rPr lang="en-US" sz="1500" dirty="0"/>
              <a:t>M. Bissell</a:t>
            </a:r>
            <a:endParaRPr lang="en-GB" sz="1500" dirty="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39B7E86-F358-20A0-0747-592031E53AF3}"/>
              </a:ext>
            </a:extLst>
          </p:cNvPr>
          <p:cNvGrpSpPr/>
          <p:nvPr/>
        </p:nvGrpSpPr>
        <p:grpSpPr>
          <a:xfrm>
            <a:off x="171633" y="764704"/>
            <a:ext cx="8972368" cy="1921054"/>
            <a:chOff x="85432" y="2693810"/>
            <a:chExt cx="8972368" cy="1921054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E52157A-FC0A-46F9-12D1-F7A0613227B6}"/>
                </a:ext>
              </a:extLst>
            </p:cNvPr>
            <p:cNvGrpSpPr/>
            <p:nvPr/>
          </p:nvGrpSpPr>
          <p:grpSpPr>
            <a:xfrm>
              <a:off x="85432" y="2693810"/>
              <a:ext cx="8972368" cy="1921054"/>
              <a:chOff x="77632" y="2059123"/>
              <a:chExt cx="12856116" cy="2835191"/>
            </a:xfrm>
          </p:grpSpPr>
          <p:pic>
            <p:nvPicPr>
              <p:cNvPr id="7" name="Content Placeholder 7">
                <a:extLst>
                  <a:ext uri="{FF2B5EF4-FFF2-40B4-BE49-F238E27FC236}">
                    <a16:creationId xmlns:a16="http://schemas.microsoft.com/office/drawing/2014/main" id="{DDC76697-867C-0706-90C1-8527CE9A431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22343" b="23885"/>
              <a:stretch>
                <a:fillRect/>
              </a:stretch>
            </p:blipFill>
            <p:spPr>
              <a:xfrm>
                <a:off x="137884" y="2090321"/>
                <a:ext cx="11916232" cy="2067427"/>
              </a:xfrm>
              <a:prstGeom prst="rect">
                <a:avLst/>
              </a:prstGeom>
            </p:spPr>
          </p:pic>
          <p:cxnSp>
            <p:nvCxnSpPr>
              <p:cNvPr id="8" name="Straight Arrow Connector 7">
                <a:extLst>
                  <a:ext uri="{FF2B5EF4-FFF2-40B4-BE49-F238E27FC236}">
                    <a16:creationId xmlns:a16="http://schemas.microsoft.com/office/drawing/2014/main" id="{031CC920-F51C-6493-A581-3B65FD00250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4133168" y="3349724"/>
                <a:ext cx="0" cy="370051"/>
              </a:xfrm>
              <a:prstGeom prst="straightConnector1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1D49432A-571B-7567-D225-1CD872DE7A2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23045" y="3144155"/>
                <a:ext cx="0" cy="348571"/>
              </a:xfrm>
              <a:prstGeom prst="straightConnector1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621D2813-2793-ACD1-2B3A-57E002C1779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232053" y="3546947"/>
                <a:ext cx="0" cy="672287"/>
              </a:xfrm>
              <a:prstGeom prst="straightConnector1">
                <a:avLst/>
              </a:prstGeom>
              <a:ln w="38100">
                <a:solidFill>
                  <a:schemeClr val="tx1">
                    <a:lumMod val="95000"/>
                    <a:lumOff val="5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Arrow Connector 10">
                <a:extLst>
                  <a:ext uri="{FF2B5EF4-FFF2-40B4-BE49-F238E27FC236}">
                    <a16:creationId xmlns:a16="http://schemas.microsoft.com/office/drawing/2014/main" id="{0498C651-EC82-B753-2A5D-B33F5F97C73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724073" y="3153673"/>
                <a:ext cx="1209675" cy="0"/>
              </a:xfrm>
              <a:prstGeom prst="straightConnector1">
                <a:avLst/>
              </a:prstGeom>
              <a:ln w="38100">
                <a:solidFill>
                  <a:srgbClr val="C0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E107906-5E31-F89C-8CC9-62A57B4AF1F9}"/>
                  </a:ext>
                </a:extLst>
              </p:cNvPr>
              <p:cNvSpPr txBox="1"/>
              <p:nvPr/>
            </p:nvSpPr>
            <p:spPr>
              <a:xfrm>
                <a:off x="11377481" y="2059123"/>
                <a:ext cx="1023229" cy="646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Beam</a:t>
                </a:r>
              </a:p>
              <a:p>
                <a:r>
                  <a:rPr lang="en-US" dirty="0"/>
                  <a:t>direction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94E7B9E-AD11-2068-13FA-22B9B8C33DC7}"/>
                  </a:ext>
                </a:extLst>
              </p:cNvPr>
              <p:cNvSpPr txBox="1"/>
              <p:nvPr/>
            </p:nvSpPr>
            <p:spPr>
              <a:xfrm>
                <a:off x="10427222" y="4349235"/>
                <a:ext cx="2280428" cy="5450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Front detector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8A91B31-F9BC-6E50-C9BF-D06AF275B7A1}"/>
                  </a:ext>
                </a:extLst>
              </p:cNvPr>
              <p:cNvSpPr txBox="1"/>
              <p:nvPr/>
            </p:nvSpPr>
            <p:spPr>
              <a:xfrm>
                <a:off x="77632" y="3447235"/>
                <a:ext cx="2185430" cy="5450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Back detector</a:t>
                </a: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DF226E5-797A-742B-2F1E-B3C89575D6A4}"/>
                  </a:ext>
                </a:extLst>
              </p:cNvPr>
              <p:cNvSpPr txBox="1"/>
              <p:nvPr/>
            </p:nvSpPr>
            <p:spPr>
              <a:xfrm>
                <a:off x="3101395" y="3546947"/>
                <a:ext cx="177330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Implantation site</a:t>
                </a:r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CE24AEA-9186-F65F-4433-487E7EE93B24}"/>
                </a:ext>
              </a:extLst>
            </p:cNvPr>
            <p:cNvSpPr txBox="1"/>
            <p:nvPr/>
          </p:nvSpPr>
          <p:spPr>
            <a:xfrm>
              <a:off x="2089173" y="2830148"/>
              <a:ext cx="88197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B= 4.7T</a:t>
              </a:r>
            </a:p>
          </p:txBody>
        </p: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AAA324C8-3EBD-79B6-B169-266BBD3ACF9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46603" y="3159179"/>
              <a:ext cx="567934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450EFCE-AAAA-3895-9271-4020C7DC3F10}"/>
                </a:ext>
              </a:extLst>
            </p:cNvPr>
            <p:cNvSpPr txBox="1"/>
            <p:nvPr/>
          </p:nvSpPr>
          <p:spPr>
            <a:xfrm>
              <a:off x="3298456" y="2897647"/>
              <a:ext cx="226113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magnet bore, 1m long</a:t>
              </a:r>
              <a:endParaRPr lang="en-GB" dirty="0"/>
            </a:p>
          </p:txBody>
        </p:sp>
      </p:grpSp>
      <p:pic>
        <p:nvPicPr>
          <p:cNvPr id="26" name="Picture 25">
            <a:extLst>
              <a:ext uri="{FF2B5EF4-FFF2-40B4-BE49-F238E27FC236}">
                <a16:creationId xmlns:a16="http://schemas.microsoft.com/office/drawing/2014/main" id="{86FADE2A-C9E6-5601-4506-1A1EC1E3B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829" y="2237766"/>
            <a:ext cx="1600637" cy="1610530"/>
          </a:xfrm>
          <a:prstGeom prst="rect">
            <a:avLst/>
          </a:prstGeom>
        </p:spPr>
      </p:pic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787E89FE-32DD-2166-A3AB-766AEB899E74}"/>
              </a:ext>
            </a:extLst>
          </p:cNvPr>
          <p:cNvCxnSpPr>
            <a:cxnSpLocks/>
          </p:cNvCxnSpPr>
          <p:nvPr/>
        </p:nvCxnSpPr>
        <p:spPr>
          <a:xfrm>
            <a:off x="681759" y="2104501"/>
            <a:ext cx="0" cy="263092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Picture 28">
            <a:extLst>
              <a:ext uri="{FF2B5EF4-FFF2-40B4-BE49-F238E27FC236}">
                <a16:creationId xmlns:a16="http://schemas.microsoft.com/office/drawing/2014/main" id="{EEA298EC-713E-AED8-B897-1BF0FED87D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3098796"/>
            <a:ext cx="1979712" cy="3063422"/>
          </a:xfrm>
          <a:prstGeom prst="rect">
            <a:avLst/>
          </a:prstGeom>
        </p:spPr>
      </p:pic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F902082-F08E-ECAC-32FC-2611E28F9CA1}"/>
              </a:ext>
            </a:extLst>
          </p:cNvPr>
          <p:cNvCxnSpPr>
            <a:cxnSpLocks/>
          </p:cNvCxnSpPr>
          <p:nvPr/>
        </p:nvCxnSpPr>
        <p:spPr>
          <a:xfrm>
            <a:off x="7937195" y="2642299"/>
            <a:ext cx="0" cy="462175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C720C4F5-FA32-4975-81D9-84555B616EE0}"/>
              </a:ext>
            </a:extLst>
          </p:cNvPr>
          <p:cNvCxnSpPr>
            <a:cxnSpLocks/>
          </p:cNvCxnSpPr>
          <p:nvPr/>
        </p:nvCxnSpPr>
        <p:spPr>
          <a:xfrm>
            <a:off x="8721880" y="3838812"/>
            <a:ext cx="0" cy="708269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7C31FE6F-501C-BA64-95EE-302BC757D2D9}"/>
              </a:ext>
            </a:extLst>
          </p:cNvPr>
          <p:cNvSpPr txBox="1"/>
          <p:nvPr/>
        </p:nvSpPr>
        <p:spPr>
          <a:xfrm>
            <a:off x="8691893" y="4008280"/>
            <a:ext cx="56137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7 cm</a:t>
            </a:r>
            <a:endParaRPr lang="en-GB" sz="1500" dirty="0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936F5048-0A6D-B607-C906-A0F87AFD06F1}"/>
              </a:ext>
            </a:extLst>
          </p:cNvPr>
          <p:cNvCxnSpPr>
            <a:cxnSpLocks/>
          </p:cNvCxnSpPr>
          <p:nvPr/>
        </p:nvCxnSpPr>
        <p:spPr>
          <a:xfrm>
            <a:off x="5831667" y="3489832"/>
            <a:ext cx="1776810" cy="20092"/>
          </a:xfrm>
          <a:prstGeom prst="straightConnector1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46749651-8321-4876-579A-65BF47FA75A9}"/>
              </a:ext>
            </a:extLst>
          </p:cNvPr>
          <p:cNvSpPr txBox="1"/>
          <p:nvPr/>
        </p:nvSpPr>
        <p:spPr>
          <a:xfrm>
            <a:off x="6298988" y="3141260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SiPM</a:t>
            </a:r>
            <a:endParaRPr lang="en-GB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EC37C4A-7195-F13D-43C1-94638A78F49C}"/>
              </a:ext>
            </a:extLst>
          </p:cNvPr>
          <p:cNvSpPr txBox="1"/>
          <p:nvPr/>
        </p:nvSpPr>
        <p:spPr>
          <a:xfrm>
            <a:off x="1755410" y="2241750"/>
            <a:ext cx="54267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Thick plastic scintillator + plastic diffuser + many </a:t>
            </a:r>
            <a:r>
              <a:rPr lang="en-US" b="1" dirty="0" err="1"/>
              <a:t>SiPMs</a:t>
            </a:r>
            <a:endParaRPr lang="en-GB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C1234B-10E7-A2EA-7238-675168CA6F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928" y="3848296"/>
            <a:ext cx="6817540" cy="306789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F714AA4-EF33-35EB-B7BD-E59359F4C3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3459224" y="1441494"/>
            <a:ext cx="917635" cy="3267224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0C51DD5E-74D9-0333-E614-2043326AE658}"/>
              </a:ext>
            </a:extLst>
          </p:cNvPr>
          <p:cNvCxnSpPr>
            <a:cxnSpLocks/>
          </p:cNvCxnSpPr>
          <p:nvPr/>
        </p:nvCxnSpPr>
        <p:spPr>
          <a:xfrm flipH="1" flipV="1">
            <a:off x="179512" y="930596"/>
            <a:ext cx="6449053" cy="379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4293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4" grpId="0"/>
      <p:bldP spid="4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8D367-DC5F-D228-1568-1E4D10CB7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S</a:t>
            </a:r>
            <a:r>
              <a:rPr lang="en-US" dirty="0"/>
              <a:t>election</a:t>
            </a:r>
            <a:r>
              <a:rPr lang="pl-PL" dirty="0"/>
              <a:t> in transitions</a:t>
            </a:r>
            <a:r>
              <a:rPr lang="en-US" dirty="0"/>
              <a:t> </a:t>
            </a:r>
            <a:r>
              <a:rPr lang="pl-PL" dirty="0"/>
              <a:t>via</a:t>
            </a:r>
            <a:r>
              <a:rPr lang="en-US" dirty="0"/>
              <a:t> </a:t>
            </a:r>
            <a:r>
              <a:rPr lang="en-US" dirty="0">
                <a:latin typeface="Symbol" panose="05050102010706020507" pitchFamily="18" charset="2"/>
              </a:rPr>
              <a:t>b</a:t>
            </a:r>
            <a:r>
              <a:rPr lang="en-US" dirty="0"/>
              <a:t> energy: example of </a:t>
            </a:r>
            <a:r>
              <a:rPr lang="en-US" baseline="30000" dirty="0"/>
              <a:t>49</a:t>
            </a:r>
            <a:r>
              <a:rPr lang="en-US" dirty="0"/>
              <a:t>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A3B73-A4C0-7772-8A7A-748ED4E5F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864E7E-55EA-A53E-5629-C7966CB39D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7A94A4-A573-6893-AB82-25BB75508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770" y="3228984"/>
            <a:ext cx="3645427" cy="35935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ED7A002-07FA-939C-51ED-D90948F0D3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5119" y="3243433"/>
            <a:ext cx="3775313" cy="35904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76CA56-BADC-54DA-5A45-4711949E517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6276" y="796483"/>
            <a:ext cx="5399818" cy="240228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E47768B-296E-AD34-7CBA-814835D49B89}"/>
              </a:ext>
            </a:extLst>
          </p:cNvPr>
          <p:cNvSpPr txBox="1"/>
          <p:nvPr/>
        </p:nvSpPr>
        <p:spPr>
          <a:xfrm>
            <a:off x="1115616" y="5562428"/>
            <a:ext cx="156812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beta events</a:t>
            </a:r>
            <a:endParaRPr lang="pl-PL" dirty="0"/>
          </a:p>
          <a:p>
            <a:r>
              <a:rPr lang="pl-PL" dirty="0"/>
              <a:t>-&gt; Averaged a</a:t>
            </a:r>
            <a:r>
              <a:rPr lang="pl-PL" baseline="-25000" dirty="0">
                <a:latin typeface="Symbol" panose="05050102010706020507" pitchFamily="18" charset="2"/>
              </a:rPr>
              <a:t>b</a:t>
            </a:r>
            <a:endParaRPr lang="en-GB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B663ED2-EDF8-4A25-8DAD-F5D504CED9D9}"/>
              </a:ext>
            </a:extLst>
          </p:cNvPr>
          <p:cNvSpPr txBox="1"/>
          <p:nvPr/>
        </p:nvSpPr>
        <p:spPr>
          <a:xfrm>
            <a:off x="4987503" y="5108991"/>
            <a:ext cx="24648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Symbol" panose="05050102010706020507" pitchFamily="18" charset="2"/>
              </a:rPr>
              <a:t>b</a:t>
            </a:r>
            <a:r>
              <a:rPr lang="en-US" dirty="0"/>
              <a:t> events above 5</a:t>
            </a:r>
            <a:r>
              <a:rPr lang="pl-PL" dirty="0"/>
              <a:t> </a:t>
            </a:r>
            <a:r>
              <a:rPr lang="en-US" dirty="0"/>
              <a:t>MeV</a:t>
            </a:r>
            <a:endParaRPr lang="pl-PL" dirty="0"/>
          </a:p>
          <a:p>
            <a:r>
              <a:rPr lang="pl-PL" dirty="0"/>
              <a:t>-&gt; Mostly </a:t>
            </a:r>
            <a:r>
              <a:rPr lang="pl-PL" dirty="0">
                <a:latin typeface="Symbol" panose="05050102010706020507" pitchFamily="18" charset="2"/>
              </a:rPr>
              <a:t>b</a:t>
            </a:r>
            <a:r>
              <a:rPr lang="pl-PL" dirty="0"/>
              <a:t>’s to lowest-lying state</a:t>
            </a:r>
          </a:p>
          <a:p>
            <a:r>
              <a:rPr lang="pl-PL" dirty="0"/>
              <a:t>-&gt; a</a:t>
            </a:r>
            <a:r>
              <a:rPr lang="pl-PL" baseline="-25000" dirty="0">
                <a:latin typeface="Symbol" panose="05050102010706020507" pitchFamily="18" charset="2"/>
              </a:rPr>
              <a:t>b</a:t>
            </a:r>
            <a:r>
              <a:rPr lang="pl-PL" dirty="0"/>
              <a:t> for 1 state</a:t>
            </a:r>
            <a:endParaRPr lang="en-GB" dirty="0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BA0FB615-553A-45F9-4574-CED1E9158A07}"/>
              </a:ext>
            </a:extLst>
          </p:cNvPr>
          <p:cNvCxnSpPr>
            <a:stCxn id="8" idx="0"/>
          </p:cNvCxnSpPr>
          <p:nvPr/>
        </p:nvCxnSpPr>
        <p:spPr>
          <a:xfrm flipH="1" flipV="1">
            <a:off x="6572775" y="2538341"/>
            <a:ext cx="1" cy="7050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51DDC313-5C05-E787-026F-CD18B608A0F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18471"/>
          <a:stretch/>
        </p:blipFill>
        <p:spPr>
          <a:xfrm>
            <a:off x="147674" y="764738"/>
            <a:ext cx="1688021" cy="244166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8D4BA09-5AF4-C993-2EDE-8AA1DED5A4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96371" y="783074"/>
            <a:ext cx="1987652" cy="1054154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AD48BEF-472E-B88D-56E7-4462A68A526C}"/>
              </a:ext>
            </a:extLst>
          </p:cNvPr>
          <p:cNvCxnSpPr>
            <a:cxnSpLocks/>
          </p:cNvCxnSpPr>
          <p:nvPr/>
        </p:nvCxnSpPr>
        <p:spPr>
          <a:xfrm>
            <a:off x="4033473" y="3933056"/>
            <a:ext cx="0" cy="1120094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520682DD-095B-699E-D12B-804D285AC46F}"/>
              </a:ext>
            </a:extLst>
          </p:cNvPr>
          <p:cNvSpPr txBox="1"/>
          <p:nvPr/>
        </p:nvSpPr>
        <p:spPr>
          <a:xfrm>
            <a:off x="3300914" y="3986267"/>
            <a:ext cx="7585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0.75%</a:t>
            </a:r>
            <a:endParaRPr lang="en-GB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CE398A2-AD4A-2E41-CF36-B0E4040A0064}"/>
              </a:ext>
            </a:extLst>
          </p:cNvPr>
          <p:cNvCxnSpPr>
            <a:cxnSpLocks/>
          </p:cNvCxnSpPr>
          <p:nvPr/>
        </p:nvCxnSpPr>
        <p:spPr>
          <a:xfrm>
            <a:off x="8316416" y="3988897"/>
            <a:ext cx="0" cy="221986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D2301F8-9A25-3336-2876-CAE71E909ACD}"/>
              </a:ext>
            </a:extLst>
          </p:cNvPr>
          <p:cNvSpPr txBox="1"/>
          <p:nvPr/>
        </p:nvSpPr>
        <p:spPr>
          <a:xfrm>
            <a:off x="7884368" y="5013176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6%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3543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74A781-DD03-A98E-38E6-F20F74B1C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"/>
            <a:ext cx="9144000" cy="634995"/>
          </a:xfrm>
        </p:spPr>
        <p:txBody>
          <a:bodyPr>
            <a:normAutofit fontScale="90000"/>
          </a:bodyPr>
          <a:lstStyle/>
          <a:p>
            <a:r>
              <a:rPr lang="pl-PL" dirty="0"/>
              <a:t>M</a:t>
            </a:r>
            <a:r>
              <a:rPr lang="en-US" dirty="0" err="1"/>
              <a:t>agnetisation</a:t>
            </a:r>
            <a:r>
              <a:rPr lang="en-US" dirty="0"/>
              <a:t> </a:t>
            </a:r>
            <a:r>
              <a:rPr lang="pl-PL" dirty="0"/>
              <a:t>distribution via </a:t>
            </a:r>
            <a:r>
              <a:rPr lang="en-US" dirty="0"/>
              <a:t>Bohr-Weisskopf effect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E33453-B1BD-27F2-C3D4-B0288BEB9F1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6399" y="6587818"/>
            <a:ext cx="3830131" cy="216025"/>
          </a:xfrm>
        </p:spPr>
        <p:txBody>
          <a:bodyPr/>
          <a:lstStyle/>
          <a:p>
            <a:r>
              <a:rPr lang="pl-PL" dirty="0"/>
              <a:t>Bohr, Weisskopf, Phys Rev76, 678 (1950)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0194B1F4-33B8-B94D-CF9C-5D0205E5F865}"/>
              </a:ext>
            </a:extLst>
          </p:cNvPr>
          <p:cNvSpPr txBox="1">
            <a:spLocks/>
          </p:cNvSpPr>
          <p:nvPr/>
        </p:nvSpPr>
        <p:spPr>
          <a:xfrm>
            <a:off x="269777" y="692698"/>
            <a:ext cx="8758236" cy="39411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Ø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ü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Bohr-Weisskopf effect: correction to </a:t>
            </a:r>
            <a:r>
              <a:rPr lang="en-GB" dirty="0"/>
              <a:t>magnetic moment derived from HFS</a:t>
            </a:r>
            <a:r>
              <a:rPr lang="pl-PL" dirty="0"/>
              <a:t> A-factor</a:t>
            </a:r>
            <a:r>
              <a:rPr lang="en-GB" dirty="0"/>
              <a:t>: </a:t>
            </a:r>
          </a:p>
          <a:p>
            <a:pPr lvl="1"/>
            <a:r>
              <a:rPr lang="en-GB" dirty="0"/>
              <a:t>Due to </a:t>
            </a:r>
            <a:r>
              <a:rPr lang="pl-PL" dirty="0"/>
              <a:t>inhomogeneity of </a:t>
            </a:r>
            <a:r>
              <a:rPr lang="en-GB" dirty="0"/>
              <a:t>B field </a:t>
            </a:r>
            <a:r>
              <a:rPr lang="pl-PL" dirty="0"/>
              <a:t>generated by atomic electrons</a:t>
            </a:r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pPr lvl="1"/>
            <a:endParaRPr lang="en-GB" dirty="0"/>
          </a:p>
          <a:p>
            <a:r>
              <a:rPr lang="en-GB" dirty="0"/>
              <a:t>Required: correction to HFS formula to account for distributed nuclear </a:t>
            </a:r>
            <a:r>
              <a:rPr lang="pl-PL" dirty="0"/>
              <a:t>charge (Breit-Rosenthal effect) and </a:t>
            </a:r>
            <a:r>
              <a:rPr lang="en-GB" dirty="0"/>
              <a:t>magnetisation (Bohr-Weisskopf effect)</a:t>
            </a:r>
            <a:endParaRPr lang="pl-PL" dirty="0"/>
          </a:p>
          <a:p>
            <a:r>
              <a:rPr lang="pl-PL" b="1" dirty="0"/>
              <a:t>Bohr-Weisskopf effect:</a:t>
            </a:r>
            <a:endParaRPr lang="en-GB" b="1" dirty="0"/>
          </a:p>
          <a:p>
            <a:pPr lvl="1"/>
            <a:r>
              <a:rPr lang="en-GB" dirty="0"/>
              <a:t>Very small, </a:t>
            </a:r>
            <a:r>
              <a:rPr lang="en-GB" b="1" dirty="0"/>
              <a:t>down to 10</a:t>
            </a:r>
            <a:r>
              <a:rPr lang="en-GB" b="1" baseline="30000" dirty="0"/>
              <a:t>-5 </a:t>
            </a:r>
            <a:endParaRPr lang="en-GB" b="1" dirty="0"/>
          </a:p>
          <a:p>
            <a:pPr lvl="1"/>
            <a:r>
              <a:rPr lang="en-GB" dirty="0"/>
              <a:t>Until now: smaller than experimental precision for unstable nuclei -&gt; neglected</a:t>
            </a:r>
            <a:endParaRPr lang="en-GB" b="1" dirty="0"/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50A4454-ADD6-95FC-4814-A8BACB2A45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8447" y="1099834"/>
            <a:ext cx="761134" cy="7670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9C28CB-B9E9-5C60-8B04-8569D3579629}"/>
              </a:ext>
            </a:extLst>
          </p:cNvPr>
          <p:cNvSpPr txBox="1"/>
          <p:nvPr/>
        </p:nvSpPr>
        <p:spPr>
          <a:xfrm>
            <a:off x="8046013" y="1809691"/>
            <a:ext cx="98200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 err="1"/>
              <a:t>PreSOBEN</a:t>
            </a:r>
            <a:endParaRPr lang="en-GB" sz="1500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0AD42BF-5DE4-73AF-594A-66629D64AABF}"/>
              </a:ext>
            </a:extLst>
          </p:cNvPr>
          <p:cNvGrpSpPr/>
          <p:nvPr/>
        </p:nvGrpSpPr>
        <p:grpSpPr>
          <a:xfrm>
            <a:off x="5959729" y="1451198"/>
            <a:ext cx="1204559" cy="1473746"/>
            <a:chOff x="179512" y="1221338"/>
            <a:chExt cx="1584176" cy="191963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56184B9-0AF5-59C7-0E54-3F4346B0343A}"/>
                </a:ext>
              </a:extLst>
            </p:cNvPr>
            <p:cNvGrpSpPr/>
            <p:nvPr/>
          </p:nvGrpSpPr>
          <p:grpSpPr>
            <a:xfrm>
              <a:off x="179512" y="1221338"/>
              <a:ext cx="1584176" cy="1828800"/>
              <a:chOff x="1349780" y="3438438"/>
              <a:chExt cx="1584176" cy="2808312"/>
            </a:xfrm>
          </p:grpSpPr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3C666735-09E0-C662-C259-1E015B589AB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349780" y="3438438"/>
                <a:ext cx="0" cy="280831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Arrow Connector 15">
                <a:extLst>
                  <a:ext uri="{FF2B5EF4-FFF2-40B4-BE49-F238E27FC236}">
                    <a16:creationId xmlns:a16="http://schemas.microsoft.com/office/drawing/2014/main" id="{9EF5DE90-2D85-42EB-B313-26091250B2A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493796" y="3438438"/>
                <a:ext cx="0" cy="280831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6B9499CC-F63F-D82F-2CD6-829A2D362F3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37812" y="3438438"/>
                <a:ext cx="0" cy="280831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BBFF1B93-862A-C9BA-042C-0E67FD1A42C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781828" y="3438438"/>
                <a:ext cx="0" cy="280831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D077074A-2C2B-E3FB-4656-DC9A06D97137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925844" y="3438438"/>
                <a:ext cx="0" cy="280831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A132A722-0005-24EF-A978-B98BC847596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069860" y="3438438"/>
                <a:ext cx="0" cy="280831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127AA93D-1928-7A1E-5EF4-7B931A128E3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213876" y="3438438"/>
                <a:ext cx="0" cy="280831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934C8A49-00B1-BB75-899E-17A55959C67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357892" y="3438438"/>
                <a:ext cx="0" cy="280831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74FE52C6-4546-CF3A-AFC2-6818A33FF70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501908" y="3438438"/>
                <a:ext cx="0" cy="280831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A4E1C64C-04C4-973B-EB26-7B94392C4BE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645924" y="3438438"/>
                <a:ext cx="0" cy="280831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Arrow Connector 24">
                <a:extLst>
                  <a:ext uri="{FF2B5EF4-FFF2-40B4-BE49-F238E27FC236}">
                    <a16:creationId xmlns:a16="http://schemas.microsoft.com/office/drawing/2014/main" id="{DE350274-B295-E9C0-EDDD-C82FE0A8B7E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789940" y="3438438"/>
                <a:ext cx="0" cy="280831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Straight Arrow Connector 25">
                <a:extLst>
                  <a:ext uri="{FF2B5EF4-FFF2-40B4-BE49-F238E27FC236}">
                    <a16:creationId xmlns:a16="http://schemas.microsoft.com/office/drawing/2014/main" id="{C01F6649-61AD-8167-AA4A-920C04BCCB4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33956" y="3438438"/>
                <a:ext cx="0" cy="280831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95BD897A-23E7-0323-232F-2E639DBCA74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67544" y="1834216"/>
              <a:ext cx="986400" cy="9864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7D2C8E4-F40B-77F3-3C1A-EDBEFD5346A2}"/>
                </a:ext>
              </a:extLst>
            </p:cNvPr>
            <p:cNvSpPr txBox="1"/>
            <p:nvPr/>
          </p:nvSpPr>
          <p:spPr>
            <a:xfrm>
              <a:off x="794385" y="1274182"/>
              <a:ext cx="3802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FR" sz="2800" i="1" dirty="0">
                  <a:solidFill>
                    <a:srgbClr val="29348C"/>
                  </a:solidFill>
                </a:rPr>
                <a:t>B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F3135629-66D5-301A-3C05-F15415C26568}"/>
                    </a:ext>
                  </a:extLst>
                </p:cNvPr>
                <p:cNvSpPr txBox="1"/>
                <p:nvPr/>
              </p:nvSpPr>
              <p:spPr>
                <a:xfrm>
                  <a:off x="782947" y="2115457"/>
                  <a:ext cx="385041" cy="369332"/>
                </a:xfrm>
                <a:prstGeom prst="rect">
                  <a:avLst/>
                </a:prstGeom>
                <a:solidFill>
                  <a:srgbClr val="FF0000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F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𝝁</m:t>
                        </m:r>
                      </m:oMath>
                    </m:oMathPara>
                  </a14:m>
                  <a:endParaRPr lang="en-F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02C11D57-A933-A29A-B52F-8F69AD1FD3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82947" y="2115457"/>
                  <a:ext cx="385041" cy="369332"/>
                </a:xfrm>
                <a:prstGeom prst="rect">
                  <a:avLst/>
                </a:prstGeom>
                <a:blipFill>
                  <a:blip r:embed="rId4"/>
                  <a:stretch>
                    <a:fillRect b="-18868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208B7DB-B6D2-EEA9-CDE8-5CBFE55EEA0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09489" y="1590816"/>
              <a:ext cx="351839" cy="379774"/>
            </a:xfrm>
            <a:prstGeom prst="straightConnector1">
              <a:avLst/>
            </a:prstGeom>
            <a:ln w="7302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ECFD5E0-8609-1EA5-0BA6-6E8A8F53436C}"/>
                </a:ext>
              </a:extLst>
            </p:cNvPr>
            <p:cNvSpPr txBox="1"/>
            <p:nvPr/>
          </p:nvSpPr>
          <p:spPr>
            <a:xfrm>
              <a:off x="614236" y="2771636"/>
              <a:ext cx="6559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NMR</a:t>
              </a:r>
              <a:endParaRPr lang="en-GB" dirty="0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70D6B1D-53F2-FF81-42CD-D1724EA92FA7}"/>
              </a:ext>
            </a:extLst>
          </p:cNvPr>
          <p:cNvGrpSpPr/>
          <p:nvPr/>
        </p:nvGrpSpPr>
        <p:grpSpPr>
          <a:xfrm>
            <a:off x="775153" y="1484784"/>
            <a:ext cx="3058933" cy="1388236"/>
            <a:chOff x="4186052" y="1264746"/>
            <a:chExt cx="4145419" cy="182880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28DF859-7BB4-7209-83C2-E004C4CD4CD7}"/>
                </a:ext>
              </a:extLst>
            </p:cNvPr>
            <p:cNvGrpSpPr/>
            <p:nvPr/>
          </p:nvGrpSpPr>
          <p:grpSpPr>
            <a:xfrm>
              <a:off x="4186052" y="1264746"/>
              <a:ext cx="4145419" cy="1828800"/>
              <a:chOff x="5227363" y="3407592"/>
              <a:chExt cx="4145419" cy="2859196"/>
            </a:xfrm>
          </p:grpSpPr>
          <p:grpSp>
            <p:nvGrpSpPr>
              <p:cNvPr id="34" name="Group 33">
                <a:extLst>
                  <a:ext uri="{FF2B5EF4-FFF2-40B4-BE49-F238E27FC236}">
                    <a16:creationId xmlns:a16="http://schemas.microsoft.com/office/drawing/2014/main" id="{C56954D5-095E-94E3-8FEA-1AA37B23DB4A}"/>
                  </a:ext>
                </a:extLst>
              </p:cNvPr>
              <p:cNvGrpSpPr/>
              <p:nvPr/>
            </p:nvGrpSpPr>
            <p:grpSpPr>
              <a:xfrm>
                <a:off x="6570313" y="3437217"/>
                <a:ext cx="468000" cy="2810753"/>
                <a:chOff x="5868237" y="1554351"/>
                <a:chExt cx="936012" cy="2810753"/>
              </a:xfrm>
            </p:grpSpPr>
            <p:sp>
              <p:nvSpPr>
                <p:cNvPr id="71" name="Arc 70">
                  <a:extLst>
                    <a:ext uri="{FF2B5EF4-FFF2-40B4-BE49-F238E27FC236}">
                      <a16:creationId xmlns:a16="http://schemas.microsoft.com/office/drawing/2014/main" id="{81434F0A-E62F-5223-A849-C7D3696BA23D}"/>
                    </a:ext>
                  </a:extLst>
                </p:cNvPr>
                <p:cNvSpPr/>
                <p:nvPr/>
              </p:nvSpPr>
              <p:spPr>
                <a:xfrm flipV="1">
                  <a:off x="5868237" y="1556792"/>
                  <a:ext cx="936012" cy="2808312"/>
                </a:xfrm>
                <a:prstGeom prst="arc">
                  <a:avLst/>
                </a:prstGeom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FR"/>
                </a:p>
              </p:txBody>
            </p:sp>
            <p:sp>
              <p:nvSpPr>
                <p:cNvPr id="72" name="Arc 71">
                  <a:extLst>
                    <a:ext uri="{FF2B5EF4-FFF2-40B4-BE49-F238E27FC236}">
                      <a16:creationId xmlns:a16="http://schemas.microsoft.com/office/drawing/2014/main" id="{3BAD0945-063C-CCA3-38A1-5529F035399A}"/>
                    </a:ext>
                  </a:extLst>
                </p:cNvPr>
                <p:cNvSpPr/>
                <p:nvPr/>
              </p:nvSpPr>
              <p:spPr>
                <a:xfrm rot="10800000" flipH="1" flipV="1">
                  <a:off x="5868237" y="1554351"/>
                  <a:ext cx="936012" cy="2808312"/>
                </a:xfrm>
                <a:prstGeom prst="arc">
                  <a:avLst/>
                </a:prstGeom>
                <a:ln>
                  <a:headEnd type="triangle"/>
                  <a:tailEnd type="non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FR"/>
                </a:p>
              </p:txBody>
            </p:sp>
          </p:grpSp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8819D679-25F3-033C-7AA7-9AB4722403FC}"/>
                  </a:ext>
                </a:extLst>
              </p:cNvPr>
              <p:cNvGrpSpPr/>
              <p:nvPr/>
            </p:nvGrpSpPr>
            <p:grpSpPr>
              <a:xfrm>
                <a:off x="5227363" y="3407592"/>
                <a:ext cx="4145419" cy="2859196"/>
                <a:chOff x="5227363" y="3407592"/>
                <a:chExt cx="4145419" cy="2859196"/>
              </a:xfrm>
            </p:grpSpPr>
            <p:grpSp>
              <p:nvGrpSpPr>
                <p:cNvPr id="36" name="Group 35">
                  <a:extLst>
                    <a:ext uri="{FF2B5EF4-FFF2-40B4-BE49-F238E27FC236}">
                      <a16:creationId xmlns:a16="http://schemas.microsoft.com/office/drawing/2014/main" id="{2EAAE246-35C0-09DF-14E5-CB61E540773E}"/>
                    </a:ext>
                  </a:extLst>
                </p:cNvPr>
                <p:cNvGrpSpPr/>
                <p:nvPr/>
              </p:nvGrpSpPr>
              <p:grpSpPr>
                <a:xfrm>
                  <a:off x="7254436" y="3435997"/>
                  <a:ext cx="0" cy="2810753"/>
                  <a:chOff x="5868237" y="1554351"/>
                  <a:chExt cx="936012" cy="2810753"/>
                </a:xfrm>
              </p:grpSpPr>
              <p:sp>
                <p:nvSpPr>
                  <p:cNvPr id="69" name="Arc 68">
                    <a:extLst>
                      <a:ext uri="{FF2B5EF4-FFF2-40B4-BE49-F238E27FC236}">
                        <a16:creationId xmlns:a16="http://schemas.microsoft.com/office/drawing/2014/main" id="{D76F05E2-37BC-3EE5-40EB-E33B86888F7B}"/>
                      </a:ext>
                    </a:extLst>
                  </p:cNvPr>
                  <p:cNvSpPr/>
                  <p:nvPr/>
                </p:nvSpPr>
                <p:spPr>
                  <a:xfrm flipV="1">
                    <a:off x="5868237" y="1556792"/>
                    <a:ext cx="936012" cy="2808312"/>
                  </a:xfrm>
                  <a:prstGeom prst="arc">
                    <a:avLst/>
                  </a:prstGeom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FR"/>
                  </a:p>
                </p:txBody>
              </p:sp>
              <p:sp>
                <p:nvSpPr>
                  <p:cNvPr id="70" name="Arc 69">
                    <a:extLst>
                      <a:ext uri="{FF2B5EF4-FFF2-40B4-BE49-F238E27FC236}">
                        <a16:creationId xmlns:a16="http://schemas.microsoft.com/office/drawing/2014/main" id="{A1F0E7BF-8485-F1C6-EA70-E45619D8DBBE}"/>
                      </a:ext>
                    </a:extLst>
                  </p:cNvPr>
                  <p:cNvSpPr/>
                  <p:nvPr/>
                </p:nvSpPr>
                <p:spPr>
                  <a:xfrm rot="10800000" flipH="1" flipV="1">
                    <a:off x="5868237" y="1554351"/>
                    <a:ext cx="936012" cy="2808312"/>
                  </a:xfrm>
                  <a:prstGeom prst="arc">
                    <a:avLst/>
                  </a:prstGeom>
                  <a:ln>
                    <a:headEnd type="triangle"/>
                    <a:tailEnd type="non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FR"/>
                  </a:p>
                </p:txBody>
              </p:sp>
            </p:grpSp>
            <p:grpSp>
              <p:nvGrpSpPr>
                <p:cNvPr id="37" name="Group 36">
                  <a:extLst>
                    <a:ext uri="{FF2B5EF4-FFF2-40B4-BE49-F238E27FC236}">
                      <a16:creationId xmlns:a16="http://schemas.microsoft.com/office/drawing/2014/main" id="{E9263ADD-7BEB-CDA5-5924-0A86DA7DE7D4}"/>
                    </a:ext>
                  </a:extLst>
                </p:cNvPr>
                <p:cNvGrpSpPr/>
                <p:nvPr/>
              </p:nvGrpSpPr>
              <p:grpSpPr>
                <a:xfrm>
                  <a:off x="5227363" y="3407592"/>
                  <a:ext cx="4145419" cy="2859196"/>
                  <a:chOff x="5227363" y="3395804"/>
                  <a:chExt cx="4145419" cy="2859196"/>
                </a:xfrm>
              </p:grpSpPr>
              <p:grpSp>
                <p:nvGrpSpPr>
                  <p:cNvPr id="38" name="Group 37">
                    <a:extLst>
                      <a:ext uri="{FF2B5EF4-FFF2-40B4-BE49-F238E27FC236}">
                        <a16:creationId xmlns:a16="http://schemas.microsoft.com/office/drawing/2014/main" id="{AC91207E-A614-7B57-C8FB-5AA4B5961231}"/>
                      </a:ext>
                    </a:extLst>
                  </p:cNvPr>
                  <p:cNvGrpSpPr/>
                  <p:nvPr/>
                </p:nvGrpSpPr>
                <p:grpSpPr>
                  <a:xfrm>
                    <a:off x="5227363" y="3408371"/>
                    <a:ext cx="1188000" cy="2843770"/>
                    <a:chOff x="5868237" y="1554351"/>
                    <a:chExt cx="936012" cy="2810753"/>
                  </a:xfrm>
                </p:grpSpPr>
                <p:sp>
                  <p:nvSpPr>
                    <p:cNvPr id="67" name="Arc 66">
                      <a:extLst>
                        <a:ext uri="{FF2B5EF4-FFF2-40B4-BE49-F238E27FC236}">
                          <a16:creationId xmlns:a16="http://schemas.microsoft.com/office/drawing/2014/main" id="{C7006779-5E4D-4AF0-2B4C-BA63DB4310FE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5868237" y="1556792"/>
                      <a:ext cx="936012" cy="2808312"/>
                    </a:xfrm>
                    <a:prstGeom prst="arc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FR"/>
                    </a:p>
                  </p:txBody>
                </p:sp>
                <p:sp>
                  <p:nvSpPr>
                    <p:cNvPr id="68" name="Arc 67">
                      <a:extLst>
                        <a:ext uri="{FF2B5EF4-FFF2-40B4-BE49-F238E27FC236}">
                          <a16:creationId xmlns:a16="http://schemas.microsoft.com/office/drawing/2014/main" id="{660A2A55-A2E5-7BAC-5EF4-1AD6F177F7D4}"/>
                        </a:ext>
                      </a:extLst>
                    </p:cNvPr>
                    <p:cNvSpPr/>
                    <p:nvPr/>
                  </p:nvSpPr>
                  <p:spPr>
                    <a:xfrm rot="10800000" flipH="1" flipV="1">
                      <a:off x="5868237" y="1554351"/>
                      <a:ext cx="936012" cy="2808312"/>
                    </a:xfrm>
                    <a:prstGeom prst="arc">
                      <a:avLst/>
                    </a:prstGeom>
                    <a:ln>
                      <a:headEnd type="triangl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FR"/>
                    </a:p>
                  </p:txBody>
                </p:sp>
              </p:grpSp>
              <p:grpSp>
                <p:nvGrpSpPr>
                  <p:cNvPr id="39" name="Group 38">
                    <a:extLst>
                      <a:ext uri="{FF2B5EF4-FFF2-40B4-BE49-F238E27FC236}">
                        <a16:creationId xmlns:a16="http://schemas.microsoft.com/office/drawing/2014/main" id="{88B996C9-BA43-1999-A111-27367D44D11E}"/>
                      </a:ext>
                    </a:extLst>
                  </p:cNvPr>
                  <p:cNvGrpSpPr/>
                  <p:nvPr/>
                </p:nvGrpSpPr>
                <p:grpSpPr>
                  <a:xfrm>
                    <a:off x="5742361" y="3402981"/>
                    <a:ext cx="936012" cy="2843770"/>
                    <a:chOff x="5868237" y="1554351"/>
                    <a:chExt cx="936012" cy="2810753"/>
                  </a:xfrm>
                </p:grpSpPr>
                <p:sp>
                  <p:nvSpPr>
                    <p:cNvPr id="65" name="Arc 64">
                      <a:extLst>
                        <a:ext uri="{FF2B5EF4-FFF2-40B4-BE49-F238E27FC236}">
                          <a16:creationId xmlns:a16="http://schemas.microsoft.com/office/drawing/2014/main" id="{418096BB-EC31-CBA6-0296-275044150437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5868237" y="1556792"/>
                      <a:ext cx="936012" cy="2808312"/>
                    </a:xfrm>
                    <a:prstGeom prst="arc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FR"/>
                    </a:p>
                  </p:txBody>
                </p:sp>
                <p:sp>
                  <p:nvSpPr>
                    <p:cNvPr id="66" name="Arc 65">
                      <a:extLst>
                        <a:ext uri="{FF2B5EF4-FFF2-40B4-BE49-F238E27FC236}">
                          <a16:creationId xmlns:a16="http://schemas.microsoft.com/office/drawing/2014/main" id="{67E5CF15-61BF-F609-7476-7012654EA05B}"/>
                        </a:ext>
                      </a:extLst>
                    </p:cNvPr>
                    <p:cNvSpPr/>
                    <p:nvPr/>
                  </p:nvSpPr>
                  <p:spPr>
                    <a:xfrm rot="10800000" flipH="1" flipV="1">
                      <a:off x="5868237" y="1554351"/>
                      <a:ext cx="936012" cy="2808312"/>
                    </a:xfrm>
                    <a:prstGeom prst="arc">
                      <a:avLst/>
                    </a:prstGeom>
                    <a:ln>
                      <a:headEnd type="triangl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FR"/>
                    </a:p>
                  </p:txBody>
                </p:sp>
              </p:grpSp>
              <p:grpSp>
                <p:nvGrpSpPr>
                  <p:cNvPr id="40" name="Group 39">
                    <a:extLst>
                      <a:ext uri="{FF2B5EF4-FFF2-40B4-BE49-F238E27FC236}">
                        <a16:creationId xmlns:a16="http://schemas.microsoft.com/office/drawing/2014/main" id="{9E1701A4-C9B7-AAFD-9440-E77E5A67D3B1}"/>
                      </a:ext>
                    </a:extLst>
                  </p:cNvPr>
                  <p:cNvGrpSpPr/>
                  <p:nvPr/>
                </p:nvGrpSpPr>
                <p:grpSpPr>
                  <a:xfrm>
                    <a:off x="6161176" y="3398425"/>
                    <a:ext cx="720000" cy="2843770"/>
                    <a:chOff x="5868237" y="1554351"/>
                    <a:chExt cx="936012" cy="2810753"/>
                  </a:xfrm>
                </p:grpSpPr>
                <p:sp>
                  <p:nvSpPr>
                    <p:cNvPr id="63" name="Arc 62">
                      <a:extLst>
                        <a:ext uri="{FF2B5EF4-FFF2-40B4-BE49-F238E27FC236}">
                          <a16:creationId xmlns:a16="http://schemas.microsoft.com/office/drawing/2014/main" id="{45E4EEBA-5638-8E93-F123-2CC318B998F4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5868237" y="1556792"/>
                      <a:ext cx="936012" cy="2808312"/>
                    </a:xfrm>
                    <a:prstGeom prst="arc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FR"/>
                    </a:p>
                  </p:txBody>
                </p:sp>
                <p:sp>
                  <p:nvSpPr>
                    <p:cNvPr id="64" name="Arc 63">
                      <a:extLst>
                        <a:ext uri="{FF2B5EF4-FFF2-40B4-BE49-F238E27FC236}">
                          <a16:creationId xmlns:a16="http://schemas.microsoft.com/office/drawing/2014/main" id="{5FD855D6-29F3-C8F1-A0AC-0DE964636239}"/>
                        </a:ext>
                      </a:extLst>
                    </p:cNvPr>
                    <p:cNvSpPr/>
                    <p:nvPr/>
                  </p:nvSpPr>
                  <p:spPr>
                    <a:xfrm rot="10800000" flipH="1" flipV="1">
                      <a:off x="5868237" y="1554351"/>
                      <a:ext cx="936012" cy="2808312"/>
                    </a:xfrm>
                    <a:prstGeom prst="arc">
                      <a:avLst/>
                    </a:prstGeom>
                    <a:ln>
                      <a:headEnd type="triangl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FR"/>
                    </a:p>
                  </p:txBody>
                </p:sp>
              </p:grpSp>
              <p:grpSp>
                <p:nvGrpSpPr>
                  <p:cNvPr id="41" name="Group 40">
                    <a:extLst>
                      <a:ext uri="{FF2B5EF4-FFF2-40B4-BE49-F238E27FC236}">
                        <a16:creationId xmlns:a16="http://schemas.microsoft.com/office/drawing/2014/main" id="{4F24339D-ED65-5044-916E-9F3888370D18}"/>
                      </a:ext>
                    </a:extLst>
                  </p:cNvPr>
                  <p:cNvGrpSpPr/>
                  <p:nvPr/>
                </p:nvGrpSpPr>
                <p:grpSpPr>
                  <a:xfrm>
                    <a:off x="6946889" y="3395984"/>
                    <a:ext cx="216000" cy="2843770"/>
                    <a:chOff x="5868237" y="1554351"/>
                    <a:chExt cx="936012" cy="2810753"/>
                  </a:xfrm>
                </p:grpSpPr>
                <p:sp>
                  <p:nvSpPr>
                    <p:cNvPr id="61" name="Arc 60">
                      <a:extLst>
                        <a:ext uri="{FF2B5EF4-FFF2-40B4-BE49-F238E27FC236}">
                          <a16:creationId xmlns:a16="http://schemas.microsoft.com/office/drawing/2014/main" id="{ED9945E5-FC44-798B-E93E-54F2A6610BF1}"/>
                        </a:ext>
                      </a:extLst>
                    </p:cNvPr>
                    <p:cNvSpPr/>
                    <p:nvPr/>
                  </p:nvSpPr>
                  <p:spPr>
                    <a:xfrm flipV="1">
                      <a:off x="5868237" y="1556792"/>
                      <a:ext cx="936012" cy="2808312"/>
                    </a:xfrm>
                    <a:prstGeom prst="arc">
                      <a:avLst/>
                    </a:prstGeom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FR"/>
                    </a:p>
                  </p:txBody>
                </p:sp>
                <p:sp>
                  <p:nvSpPr>
                    <p:cNvPr id="62" name="Arc 61">
                      <a:extLst>
                        <a:ext uri="{FF2B5EF4-FFF2-40B4-BE49-F238E27FC236}">
                          <a16:creationId xmlns:a16="http://schemas.microsoft.com/office/drawing/2014/main" id="{0125004A-8ADA-DDC5-1554-F864CBCDFE80}"/>
                        </a:ext>
                      </a:extLst>
                    </p:cNvPr>
                    <p:cNvSpPr/>
                    <p:nvPr/>
                  </p:nvSpPr>
                  <p:spPr>
                    <a:xfrm rot="10800000" flipH="1" flipV="1">
                      <a:off x="5868237" y="1554351"/>
                      <a:ext cx="936012" cy="2808312"/>
                    </a:xfrm>
                    <a:prstGeom prst="arc">
                      <a:avLst/>
                    </a:prstGeom>
                    <a:ln>
                      <a:headEnd type="triangle"/>
                      <a:tailEnd type="none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FR"/>
                    </a:p>
                  </p:txBody>
                </p:sp>
              </p:grpSp>
              <p:grpSp>
                <p:nvGrpSpPr>
                  <p:cNvPr id="42" name="Group 41">
                    <a:extLst>
                      <a:ext uri="{FF2B5EF4-FFF2-40B4-BE49-F238E27FC236}">
                        <a16:creationId xmlns:a16="http://schemas.microsoft.com/office/drawing/2014/main" id="{CDFA54C6-2C82-632A-9F79-9F5E4923F1E8}"/>
                      </a:ext>
                    </a:extLst>
                  </p:cNvPr>
                  <p:cNvGrpSpPr/>
                  <p:nvPr/>
                </p:nvGrpSpPr>
                <p:grpSpPr>
                  <a:xfrm flipH="1">
                    <a:off x="7345982" y="3395804"/>
                    <a:ext cx="2026800" cy="2859196"/>
                    <a:chOff x="7511115" y="3133971"/>
                    <a:chExt cx="2027073" cy="2823140"/>
                  </a:xfrm>
                </p:grpSpPr>
                <p:grpSp>
                  <p:nvGrpSpPr>
                    <p:cNvPr id="43" name="Group 42">
                      <a:extLst>
                        <a:ext uri="{FF2B5EF4-FFF2-40B4-BE49-F238E27FC236}">
                          <a16:creationId xmlns:a16="http://schemas.microsoft.com/office/drawing/2014/main" id="{A1FDE1E5-214A-01F7-0F13-507D6C906B0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026113" y="3140968"/>
                      <a:ext cx="936012" cy="2810753"/>
                      <a:chOff x="5868237" y="1554351"/>
                      <a:chExt cx="936012" cy="2810753"/>
                    </a:xfrm>
                  </p:grpSpPr>
                  <p:sp>
                    <p:nvSpPr>
                      <p:cNvPr id="59" name="Arc 58">
                        <a:extLst>
                          <a:ext uri="{FF2B5EF4-FFF2-40B4-BE49-F238E27FC236}">
                            <a16:creationId xmlns:a16="http://schemas.microsoft.com/office/drawing/2014/main" id="{EBCF1533-360F-F798-F75E-CDFE71492ABF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5868237" y="1556792"/>
                        <a:ext cx="936012" cy="2808312"/>
                      </a:xfrm>
                      <a:prstGeom prst="arc">
                        <a:avLst/>
                      </a:prstGeom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FR"/>
                      </a:p>
                    </p:txBody>
                  </p:sp>
                  <p:sp>
                    <p:nvSpPr>
                      <p:cNvPr id="60" name="Arc 59">
                        <a:extLst>
                          <a:ext uri="{FF2B5EF4-FFF2-40B4-BE49-F238E27FC236}">
                            <a16:creationId xmlns:a16="http://schemas.microsoft.com/office/drawing/2014/main" id="{52656097-CD9F-A6DB-7FEF-C12EDDF2AE9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 flipV="1">
                        <a:off x="5868237" y="1554351"/>
                        <a:ext cx="936012" cy="2808312"/>
                      </a:xfrm>
                      <a:prstGeom prst="arc">
                        <a:avLst/>
                      </a:prstGeom>
                      <a:ln>
                        <a:headEnd type="triangle"/>
                        <a:tailEnd type="non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FR"/>
                      </a:p>
                    </p:txBody>
                  </p:sp>
                </p:grpSp>
                <p:grpSp>
                  <p:nvGrpSpPr>
                    <p:cNvPr id="44" name="Group 43">
                      <a:extLst>
                        <a:ext uri="{FF2B5EF4-FFF2-40B4-BE49-F238E27FC236}">
                          <a16:creationId xmlns:a16="http://schemas.microsoft.com/office/drawing/2014/main" id="{68A1E7EB-DB4A-607C-12B7-6AE06C7F5781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444928" y="3136412"/>
                      <a:ext cx="720000" cy="2810753"/>
                      <a:chOff x="5868237" y="1554351"/>
                      <a:chExt cx="936012" cy="2810753"/>
                    </a:xfrm>
                  </p:grpSpPr>
                  <p:sp>
                    <p:nvSpPr>
                      <p:cNvPr id="57" name="Arc 56">
                        <a:extLst>
                          <a:ext uri="{FF2B5EF4-FFF2-40B4-BE49-F238E27FC236}">
                            <a16:creationId xmlns:a16="http://schemas.microsoft.com/office/drawing/2014/main" id="{C393B936-54F1-1C5F-477F-F79A6218D3D8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5868237" y="1556792"/>
                        <a:ext cx="936012" cy="2808312"/>
                      </a:xfrm>
                      <a:prstGeom prst="arc">
                        <a:avLst/>
                      </a:prstGeom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FR"/>
                      </a:p>
                    </p:txBody>
                  </p:sp>
                  <p:sp>
                    <p:nvSpPr>
                      <p:cNvPr id="58" name="Arc 57">
                        <a:extLst>
                          <a:ext uri="{FF2B5EF4-FFF2-40B4-BE49-F238E27FC236}">
                            <a16:creationId xmlns:a16="http://schemas.microsoft.com/office/drawing/2014/main" id="{B5F1C62E-84BC-C545-6644-51BFC30D26F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 flipV="1">
                        <a:off x="5868237" y="1554351"/>
                        <a:ext cx="936012" cy="2808312"/>
                      </a:xfrm>
                      <a:prstGeom prst="arc">
                        <a:avLst/>
                      </a:prstGeom>
                      <a:ln>
                        <a:headEnd type="triangle"/>
                        <a:tailEnd type="non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FR"/>
                      </a:p>
                    </p:txBody>
                  </p:sp>
                </p:grpSp>
                <p:grpSp>
                  <p:nvGrpSpPr>
                    <p:cNvPr id="45" name="Group 44">
                      <a:extLst>
                        <a:ext uri="{FF2B5EF4-FFF2-40B4-BE49-F238E27FC236}">
                          <a16:creationId xmlns:a16="http://schemas.microsoft.com/office/drawing/2014/main" id="{C3EE8688-E967-9326-A512-0BB28C0F5E3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8854065" y="3142188"/>
                      <a:ext cx="468000" cy="2810753"/>
                      <a:chOff x="5868237" y="1554351"/>
                      <a:chExt cx="936012" cy="2810753"/>
                    </a:xfrm>
                  </p:grpSpPr>
                  <p:sp>
                    <p:nvSpPr>
                      <p:cNvPr id="55" name="Arc 54">
                        <a:extLst>
                          <a:ext uri="{FF2B5EF4-FFF2-40B4-BE49-F238E27FC236}">
                            <a16:creationId xmlns:a16="http://schemas.microsoft.com/office/drawing/2014/main" id="{CB2DF6A0-2FC8-FCE1-B095-B9D14FA840E5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5868237" y="1556792"/>
                        <a:ext cx="936012" cy="2808312"/>
                      </a:xfrm>
                      <a:prstGeom prst="arc">
                        <a:avLst/>
                      </a:prstGeom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FR"/>
                      </a:p>
                    </p:txBody>
                  </p:sp>
                  <p:sp>
                    <p:nvSpPr>
                      <p:cNvPr id="56" name="Arc 55">
                        <a:extLst>
                          <a:ext uri="{FF2B5EF4-FFF2-40B4-BE49-F238E27FC236}">
                            <a16:creationId xmlns:a16="http://schemas.microsoft.com/office/drawing/2014/main" id="{7FBA8832-E692-B96C-8AFD-A2585029BE4E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 flipV="1">
                        <a:off x="5868237" y="1554351"/>
                        <a:ext cx="936012" cy="2808312"/>
                      </a:xfrm>
                      <a:prstGeom prst="arc">
                        <a:avLst/>
                      </a:prstGeom>
                      <a:ln>
                        <a:headEnd type="triangle"/>
                        <a:tailEnd type="non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FR"/>
                      </a:p>
                    </p:txBody>
                  </p:sp>
                </p:grpSp>
                <p:grpSp>
                  <p:nvGrpSpPr>
                    <p:cNvPr id="46" name="Group 45">
                      <a:extLst>
                        <a:ext uri="{FF2B5EF4-FFF2-40B4-BE49-F238E27FC236}">
                          <a16:creationId xmlns:a16="http://schemas.microsoft.com/office/drawing/2014/main" id="{54329E8A-E504-2A34-70CA-968005AB9D4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230641" y="3133971"/>
                      <a:ext cx="216000" cy="2810753"/>
                      <a:chOff x="5868237" y="1554351"/>
                      <a:chExt cx="936012" cy="2810753"/>
                    </a:xfrm>
                  </p:grpSpPr>
                  <p:sp>
                    <p:nvSpPr>
                      <p:cNvPr id="53" name="Arc 52">
                        <a:extLst>
                          <a:ext uri="{FF2B5EF4-FFF2-40B4-BE49-F238E27FC236}">
                            <a16:creationId xmlns:a16="http://schemas.microsoft.com/office/drawing/2014/main" id="{44B54D16-4A41-DA0A-0CD3-D446CA25920F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5868237" y="1556792"/>
                        <a:ext cx="936012" cy="2808312"/>
                      </a:xfrm>
                      <a:prstGeom prst="arc">
                        <a:avLst/>
                      </a:prstGeom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FR"/>
                      </a:p>
                    </p:txBody>
                  </p:sp>
                  <p:sp>
                    <p:nvSpPr>
                      <p:cNvPr id="54" name="Arc 53">
                        <a:extLst>
                          <a:ext uri="{FF2B5EF4-FFF2-40B4-BE49-F238E27FC236}">
                            <a16:creationId xmlns:a16="http://schemas.microsoft.com/office/drawing/2014/main" id="{BF932CC1-F1B2-994F-ED0A-9FE34D49A061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 flipV="1">
                        <a:off x="5868237" y="1554351"/>
                        <a:ext cx="936012" cy="2808312"/>
                      </a:xfrm>
                      <a:prstGeom prst="arc">
                        <a:avLst/>
                      </a:prstGeom>
                      <a:ln>
                        <a:headEnd type="triangle"/>
                        <a:tailEnd type="non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FR"/>
                      </a:p>
                    </p:txBody>
                  </p:sp>
                </p:grpSp>
                <p:grpSp>
                  <p:nvGrpSpPr>
                    <p:cNvPr id="47" name="Group 46">
                      <a:extLst>
                        <a:ext uri="{FF2B5EF4-FFF2-40B4-BE49-F238E27FC236}">
                          <a16:creationId xmlns:a16="http://schemas.microsoft.com/office/drawing/2014/main" id="{3188253F-E251-AB66-33B7-10812A3555B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538188" y="3140968"/>
                      <a:ext cx="0" cy="2810753"/>
                      <a:chOff x="5868237" y="1554351"/>
                      <a:chExt cx="936012" cy="2810753"/>
                    </a:xfrm>
                  </p:grpSpPr>
                  <p:sp>
                    <p:nvSpPr>
                      <p:cNvPr id="51" name="Arc 50">
                        <a:extLst>
                          <a:ext uri="{FF2B5EF4-FFF2-40B4-BE49-F238E27FC236}">
                            <a16:creationId xmlns:a16="http://schemas.microsoft.com/office/drawing/2014/main" id="{605A52C3-F960-57F5-2CDC-8D1CE3F1AEE6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5868237" y="1556792"/>
                        <a:ext cx="936012" cy="2808312"/>
                      </a:xfrm>
                      <a:prstGeom prst="arc">
                        <a:avLst/>
                      </a:prstGeom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FR"/>
                      </a:p>
                    </p:txBody>
                  </p:sp>
                  <p:sp>
                    <p:nvSpPr>
                      <p:cNvPr id="52" name="Arc 51">
                        <a:extLst>
                          <a:ext uri="{FF2B5EF4-FFF2-40B4-BE49-F238E27FC236}">
                            <a16:creationId xmlns:a16="http://schemas.microsoft.com/office/drawing/2014/main" id="{C40DDF6E-BFC8-9575-8545-89C0625843F9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 flipV="1">
                        <a:off x="5868237" y="1554351"/>
                        <a:ext cx="936012" cy="2808312"/>
                      </a:xfrm>
                      <a:prstGeom prst="arc">
                        <a:avLst/>
                      </a:prstGeom>
                      <a:ln>
                        <a:headEnd type="triangle"/>
                        <a:tailEnd type="non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FR"/>
                      </a:p>
                    </p:txBody>
                  </p:sp>
                </p:grpSp>
                <p:grpSp>
                  <p:nvGrpSpPr>
                    <p:cNvPr id="48" name="Group 47">
                      <a:extLst>
                        <a:ext uri="{FF2B5EF4-FFF2-40B4-BE49-F238E27FC236}">
                          <a16:creationId xmlns:a16="http://schemas.microsoft.com/office/drawing/2014/main" id="{670C4A16-9D17-700F-6240-A395F39CFBE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7511115" y="3146358"/>
                      <a:ext cx="1188000" cy="2810753"/>
                      <a:chOff x="5868237" y="1554351"/>
                      <a:chExt cx="936012" cy="2810753"/>
                    </a:xfrm>
                  </p:grpSpPr>
                  <p:sp>
                    <p:nvSpPr>
                      <p:cNvPr id="49" name="Arc 48">
                        <a:extLst>
                          <a:ext uri="{FF2B5EF4-FFF2-40B4-BE49-F238E27FC236}">
                            <a16:creationId xmlns:a16="http://schemas.microsoft.com/office/drawing/2014/main" id="{9E255EAC-27B6-2608-BEEA-6C5772990CF5}"/>
                          </a:ext>
                        </a:extLst>
                      </p:cNvPr>
                      <p:cNvSpPr/>
                      <p:nvPr/>
                    </p:nvSpPr>
                    <p:spPr>
                      <a:xfrm flipV="1">
                        <a:off x="5868237" y="1556792"/>
                        <a:ext cx="936012" cy="2808312"/>
                      </a:xfrm>
                      <a:prstGeom prst="arc">
                        <a:avLst/>
                      </a:prstGeom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FR"/>
                      </a:p>
                    </p:txBody>
                  </p:sp>
                  <p:sp>
                    <p:nvSpPr>
                      <p:cNvPr id="50" name="Arc 49">
                        <a:extLst>
                          <a:ext uri="{FF2B5EF4-FFF2-40B4-BE49-F238E27FC236}">
                            <a16:creationId xmlns:a16="http://schemas.microsoft.com/office/drawing/2014/main" id="{3630596B-9433-32DF-4BD9-C912944E3C20}"/>
                          </a:ext>
                        </a:extLst>
                      </p:cNvPr>
                      <p:cNvSpPr/>
                      <p:nvPr/>
                    </p:nvSpPr>
                    <p:spPr>
                      <a:xfrm rot="10800000" flipH="1" flipV="1">
                        <a:off x="5868237" y="1554351"/>
                        <a:ext cx="936012" cy="2808312"/>
                      </a:xfrm>
                      <a:prstGeom prst="arc">
                        <a:avLst/>
                      </a:prstGeom>
                      <a:ln>
                        <a:headEnd type="triangle"/>
                        <a:tailEnd type="none"/>
                      </a:ln>
                    </p:spPr>
                    <p:style>
                      <a:lnRef idx="1">
                        <a:schemeClr val="accent1"/>
                      </a:lnRef>
                      <a:fillRef idx="0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tx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FR"/>
                      </a:p>
                    </p:txBody>
                  </p:sp>
                </p:grpSp>
              </p:grpSp>
            </p:grpSp>
          </p:grpSp>
        </p:grpSp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9E00E323-57E8-15BA-E4D1-BBB4C08BCD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761267" y="1745463"/>
              <a:ext cx="986400" cy="9864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BF6D59B0-D374-5CD7-B353-F62B5BDCED70}"/>
                    </a:ext>
                  </a:extLst>
                </p:cNvPr>
                <p:cNvSpPr txBox="1"/>
                <p:nvPr/>
              </p:nvSpPr>
              <p:spPr>
                <a:xfrm>
                  <a:off x="6069109" y="2013572"/>
                  <a:ext cx="385041" cy="369332"/>
                </a:xfrm>
                <a:prstGeom prst="rect">
                  <a:avLst/>
                </a:prstGeom>
                <a:solidFill>
                  <a:srgbClr val="FF0000"/>
                </a:solidFill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FR" b="1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𝝁</m:t>
                        </m:r>
                      </m:oMath>
                    </m:oMathPara>
                  </a14:m>
                  <a:endParaRPr lang="en-FR" b="1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8F57CD52-B69F-67F8-4419-C006A20B0C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69109" y="2013572"/>
                  <a:ext cx="385041" cy="369332"/>
                </a:xfrm>
                <a:prstGeom prst="rect">
                  <a:avLst/>
                </a:prstGeom>
                <a:blipFill>
                  <a:blip r:embed="rId5"/>
                  <a:stretch>
                    <a:fillRect b="-10526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68A54F00-4652-E607-891C-B07855DA79F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01249" y="1516406"/>
              <a:ext cx="351839" cy="379774"/>
            </a:xfrm>
            <a:prstGeom prst="straightConnector1">
              <a:avLst/>
            </a:prstGeom>
            <a:ln w="7302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30595F3-0610-D0D7-D921-DCC207100BA3}"/>
                </a:ext>
              </a:extLst>
            </p:cNvPr>
            <p:cNvSpPr txBox="1"/>
            <p:nvPr/>
          </p:nvSpPr>
          <p:spPr>
            <a:xfrm>
              <a:off x="4872925" y="1979548"/>
              <a:ext cx="5372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HFS</a:t>
              </a:r>
              <a:endParaRPr lang="en-GB" dirty="0"/>
            </a:p>
          </p:txBody>
        </p:sp>
      </p:grpSp>
      <p:sp>
        <p:nvSpPr>
          <p:cNvPr id="74" name="TextBox 73">
            <a:extLst>
              <a:ext uri="{FF2B5EF4-FFF2-40B4-BE49-F238E27FC236}">
                <a16:creationId xmlns:a16="http://schemas.microsoft.com/office/drawing/2014/main" id="{75107726-3817-817A-1394-CEC83A3C17C2}"/>
              </a:ext>
            </a:extLst>
          </p:cNvPr>
          <p:cNvSpPr txBox="1"/>
          <p:nvPr/>
        </p:nvSpPr>
        <p:spPr>
          <a:xfrm>
            <a:off x="269777" y="4837392"/>
            <a:ext cx="819065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GB" sz="1800" b="1" dirty="0"/>
              <a:t>To use Bohr-Weisskopf effect to derive magnetisation distribution in unstable nuclei: </a:t>
            </a:r>
          </a:p>
          <a:p>
            <a:pPr algn="ctr">
              <a:buFont typeface="Symbol" panose="05050102010706020507" pitchFamily="18" charset="2"/>
              <a:buChar char="Þ"/>
            </a:pPr>
            <a:r>
              <a:rPr lang="pl-PL" sz="1800" b="1" dirty="0"/>
              <a:t> </a:t>
            </a:r>
            <a:r>
              <a:rPr lang="pl-PL" b="1" dirty="0"/>
              <a:t>Compare</a:t>
            </a:r>
            <a:r>
              <a:rPr lang="en-GB" sz="1800" b="1" dirty="0"/>
              <a:t> </a:t>
            </a:r>
            <a:r>
              <a:rPr lang="pl-PL" sz="1800" b="1" dirty="0"/>
              <a:t> very precise</a:t>
            </a:r>
            <a:r>
              <a:rPr lang="en-GB" sz="1800" b="1" dirty="0"/>
              <a:t> </a:t>
            </a:r>
            <a:r>
              <a:rPr lang="en-GB" sz="1800" b="1" dirty="0">
                <a:latin typeface="Symbol" panose="05050102010706020507" pitchFamily="18" charset="2"/>
              </a:rPr>
              <a:t>m</a:t>
            </a:r>
            <a:r>
              <a:rPr lang="en-GB" sz="1800" b="1" dirty="0"/>
              <a:t> from NMR and</a:t>
            </a:r>
            <a:r>
              <a:rPr lang="pl-PL" sz="1800" b="1" dirty="0"/>
              <a:t> HFS constant A from HFS</a:t>
            </a:r>
          </a:p>
          <a:p>
            <a:pPr marL="0" indent="0" algn="ctr">
              <a:buNone/>
            </a:pPr>
            <a:r>
              <a:rPr lang="pl-PL" sz="1800" b="1" dirty="0"/>
              <a:t>+ </a:t>
            </a:r>
            <a:r>
              <a:rPr lang="en-GB" sz="1800" b="1" dirty="0"/>
              <a:t> state-of-the-art nuclear and atomic theory</a:t>
            </a:r>
          </a:p>
        </p:txBody>
      </p:sp>
      <p:pic>
        <p:nvPicPr>
          <p:cNvPr id="76" name="Picture 75">
            <a:extLst>
              <a:ext uri="{FF2B5EF4-FFF2-40B4-BE49-F238E27FC236}">
                <a16:creationId xmlns:a16="http://schemas.microsoft.com/office/drawing/2014/main" id="{E4F44317-650D-4BE5-2666-4A1D8DE066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871" y="5954576"/>
            <a:ext cx="3117284" cy="421451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8006E981-CD97-9FA9-B02E-93EE0DF9D64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2247" y="5986054"/>
            <a:ext cx="4254719" cy="406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990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7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3045E-1081-0317-1D2E-861407EE1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99A632-71F7-5D0E-9091-094D4F74C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aseline="30000" dirty="0"/>
              <a:t>47</a:t>
            </a:r>
            <a:r>
              <a:rPr lang="en-US" dirty="0"/>
              <a:t>K: Bohr-Weisskopf effect in short-lived nuclei</a:t>
            </a:r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35F9A9F-B300-3E50-8715-DF90AA91A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56" y="1711594"/>
            <a:ext cx="4104456" cy="30312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60E0E84-3D52-70A2-FEE7-EA09438BB258}"/>
              </a:ext>
            </a:extLst>
          </p:cNvPr>
          <p:cNvSpPr txBox="1"/>
          <p:nvPr/>
        </p:nvSpPr>
        <p:spPr>
          <a:xfrm>
            <a:off x="5868144" y="6554821"/>
            <a:ext cx="3960483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M. Bissell et al., https://arxiv.org/abs/2603.20090</a:t>
            </a:r>
            <a:r>
              <a:rPr lang="pl-PL" sz="1200" dirty="0"/>
              <a:t> </a:t>
            </a:r>
            <a:endParaRPr lang="en-GB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BDB902F-12FB-E64F-91D7-C4301738F9FD}"/>
              </a:ext>
            </a:extLst>
          </p:cNvPr>
          <p:cNvSpPr txBox="1"/>
          <p:nvPr/>
        </p:nvSpPr>
        <p:spPr>
          <a:xfrm>
            <a:off x="895272" y="2317794"/>
            <a:ext cx="121860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/>
              <a:t>47</a:t>
            </a:r>
            <a:r>
              <a:rPr lang="en-US" dirty="0"/>
              <a:t>K in </a:t>
            </a:r>
          </a:p>
          <a:p>
            <a:r>
              <a:rPr lang="en-US" dirty="0"/>
              <a:t>EMIM-DCA</a:t>
            </a:r>
            <a:endParaRPr lang="pl-PL" dirty="0"/>
          </a:p>
          <a:p>
            <a:r>
              <a:rPr lang="pl-PL" dirty="0"/>
              <a:t>Ionic liquid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5A1E521-1C4C-D65D-4349-B4F03FCB4335}"/>
              </a:ext>
            </a:extLst>
          </p:cNvPr>
          <p:cNvSpPr txBox="1"/>
          <p:nvPr/>
        </p:nvSpPr>
        <p:spPr>
          <a:xfrm>
            <a:off x="631207" y="5954096"/>
            <a:ext cx="60502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Most </a:t>
            </a:r>
            <a:r>
              <a:rPr lang="pl-PL" b="1" dirty="0">
                <a:solidFill>
                  <a:srgbClr val="C00000"/>
                </a:solidFill>
              </a:rPr>
              <a:t>precise Bohr-Weisskopf effect </a:t>
            </a:r>
            <a:r>
              <a:rPr lang="en-US" b="1" dirty="0">
                <a:solidFill>
                  <a:srgbClr val="C00000"/>
                </a:solidFill>
              </a:rPr>
              <a:t>for </a:t>
            </a:r>
            <a:r>
              <a:rPr lang="pl-PL" b="1" dirty="0">
                <a:solidFill>
                  <a:srgbClr val="C00000"/>
                </a:solidFill>
              </a:rPr>
              <a:t>a </a:t>
            </a:r>
            <a:r>
              <a:rPr lang="en-US" b="1" dirty="0">
                <a:solidFill>
                  <a:srgbClr val="C00000"/>
                </a:solidFill>
              </a:rPr>
              <a:t>short-lived nucleus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425C064-949B-5CED-7A32-981FDD816250}"/>
              </a:ext>
            </a:extLst>
          </p:cNvPr>
          <p:cNvSpPr txBox="1"/>
          <p:nvPr/>
        </p:nvSpPr>
        <p:spPr>
          <a:xfrm>
            <a:off x="1614023" y="3809963"/>
            <a:ext cx="2208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Liquid </a:t>
            </a:r>
            <a:r>
              <a:rPr lang="en-US" dirty="0">
                <a:latin typeface="Symbol" panose="05050102010706020507" pitchFamily="18" charset="2"/>
              </a:rPr>
              <a:t>b</a:t>
            </a:r>
            <a:r>
              <a:rPr lang="en-US" dirty="0"/>
              <a:t>-NMR at VITO</a:t>
            </a:r>
            <a:endParaRPr lang="en-GB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AC03DE7-18D1-CB63-7AB3-DC951E879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83509" y="692696"/>
            <a:ext cx="3807040" cy="64633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2BB1B18-51AA-690B-118D-3B095C1C2CC0}"/>
              </a:ext>
            </a:extLst>
          </p:cNvPr>
          <p:cNvSpPr txBox="1"/>
          <p:nvPr/>
        </p:nvSpPr>
        <p:spPr>
          <a:xfrm>
            <a:off x="4998850" y="2731691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</a:t>
            </a:r>
            <a:endParaRPr lang="en-GB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841DE21-5C53-6BBE-D059-07DCEC64CA73}"/>
              </a:ext>
            </a:extLst>
          </p:cNvPr>
          <p:cNvSpPr txBox="1"/>
          <p:nvPr/>
        </p:nvSpPr>
        <p:spPr>
          <a:xfrm>
            <a:off x="5997314" y="3022943"/>
            <a:ext cx="24958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Laser spectroscopy at ISOLDE</a:t>
            </a:r>
          </a:p>
          <a:p>
            <a:r>
              <a:rPr lang="en-US" sz="1400" dirty="0"/>
              <a:t>J. Papuga, M. Bissell, et. al., </a:t>
            </a:r>
            <a:endParaRPr lang="pl-PL" sz="1400" dirty="0"/>
          </a:p>
          <a:p>
            <a:r>
              <a:rPr lang="en-GB" sz="1400" dirty="0"/>
              <a:t>Phys. Rev. C 90, 034321 (2014)</a:t>
            </a:r>
            <a:endParaRPr lang="en-US" sz="1400" dirty="0"/>
          </a:p>
          <a:p>
            <a:endParaRPr lang="en-GB" sz="1400" dirty="0"/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97AA8487-2EAC-7CBE-6318-6A068FE312BF}"/>
              </a:ext>
            </a:extLst>
          </p:cNvPr>
          <p:cNvSpPr/>
          <p:nvPr/>
        </p:nvSpPr>
        <p:spPr>
          <a:xfrm rot="5400000">
            <a:off x="6921492" y="4000055"/>
            <a:ext cx="292050" cy="1935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A49993D-F0D8-6F31-0D0B-732E3026ECC5}"/>
              </a:ext>
            </a:extLst>
          </p:cNvPr>
          <p:cNvSpPr txBox="1"/>
          <p:nvPr/>
        </p:nvSpPr>
        <p:spPr>
          <a:xfrm>
            <a:off x="379088" y="692114"/>
            <a:ext cx="4696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/>
              <a:t>Differential effect to </a:t>
            </a:r>
            <a:r>
              <a:rPr lang="pl-PL" baseline="30000" dirty="0"/>
              <a:t>39</a:t>
            </a:r>
            <a:r>
              <a:rPr lang="pl-PL" dirty="0"/>
              <a:t>K </a:t>
            </a:r>
          </a:p>
          <a:p>
            <a:pPr algn="ctr"/>
            <a:r>
              <a:rPr lang="pl-PL" dirty="0"/>
              <a:t>due to uncertainties in atomic theory </a:t>
            </a:r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EB1B8BCC-8616-62EF-DF60-2DACE430E3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8890" y="2317794"/>
            <a:ext cx="3416986" cy="29205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36BB37D-0723-69A5-E683-B41F951F5A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0898" y="2693021"/>
            <a:ext cx="2930294" cy="32716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1403EE3F-C46E-2E3D-38B6-D9DE33B8735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80385" y="4252733"/>
            <a:ext cx="3330544" cy="476909"/>
          </a:xfrm>
          <a:prstGeom prst="rect">
            <a:avLst/>
          </a:prstGeom>
        </p:spPr>
      </p:pic>
      <p:sp>
        <p:nvSpPr>
          <p:cNvPr id="24" name="Arrow: Right 23">
            <a:extLst>
              <a:ext uri="{FF2B5EF4-FFF2-40B4-BE49-F238E27FC236}">
                <a16:creationId xmlns:a16="http://schemas.microsoft.com/office/drawing/2014/main" id="{77F45D23-CE9C-2147-8897-906B4F48897F}"/>
              </a:ext>
            </a:extLst>
          </p:cNvPr>
          <p:cNvSpPr/>
          <p:nvPr/>
        </p:nvSpPr>
        <p:spPr>
          <a:xfrm>
            <a:off x="4211960" y="2438633"/>
            <a:ext cx="862193" cy="14602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C627BD8C-6B5A-9607-5D18-5A8B459195CA}"/>
              </a:ext>
            </a:extLst>
          </p:cNvPr>
          <p:cNvCxnSpPr/>
          <p:nvPr/>
        </p:nvCxnSpPr>
        <p:spPr>
          <a:xfrm flipV="1">
            <a:off x="7020272" y="4742889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8C393348-6268-67CA-7C96-DDAA58FC4642}"/>
              </a:ext>
            </a:extLst>
          </p:cNvPr>
          <p:cNvSpPr txBox="1"/>
          <p:nvPr/>
        </p:nvSpPr>
        <p:spPr>
          <a:xfrm>
            <a:off x="6149025" y="5062462"/>
            <a:ext cx="11238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NMR data</a:t>
            </a:r>
            <a:endParaRPr lang="en-GB" dirty="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250825D-6048-CBC5-0B76-1C397E8EFA3E}"/>
              </a:ext>
            </a:extLst>
          </p:cNvPr>
          <p:cNvCxnSpPr/>
          <p:nvPr/>
        </p:nvCxnSpPr>
        <p:spPr>
          <a:xfrm flipV="1">
            <a:off x="7524328" y="4742889"/>
            <a:ext cx="0" cy="8640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B035A647-EE51-ADD3-C0AB-29C721D7E97A}"/>
              </a:ext>
            </a:extLst>
          </p:cNvPr>
          <p:cNvSpPr txBox="1"/>
          <p:nvPr/>
        </p:nvSpPr>
        <p:spPr>
          <a:xfrm>
            <a:off x="6740407" y="5579948"/>
            <a:ext cx="1670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NMR correction</a:t>
            </a:r>
            <a:endParaRPr lang="en-GB" dirty="0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4D612260-598A-FF0B-A3BF-76993BDB17C5}"/>
              </a:ext>
            </a:extLst>
          </p:cNvPr>
          <p:cNvCxnSpPr>
            <a:cxnSpLocks/>
          </p:cNvCxnSpPr>
          <p:nvPr/>
        </p:nvCxnSpPr>
        <p:spPr>
          <a:xfrm flipV="1">
            <a:off x="8028384" y="4729642"/>
            <a:ext cx="0" cy="3328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5871000D-55AA-46B5-A84F-FEA26EFE7184}"/>
              </a:ext>
            </a:extLst>
          </p:cNvPr>
          <p:cNvSpPr txBox="1"/>
          <p:nvPr/>
        </p:nvSpPr>
        <p:spPr>
          <a:xfrm>
            <a:off x="7740352" y="5102929"/>
            <a:ext cx="5372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HFS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549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0" grpId="0"/>
      <p:bldP spid="13" grpId="0"/>
      <p:bldP spid="48" grpId="0"/>
      <p:bldP spid="51" grpId="0"/>
      <p:bldP spid="52" grpId="0" animBg="1"/>
      <p:bldP spid="24" grpId="0" animBg="1"/>
      <p:bldP spid="27" grpId="0"/>
      <p:bldP spid="34" grpId="0"/>
      <p:bldP spid="3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474AF-44A4-41E7-341A-0AFBACE334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5A4BFA64-0E8D-B48B-55D8-2BD4957169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2781004"/>
            <a:ext cx="4875909" cy="257506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79FEA97-BC31-80D9-4CEA-B45823362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"/>
            <a:ext cx="9252520" cy="634995"/>
          </a:xfrm>
        </p:spPr>
        <p:txBody>
          <a:bodyPr>
            <a:normAutofit fontScale="90000"/>
          </a:bodyPr>
          <a:lstStyle/>
          <a:p>
            <a:r>
              <a:rPr lang="en-US" baseline="30000" dirty="0"/>
              <a:t>47</a:t>
            </a:r>
            <a:r>
              <a:rPr lang="en-US" dirty="0"/>
              <a:t>K: </a:t>
            </a:r>
            <a:r>
              <a:rPr lang="pl-PL" dirty="0"/>
              <a:t>theoretical value of </a:t>
            </a:r>
            <a:r>
              <a:rPr lang="en-US" dirty="0"/>
              <a:t>Bohr-Weisskopf effect</a:t>
            </a:r>
            <a:endParaRPr lang="en-GB" dirty="0"/>
          </a:p>
        </p:txBody>
      </p:sp>
      <p:grpSp>
        <p:nvGrpSpPr>
          <p:cNvPr id="250" name="Group 249">
            <a:extLst>
              <a:ext uri="{FF2B5EF4-FFF2-40B4-BE49-F238E27FC236}">
                <a16:creationId xmlns:a16="http://schemas.microsoft.com/office/drawing/2014/main" id="{448D9DA4-F4B1-A39E-48AD-E83ADA73717D}"/>
              </a:ext>
            </a:extLst>
          </p:cNvPr>
          <p:cNvGrpSpPr/>
          <p:nvPr/>
        </p:nvGrpSpPr>
        <p:grpSpPr>
          <a:xfrm>
            <a:off x="752118" y="888792"/>
            <a:ext cx="7272808" cy="884024"/>
            <a:chOff x="467544" y="1176824"/>
            <a:chExt cx="5903527" cy="635033"/>
          </a:xfrm>
        </p:grpSpPr>
        <p:pic>
          <p:nvPicPr>
            <p:cNvPr id="248" name="Picture 247">
              <a:extLst>
                <a:ext uri="{FF2B5EF4-FFF2-40B4-BE49-F238E27FC236}">
                  <a16:creationId xmlns:a16="http://schemas.microsoft.com/office/drawing/2014/main" id="{D1FE877C-10B8-DCD1-2B81-19DA4667AD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7544" y="1176824"/>
              <a:ext cx="3740342" cy="635033"/>
            </a:xfrm>
            <a:prstGeom prst="rect">
              <a:avLst/>
            </a:prstGeom>
          </p:spPr>
        </p:pic>
        <p:pic>
          <p:nvPicPr>
            <p:cNvPr id="249" name="Picture 248">
              <a:extLst>
                <a:ext uri="{FF2B5EF4-FFF2-40B4-BE49-F238E27FC236}">
                  <a16:creationId xmlns:a16="http://schemas.microsoft.com/office/drawing/2014/main" id="{7EA94731-9997-5E38-0239-299CD8D1ED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211960" y="1285238"/>
              <a:ext cx="2159111" cy="425472"/>
            </a:xfrm>
            <a:prstGeom prst="rect">
              <a:avLst/>
            </a:prstGeom>
          </p:spPr>
        </p:pic>
      </p:grpSp>
      <p:sp>
        <p:nvSpPr>
          <p:cNvPr id="251" name="TextBox 250">
            <a:extLst>
              <a:ext uri="{FF2B5EF4-FFF2-40B4-BE49-F238E27FC236}">
                <a16:creationId xmlns:a16="http://schemas.microsoft.com/office/drawing/2014/main" id="{FC73ECE5-757A-867B-8E0A-C2911A19A06F}"/>
              </a:ext>
            </a:extLst>
          </p:cNvPr>
          <p:cNvSpPr txBox="1"/>
          <p:nvPr/>
        </p:nvSpPr>
        <p:spPr>
          <a:xfrm>
            <a:off x="13596" y="1751059"/>
            <a:ext cx="46699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B050"/>
                </a:solidFill>
              </a:rPr>
              <a:t>Nuclear theory (J. Dobaczewski, M. Kortelainen)</a:t>
            </a:r>
          </a:p>
        </p:txBody>
      </p:sp>
      <p:pic>
        <p:nvPicPr>
          <p:cNvPr id="253" name="Picture 252">
            <a:extLst>
              <a:ext uri="{FF2B5EF4-FFF2-40B4-BE49-F238E27FC236}">
                <a16:creationId xmlns:a16="http://schemas.microsoft.com/office/drawing/2014/main" id="{832A5D90-CC44-F9DA-B85F-673B0211553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0111" y="696056"/>
            <a:ext cx="1073205" cy="254013"/>
          </a:xfrm>
          <a:prstGeom prst="rect">
            <a:avLst/>
          </a:prstGeom>
        </p:spPr>
      </p:pic>
      <p:sp>
        <p:nvSpPr>
          <p:cNvPr id="247" name="Content Placeholder 246">
            <a:extLst>
              <a:ext uri="{FF2B5EF4-FFF2-40B4-BE49-F238E27FC236}">
                <a16:creationId xmlns:a16="http://schemas.microsoft.com/office/drawing/2014/main" id="{65A71D7A-793B-20A4-5A3C-B987CAD6E9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6" y="634564"/>
            <a:ext cx="8149743" cy="490180"/>
          </a:xfrm>
        </p:spPr>
        <p:txBody>
          <a:bodyPr/>
          <a:lstStyle/>
          <a:p>
            <a:r>
              <a:rPr lang="en-US" dirty="0"/>
              <a:t>Theoretical Bohr Weisskopf effect:</a:t>
            </a:r>
            <a:endParaRPr lang="en-GB" dirty="0"/>
          </a:p>
        </p:txBody>
      </p:sp>
      <p:cxnSp>
        <p:nvCxnSpPr>
          <p:cNvPr id="274" name="Straight Connector 273">
            <a:extLst>
              <a:ext uri="{FF2B5EF4-FFF2-40B4-BE49-F238E27FC236}">
                <a16:creationId xmlns:a16="http://schemas.microsoft.com/office/drawing/2014/main" id="{6EF4C717-EEFE-511C-F77E-17EAE5126EEB}"/>
              </a:ext>
            </a:extLst>
          </p:cNvPr>
          <p:cNvCxnSpPr/>
          <p:nvPr/>
        </p:nvCxnSpPr>
        <p:spPr>
          <a:xfrm>
            <a:off x="2123728" y="1513360"/>
            <a:ext cx="50405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5" name="Straight Connector 274">
            <a:extLst>
              <a:ext uri="{FF2B5EF4-FFF2-40B4-BE49-F238E27FC236}">
                <a16:creationId xmlns:a16="http://schemas.microsoft.com/office/drawing/2014/main" id="{8AA1CE02-480E-7886-2F4F-BF37EFF50D2D}"/>
              </a:ext>
            </a:extLst>
          </p:cNvPr>
          <p:cNvCxnSpPr/>
          <p:nvPr/>
        </p:nvCxnSpPr>
        <p:spPr>
          <a:xfrm>
            <a:off x="3779912" y="1513360"/>
            <a:ext cx="50405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6" name="Straight Connector 275">
            <a:extLst>
              <a:ext uri="{FF2B5EF4-FFF2-40B4-BE49-F238E27FC236}">
                <a16:creationId xmlns:a16="http://schemas.microsoft.com/office/drawing/2014/main" id="{31B78582-5501-AD8F-3D61-CD718C26226E}"/>
              </a:ext>
            </a:extLst>
          </p:cNvPr>
          <p:cNvCxnSpPr>
            <a:cxnSpLocks/>
          </p:cNvCxnSpPr>
          <p:nvPr/>
        </p:nvCxnSpPr>
        <p:spPr>
          <a:xfrm>
            <a:off x="5580112" y="1513360"/>
            <a:ext cx="129614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0" name="Straight Connector 279">
            <a:extLst>
              <a:ext uri="{FF2B5EF4-FFF2-40B4-BE49-F238E27FC236}">
                <a16:creationId xmlns:a16="http://schemas.microsoft.com/office/drawing/2014/main" id="{85F9BAAC-72A6-0D94-6852-4BAABEC1E5E9}"/>
              </a:ext>
            </a:extLst>
          </p:cNvPr>
          <p:cNvCxnSpPr>
            <a:cxnSpLocks/>
          </p:cNvCxnSpPr>
          <p:nvPr/>
        </p:nvCxnSpPr>
        <p:spPr>
          <a:xfrm>
            <a:off x="2771800" y="1513360"/>
            <a:ext cx="864096" cy="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3" name="Straight Connector 282">
            <a:extLst>
              <a:ext uri="{FF2B5EF4-FFF2-40B4-BE49-F238E27FC236}">
                <a16:creationId xmlns:a16="http://schemas.microsoft.com/office/drawing/2014/main" id="{18045600-D6D0-E12C-A277-7B1073321A02}"/>
              </a:ext>
            </a:extLst>
          </p:cNvPr>
          <p:cNvCxnSpPr>
            <a:cxnSpLocks/>
          </p:cNvCxnSpPr>
          <p:nvPr/>
        </p:nvCxnSpPr>
        <p:spPr>
          <a:xfrm>
            <a:off x="4388522" y="1513768"/>
            <a:ext cx="864096" cy="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4" name="Straight Connector 283">
            <a:extLst>
              <a:ext uri="{FF2B5EF4-FFF2-40B4-BE49-F238E27FC236}">
                <a16:creationId xmlns:a16="http://schemas.microsoft.com/office/drawing/2014/main" id="{2B1B22D1-6BD8-E93A-068C-77E61EC51972}"/>
              </a:ext>
            </a:extLst>
          </p:cNvPr>
          <p:cNvCxnSpPr>
            <a:cxnSpLocks/>
          </p:cNvCxnSpPr>
          <p:nvPr/>
        </p:nvCxnSpPr>
        <p:spPr>
          <a:xfrm>
            <a:off x="6948264" y="1513768"/>
            <a:ext cx="864096" cy="0"/>
          </a:xfrm>
          <a:prstGeom prst="line">
            <a:avLst/>
          </a:prstGeom>
          <a:ln w="28575">
            <a:solidFill>
              <a:srgbClr val="00B05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5" name="TextBox 284">
            <a:extLst>
              <a:ext uri="{FF2B5EF4-FFF2-40B4-BE49-F238E27FC236}">
                <a16:creationId xmlns:a16="http://schemas.microsoft.com/office/drawing/2014/main" id="{499B3918-B3AA-F949-E255-2EDBFCAB7463}"/>
              </a:ext>
            </a:extLst>
          </p:cNvPr>
          <p:cNvSpPr txBox="1"/>
          <p:nvPr/>
        </p:nvSpPr>
        <p:spPr>
          <a:xfrm>
            <a:off x="107504" y="6552345"/>
            <a:ext cx="418920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M. Bissell et al., https://arxiv.org/abs/2603.20090</a:t>
            </a:r>
            <a:r>
              <a:rPr lang="pl-PL" sz="1200" dirty="0"/>
              <a:t> </a:t>
            </a:r>
            <a:endParaRPr lang="en-GB" sz="1200" dirty="0"/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273E5A31-37F5-0471-A286-C935C09C1722}"/>
              </a:ext>
            </a:extLst>
          </p:cNvPr>
          <p:cNvSpPr txBox="1"/>
          <p:nvPr/>
        </p:nvSpPr>
        <p:spPr>
          <a:xfrm>
            <a:off x="1127527" y="3128357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I=3/2</a:t>
            </a:r>
            <a:endParaRPr lang="en-GB" dirty="0"/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7E998906-A0BE-28CE-9ACD-FEB243E75C01}"/>
              </a:ext>
            </a:extLst>
          </p:cNvPr>
          <p:cNvSpPr txBox="1"/>
          <p:nvPr/>
        </p:nvSpPr>
        <p:spPr>
          <a:xfrm>
            <a:off x="3005672" y="3128357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I=1/2</a:t>
            </a:r>
            <a:endParaRPr lang="en-GB" dirty="0"/>
          </a:p>
        </p:txBody>
      </p:sp>
      <p:sp>
        <p:nvSpPr>
          <p:cNvPr id="288" name="Rectangle 287">
            <a:extLst>
              <a:ext uri="{FF2B5EF4-FFF2-40B4-BE49-F238E27FC236}">
                <a16:creationId xmlns:a16="http://schemas.microsoft.com/office/drawing/2014/main" id="{360DB309-BF54-3931-3D8A-FC8A4937BA1A}"/>
              </a:ext>
            </a:extLst>
          </p:cNvPr>
          <p:cNvSpPr/>
          <p:nvPr/>
        </p:nvSpPr>
        <p:spPr>
          <a:xfrm>
            <a:off x="1810979" y="2957659"/>
            <a:ext cx="580146" cy="2272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aseline="30000" dirty="0">
                <a:solidFill>
                  <a:schemeClr val="tx1"/>
                </a:solidFill>
              </a:rPr>
              <a:t>39</a:t>
            </a:r>
            <a:r>
              <a:rPr lang="pl-PL" sz="2000" dirty="0">
                <a:solidFill>
                  <a:schemeClr val="tx1"/>
                </a:solidFill>
              </a:rPr>
              <a:t>K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291" name="Rectangle 290">
            <a:extLst>
              <a:ext uri="{FF2B5EF4-FFF2-40B4-BE49-F238E27FC236}">
                <a16:creationId xmlns:a16="http://schemas.microsoft.com/office/drawing/2014/main" id="{B9236D67-420C-EE16-2930-791061131F63}"/>
              </a:ext>
            </a:extLst>
          </p:cNvPr>
          <p:cNvSpPr/>
          <p:nvPr/>
        </p:nvSpPr>
        <p:spPr>
          <a:xfrm>
            <a:off x="6448290" y="5688800"/>
            <a:ext cx="211942" cy="11760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D20552-F1F3-0A27-F86F-44E7066CCD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375" b="-7375"/>
          <a:stretch>
            <a:fillRect/>
          </a:stretch>
        </p:blipFill>
        <p:spPr>
          <a:xfrm>
            <a:off x="6048308" y="749808"/>
            <a:ext cx="2853553" cy="314153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9B0BCD8-D93D-71C0-120E-7ED5248F3387}"/>
              </a:ext>
            </a:extLst>
          </p:cNvPr>
          <p:cNvSpPr/>
          <p:nvPr/>
        </p:nvSpPr>
        <p:spPr>
          <a:xfrm>
            <a:off x="4191325" y="2938559"/>
            <a:ext cx="580146" cy="2272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000" baseline="30000" dirty="0">
                <a:solidFill>
                  <a:schemeClr val="tx1"/>
                </a:solidFill>
              </a:rPr>
              <a:t>47</a:t>
            </a:r>
            <a:r>
              <a:rPr lang="pl-PL" sz="2000" dirty="0">
                <a:solidFill>
                  <a:schemeClr val="tx1"/>
                </a:solidFill>
              </a:rPr>
              <a:t>K</a:t>
            </a:r>
            <a:endParaRPr lang="en-GB" sz="2000" dirty="0">
              <a:solidFill>
                <a:schemeClr val="tx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9A062F-6C22-3149-3D6D-7C898A481C5E}"/>
              </a:ext>
            </a:extLst>
          </p:cNvPr>
          <p:cNvSpPr txBox="1"/>
          <p:nvPr/>
        </p:nvSpPr>
        <p:spPr>
          <a:xfrm>
            <a:off x="467544" y="2492896"/>
            <a:ext cx="4480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Intrinsic magnetisation distributions from DFT</a:t>
            </a:r>
            <a:endParaRPr lang="en-GB" dirty="0"/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844191D1-01A6-909D-E47A-728DC3F3FD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31182" y="4852017"/>
            <a:ext cx="2519362" cy="360363"/>
          </a:xfrm>
        </p:spPr>
        <p:txBody>
          <a:bodyPr/>
          <a:lstStyle/>
          <a:p>
            <a:endParaRPr lang="en-GB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8248CEE-F2DE-EF29-F68F-ADD267799E7F}"/>
              </a:ext>
            </a:extLst>
          </p:cNvPr>
          <p:cNvSpPr txBox="1"/>
          <p:nvPr/>
        </p:nvSpPr>
        <p:spPr>
          <a:xfrm>
            <a:off x="5360634" y="1619508"/>
            <a:ext cx="38918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Atomic theory (J. Ginges, B. Roberts)</a:t>
            </a:r>
            <a:endParaRPr lang="en-GB" dirty="0">
              <a:solidFill>
                <a:srgbClr val="C00000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B4414DD-1CD9-EE9A-EC28-5037300EA1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4146" y="1925779"/>
            <a:ext cx="3740342" cy="4959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635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" grpId="0"/>
      <p:bldP spid="286" grpId="0"/>
      <p:bldP spid="287" grpId="0"/>
      <p:bldP spid="288" grpId="0" animBg="1"/>
      <p:bldP spid="291" grpId="0" animBg="1"/>
      <p:bldP spid="11" grpId="0" animBg="1"/>
      <p:bldP spid="12" grpId="0"/>
      <p:bldP spid="15" grpId="0" build="p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49C78-F57C-C71F-506E-24ED06848C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8B3137-4E8B-D5EB-A613-75ECEB7A1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"/>
            <a:ext cx="9252520" cy="634995"/>
          </a:xfrm>
        </p:spPr>
        <p:txBody>
          <a:bodyPr>
            <a:normAutofit fontScale="90000"/>
          </a:bodyPr>
          <a:lstStyle/>
          <a:p>
            <a:r>
              <a:rPr lang="en-US" dirty="0"/>
              <a:t>Composition &amp; distribution of magnetization in </a:t>
            </a:r>
            <a:r>
              <a:rPr lang="en-US" baseline="30000" dirty="0"/>
              <a:t>39,47</a:t>
            </a:r>
            <a:r>
              <a:rPr lang="en-US" dirty="0"/>
              <a:t>K</a:t>
            </a:r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254A9CA-B87D-4059-FC0C-878BDF5CE1F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7932"/>
          <a:stretch>
            <a:fillRect/>
          </a:stretch>
        </p:blipFill>
        <p:spPr>
          <a:xfrm>
            <a:off x="3961943" y="931372"/>
            <a:ext cx="2698289" cy="249762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47" name="Content Placeholder 246">
            <a:extLst>
              <a:ext uri="{FF2B5EF4-FFF2-40B4-BE49-F238E27FC236}">
                <a16:creationId xmlns:a16="http://schemas.microsoft.com/office/drawing/2014/main" id="{D463B0F5-5997-E52B-7E44-BAC45E436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6" y="634564"/>
            <a:ext cx="8828664" cy="706204"/>
          </a:xfrm>
        </p:spPr>
        <p:txBody>
          <a:bodyPr>
            <a:normAutofit/>
          </a:bodyPr>
          <a:lstStyle/>
          <a:p>
            <a:r>
              <a:rPr lang="en-US" dirty="0"/>
              <a:t>Combined experiment-theory comparison of hyperfine anomaly + magnetic moments</a:t>
            </a:r>
            <a:endParaRPr lang="en-GB" dirty="0"/>
          </a:p>
        </p:txBody>
      </p:sp>
      <p:sp>
        <p:nvSpPr>
          <p:cNvPr id="4" name="Content Placeholder 246">
            <a:extLst>
              <a:ext uri="{FF2B5EF4-FFF2-40B4-BE49-F238E27FC236}">
                <a16:creationId xmlns:a16="http://schemas.microsoft.com/office/drawing/2014/main" id="{BA1BE779-CD73-F165-BF3C-987D3928E3DC}"/>
              </a:ext>
            </a:extLst>
          </p:cNvPr>
          <p:cNvSpPr txBox="1">
            <a:spLocks/>
          </p:cNvSpPr>
          <p:nvPr/>
        </p:nvSpPr>
        <p:spPr>
          <a:xfrm>
            <a:off x="3870866" y="3694175"/>
            <a:ext cx="5273134" cy="16556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Ø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ü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Orbital contributions to magnetic moments correct</a:t>
            </a:r>
          </a:p>
          <a:p>
            <a:r>
              <a:rPr lang="en-US" dirty="0"/>
              <a:t>Spin contributions overestimated</a:t>
            </a:r>
          </a:p>
          <a:p>
            <a:r>
              <a:rPr lang="en-US" dirty="0"/>
              <a:t>2-body currents not enough to resolve discrepancy</a:t>
            </a:r>
          </a:p>
          <a:p>
            <a:r>
              <a:rPr lang="en-US" dirty="0"/>
              <a:t>Only realistic magnetization distribution reproduces experimental BW effect</a:t>
            </a:r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24DD6B5-3F28-7C8D-6BE5-2633FBED9CF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15476"/>
          <a:stretch>
            <a:fillRect/>
          </a:stretch>
        </p:blipFill>
        <p:spPr>
          <a:xfrm>
            <a:off x="-36512" y="1113073"/>
            <a:ext cx="3805568" cy="556288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8523312-A780-B296-0C8E-C23E04A6D18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0000"/>
          <a:stretch>
            <a:fillRect/>
          </a:stretch>
        </p:blipFill>
        <p:spPr>
          <a:xfrm>
            <a:off x="6588224" y="929483"/>
            <a:ext cx="2591144" cy="249762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B2FA31C-BC47-693B-7FD8-C7AC3929DBDA}"/>
              </a:ext>
            </a:extLst>
          </p:cNvPr>
          <p:cNvSpPr txBox="1"/>
          <p:nvPr/>
        </p:nvSpPr>
        <p:spPr>
          <a:xfrm rot="16200000">
            <a:off x="2648608" y="2058970"/>
            <a:ext cx="276768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Bohr-Weisskopf effect </a:t>
            </a:r>
            <a:r>
              <a:rPr lang="en-US" sz="1500" baseline="30000" dirty="0"/>
              <a:t>39</a:t>
            </a:r>
            <a:r>
              <a:rPr lang="en-US" sz="1500" dirty="0"/>
              <a:t>K-</a:t>
            </a:r>
            <a:r>
              <a:rPr lang="en-US" sz="1500" baseline="30000" dirty="0"/>
              <a:t>47</a:t>
            </a:r>
            <a:r>
              <a:rPr lang="en-US" sz="1500" dirty="0"/>
              <a:t>K (%)</a:t>
            </a:r>
            <a:endParaRPr lang="en-GB" sz="1500" dirty="0"/>
          </a:p>
        </p:txBody>
      </p:sp>
      <p:sp>
        <p:nvSpPr>
          <p:cNvPr id="15" name="Arrow: Down 14">
            <a:extLst>
              <a:ext uri="{FF2B5EF4-FFF2-40B4-BE49-F238E27FC236}">
                <a16:creationId xmlns:a16="http://schemas.microsoft.com/office/drawing/2014/main" id="{C1C14FFC-611D-E511-C0A0-4E9AE5C85B6B}"/>
              </a:ext>
            </a:extLst>
          </p:cNvPr>
          <p:cNvSpPr/>
          <p:nvPr/>
        </p:nvSpPr>
        <p:spPr>
          <a:xfrm>
            <a:off x="6039200" y="3500146"/>
            <a:ext cx="1008112" cy="17728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Arrow: Down 15">
            <a:extLst>
              <a:ext uri="{FF2B5EF4-FFF2-40B4-BE49-F238E27FC236}">
                <a16:creationId xmlns:a16="http://schemas.microsoft.com/office/drawing/2014/main" id="{9D807537-DE10-E7DC-42FF-6DD759D33B16}"/>
              </a:ext>
            </a:extLst>
          </p:cNvPr>
          <p:cNvSpPr/>
          <p:nvPr/>
        </p:nvSpPr>
        <p:spPr>
          <a:xfrm>
            <a:off x="5927157" y="5415464"/>
            <a:ext cx="1008112" cy="17728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07EB558-D9D7-5AEA-0715-417019CE4A4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9219" t="4250" r="55710" b="85736"/>
          <a:stretch>
            <a:fillRect/>
          </a:stretch>
        </p:blipFill>
        <p:spPr>
          <a:xfrm>
            <a:off x="1524754" y="5817137"/>
            <a:ext cx="2081340" cy="374664"/>
          </a:xfrm>
          <a:prstGeom prst="rect">
            <a:avLst/>
          </a:prstGeom>
        </p:spPr>
      </p:pic>
      <p:sp>
        <p:nvSpPr>
          <p:cNvPr id="19" name="Content Placeholder 246">
            <a:extLst>
              <a:ext uri="{FF2B5EF4-FFF2-40B4-BE49-F238E27FC236}">
                <a16:creationId xmlns:a16="http://schemas.microsoft.com/office/drawing/2014/main" id="{D51B6F1F-0834-CA9F-4071-E3A55870EE8D}"/>
              </a:ext>
            </a:extLst>
          </p:cNvPr>
          <p:cNvSpPr txBox="1">
            <a:spLocks/>
          </p:cNvSpPr>
          <p:nvPr/>
        </p:nvSpPr>
        <p:spPr>
          <a:xfrm>
            <a:off x="3769056" y="5658414"/>
            <a:ext cx="5374944" cy="11995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3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Ø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ü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BW effect as a new way to look at nucleus</a:t>
            </a:r>
          </a:p>
          <a:p>
            <a:r>
              <a:rPr lang="en-US" b="1" dirty="0"/>
              <a:t>Sensitive to unpaired </a:t>
            </a:r>
            <a:r>
              <a:rPr lang="en-US" b="1" dirty="0" err="1"/>
              <a:t>p/n</a:t>
            </a:r>
            <a:r>
              <a:rPr lang="en-US" b="1" dirty="0"/>
              <a:t> -&gt; valence-neutron radii</a:t>
            </a:r>
          </a:p>
          <a:p>
            <a:r>
              <a:rPr lang="en-US" b="1" dirty="0"/>
              <a:t>Benchmark for nuclear and atomic theory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35060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5" grpId="0" animBg="1"/>
      <p:bldP spid="16" grpId="0" animBg="1"/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30990-EE2B-47F6-0B21-456109260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6" y="2924944"/>
            <a:ext cx="9031360" cy="1080120"/>
          </a:xfrm>
        </p:spPr>
        <p:txBody>
          <a:bodyPr>
            <a:normAutofit/>
          </a:bodyPr>
          <a:lstStyle/>
          <a:p>
            <a:r>
              <a:rPr lang="en-US" dirty="0"/>
              <a:t>Principle and setup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44EA25-28B6-E81E-160D-2EE22CEFE1C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6512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74B1EC07-B6C8-994F-2F74-673EF9E299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6565"/>
          <a:stretch>
            <a:fillRect/>
          </a:stretch>
        </p:blipFill>
        <p:spPr>
          <a:xfrm>
            <a:off x="4606008" y="1772816"/>
            <a:ext cx="3626927" cy="25005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C5E719-D141-7F85-6A20-AD5CE767E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baseline="30000" dirty="0"/>
              <a:t>47,48,49</a:t>
            </a:r>
            <a:r>
              <a:rPr lang="pl-PL" dirty="0"/>
              <a:t>K: origin of kink in charge radii at N=28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D078A5-1E31-FB1A-2DBB-5E485B0D2D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6" y="710613"/>
            <a:ext cx="8149743" cy="1422243"/>
          </a:xfrm>
        </p:spPr>
        <p:txBody>
          <a:bodyPr/>
          <a:lstStyle/>
          <a:p>
            <a:r>
              <a:rPr lang="pl-PL" dirty="0"/>
              <a:t>Kink due to deformation or extended neutron orbits? </a:t>
            </a:r>
          </a:p>
          <a:p>
            <a:pPr marL="0" indent="0">
              <a:buNone/>
            </a:pPr>
            <a:r>
              <a:rPr lang="pl-PL" b="1" dirty="0">
                <a:solidFill>
                  <a:srgbClr val="C00000"/>
                </a:solidFill>
              </a:rPr>
              <a:t>=&gt; magnetisation radii can judge</a:t>
            </a:r>
          </a:p>
          <a:p>
            <a:r>
              <a:rPr lang="pl-PL" dirty="0">
                <a:latin typeface="Symbol" panose="05050102010706020507" pitchFamily="18" charset="2"/>
              </a:rPr>
              <a:t>b</a:t>
            </a:r>
            <a:r>
              <a:rPr lang="pl-PL" dirty="0"/>
              <a:t>-NMR experiment in October 2025</a:t>
            </a:r>
          </a:p>
          <a:p>
            <a:pPr marL="0" indent="0">
              <a:buNone/>
            </a:pPr>
            <a:endParaRPr lang="en-GB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09DACE-8414-1567-8348-BD570AC2213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95ABC9-14CD-4BCD-4F88-7C84E5FCCCF6}"/>
              </a:ext>
            </a:extLst>
          </p:cNvPr>
          <p:cNvGrpSpPr/>
          <p:nvPr/>
        </p:nvGrpSpPr>
        <p:grpSpPr>
          <a:xfrm>
            <a:off x="4920567" y="1988839"/>
            <a:ext cx="3478045" cy="2500526"/>
            <a:chOff x="598040" y="1196430"/>
            <a:chExt cx="4890566" cy="343484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A342CFC-266D-5D0F-7E7F-B69F7D8DB8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3976" t="4209"/>
            <a:stretch>
              <a:fillRect/>
            </a:stretch>
          </p:blipFill>
          <p:spPr>
            <a:xfrm>
              <a:off x="598040" y="1196430"/>
              <a:ext cx="4890566" cy="3270526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374624D-0307-3D20-7FAE-8BADF797D5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9145" t="14020" r="8554" b="53674"/>
            <a:stretch>
              <a:fillRect/>
            </a:stretch>
          </p:blipFill>
          <p:spPr>
            <a:xfrm>
              <a:off x="899593" y="4495871"/>
              <a:ext cx="4536504" cy="135400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B9449A7-0BF9-C587-A48F-6CBB6C4B3915}"/>
              </a:ext>
            </a:extLst>
          </p:cNvPr>
          <p:cNvSpPr txBox="1"/>
          <p:nvPr/>
        </p:nvSpPr>
        <p:spPr>
          <a:xfrm>
            <a:off x="5885964" y="2215620"/>
            <a:ext cx="13115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baseline="30000" dirty="0"/>
              <a:t>49</a:t>
            </a:r>
            <a:r>
              <a:rPr lang="pl-PL" b="1" dirty="0"/>
              <a:t>K, I = 1/2</a:t>
            </a:r>
            <a:r>
              <a:rPr lang="pl-PL" b="1" baseline="30000" dirty="0"/>
              <a:t>+</a:t>
            </a:r>
            <a:endParaRPr lang="en-GB" b="1" baseline="30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12EC9C6-0EE0-38AD-5263-573D2FF3D44D}"/>
              </a:ext>
            </a:extLst>
          </p:cNvPr>
          <p:cNvSpPr txBox="1"/>
          <p:nvPr/>
        </p:nvSpPr>
        <p:spPr>
          <a:xfrm>
            <a:off x="5208599" y="4000415"/>
            <a:ext cx="10309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/>
              <a:t>D. Paulitsch</a:t>
            </a:r>
            <a:endParaRPr lang="en-GB" sz="14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7E76BE0-7632-AEAD-AD25-A08C6F8184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62"/>
          <a:stretch>
            <a:fillRect/>
          </a:stretch>
        </p:blipFill>
        <p:spPr>
          <a:xfrm>
            <a:off x="323528" y="1844824"/>
            <a:ext cx="4105201" cy="2500526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927D5295-EF57-0CDE-F0AB-345661B85473}"/>
              </a:ext>
            </a:extLst>
          </p:cNvPr>
          <p:cNvSpPr txBox="1"/>
          <p:nvPr/>
        </p:nvSpPr>
        <p:spPr>
          <a:xfrm>
            <a:off x="1907704" y="2362203"/>
            <a:ext cx="1039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baseline="30000" dirty="0"/>
              <a:t>48</a:t>
            </a:r>
            <a:r>
              <a:rPr lang="pl-PL" b="1" dirty="0"/>
              <a:t>K, I = 1</a:t>
            </a:r>
            <a:r>
              <a:rPr lang="pl-PL" b="1" baseline="30000" dirty="0"/>
              <a:t>-</a:t>
            </a:r>
            <a:endParaRPr lang="en-GB" b="1" baseline="30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C6C65BC-9632-D6DD-2186-92276ACAB6F8}"/>
              </a:ext>
            </a:extLst>
          </p:cNvPr>
          <p:cNvSpPr txBox="1"/>
          <p:nvPr/>
        </p:nvSpPr>
        <p:spPr>
          <a:xfrm>
            <a:off x="3327359" y="3910952"/>
            <a:ext cx="884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400" dirty="0"/>
              <a:t>A. Nagpal</a:t>
            </a:r>
            <a:endParaRPr lang="en-GB" sz="1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027D14-C175-6944-654D-1705258F7CC0}"/>
              </a:ext>
            </a:extLst>
          </p:cNvPr>
          <p:cNvSpPr txBox="1"/>
          <p:nvPr/>
        </p:nvSpPr>
        <p:spPr>
          <a:xfrm rot="16200000">
            <a:off x="4588351" y="4005648"/>
            <a:ext cx="290464" cy="323165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1500" dirty="0">
                <a:latin typeface="Symbol" panose="05050102010706020507" pitchFamily="18" charset="2"/>
              </a:rPr>
              <a:t>b</a:t>
            </a:r>
            <a:endParaRPr lang="en-GB" sz="1500" dirty="0">
              <a:latin typeface="Symbol" panose="05050102010706020507" pitchFamily="18" charset="2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B6ECEA02-7615-AD02-DACB-B641392BD7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7664" y="4568316"/>
            <a:ext cx="2112730" cy="24112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F8B66DA-451E-83F7-CA62-A71ADF56A4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9376" y="4591769"/>
            <a:ext cx="2161498" cy="24669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8D20F3C-8A40-BF3F-0248-F5C8A0A059A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560" y="4306419"/>
            <a:ext cx="3740681" cy="21285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8B9068C-7D6F-3947-3CAB-F228CCB6FB7A}"/>
                  </a:ext>
                </a:extLst>
              </p:cNvPr>
              <p:cNvSpPr txBox="1"/>
              <p:nvPr/>
            </p:nvSpPr>
            <p:spPr>
              <a:xfrm>
                <a:off x="467544" y="4941168"/>
                <a:ext cx="3576928" cy="6690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baseline="300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48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𝐾</m:t>
                              </m:r>
                            </m:e>
                          </m:d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baseline="300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pl-PL" b="0" i="1" baseline="300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𝐾</m:t>
                              </m:r>
                            </m:e>
                          </m:d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=−0.23318(9)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68B9068C-7D6F-3947-3CAB-F228CCB6FB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4941168"/>
                <a:ext cx="3576928" cy="66909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TextBox 34">
            <a:extLst>
              <a:ext uri="{FF2B5EF4-FFF2-40B4-BE49-F238E27FC236}">
                <a16:creationId xmlns:a16="http://schemas.microsoft.com/office/drawing/2014/main" id="{A534CF96-708E-DFE9-8779-A1D51D2E445A}"/>
              </a:ext>
            </a:extLst>
          </p:cNvPr>
          <p:cNvSpPr txBox="1"/>
          <p:nvPr/>
        </p:nvSpPr>
        <p:spPr>
          <a:xfrm>
            <a:off x="3621003" y="5728924"/>
            <a:ext cx="25483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+ this work (preliminary):</a:t>
            </a:r>
            <a:endParaRPr lang="en-GB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1ECC0EC-B4DC-893F-6B23-BBDA6E1DB018}"/>
              </a:ext>
            </a:extLst>
          </p:cNvPr>
          <p:cNvSpPr txBox="1"/>
          <p:nvPr/>
        </p:nvSpPr>
        <p:spPr>
          <a:xfrm>
            <a:off x="3769659" y="5054504"/>
            <a:ext cx="4572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J. Papuga, M. Bissell, et. al., </a:t>
            </a:r>
            <a:endParaRPr lang="pl-PL" sz="1400" dirty="0"/>
          </a:p>
          <a:p>
            <a:r>
              <a:rPr lang="en-GB" sz="1400" dirty="0"/>
              <a:t>Phys. Rev. C 90, 034321 (2014)</a:t>
            </a:r>
            <a:endParaRPr lang="en-US" sz="1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7295451-9F23-B746-E970-3A1F8FE013D7}"/>
                  </a:ext>
                </a:extLst>
              </p:cNvPr>
              <p:cNvSpPr txBox="1"/>
              <p:nvPr/>
            </p:nvSpPr>
            <p:spPr>
              <a:xfrm>
                <a:off x="5724093" y="4958100"/>
                <a:ext cx="3576928" cy="66909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baseline="300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pl-PL" b="0" i="1" baseline="300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𝐾</m:t>
                              </m:r>
                            </m:e>
                          </m:d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baseline="300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pl-PL" b="0" i="1" baseline="300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𝐾</m:t>
                              </m:r>
                            </m:e>
                          </m:d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=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0.6938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pl-P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B7295451-9F23-B746-E970-3A1F8FE013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4093" y="4958100"/>
                <a:ext cx="3576928" cy="66909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085D994-1DEF-45E3-B467-B4133A32EAC8}"/>
                  </a:ext>
                </a:extLst>
              </p:cNvPr>
              <p:cNvSpPr txBox="1"/>
              <p:nvPr/>
            </p:nvSpPr>
            <p:spPr>
              <a:xfrm>
                <a:off x="5940152" y="5593816"/>
                <a:ext cx="3576928" cy="67845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pl-PL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baseline="300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pl-PL" b="0" i="1" baseline="300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9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𝐾</m:t>
                              </m:r>
                            </m:e>
                          </m:d>
                        </m:num>
                        <m:den>
                          <m:r>
                            <a:rPr lang="pl-PL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</m:t>
                          </m:r>
                          <m:d>
                            <m:dPr>
                              <m:ctrlP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i="1" baseline="3000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pl-PL" b="0" i="1" baseline="30000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7</m:t>
                              </m:r>
                              <m:r>
                                <a:rPr lang="en-US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𝐾</m:t>
                              </m:r>
                            </m:e>
                          </m:d>
                        </m:den>
                      </m:f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 =</m:t>
                      </m:r>
                      <m:r>
                        <m:rPr>
                          <m:nor/>
                        </m:rPr>
                        <a:rPr lang="en-GB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0.6942743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(</m:t>
                      </m:r>
                      <m:r>
                        <a:rPr lang="pl-PL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13</m:t>
                      </m:r>
                      <m:r>
                        <a:rPr lang="en-US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3085D994-1DEF-45E3-B467-B4133A32EA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0152" y="5593816"/>
                <a:ext cx="3576928" cy="67845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>
            <a:extLst>
              <a:ext uri="{FF2B5EF4-FFF2-40B4-BE49-F238E27FC236}">
                <a16:creationId xmlns:a16="http://schemas.microsoft.com/office/drawing/2014/main" id="{DE9A923E-7240-9CB3-ED3E-A9A6C0885B01}"/>
              </a:ext>
            </a:extLst>
          </p:cNvPr>
          <p:cNvSpPr txBox="1"/>
          <p:nvPr/>
        </p:nvSpPr>
        <p:spPr>
          <a:xfrm>
            <a:off x="6281712" y="6408356"/>
            <a:ext cx="222048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000" b="1" baseline="30000" dirty="0">
                <a:solidFill>
                  <a:srgbClr val="C00000"/>
                </a:solidFill>
              </a:rPr>
              <a:t>49</a:t>
            </a:r>
            <a:r>
              <a:rPr lang="pl-PL" sz="2000" b="1" dirty="0">
                <a:solidFill>
                  <a:srgbClr val="C00000"/>
                </a:solidFill>
                <a:latin typeface="Symbol" panose="05050102010706020507" pitchFamily="18" charset="2"/>
              </a:rPr>
              <a:t>D</a:t>
            </a:r>
            <a:r>
              <a:rPr lang="pl-PL" sz="2000" b="1" baseline="30000" dirty="0">
                <a:solidFill>
                  <a:srgbClr val="C00000"/>
                </a:solidFill>
              </a:rPr>
              <a:t>47</a:t>
            </a:r>
            <a:r>
              <a:rPr lang="pl-PL" sz="2000" b="1" dirty="0">
                <a:solidFill>
                  <a:srgbClr val="C00000"/>
                </a:solidFill>
              </a:rPr>
              <a:t> = -0.06(1)(6)%</a:t>
            </a:r>
            <a:endParaRPr lang="en-GB" sz="2000" b="1" dirty="0">
              <a:solidFill>
                <a:srgbClr val="C00000"/>
              </a:solidFill>
            </a:endParaRPr>
          </a:p>
        </p:txBody>
      </p:sp>
      <p:sp>
        <p:nvSpPr>
          <p:cNvPr id="43" name="Arrow: Right 42">
            <a:extLst>
              <a:ext uri="{FF2B5EF4-FFF2-40B4-BE49-F238E27FC236}">
                <a16:creationId xmlns:a16="http://schemas.microsoft.com/office/drawing/2014/main" id="{1ECB2758-8AA5-850C-9A64-B74286B98625}"/>
              </a:ext>
            </a:extLst>
          </p:cNvPr>
          <p:cNvSpPr/>
          <p:nvPr/>
        </p:nvSpPr>
        <p:spPr>
          <a:xfrm>
            <a:off x="5436096" y="6458623"/>
            <a:ext cx="648992" cy="29957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8E89962-0142-AB1D-D2B1-65BC6347756B}"/>
              </a:ext>
            </a:extLst>
          </p:cNvPr>
          <p:cNvSpPr txBox="1"/>
          <p:nvPr/>
        </p:nvSpPr>
        <p:spPr>
          <a:xfrm>
            <a:off x="1625726" y="6388867"/>
            <a:ext cx="3613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HFS A factor precision not sufficient</a:t>
            </a:r>
            <a:endParaRPr lang="en-GB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47682521-81B5-ECE2-4525-78BC326983E1}"/>
              </a:ext>
            </a:extLst>
          </p:cNvPr>
          <p:cNvSpPr txBox="1"/>
          <p:nvPr/>
        </p:nvSpPr>
        <p:spPr>
          <a:xfrm>
            <a:off x="6241337" y="761676"/>
            <a:ext cx="25791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200" dirty="0"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J. Bonnard, S. M. Lenzi, and A. P. Zuker, Phys. Rev. Lett. 116, 212501 (2016)</a:t>
            </a:r>
            <a:r>
              <a:rPr lang="en-GB" sz="1200" dirty="0">
                <a:effectLst/>
                <a:latin typeface="+mj-lt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endParaRPr lang="en-US" sz="1200" dirty="0">
              <a:latin typeface="+mj-lt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3999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2" grpId="0"/>
      <p:bldP spid="15" grpId="0"/>
      <p:bldP spid="19" grpId="0"/>
      <p:bldP spid="20" grpId="0"/>
      <p:bldP spid="23" grpId="0" animBg="1"/>
      <p:bldP spid="34" grpId="0"/>
      <p:bldP spid="35" grpId="0"/>
      <p:bldP spid="37" grpId="0"/>
      <p:bldP spid="39" grpId="0"/>
      <p:bldP spid="41" grpId="0"/>
      <p:bldP spid="42" grpId="0"/>
      <p:bldP spid="43" grpId="0" animBg="1"/>
      <p:bldP spid="4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DDE64F-FE9D-1AF3-CCE7-97C14142C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Outlook</a:t>
            </a:r>
            <a:r>
              <a:rPr lang="en-US" dirty="0"/>
              <a:t>: rf-laser double resonance spectroscopy 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01E2B3-EA5E-F4CF-E083-33DA74D980A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79512" y="6381005"/>
            <a:ext cx="2519362" cy="360363"/>
          </a:xfrm>
        </p:spPr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1F4B5DD-99B8-4D30-72F0-3B6B339A91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05" t="11346" r="6893"/>
          <a:stretch/>
        </p:blipFill>
        <p:spPr>
          <a:xfrm>
            <a:off x="4807696" y="980728"/>
            <a:ext cx="4228800" cy="2956428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9C328AC2-8836-A7BB-E0CB-ED2642BAE64F}"/>
              </a:ext>
            </a:extLst>
          </p:cNvPr>
          <p:cNvGrpSpPr/>
          <p:nvPr/>
        </p:nvGrpSpPr>
        <p:grpSpPr>
          <a:xfrm>
            <a:off x="179512" y="4563051"/>
            <a:ext cx="8364562" cy="2275993"/>
            <a:chOff x="539552" y="1279430"/>
            <a:chExt cx="8364562" cy="227599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F235AB80-5AF8-77C8-D66A-C3E27860CC2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7675" r="12439" b="28021"/>
            <a:stretch>
              <a:fillRect/>
            </a:stretch>
          </p:blipFill>
          <p:spPr>
            <a:xfrm>
              <a:off x="539552" y="1279430"/>
              <a:ext cx="8304959" cy="223204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B3ED2EE-EF3A-2D5B-DBF4-A2D84B25F13A}"/>
                </a:ext>
              </a:extLst>
            </p:cNvPr>
            <p:cNvSpPr txBox="1"/>
            <p:nvPr/>
          </p:nvSpPr>
          <p:spPr>
            <a:xfrm>
              <a:off x="539552" y="2460374"/>
              <a:ext cx="95250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latin typeface="+mj-lt"/>
                  <a:cs typeface="Times New Roman" panose="02020603050405020304" pitchFamily="18" charset="0"/>
                </a:rPr>
                <a:t>Optical Detection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2A3BB26-3216-9402-08EF-866C71127D63}"/>
                </a:ext>
              </a:extLst>
            </p:cNvPr>
            <p:cNvSpPr txBox="1"/>
            <p:nvPr/>
          </p:nvSpPr>
          <p:spPr>
            <a:xfrm>
              <a:off x="1348415" y="1566664"/>
              <a:ext cx="17032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latin typeface="+mj-lt"/>
                  <a:cs typeface="Times New Roman" panose="02020603050405020304" pitchFamily="18" charset="0"/>
                </a:rPr>
                <a:t>rf excitation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40AD75A-EFCA-22E4-47E4-F6EAA06B6891}"/>
                </a:ext>
              </a:extLst>
            </p:cNvPr>
            <p:cNvSpPr txBox="1"/>
            <p:nvPr/>
          </p:nvSpPr>
          <p:spPr>
            <a:xfrm>
              <a:off x="3290650" y="3221978"/>
              <a:ext cx="17032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400" dirty="0">
                  <a:latin typeface="+mj-lt"/>
                  <a:cs typeface="Times New Roman" panose="02020603050405020304" pitchFamily="18" charset="0"/>
                </a:rPr>
                <a:t>Optical pumping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901373D1-A269-AD9B-9F6C-EA2EAD5544F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32671" y="1720553"/>
              <a:ext cx="147144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8B9CE7C-BF40-1F58-12D2-7A492F92FDC3}"/>
                </a:ext>
              </a:extLst>
            </p:cNvPr>
            <p:cNvSpPr txBox="1"/>
            <p:nvPr/>
          </p:nvSpPr>
          <p:spPr>
            <a:xfrm>
              <a:off x="7432671" y="1412776"/>
              <a:ext cx="13157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+mj-lt"/>
                  <a:cs typeface="Times New Roman" panose="02020603050405020304" pitchFamily="18" charset="0"/>
                </a:rPr>
                <a:t>beam direction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DB38DB5-AB8B-B34F-418C-6E27D6D8F509}"/>
                </a:ext>
              </a:extLst>
            </p:cNvPr>
            <p:cNvSpPr txBox="1"/>
            <p:nvPr/>
          </p:nvSpPr>
          <p:spPr>
            <a:xfrm>
              <a:off x="6150755" y="3278424"/>
              <a:ext cx="23294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Times New Roman" panose="02020603050405020304" pitchFamily="18" charset="0"/>
                </a:rPr>
                <a:t>Design: </a:t>
              </a:r>
              <a:r>
                <a:rPr lang="pl-PL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Times New Roman" panose="02020603050405020304" pitchFamily="18" charset="0"/>
                </a:rPr>
                <a:t>P, Rak, H. Kulik, 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  <a:cs typeface="Times New Roman" panose="02020603050405020304" pitchFamily="18" charset="0"/>
                </a:rPr>
                <a:t>N. Azaryan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CF8C1953-FE8F-D8B2-7A79-40B0E5CC748C}"/>
                </a:ext>
              </a:extLst>
            </p:cNvPr>
            <p:cNvCxnSpPr/>
            <p:nvPr/>
          </p:nvCxnSpPr>
          <p:spPr>
            <a:xfrm>
              <a:off x="1266952" y="1872953"/>
              <a:ext cx="2009843" cy="0"/>
            </a:xfrm>
            <a:prstGeom prst="straightConnector1">
              <a:avLst/>
            </a:prstGeom>
            <a:ln>
              <a:solidFill>
                <a:schemeClr val="tx2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ED1235E9-5019-138A-7EAD-7C9053C8CD5F}"/>
                </a:ext>
              </a:extLst>
            </p:cNvPr>
            <p:cNvCxnSpPr>
              <a:cxnSpLocks/>
            </p:cNvCxnSpPr>
            <p:nvPr/>
          </p:nvCxnSpPr>
          <p:spPr>
            <a:xfrm>
              <a:off x="3373780" y="3249688"/>
              <a:ext cx="1562598" cy="0"/>
            </a:xfrm>
            <a:prstGeom prst="straightConnector1">
              <a:avLst/>
            </a:prstGeom>
            <a:ln>
              <a:solidFill>
                <a:schemeClr val="tx2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EC15D647-2BAF-BCA3-D9A2-2796CCF273E3}"/>
                </a:ext>
              </a:extLst>
            </p:cNvPr>
            <p:cNvCxnSpPr>
              <a:cxnSpLocks/>
            </p:cNvCxnSpPr>
            <p:nvPr/>
          </p:nvCxnSpPr>
          <p:spPr>
            <a:xfrm>
              <a:off x="539552" y="2460374"/>
              <a:ext cx="727400" cy="0"/>
            </a:xfrm>
            <a:prstGeom prst="straightConnector1">
              <a:avLst/>
            </a:prstGeom>
            <a:ln>
              <a:solidFill>
                <a:schemeClr val="tx2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itle 1">
            <a:extLst>
              <a:ext uri="{FF2B5EF4-FFF2-40B4-BE49-F238E27FC236}">
                <a16:creationId xmlns:a16="http://schemas.microsoft.com/office/drawing/2014/main" id="{B50ED1BF-E23B-E147-C5D5-EE0C31728151}"/>
              </a:ext>
            </a:extLst>
          </p:cNvPr>
          <p:cNvSpPr txBox="1">
            <a:spLocks/>
          </p:cNvSpPr>
          <p:nvPr/>
        </p:nvSpPr>
        <p:spPr>
          <a:xfrm>
            <a:off x="107504" y="610111"/>
            <a:ext cx="6487792" cy="4512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dirty="0">
                <a:latin typeface="+mn-lt"/>
                <a:cs typeface="Times New Roman" panose="02020603050405020304" pitchFamily="18" charset="0"/>
              </a:rPr>
              <a:t>Precise determination of </a:t>
            </a:r>
            <a:r>
              <a:rPr lang="pl-PL" sz="1800" dirty="0">
                <a:latin typeface="+mn-lt"/>
                <a:cs typeface="Times New Roman" panose="02020603050405020304" pitchFamily="18" charset="0"/>
              </a:rPr>
              <a:t>HFS </a:t>
            </a:r>
            <a:r>
              <a:rPr lang="en-US" sz="1800" dirty="0">
                <a:latin typeface="+mn-lt"/>
                <a:cs typeface="Times New Roman" panose="02020603050405020304" pitchFamily="18" charset="0"/>
              </a:rPr>
              <a:t>A factor ratios for unstable nuclei</a:t>
            </a: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6CE9F44-1E4C-5682-5A80-6C18BAF00894}"/>
              </a:ext>
            </a:extLst>
          </p:cNvPr>
          <p:cNvCxnSpPr>
            <a:cxnSpLocks/>
          </p:cNvCxnSpPr>
          <p:nvPr/>
        </p:nvCxnSpPr>
        <p:spPr>
          <a:xfrm>
            <a:off x="6719930" y="2307171"/>
            <a:ext cx="161704" cy="0"/>
          </a:xfrm>
          <a:prstGeom prst="straightConnector1">
            <a:avLst/>
          </a:prstGeom>
          <a:ln w="15875">
            <a:headEnd type="stealth" w="sm" len="med"/>
            <a:tailEnd type="stealth" w="sm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F9AB81AB-D76D-E257-051F-E90FEC2A7073}"/>
              </a:ext>
            </a:extLst>
          </p:cNvPr>
          <p:cNvSpPr txBox="1"/>
          <p:nvPr/>
        </p:nvSpPr>
        <p:spPr>
          <a:xfrm>
            <a:off x="6830211" y="2185683"/>
            <a:ext cx="858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2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=1.1 MHz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C490A5E-83AE-3F30-6943-96B132520925}"/>
              </a:ext>
            </a:extLst>
          </p:cNvPr>
          <p:cNvSpPr txBox="1"/>
          <p:nvPr/>
        </p:nvSpPr>
        <p:spPr>
          <a:xfrm>
            <a:off x="8820472" y="3674895"/>
            <a:ext cx="5292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Hz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CFFC508-54A2-8050-5B24-55C1EAB4C753}"/>
              </a:ext>
            </a:extLst>
          </p:cNvPr>
          <p:cNvCxnSpPr/>
          <p:nvPr/>
        </p:nvCxnSpPr>
        <p:spPr>
          <a:xfrm>
            <a:off x="701568" y="2519209"/>
            <a:ext cx="8763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7969B29-B46E-16AA-184C-5BBEC9FA1057}"/>
              </a:ext>
            </a:extLst>
          </p:cNvPr>
          <p:cNvCxnSpPr/>
          <p:nvPr/>
        </p:nvCxnSpPr>
        <p:spPr>
          <a:xfrm>
            <a:off x="616279" y="1541309"/>
            <a:ext cx="8763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7541C4F-B8BF-8D5E-7294-E6529E44CF08}"/>
              </a:ext>
            </a:extLst>
          </p:cNvPr>
          <p:cNvCxnSpPr>
            <a:cxnSpLocks/>
          </p:cNvCxnSpPr>
          <p:nvPr/>
        </p:nvCxnSpPr>
        <p:spPr>
          <a:xfrm>
            <a:off x="1577868" y="2519209"/>
            <a:ext cx="216000" cy="30600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186A3DD-7AA1-FBE6-1DB1-8361AC4800CE}"/>
              </a:ext>
            </a:extLst>
          </p:cNvPr>
          <p:cNvCxnSpPr>
            <a:cxnSpLocks/>
          </p:cNvCxnSpPr>
          <p:nvPr/>
        </p:nvCxnSpPr>
        <p:spPr>
          <a:xfrm>
            <a:off x="1492679" y="1541309"/>
            <a:ext cx="216000" cy="14400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D1247DB8-EB9E-F59A-FB8F-12E39314B330}"/>
              </a:ext>
            </a:extLst>
          </p:cNvPr>
          <p:cNvCxnSpPr>
            <a:cxnSpLocks/>
          </p:cNvCxnSpPr>
          <p:nvPr/>
        </p:nvCxnSpPr>
        <p:spPr>
          <a:xfrm flipV="1">
            <a:off x="1577868" y="2229103"/>
            <a:ext cx="216000" cy="28800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5A25E6E-5D62-913C-3FB3-9D830D53AE41}"/>
              </a:ext>
            </a:extLst>
          </p:cNvPr>
          <p:cNvCxnSpPr>
            <a:cxnSpLocks/>
          </p:cNvCxnSpPr>
          <p:nvPr/>
        </p:nvCxnSpPr>
        <p:spPr>
          <a:xfrm flipV="1">
            <a:off x="1509483" y="1395203"/>
            <a:ext cx="216000" cy="144000"/>
          </a:xfrm>
          <a:prstGeom prst="line">
            <a:avLst/>
          </a:prstGeom>
          <a:ln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4BBB4CD-37DD-060F-BECA-D914F438510B}"/>
              </a:ext>
            </a:extLst>
          </p:cNvPr>
          <p:cNvCxnSpPr>
            <a:cxnSpLocks/>
          </p:cNvCxnSpPr>
          <p:nvPr/>
        </p:nvCxnSpPr>
        <p:spPr>
          <a:xfrm>
            <a:off x="1793868" y="2825209"/>
            <a:ext cx="130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A573ABE-F535-7747-D918-07F2CF7CE70E}"/>
              </a:ext>
            </a:extLst>
          </p:cNvPr>
          <p:cNvCxnSpPr>
            <a:cxnSpLocks/>
          </p:cNvCxnSpPr>
          <p:nvPr/>
        </p:nvCxnSpPr>
        <p:spPr>
          <a:xfrm>
            <a:off x="1793868" y="2229103"/>
            <a:ext cx="130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7504811-5A72-15D6-4F54-412A01FD82D7}"/>
              </a:ext>
            </a:extLst>
          </p:cNvPr>
          <p:cNvCxnSpPr>
            <a:cxnSpLocks/>
          </p:cNvCxnSpPr>
          <p:nvPr/>
        </p:nvCxnSpPr>
        <p:spPr>
          <a:xfrm>
            <a:off x="1708579" y="1687303"/>
            <a:ext cx="130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25F1EDA-ACB2-2120-3DF3-7EA846C764BB}"/>
              </a:ext>
            </a:extLst>
          </p:cNvPr>
          <p:cNvCxnSpPr>
            <a:cxnSpLocks/>
          </p:cNvCxnSpPr>
          <p:nvPr/>
        </p:nvCxnSpPr>
        <p:spPr>
          <a:xfrm>
            <a:off x="1575099" y="1395203"/>
            <a:ext cx="1308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DE68F43-1C6D-5CD1-2CBE-FBE84AAEA210}"/>
                  </a:ext>
                </a:extLst>
              </p:cNvPr>
              <p:cNvSpPr txBox="1"/>
              <p:nvPr/>
            </p:nvSpPr>
            <p:spPr>
              <a:xfrm>
                <a:off x="432432" y="2158881"/>
                <a:ext cx="744306" cy="3942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1/2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DE68F43-1C6D-5CD1-2CBE-FBE84AAEA2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432" y="2158881"/>
                <a:ext cx="744306" cy="394210"/>
              </a:xfrm>
              <a:prstGeom prst="rect">
                <a:avLst/>
              </a:prstGeom>
              <a:blipFill>
                <a:blip r:embed="rId4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C5CCC52-1073-DED8-101B-F79F8EDAC1E5}"/>
                  </a:ext>
                </a:extLst>
              </p:cNvPr>
              <p:cNvSpPr txBox="1"/>
              <p:nvPr/>
            </p:nvSpPr>
            <p:spPr>
              <a:xfrm>
                <a:off x="347143" y="1175553"/>
                <a:ext cx="768800" cy="3942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3/2</m:t>
                          </m:r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C5CCC52-1073-DED8-101B-F79F8EDAC1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143" y="1175553"/>
                <a:ext cx="768800" cy="394210"/>
              </a:xfrm>
              <a:prstGeom prst="rect">
                <a:avLst/>
              </a:prstGeom>
              <a:blipFill>
                <a:blip r:embed="rId5"/>
                <a:stretch>
                  <a:fillRect b="-769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2EFCCF86-E7FC-AA64-5631-8FB62275CB3E}"/>
              </a:ext>
            </a:extLst>
          </p:cNvPr>
          <p:cNvSpPr txBox="1"/>
          <p:nvPr/>
        </p:nvSpPr>
        <p:spPr>
          <a:xfrm>
            <a:off x="3079720" y="2627620"/>
            <a:ext cx="5533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F=0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DAF4CC5-241F-402C-A4D0-8E641124191C}"/>
              </a:ext>
            </a:extLst>
          </p:cNvPr>
          <p:cNvSpPr txBox="1"/>
          <p:nvPr/>
        </p:nvSpPr>
        <p:spPr>
          <a:xfrm>
            <a:off x="3079720" y="2044375"/>
            <a:ext cx="55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F=1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0EAF74B-B74C-9891-5E10-C80E341B627E}"/>
                  </a:ext>
                </a:extLst>
              </p:cNvPr>
              <p:cNvSpPr txBox="1"/>
              <p:nvPr/>
            </p:nvSpPr>
            <p:spPr>
              <a:xfrm>
                <a:off x="3079720" y="1522043"/>
                <a:ext cx="7001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p>
                        <m:r>
                          <a:rPr lang="en-US" i="1" dirty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  <m:r>
                      <a:rPr lang="en-US" i="1" dirty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=1</a:t>
                </a:r>
              </a:p>
            </p:txBody>
          </p:sp>
        </mc:Choice>
        <mc:Fallback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20EAF74B-B74C-9891-5E10-C80E341B62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9720" y="1522043"/>
                <a:ext cx="700192" cy="369332"/>
              </a:xfrm>
              <a:prstGeom prst="rect">
                <a:avLst/>
              </a:prstGeom>
              <a:blipFill>
                <a:blip r:embed="rId6"/>
                <a:stretch>
                  <a:fillRect t="-10000" r="-6957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799D98D-DCFD-6CC8-68D7-56968422E4A1}"/>
                  </a:ext>
                </a:extLst>
              </p:cNvPr>
              <p:cNvSpPr txBox="1"/>
              <p:nvPr/>
            </p:nvSpPr>
            <p:spPr>
              <a:xfrm>
                <a:off x="2994431" y="1192325"/>
                <a:ext cx="64889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𝐹</m:t>
                        </m:r>
                      </m:e>
                      <m:sup>
                        <m:r>
                          <a:rPr lang="en-US" b="0" i="1" dirty="0" smtClean="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=2</a:t>
                </a:r>
              </a:p>
            </p:txBody>
          </p:sp>
        </mc:Choice>
        <mc:Fallback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8799D98D-DCFD-6CC8-68D7-56968422E4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4431" y="1192325"/>
                <a:ext cx="648896" cy="369332"/>
              </a:xfrm>
              <a:prstGeom prst="rect">
                <a:avLst/>
              </a:prstGeom>
              <a:blipFill>
                <a:blip r:embed="rId7"/>
                <a:stretch>
                  <a:fillRect t="-10000" r="-7477" b="-26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9AA33C11-8B10-AA2B-0663-E80A3D8933BC}"/>
              </a:ext>
            </a:extLst>
          </p:cNvPr>
          <p:cNvCxnSpPr>
            <a:cxnSpLocks/>
          </p:cNvCxnSpPr>
          <p:nvPr/>
        </p:nvCxnSpPr>
        <p:spPr>
          <a:xfrm flipV="1">
            <a:off x="2136668" y="1685309"/>
            <a:ext cx="88900" cy="54379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C0FCAEF2-75C8-5AB1-DB67-70DA3B52D097}"/>
              </a:ext>
            </a:extLst>
          </p:cNvPr>
          <p:cNvCxnSpPr/>
          <p:nvPr/>
        </p:nvCxnSpPr>
        <p:spPr>
          <a:xfrm>
            <a:off x="2225568" y="1685309"/>
            <a:ext cx="0" cy="1139900"/>
          </a:xfrm>
          <a:prstGeom prst="straightConnector1">
            <a:avLst/>
          </a:prstGeom>
          <a:ln>
            <a:solidFill>
              <a:srgbClr val="FF0000"/>
            </a:solidFill>
            <a:prstDash val="sys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Freeform 66">
            <a:extLst>
              <a:ext uri="{FF2B5EF4-FFF2-40B4-BE49-F238E27FC236}">
                <a16:creationId xmlns:a16="http://schemas.microsoft.com/office/drawing/2014/main" id="{85A5ED21-088D-EB7F-ADA2-2AD0907CA4EF}"/>
              </a:ext>
            </a:extLst>
          </p:cNvPr>
          <p:cNvSpPr/>
          <p:nvPr/>
        </p:nvSpPr>
        <p:spPr>
          <a:xfrm>
            <a:off x="2473262" y="2214468"/>
            <a:ext cx="498458" cy="623022"/>
          </a:xfrm>
          <a:custGeom>
            <a:avLst/>
            <a:gdLst>
              <a:gd name="csX0" fmla="*/ 210898 w 498458"/>
              <a:gd name="csY0" fmla="*/ 0 h 623022"/>
              <a:gd name="csX1" fmla="*/ 440947 w 498458"/>
              <a:gd name="csY1" fmla="*/ 102488 h 623022"/>
              <a:gd name="csX2" fmla="*/ 18 w 498458"/>
              <a:gd name="csY2" fmla="*/ 223856 h 623022"/>
              <a:gd name="csX3" fmla="*/ 421774 w 498458"/>
              <a:gd name="csY3" fmla="*/ 334436 h 623022"/>
              <a:gd name="csX4" fmla="*/ 57529 w 498458"/>
              <a:gd name="csY4" fmla="*/ 439621 h 623022"/>
              <a:gd name="csX5" fmla="*/ 498458 w 498458"/>
              <a:gd name="csY5" fmla="*/ 515139 h 623022"/>
              <a:gd name="csX6" fmla="*/ 191727 w 498458"/>
              <a:gd name="csY6" fmla="*/ 623022 h 62302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498458" h="623022" extrusionOk="0">
                <a:moveTo>
                  <a:pt x="210898" y="0"/>
                </a:moveTo>
                <a:cubicBezTo>
                  <a:pt x="209380" y="80875"/>
                  <a:pt x="470079" y="67436"/>
                  <a:pt x="440947" y="102488"/>
                </a:cubicBezTo>
                <a:cubicBezTo>
                  <a:pt x="411839" y="141068"/>
                  <a:pt x="-3862" y="185423"/>
                  <a:pt x="18" y="223856"/>
                </a:cubicBezTo>
                <a:cubicBezTo>
                  <a:pt x="-5119" y="264409"/>
                  <a:pt x="411483" y="302384"/>
                  <a:pt x="421774" y="334436"/>
                </a:cubicBezTo>
                <a:cubicBezTo>
                  <a:pt x="430545" y="369951"/>
                  <a:pt x="46369" y="410278"/>
                  <a:pt x="57529" y="439621"/>
                </a:cubicBezTo>
                <a:cubicBezTo>
                  <a:pt x="70310" y="469738"/>
                  <a:pt x="498458" y="515139"/>
                  <a:pt x="498458" y="515139"/>
                </a:cubicBezTo>
                <a:cubicBezTo>
                  <a:pt x="418489" y="538910"/>
                  <a:pt x="164050" y="552818"/>
                  <a:pt x="191727" y="623022"/>
                </a:cubicBezTo>
              </a:path>
            </a:pathLst>
          </a:custGeom>
          <a:noFill/>
          <a:ln w="12700">
            <a:solidFill>
              <a:srgbClr val="FF0000"/>
            </a:solidFill>
            <a:headEnd type="stealth" w="lg" len="lg"/>
            <a:tailEnd type="stealth" w="lg" len="lg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605696"/>
                      <a:gd name="connsiteY0" fmla="*/ 0 h 2421924"/>
                      <a:gd name="connsiteX1" fmla="*/ 605481 w 605696"/>
                      <a:gd name="connsiteY1" fmla="*/ 531341 h 2421924"/>
                      <a:gd name="connsiteX2" fmla="*/ 74140 w 605696"/>
                      <a:gd name="connsiteY2" fmla="*/ 1062681 h 2421924"/>
                      <a:gd name="connsiteX3" fmla="*/ 481913 w 605696"/>
                      <a:gd name="connsiteY3" fmla="*/ 1594022 h 2421924"/>
                      <a:gd name="connsiteX4" fmla="*/ 172994 w 605696"/>
                      <a:gd name="connsiteY4" fmla="*/ 2125362 h 2421924"/>
                      <a:gd name="connsiteX5" fmla="*/ 531340 w 605696"/>
                      <a:gd name="connsiteY5" fmla="*/ 2421924 h 2421924"/>
                      <a:gd name="connsiteX6" fmla="*/ 531340 w 605696"/>
                      <a:gd name="connsiteY6" fmla="*/ 2421924 h 2421924"/>
                      <a:gd name="connsiteX0" fmla="*/ 111960 w 533694"/>
                      <a:gd name="connsiteY0" fmla="*/ 0 h 2409567"/>
                      <a:gd name="connsiteX1" fmla="*/ 532089 w 533694"/>
                      <a:gd name="connsiteY1" fmla="*/ 518984 h 2409567"/>
                      <a:gd name="connsiteX2" fmla="*/ 748 w 533694"/>
                      <a:gd name="connsiteY2" fmla="*/ 1050324 h 2409567"/>
                      <a:gd name="connsiteX3" fmla="*/ 408521 w 533694"/>
                      <a:gd name="connsiteY3" fmla="*/ 1581665 h 2409567"/>
                      <a:gd name="connsiteX4" fmla="*/ 99602 w 533694"/>
                      <a:gd name="connsiteY4" fmla="*/ 2113005 h 2409567"/>
                      <a:gd name="connsiteX5" fmla="*/ 457948 w 533694"/>
                      <a:gd name="connsiteY5" fmla="*/ 2409567 h 2409567"/>
                      <a:gd name="connsiteX6" fmla="*/ 457948 w 533694"/>
                      <a:gd name="connsiteY6" fmla="*/ 2409567 h 2409567"/>
                      <a:gd name="connsiteX0" fmla="*/ 12518 w 432655"/>
                      <a:gd name="connsiteY0" fmla="*/ 0 h 2409567"/>
                      <a:gd name="connsiteX1" fmla="*/ 432647 w 432655"/>
                      <a:gd name="connsiteY1" fmla="*/ 518984 h 2409567"/>
                      <a:gd name="connsiteX2" fmla="*/ 24873 w 432655"/>
                      <a:gd name="connsiteY2" fmla="*/ 963827 h 2409567"/>
                      <a:gd name="connsiteX3" fmla="*/ 309079 w 432655"/>
                      <a:gd name="connsiteY3" fmla="*/ 1581665 h 2409567"/>
                      <a:gd name="connsiteX4" fmla="*/ 160 w 432655"/>
                      <a:gd name="connsiteY4" fmla="*/ 2113005 h 2409567"/>
                      <a:gd name="connsiteX5" fmla="*/ 358506 w 432655"/>
                      <a:gd name="connsiteY5" fmla="*/ 2409567 h 2409567"/>
                      <a:gd name="connsiteX6" fmla="*/ 358506 w 432655"/>
                      <a:gd name="connsiteY6" fmla="*/ 2409567 h 2409567"/>
                      <a:gd name="connsiteX0" fmla="*/ 0 w 420137"/>
                      <a:gd name="connsiteY0" fmla="*/ 0 h 2409567"/>
                      <a:gd name="connsiteX1" fmla="*/ 420129 w 420137"/>
                      <a:gd name="connsiteY1" fmla="*/ 518984 h 2409567"/>
                      <a:gd name="connsiteX2" fmla="*/ 12355 w 420137"/>
                      <a:gd name="connsiteY2" fmla="*/ 963827 h 2409567"/>
                      <a:gd name="connsiteX3" fmla="*/ 296561 w 420137"/>
                      <a:gd name="connsiteY3" fmla="*/ 1581665 h 2409567"/>
                      <a:gd name="connsiteX4" fmla="*/ 61782 w 420137"/>
                      <a:gd name="connsiteY4" fmla="*/ 2075935 h 2409567"/>
                      <a:gd name="connsiteX5" fmla="*/ 345988 w 420137"/>
                      <a:gd name="connsiteY5" fmla="*/ 2409567 h 2409567"/>
                      <a:gd name="connsiteX6" fmla="*/ 345988 w 420137"/>
                      <a:gd name="connsiteY6" fmla="*/ 2409567 h 2409567"/>
                      <a:gd name="connsiteX0" fmla="*/ 124594 w 415636"/>
                      <a:gd name="connsiteY0" fmla="*/ 0 h 2397210"/>
                      <a:gd name="connsiteX1" fmla="*/ 408799 w 415636"/>
                      <a:gd name="connsiteY1" fmla="*/ 506627 h 2397210"/>
                      <a:gd name="connsiteX2" fmla="*/ 1025 w 415636"/>
                      <a:gd name="connsiteY2" fmla="*/ 951470 h 2397210"/>
                      <a:gd name="connsiteX3" fmla="*/ 285231 w 415636"/>
                      <a:gd name="connsiteY3" fmla="*/ 1569308 h 2397210"/>
                      <a:gd name="connsiteX4" fmla="*/ 50452 w 415636"/>
                      <a:gd name="connsiteY4" fmla="*/ 2063578 h 2397210"/>
                      <a:gd name="connsiteX5" fmla="*/ 334658 w 415636"/>
                      <a:gd name="connsiteY5" fmla="*/ 2397210 h 2397210"/>
                      <a:gd name="connsiteX6" fmla="*/ 334658 w 415636"/>
                      <a:gd name="connsiteY6" fmla="*/ 2397210 h 2397210"/>
                      <a:gd name="connsiteX0" fmla="*/ 74358 w 358636"/>
                      <a:gd name="connsiteY0" fmla="*/ 0 h 2397210"/>
                      <a:gd name="connsiteX1" fmla="*/ 358563 w 358636"/>
                      <a:gd name="connsiteY1" fmla="*/ 506627 h 2397210"/>
                      <a:gd name="connsiteX2" fmla="*/ 74357 w 358636"/>
                      <a:gd name="connsiteY2" fmla="*/ 1062681 h 2397210"/>
                      <a:gd name="connsiteX3" fmla="*/ 234995 w 358636"/>
                      <a:gd name="connsiteY3" fmla="*/ 1569308 h 2397210"/>
                      <a:gd name="connsiteX4" fmla="*/ 216 w 358636"/>
                      <a:gd name="connsiteY4" fmla="*/ 2063578 h 2397210"/>
                      <a:gd name="connsiteX5" fmla="*/ 284422 w 358636"/>
                      <a:gd name="connsiteY5" fmla="*/ 2397210 h 2397210"/>
                      <a:gd name="connsiteX6" fmla="*/ 284422 w 358636"/>
                      <a:gd name="connsiteY6" fmla="*/ 2397210 h 2397210"/>
                      <a:gd name="connsiteX0" fmla="*/ 24977 w 309255"/>
                      <a:gd name="connsiteY0" fmla="*/ 0 h 2397210"/>
                      <a:gd name="connsiteX1" fmla="*/ 309182 w 309255"/>
                      <a:gd name="connsiteY1" fmla="*/ 506627 h 2397210"/>
                      <a:gd name="connsiteX2" fmla="*/ 24976 w 309255"/>
                      <a:gd name="connsiteY2" fmla="*/ 1062681 h 2397210"/>
                      <a:gd name="connsiteX3" fmla="*/ 185614 w 309255"/>
                      <a:gd name="connsiteY3" fmla="*/ 1569308 h 2397210"/>
                      <a:gd name="connsiteX4" fmla="*/ 262 w 309255"/>
                      <a:gd name="connsiteY4" fmla="*/ 2038864 h 2397210"/>
                      <a:gd name="connsiteX5" fmla="*/ 235041 w 309255"/>
                      <a:gd name="connsiteY5" fmla="*/ 2397210 h 2397210"/>
                      <a:gd name="connsiteX6" fmla="*/ 235041 w 309255"/>
                      <a:gd name="connsiteY6" fmla="*/ 2397210 h 2397210"/>
                      <a:gd name="connsiteX0" fmla="*/ 24977 w 309255"/>
                      <a:gd name="connsiteY0" fmla="*/ 0 h 2730842"/>
                      <a:gd name="connsiteX1" fmla="*/ 309182 w 309255"/>
                      <a:gd name="connsiteY1" fmla="*/ 506627 h 2730842"/>
                      <a:gd name="connsiteX2" fmla="*/ 24976 w 309255"/>
                      <a:gd name="connsiteY2" fmla="*/ 1062681 h 2730842"/>
                      <a:gd name="connsiteX3" fmla="*/ 185614 w 309255"/>
                      <a:gd name="connsiteY3" fmla="*/ 1569308 h 2730842"/>
                      <a:gd name="connsiteX4" fmla="*/ 262 w 309255"/>
                      <a:gd name="connsiteY4" fmla="*/ 2038864 h 2730842"/>
                      <a:gd name="connsiteX5" fmla="*/ 235041 w 309255"/>
                      <a:gd name="connsiteY5" fmla="*/ 2397210 h 2730842"/>
                      <a:gd name="connsiteX6" fmla="*/ 86760 w 309255"/>
                      <a:gd name="connsiteY6" fmla="*/ 2730842 h 2730842"/>
                      <a:gd name="connsiteX0" fmla="*/ 24977 w 309255"/>
                      <a:gd name="connsiteY0" fmla="*/ 0 h 2730842"/>
                      <a:gd name="connsiteX1" fmla="*/ 309182 w 309255"/>
                      <a:gd name="connsiteY1" fmla="*/ 506627 h 2730842"/>
                      <a:gd name="connsiteX2" fmla="*/ 24976 w 309255"/>
                      <a:gd name="connsiteY2" fmla="*/ 1062681 h 2730842"/>
                      <a:gd name="connsiteX3" fmla="*/ 185614 w 309255"/>
                      <a:gd name="connsiteY3" fmla="*/ 1569308 h 2730842"/>
                      <a:gd name="connsiteX4" fmla="*/ 262 w 309255"/>
                      <a:gd name="connsiteY4" fmla="*/ 2038864 h 2730842"/>
                      <a:gd name="connsiteX5" fmla="*/ 235041 w 309255"/>
                      <a:gd name="connsiteY5" fmla="*/ 2397210 h 2730842"/>
                      <a:gd name="connsiteX6" fmla="*/ 86760 w 309255"/>
                      <a:gd name="connsiteY6" fmla="*/ 2730842 h 2730842"/>
                      <a:gd name="connsiteX0" fmla="*/ 24977 w 309255"/>
                      <a:gd name="connsiteY0" fmla="*/ 0 h 2730842"/>
                      <a:gd name="connsiteX1" fmla="*/ 309182 w 309255"/>
                      <a:gd name="connsiteY1" fmla="*/ 506627 h 2730842"/>
                      <a:gd name="connsiteX2" fmla="*/ 24976 w 309255"/>
                      <a:gd name="connsiteY2" fmla="*/ 1062681 h 2730842"/>
                      <a:gd name="connsiteX3" fmla="*/ 185614 w 309255"/>
                      <a:gd name="connsiteY3" fmla="*/ 1569308 h 2730842"/>
                      <a:gd name="connsiteX4" fmla="*/ 262 w 309255"/>
                      <a:gd name="connsiteY4" fmla="*/ 2038864 h 2730842"/>
                      <a:gd name="connsiteX5" fmla="*/ 235041 w 309255"/>
                      <a:gd name="connsiteY5" fmla="*/ 2397210 h 2730842"/>
                      <a:gd name="connsiteX6" fmla="*/ 86760 w 309255"/>
                      <a:gd name="connsiteY6" fmla="*/ 2730842 h 2730842"/>
                      <a:gd name="connsiteX0" fmla="*/ 24977 w 309255"/>
                      <a:gd name="connsiteY0" fmla="*/ 0 h 2891480"/>
                      <a:gd name="connsiteX1" fmla="*/ 309182 w 309255"/>
                      <a:gd name="connsiteY1" fmla="*/ 506627 h 2891480"/>
                      <a:gd name="connsiteX2" fmla="*/ 24976 w 309255"/>
                      <a:gd name="connsiteY2" fmla="*/ 1062681 h 2891480"/>
                      <a:gd name="connsiteX3" fmla="*/ 185614 w 309255"/>
                      <a:gd name="connsiteY3" fmla="*/ 1569308 h 2891480"/>
                      <a:gd name="connsiteX4" fmla="*/ 262 w 309255"/>
                      <a:gd name="connsiteY4" fmla="*/ 2038864 h 2891480"/>
                      <a:gd name="connsiteX5" fmla="*/ 235041 w 309255"/>
                      <a:gd name="connsiteY5" fmla="*/ 2397210 h 2891480"/>
                      <a:gd name="connsiteX6" fmla="*/ 24976 w 309255"/>
                      <a:gd name="connsiteY6" fmla="*/ 2891480 h 2891480"/>
                      <a:gd name="connsiteX0" fmla="*/ 24977 w 309255"/>
                      <a:gd name="connsiteY0" fmla="*/ 0 h 2891480"/>
                      <a:gd name="connsiteX1" fmla="*/ 309182 w 309255"/>
                      <a:gd name="connsiteY1" fmla="*/ 506627 h 2891480"/>
                      <a:gd name="connsiteX2" fmla="*/ 24976 w 309255"/>
                      <a:gd name="connsiteY2" fmla="*/ 1062681 h 2891480"/>
                      <a:gd name="connsiteX3" fmla="*/ 185614 w 309255"/>
                      <a:gd name="connsiteY3" fmla="*/ 1569308 h 2891480"/>
                      <a:gd name="connsiteX4" fmla="*/ 262 w 309255"/>
                      <a:gd name="connsiteY4" fmla="*/ 2038864 h 2891480"/>
                      <a:gd name="connsiteX5" fmla="*/ 235041 w 309255"/>
                      <a:gd name="connsiteY5" fmla="*/ 2397210 h 2891480"/>
                      <a:gd name="connsiteX6" fmla="*/ 24976 w 309255"/>
                      <a:gd name="connsiteY6" fmla="*/ 2891480 h 2891480"/>
                      <a:gd name="connsiteX0" fmla="*/ 24977 w 309255"/>
                      <a:gd name="connsiteY0" fmla="*/ 0 h 2891480"/>
                      <a:gd name="connsiteX1" fmla="*/ 309182 w 309255"/>
                      <a:gd name="connsiteY1" fmla="*/ 506627 h 2891480"/>
                      <a:gd name="connsiteX2" fmla="*/ 24976 w 309255"/>
                      <a:gd name="connsiteY2" fmla="*/ 1062681 h 2891480"/>
                      <a:gd name="connsiteX3" fmla="*/ 185614 w 309255"/>
                      <a:gd name="connsiteY3" fmla="*/ 1569308 h 2891480"/>
                      <a:gd name="connsiteX4" fmla="*/ 262 w 309255"/>
                      <a:gd name="connsiteY4" fmla="*/ 2038864 h 2891480"/>
                      <a:gd name="connsiteX5" fmla="*/ 235041 w 309255"/>
                      <a:gd name="connsiteY5" fmla="*/ 2397210 h 2891480"/>
                      <a:gd name="connsiteX6" fmla="*/ 24976 w 309255"/>
                      <a:gd name="connsiteY6" fmla="*/ 2891480 h 2891480"/>
                      <a:gd name="connsiteX0" fmla="*/ 86761 w 321996"/>
                      <a:gd name="connsiteY0" fmla="*/ 0 h 2866767"/>
                      <a:gd name="connsiteX1" fmla="*/ 309182 w 321996"/>
                      <a:gd name="connsiteY1" fmla="*/ 481914 h 2866767"/>
                      <a:gd name="connsiteX2" fmla="*/ 24976 w 321996"/>
                      <a:gd name="connsiteY2" fmla="*/ 1037968 h 2866767"/>
                      <a:gd name="connsiteX3" fmla="*/ 185614 w 321996"/>
                      <a:gd name="connsiteY3" fmla="*/ 1544595 h 2866767"/>
                      <a:gd name="connsiteX4" fmla="*/ 262 w 321996"/>
                      <a:gd name="connsiteY4" fmla="*/ 2014151 h 2866767"/>
                      <a:gd name="connsiteX5" fmla="*/ 235041 w 321996"/>
                      <a:gd name="connsiteY5" fmla="*/ 2372497 h 2866767"/>
                      <a:gd name="connsiteX6" fmla="*/ 24976 w 321996"/>
                      <a:gd name="connsiteY6" fmla="*/ 2866767 h 2866767"/>
                      <a:gd name="connsiteX0" fmla="*/ 86761 w 309513"/>
                      <a:gd name="connsiteY0" fmla="*/ 0 h 2866767"/>
                      <a:gd name="connsiteX1" fmla="*/ 309182 w 309513"/>
                      <a:gd name="connsiteY1" fmla="*/ 481914 h 2866767"/>
                      <a:gd name="connsiteX2" fmla="*/ 24976 w 309513"/>
                      <a:gd name="connsiteY2" fmla="*/ 1037968 h 2866767"/>
                      <a:gd name="connsiteX3" fmla="*/ 185614 w 309513"/>
                      <a:gd name="connsiteY3" fmla="*/ 1544595 h 2866767"/>
                      <a:gd name="connsiteX4" fmla="*/ 262 w 309513"/>
                      <a:gd name="connsiteY4" fmla="*/ 2014151 h 2866767"/>
                      <a:gd name="connsiteX5" fmla="*/ 235041 w 309513"/>
                      <a:gd name="connsiteY5" fmla="*/ 2372497 h 2866767"/>
                      <a:gd name="connsiteX6" fmla="*/ 24976 w 309513"/>
                      <a:gd name="connsiteY6" fmla="*/ 2866767 h 2866767"/>
                      <a:gd name="connsiteX0" fmla="*/ 160901 w 311250"/>
                      <a:gd name="connsiteY0" fmla="*/ 0 h 2854410"/>
                      <a:gd name="connsiteX1" fmla="*/ 309182 w 311250"/>
                      <a:gd name="connsiteY1" fmla="*/ 469557 h 2854410"/>
                      <a:gd name="connsiteX2" fmla="*/ 24976 w 311250"/>
                      <a:gd name="connsiteY2" fmla="*/ 1025611 h 2854410"/>
                      <a:gd name="connsiteX3" fmla="*/ 185614 w 311250"/>
                      <a:gd name="connsiteY3" fmla="*/ 1532238 h 2854410"/>
                      <a:gd name="connsiteX4" fmla="*/ 262 w 311250"/>
                      <a:gd name="connsiteY4" fmla="*/ 2001794 h 2854410"/>
                      <a:gd name="connsiteX5" fmla="*/ 235041 w 311250"/>
                      <a:gd name="connsiteY5" fmla="*/ 2360140 h 2854410"/>
                      <a:gd name="connsiteX6" fmla="*/ 24976 w 311250"/>
                      <a:gd name="connsiteY6" fmla="*/ 2854410 h 2854410"/>
                      <a:gd name="connsiteX0" fmla="*/ 163017 w 348367"/>
                      <a:gd name="connsiteY0" fmla="*/ 0 h 2854410"/>
                      <a:gd name="connsiteX1" fmla="*/ 311298 w 348367"/>
                      <a:gd name="connsiteY1" fmla="*/ 469557 h 2854410"/>
                      <a:gd name="connsiteX2" fmla="*/ 27092 w 348367"/>
                      <a:gd name="connsiteY2" fmla="*/ 1025611 h 2854410"/>
                      <a:gd name="connsiteX3" fmla="*/ 187730 w 348367"/>
                      <a:gd name="connsiteY3" fmla="*/ 1532238 h 2854410"/>
                      <a:gd name="connsiteX4" fmla="*/ 2378 w 348367"/>
                      <a:gd name="connsiteY4" fmla="*/ 2001794 h 2854410"/>
                      <a:gd name="connsiteX5" fmla="*/ 348367 w 348367"/>
                      <a:gd name="connsiteY5" fmla="*/ 2360140 h 2854410"/>
                      <a:gd name="connsiteX6" fmla="*/ 27092 w 348367"/>
                      <a:gd name="connsiteY6" fmla="*/ 2854410 h 2854410"/>
                      <a:gd name="connsiteX0" fmla="*/ 160806 w 346156"/>
                      <a:gd name="connsiteY0" fmla="*/ 0 h 2854410"/>
                      <a:gd name="connsiteX1" fmla="*/ 309087 w 346156"/>
                      <a:gd name="connsiteY1" fmla="*/ 469557 h 2854410"/>
                      <a:gd name="connsiteX2" fmla="*/ 24881 w 346156"/>
                      <a:gd name="connsiteY2" fmla="*/ 1025611 h 2854410"/>
                      <a:gd name="connsiteX3" fmla="*/ 296729 w 346156"/>
                      <a:gd name="connsiteY3" fmla="*/ 1532238 h 2854410"/>
                      <a:gd name="connsiteX4" fmla="*/ 167 w 346156"/>
                      <a:gd name="connsiteY4" fmla="*/ 2001794 h 2854410"/>
                      <a:gd name="connsiteX5" fmla="*/ 346156 w 346156"/>
                      <a:gd name="connsiteY5" fmla="*/ 2360140 h 2854410"/>
                      <a:gd name="connsiteX6" fmla="*/ 24881 w 346156"/>
                      <a:gd name="connsiteY6" fmla="*/ 2854410 h 2854410"/>
                      <a:gd name="connsiteX0" fmla="*/ 143527 w 328877"/>
                      <a:gd name="connsiteY0" fmla="*/ 0 h 2854410"/>
                      <a:gd name="connsiteX1" fmla="*/ 291808 w 328877"/>
                      <a:gd name="connsiteY1" fmla="*/ 469557 h 2854410"/>
                      <a:gd name="connsiteX2" fmla="*/ 7602 w 328877"/>
                      <a:gd name="connsiteY2" fmla="*/ 1025611 h 2854410"/>
                      <a:gd name="connsiteX3" fmla="*/ 279450 w 328877"/>
                      <a:gd name="connsiteY3" fmla="*/ 1532238 h 2854410"/>
                      <a:gd name="connsiteX4" fmla="*/ 44671 w 328877"/>
                      <a:gd name="connsiteY4" fmla="*/ 2014150 h 2854410"/>
                      <a:gd name="connsiteX5" fmla="*/ 328877 w 328877"/>
                      <a:gd name="connsiteY5" fmla="*/ 2360140 h 2854410"/>
                      <a:gd name="connsiteX6" fmla="*/ 7602 w 328877"/>
                      <a:gd name="connsiteY6" fmla="*/ 2854410 h 2854410"/>
                      <a:gd name="connsiteX0" fmla="*/ 135937 w 321287"/>
                      <a:gd name="connsiteY0" fmla="*/ 0 h 2854410"/>
                      <a:gd name="connsiteX1" fmla="*/ 284218 w 321287"/>
                      <a:gd name="connsiteY1" fmla="*/ 469557 h 2854410"/>
                      <a:gd name="connsiteX2" fmla="*/ 12 w 321287"/>
                      <a:gd name="connsiteY2" fmla="*/ 1025611 h 2854410"/>
                      <a:gd name="connsiteX3" fmla="*/ 271860 w 321287"/>
                      <a:gd name="connsiteY3" fmla="*/ 1532238 h 2854410"/>
                      <a:gd name="connsiteX4" fmla="*/ 37081 w 321287"/>
                      <a:gd name="connsiteY4" fmla="*/ 2014150 h 2854410"/>
                      <a:gd name="connsiteX5" fmla="*/ 321287 w 321287"/>
                      <a:gd name="connsiteY5" fmla="*/ 2360140 h 2854410"/>
                      <a:gd name="connsiteX6" fmla="*/ 123580 w 321287"/>
                      <a:gd name="connsiteY6" fmla="*/ 2854410 h 2854410"/>
                      <a:gd name="connsiteX0" fmla="*/ 135937 w 321287"/>
                      <a:gd name="connsiteY0" fmla="*/ 0 h 2854410"/>
                      <a:gd name="connsiteX1" fmla="*/ 284218 w 321287"/>
                      <a:gd name="connsiteY1" fmla="*/ 469557 h 2854410"/>
                      <a:gd name="connsiteX2" fmla="*/ 12 w 321287"/>
                      <a:gd name="connsiteY2" fmla="*/ 1025611 h 2854410"/>
                      <a:gd name="connsiteX3" fmla="*/ 271860 w 321287"/>
                      <a:gd name="connsiteY3" fmla="*/ 1532238 h 2854410"/>
                      <a:gd name="connsiteX4" fmla="*/ 37081 w 321287"/>
                      <a:gd name="connsiteY4" fmla="*/ 2014150 h 2854410"/>
                      <a:gd name="connsiteX5" fmla="*/ 321287 w 321287"/>
                      <a:gd name="connsiteY5" fmla="*/ 2360140 h 2854410"/>
                      <a:gd name="connsiteX6" fmla="*/ 123580 w 321287"/>
                      <a:gd name="connsiteY6" fmla="*/ 2854410 h 28544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</a:cxnLst>
                    <a:rect l="l" t="t" r="r" b="b"/>
                    <a:pathLst>
                      <a:path w="321287" h="2854410">
                        <a:moveTo>
                          <a:pt x="135937" y="0"/>
                        </a:moveTo>
                        <a:cubicBezTo>
                          <a:pt x="135937" y="374822"/>
                          <a:pt x="306872" y="298622"/>
                          <a:pt x="284218" y="469557"/>
                        </a:cubicBezTo>
                        <a:cubicBezTo>
                          <a:pt x="261564" y="640492"/>
                          <a:pt x="2072" y="848498"/>
                          <a:pt x="12" y="1025611"/>
                        </a:cubicBezTo>
                        <a:cubicBezTo>
                          <a:pt x="-2048" y="1202725"/>
                          <a:pt x="265682" y="1367482"/>
                          <a:pt x="271860" y="1532238"/>
                        </a:cubicBezTo>
                        <a:cubicBezTo>
                          <a:pt x="278038" y="1696994"/>
                          <a:pt x="28843" y="1876166"/>
                          <a:pt x="37081" y="2014150"/>
                        </a:cubicBezTo>
                        <a:cubicBezTo>
                          <a:pt x="45319" y="2152134"/>
                          <a:pt x="321287" y="2360140"/>
                          <a:pt x="321287" y="2360140"/>
                        </a:cubicBezTo>
                        <a:cubicBezTo>
                          <a:pt x="271860" y="2471351"/>
                          <a:pt x="111225" y="2496065"/>
                          <a:pt x="123580" y="2854410"/>
                        </a:cubicBezTo>
                      </a:path>
                    </a:pathLst>
                  </a:cu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FR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3723A12-6410-E3A1-D025-3F96E1B465B1}"/>
              </a:ext>
            </a:extLst>
          </p:cNvPr>
          <p:cNvSpPr txBox="1"/>
          <p:nvPr/>
        </p:nvSpPr>
        <p:spPr>
          <a:xfrm>
            <a:off x="2842698" y="2340158"/>
            <a:ext cx="303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rf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2E7284D-F4C0-F24F-E424-091C46EDF7C3}"/>
              </a:ext>
            </a:extLst>
          </p:cNvPr>
          <p:cNvCxnSpPr/>
          <p:nvPr/>
        </p:nvCxnSpPr>
        <p:spPr>
          <a:xfrm>
            <a:off x="509084" y="1987930"/>
            <a:ext cx="3219532" cy="0"/>
          </a:xfrm>
          <a:prstGeom prst="line">
            <a:avLst/>
          </a:prstGeom>
          <a:ln>
            <a:solidFill>
              <a:schemeClr val="bg2">
                <a:lumMod val="75000"/>
              </a:schemeClr>
            </a:solidFill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99BFD7C3-A26D-5C27-5D72-B5180369E917}"/>
              </a:ext>
            </a:extLst>
          </p:cNvPr>
          <p:cNvSpPr txBox="1"/>
          <p:nvPr/>
        </p:nvSpPr>
        <p:spPr>
          <a:xfrm>
            <a:off x="5448406" y="1054477"/>
            <a:ext cx="14998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Simulated HFS of </a:t>
            </a:r>
            <a:r>
              <a:rPr lang="pl-PL" baseline="30000" dirty="0"/>
              <a:t>47</a:t>
            </a:r>
            <a:r>
              <a:rPr lang="pl-PL" dirty="0"/>
              <a:t>K</a:t>
            </a:r>
            <a:endParaRPr lang="en-GB" dirty="0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B119FE27-7609-DC98-D4F8-B4217D5096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383" y="3420689"/>
            <a:ext cx="4531531" cy="1086988"/>
          </a:xfrm>
          <a:prstGeom prst="rect">
            <a:avLst/>
          </a:prstGeom>
        </p:spPr>
      </p:pic>
      <p:sp>
        <p:nvSpPr>
          <p:cNvPr id="46" name="Arrow: Down 45">
            <a:extLst>
              <a:ext uri="{FF2B5EF4-FFF2-40B4-BE49-F238E27FC236}">
                <a16:creationId xmlns:a16="http://schemas.microsoft.com/office/drawing/2014/main" id="{506A973B-7550-125F-15CB-BCC13447B596}"/>
              </a:ext>
            </a:extLst>
          </p:cNvPr>
          <p:cNvSpPr/>
          <p:nvPr/>
        </p:nvSpPr>
        <p:spPr>
          <a:xfrm rot="10800000">
            <a:off x="1708578" y="4547244"/>
            <a:ext cx="247932" cy="26672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886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7B32C-8515-F184-A770-A377D51A9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Outlook: magnetisation distribution in light nuclei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A6C52-A8E9-0B5F-C402-E0BCBC6E33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6" y="710613"/>
            <a:ext cx="8149743" cy="5526699"/>
          </a:xfrm>
        </p:spPr>
        <p:txBody>
          <a:bodyPr>
            <a:normAutofit/>
          </a:bodyPr>
          <a:lstStyle/>
          <a:p>
            <a:r>
              <a:rPr lang="pl-PL" dirty="0"/>
              <a:t>Stable </a:t>
            </a:r>
            <a:r>
              <a:rPr lang="pl-PL" baseline="30000" dirty="0"/>
              <a:t>6,7</a:t>
            </a:r>
            <a:r>
              <a:rPr lang="pl-PL" dirty="0"/>
              <a:t>Li as benchmarks</a:t>
            </a:r>
          </a:p>
          <a:p>
            <a:endParaRPr lang="pl-PL" dirty="0"/>
          </a:p>
          <a:p>
            <a:r>
              <a:rPr lang="pl-PL" dirty="0"/>
              <a:t>Distribution of magnetisation and halo neutron in </a:t>
            </a:r>
            <a:r>
              <a:rPr lang="pl-PL" baseline="30000" dirty="0"/>
              <a:t>11</a:t>
            </a:r>
            <a:r>
              <a:rPr lang="pl-PL" dirty="0"/>
              <a:t>Be:</a:t>
            </a:r>
          </a:p>
          <a:p>
            <a:pPr lvl="1"/>
            <a:r>
              <a:rPr lang="en-US"/>
              <a:t>HFS </a:t>
            </a:r>
            <a:r>
              <a:rPr lang="pl-PL"/>
              <a:t>A </a:t>
            </a:r>
            <a:r>
              <a:rPr lang="pl-PL" dirty="0"/>
              <a:t>factor already measured with high precision</a:t>
            </a:r>
          </a:p>
          <a:p>
            <a:pPr lvl="1"/>
            <a:r>
              <a:rPr lang="pl-PL" dirty="0"/>
              <a:t>Magnetic moment from </a:t>
            </a:r>
            <a:r>
              <a:rPr lang="pl-PL" dirty="0">
                <a:latin typeface="Symbol" panose="05050102010706020507" pitchFamily="18" charset="2"/>
              </a:rPr>
              <a:t>b</a:t>
            </a:r>
            <a:r>
              <a:rPr lang="pl-PL" dirty="0"/>
              <a:t>-NMR in a liquid missing (energy-resolving b detectors crucial)</a:t>
            </a:r>
          </a:p>
          <a:p>
            <a:pPr lvl="1"/>
            <a:endParaRPr lang="pl-PL" dirty="0"/>
          </a:p>
          <a:p>
            <a:r>
              <a:rPr lang="pl-PL" dirty="0"/>
              <a:t>Theory:</a:t>
            </a:r>
          </a:p>
          <a:p>
            <a:pPr lvl="1"/>
            <a:r>
              <a:rPr lang="pl-PL" dirty="0"/>
              <a:t>Atomic, QED: M. Puchalski, M. Siłkowski</a:t>
            </a:r>
          </a:p>
          <a:p>
            <a:pPr lvl="1"/>
            <a:r>
              <a:rPr lang="pl-PL" dirty="0"/>
              <a:t>Nuclear, ab initio: S. Pastori, G. King, G. Chambers Wall </a:t>
            </a:r>
          </a:p>
          <a:p>
            <a:endParaRPr lang="pl-PL" dirty="0"/>
          </a:p>
          <a:p>
            <a:r>
              <a:rPr lang="pl-PL" dirty="0"/>
              <a:t>Approach:</a:t>
            </a:r>
          </a:p>
          <a:p>
            <a:pPr lvl="1"/>
            <a:r>
              <a:rPr lang="pl-PL" dirty="0"/>
              <a:t>Theoretical absolute Bohr-Weisskopft effect – accurate atomic theory</a:t>
            </a:r>
          </a:p>
          <a:p>
            <a:pPr lvl="1"/>
            <a:r>
              <a:rPr lang="en-US" dirty="0"/>
              <a:t>Direct p</a:t>
            </a:r>
            <a:r>
              <a:rPr lang="pl-PL" dirty="0"/>
              <a:t>roduct of </a:t>
            </a:r>
            <a:r>
              <a:rPr lang="en-US" dirty="0"/>
              <a:t>nuclear</a:t>
            </a:r>
            <a:r>
              <a:rPr lang="pl-PL" dirty="0"/>
              <a:t> vector potential </a:t>
            </a:r>
            <a:r>
              <a:rPr lang="en-US" dirty="0"/>
              <a:t>(1 and 2 body) </a:t>
            </a:r>
            <a:r>
              <a:rPr lang="pl-PL" dirty="0"/>
              <a:t>and </a:t>
            </a:r>
            <a:r>
              <a:rPr lang="en-US" dirty="0"/>
              <a:t>electronic</a:t>
            </a:r>
            <a:r>
              <a:rPr lang="pl-PL" dirty="0"/>
              <a:t> current density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pl-PL" dirty="0"/>
          </a:p>
          <a:p>
            <a:r>
              <a:rPr lang="pl-PL" dirty="0"/>
              <a:t>1st results, preliminary: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A73267-DB11-8B8A-384E-0D00ED1C7D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771800" y="6213272"/>
            <a:ext cx="1800200" cy="360363"/>
          </a:xfrm>
        </p:spPr>
        <p:txBody>
          <a:bodyPr/>
          <a:lstStyle/>
          <a:p>
            <a:r>
              <a:rPr lang="en-US" sz="1800" dirty="0"/>
              <a:t>-368(3) ppm</a:t>
            </a:r>
            <a:endParaRPr lang="en-GB" sz="1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9C732D3-41F3-6196-FFA0-D1AFEA07BE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5661248"/>
            <a:ext cx="2582896" cy="36004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CD39A38-DD4A-712D-DAD1-C6A81FA137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5661248"/>
            <a:ext cx="2398611" cy="43204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B437EB3-B246-8F06-A05B-466B0C26F2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8687" y="4747092"/>
            <a:ext cx="2687908" cy="60187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D847F04-3008-5188-CC97-FCA5E6CA4D74}"/>
              </a:ext>
            </a:extLst>
          </p:cNvPr>
          <p:cNvSpPr txBox="1"/>
          <p:nvPr/>
        </p:nvSpPr>
        <p:spPr>
          <a:xfrm>
            <a:off x="323528" y="6160658"/>
            <a:ext cx="1325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Experiment:</a:t>
            </a:r>
            <a:endParaRPr lang="en-GB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A2EFFBE-1C5F-AD2E-F33C-A929A302FE5F}"/>
              </a:ext>
            </a:extLst>
          </p:cNvPr>
          <p:cNvSpPr txBox="1"/>
          <p:nvPr/>
        </p:nvSpPr>
        <p:spPr>
          <a:xfrm>
            <a:off x="5733810" y="6147387"/>
            <a:ext cx="13981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-261(3) ppm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903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19" grpId="0"/>
      <p:bldP spid="2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932D4-BA0F-7C39-200C-34CDAEACB2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Summary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9E67A0-CC0D-AF95-91F0-D043680DD73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7877FCA-C5BD-E965-A307-4E1FAACB5003}"/>
              </a:ext>
            </a:extLst>
          </p:cNvPr>
          <p:cNvSpPr txBox="1">
            <a:spLocks/>
          </p:cNvSpPr>
          <p:nvPr/>
        </p:nvSpPr>
        <p:spPr>
          <a:xfrm>
            <a:off x="149152" y="926638"/>
            <a:ext cx="9031360" cy="610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Ø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ü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dirty="0"/>
              <a:t>Polarised unstable nuclei useful for nuclear-structure studies</a:t>
            </a:r>
          </a:p>
          <a:p>
            <a:pPr lvl="1"/>
            <a:r>
              <a:rPr lang="pl-PL" dirty="0"/>
              <a:t>Signal from transition-specific beta-decay asymmetry</a:t>
            </a:r>
          </a:p>
          <a:p>
            <a:endParaRPr lang="pl-PL" dirty="0"/>
          </a:p>
          <a:p>
            <a:r>
              <a:rPr lang="pl-PL" dirty="0"/>
              <a:t>VITO laser-polarisation beamline at CERN-ISOLDE</a:t>
            </a:r>
          </a:p>
          <a:p>
            <a:pPr marL="0" indent="0">
              <a:buNone/>
            </a:pPr>
            <a:endParaRPr lang="pl-PL" dirty="0"/>
          </a:p>
          <a:p>
            <a:r>
              <a:rPr lang="pl-PL" dirty="0"/>
              <a:t>Spins of excited states:</a:t>
            </a:r>
          </a:p>
          <a:p>
            <a:pPr lvl="1"/>
            <a:r>
              <a:rPr lang="pl-PL" dirty="0"/>
              <a:t>DeVITO decay-spectroscopy end station</a:t>
            </a:r>
          </a:p>
          <a:p>
            <a:pPr lvl="1"/>
            <a:r>
              <a:rPr lang="pl-PL" dirty="0"/>
              <a:t>Beta-gamma-neutron correlations for </a:t>
            </a:r>
            <a:r>
              <a:rPr lang="pl-PL" baseline="30000" dirty="0"/>
              <a:t>47,49,51</a:t>
            </a:r>
            <a:r>
              <a:rPr lang="pl-PL" dirty="0"/>
              <a:t>K</a:t>
            </a:r>
            <a:endParaRPr lang="en-US" dirty="0"/>
          </a:p>
          <a:p>
            <a:endParaRPr lang="en-US" dirty="0"/>
          </a:p>
          <a:p>
            <a:r>
              <a:rPr lang="pl-PL" dirty="0"/>
              <a:t>Very precise magnetic moments:</a:t>
            </a:r>
          </a:p>
          <a:p>
            <a:pPr lvl="1"/>
            <a:r>
              <a:rPr lang="pl-PL" dirty="0"/>
              <a:t>Upgraded </a:t>
            </a:r>
            <a:r>
              <a:rPr lang="pl-PL" dirty="0">
                <a:latin typeface="Symbol" panose="05050102010706020507" pitchFamily="18" charset="2"/>
              </a:rPr>
              <a:t>b</a:t>
            </a:r>
            <a:r>
              <a:rPr lang="pl-PL" dirty="0"/>
              <a:t>-NMR end-station</a:t>
            </a:r>
          </a:p>
          <a:p>
            <a:pPr lvl="1"/>
            <a:r>
              <a:rPr lang="en-US" dirty="0"/>
              <a:t>Composition and distribution of nuclear </a:t>
            </a:r>
            <a:r>
              <a:rPr lang="en-US" dirty="0" err="1"/>
              <a:t>magnetizatio</a:t>
            </a:r>
            <a:r>
              <a:rPr lang="pl-PL" dirty="0"/>
              <a:t>n in </a:t>
            </a:r>
            <a:r>
              <a:rPr lang="pl-PL" baseline="30000" dirty="0"/>
              <a:t>47,48,49</a:t>
            </a:r>
            <a:r>
              <a:rPr lang="pl-PL" dirty="0"/>
              <a:t>K</a:t>
            </a:r>
          </a:p>
          <a:p>
            <a:endParaRPr lang="en-US" dirty="0"/>
          </a:p>
          <a:p>
            <a:r>
              <a:rPr lang="pl-PL" dirty="0"/>
              <a:t>Outlook:</a:t>
            </a:r>
          </a:p>
          <a:p>
            <a:pPr lvl="1"/>
            <a:r>
              <a:rPr lang="en-US" dirty="0"/>
              <a:t>Decay spectroscopy studies in r-process path</a:t>
            </a:r>
          </a:p>
          <a:p>
            <a:pPr lvl="1"/>
            <a:r>
              <a:rPr lang="pl-PL" dirty="0"/>
              <a:t>Precise HFS constant via rf-laser double resonance end station</a:t>
            </a:r>
            <a:endParaRPr lang="en-US" dirty="0"/>
          </a:p>
          <a:p>
            <a:pPr lvl="1"/>
            <a:r>
              <a:rPr lang="en-US" dirty="0"/>
              <a:t>Bohr-Weisskopf effect used to probe nuclear models and improve atomic calculations</a:t>
            </a:r>
          </a:p>
          <a:p>
            <a:pPr lvl="1"/>
            <a:r>
              <a:rPr lang="pl-PL" dirty="0"/>
              <a:t>Halo-neutron radius in </a:t>
            </a:r>
            <a:r>
              <a:rPr lang="pl-PL" baseline="30000" dirty="0"/>
              <a:t>11</a:t>
            </a:r>
            <a:r>
              <a:rPr lang="pl-PL" dirty="0"/>
              <a:t>Be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FontTx/>
              <a:buNone/>
            </a:pPr>
            <a:endParaRPr 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4940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Box 29">
            <a:extLst>
              <a:ext uri="{FF2B5EF4-FFF2-40B4-BE49-F238E27FC236}">
                <a16:creationId xmlns:a16="http://schemas.microsoft.com/office/drawing/2014/main" id="{2947F559-842C-479B-8E4A-E31E5B8E9663}"/>
              </a:ext>
            </a:extLst>
          </p:cNvPr>
          <p:cNvSpPr txBox="1"/>
          <p:nvPr/>
        </p:nvSpPr>
        <p:spPr>
          <a:xfrm>
            <a:off x="107504" y="4084955"/>
            <a:ext cx="760455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/>
              <a:t>Collaborating experimental teams:</a:t>
            </a:r>
          </a:p>
          <a:p>
            <a:r>
              <a:rPr lang="en-GB" sz="1600" dirty="0"/>
              <a:t>L. Vazquez, MPIK; M. Baranowski, Poznan; M. Madurga, </a:t>
            </a:r>
            <a:r>
              <a:rPr lang="pl-PL" sz="1600" dirty="0"/>
              <a:t>R. Grzywacz</a:t>
            </a:r>
            <a:r>
              <a:rPr lang="en-US" sz="1600" dirty="0"/>
              <a:t>, </a:t>
            </a:r>
            <a:r>
              <a:rPr lang="en-GB" sz="1600" dirty="0"/>
              <a:t>Knoxville; A. Korgul, A. Fijalkowska, Warsaw; D. Zakoucky, Rez; J. </a:t>
            </a:r>
            <a:r>
              <a:rPr lang="en-GB" sz="1600" dirty="0" err="1"/>
              <a:t>Cubiss</a:t>
            </a:r>
            <a:r>
              <a:rPr lang="en-GB" sz="1600" dirty="0"/>
              <a:t>, Z. Yue, York; R. Lica, Bucharest</a:t>
            </a:r>
            <a:endParaRPr lang="pl-PL" sz="1600" dirty="0"/>
          </a:p>
          <a:p>
            <a:endParaRPr lang="pl-PL" sz="1600" dirty="0"/>
          </a:p>
          <a:p>
            <a:r>
              <a:rPr lang="en-GB" sz="1600" b="1" dirty="0"/>
              <a:t>Theory</a:t>
            </a:r>
            <a:r>
              <a:rPr lang="en-GB" sz="1600" dirty="0"/>
              <a:t>: </a:t>
            </a:r>
          </a:p>
          <a:p>
            <a:r>
              <a:rPr lang="pl-PL" sz="1600" u="sng" dirty="0"/>
              <a:t>nuclear</a:t>
            </a:r>
            <a:r>
              <a:rPr lang="pl-PL" sz="1600" dirty="0"/>
              <a:t>: </a:t>
            </a:r>
            <a:r>
              <a:rPr lang="en-GB" sz="1600" dirty="0"/>
              <a:t>J. Dobaczewski, York</a:t>
            </a:r>
            <a:r>
              <a:rPr lang="en-US" sz="1600" dirty="0"/>
              <a:t>;</a:t>
            </a:r>
            <a:r>
              <a:rPr lang="pl-PL" sz="1600" dirty="0"/>
              <a:t> M. Kortelainen</a:t>
            </a:r>
            <a:r>
              <a:rPr lang="en-US" sz="1600" dirty="0"/>
              <a:t>, Jyvaskyla</a:t>
            </a:r>
            <a:r>
              <a:rPr lang="pl-PL" sz="1600" dirty="0"/>
              <a:t>, </a:t>
            </a:r>
            <a:r>
              <a:rPr lang="en-GB" sz="1600" dirty="0"/>
              <a:t>S. Pastore, </a:t>
            </a:r>
            <a:r>
              <a:rPr lang="pl-PL" sz="1600" dirty="0"/>
              <a:t>St Louis</a:t>
            </a:r>
            <a:r>
              <a:rPr lang="en-GB" sz="1600" dirty="0"/>
              <a:t>; </a:t>
            </a:r>
            <a:endParaRPr lang="en-US" sz="1600" dirty="0"/>
          </a:p>
          <a:p>
            <a:r>
              <a:rPr lang="pl-PL" sz="1600" u="sng" dirty="0"/>
              <a:t>atomic</a:t>
            </a:r>
            <a:r>
              <a:rPr lang="pl-PL" sz="1600" dirty="0"/>
              <a:t>:</a:t>
            </a:r>
            <a:r>
              <a:rPr lang="en-GB" sz="1600" dirty="0"/>
              <a:t> J. Ginges, Brisbane; M. Puchalski, Poznan</a:t>
            </a:r>
            <a:endParaRPr lang="en-US" sz="1600" dirty="0"/>
          </a:p>
          <a:p>
            <a:r>
              <a:rPr lang="en-GB" sz="1600" u="sng" dirty="0"/>
              <a:t>chemistry</a:t>
            </a:r>
            <a:r>
              <a:rPr lang="en-GB" sz="1600" dirty="0"/>
              <a:t>: A. Antusek, Bratislava</a:t>
            </a:r>
            <a:endParaRPr lang="fr-FR" sz="16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712" y="-27384"/>
            <a:ext cx="8856984" cy="702653"/>
          </a:xfrm>
        </p:spPr>
        <p:txBody>
          <a:bodyPr>
            <a:noAutofit/>
          </a:bodyPr>
          <a:lstStyle/>
          <a:p>
            <a:r>
              <a:rPr lang="en-US" sz="4200" dirty="0"/>
              <a:t>Acknowledgements</a:t>
            </a:r>
            <a:endParaRPr lang="en-US" sz="3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B7FCA5B-60BD-40A7-86A5-E9C82386A856}"/>
              </a:ext>
            </a:extLst>
          </p:cNvPr>
          <p:cNvSpPr txBox="1"/>
          <p:nvPr/>
        </p:nvSpPr>
        <p:spPr>
          <a:xfrm>
            <a:off x="57622" y="1038054"/>
            <a:ext cx="4456248" cy="230832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1600" dirty="0"/>
              <a:t>M. Baranowski, </a:t>
            </a:r>
            <a:r>
              <a:rPr lang="en-GB" sz="1600" dirty="0"/>
              <a:t>M. Bissell, </a:t>
            </a:r>
            <a:r>
              <a:rPr lang="en-US" sz="1600" dirty="0"/>
              <a:t>H. Kulik</a:t>
            </a:r>
            <a:r>
              <a:rPr lang="pl-PL" sz="1600" dirty="0"/>
              <a:t>,</a:t>
            </a:r>
            <a:r>
              <a:rPr lang="en-US" sz="1600" dirty="0"/>
              <a:t> </a:t>
            </a:r>
            <a:r>
              <a:rPr lang="en-GB" sz="1600" dirty="0"/>
              <a:t>I. Michelon</a:t>
            </a:r>
            <a:r>
              <a:rPr lang="pl-PL" sz="1600" dirty="0"/>
              <a:t>, </a:t>
            </a:r>
            <a:r>
              <a:rPr lang="en-GB" sz="1600" dirty="0"/>
              <a:t>M. Pesek, </a:t>
            </a:r>
            <a:r>
              <a:rPr lang="pl-PL" sz="1600" dirty="0"/>
              <a:t>M. Rutkowska, A. Sparks</a:t>
            </a:r>
            <a:r>
              <a:rPr lang="en-US" sz="1600" dirty="0"/>
              <a:t> </a:t>
            </a:r>
          </a:p>
          <a:p>
            <a:endParaRPr lang="en-US" sz="1600" dirty="0"/>
          </a:p>
          <a:p>
            <a:pPr algn="ctr"/>
            <a:r>
              <a:rPr lang="en-US" sz="1600" b="1" dirty="0"/>
              <a:t>Alumni: </a:t>
            </a:r>
          </a:p>
          <a:p>
            <a:pPr algn="ctr"/>
            <a:r>
              <a:rPr lang="en-GB" sz="1600" dirty="0"/>
              <a:t>N. Azaryan, </a:t>
            </a:r>
            <a:r>
              <a:rPr lang="pl-PL" sz="1600" dirty="0"/>
              <a:t>D. Paulitsch</a:t>
            </a:r>
            <a:r>
              <a:rPr lang="en-US" sz="1600" dirty="0"/>
              <a:t>,</a:t>
            </a:r>
            <a:r>
              <a:rPr lang="pl-PL" sz="1600" dirty="0"/>
              <a:t> </a:t>
            </a:r>
            <a:r>
              <a:rPr lang="en-US" sz="1600" dirty="0"/>
              <a:t>P. Rak, J. Kaszowski, </a:t>
            </a:r>
            <a:r>
              <a:rPr lang="pl-PL" sz="1600" dirty="0"/>
              <a:t>M. Dvorak, </a:t>
            </a:r>
            <a:r>
              <a:rPr lang="en-US" sz="1600" dirty="0"/>
              <a:t>O. Novak ,M. Lupinski, M. Sojka, J. Jaluvka, </a:t>
            </a:r>
            <a:r>
              <a:rPr lang="en-GB" sz="1600" dirty="0"/>
              <a:t>M. Piersa-Silkowska, M. Chojnacki, </a:t>
            </a:r>
            <a:r>
              <a:rPr lang="pl-PL" sz="1600" dirty="0"/>
              <a:t>A. Nagpal</a:t>
            </a:r>
            <a:r>
              <a:rPr lang="en-US" sz="1600" dirty="0"/>
              <a:t>, </a:t>
            </a:r>
            <a:r>
              <a:rPr lang="pl-PL" sz="1600" dirty="0"/>
              <a:t>M. Becvar</a:t>
            </a:r>
            <a:r>
              <a:rPr lang="en-US" sz="1600" dirty="0"/>
              <a:t>, </a:t>
            </a:r>
            <a:r>
              <a:rPr lang="en-GB" sz="1600" dirty="0"/>
              <a:t>M. Jankowski, </a:t>
            </a:r>
            <a:r>
              <a:rPr lang="en-US" sz="1600" dirty="0"/>
              <a:t>D. Havranek, M. Sienkiel, L. Budzinski,</a:t>
            </a:r>
            <a:endParaRPr lang="en-CH" sz="16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5509932-E8D3-40ED-AD5A-F4C731E8363E}"/>
              </a:ext>
            </a:extLst>
          </p:cNvPr>
          <p:cNvGrpSpPr/>
          <p:nvPr/>
        </p:nvGrpSpPr>
        <p:grpSpPr>
          <a:xfrm>
            <a:off x="5867401" y="5678046"/>
            <a:ext cx="1581998" cy="1112033"/>
            <a:chOff x="5682756" y="3096493"/>
            <a:chExt cx="1581998" cy="1112033"/>
          </a:xfrm>
        </p:grpSpPr>
        <p:pic>
          <p:nvPicPr>
            <p:cNvPr id="23" name="Picture 8" descr="http://www.levkingroup.com/uploads/RTEmagicC_logo_erc_01.png.png">
              <a:hlinkClick r:id="rId2"/>
              <a:extLst>
                <a:ext uri="{FF2B5EF4-FFF2-40B4-BE49-F238E27FC236}">
                  <a16:creationId xmlns:a16="http://schemas.microsoft.com/office/drawing/2014/main" id="{47F761B2-643A-460D-97F0-41DB3ADDAF7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503" t="1779" r="27138" b="18174"/>
            <a:stretch/>
          </p:blipFill>
          <p:spPr bwMode="auto">
            <a:xfrm>
              <a:off x="5682756" y="3465825"/>
              <a:ext cx="742702" cy="7427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C17EE6E5-71D7-4C44-ADE8-61E343CA769C}"/>
                </a:ext>
              </a:extLst>
            </p:cNvPr>
            <p:cNvSpPr txBox="1"/>
            <p:nvPr/>
          </p:nvSpPr>
          <p:spPr>
            <a:xfrm>
              <a:off x="6158641" y="3096493"/>
              <a:ext cx="100219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Funding:</a:t>
              </a:r>
            </a:p>
          </p:txBody>
        </p:sp>
        <p:pic>
          <p:nvPicPr>
            <p:cNvPr id="26" name="Picture 1" descr="CERN144">
              <a:extLst>
                <a:ext uri="{FF2B5EF4-FFF2-40B4-BE49-F238E27FC236}">
                  <a16:creationId xmlns:a16="http://schemas.microsoft.com/office/drawing/2014/main" id="{24DB3DE4-64A8-4B3A-BA0C-D7CE270EA82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629614" y="3519606"/>
              <a:ext cx="635140" cy="6351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B7622E6-2B7A-4261-ADDA-9CA7221C87CC}"/>
              </a:ext>
            </a:extLst>
          </p:cNvPr>
          <p:cNvSpPr txBox="1"/>
          <p:nvPr/>
        </p:nvSpPr>
        <p:spPr>
          <a:xfrm>
            <a:off x="221604" y="6214691"/>
            <a:ext cx="51845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000" b="1" dirty="0"/>
              <a:t>Thank you for your attention</a:t>
            </a:r>
            <a:endParaRPr lang="fr-FR" sz="30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054F81-DF59-4DFD-BD0D-A9A7DF039083}"/>
              </a:ext>
            </a:extLst>
          </p:cNvPr>
          <p:cNvSpPr txBox="1"/>
          <p:nvPr/>
        </p:nvSpPr>
        <p:spPr>
          <a:xfrm>
            <a:off x="755576" y="699500"/>
            <a:ext cx="29372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/>
              <a:t>Polarised</a:t>
            </a:r>
            <a:r>
              <a:rPr lang="en-US" sz="1600" b="1" dirty="0"/>
              <a:t>-nuclei</a:t>
            </a:r>
            <a:r>
              <a:rPr lang="en-GB" sz="1600" b="1" dirty="0"/>
              <a:t> team at ISOLDE:</a:t>
            </a:r>
            <a:endParaRPr lang="fr-FR" sz="1600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215DA4-5406-9EA6-3D4C-2029A1F795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32545" y="5818011"/>
            <a:ext cx="1547664" cy="91828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DCC1D3C-D0F0-FA2A-9350-C1D6990404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98965" y="728679"/>
            <a:ext cx="4490841" cy="3348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7969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B4231-D368-0F20-01FF-E8E71C4EC7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How to </a:t>
            </a:r>
            <a:r>
              <a:rPr lang="en-US" dirty="0" err="1"/>
              <a:t>polarise</a:t>
            </a:r>
            <a:r>
              <a:rPr lang="en-US" dirty="0"/>
              <a:t> spins of radio-nuclei?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9AEFD4-4BC6-A012-8FB0-525E5D9069F3}"/>
              </a:ext>
            </a:extLst>
          </p:cNvPr>
          <p:cNvSpPr txBox="1"/>
          <p:nvPr/>
        </p:nvSpPr>
        <p:spPr>
          <a:xfrm>
            <a:off x="395536" y="1969023"/>
            <a:ext cx="17959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Optical pumping:</a:t>
            </a:r>
          </a:p>
          <a:p>
            <a:pPr algn="ctr"/>
            <a:r>
              <a:rPr lang="en-US" dirty="0"/>
              <a:t>laser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5171561-C726-00C3-B72B-6CCD2C167315}"/>
              </a:ext>
            </a:extLst>
          </p:cNvPr>
          <p:cNvSpPr txBox="1"/>
          <p:nvPr/>
        </p:nvSpPr>
        <p:spPr>
          <a:xfrm>
            <a:off x="5796136" y="1969023"/>
            <a:ext cx="3175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Spin Exchange Optical pumping </a:t>
            </a:r>
          </a:p>
          <a:p>
            <a:r>
              <a:rPr lang="en-US" dirty="0"/>
              <a:t>(SEOP): laser + atomic collisions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920B964-56B8-D5E4-5506-D7C2D220B86C}"/>
              </a:ext>
            </a:extLst>
          </p:cNvPr>
          <p:cNvSpPr txBox="1"/>
          <p:nvPr/>
        </p:nvSpPr>
        <p:spPr>
          <a:xfrm>
            <a:off x="3203849" y="4593902"/>
            <a:ext cx="23259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Production  mechanism</a:t>
            </a:r>
          </a:p>
          <a:p>
            <a:pPr algn="ctr"/>
            <a:r>
              <a:rPr lang="en-US" dirty="0"/>
              <a:t>(heavy-ion reactions)</a:t>
            </a:r>
            <a:endParaRPr lang="en-GB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3AC0F9-8877-D310-9354-651AA6775906}"/>
              </a:ext>
            </a:extLst>
          </p:cNvPr>
          <p:cNvSpPr txBox="1"/>
          <p:nvPr/>
        </p:nvSpPr>
        <p:spPr>
          <a:xfrm>
            <a:off x="3600703" y="1980889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Capture of </a:t>
            </a:r>
            <a:r>
              <a:rPr lang="en-US" dirty="0" err="1"/>
              <a:t>polarised</a:t>
            </a:r>
            <a:r>
              <a:rPr lang="en-US" dirty="0"/>
              <a:t> neutrons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C1CD53-73DC-7262-3BEE-DE79F9A5AA65}"/>
              </a:ext>
            </a:extLst>
          </p:cNvPr>
          <p:cNvSpPr txBox="1"/>
          <p:nvPr/>
        </p:nvSpPr>
        <p:spPr>
          <a:xfrm>
            <a:off x="5650772" y="4565791"/>
            <a:ext cx="31850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To be explored: </a:t>
            </a:r>
          </a:p>
          <a:p>
            <a:pPr algn="ctr"/>
            <a:r>
              <a:rPr lang="en-US" dirty="0"/>
              <a:t>‘Chemical’ methods </a:t>
            </a:r>
          </a:p>
          <a:p>
            <a:pPr algn="ctr"/>
            <a:r>
              <a:rPr lang="en-US" dirty="0"/>
              <a:t>(pH</a:t>
            </a:r>
            <a:r>
              <a:rPr lang="en-US" baseline="-25000" dirty="0"/>
              <a:t>2</a:t>
            </a:r>
            <a:r>
              <a:rPr lang="en-US" dirty="0"/>
              <a:t>, DNP)</a:t>
            </a:r>
            <a:endParaRPr lang="en-GB" dirty="0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95BF8A7D-0BEA-AF6D-4D04-E3B6CF5BE13C}"/>
              </a:ext>
            </a:extLst>
          </p:cNvPr>
          <p:cNvCxnSpPr>
            <a:cxnSpLocks/>
          </p:cNvCxnSpPr>
          <p:nvPr/>
        </p:nvCxnSpPr>
        <p:spPr>
          <a:xfrm flipH="1" flipV="1">
            <a:off x="1745287" y="2399330"/>
            <a:ext cx="210657" cy="3890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5671833C-6240-2F1E-3C28-743C90BB8379}"/>
              </a:ext>
            </a:extLst>
          </p:cNvPr>
          <p:cNvCxnSpPr>
            <a:cxnSpLocks/>
          </p:cNvCxnSpPr>
          <p:nvPr/>
        </p:nvCxnSpPr>
        <p:spPr>
          <a:xfrm flipV="1">
            <a:off x="6597353" y="2585067"/>
            <a:ext cx="566935" cy="12729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91F71F7-134D-834F-DB62-586CFCA7A329}"/>
              </a:ext>
            </a:extLst>
          </p:cNvPr>
          <p:cNvCxnSpPr>
            <a:cxnSpLocks/>
          </p:cNvCxnSpPr>
          <p:nvPr/>
        </p:nvCxnSpPr>
        <p:spPr>
          <a:xfrm flipV="1">
            <a:off x="3323678" y="2705443"/>
            <a:ext cx="566582" cy="38900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818033B-A105-56D2-79B4-0BFAAA96E038}"/>
              </a:ext>
            </a:extLst>
          </p:cNvPr>
          <p:cNvCxnSpPr>
            <a:cxnSpLocks/>
          </p:cNvCxnSpPr>
          <p:nvPr/>
        </p:nvCxnSpPr>
        <p:spPr>
          <a:xfrm flipH="1" flipV="1">
            <a:off x="5364088" y="2626282"/>
            <a:ext cx="527876" cy="2965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4243594-DCE8-A64D-DF75-4C1EDE66768C}"/>
              </a:ext>
            </a:extLst>
          </p:cNvPr>
          <p:cNvCxnSpPr>
            <a:cxnSpLocks/>
          </p:cNvCxnSpPr>
          <p:nvPr/>
        </p:nvCxnSpPr>
        <p:spPr>
          <a:xfrm flipH="1">
            <a:off x="4716016" y="3851094"/>
            <a:ext cx="1181228" cy="7279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473D37D-C253-2AF5-3FDF-82B0CACAA921}"/>
              </a:ext>
            </a:extLst>
          </p:cNvPr>
          <p:cNvCxnSpPr>
            <a:cxnSpLocks/>
          </p:cNvCxnSpPr>
          <p:nvPr/>
        </p:nvCxnSpPr>
        <p:spPr>
          <a:xfrm>
            <a:off x="3130922" y="3692285"/>
            <a:ext cx="1216722" cy="7279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D103845-0857-66B7-2F1C-69445820573E}"/>
              </a:ext>
            </a:extLst>
          </p:cNvPr>
          <p:cNvCxnSpPr>
            <a:cxnSpLocks/>
          </p:cNvCxnSpPr>
          <p:nvPr/>
        </p:nvCxnSpPr>
        <p:spPr>
          <a:xfrm>
            <a:off x="6597353" y="4002965"/>
            <a:ext cx="566935" cy="64051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D256A9BF-F290-114E-D990-404AC8F0B6BE}"/>
              </a:ext>
            </a:extLst>
          </p:cNvPr>
          <p:cNvSpPr txBox="1"/>
          <p:nvPr/>
        </p:nvSpPr>
        <p:spPr>
          <a:xfrm>
            <a:off x="687827" y="4639505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Low temperature nuclear orientation</a:t>
            </a:r>
            <a:endParaRPr lang="en-GB" dirty="0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AF9EB1-4C44-5CF5-F9EA-AE7C0416896E}"/>
              </a:ext>
            </a:extLst>
          </p:cNvPr>
          <p:cNvSpPr/>
          <p:nvPr/>
        </p:nvSpPr>
        <p:spPr>
          <a:xfrm>
            <a:off x="905437" y="2585067"/>
            <a:ext cx="2533059" cy="1993962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4A82BBF-CE90-1F02-9530-90EBB22EBB04}"/>
              </a:ext>
            </a:extLst>
          </p:cNvPr>
          <p:cNvSpPr txBox="1"/>
          <p:nvPr/>
        </p:nvSpPr>
        <p:spPr>
          <a:xfrm>
            <a:off x="1050077" y="2788354"/>
            <a:ext cx="224378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Short-lived</a:t>
            </a:r>
            <a:r>
              <a:rPr lang="en-US" sz="2000" dirty="0"/>
              <a:t> </a:t>
            </a:r>
            <a:r>
              <a:rPr lang="en-US" sz="2000" b="1" dirty="0"/>
              <a:t>nuclei</a:t>
            </a:r>
          </a:p>
          <a:p>
            <a:pPr algn="ctr"/>
            <a:r>
              <a:rPr lang="en-US" sz="2000" b="1" dirty="0"/>
              <a:t>(t1/2 = </a:t>
            </a:r>
            <a:r>
              <a:rPr lang="en-US" sz="2000" b="1" dirty="0" err="1"/>
              <a:t>ms</a:t>
            </a:r>
            <a:r>
              <a:rPr lang="en-US" sz="2000" b="1" dirty="0"/>
              <a:t> to s):</a:t>
            </a:r>
          </a:p>
          <a:p>
            <a:pPr algn="ctr"/>
            <a:r>
              <a:rPr lang="en-GB" sz="2000" dirty="0"/>
              <a:t>In-beam polarisation at production side</a:t>
            </a: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AEA7BBF0-63FC-7B7A-2243-E86227050090}"/>
              </a:ext>
            </a:extLst>
          </p:cNvPr>
          <p:cNvSpPr/>
          <p:nvPr/>
        </p:nvSpPr>
        <p:spPr>
          <a:xfrm>
            <a:off x="5002904" y="2705443"/>
            <a:ext cx="2893099" cy="1674857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00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6899709-255F-1FFC-DC87-27D5A79D820A}"/>
              </a:ext>
            </a:extLst>
          </p:cNvPr>
          <p:cNvSpPr txBox="1"/>
          <p:nvPr/>
        </p:nvSpPr>
        <p:spPr>
          <a:xfrm>
            <a:off x="5298948" y="2788354"/>
            <a:ext cx="224378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Long-lived nuclei (t1/2 = min to day):</a:t>
            </a:r>
          </a:p>
          <a:p>
            <a:pPr algn="ctr"/>
            <a:r>
              <a:rPr lang="en-GB" sz="2000" dirty="0"/>
              <a:t>polarisation decoupled from production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1051511B-B899-1F3D-E625-7BDFA9F286AF}"/>
              </a:ext>
            </a:extLst>
          </p:cNvPr>
          <p:cNvCxnSpPr>
            <a:cxnSpLocks/>
          </p:cNvCxnSpPr>
          <p:nvPr/>
        </p:nvCxnSpPr>
        <p:spPr>
          <a:xfrm flipH="1">
            <a:off x="1518557" y="4545664"/>
            <a:ext cx="177382" cy="153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04B16A10-6145-E5D6-B0A9-A97F0F1ACF5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595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1" grpId="0"/>
      <p:bldP spid="20" grpId="0"/>
      <p:bldP spid="22" grpId="0" animBg="1"/>
      <p:bldP spid="24" grpId="0"/>
      <p:bldP spid="26" grpId="0" animBg="1"/>
      <p:bldP spid="2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2201C-B758-22F4-8B8E-C3F1BA73D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Nuclear spin-polarization via optical pumping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A1E53-1021-CA3F-52D0-A6533FEC8C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318" y="692697"/>
            <a:ext cx="8149743" cy="504056"/>
          </a:xfrm>
        </p:spPr>
        <p:txBody>
          <a:bodyPr>
            <a:normAutofit/>
          </a:bodyPr>
          <a:lstStyle/>
          <a:p>
            <a:r>
              <a:rPr lang="en-US" dirty="0" err="1"/>
              <a:t>Polarisation</a:t>
            </a:r>
            <a:r>
              <a:rPr lang="en-US" dirty="0"/>
              <a:t> of coupled electron-nuclear spins with circularly-polarized laser light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023A3C-5B29-50CF-20DA-B2F8B4601C8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15" name="Group 119">
            <a:extLst>
              <a:ext uri="{FF2B5EF4-FFF2-40B4-BE49-F238E27FC236}">
                <a16:creationId xmlns:a16="http://schemas.microsoft.com/office/drawing/2014/main" id="{FFEECA07-BB98-627D-B589-CC9BF73FB57B}"/>
              </a:ext>
            </a:extLst>
          </p:cNvPr>
          <p:cNvGrpSpPr>
            <a:grpSpLocks/>
          </p:cNvGrpSpPr>
          <p:nvPr/>
        </p:nvGrpSpPr>
        <p:grpSpPr bwMode="auto">
          <a:xfrm>
            <a:off x="5364088" y="4344720"/>
            <a:ext cx="1151565" cy="1087354"/>
            <a:chOff x="1728" y="3502"/>
            <a:chExt cx="672" cy="793"/>
          </a:xfrm>
        </p:grpSpPr>
        <p:sp>
          <p:nvSpPr>
            <p:cNvPr id="116" name="Freeform 120">
              <a:extLst>
                <a:ext uri="{FF2B5EF4-FFF2-40B4-BE49-F238E27FC236}">
                  <a16:creationId xmlns:a16="http://schemas.microsoft.com/office/drawing/2014/main" id="{57D435D3-B1D4-0030-6C5E-E54B75306BD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824" y="3502"/>
              <a:ext cx="144" cy="576"/>
            </a:xfrm>
            <a:custGeom>
              <a:avLst/>
              <a:gdLst>
                <a:gd name="T0" fmla="*/ 132 w 121"/>
                <a:gd name="T1" fmla="*/ 572 h 291"/>
                <a:gd name="T2" fmla="*/ 117 w 121"/>
                <a:gd name="T3" fmla="*/ 550 h 291"/>
                <a:gd name="T4" fmla="*/ 105 w 121"/>
                <a:gd name="T5" fmla="*/ 511 h 291"/>
                <a:gd name="T6" fmla="*/ 95 w 121"/>
                <a:gd name="T7" fmla="*/ 459 h 291"/>
                <a:gd name="T8" fmla="*/ 86 w 121"/>
                <a:gd name="T9" fmla="*/ 368 h 291"/>
                <a:gd name="T10" fmla="*/ 81 w 121"/>
                <a:gd name="T11" fmla="*/ 236 h 291"/>
                <a:gd name="T12" fmla="*/ 90 w 121"/>
                <a:gd name="T13" fmla="*/ 168 h 291"/>
                <a:gd name="T14" fmla="*/ 100 w 121"/>
                <a:gd name="T15" fmla="*/ 420 h 291"/>
                <a:gd name="T16" fmla="*/ 117 w 121"/>
                <a:gd name="T17" fmla="*/ 519 h 291"/>
                <a:gd name="T18" fmla="*/ 127 w 121"/>
                <a:gd name="T19" fmla="*/ 546 h 291"/>
                <a:gd name="T20" fmla="*/ 144 w 121"/>
                <a:gd name="T21" fmla="*/ 558 h 291"/>
                <a:gd name="T22" fmla="*/ 79 w 121"/>
                <a:gd name="T23" fmla="*/ 172 h 291"/>
                <a:gd name="T24" fmla="*/ 76 w 121"/>
                <a:gd name="T25" fmla="*/ 63 h 291"/>
                <a:gd name="T26" fmla="*/ 71 w 121"/>
                <a:gd name="T27" fmla="*/ 20 h 291"/>
                <a:gd name="T28" fmla="*/ 76 w 121"/>
                <a:gd name="T29" fmla="*/ 4 h 291"/>
                <a:gd name="T30" fmla="*/ 83 w 121"/>
                <a:gd name="T31" fmla="*/ 28 h 291"/>
                <a:gd name="T32" fmla="*/ 88 w 121"/>
                <a:gd name="T33" fmla="*/ 103 h 291"/>
                <a:gd name="T34" fmla="*/ 79 w 121"/>
                <a:gd name="T35" fmla="*/ 172 h 291"/>
                <a:gd name="T36" fmla="*/ 7 w 121"/>
                <a:gd name="T37" fmla="*/ 554 h 291"/>
                <a:gd name="T38" fmla="*/ 19 w 121"/>
                <a:gd name="T39" fmla="*/ 538 h 291"/>
                <a:gd name="T40" fmla="*/ 31 w 121"/>
                <a:gd name="T41" fmla="*/ 483 h 291"/>
                <a:gd name="T42" fmla="*/ 45 w 121"/>
                <a:gd name="T43" fmla="*/ 315 h 291"/>
                <a:gd name="T44" fmla="*/ 62 w 121"/>
                <a:gd name="T45" fmla="*/ 192 h 291"/>
                <a:gd name="T46" fmla="*/ 48 w 121"/>
                <a:gd name="T47" fmla="*/ 447 h 291"/>
                <a:gd name="T48" fmla="*/ 29 w 121"/>
                <a:gd name="T49" fmla="*/ 538 h 291"/>
                <a:gd name="T50" fmla="*/ 17 w 121"/>
                <a:gd name="T51" fmla="*/ 564 h 291"/>
                <a:gd name="T52" fmla="*/ 0 w 121"/>
                <a:gd name="T53" fmla="*/ 576 h 291"/>
                <a:gd name="T54" fmla="*/ 52 w 121"/>
                <a:gd name="T55" fmla="*/ 188 h 291"/>
                <a:gd name="T56" fmla="*/ 57 w 121"/>
                <a:gd name="T57" fmla="*/ 55 h 291"/>
                <a:gd name="T58" fmla="*/ 64 w 121"/>
                <a:gd name="T59" fmla="*/ 16 h 291"/>
                <a:gd name="T60" fmla="*/ 74 w 121"/>
                <a:gd name="T61" fmla="*/ 0 h 291"/>
                <a:gd name="T62" fmla="*/ 71 w 121"/>
                <a:gd name="T63" fmla="*/ 32 h 291"/>
                <a:gd name="T64" fmla="*/ 64 w 121"/>
                <a:gd name="T65" fmla="*/ 127 h 291"/>
                <a:gd name="T66" fmla="*/ 52 w 121"/>
                <a:gd name="T67" fmla="*/ 188 h 29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0" t="0" r="r" b="b"/>
              <a:pathLst>
                <a:path w="121" h="291">
                  <a:moveTo>
                    <a:pt x="119" y="291"/>
                  </a:moveTo>
                  <a:lnTo>
                    <a:pt x="111" y="289"/>
                  </a:lnTo>
                  <a:lnTo>
                    <a:pt x="103" y="285"/>
                  </a:lnTo>
                  <a:lnTo>
                    <a:pt x="98" y="278"/>
                  </a:lnTo>
                  <a:lnTo>
                    <a:pt x="92" y="270"/>
                  </a:lnTo>
                  <a:lnTo>
                    <a:pt x="88" y="258"/>
                  </a:lnTo>
                  <a:lnTo>
                    <a:pt x="84" y="246"/>
                  </a:lnTo>
                  <a:lnTo>
                    <a:pt x="80" y="232"/>
                  </a:lnTo>
                  <a:lnTo>
                    <a:pt x="76" y="218"/>
                  </a:lnTo>
                  <a:lnTo>
                    <a:pt x="72" y="186"/>
                  </a:lnTo>
                  <a:lnTo>
                    <a:pt x="70" y="153"/>
                  </a:lnTo>
                  <a:lnTo>
                    <a:pt x="68" y="119"/>
                  </a:lnTo>
                  <a:lnTo>
                    <a:pt x="66" y="87"/>
                  </a:lnTo>
                  <a:lnTo>
                    <a:pt x="76" y="85"/>
                  </a:lnTo>
                  <a:lnTo>
                    <a:pt x="78" y="151"/>
                  </a:lnTo>
                  <a:lnTo>
                    <a:pt x="84" y="212"/>
                  </a:lnTo>
                  <a:lnTo>
                    <a:pt x="90" y="240"/>
                  </a:lnTo>
                  <a:lnTo>
                    <a:pt x="98" y="262"/>
                  </a:lnTo>
                  <a:lnTo>
                    <a:pt x="102" y="270"/>
                  </a:lnTo>
                  <a:lnTo>
                    <a:pt x="107" y="276"/>
                  </a:lnTo>
                  <a:lnTo>
                    <a:pt x="113" y="280"/>
                  </a:lnTo>
                  <a:lnTo>
                    <a:pt x="121" y="282"/>
                  </a:lnTo>
                  <a:lnTo>
                    <a:pt x="119" y="291"/>
                  </a:lnTo>
                  <a:close/>
                  <a:moveTo>
                    <a:pt x="66" y="87"/>
                  </a:moveTo>
                  <a:lnTo>
                    <a:pt x="64" y="56"/>
                  </a:lnTo>
                  <a:lnTo>
                    <a:pt x="64" y="32"/>
                  </a:lnTo>
                  <a:lnTo>
                    <a:pt x="62" y="16"/>
                  </a:lnTo>
                  <a:lnTo>
                    <a:pt x="60" y="10"/>
                  </a:lnTo>
                  <a:lnTo>
                    <a:pt x="60" y="0"/>
                  </a:lnTo>
                  <a:lnTo>
                    <a:pt x="64" y="2"/>
                  </a:lnTo>
                  <a:lnTo>
                    <a:pt x="68" y="6"/>
                  </a:lnTo>
                  <a:lnTo>
                    <a:pt x="70" y="14"/>
                  </a:lnTo>
                  <a:lnTo>
                    <a:pt x="72" y="26"/>
                  </a:lnTo>
                  <a:lnTo>
                    <a:pt x="74" y="52"/>
                  </a:lnTo>
                  <a:lnTo>
                    <a:pt x="76" y="85"/>
                  </a:lnTo>
                  <a:lnTo>
                    <a:pt x="66" y="87"/>
                  </a:lnTo>
                  <a:close/>
                  <a:moveTo>
                    <a:pt x="0" y="282"/>
                  </a:moveTo>
                  <a:lnTo>
                    <a:pt x="6" y="280"/>
                  </a:lnTo>
                  <a:lnTo>
                    <a:pt x="12" y="278"/>
                  </a:lnTo>
                  <a:lnTo>
                    <a:pt x="16" y="272"/>
                  </a:lnTo>
                  <a:lnTo>
                    <a:pt x="20" y="264"/>
                  </a:lnTo>
                  <a:lnTo>
                    <a:pt x="26" y="244"/>
                  </a:lnTo>
                  <a:lnTo>
                    <a:pt x="32" y="218"/>
                  </a:lnTo>
                  <a:lnTo>
                    <a:pt x="38" y="159"/>
                  </a:lnTo>
                  <a:lnTo>
                    <a:pt x="44" y="95"/>
                  </a:lnTo>
                  <a:lnTo>
                    <a:pt x="52" y="97"/>
                  </a:lnTo>
                  <a:lnTo>
                    <a:pt x="48" y="163"/>
                  </a:lnTo>
                  <a:lnTo>
                    <a:pt x="40" y="226"/>
                  </a:lnTo>
                  <a:lnTo>
                    <a:pt x="34" y="252"/>
                  </a:lnTo>
                  <a:lnTo>
                    <a:pt x="24" y="272"/>
                  </a:lnTo>
                  <a:lnTo>
                    <a:pt x="20" y="280"/>
                  </a:lnTo>
                  <a:lnTo>
                    <a:pt x="14" y="285"/>
                  </a:lnTo>
                  <a:lnTo>
                    <a:pt x="8" y="289"/>
                  </a:lnTo>
                  <a:lnTo>
                    <a:pt x="0" y="291"/>
                  </a:lnTo>
                  <a:lnTo>
                    <a:pt x="0" y="282"/>
                  </a:lnTo>
                  <a:close/>
                  <a:moveTo>
                    <a:pt x="44" y="95"/>
                  </a:moveTo>
                  <a:lnTo>
                    <a:pt x="46" y="58"/>
                  </a:lnTo>
                  <a:lnTo>
                    <a:pt x="48" y="28"/>
                  </a:lnTo>
                  <a:lnTo>
                    <a:pt x="52" y="16"/>
                  </a:lnTo>
                  <a:lnTo>
                    <a:pt x="54" y="8"/>
                  </a:lnTo>
                  <a:lnTo>
                    <a:pt x="58" y="2"/>
                  </a:lnTo>
                  <a:lnTo>
                    <a:pt x="62" y="0"/>
                  </a:lnTo>
                  <a:lnTo>
                    <a:pt x="62" y="10"/>
                  </a:lnTo>
                  <a:lnTo>
                    <a:pt x="60" y="16"/>
                  </a:lnTo>
                  <a:lnTo>
                    <a:pt x="56" y="36"/>
                  </a:lnTo>
                  <a:lnTo>
                    <a:pt x="54" y="64"/>
                  </a:lnTo>
                  <a:lnTo>
                    <a:pt x="52" y="97"/>
                  </a:lnTo>
                  <a:lnTo>
                    <a:pt x="44" y="95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117" name="Freeform 121">
              <a:extLst>
                <a:ext uri="{FF2B5EF4-FFF2-40B4-BE49-F238E27FC236}">
                  <a16:creationId xmlns:a16="http://schemas.microsoft.com/office/drawing/2014/main" id="{A3C71D4E-949A-F9C8-0F4A-45E193A334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12" y="3742"/>
              <a:ext cx="96" cy="321"/>
            </a:xfrm>
            <a:custGeom>
              <a:avLst/>
              <a:gdLst>
                <a:gd name="T0" fmla="*/ 0 w 71"/>
                <a:gd name="T1" fmla="*/ 317 h 560"/>
                <a:gd name="T2" fmla="*/ 3 w 71"/>
                <a:gd name="T3" fmla="*/ 317 h 560"/>
                <a:gd name="T4" fmla="*/ 8 w 71"/>
                <a:gd name="T5" fmla="*/ 321 h 560"/>
                <a:gd name="T6" fmla="*/ 3 w 71"/>
                <a:gd name="T7" fmla="*/ 321 h 560"/>
                <a:gd name="T8" fmla="*/ 0 w 71"/>
                <a:gd name="T9" fmla="*/ 317 h 560"/>
                <a:gd name="T10" fmla="*/ 3 w 71"/>
                <a:gd name="T11" fmla="*/ 317 h 560"/>
                <a:gd name="T12" fmla="*/ 3 w 71"/>
                <a:gd name="T13" fmla="*/ 317 h 560"/>
                <a:gd name="T14" fmla="*/ 3 w 71"/>
                <a:gd name="T15" fmla="*/ 317 h 560"/>
                <a:gd name="T16" fmla="*/ 5 w 71"/>
                <a:gd name="T17" fmla="*/ 319 h 560"/>
                <a:gd name="T18" fmla="*/ 3 w 71"/>
                <a:gd name="T19" fmla="*/ 317 h 560"/>
                <a:gd name="T20" fmla="*/ 3 w 71"/>
                <a:gd name="T21" fmla="*/ 317 h 560"/>
                <a:gd name="T22" fmla="*/ 14 w 71"/>
                <a:gd name="T23" fmla="*/ 314 h 560"/>
                <a:gd name="T24" fmla="*/ 22 w 71"/>
                <a:gd name="T25" fmla="*/ 309 h 560"/>
                <a:gd name="T26" fmla="*/ 30 w 71"/>
                <a:gd name="T27" fmla="*/ 301 h 560"/>
                <a:gd name="T28" fmla="*/ 35 w 71"/>
                <a:gd name="T29" fmla="*/ 292 h 560"/>
                <a:gd name="T30" fmla="*/ 47 w 71"/>
                <a:gd name="T31" fmla="*/ 268 h 560"/>
                <a:gd name="T32" fmla="*/ 55 w 71"/>
                <a:gd name="T33" fmla="*/ 238 h 560"/>
                <a:gd name="T34" fmla="*/ 61 w 71"/>
                <a:gd name="T35" fmla="*/ 204 h 560"/>
                <a:gd name="T36" fmla="*/ 66 w 71"/>
                <a:gd name="T37" fmla="*/ 168 h 560"/>
                <a:gd name="T38" fmla="*/ 69 w 71"/>
                <a:gd name="T39" fmla="*/ 131 h 560"/>
                <a:gd name="T40" fmla="*/ 72 w 71"/>
                <a:gd name="T41" fmla="*/ 97 h 560"/>
                <a:gd name="T42" fmla="*/ 82 w 71"/>
                <a:gd name="T43" fmla="*/ 97 h 560"/>
                <a:gd name="T44" fmla="*/ 80 w 71"/>
                <a:gd name="T45" fmla="*/ 132 h 560"/>
                <a:gd name="T46" fmla="*/ 77 w 71"/>
                <a:gd name="T47" fmla="*/ 170 h 560"/>
                <a:gd name="T48" fmla="*/ 74 w 71"/>
                <a:gd name="T49" fmla="*/ 206 h 560"/>
                <a:gd name="T50" fmla="*/ 66 w 71"/>
                <a:gd name="T51" fmla="*/ 241 h 560"/>
                <a:gd name="T52" fmla="*/ 61 w 71"/>
                <a:gd name="T53" fmla="*/ 256 h 560"/>
                <a:gd name="T54" fmla="*/ 55 w 71"/>
                <a:gd name="T55" fmla="*/ 271 h 560"/>
                <a:gd name="T56" fmla="*/ 50 w 71"/>
                <a:gd name="T57" fmla="*/ 285 h 560"/>
                <a:gd name="T58" fmla="*/ 45 w 71"/>
                <a:gd name="T59" fmla="*/ 296 h 560"/>
                <a:gd name="T60" fmla="*/ 37 w 71"/>
                <a:gd name="T61" fmla="*/ 306 h 560"/>
                <a:gd name="T62" fmla="*/ 27 w 71"/>
                <a:gd name="T63" fmla="*/ 314 h 560"/>
                <a:gd name="T64" fmla="*/ 19 w 71"/>
                <a:gd name="T65" fmla="*/ 319 h 560"/>
                <a:gd name="T66" fmla="*/ 5 w 71"/>
                <a:gd name="T67" fmla="*/ 321 h 560"/>
                <a:gd name="T68" fmla="*/ 3 w 71"/>
                <a:gd name="T69" fmla="*/ 317 h 560"/>
                <a:gd name="T70" fmla="*/ 72 w 71"/>
                <a:gd name="T71" fmla="*/ 97 h 560"/>
                <a:gd name="T72" fmla="*/ 74 w 71"/>
                <a:gd name="T73" fmla="*/ 59 h 560"/>
                <a:gd name="T74" fmla="*/ 77 w 71"/>
                <a:gd name="T75" fmla="*/ 28 h 560"/>
                <a:gd name="T76" fmla="*/ 80 w 71"/>
                <a:gd name="T77" fmla="*/ 15 h 560"/>
                <a:gd name="T78" fmla="*/ 85 w 71"/>
                <a:gd name="T79" fmla="*/ 7 h 560"/>
                <a:gd name="T80" fmla="*/ 85 w 71"/>
                <a:gd name="T81" fmla="*/ 4 h 560"/>
                <a:gd name="T82" fmla="*/ 88 w 71"/>
                <a:gd name="T83" fmla="*/ 2 h 560"/>
                <a:gd name="T84" fmla="*/ 91 w 71"/>
                <a:gd name="T85" fmla="*/ 0 h 560"/>
                <a:gd name="T86" fmla="*/ 96 w 71"/>
                <a:gd name="T87" fmla="*/ 0 h 560"/>
                <a:gd name="T88" fmla="*/ 96 w 71"/>
                <a:gd name="T89" fmla="*/ 5 h 560"/>
                <a:gd name="T90" fmla="*/ 91 w 71"/>
                <a:gd name="T91" fmla="*/ 12 h 560"/>
                <a:gd name="T92" fmla="*/ 88 w 71"/>
                <a:gd name="T93" fmla="*/ 32 h 560"/>
                <a:gd name="T94" fmla="*/ 85 w 71"/>
                <a:gd name="T95" fmla="*/ 61 h 560"/>
                <a:gd name="T96" fmla="*/ 82 w 71"/>
                <a:gd name="T97" fmla="*/ 97 h 560"/>
                <a:gd name="T98" fmla="*/ 72 w 71"/>
                <a:gd name="T99" fmla="*/ 97 h 560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0" t="0" r="r" b="b"/>
              <a:pathLst>
                <a:path w="71" h="560">
                  <a:moveTo>
                    <a:pt x="0" y="553"/>
                  </a:moveTo>
                  <a:lnTo>
                    <a:pt x="2" y="553"/>
                  </a:lnTo>
                  <a:lnTo>
                    <a:pt x="6" y="560"/>
                  </a:lnTo>
                  <a:lnTo>
                    <a:pt x="2" y="560"/>
                  </a:lnTo>
                  <a:lnTo>
                    <a:pt x="0" y="553"/>
                  </a:lnTo>
                  <a:close/>
                  <a:moveTo>
                    <a:pt x="2" y="553"/>
                  </a:moveTo>
                  <a:lnTo>
                    <a:pt x="2" y="553"/>
                  </a:lnTo>
                  <a:lnTo>
                    <a:pt x="4" y="556"/>
                  </a:lnTo>
                  <a:lnTo>
                    <a:pt x="2" y="553"/>
                  </a:lnTo>
                  <a:close/>
                  <a:moveTo>
                    <a:pt x="2" y="553"/>
                  </a:moveTo>
                  <a:lnTo>
                    <a:pt x="10" y="547"/>
                  </a:lnTo>
                  <a:lnTo>
                    <a:pt x="16" y="539"/>
                  </a:lnTo>
                  <a:lnTo>
                    <a:pt x="22" y="525"/>
                  </a:lnTo>
                  <a:lnTo>
                    <a:pt x="26" y="509"/>
                  </a:lnTo>
                  <a:lnTo>
                    <a:pt x="35" y="467"/>
                  </a:lnTo>
                  <a:lnTo>
                    <a:pt x="41" y="416"/>
                  </a:lnTo>
                  <a:lnTo>
                    <a:pt x="45" y="356"/>
                  </a:lnTo>
                  <a:lnTo>
                    <a:pt x="49" y="293"/>
                  </a:lnTo>
                  <a:lnTo>
                    <a:pt x="51" y="229"/>
                  </a:lnTo>
                  <a:lnTo>
                    <a:pt x="53" y="170"/>
                  </a:lnTo>
                  <a:lnTo>
                    <a:pt x="61" y="170"/>
                  </a:lnTo>
                  <a:lnTo>
                    <a:pt x="59" y="231"/>
                  </a:lnTo>
                  <a:lnTo>
                    <a:pt x="57" y="297"/>
                  </a:lnTo>
                  <a:lnTo>
                    <a:pt x="55" y="360"/>
                  </a:lnTo>
                  <a:lnTo>
                    <a:pt x="49" y="420"/>
                  </a:lnTo>
                  <a:lnTo>
                    <a:pt x="45" y="447"/>
                  </a:lnTo>
                  <a:lnTo>
                    <a:pt x="41" y="473"/>
                  </a:lnTo>
                  <a:lnTo>
                    <a:pt x="37" y="497"/>
                  </a:lnTo>
                  <a:lnTo>
                    <a:pt x="33" y="517"/>
                  </a:lnTo>
                  <a:lnTo>
                    <a:pt x="27" y="533"/>
                  </a:lnTo>
                  <a:lnTo>
                    <a:pt x="20" y="547"/>
                  </a:lnTo>
                  <a:lnTo>
                    <a:pt x="14" y="556"/>
                  </a:lnTo>
                  <a:lnTo>
                    <a:pt x="4" y="560"/>
                  </a:lnTo>
                  <a:lnTo>
                    <a:pt x="2" y="553"/>
                  </a:lnTo>
                  <a:close/>
                  <a:moveTo>
                    <a:pt x="53" y="170"/>
                  </a:moveTo>
                  <a:lnTo>
                    <a:pt x="55" y="103"/>
                  </a:lnTo>
                  <a:lnTo>
                    <a:pt x="57" y="49"/>
                  </a:lnTo>
                  <a:lnTo>
                    <a:pt x="59" y="27"/>
                  </a:lnTo>
                  <a:lnTo>
                    <a:pt x="63" y="13"/>
                  </a:lnTo>
                  <a:lnTo>
                    <a:pt x="63" y="7"/>
                  </a:lnTo>
                  <a:lnTo>
                    <a:pt x="65" y="4"/>
                  </a:lnTo>
                  <a:lnTo>
                    <a:pt x="67" y="0"/>
                  </a:lnTo>
                  <a:lnTo>
                    <a:pt x="71" y="0"/>
                  </a:lnTo>
                  <a:lnTo>
                    <a:pt x="71" y="9"/>
                  </a:lnTo>
                  <a:lnTo>
                    <a:pt x="67" y="21"/>
                  </a:lnTo>
                  <a:lnTo>
                    <a:pt x="65" y="55"/>
                  </a:lnTo>
                  <a:lnTo>
                    <a:pt x="63" y="107"/>
                  </a:lnTo>
                  <a:lnTo>
                    <a:pt x="61" y="170"/>
                  </a:lnTo>
                  <a:lnTo>
                    <a:pt x="53" y="170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8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118" name="Freeform 122">
              <a:extLst>
                <a:ext uri="{FF2B5EF4-FFF2-40B4-BE49-F238E27FC236}">
                  <a16:creationId xmlns:a16="http://schemas.microsoft.com/office/drawing/2014/main" id="{17E12417-84A1-2A19-7518-98A4DD218F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56" y="4065"/>
              <a:ext cx="159" cy="13"/>
            </a:xfrm>
            <a:custGeom>
              <a:avLst/>
              <a:gdLst>
                <a:gd name="T0" fmla="*/ 1 w 274"/>
                <a:gd name="T1" fmla="*/ 0 h 13"/>
                <a:gd name="T2" fmla="*/ 7 w 274"/>
                <a:gd name="T3" fmla="*/ 1 h 13"/>
                <a:gd name="T4" fmla="*/ 13 w 274"/>
                <a:gd name="T5" fmla="*/ 3 h 13"/>
                <a:gd name="T6" fmla="*/ 12 w 274"/>
                <a:gd name="T7" fmla="*/ 11 h 13"/>
                <a:gd name="T8" fmla="*/ 6 w 274"/>
                <a:gd name="T9" fmla="*/ 9 h 13"/>
                <a:gd name="T10" fmla="*/ 0 w 274"/>
                <a:gd name="T11" fmla="*/ 7 h 13"/>
                <a:gd name="T12" fmla="*/ 1 w 274"/>
                <a:gd name="T13" fmla="*/ 0 h 13"/>
                <a:gd name="T14" fmla="*/ 13 w 274"/>
                <a:gd name="T15" fmla="*/ 3 h 13"/>
                <a:gd name="T16" fmla="*/ 17 w 274"/>
                <a:gd name="T17" fmla="*/ 3 h 13"/>
                <a:gd name="T18" fmla="*/ 22 w 274"/>
                <a:gd name="T19" fmla="*/ 3 h 13"/>
                <a:gd name="T20" fmla="*/ 22 w 274"/>
                <a:gd name="T21" fmla="*/ 13 h 13"/>
                <a:gd name="T22" fmla="*/ 17 w 274"/>
                <a:gd name="T23" fmla="*/ 13 h 13"/>
                <a:gd name="T24" fmla="*/ 12 w 274"/>
                <a:gd name="T25" fmla="*/ 11 h 13"/>
                <a:gd name="T26" fmla="*/ 13 w 274"/>
                <a:gd name="T27" fmla="*/ 3 h 13"/>
                <a:gd name="T28" fmla="*/ 22 w 274"/>
                <a:gd name="T29" fmla="*/ 3 h 13"/>
                <a:gd name="T30" fmla="*/ 149 w 274"/>
                <a:gd name="T31" fmla="*/ 3 h 13"/>
                <a:gd name="T32" fmla="*/ 149 w 274"/>
                <a:gd name="T33" fmla="*/ 13 h 13"/>
                <a:gd name="T34" fmla="*/ 22 w 274"/>
                <a:gd name="T35" fmla="*/ 13 h 13"/>
                <a:gd name="T36" fmla="*/ 22 w 274"/>
                <a:gd name="T37" fmla="*/ 3 h 13"/>
                <a:gd name="T38" fmla="*/ 149 w 274"/>
                <a:gd name="T39" fmla="*/ 3 h 13"/>
                <a:gd name="T40" fmla="*/ 152 w 274"/>
                <a:gd name="T41" fmla="*/ 3 h 13"/>
                <a:gd name="T42" fmla="*/ 154 w 274"/>
                <a:gd name="T43" fmla="*/ 3 h 13"/>
                <a:gd name="T44" fmla="*/ 154 w 274"/>
                <a:gd name="T45" fmla="*/ 11 h 13"/>
                <a:gd name="T46" fmla="*/ 152 w 274"/>
                <a:gd name="T47" fmla="*/ 11 h 13"/>
                <a:gd name="T48" fmla="*/ 149 w 274"/>
                <a:gd name="T49" fmla="*/ 13 h 13"/>
                <a:gd name="T50" fmla="*/ 149 w 274"/>
                <a:gd name="T51" fmla="*/ 3 h 13"/>
                <a:gd name="T52" fmla="*/ 154 w 274"/>
                <a:gd name="T53" fmla="*/ 3 h 13"/>
                <a:gd name="T54" fmla="*/ 156 w 274"/>
                <a:gd name="T55" fmla="*/ 1 h 13"/>
                <a:gd name="T56" fmla="*/ 158 w 274"/>
                <a:gd name="T57" fmla="*/ 1 h 13"/>
                <a:gd name="T58" fmla="*/ 159 w 274"/>
                <a:gd name="T59" fmla="*/ 11 h 13"/>
                <a:gd name="T60" fmla="*/ 157 w 274"/>
                <a:gd name="T61" fmla="*/ 11 h 13"/>
                <a:gd name="T62" fmla="*/ 154 w 274"/>
                <a:gd name="T63" fmla="*/ 11 h 13"/>
                <a:gd name="T64" fmla="*/ 154 w 274"/>
                <a:gd name="T65" fmla="*/ 3 h 1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74" h="13">
                  <a:moveTo>
                    <a:pt x="2" y="0"/>
                  </a:moveTo>
                  <a:lnTo>
                    <a:pt x="12" y="1"/>
                  </a:lnTo>
                  <a:lnTo>
                    <a:pt x="22" y="3"/>
                  </a:lnTo>
                  <a:lnTo>
                    <a:pt x="20" y="11"/>
                  </a:lnTo>
                  <a:lnTo>
                    <a:pt x="10" y="9"/>
                  </a:lnTo>
                  <a:lnTo>
                    <a:pt x="0" y="7"/>
                  </a:lnTo>
                  <a:lnTo>
                    <a:pt x="2" y="0"/>
                  </a:lnTo>
                  <a:close/>
                  <a:moveTo>
                    <a:pt x="22" y="3"/>
                  </a:moveTo>
                  <a:lnTo>
                    <a:pt x="30" y="3"/>
                  </a:lnTo>
                  <a:lnTo>
                    <a:pt x="38" y="3"/>
                  </a:lnTo>
                  <a:lnTo>
                    <a:pt x="38" y="13"/>
                  </a:lnTo>
                  <a:lnTo>
                    <a:pt x="30" y="13"/>
                  </a:lnTo>
                  <a:lnTo>
                    <a:pt x="20" y="11"/>
                  </a:lnTo>
                  <a:lnTo>
                    <a:pt x="22" y="3"/>
                  </a:lnTo>
                  <a:close/>
                  <a:moveTo>
                    <a:pt x="38" y="3"/>
                  </a:moveTo>
                  <a:lnTo>
                    <a:pt x="256" y="3"/>
                  </a:lnTo>
                  <a:lnTo>
                    <a:pt x="256" y="13"/>
                  </a:lnTo>
                  <a:lnTo>
                    <a:pt x="38" y="13"/>
                  </a:lnTo>
                  <a:lnTo>
                    <a:pt x="38" y="3"/>
                  </a:lnTo>
                  <a:close/>
                  <a:moveTo>
                    <a:pt x="256" y="3"/>
                  </a:moveTo>
                  <a:lnTo>
                    <a:pt x="262" y="3"/>
                  </a:lnTo>
                  <a:lnTo>
                    <a:pt x="266" y="3"/>
                  </a:lnTo>
                  <a:lnTo>
                    <a:pt x="266" y="11"/>
                  </a:lnTo>
                  <a:lnTo>
                    <a:pt x="262" y="11"/>
                  </a:lnTo>
                  <a:lnTo>
                    <a:pt x="256" y="13"/>
                  </a:lnTo>
                  <a:lnTo>
                    <a:pt x="256" y="3"/>
                  </a:lnTo>
                  <a:close/>
                  <a:moveTo>
                    <a:pt x="266" y="3"/>
                  </a:moveTo>
                  <a:lnTo>
                    <a:pt x="268" y="1"/>
                  </a:lnTo>
                  <a:lnTo>
                    <a:pt x="272" y="1"/>
                  </a:lnTo>
                  <a:lnTo>
                    <a:pt x="274" y="11"/>
                  </a:lnTo>
                  <a:lnTo>
                    <a:pt x="270" y="11"/>
                  </a:lnTo>
                  <a:lnTo>
                    <a:pt x="266" y="11"/>
                  </a:lnTo>
                  <a:lnTo>
                    <a:pt x="266" y="3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119" name="Freeform 123">
              <a:extLst>
                <a:ext uri="{FF2B5EF4-FFF2-40B4-BE49-F238E27FC236}">
                  <a16:creationId xmlns:a16="http://schemas.microsoft.com/office/drawing/2014/main" id="{1A8DDBBA-6B89-97D0-1D59-61C08AED13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201" y="3742"/>
              <a:ext cx="67" cy="321"/>
            </a:xfrm>
            <a:custGeom>
              <a:avLst/>
              <a:gdLst>
                <a:gd name="T0" fmla="*/ 67 w 67"/>
                <a:gd name="T1" fmla="*/ 321 h 560"/>
                <a:gd name="T2" fmla="*/ 63 w 67"/>
                <a:gd name="T3" fmla="*/ 320 h 560"/>
                <a:gd name="T4" fmla="*/ 60 w 67"/>
                <a:gd name="T5" fmla="*/ 319 h 560"/>
                <a:gd name="T6" fmla="*/ 56 w 67"/>
                <a:gd name="T7" fmla="*/ 318 h 560"/>
                <a:gd name="T8" fmla="*/ 52 w 67"/>
                <a:gd name="T9" fmla="*/ 316 h 560"/>
                <a:gd name="T10" fmla="*/ 46 w 67"/>
                <a:gd name="T11" fmla="*/ 309 h 560"/>
                <a:gd name="T12" fmla="*/ 40 w 67"/>
                <a:gd name="T13" fmla="*/ 300 h 560"/>
                <a:gd name="T14" fmla="*/ 34 w 67"/>
                <a:gd name="T15" fmla="*/ 288 h 560"/>
                <a:gd name="T16" fmla="*/ 30 w 67"/>
                <a:gd name="T17" fmla="*/ 276 h 560"/>
                <a:gd name="T18" fmla="*/ 26 w 67"/>
                <a:gd name="T19" fmla="*/ 261 h 560"/>
                <a:gd name="T20" fmla="*/ 22 w 67"/>
                <a:gd name="T21" fmla="*/ 245 h 560"/>
                <a:gd name="T22" fmla="*/ 16 w 67"/>
                <a:gd name="T23" fmla="*/ 211 h 560"/>
                <a:gd name="T24" fmla="*/ 14 w 67"/>
                <a:gd name="T25" fmla="*/ 174 h 560"/>
                <a:gd name="T26" fmla="*/ 10 w 67"/>
                <a:gd name="T27" fmla="*/ 136 h 560"/>
                <a:gd name="T28" fmla="*/ 8 w 67"/>
                <a:gd name="T29" fmla="*/ 100 h 560"/>
                <a:gd name="T30" fmla="*/ 18 w 67"/>
                <a:gd name="T31" fmla="*/ 100 h 560"/>
                <a:gd name="T32" fmla="*/ 20 w 67"/>
                <a:gd name="T33" fmla="*/ 135 h 560"/>
                <a:gd name="T34" fmla="*/ 22 w 67"/>
                <a:gd name="T35" fmla="*/ 171 h 560"/>
                <a:gd name="T36" fmla="*/ 26 w 67"/>
                <a:gd name="T37" fmla="*/ 208 h 560"/>
                <a:gd name="T38" fmla="*/ 30 w 67"/>
                <a:gd name="T39" fmla="*/ 242 h 560"/>
                <a:gd name="T40" fmla="*/ 36 w 67"/>
                <a:gd name="T41" fmla="*/ 271 h 560"/>
                <a:gd name="T42" fmla="*/ 44 w 67"/>
                <a:gd name="T43" fmla="*/ 295 h 560"/>
                <a:gd name="T44" fmla="*/ 50 w 67"/>
                <a:gd name="T45" fmla="*/ 303 h 560"/>
                <a:gd name="T46" fmla="*/ 56 w 67"/>
                <a:gd name="T47" fmla="*/ 310 h 560"/>
                <a:gd name="T48" fmla="*/ 58 w 67"/>
                <a:gd name="T49" fmla="*/ 312 h 560"/>
                <a:gd name="T50" fmla="*/ 62 w 67"/>
                <a:gd name="T51" fmla="*/ 315 h 560"/>
                <a:gd name="T52" fmla="*/ 63 w 67"/>
                <a:gd name="T53" fmla="*/ 316 h 560"/>
                <a:gd name="T54" fmla="*/ 67 w 67"/>
                <a:gd name="T55" fmla="*/ 316 h 560"/>
                <a:gd name="T56" fmla="*/ 67 w 67"/>
                <a:gd name="T57" fmla="*/ 321 h 560"/>
                <a:gd name="T58" fmla="*/ 8 w 67"/>
                <a:gd name="T59" fmla="*/ 100 h 560"/>
                <a:gd name="T60" fmla="*/ 6 w 67"/>
                <a:gd name="T61" fmla="*/ 62 h 560"/>
                <a:gd name="T62" fmla="*/ 4 w 67"/>
                <a:gd name="T63" fmla="*/ 33 h 560"/>
                <a:gd name="T64" fmla="*/ 2 w 67"/>
                <a:gd name="T65" fmla="*/ 12 h 560"/>
                <a:gd name="T66" fmla="*/ 0 w 67"/>
                <a:gd name="T67" fmla="*/ 5 h 560"/>
                <a:gd name="T68" fmla="*/ 0 w 67"/>
                <a:gd name="T69" fmla="*/ 0 h 560"/>
                <a:gd name="T70" fmla="*/ 2 w 67"/>
                <a:gd name="T71" fmla="*/ 0 h 560"/>
                <a:gd name="T72" fmla="*/ 4 w 67"/>
                <a:gd name="T73" fmla="*/ 2 h 560"/>
                <a:gd name="T74" fmla="*/ 6 w 67"/>
                <a:gd name="T75" fmla="*/ 4 h 560"/>
                <a:gd name="T76" fmla="*/ 8 w 67"/>
                <a:gd name="T77" fmla="*/ 7 h 560"/>
                <a:gd name="T78" fmla="*/ 10 w 67"/>
                <a:gd name="T79" fmla="*/ 17 h 560"/>
                <a:gd name="T80" fmla="*/ 12 w 67"/>
                <a:gd name="T81" fmla="*/ 28 h 560"/>
                <a:gd name="T82" fmla="*/ 16 w 67"/>
                <a:gd name="T83" fmla="*/ 60 h 560"/>
                <a:gd name="T84" fmla="*/ 18 w 67"/>
                <a:gd name="T85" fmla="*/ 100 h 560"/>
                <a:gd name="T86" fmla="*/ 8 w 67"/>
                <a:gd name="T87" fmla="*/ 100 h 56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67" h="560">
                  <a:moveTo>
                    <a:pt x="67" y="560"/>
                  </a:moveTo>
                  <a:lnTo>
                    <a:pt x="63" y="558"/>
                  </a:lnTo>
                  <a:lnTo>
                    <a:pt x="60" y="556"/>
                  </a:lnTo>
                  <a:lnTo>
                    <a:pt x="56" y="554"/>
                  </a:lnTo>
                  <a:lnTo>
                    <a:pt x="52" y="551"/>
                  </a:lnTo>
                  <a:lnTo>
                    <a:pt x="46" y="539"/>
                  </a:lnTo>
                  <a:lnTo>
                    <a:pt x="40" y="523"/>
                  </a:lnTo>
                  <a:lnTo>
                    <a:pt x="34" y="503"/>
                  </a:lnTo>
                  <a:lnTo>
                    <a:pt x="30" y="481"/>
                  </a:lnTo>
                  <a:lnTo>
                    <a:pt x="26" y="455"/>
                  </a:lnTo>
                  <a:lnTo>
                    <a:pt x="22" y="428"/>
                  </a:lnTo>
                  <a:lnTo>
                    <a:pt x="16" y="368"/>
                  </a:lnTo>
                  <a:lnTo>
                    <a:pt x="14" y="303"/>
                  </a:lnTo>
                  <a:lnTo>
                    <a:pt x="10" y="237"/>
                  </a:lnTo>
                  <a:lnTo>
                    <a:pt x="8" y="174"/>
                  </a:lnTo>
                  <a:lnTo>
                    <a:pt x="18" y="174"/>
                  </a:lnTo>
                  <a:lnTo>
                    <a:pt x="20" y="235"/>
                  </a:lnTo>
                  <a:lnTo>
                    <a:pt x="22" y="299"/>
                  </a:lnTo>
                  <a:lnTo>
                    <a:pt x="26" y="362"/>
                  </a:lnTo>
                  <a:lnTo>
                    <a:pt x="30" y="422"/>
                  </a:lnTo>
                  <a:lnTo>
                    <a:pt x="36" y="473"/>
                  </a:lnTo>
                  <a:lnTo>
                    <a:pt x="44" y="515"/>
                  </a:lnTo>
                  <a:lnTo>
                    <a:pt x="50" y="529"/>
                  </a:lnTo>
                  <a:lnTo>
                    <a:pt x="56" y="541"/>
                  </a:lnTo>
                  <a:lnTo>
                    <a:pt x="58" y="545"/>
                  </a:lnTo>
                  <a:lnTo>
                    <a:pt x="62" y="549"/>
                  </a:lnTo>
                  <a:lnTo>
                    <a:pt x="63" y="551"/>
                  </a:lnTo>
                  <a:lnTo>
                    <a:pt x="67" y="551"/>
                  </a:lnTo>
                  <a:lnTo>
                    <a:pt x="67" y="560"/>
                  </a:lnTo>
                  <a:close/>
                  <a:moveTo>
                    <a:pt x="8" y="174"/>
                  </a:moveTo>
                  <a:lnTo>
                    <a:pt x="6" y="109"/>
                  </a:lnTo>
                  <a:lnTo>
                    <a:pt x="4" y="57"/>
                  </a:lnTo>
                  <a:lnTo>
                    <a:pt x="2" y="21"/>
                  </a:lnTo>
                  <a:lnTo>
                    <a:pt x="0" y="9"/>
                  </a:lnTo>
                  <a:lnTo>
                    <a:pt x="0" y="0"/>
                  </a:lnTo>
                  <a:lnTo>
                    <a:pt x="2" y="0"/>
                  </a:lnTo>
                  <a:lnTo>
                    <a:pt x="4" y="4"/>
                  </a:lnTo>
                  <a:lnTo>
                    <a:pt x="6" y="7"/>
                  </a:lnTo>
                  <a:lnTo>
                    <a:pt x="8" y="13"/>
                  </a:lnTo>
                  <a:lnTo>
                    <a:pt x="10" y="29"/>
                  </a:lnTo>
                  <a:lnTo>
                    <a:pt x="12" y="49"/>
                  </a:lnTo>
                  <a:lnTo>
                    <a:pt x="16" y="105"/>
                  </a:lnTo>
                  <a:lnTo>
                    <a:pt x="18" y="174"/>
                  </a:lnTo>
                  <a:lnTo>
                    <a:pt x="8" y="174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8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120" name="Rectangle 124">
              <a:extLst>
                <a:ext uri="{FF2B5EF4-FFF2-40B4-BE49-F238E27FC236}">
                  <a16:creationId xmlns:a16="http://schemas.microsoft.com/office/drawing/2014/main" id="{5838BC09-6F99-033D-443D-B1A8061123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3" y="4115"/>
              <a:ext cx="533" cy="1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>
                  <a:solidFill>
                    <a:srgbClr val="1F1A17"/>
                  </a:solidFill>
                </a:rPr>
                <a:t>frequency</a:t>
              </a:r>
              <a:endParaRPr lang="pl-PL" altLang="en-US" b="0"/>
            </a:p>
          </p:txBody>
        </p:sp>
        <p:sp>
          <p:nvSpPr>
            <p:cNvPr id="121" name="Line 125">
              <a:extLst>
                <a:ext uri="{FF2B5EF4-FFF2-40B4-BE49-F238E27FC236}">
                  <a16:creationId xmlns:a16="http://schemas.microsoft.com/office/drawing/2014/main" id="{8D7FD802-4DFF-821B-D84C-8E9573CAE1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28" y="4115"/>
              <a:ext cx="67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1400"/>
            </a:p>
          </p:txBody>
        </p:sp>
      </p:grpSp>
      <p:sp>
        <p:nvSpPr>
          <p:cNvPr id="144" name="Content Placeholder 2">
            <a:extLst>
              <a:ext uri="{FF2B5EF4-FFF2-40B4-BE49-F238E27FC236}">
                <a16:creationId xmlns:a16="http://schemas.microsoft.com/office/drawing/2014/main" id="{C2627315-1DB4-EC7C-5530-EA3FC86988AA}"/>
              </a:ext>
            </a:extLst>
          </p:cNvPr>
          <p:cNvSpPr txBox="1">
            <a:spLocks/>
          </p:cNvSpPr>
          <p:nvPr/>
        </p:nvSpPr>
        <p:spPr>
          <a:xfrm>
            <a:off x="63816" y="6021288"/>
            <a:ext cx="9031360" cy="11521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2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Ø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ü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Decoupling of electron and nuclear spins in strong magnetic field</a:t>
            </a:r>
          </a:p>
          <a:p>
            <a:r>
              <a:rPr lang="en-US" dirty="0"/>
              <a:t>=&gt; nuclear polarization above 10% level =&gt; beta-decay asymmetry</a:t>
            </a:r>
            <a:endParaRPr lang="en-GB" dirty="0"/>
          </a:p>
        </p:txBody>
      </p:sp>
      <p:grpSp>
        <p:nvGrpSpPr>
          <p:cNvPr id="271" name="Group 270">
            <a:extLst>
              <a:ext uri="{FF2B5EF4-FFF2-40B4-BE49-F238E27FC236}">
                <a16:creationId xmlns:a16="http://schemas.microsoft.com/office/drawing/2014/main" id="{DA929E44-F109-D7F4-3E55-56AA6377FFFC}"/>
              </a:ext>
            </a:extLst>
          </p:cNvPr>
          <p:cNvGrpSpPr/>
          <p:nvPr/>
        </p:nvGrpSpPr>
        <p:grpSpPr>
          <a:xfrm>
            <a:off x="2123728" y="1313891"/>
            <a:ext cx="5472608" cy="3843301"/>
            <a:chOff x="1414079" y="2999316"/>
            <a:chExt cx="6866461" cy="3421918"/>
          </a:xfrm>
        </p:grpSpPr>
        <p:sp>
          <p:nvSpPr>
            <p:cNvPr id="272" name="Rectangle 3">
              <a:extLst>
                <a:ext uri="{FF2B5EF4-FFF2-40B4-BE49-F238E27FC236}">
                  <a16:creationId xmlns:a16="http://schemas.microsoft.com/office/drawing/2014/main" id="{2C582B24-52E7-5B84-637C-1DB78156D4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2886" y="4201294"/>
              <a:ext cx="45204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 i="1" dirty="0">
                  <a:solidFill>
                    <a:srgbClr val="131516"/>
                  </a:solidFill>
                </a:rPr>
                <a:t>I</a:t>
              </a:r>
              <a:r>
                <a:rPr lang="pl-PL" altLang="en-US" b="0" dirty="0">
                  <a:solidFill>
                    <a:srgbClr val="131516"/>
                  </a:solidFill>
                </a:rPr>
                <a:t> =3/2</a:t>
              </a:r>
              <a:endParaRPr lang="pl-PL" altLang="en-US" b="0" dirty="0"/>
            </a:p>
          </p:txBody>
        </p:sp>
        <p:sp>
          <p:nvSpPr>
            <p:cNvPr id="273" name="Rectangle 4">
              <a:extLst>
                <a:ext uri="{FF2B5EF4-FFF2-40B4-BE49-F238E27FC236}">
                  <a16:creationId xmlns:a16="http://schemas.microsoft.com/office/drawing/2014/main" id="{F574F7F3-FECB-28E0-5C7C-0936BCA8C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2724" y="3717032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 dirty="0">
                  <a:solidFill>
                    <a:srgbClr val="131516"/>
                  </a:solidFill>
                </a:rPr>
                <a:t>49</a:t>
              </a:r>
              <a:endParaRPr lang="pl-PL" altLang="en-US" b="0" dirty="0"/>
            </a:p>
          </p:txBody>
        </p:sp>
        <p:sp>
          <p:nvSpPr>
            <p:cNvPr id="274" name="Rectangle 6">
              <a:extLst>
                <a:ext uri="{FF2B5EF4-FFF2-40B4-BE49-F238E27FC236}">
                  <a16:creationId xmlns:a16="http://schemas.microsoft.com/office/drawing/2014/main" id="{AA704BA8-CF4B-6BF7-C1CA-E35EB7EC99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1802" y="3778211"/>
              <a:ext cx="320204" cy="2192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 dirty="0">
                  <a:solidFill>
                    <a:srgbClr val="131516"/>
                  </a:solidFill>
                </a:rPr>
                <a:t>  K</a:t>
              </a:r>
              <a:endParaRPr lang="pl-PL" altLang="en-US" b="0" dirty="0"/>
            </a:p>
          </p:txBody>
        </p:sp>
        <p:sp>
          <p:nvSpPr>
            <p:cNvPr id="275" name="Rectangle 7">
              <a:extLst>
                <a:ext uri="{FF2B5EF4-FFF2-40B4-BE49-F238E27FC236}">
                  <a16:creationId xmlns:a16="http://schemas.microsoft.com/office/drawing/2014/main" id="{9AAA7BE1-03FD-0806-B842-7CB46C628A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1037" y="3485145"/>
              <a:ext cx="825801" cy="21592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276" name="Rectangle 8">
              <a:extLst>
                <a:ext uri="{FF2B5EF4-FFF2-40B4-BE49-F238E27FC236}">
                  <a16:creationId xmlns:a16="http://schemas.microsoft.com/office/drawing/2014/main" id="{775607ED-57B1-2292-1413-A0825B0E79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1037" y="3337597"/>
              <a:ext cx="825801" cy="21592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277" name="Rectangle 9">
              <a:extLst>
                <a:ext uri="{FF2B5EF4-FFF2-40B4-BE49-F238E27FC236}">
                  <a16:creationId xmlns:a16="http://schemas.microsoft.com/office/drawing/2014/main" id="{6672DD3E-4D96-D509-DC82-C46FA901CB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1037" y="3584710"/>
              <a:ext cx="825801" cy="5998"/>
            </a:xfrm>
            <a:prstGeom prst="rect">
              <a:avLst/>
            </a:prstGeom>
            <a:solidFill>
              <a:srgbClr val="1F1A17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278" name="Rectangle 10">
              <a:extLst>
                <a:ext uri="{FF2B5EF4-FFF2-40B4-BE49-F238E27FC236}">
                  <a16:creationId xmlns:a16="http://schemas.microsoft.com/office/drawing/2014/main" id="{4D9B9B18-22B1-9207-3A29-AFE655DBF1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81037" y="3632693"/>
              <a:ext cx="825801" cy="21592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279" name="Rectangle 11">
              <a:extLst>
                <a:ext uri="{FF2B5EF4-FFF2-40B4-BE49-F238E27FC236}">
                  <a16:creationId xmlns:a16="http://schemas.microsoft.com/office/drawing/2014/main" id="{BA0F5307-C80C-A895-BC6D-5DDB94D16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5837" y="3452756"/>
              <a:ext cx="573636" cy="5998"/>
            </a:xfrm>
            <a:prstGeom prst="rect">
              <a:avLst/>
            </a:prstGeom>
            <a:solidFill>
              <a:srgbClr val="1F1A17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280" name="Freeform 12">
              <a:extLst>
                <a:ext uri="{FF2B5EF4-FFF2-40B4-BE49-F238E27FC236}">
                  <a16:creationId xmlns:a16="http://schemas.microsoft.com/office/drawing/2014/main" id="{E99D9248-3557-97A1-1CFD-67E69F764E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422" y="3351992"/>
              <a:ext cx="485159" cy="140350"/>
            </a:xfrm>
            <a:custGeom>
              <a:avLst/>
              <a:gdLst>
                <a:gd name="T0" fmla="*/ 522288 w 329"/>
                <a:gd name="T1" fmla="*/ 185737 h 117"/>
                <a:gd name="T2" fmla="*/ 0 w 329"/>
                <a:gd name="T3" fmla="*/ 138112 h 117"/>
                <a:gd name="T4" fmla="*/ 522288 w 329"/>
                <a:gd name="T5" fmla="*/ 0 h 11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29" h="117">
                  <a:moveTo>
                    <a:pt x="329" y="117"/>
                  </a:moveTo>
                  <a:lnTo>
                    <a:pt x="0" y="87"/>
                  </a:lnTo>
                  <a:lnTo>
                    <a:pt x="329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281" name="Freeform 13">
              <a:extLst>
                <a:ext uri="{FF2B5EF4-FFF2-40B4-BE49-F238E27FC236}">
                  <a16:creationId xmlns:a16="http://schemas.microsoft.com/office/drawing/2014/main" id="{8D177A3F-11A2-CF7A-4321-C953971FCB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1270" y="3449157"/>
              <a:ext cx="467463" cy="200330"/>
            </a:xfrm>
            <a:custGeom>
              <a:avLst/>
              <a:gdLst>
                <a:gd name="T0" fmla="*/ 493713 w 317"/>
                <a:gd name="T1" fmla="*/ 265113 h 167"/>
                <a:gd name="T2" fmla="*/ 0 w 317"/>
                <a:gd name="T3" fmla="*/ 0 h 167"/>
                <a:gd name="T4" fmla="*/ 503238 w 317"/>
                <a:gd name="T5" fmla="*/ 188913 h 16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17" h="167">
                  <a:moveTo>
                    <a:pt x="311" y="167"/>
                  </a:moveTo>
                  <a:lnTo>
                    <a:pt x="0" y="0"/>
                  </a:lnTo>
                  <a:lnTo>
                    <a:pt x="317" y="119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282" name="Rectangle 14">
              <a:extLst>
                <a:ext uri="{FF2B5EF4-FFF2-40B4-BE49-F238E27FC236}">
                  <a16:creationId xmlns:a16="http://schemas.microsoft.com/office/drawing/2014/main" id="{9C627B68-A917-653E-AF1A-C9D447CEE4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38177" y="3749052"/>
              <a:ext cx="23594" cy="2600687"/>
            </a:xfrm>
            <a:prstGeom prst="rect">
              <a:avLst/>
            </a:prstGeom>
            <a:solidFill>
              <a:srgbClr val="009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283" name="Freeform 15">
              <a:extLst>
                <a:ext uri="{FF2B5EF4-FFF2-40B4-BE49-F238E27FC236}">
                  <a16:creationId xmlns:a16="http://schemas.microsoft.com/office/drawing/2014/main" id="{A53A226C-C35B-E6A7-5437-C1DB1D129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6564" y="3649487"/>
              <a:ext cx="128295" cy="92367"/>
            </a:xfrm>
            <a:custGeom>
              <a:avLst/>
              <a:gdLst>
                <a:gd name="T0" fmla="*/ 0 w 87"/>
                <a:gd name="T1" fmla="*/ 122237 h 77"/>
                <a:gd name="T2" fmla="*/ 68263 w 87"/>
                <a:gd name="T3" fmla="*/ 0 h 77"/>
                <a:gd name="T4" fmla="*/ 138113 w 87"/>
                <a:gd name="T5" fmla="*/ 122237 h 77"/>
                <a:gd name="T6" fmla="*/ 0 w 87"/>
                <a:gd name="T7" fmla="*/ 122237 h 77"/>
                <a:gd name="T8" fmla="*/ 68263 w 87"/>
                <a:gd name="T9" fmla="*/ 0 h 77"/>
                <a:gd name="T10" fmla="*/ 0 w 87"/>
                <a:gd name="T11" fmla="*/ 122237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7" h="77">
                  <a:moveTo>
                    <a:pt x="0" y="77"/>
                  </a:moveTo>
                  <a:lnTo>
                    <a:pt x="43" y="0"/>
                  </a:lnTo>
                  <a:lnTo>
                    <a:pt x="87" y="77"/>
                  </a:lnTo>
                  <a:lnTo>
                    <a:pt x="0" y="77"/>
                  </a:lnTo>
                  <a:lnTo>
                    <a:pt x="43" y="0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009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284" name="Rectangle 16">
              <a:extLst>
                <a:ext uri="{FF2B5EF4-FFF2-40B4-BE49-F238E27FC236}">
                  <a16:creationId xmlns:a16="http://schemas.microsoft.com/office/drawing/2014/main" id="{4C6F9899-C2B9-5EBF-9C38-AFB07A2038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1402" y="3684275"/>
              <a:ext cx="26544" cy="2667864"/>
            </a:xfrm>
            <a:prstGeom prst="rect">
              <a:avLst/>
            </a:prstGeom>
            <a:solidFill>
              <a:srgbClr val="009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285" name="Freeform 17">
              <a:extLst>
                <a:ext uri="{FF2B5EF4-FFF2-40B4-BE49-F238E27FC236}">
                  <a16:creationId xmlns:a16="http://schemas.microsoft.com/office/drawing/2014/main" id="{88E46121-EECD-4FC3-A922-CF76A6036B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1265" y="3591908"/>
              <a:ext cx="125344" cy="92367"/>
            </a:xfrm>
            <a:custGeom>
              <a:avLst/>
              <a:gdLst>
                <a:gd name="T0" fmla="*/ 0 w 85"/>
                <a:gd name="T1" fmla="*/ 122237 h 77"/>
                <a:gd name="T2" fmla="*/ 66675 w 85"/>
                <a:gd name="T3" fmla="*/ 0 h 77"/>
                <a:gd name="T4" fmla="*/ 134937 w 85"/>
                <a:gd name="T5" fmla="*/ 122237 h 77"/>
                <a:gd name="T6" fmla="*/ 0 w 85"/>
                <a:gd name="T7" fmla="*/ 122237 h 77"/>
                <a:gd name="T8" fmla="*/ 66675 w 85"/>
                <a:gd name="T9" fmla="*/ 0 h 77"/>
                <a:gd name="T10" fmla="*/ 0 w 85"/>
                <a:gd name="T11" fmla="*/ 122237 h 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5" h="77">
                  <a:moveTo>
                    <a:pt x="0" y="77"/>
                  </a:moveTo>
                  <a:lnTo>
                    <a:pt x="42" y="0"/>
                  </a:lnTo>
                  <a:lnTo>
                    <a:pt x="85" y="77"/>
                  </a:lnTo>
                  <a:lnTo>
                    <a:pt x="0" y="77"/>
                  </a:lnTo>
                  <a:lnTo>
                    <a:pt x="42" y="0"/>
                  </a:lnTo>
                  <a:lnTo>
                    <a:pt x="0" y="77"/>
                  </a:lnTo>
                  <a:close/>
                </a:path>
              </a:pathLst>
            </a:custGeom>
            <a:solidFill>
              <a:srgbClr val="009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286" name="Rectangle 18">
              <a:extLst>
                <a:ext uri="{FF2B5EF4-FFF2-40B4-BE49-F238E27FC236}">
                  <a16:creationId xmlns:a16="http://schemas.microsoft.com/office/drawing/2014/main" id="{5E832C6A-97CF-4E1C-0CCA-B2CF64F63A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46102" y="3577513"/>
              <a:ext cx="23594" cy="2775826"/>
            </a:xfrm>
            <a:prstGeom prst="rect">
              <a:avLst/>
            </a:prstGeom>
            <a:solidFill>
              <a:srgbClr val="009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287" name="Freeform 19">
              <a:extLst>
                <a:ext uri="{FF2B5EF4-FFF2-40B4-BE49-F238E27FC236}">
                  <a16:creationId xmlns:a16="http://schemas.microsoft.com/office/drawing/2014/main" id="{2D1849A5-C306-C807-5561-2B21901D69C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015" y="3499540"/>
              <a:ext cx="129769" cy="94767"/>
            </a:xfrm>
            <a:custGeom>
              <a:avLst/>
              <a:gdLst>
                <a:gd name="T0" fmla="*/ 0 w 88"/>
                <a:gd name="T1" fmla="*/ 125413 h 79"/>
                <a:gd name="T2" fmla="*/ 69850 w 88"/>
                <a:gd name="T3" fmla="*/ 0 h 79"/>
                <a:gd name="T4" fmla="*/ 139700 w 88"/>
                <a:gd name="T5" fmla="*/ 125413 h 79"/>
                <a:gd name="T6" fmla="*/ 0 w 88"/>
                <a:gd name="T7" fmla="*/ 125413 h 79"/>
                <a:gd name="T8" fmla="*/ 69850 w 88"/>
                <a:gd name="T9" fmla="*/ 0 h 79"/>
                <a:gd name="T10" fmla="*/ 0 w 88"/>
                <a:gd name="T11" fmla="*/ 125413 h 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8" h="79">
                  <a:moveTo>
                    <a:pt x="0" y="79"/>
                  </a:moveTo>
                  <a:lnTo>
                    <a:pt x="44" y="0"/>
                  </a:lnTo>
                  <a:lnTo>
                    <a:pt x="88" y="79"/>
                  </a:lnTo>
                  <a:lnTo>
                    <a:pt x="0" y="79"/>
                  </a:lnTo>
                  <a:lnTo>
                    <a:pt x="44" y="0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0092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288" name="Freeform 20">
              <a:extLst>
                <a:ext uri="{FF2B5EF4-FFF2-40B4-BE49-F238E27FC236}">
                  <a16:creationId xmlns:a16="http://schemas.microsoft.com/office/drawing/2014/main" id="{7D5C0442-5240-898B-3206-824098112A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3432" y="3528330"/>
              <a:ext cx="33917" cy="1729793"/>
            </a:xfrm>
            <a:custGeom>
              <a:avLst/>
              <a:gdLst>
                <a:gd name="T0" fmla="*/ 0 w 22"/>
                <a:gd name="T1" fmla="*/ 0 h 1055"/>
                <a:gd name="T2" fmla="*/ 9958 w 22"/>
                <a:gd name="T3" fmla="*/ 2289175 h 1055"/>
                <a:gd name="T4" fmla="*/ 36513 w 22"/>
                <a:gd name="T5" fmla="*/ 2289175 h 1055"/>
                <a:gd name="T6" fmla="*/ 26555 w 22"/>
                <a:gd name="T7" fmla="*/ 0 h 1055"/>
                <a:gd name="T8" fmla="*/ 0 w 22"/>
                <a:gd name="T9" fmla="*/ 0 h 105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" h="1055">
                  <a:moveTo>
                    <a:pt x="0" y="0"/>
                  </a:moveTo>
                  <a:lnTo>
                    <a:pt x="6" y="1055"/>
                  </a:lnTo>
                  <a:lnTo>
                    <a:pt x="22" y="1055"/>
                  </a:lnTo>
                  <a:lnTo>
                    <a:pt x="16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DA2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289" name="Freeform 21">
              <a:extLst>
                <a:ext uri="{FF2B5EF4-FFF2-40B4-BE49-F238E27FC236}">
                  <a16:creationId xmlns:a16="http://schemas.microsoft.com/office/drawing/2014/main" id="{12B33B4D-22EF-2C85-653D-955620135B7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4447" y="3485145"/>
              <a:ext cx="129769" cy="123557"/>
            </a:xfrm>
            <a:custGeom>
              <a:avLst/>
              <a:gdLst>
                <a:gd name="T0" fmla="*/ 0 w 88"/>
                <a:gd name="T1" fmla="*/ 163513 h 79"/>
                <a:gd name="T2" fmla="*/ 69850 w 88"/>
                <a:gd name="T3" fmla="*/ 0 h 79"/>
                <a:gd name="T4" fmla="*/ 139700 w 88"/>
                <a:gd name="T5" fmla="*/ 163513 h 79"/>
                <a:gd name="T6" fmla="*/ 0 w 88"/>
                <a:gd name="T7" fmla="*/ 163513 h 79"/>
                <a:gd name="T8" fmla="*/ 69850 w 88"/>
                <a:gd name="T9" fmla="*/ 0 h 79"/>
                <a:gd name="T10" fmla="*/ 0 w 88"/>
                <a:gd name="T11" fmla="*/ 163513 h 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8" h="79">
                  <a:moveTo>
                    <a:pt x="0" y="79"/>
                  </a:moveTo>
                  <a:lnTo>
                    <a:pt x="44" y="0"/>
                  </a:lnTo>
                  <a:lnTo>
                    <a:pt x="88" y="79"/>
                  </a:lnTo>
                  <a:lnTo>
                    <a:pt x="0" y="79"/>
                  </a:lnTo>
                  <a:lnTo>
                    <a:pt x="44" y="0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DA2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290" name="Rectangle 22">
              <a:extLst>
                <a:ext uri="{FF2B5EF4-FFF2-40B4-BE49-F238E27FC236}">
                  <a16:creationId xmlns:a16="http://schemas.microsoft.com/office/drawing/2014/main" id="{A80CAFCA-F938-BA8E-DB6B-E4E971E5A4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4954" y="3614699"/>
              <a:ext cx="26544" cy="1656619"/>
            </a:xfrm>
            <a:prstGeom prst="rect">
              <a:avLst/>
            </a:prstGeom>
            <a:solidFill>
              <a:srgbClr val="DA2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291" name="Freeform 23">
              <a:extLst>
                <a:ext uri="{FF2B5EF4-FFF2-40B4-BE49-F238E27FC236}">
                  <a16:creationId xmlns:a16="http://schemas.microsoft.com/office/drawing/2014/main" id="{93DB54D6-7ECC-88BB-D591-641499A900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1867" y="3578712"/>
              <a:ext cx="125345" cy="122357"/>
            </a:xfrm>
            <a:custGeom>
              <a:avLst/>
              <a:gdLst>
                <a:gd name="T0" fmla="*/ 0 w 85"/>
                <a:gd name="T1" fmla="*/ 161925 h 79"/>
                <a:gd name="T2" fmla="*/ 69850 w 85"/>
                <a:gd name="T3" fmla="*/ 0 h 79"/>
                <a:gd name="T4" fmla="*/ 134938 w 85"/>
                <a:gd name="T5" fmla="*/ 161925 h 79"/>
                <a:gd name="T6" fmla="*/ 0 w 85"/>
                <a:gd name="T7" fmla="*/ 161925 h 79"/>
                <a:gd name="T8" fmla="*/ 69850 w 85"/>
                <a:gd name="T9" fmla="*/ 0 h 79"/>
                <a:gd name="T10" fmla="*/ 0 w 85"/>
                <a:gd name="T11" fmla="*/ 161925 h 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5" h="79">
                  <a:moveTo>
                    <a:pt x="0" y="79"/>
                  </a:moveTo>
                  <a:lnTo>
                    <a:pt x="44" y="0"/>
                  </a:lnTo>
                  <a:lnTo>
                    <a:pt x="85" y="79"/>
                  </a:lnTo>
                  <a:lnTo>
                    <a:pt x="0" y="79"/>
                  </a:lnTo>
                  <a:lnTo>
                    <a:pt x="44" y="0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DA2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292" name="Rectangle 24">
              <a:extLst>
                <a:ext uri="{FF2B5EF4-FFF2-40B4-BE49-F238E27FC236}">
                  <a16:creationId xmlns:a16="http://schemas.microsoft.com/office/drawing/2014/main" id="{653C945B-F3AB-4467-B71C-D654E6B88B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21404" y="3449157"/>
              <a:ext cx="23594" cy="1822161"/>
            </a:xfrm>
            <a:prstGeom prst="rect">
              <a:avLst/>
            </a:prstGeom>
            <a:solidFill>
              <a:srgbClr val="DA251D"/>
            </a:solidFill>
            <a:ln w="57150">
              <a:solidFill>
                <a:srgbClr val="C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293" name="Freeform 25">
              <a:extLst>
                <a:ext uri="{FF2B5EF4-FFF2-40B4-BE49-F238E27FC236}">
                  <a16:creationId xmlns:a16="http://schemas.microsoft.com/office/drawing/2014/main" id="{F82FDDC6-F897-8701-0054-62E7E002DB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4215" y="3342395"/>
              <a:ext cx="128295" cy="122357"/>
            </a:xfrm>
            <a:custGeom>
              <a:avLst/>
              <a:gdLst>
                <a:gd name="T0" fmla="*/ 0 w 87"/>
                <a:gd name="T1" fmla="*/ 161925 h 79"/>
                <a:gd name="T2" fmla="*/ 68263 w 87"/>
                <a:gd name="T3" fmla="*/ 0 h 79"/>
                <a:gd name="T4" fmla="*/ 138113 w 87"/>
                <a:gd name="T5" fmla="*/ 161925 h 79"/>
                <a:gd name="T6" fmla="*/ 0 w 87"/>
                <a:gd name="T7" fmla="*/ 161925 h 79"/>
                <a:gd name="T8" fmla="*/ 68263 w 87"/>
                <a:gd name="T9" fmla="*/ 0 h 79"/>
                <a:gd name="T10" fmla="*/ 0 w 87"/>
                <a:gd name="T11" fmla="*/ 161925 h 7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7" h="79">
                  <a:moveTo>
                    <a:pt x="0" y="79"/>
                  </a:moveTo>
                  <a:lnTo>
                    <a:pt x="43" y="0"/>
                  </a:lnTo>
                  <a:lnTo>
                    <a:pt x="87" y="79"/>
                  </a:lnTo>
                  <a:lnTo>
                    <a:pt x="0" y="79"/>
                  </a:lnTo>
                  <a:lnTo>
                    <a:pt x="43" y="0"/>
                  </a:lnTo>
                  <a:lnTo>
                    <a:pt x="0" y="79"/>
                  </a:lnTo>
                  <a:close/>
                </a:path>
              </a:pathLst>
            </a:custGeom>
            <a:solidFill>
              <a:srgbClr val="DA251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294" name="Rectangle 26">
              <a:extLst>
                <a:ext uri="{FF2B5EF4-FFF2-40B4-BE49-F238E27FC236}">
                  <a16:creationId xmlns:a16="http://schemas.microsoft.com/office/drawing/2014/main" id="{B627DBA9-77F1-8025-6999-EDFCBA88FA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9834" y="4075338"/>
              <a:ext cx="10900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>
                  <a:solidFill>
                    <a:srgbClr val="1F1A17"/>
                  </a:solidFill>
                </a:rPr>
                <a:t>F</a:t>
              </a:r>
              <a:endParaRPr lang="pl-PL" altLang="en-US" b="0"/>
            </a:p>
          </p:txBody>
        </p:sp>
        <p:sp>
          <p:nvSpPr>
            <p:cNvPr id="295" name="Rectangle 27">
              <a:extLst>
                <a:ext uri="{FF2B5EF4-FFF2-40B4-BE49-F238E27FC236}">
                  <a16:creationId xmlns:a16="http://schemas.microsoft.com/office/drawing/2014/main" id="{465CEDDE-E4C5-24E5-D618-C506B9EFD1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9834" y="3202044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en-US" b="0" dirty="0">
                  <a:solidFill>
                    <a:srgbClr val="1F1A17"/>
                  </a:solidFill>
                </a:rPr>
                <a:t>  </a:t>
              </a:r>
              <a:r>
                <a:rPr lang="pl-PL" altLang="en-US" b="0" dirty="0">
                  <a:solidFill>
                    <a:srgbClr val="1F1A17"/>
                  </a:solidFill>
                </a:rPr>
                <a:t>3</a:t>
              </a:r>
              <a:endParaRPr lang="pl-PL" altLang="en-US" b="0" dirty="0"/>
            </a:p>
          </p:txBody>
        </p:sp>
        <p:sp>
          <p:nvSpPr>
            <p:cNvPr id="296" name="Rectangle 28">
              <a:extLst>
                <a:ext uri="{FF2B5EF4-FFF2-40B4-BE49-F238E27FC236}">
                  <a16:creationId xmlns:a16="http://schemas.microsoft.com/office/drawing/2014/main" id="{A9957CE1-5465-3B8C-61F8-2F83C4F7A0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9834" y="3349593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en-US" b="0" dirty="0">
                  <a:solidFill>
                    <a:srgbClr val="1F1A17"/>
                  </a:solidFill>
                </a:rPr>
                <a:t>  </a:t>
              </a:r>
              <a:r>
                <a:rPr lang="pl-PL" altLang="en-US" b="0" dirty="0">
                  <a:solidFill>
                    <a:srgbClr val="1F1A17"/>
                  </a:solidFill>
                </a:rPr>
                <a:t>2</a:t>
              </a:r>
              <a:endParaRPr lang="pl-PL" altLang="en-US" b="0" dirty="0"/>
            </a:p>
          </p:txBody>
        </p:sp>
        <p:sp>
          <p:nvSpPr>
            <p:cNvPr id="297" name="Rectangle 29">
              <a:extLst>
                <a:ext uri="{FF2B5EF4-FFF2-40B4-BE49-F238E27FC236}">
                  <a16:creationId xmlns:a16="http://schemas.microsoft.com/office/drawing/2014/main" id="{6D0160BE-4945-8A24-1326-21A5E1D842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9834" y="3475548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en-US" b="0" dirty="0">
                  <a:solidFill>
                    <a:srgbClr val="1F1A17"/>
                  </a:solidFill>
                </a:rPr>
                <a:t>  </a:t>
              </a:r>
              <a:r>
                <a:rPr lang="pl-PL" altLang="en-US" b="0" dirty="0">
                  <a:solidFill>
                    <a:srgbClr val="1F1A17"/>
                  </a:solidFill>
                </a:rPr>
                <a:t>1</a:t>
              </a:r>
              <a:endParaRPr lang="pl-PL" altLang="en-US" b="0" dirty="0"/>
            </a:p>
          </p:txBody>
        </p:sp>
        <p:sp>
          <p:nvSpPr>
            <p:cNvPr id="298" name="Rectangle 30">
              <a:extLst>
                <a:ext uri="{FF2B5EF4-FFF2-40B4-BE49-F238E27FC236}">
                  <a16:creationId xmlns:a16="http://schemas.microsoft.com/office/drawing/2014/main" id="{08C097D3-FA3C-77F0-FF00-A3C21E2502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19834" y="3623097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en-US" b="0" dirty="0">
                  <a:solidFill>
                    <a:srgbClr val="1F1A17"/>
                  </a:solidFill>
                </a:rPr>
                <a:t>  </a:t>
              </a:r>
              <a:r>
                <a:rPr lang="pl-PL" altLang="en-US" b="0" dirty="0">
                  <a:solidFill>
                    <a:srgbClr val="1F1A17"/>
                  </a:solidFill>
                </a:rPr>
                <a:t>0</a:t>
              </a:r>
              <a:endParaRPr lang="pl-PL" altLang="en-US" b="0" dirty="0"/>
            </a:p>
          </p:txBody>
        </p:sp>
        <p:sp>
          <p:nvSpPr>
            <p:cNvPr id="299" name="Freeform 31">
              <a:extLst>
                <a:ext uri="{FF2B5EF4-FFF2-40B4-BE49-F238E27FC236}">
                  <a16:creationId xmlns:a16="http://schemas.microsoft.com/office/drawing/2014/main" id="{8A02C016-E812-4034-685E-0A1F3A272719}"/>
                </a:ext>
              </a:extLst>
            </p:cNvPr>
            <p:cNvSpPr>
              <a:spLocks/>
            </p:cNvSpPr>
            <p:nvPr/>
          </p:nvSpPr>
          <p:spPr bwMode="auto">
            <a:xfrm>
              <a:off x="1842240" y="3487544"/>
              <a:ext cx="8848" cy="16794"/>
            </a:xfrm>
            <a:custGeom>
              <a:avLst/>
              <a:gdLst>
                <a:gd name="T0" fmla="*/ 9525 w 6"/>
                <a:gd name="T1" fmla="*/ 0 h 14"/>
                <a:gd name="T2" fmla="*/ 6350 w 6"/>
                <a:gd name="T3" fmla="*/ 0 h 14"/>
                <a:gd name="T4" fmla="*/ 3175 w 6"/>
                <a:gd name="T5" fmla="*/ 0 h 14"/>
                <a:gd name="T6" fmla="*/ 3175 w 6"/>
                <a:gd name="T7" fmla="*/ 3175 h 14"/>
                <a:gd name="T8" fmla="*/ 0 w 6"/>
                <a:gd name="T9" fmla="*/ 6350 h 14"/>
                <a:gd name="T10" fmla="*/ 0 w 6"/>
                <a:gd name="T11" fmla="*/ 6350 h 14"/>
                <a:gd name="T12" fmla="*/ 0 w 6"/>
                <a:gd name="T13" fmla="*/ 9525 h 14"/>
                <a:gd name="T14" fmla="*/ 0 w 6"/>
                <a:gd name="T15" fmla="*/ 12700 h 14"/>
                <a:gd name="T16" fmla="*/ 0 w 6"/>
                <a:gd name="T17" fmla="*/ 15875 h 14"/>
                <a:gd name="T18" fmla="*/ 0 w 6"/>
                <a:gd name="T19" fmla="*/ 19050 h 14"/>
                <a:gd name="T20" fmla="*/ 3175 w 6"/>
                <a:gd name="T21" fmla="*/ 22225 h 14"/>
                <a:gd name="T22" fmla="*/ 3175 w 6"/>
                <a:gd name="T23" fmla="*/ 22225 h 14"/>
                <a:gd name="T24" fmla="*/ 3175 w 6"/>
                <a:gd name="T25" fmla="*/ 22225 h 14"/>
                <a:gd name="T26" fmla="*/ 6350 w 6"/>
                <a:gd name="T27" fmla="*/ 22225 h 14"/>
                <a:gd name="T28" fmla="*/ 9525 w 6"/>
                <a:gd name="T29" fmla="*/ 22225 h 14"/>
                <a:gd name="T30" fmla="*/ 9525 w 6"/>
                <a:gd name="T31" fmla="*/ 0 h 1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6" h="14">
                  <a:moveTo>
                    <a:pt x="6" y="0"/>
                  </a:moveTo>
                  <a:lnTo>
                    <a:pt x="4" y="0"/>
                  </a:lnTo>
                  <a:lnTo>
                    <a:pt x="2" y="0"/>
                  </a:lnTo>
                  <a:lnTo>
                    <a:pt x="2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0" y="12"/>
                  </a:lnTo>
                  <a:lnTo>
                    <a:pt x="2" y="14"/>
                  </a:lnTo>
                  <a:lnTo>
                    <a:pt x="4" y="14"/>
                  </a:lnTo>
                  <a:lnTo>
                    <a:pt x="6" y="14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2A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300" name="Rectangle 32">
              <a:extLst>
                <a:ext uri="{FF2B5EF4-FFF2-40B4-BE49-F238E27FC236}">
                  <a16:creationId xmlns:a16="http://schemas.microsoft.com/office/drawing/2014/main" id="{C0688C6D-322C-9E07-35A0-AACACEB50B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97173" y="3212976"/>
              <a:ext cx="60433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 dirty="0">
                  <a:solidFill>
                    <a:srgbClr val="131516"/>
                  </a:solidFill>
                </a:rPr>
                <a:t>4p </a:t>
              </a:r>
              <a:r>
                <a:rPr lang="pl-PL" altLang="en-US" b="0" baseline="30000" dirty="0">
                  <a:solidFill>
                    <a:srgbClr val="131516"/>
                  </a:solidFill>
                </a:rPr>
                <a:t>2</a:t>
              </a:r>
              <a:r>
                <a:rPr lang="pl-PL" altLang="en-US" b="0" dirty="0">
                  <a:solidFill>
                    <a:srgbClr val="131516"/>
                  </a:solidFill>
                </a:rPr>
                <a:t>P</a:t>
              </a:r>
              <a:r>
                <a:rPr lang="en-US" altLang="en-US" b="0" baseline="-25000" dirty="0">
                  <a:solidFill>
                    <a:srgbClr val="131516"/>
                  </a:solidFill>
                </a:rPr>
                <a:t>3/2</a:t>
              </a:r>
              <a:endParaRPr lang="pl-PL" altLang="en-US" b="0" baseline="-25000" dirty="0"/>
            </a:p>
          </p:txBody>
        </p:sp>
        <p:sp>
          <p:nvSpPr>
            <p:cNvPr id="301" name="Rectangle 34">
              <a:extLst>
                <a:ext uri="{FF2B5EF4-FFF2-40B4-BE49-F238E27FC236}">
                  <a16:creationId xmlns:a16="http://schemas.microsoft.com/office/drawing/2014/main" id="{333C0355-C160-A5D4-ECC9-8F0C122B09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17723" y="3328000"/>
              <a:ext cx="6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pl-PL" altLang="en-US" b="0" dirty="0"/>
            </a:p>
          </p:txBody>
        </p:sp>
        <p:sp>
          <p:nvSpPr>
            <p:cNvPr id="302" name="Rectangle 35">
              <a:extLst>
                <a:ext uri="{FF2B5EF4-FFF2-40B4-BE49-F238E27FC236}">
                  <a16:creationId xmlns:a16="http://schemas.microsoft.com/office/drawing/2014/main" id="{E66BA6E7-66DE-1C9C-966B-CBE2A2B2F6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59013" y="3326800"/>
              <a:ext cx="6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pl-PL" altLang="en-US" b="0" dirty="0"/>
            </a:p>
          </p:txBody>
        </p:sp>
        <p:sp>
          <p:nvSpPr>
            <p:cNvPr id="303" name="Rectangle 40">
              <a:extLst>
                <a:ext uri="{FF2B5EF4-FFF2-40B4-BE49-F238E27FC236}">
                  <a16:creationId xmlns:a16="http://schemas.microsoft.com/office/drawing/2014/main" id="{DF0AE272-998C-DE5D-741C-3BF88F1B611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52733" y="3344794"/>
              <a:ext cx="464513" cy="5998"/>
            </a:xfrm>
            <a:prstGeom prst="rect">
              <a:avLst/>
            </a:prstGeom>
            <a:solidFill>
              <a:srgbClr val="1F1A17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304" name="Rectangle 41">
              <a:extLst>
                <a:ext uri="{FF2B5EF4-FFF2-40B4-BE49-F238E27FC236}">
                  <a16:creationId xmlns:a16="http://schemas.microsoft.com/office/drawing/2014/main" id="{25FC9B32-71F2-614C-4957-76381F2FD4D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5033" y="3344794"/>
              <a:ext cx="464513" cy="5998"/>
            </a:xfrm>
            <a:prstGeom prst="rect">
              <a:avLst/>
            </a:prstGeom>
            <a:solidFill>
              <a:srgbClr val="1F1A17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305" name="Rectangle 42">
              <a:extLst>
                <a:ext uri="{FF2B5EF4-FFF2-40B4-BE49-F238E27FC236}">
                  <a16:creationId xmlns:a16="http://schemas.microsoft.com/office/drawing/2014/main" id="{B08FE8EC-8EFA-6AA8-619C-3045A1D9D7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94384" y="3344794"/>
              <a:ext cx="467462" cy="5998"/>
            </a:xfrm>
            <a:prstGeom prst="rect">
              <a:avLst/>
            </a:prstGeom>
            <a:solidFill>
              <a:srgbClr val="1F1A17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306" name="Rectangle 43">
              <a:extLst>
                <a:ext uri="{FF2B5EF4-FFF2-40B4-BE49-F238E27FC236}">
                  <a16:creationId xmlns:a16="http://schemas.microsoft.com/office/drawing/2014/main" id="{A26D2E52-676F-C0EF-EA3A-FEA0A2FE62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6684" y="3344794"/>
              <a:ext cx="467462" cy="5998"/>
            </a:xfrm>
            <a:prstGeom prst="rect">
              <a:avLst/>
            </a:prstGeom>
            <a:solidFill>
              <a:srgbClr val="1F1A17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307" name="Rectangle 44">
              <a:extLst>
                <a:ext uri="{FF2B5EF4-FFF2-40B4-BE49-F238E27FC236}">
                  <a16:creationId xmlns:a16="http://schemas.microsoft.com/office/drawing/2014/main" id="{475C2570-DC4D-F9BF-8A3E-C07C7971DB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38985" y="3344794"/>
              <a:ext cx="464513" cy="5998"/>
            </a:xfrm>
            <a:prstGeom prst="rect">
              <a:avLst/>
            </a:prstGeom>
            <a:solidFill>
              <a:srgbClr val="1F1A17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308" name="Rectangle 45">
              <a:extLst>
                <a:ext uri="{FF2B5EF4-FFF2-40B4-BE49-F238E27FC236}">
                  <a16:creationId xmlns:a16="http://schemas.microsoft.com/office/drawing/2014/main" id="{7B09E726-D766-9759-F0D5-0D90E098358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158336" y="3344794"/>
              <a:ext cx="467462" cy="5998"/>
            </a:xfrm>
            <a:prstGeom prst="rect">
              <a:avLst/>
            </a:prstGeom>
            <a:solidFill>
              <a:srgbClr val="1F1A17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grpSp>
          <p:nvGrpSpPr>
            <p:cNvPr id="309" name="Group 50">
              <a:extLst>
                <a:ext uri="{FF2B5EF4-FFF2-40B4-BE49-F238E27FC236}">
                  <a16:creationId xmlns:a16="http://schemas.microsoft.com/office/drawing/2014/main" id="{3CDA8297-4BD5-5A4A-39DA-8BE929C0B3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048309" y="3937386"/>
              <a:ext cx="202027" cy="146349"/>
              <a:chOff x="2784" y="1469"/>
              <a:chExt cx="137" cy="122"/>
            </a:xfrm>
          </p:grpSpPr>
          <p:sp>
            <p:nvSpPr>
              <p:cNvPr id="394" name="Freeform 51">
                <a:extLst>
                  <a:ext uri="{FF2B5EF4-FFF2-40B4-BE49-F238E27FC236}">
                    <a16:creationId xmlns:a16="http://schemas.microsoft.com/office/drawing/2014/main" id="{41193871-E654-60F7-0C98-36A20F46C3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784" y="1522"/>
                <a:ext cx="77" cy="69"/>
              </a:xfrm>
              <a:custGeom>
                <a:avLst/>
                <a:gdLst>
                  <a:gd name="T0" fmla="*/ 77 w 77"/>
                  <a:gd name="T1" fmla="*/ 10 h 69"/>
                  <a:gd name="T2" fmla="*/ 48 w 77"/>
                  <a:gd name="T3" fmla="*/ 10 h 69"/>
                  <a:gd name="T4" fmla="*/ 56 w 77"/>
                  <a:gd name="T5" fmla="*/ 18 h 69"/>
                  <a:gd name="T6" fmla="*/ 64 w 77"/>
                  <a:gd name="T7" fmla="*/ 24 h 69"/>
                  <a:gd name="T8" fmla="*/ 68 w 77"/>
                  <a:gd name="T9" fmla="*/ 32 h 69"/>
                  <a:gd name="T10" fmla="*/ 68 w 77"/>
                  <a:gd name="T11" fmla="*/ 42 h 69"/>
                  <a:gd name="T12" fmla="*/ 68 w 77"/>
                  <a:gd name="T13" fmla="*/ 48 h 69"/>
                  <a:gd name="T14" fmla="*/ 66 w 77"/>
                  <a:gd name="T15" fmla="*/ 52 h 69"/>
                  <a:gd name="T16" fmla="*/ 64 w 77"/>
                  <a:gd name="T17" fmla="*/ 56 h 69"/>
                  <a:gd name="T18" fmla="*/ 60 w 77"/>
                  <a:gd name="T19" fmla="*/ 59 h 69"/>
                  <a:gd name="T20" fmla="*/ 56 w 77"/>
                  <a:gd name="T21" fmla="*/ 63 h 69"/>
                  <a:gd name="T22" fmla="*/ 50 w 77"/>
                  <a:gd name="T23" fmla="*/ 65 h 69"/>
                  <a:gd name="T24" fmla="*/ 44 w 77"/>
                  <a:gd name="T25" fmla="*/ 67 h 69"/>
                  <a:gd name="T26" fmla="*/ 36 w 77"/>
                  <a:gd name="T27" fmla="*/ 69 h 69"/>
                  <a:gd name="T28" fmla="*/ 30 w 77"/>
                  <a:gd name="T29" fmla="*/ 67 h 69"/>
                  <a:gd name="T30" fmla="*/ 22 w 77"/>
                  <a:gd name="T31" fmla="*/ 65 h 69"/>
                  <a:gd name="T32" fmla="*/ 16 w 77"/>
                  <a:gd name="T33" fmla="*/ 61 h 69"/>
                  <a:gd name="T34" fmla="*/ 10 w 77"/>
                  <a:gd name="T35" fmla="*/ 58 h 69"/>
                  <a:gd name="T36" fmla="*/ 6 w 77"/>
                  <a:gd name="T37" fmla="*/ 52 h 69"/>
                  <a:gd name="T38" fmla="*/ 2 w 77"/>
                  <a:gd name="T39" fmla="*/ 46 h 69"/>
                  <a:gd name="T40" fmla="*/ 0 w 77"/>
                  <a:gd name="T41" fmla="*/ 40 h 69"/>
                  <a:gd name="T42" fmla="*/ 0 w 77"/>
                  <a:gd name="T43" fmla="*/ 32 h 69"/>
                  <a:gd name="T44" fmla="*/ 0 w 77"/>
                  <a:gd name="T45" fmla="*/ 22 h 69"/>
                  <a:gd name="T46" fmla="*/ 4 w 77"/>
                  <a:gd name="T47" fmla="*/ 14 h 69"/>
                  <a:gd name="T48" fmla="*/ 10 w 77"/>
                  <a:gd name="T49" fmla="*/ 8 h 69"/>
                  <a:gd name="T50" fmla="*/ 16 w 77"/>
                  <a:gd name="T51" fmla="*/ 4 h 69"/>
                  <a:gd name="T52" fmla="*/ 24 w 77"/>
                  <a:gd name="T53" fmla="*/ 0 h 69"/>
                  <a:gd name="T54" fmla="*/ 36 w 77"/>
                  <a:gd name="T55" fmla="*/ 0 h 69"/>
                  <a:gd name="T56" fmla="*/ 77 w 77"/>
                  <a:gd name="T57" fmla="*/ 0 h 69"/>
                  <a:gd name="T58" fmla="*/ 77 w 77"/>
                  <a:gd name="T59" fmla="*/ 10 h 69"/>
                  <a:gd name="T60" fmla="*/ 42 w 77"/>
                  <a:gd name="T61" fmla="*/ 10 h 69"/>
                  <a:gd name="T62" fmla="*/ 40 w 77"/>
                  <a:gd name="T63" fmla="*/ 10 h 69"/>
                  <a:gd name="T64" fmla="*/ 38 w 77"/>
                  <a:gd name="T65" fmla="*/ 10 h 69"/>
                  <a:gd name="T66" fmla="*/ 26 w 77"/>
                  <a:gd name="T67" fmla="*/ 12 h 69"/>
                  <a:gd name="T68" fmla="*/ 18 w 77"/>
                  <a:gd name="T69" fmla="*/ 16 h 69"/>
                  <a:gd name="T70" fmla="*/ 14 w 77"/>
                  <a:gd name="T71" fmla="*/ 24 h 69"/>
                  <a:gd name="T72" fmla="*/ 12 w 77"/>
                  <a:gd name="T73" fmla="*/ 34 h 69"/>
                  <a:gd name="T74" fmla="*/ 12 w 77"/>
                  <a:gd name="T75" fmla="*/ 40 h 69"/>
                  <a:gd name="T76" fmla="*/ 14 w 77"/>
                  <a:gd name="T77" fmla="*/ 46 h 69"/>
                  <a:gd name="T78" fmla="*/ 16 w 77"/>
                  <a:gd name="T79" fmla="*/ 50 h 69"/>
                  <a:gd name="T80" fmla="*/ 20 w 77"/>
                  <a:gd name="T81" fmla="*/ 56 h 69"/>
                  <a:gd name="T82" fmla="*/ 24 w 77"/>
                  <a:gd name="T83" fmla="*/ 59 h 69"/>
                  <a:gd name="T84" fmla="*/ 28 w 77"/>
                  <a:gd name="T85" fmla="*/ 61 h 69"/>
                  <a:gd name="T86" fmla="*/ 32 w 77"/>
                  <a:gd name="T87" fmla="*/ 63 h 69"/>
                  <a:gd name="T88" fmla="*/ 36 w 77"/>
                  <a:gd name="T89" fmla="*/ 63 h 69"/>
                  <a:gd name="T90" fmla="*/ 44 w 77"/>
                  <a:gd name="T91" fmla="*/ 61 h 69"/>
                  <a:gd name="T92" fmla="*/ 50 w 77"/>
                  <a:gd name="T93" fmla="*/ 58 h 69"/>
                  <a:gd name="T94" fmla="*/ 54 w 77"/>
                  <a:gd name="T95" fmla="*/ 50 h 69"/>
                  <a:gd name="T96" fmla="*/ 56 w 77"/>
                  <a:gd name="T97" fmla="*/ 40 h 69"/>
                  <a:gd name="T98" fmla="*/ 56 w 77"/>
                  <a:gd name="T99" fmla="*/ 32 h 69"/>
                  <a:gd name="T100" fmla="*/ 52 w 77"/>
                  <a:gd name="T101" fmla="*/ 24 h 69"/>
                  <a:gd name="T102" fmla="*/ 48 w 77"/>
                  <a:gd name="T103" fmla="*/ 18 h 69"/>
                  <a:gd name="T104" fmla="*/ 42 w 77"/>
                  <a:gd name="T105" fmla="*/ 10 h 69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0" t="0" r="r" b="b"/>
                <a:pathLst>
                  <a:path w="77" h="69">
                    <a:moveTo>
                      <a:pt x="77" y="10"/>
                    </a:moveTo>
                    <a:lnTo>
                      <a:pt x="48" y="10"/>
                    </a:lnTo>
                    <a:lnTo>
                      <a:pt x="56" y="18"/>
                    </a:lnTo>
                    <a:lnTo>
                      <a:pt x="64" y="24"/>
                    </a:lnTo>
                    <a:lnTo>
                      <a:pt x="68" y="32"/>
                    </a:lnTo>
                    <a:lnTo>
                      <a:pt x="68" y="42"/>
                    </a:lnTo>
                    <a:lnTo>
                      <a:pt x="68" y="48"/>
                    </a:lnTo>
                    <a:lnTo>
                      <a:pt x="66" y="52"/>
                    </a:lnTo>
                    <a:lnTo>
                      <a:pt x="64" y="56"/>
                    </a:lnTo>
                    <a:lnTo>
                      <a:pt x="60" y="59"/>
                    </a:lnTo>
                    <a:lnTo>
                      <a:pt x="56" y="63"/>
                    </a:lnTo>
                    <a:lnTo>
                      <a:pt x="50" y="65"/>
                    </a:lnTo>
                    <a:lnTo>
                      <a:pt x="44" y="67"/>
                    </a:lnTo>
                    <a:lnTo>
                      <a:pt x="36" y="69"/>
                    </a:lnTo>
                    <a:lnTo>
                      <a:pt x="30" y="67"/>
                    </a:lnTo>
                    <a:lnTo>
                      <a:pt x="22" y="65"/>
                    </a:lnTo>
                    <a:lnTo>
                      <a:pt x="16" y="61"/>
                    </a:lnTo>
                    <a:lnTo>
                      <a:pt x="10" y="58"/>
                    </a:lnTo>
                    <a:lnTo>
                      <a:pt x="6" y="52"/>
                    </a:lnTo>
                    <a:lnTo>
                      <a:pt x="2" y="46"/>
                    </a:lnTo>
                    <a:lnTo>
                      <a:pt x="0" y="40"/>
                    </a:lnTo>
                    <a:lnTo>
                      <a:pt x="0" y="32"/>
                    </a:lnTo>
                    <a:lnTo>
                      <a:pt x="0" y="22"/>
                    </a:lnTo>
                    <a:lnTo>
                      <a:pt x="4" y="14"/>
                    </a:lnTo>
                    <a:lnTo>
                      <a:pt x="10" y="8"/>
                    </a:lnTo>
                    <a:lnTo>
                      <a:pt x="16" y="4"/>
                    </a:lnTo>
                    <a:lnTo>
                      <a:pt x="24" y="0"/>
                    </a:lnTo>
                    <a:lnTo>
                      <a:pt x="36" y="0"/>
                    </a:lnTo>
                    <a:lnTo>
                      <a:pt x="77" y="0"/>
                    </a:lnTo>
                    <a:lnTo>
                      <a:pt x="77" y="10"/>
                    </a:lnTo>
                    <a:close/>
                    <a:moveTo>
                      <a:pt x="42" y="10"/>
                    </a:moveTo>
                    <a:lnTo>
                      <a:pt x="40" y="10"/>
                    </a:lnTo>
                    <a:lnTo>
                      <a:pt x="38" y="10"/>
                    </a:lnTo>
                    <a:lnTo>
                      <a:pt x="26" y="12"/>
                    </a:lnTo>
                    <a:lnTo>
                      <a:pt x="18" y="16"/>
                    </a:lnTo>
                    <a:lnTo>
                      <a:pt x="14" y="24"/>
                    </a:lnTo>
                    <a:lnTo>
                      <a:pt x="12" y="34"/>
                    </a:lnTo>
                    <a:lnTo>
                      <a:pt x="12" y="40"/>
                    </a:lnTo>
                    <a:lnTo>
                      <a:pt x="14" y="46"/>
                    </a:lnTo>
                    <a:lnTo>
                      <a:pt x="16" y="50"/>
                    </a:lnTo>
                    <a:lnTo>
                      <a:pt x="20" y="56"/>
                    </a:lnTo>
                    <a:lnTo>
                      <a:pt x="24" y="59"/>
                    </a:lnTo>
                    <a:lnTo>
                      <a:pt x="28" y="61"/>
                    </a:lnTo>
                    <a:lnTo>
                      <a:pt x="32" y="63"/>
                    </a:lnTo>
                    <a:lnTo>
                      <a:pt x="36" y="63"/>
                    </a:lnTo>
                    <a:lnTo>
                      <a:pt x="44" y="61"/>
                    </a:lnTo>
                    <a:lnTo>
                      <a:pt x="50" y="58"/>
                    </a:lnTo>
                    <a:lnTo>
                      <a:pt x="54" y="50"/>
                    </a:lnTo>
                    <a:lnTo>
                      <a:pt x="56" y="40"/>
                    </a:lnTo>
                    <a:lnTo>
                      <a:pt x="56" y="32"/>
                    </a:lnTo>
                    <a:lnTo>
                      <a:pt x="52" y="24"/>
                    </a:lnTo>
                    <a:lnTo>
                      <a:pt x="48" y="18"/>
                    </a:lnTo>
                    <a:lnTo>
                      <a:pt x="42" y="10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95" name="Freeform 52">
                <a:extLst>
                  <a:ext uri="{FF2B5EF4-FFF2-40B4-BE49-F238E27FC236}">
                    <a16:creationId xmlns:a16="http://schemas.microsoft.com/office/drawing/2014/main" id="{439FC4D8-A9AD-5D6D-7E55-7B9A5E7D04A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63" y="1472"/>
                <a:ext cx="54" cy="56"/>
              </a:xfrm>
              <a:custGeom>
                <a:avLst/>
                <a:gdLst>
                  <a:gd name="T0" fmla="*/ 30 w 54"/>
                  <a:gd name="T1" fmla="*/ 0 h 56"/>
                  <a:gd name="T2" fmla="*/ 30 w 54"/>
                  <a:gd name="T3" fmla="*/ 24 h 56"/>
                  <a:gd name="T4" fmla="*/ 54 w 54"/>
                  <a:gd name="T5" fmla="*/ 24 h 56"/>
                  <a:gd name="T6" fmla="*/ 54 w 54"/>
                  <a:gd name="T7" fmla="*/ 30 h 56"/>
                  <a:gd name="T8" fmla="*/ 30 w 54"/>
                  <a:gd name="T9" fmla="*/ 30 h 56"/>
                  <a:gd name="T10" fmla="*/ 30 w 54"/>
                  <a:gd name="T11" fmla="*/ 56 h 56"/>
                  <a:gd name="T12" fmla="*/ 26 w 54"/>
                  <a:gd name="T13" fmla="*/ 56 h 56"/>
                  <a:gd name="T14" fmla="*/ 26 w 54"/>
                  <a:gd name="T15" fmla="*/ 30 h 56"/>
                  <a:gd name="T16" fmla="*/ 0 w 54"/>
                  <a:gd name="T17" fmla="*/ 30 h 56"/>
                  <a:gd name="T18" fmla="*/ 0 w 54"/>
                  <a:gd name="T19" fmla="*/ 24 h 56"/>
                  <a:gd name="T20" fmla="*/ 26 w 54"/>
                  <a:gd name="T21" fmla="*/ 24 h 56"/>
                  <a:gd name="T22" fmla="*/ 26 w 54"/>
                  <a:gd name="T23" fmla="*/ 0 h 56"/>
                  <a:gd name="T24" fmla="*/ 30 w 54"/>
                  <a:gd name="T25" fmla="*/ 0 h 5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54" h="56">
                    <a:moveTo>
                      <a:pt x="30" y="0"/>
                    </a:moveTo>
                    <a:lnTo>
                      <a:pt x="30" y="24"/>
                    </a:lnTo>
                    <a:lnTo>
                      <a:pt x="54" y="24"/>
                    </a:lnTo>
                    <a:lnTo>
                      <a:pt x="54" y="30"/>
                    </a:lnTo>
                    <a:lnTo>
                      <a:pt x="30" y="30"/>
                    </a:lnTo>
                    <a:lnTo>
                      <a:pt x="30" y="56"/>
                    </a:lnTo>
                    <a:lnTo>
                      <a:pt x="26" y="56"/>
                    </a:lnTo>
                    <a:lnTo>
                      <a:pt x="26" y="30"/>
                    </a:lnTo>
                    <a:lnTo>
                      <a:pt x="0" y="30"/>
                    </a:lnTo>
                    <a:lnTo>
                      <a:pt x="0" y="24"/>
                    </a:lnTo>
                    <a:lnTo>
                      <a:pt x="26" y="24"/>
                    </a:lnTo>
                    <a:lnTo>
                      <a:pt x="26" y="0"/>
                    </a:lnTo>
                    <a:lnTo>
                      <a:pt x="30" y="0"/>
                    </a:lnTo>
                    <a:close/>
                  </a:path>
                </a:pathLst>
              </a:custGeom>
              <a:solidFill>
                <a:srgbClr val="DA25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96" name="Freeform 53">
                <a:extLst>
                  <a:ext uri="{FF2B5EF4-FFF2-40B4-BE49-F238E27FC236}">
                    <a16:creationId xmlns:a16="http://schemas.microsoft.com/office/drawing/2014/main" id="{F83D6D8B-A285-E36F-28A5-6E8736F2D8F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2859" y="1469"/>
                <a:ext cx="62" cy="63"/>
              </a:xfrm>
              <a:custGeom>
                <a:avLst/>
                <a:gdLst>
                  <a:gd name="T0" fmla="*/ 38 w 62"/>
                  <a:gd name="T1" fmla="*/ 27 h 63"/>
                  <a:gd name="T2" fmla="*/ 30 w 62"/>
                  <a:gd name="T3" fmla="*/ 3 h 63"/>
                  <a:gd name="T4" fmla="*/ 34 w 62"/>
                  <a:gd name="T5" fmla="*/ 33 h 63"/>
                  <a:gd name="T6" fmla="*/ 30 w 62"/>
                  <a:gd name="T7" fmla="*/ 27 h 63"/>
                  <a:gd name="T8" fmla="*/ 34 w 62"/>
                  <a:gd name="T9" fmla="*/ 33 h 63"/>
                  <a:gd name="T10" fmla="*/ 58 w 62"/>
                  <a:gd name="T11" fmla="*/ 23 h 63"/>
                  <a:gd name="T12" fmla="*/ 34 w 62"/>
                  <a:gd name="T13" fmla="*/ 33 h 63"/>
                  <a:gd name="T14" fmla="*/ 58 w 62"/>
                  <a:gd name="T15" fmla="*/ 23 h 63"/>
                  <a:gd name="T16" fmla="*/ 62 w 62"/>
                  <a:gd name="T17" fmla="*/ 27 h 63"/>
                  <a:gd name="T18" fmla="*/ 58 w 62"/>
                  <a:gd name="T19" fmla="*/ 23 h 63"/>
                  <a:gd name="T20" fmla="*/ 62 w 62"/>
                  <a:gd name="T21" fmla="*/ 33 h 63"/>
                  <a:gd name="T22" fmla="*/ 54 w 62"/>
                  <a:gd name="T23" fmla="*/ 27 h 63"/>
                  <a:gd name="T24" fmla="*/ 62 w 62"/>
                  <a:gd name="T25" fmla="*/ 33 h 63"/>
                  <a:gd name="T26" fmla="*/ 58 w 62"/>
                  <a:gd name="T27" fmla="*/ 37 h 63"/>
                  <a:gd name="T28" fmla="*/ 62 w 62"/>
                  <a:gd name="T29" fmla="*/ 33 h 63"/>
                  <a:gd name="T30" fmla="*/ 34 w 62"/>
                  <a:gd name="T31" fmla="*/ 37 h 63"/>
                  <a:gd name="T32" fmla="*/ 58 w 62"/>
                  <a:gd name="T33" fmla="*/ 29 h 63"/>
                  <a:gd name="T34" fmla="*/ 30 w 62"/>
                  <a:gd name="T35" fmla="*/ 33 h 63"/>
                  <a:gd name="T36" fmla="*/ 34 w 62"/>
                  <a:gd name="T37" fmla="*/ 29 h 63"/>
                  <a:gd name="T38" fmla="*/ 30 w 62"/>
                  <a:gd name="T39" fmla="*/ 33 h 63"/>
                  <a:gd name="T40" fmla="*/ 38 w 62"/>
                  <a:gd name="T41" fmla="*/ 59 h 63"/>
                  <a:gd name="T42" fmla="*/ 30 w 62"/>
                  <a:gd name="T43" fmla="*/ 33 h 63"/>
                  <a:gd name="T44" fmla="*/ 38 w 62"/>
                  <a:gd name="T45" fmla="*/ 59 h 63"/>
                  <a:gd name="T46" fmla="*/ 34 w 62"/>
                  <a:gd name="T47" fmla="*/ 63 h 63"/>
                  <a:gd name="T48" fmla="*/ 38 w 62"/>
                  <a:gd name="T49" fmla="*/ 59 h 63"/>
                  <a:gd name="T50" fmla="*/ 30 w 62"/>
                  <a:gd name="T51" fmla="*/ 63 h 63"/>
                  <a:gd name="T52" fmla="*/ 34 w 62"/>
                  <a:gd name="T53" fmla="*/ 53 h 63"/>
                  <a:gd name="T54" fmla="*/ 30 w 62"/>
                  <a:gd name="T55" fmla="*/ 63 h 63"/>
                  <a:gd name="T56" fmla="*/ 26 w 62"/>
                  <a:gd name="T57" fmla="*/ 59 h 63"/>
                  <a:gd name="T58" fmla="*/ 30 w 62"/>
                  <a:gd name="T59" fmla="*/ 63 h 63"/>
                  <a:gd name="T60" fmla="*/ 26 w 62"/>
                  <a:gd name="T61" fmla="*/ 33 h 63"/>
                  <a:gd name="T62" fmla="*/ 34 w 62"/>
                  <a:gd name="T63" fmla="*/ 59 h 63"/>
                  <a:gd name="T64" fmla="*/ 30 w 62"/>
                  <a:gd name="T65" fmla="*/ 29 h 63"/>
                  <a:gd name="T66" fmla="*/ 34 w 62"/>
                  <a:gd name="T67" fmla="*/ 33 h 63"/>
                  <a:gd name="T68" fmla="*/ 30 w 62"/>
                  <a:gd name="T69" fmla="*/ 29 h 63"/>
                  <a:gd name="T70" fmla="*/ 4 w 62"/>
                  <a:gd name="T71" fmla="*/ 37 h 63"/>
                  <a:gd name="T72" fmla="*/ 30 w 62"/>
                  <a:gd name="T73" fmla="*/ 29 h 63"/>
                  <a:gd name="T74" fmla="*/ 4 w 62"/>
                  <a:gd name="T75" fmla="*/ 37 h 63"/>
                  <a:gd name="T76" fmla="*/ 0 w 62"/>
                  <a:gd name="T77" fmla="*/ 33 h 63"/>
                  <a:gd name="T78" fmla="*/ 4 w 62"/>
                  <a:gd name="T79" fmla="*/ 37 h 63"/>
                  <a:gd name="T80" fmla="*/ 0 w 62"/>
                  <a:gd name="T81" fmla="*/ 27 h 63"/>
                  <a:gd name="T82" fmla="*/ 8 w 62"/>
                  <a:gd name="T83" fmla="*/ 33 h 63"/>
                  <a:gd name="T84" fmla="*/ 0 w 62"/>
                  <a:gd name="T85" fmla="*/ 27 h 63"/>
                  <a:gd name="T86" fmla="*/ 4 w 62"/>
                  <a:gd name="T87" fmla="*/ 23 h 63"/>
                  <a:gd name="T88" fmla="*/ 0 w 62"/>
                  <a:gd name="T89" fmla="*/ 27 h 63"/>
                  <a:gd name="T90" fmla="*/ 30 w 62"/>
                  <a:gd name="T91" fmla="*/ 23 h 63"/>
                  <a:gd name="T92" fmla="*/ 4 w 62"/>
                  <a:gd name="T93" fmla="*/ 33 h 63"/>
                  <a:gd name="T94" fmla="*/ 34 w 62"/>
                  <a:gd name="T95" fmla="*/ 27 h 63"/>
                  <a:gd name="T96" fmla="*/ 30 w 62"/>
                  <a:gd name="T97" fmla="*/ 33 h 63"/>
                  <a:gd name="T98" fmla="*/ 34 w 62"/>
                  <a:gd name="T99" fmla="*/ 27 h 63"/>
                  <a:gd name="T100" fmla="*/ 26 w 62"/>
                  <a:gd name="T101" fmla="*/ 3 h 63"/>
                  <a:gd name="T102" fmla="*/ 34 w 62"/>
                  <a:gd name="T103" fmla="*/ 27 h 63"/>
                  <a:gd name="T104" fmla="*/ 26 w 62"/>
                  <a:gd name="T105" fmla="*/ 3 h 63"/>
                  <a:gd name="T106" fmla="*/ 30 w 62"/>
                  <a:gd name="T107" fmla="*/ 0 h 63"/>
                  <a:gd name="T108" fmla="*/ 26 w 62"/>
                  <a:gd name="T109" fmla="*/ 3 h 63"/>
                  <a:gd name="T110" fmla="*/ 34 w 62"/>
                  <a:gd name="T111" fmla="*/ 0 h 63"/>
                  <a:gd name="T112" fmla="*/ 30 w 62"/>
                  <a:gd name="T113" fmla="*/ 7 h 63"/>
                  <a:gd name="T114" fmla="*/ 34 w 62"/>
                  <a:gd name="T115" fmla="*/ 0 h 63"/>
                  <a:gd name="T116" fmla="*/ 38 w 62"/>
                  <a:gd name="T117" fmla="*/ 3 h 63"/>
                  <a:gd name="T118" fmla="*/ 34 w 62"/>
                  <a:gd name="T119" fmla="*/ 0 h 63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</a:gdLst>
                <a:ahLst/>
                <a:cxnLst>
                  <a:cxn ang="T120">
                    <a:pos x="T0" y="T1"/>
                  </a:cxn>
                  <a:cxn ang="T121">
                    <a:pos x="T2" y="T3"/>
                  </a:cxn>
                  <a:cxn ang="T122">
                    <a:pos x="T4" y="T5"/>
                  </a:cxn>
                  <a:cxn ang="T123">
                    <a:pos x="T6" y="T7"/>
                  </a:cxn>
                  <a:cxn ang="T124">
                    <a:pos x="T8" y="T9"/>
                  </a:cxn>
                  <a:cxn ang="T125">
                    <a:pos x="T10" y="T11"/>
                  </a:cxn>
                  <a:cxn ang="T126">
                    <a:pos x="T12" y="T13"/>
                  </a:cxn>
                  <a:cxn ang="T127">
                    <a:pos x="T14" y="T15"/>
                  </a:cxn>
                  <a:cxn ang="T128">
                    <a:pos x="T16" y="T17"/>
                  </a:cxn>
                  <a:cxn ang="T129">
                    <a:pos x="T18" y="T19"/>
                  </a:cxn>
                  <a:cxn ang="T130">
                    <a:pos x="T20" y="T21"/>
                  </a:cxn>
                  <a:cxn ang="T131">
                    <a:pos x="T22" y="T23"/>
                  </a:cxn>
                  <a:cxn ang="T132">
                    <a:pos x="T24" y="T25"/>
                  </a:cxn>
                  <a:cxn ang="T133">
                    <a:pos x="T26" y="T27"/>
                  </a:cxn>
                  <a:cxn ang="T134">
                    <a:pos x="T28" y="T29"/>
                  </a:cxn>
                  <a:cxn ang="T135">
                    <a:pos x="T30" y="T31"/>
                  </a:cxn>
                  <a:cxn ang="T136">
                    <a:pos x="T32" y="T33"/>
                  </a:cxn>
                  <a:cxn ang="T137">
                    <a:pos x="T34" y="T35"/>
                  </a:cxn>
                  <a:cxn ang="T138">
                    <a:pos x="T36" y="T37"/>
                  </a:cxn>
                  <a:cxn ang="T139">
                    <a:pos x="T38" y="T39"/>
                  </a:cxn>
                  <a:cxn ang="T140">
                    <a:pos x="T40" y="T41"/>
                  </a:cxn>
                  <a:cxn ang="T141">
                    <a:pos x="T42" y="T43"/>
                  </a:cxn>
                  <a:cxn ang="T142">
                    <a:pos x="T44" y="T45"/>
                  </a:cxn>
                  <a:cxn ang="T143">
                    <a:pos x="T46" y="T47"/>
                  </a:cxn>
                  <a:cxn ang="T144">
                    <a:pos x="T48" y="T49"/>
                  </a:cxn>
                  <a:cxn ang="T145">
                    <a:pos x="T50" y="T51"/>
                  </a:cxn>
                  <a:cxn ang="T146">
                    <a:pos x="T52" y="T53"/>
                  </a:cxn>
                  <a:cxn ang="T147">
                    <a:pos x="T54" y="T55"/>
                  </a:cxn>
                  <a:cxn ang="T148">
                    <a:pos x="T56" y="T57"/>
                  </a:cxn>
                  <a:cxn ang="T149">
                    <a:pos x="T58" y="T59"/>
                  </a:cxn>
                  <a:cxn ang="T150">
                    <a:pos x="T60" y="T61"/>
                  </a:cxn>
                  <a:cxn ang="T151">
                    <a:pos x="T62" y="T63"/>
                  </a:cxn>
                  <a:cxn ang="T152">
                    <a:pos x="T64" y="T65"/>
                  </a:cxn>
                  <a:cxn ang="T153">
                    <a:pos x="T66" y="T67"/>
                  </a:cxn>
                  <a:cxn ang="T154">
                    <a:pos x="T68" y="T69"/>
                  </a:cxn>
                  <a:cxn ang="T155">
                    <a:pos x="T70" y="T71"/>
                  </a:cxn>
                  <a:cxn ang="T156">
                    <a:pos x="T72" y="T73"/>
                  </a:cxn>
                  <a:cxn ang="T157">
                    <a:pos x="T74" y="T75"/>
                  </a:cxn>
                  <a:cxn ang="T158">
                    <a:pos x="T76" y="T77"/>
                  </a:cxn>
                  <a:cxn ang="T159">
                    <a:pos x="T78" y="T79"/>
                  </a:cxn>
                  <a:cxn ang="T160">
                    <a:pos x="T80" y="T81"/>
                  </a:cxn>
                  <a:cxn ang="T161">
                    <a:pos x="T82" y="T83"/>
                  </a:cxn>
                  <a:cxn ang="T162">
                    <a:pos x="T84" y="T85"/>
                  </a:cxn>
                  <a:cxn ang="T163">
                    <a:pos x="T86" y="T87"/>
                  </a:cxn>
                  <a:cxn ang="T164">
                    <a:pos x="T88" y="T89"/>
                  </a:cxn>
                  <a:cxn ang="T165">
                    <a:pos x="T90" y="T91"/>
                  </a:cxn>
                  <a:cxn ang="T166">
                    <a:pos x="T92" y="T93"/>
                  </a:cxn>
                  <a:cxn ang="T167">
                    <a:pos x="T94" y="T95"/>
                  </a:cxn>
                  <a:cxn ang="T168">
                    <a:pos x="T96" y="T97"/>
                  </a:cxn>
                  <a:cxn ang="T169">
                    <a:pos x="T98" y="T99"/>
                  </a:cxn>
                  <a:cxn ang="T170">
                    <a:pos x="T100" y="T101"/>
                  </a:cxn>
                  <a:cxn ang="T171">
                    <a:pos x="T102" y="T103"/>
                  </a:cxn>
                  <a:cxn ang="T172">
                    <a:pos x="T104" y="T105"/>
                  </a:cxn>
                  <a:cxn ang="T173">
                    <a:pos x="T106" y="T107"/>
                  </a:cxn>
                  <a:cxn ang="T174">
                    <a:pos x="T108" y="T109"/>
                  </a:cxn>
                  <a:cxn ang="T175">
                    <a:pos x="T110" y="T111"/>
                  </a:cxn>
                  <a:cxn ang="T176">
                    <a:pos x="T112" y="T113"/>
                  </a:cxn>
                  <a:cxn ang="T177">
                    <a:pos x="T114" y="T115"/>
                  </a:cxn>
                  <a:cxn ang="T178">
                    <a:pos x="T116" y="T117"/>
                  </a:cxn>
                  <a:cxn ang="T179">
                    <a:pos x="T118" y="T119"/>
                  </a:cxn>
                </a:cxnLst>
                <a:rect l="0" t="0" r="r" b="b"/>
                <a:pathLst>
                  <a:path w="62" h="63">
                    <a:moveTo>
                      <a:pt x="38" y="3"/>
                    </a:moveTo>
                    <a:lnTo>
                      <a:pt x="38" y="27"/>
                    </a:lnTo>
                    <a:lnTo>
                      <a:pt x="30" y="27"/>
                    </a:lnTo>
                    <a:lnTo>
                      <a:pt x="30" y="3"/>
                    </a:lnTo>
                    <a:lnTo>
                      <a:pt x="38" y="3"/>
                    </a:lnTo>
                    <a:close/>
                    <a:moveTo>
                      <a:pt x="34" y="33"/>
                    </a:moveTo>
                    <a:lnTo>
                      <a:pt x="30" y="33"/>
                    </a:lnTo>
                    <a:lnTo>
                      <a:pt x="30" y="27"/>
                    </a:lnTo>
                    <a:lnTo>
                      <a:pt x="34" y="27"/>
                    </a:lnTo>
                    <a:lnTo>
                      <a:pt x="34" y="33"/>
                    </a:lnTo>
                    <a:close/>
                    <a:moveTo>
                      <a:pt x="34" y="23"/>
                    </a:moveTo>
                    <a:lnTo>
                      <a:pt x="58" y="23"/>
                    </a:lnTo>
                    <a:lnTo>
                      <a:pt x="58" y="33"/>
                    </a:lnTo>
                    <a:lnTo>
                      <a:pt x="34" y="33"/>
                    </a:lnTo>
                    <a:lnTo>
                      <a:pt x="34" y="23"/>
                    </a:lnTo>
                    <a:close/>
                    <a:moveTo>
                      <a:pt x="58" y="23"/>
                    </a:moveTo>
                    <a:lnTo>
                      <a:pt x="62" y="23"/>
                    </a:lnTo>
                    <a:lnTo>
                      <a:pt x="62" y="27"/>
                    </a:lnTo>
                    <a:lnTo>
                      <a:pt x="58" y="27"/>
                    </a:lnTo>
                    <a:lnTo>
                      <a:pt x="58" y="23"/>
                    </a:lnTo>
                    <a:close/>
                    <a:moveTo>
                      <a:pt x="62" y="27"/>
                    </a:moveTo>
                    <a:lnTo>
                      <a:pt x="62" y="33"/>
                    </a:lnTo>
                    <a:lnTo>
                      <a:pt x="54" y="33"/>
                    </a:lnTo>
                    <a:lnTo>
                      <a:pt x="54" y="27"/>
                    </a:lnTo>
                    <a:lnTo>
                      <a:pt x="62" y="27"/>
                    </a:lnTo>
                    <a:close/>
                    <a:moveTo>
                      <a:pt x="62" y="33"/>
                    </a:moveTo>
                    <a:lnTo>
                      <a:pt x="62" y="37"/>
                    </a:lnTo>
                    <a:lnTo>
                      <a:pt x="58" y="37"/>
                    </a:lnTo>
                    <a:lnTo>
                      <a:pt x="58" y="33"/>
                    </a:lnTo>
                    <a:lnTo>
                      <a:pt x="62" y="33"/>
                    </a:lnTo>
                    <a:close/>
                    <a:moveTo>
                      <a:pt x="58" y="37"/>
                    </a:moveTo>
                    <a:lnTo>
                      <a:pt x="34" y="37"/>
                    </a:lnTo>
                    <a:lnTo>
                      <a:pt x="34" y="29"/>
                    </a:lnTo>
                    <a:lnTo>
                      <a:pt x="58" y="29"/>
                    </a:lnTo>
                    <a:lnTo>
                      <a:pt x="58" y="37"/>
                    </a:lnTo>
                    <a:close/>
                    <a:moveTo>
                      <a:pt x="30" y="33"/>
                    </a:moveTo>
                    <a:lnTo>
                      <a:pt x="30" y="29"/>
                    </a:lnTo>
                    <a:lnTo>
                      <a:pt x="34" y="29"/>
                    </a:lnTo>
                    <a:lnTo>
                      <a:pt x="34" y="33"/>
                    </a:lnTo>
                    <a:lnTo>
                      <a:pt x="30" y="33"/>
                    </a:lnTo>
                    <a:close/>
                    <a:moveTo>
                      <a:pt x="38" y="33"/>
                    </a:moveTo>
                    <a:lnTo>
                      <a:pt x="38" y="59"/>
                    </a:lnTo>
                    <a:lnTo>
                      <a:pt x="30" y="59"/>
                    </a:lnTo>
                    <a:lnTo>
                      <a:pt x="30" y="33"/>
                    </a:lnTo>
                    <a:lnTo>
                      <a:pt x="38" y="33"/>
                    </a:lnTo>
                    <a:close/>
                    <a:moveTo>
                      <a:pt x="38" y="59"/>
                    </a:moveTo>
                    <a:lnTo>
                      <a:pt x="38" y="63"/>
                    </a:lnTo>
                    <a:lnTo>
                      <a:pt x="34" y="63"/>
                    </a:lnTo>
                    <a:lnTo>
                      <a:pt x="34" y="59"/>
                    </a:lnTo>
                    <a:lnTo>
                      <a:pt x="38" y="59"/>
                    </a:lnTo>
                    <a:close/>
                    <a:moveTo>
                      <a:pt x="34" y="63"/>
                    </a:moveTo>
                    <a:lnTo>
                      <a:pt x="30" y="63"/>
                    </a:lnTo>
                    <a:lnTo>
                      <a:pt x="30" y="53"/>
                    </a:lnTo>
                    <a:lnTo>
                      <a:pt x="34" y="53"/>
                    </a:lnTo>
                    <a:lnTo>
                      <a:pt x="34" y="63"/>
                    </a:lnTo>
                    <a:close/>
                    <a:moveTo>
                      <a:pt x="30" y="63"/>
                    </a:moveTo>
                    <a:lnTo>
                      <a:pt x="26" y="63"/>
                    </a:lnTo>
                    <a:lnTo>
                      <a:pt x="26" y="59"/>
                    </a:lnTo>
                    <a:lnTo>
                      <a:pt x="30" y="59"/>
                    </a:lnTo>
                    <a:lnTo>
                      <a:pt x="30" y="63"/>
                    </a:lnTo>
                    <a:close/>
                    <a:moveTo>
                      <a:pt x="26" y="59"/>
                    </a:moveTo>
                    <a:lnTo>
                      <a:pt x="26" y="33"/>
                    </a:lnTo>
                    <a:lnTo>
                      <a:pt x="34" y="33"/>
                    </a:lnTo>
                    <a:lnTo>
                      <a:pt x="34" y="59"/>
                    </a:lnTo>
                    <a:lnTo>
                      <a:pt x="26" y="59"/>
                    </a:lnTo>
                    <a:close/>
                    <a:moveTo>
                      <a:pt x="30" y="29"/>
                    </a:moveTo>
                    <a:lnTo>
                      <a:pt x="34" y="29"/>
                    </a:lnTo>
                    <a:lnTo>
                      <a:pt x="34" y="33"/>
                    </a:lnTo>
                    <a:lnTo>
                      <a:pt x="30" y="33"/>
                    </a:lnTo>
                    <a:lnTo>
                      <a:pt x="30" y="29"/>
                    </a:lnTo>
                    <a:close/>
                    <a:moveTo>
                      <a:pt x="30" y="37"/>
                    </a:moveTo>
                    <a:lnTo>
                      <a:pt x="4" y="37"/>
                    </a:lnTo>
                    <a:lnTo>
                      <a:pt x="4" y="29"/>
                    </a:lnTo>
                    <a:lnTo>
                      <a:pt x="30" y="29"/>
                    </a:lnTo>
                    <a:lnTo>
                      <a:pt x="30" y="37"/>
                    </a:lnTo>
                    <a:close/>
                    <a:moveTo>
                      <a:pt x="4" y="37"/>
                    </a:moveTo>
                    <a:lnTo>
                      <a:pt x="0" y="37"/>
                    </a:lnTo>
                    <a:lnTo>
                      <a:pt x="0" y="33"/>
                    </a:lnTo>
                    <a:lnTo>
                      <a:pt x="4" y="33"/>
                    </a:lnTo>
                    <a:lnTo>
                      <a:pt x="4" y="37"/>
                    </a:lnTo>
                    <a:close/>
                    <a:moveTo>
                      <a:pt x="0" y="33"/>
                    </a:moveTo>
                    <a:lnTo>
                      <a:pt x="0" y="27"/>
                    </a:lnTo>
                    <a:lnTo>
                      <a:pt x="8" y="27"/>
                    </a:lnTo>
                    <a:lnTo>
                      <a:pt x="8" y="33"/>
                    </a:lnTo>
                    <a:lnTo>
                      <a:pt x="0" y="33"/>
                    </a:lnTo>
                    <a:close/>
                    <a:moveTo>
                      <a:pt x="0" y="27"/>
                    </a:moveTo>
                    <a:lnTo>
                      <a:pt x="0" y="23"/>
                    </a:lnTo>
                    <a:lnTo>
                      <a:pt x="4" y="23"/>
                    </a:lnTo>
                    <a:lnTo>
                      <a:pt x="4" y="27"/>
                    </a:lnTo>
                    <a:lnTo>
                      <a:pt x="0" y="27"/>
                    </a:lnTo>
                    <a:close/>
                    <a:moveTo>
                      <a:pt x="4" y="23"/>
                    </a:moveTo>
                    <a:lnTo>
                      <a:pt x="30" y="23"/>
                    </a:lnTo>
                    <a:lnTo>
                      <a:pt x="30" y="33"/>
                    </a:lnTo>
                    <a:lnTo>
                      <a:pt x="4" y="33"/>
                    </a:lnTo>
                    <a:lnTo>
                      <a:pt x="4" y="23"/>
                    </a:lnTo>
                    <a:close/>
                    <a:moveTo>
                      <a:pt x="34" y="27"/>
                    </a:moveTo>
                    <a:lnTo>
                      <a:pt x="34" y="33"/>
                    </a:lnTo>
                    <a:lnTo>
                      <a:pt x="30" y="33"/>
                    </a:lnTo>
                    <a:lnTo>
                      <a:pt x="30" y="27"/>
                    </a:lnTo>
                    <a:lnTo>
                      <a:pt x="34" y="27"/>
                    </a:lnTo>
                    <a:close/>
                    <a:moveTo>
                      <a:pt x="26" y="27"/>
                    </a:moveTo>
                    <a:lnTo>
                      <a:pt x="26" y="3"/>
                    </a:lnTo>
                    <a:lnTo>
                      <a:pt x="34" y="3"/>
                    </a:lnTo>
                    <a:lnTo>
                      <a:pt x="34" y="27"/>
                    </a:lnTo>
                    <a:lnTo>
                      <a:pt x="26" y="27"/>
                    </a:lnTo>
                    <a:close/>
                    <a:moveTo>
                      <a:pt x="26" y="3"/>
                    </a:moveTo>
                    <a:lnTo>
                      <a:pt x="26" y="0"/>
                    </a:lnTo>
                    <a:lnTo>
                      <a:pt x="30" y="0"/>
                    </a:lnTo>
                    <a:lnTo>
                      <a:pt x="30" y="3"/>
                    </a:lnTo>
                    <a:lnTo>
                      <a:pt x="26" y="3"/>
                    </a:lnTo>
                    <a:close/>
                    <a:moveTo>
                      <a:pt x="30" y="0"/>
                    </a:moveTo>
                    <a:lnTo>
                      <a:pt x="34" y="0"/>
                    </a:lnTo>
                    <a:lnTo>
                      <a:pt x="34" y="7"/>
                    </a:lnTo>
                    <a:lnTo>
                      <a:pt x="30" y="7"/>
                    </a:lnTo>
                    <a:lnTo>
                      <a:pt x="30" y="0"/>
                    </a:lnTo>
                    <a:close/>
                    <a:moveTo>
                      <a:pt x="34" y="0"/>
                    </a:moveTo>
                    <a:lnTo>
                      <a:pt x="38" y="0"/>
                    </a:lnTo>
                    <a:lnTo>
                      <a:pt x="38" y="3"/>
                    </a:lnTo>
                    <a:lnTo>
                      <a:pt x="34" y="3"/>
                    </a:lnTo>
                    <a:lnTo>
                      <a:pt x="34" y="0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</p:grpSp>
        <p:sp>
          <p:nvSpPr>
            <p:cNvPr id="310" name="Freeform 54">
              <a:extLst>
                <a:ext uri="{FF2B5EF4-FFF2-40B4-BE49-F238E27FC236}">
                  <a16:creationId xmlns:a16="http://schemas.microsoft.com/office/drawing/2014/main" id="{EAAC8D47-1F02-9F05-6E41-9C4D65241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3104" y="4877856"/>
              <a:ext cx="116497" cy="81571"/>
            </a:xfrm>
            <a:custGeom>
              <a:avLst/>
              <a:gdLst>
                <a:gd name="T0" fmla="*/ 65088 w 79"/>
                <a:gd name="T1" fmla="*/ 19050 h 68"/>
                <a:gd name="T2" fmla="*/ 68263 w 79"/>
                <a:gd name="T3" fmla="*/ 9525 h 68"/>
                <a:gd name="T4" fmla="*/ 77788 w 79"/>
                <a:gd name="T5" fmla="*/ 6350 h 68"/>
                <a:gd name="T6" fmla="*/ 84138 w 79"/>
                <a:gd name="T7" fmla="*/ 0 h 68"/>
                <a:gd name="T8" fmla="*/ 93663 w 79"/>
                <a:gd name="T9" fmla="*/ 0 h 68"/>
                <a:gd name="T10" fmla="*/ 103188 w 79"/>
                <a:gd name="T11" fmla="*/ 0 h 68"/>
                <a:gd name="T12" fmla="*/ 109538 w 79"/>
                <a:gd name="T13" fmla="*/ 3175 h 68"/>
                <a:gd name="T14" fmla="*/ 112713 w 79"/>
                <a:gd name="T15" fmla="*/ 6350 h 68"/>
                <a:gd name="T16" fmla="*/ 119063 w 79"/>
                <a:gd name="T17" fmla="*/ 12700 h 68"/>
                <a:gd name="T18" fmla="*/ 125413 w 79"/>
                <a:gd name="T19" fmla="*/ 28575 h 68"/>
                <a:gd name="T20" fmla="*/ 125413 w 79"/>
                <a:gd name="T21" fmla="*/ 53975 h 68"/>
                <a:gd name="T22" fmla="*/ 125413 w 79"/>
                <a:gd name="T23" fmla="*/ 107950 h 68"/>
                <a:gd name="T24" fmla="*/ 115888 w 79"/>
                <a:gd name="T25" fmla="*/ 107950 h 68"/>
                <a:gd name="T26" fmla="*/ 115888 w 79"/>
                <a:gd name="T27" fmla="*/ 50800 h 68"/>
                <a:gd name="T28" fmla="*/ 115888 w 79"/>
                <a:gd name="T29" fmla="*/ 34925 h 68"/>
                <a:gd name="T30" fmla="*/ 109538 w 79"/>
                <a:gd name="T31" fmla="*/ 22225 h 68"/>
                <a:gd name="T32" fmla="*/ 103188 w 79"/>
                <a:gd name="T33" fmla="*/ 15875 h 68"/>
                <a:gd name="T34" fmla="*/ 93663 w 79"/>
                <a:gd name="T35" fmla="*/ 12700 h 68"/>
                <a:gd name="T36" fmla="*/ 87313 w 79"/>
                <a:gd name="T37" fmla="*/ 12700 h 68"/>
                <a:gd name="T38" fmla="*/ 80963 w 79"/>
                <a:gd name="T39" fmla="*/ 15875 h 68"/>
                <a:gd name="T40" fmla="*/ 74613 w 79"/>
                <a:gd name="T41" fmla="*/ 22225 h 68"/>
                <a:gd name="T42" fmla="*/ 71438 w 79"/>
                <a:gd name="T43" fmla="*/ 28575 h 68"/>
                <a:gd name="T44" fmla="*/ 68263 w 79"/>
                <a:gd name="T45" fmla="*/ 31750 h 68"/>
                <a:gd name="T46" fmla="*/ 68263 w 79"/>
                <a:gd name="T47" fmla="*/ 38100 h 68"/>
                <a:gd name="T48" fmla="*/ 68263 w 79"/>
                <a:gd name="T49" fmla="*/ 44450 h 68"/>
                <a:gd name="T50" fmla="*/ 68263 w 79"/>
                <a:gd name="T51" fmla="*/ 57150 h 68"/>
                <a:gd name="T52" fmla="*/ 68263 w 79"/>
                <a:gd name="T53" fmla="*/ 107950 h 68"/>
                <a:gd name="T54" fmla="*/ 60325 w 79"/>
                <a:gd name="T55" fmla="*/ 107950 h 68"/>
                <a:gd name="T56" fmla="*/ 60325 w 79"/>
                <a:gd name="T57" fmla="*/ 47625 h 68"/>
                <a:gd name="T58" fmla="*/ 57150 w 79"/>
                <a:gd name="T59" fmla="*/ 31750 h 68"/>
                <a:gd name="T60" fmla="*/ 53975 w 79"/>
                <a:gd name="T61" fmla="*/ 22225 h 68"/>
                <a:gd name="T62" fmla="*/ 44450 w 79"/>
                <a:gd name="T63" fmla="*/ 15875 h 68"/>
                <a:gd name="T64" fmla="*/ 34925 w 79"/>
                <a:gd name="T65" fmla="*/ 12700 h 68"/>
                <a:gd name="T66" fmla="*/ 28575 w 79"/>
                <a:gd name="T67" fmla="*/ 12700 h 68"/>
                <a:gd name="T68" fmla="*/ 22225 w 79"/>
                <a:gd name="T69" fmla="*/ 15875 h 68"/>
                <a:gd name="T70" fmla="*/ 15875 w 79"/>
                <a:gd name="T71" fmla="*/ 22225 h 68"/>
                <a:gd name="T72" fmla="*/ 12700 w 79"/>
                <a:gd name="T73" fmla="*/ 28575 h 68"/>
                <a:gd name="T74" fmla="*/ 12700 w 79"/>
                <a:gd name="T75" fmla="*/ 31750 h 68"/>
                <a:gd name="T76" fmla="*/ 9525 w 79"/>
                <a:gd name="T77" fmla="*/ 38100 h 68"/>
                <a:gd name="T78" fmla="*/ 9525 w 79"/>
                <a:gd name="T79" fmla="*/ 44450 h 68"/>
                <a:gd name="T80" fmla="*/ 9525 w 79"/>
                <a:gd name="T81" fmla="*/ 57150 h 68"/>
                <a:gd name="T82" fmla="*/ 9525 w 79"/>
                <a:gd name="T83" fmla="*/ 107950 h 68"/>
                <a:gd name="T84" fmla="*/ 0 w 79"/>
                <a:gd name="T85" fmla="*/ 107950 h 68"/>
                <a:gd name="T86" fmla="*/ 0 w 79"/>
                <a:gd name="T87" fmla="*/ 3175 h 68"/>
                <a:gd name="T88" fmla="*/ 9525 w 79"/>
                <a:gd name="T89" fmla="*/ 3175 h 68"/>
                <a:gd name="T90" fmla="*/ 9525 w 79"/>
                <a:gd name="T91" fmla="*/ 15875 h 68"/>
                <a:gd name="T92" fmla="*/ 15875 w 79"/>
                <a:gd name="T93" fmla="*/ 9525 h 68"/>
                <a:gd name="T94" fmla="*/ 22225 w 79"/>
                <a:gd name="T95" fmla="*/ 3175 h 68"/>
                <a:gd name="T96" fmla="*/ 28575 w 79"/>
                <a:gd name="T97" fmla="*/ 0 h 68"/>
                <a:gd name="T98" fmla="*/ 34925 w 79"/>
                <a:gd name="T99" fmla="*/ 0 h 68"/>
                <a:gd name="T100" fmla="*/ 44450 w 79"/>
                <a:gd name="T101" fmla="*/ 0 h 68"/>
                <a:gd name="T102" fmla="*/ 53975 w 79"/>
                <a:gd name="T103" fmla="*/ 6350 h 68"/>
                <a:gd name="T104" fmla="*/ 60325 w 79"/>
                <a:gd name="T105" fmla="*/ 12700 h 68"/>
                <a:gd name="T106" fmla="*/ 65088 w 79"/>
                <a:gd name="T107" fmla="*/ 19050 h 6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79" h="68">
                  <a:moveTo>
                    <a:pt x="41" y="12"/>
                  </a:moveTo>
                  <a:lnTo>
                    <a:pt x="43" y="6"/>
                  </a:lnTo>
                  <a:lnTo>
                    <a:pt x="49" y="4"/>
                  </a:lnTo>
                  <a:lnTo>
                    <a:pt x="53" y="0"/>
                  </a:lnTo>
                  <a:lnTo>
                    <a:pt x="59" y="0"/>
                  </a:lnTo>
                  <a:lnTo>
                    <a:pt x="65" y="0"/>
                  </a:lnTo>
                  <a:lnTo>
                    <a:pt x="69" y="2"/>
                  </a:lnTo>
                  <a:lnTo>
                    <a:pt x="71" y="4"/>
                  </a:lnTo>
                  <a:lnTo>
                    <a:pt x="75" y="8"/>
                  </a:lnTo>
                  <a:lnTo>
                    <a:pt x="79" y="18"/>
                  </a:lnTo>
                  <a:lnTo>
                    <a:pt x="79" y="34"/>
                  </a:lnTo>
                  <a:lnTo>
                    <a:pt x="79" y="68"/>
                  </a:lnTo>
                  <a:lnTo>
                    <a:pt x="73" y="68"/>
                  </a:lnTo>
                  <a:lnTo>
                    <a:pt x="73" y="32"/>
                  </a:lnTo>
                  <a:lnTo>
                    <a:pt x="73" y="22"/>
                  </a:lnTo>
                  <a:lnTo>
                    <a:pt x="69" y="14"/>
                  </a:lnTo>
                  <a:lnTo>
                    <a:pt x="65" y="10"/>
                  </a:lnTo>
                  <a:lnTo>
                    <a:pt x="59" y="8"/>
                  </a:lnTo>
                  <a:lnTo>
                    <a:pt x="55" y="8"/>
                  </a:lnTo>
                  <a:lnTo>
                    <a:pt x="51" y="10"/>
                  </a:lnTo>
                  <a:lnTo>
                    <a:pt x="47" y="14"/>
                  </a:lnTo>
                  <a:lnTo>
                    <a:pt x="45" y="18"/>
                  </a:lnTo>
                  <a:lnTo>
                    <a:pt x="43" y="20"/>
                  </a:lnTo>
                  <a:lnTo>
                    <a:pt x="43" y="24"/>
                  </a:lnTo>
                  <a:lnTo>
                    <a:pt x="43" y="28"/>
                  </a:lnTo>
                  <a:lnTo>
                    <a:pt x="43" y="36"/>
                  </a:lnTo>
                  <a:lnTo>
                    <a:pt x="43" y="68"/>
                  </a:lnTo>
                  <a:lnTo>
                    <a:pt x="38" y="68"/>
                  </a:lnTo>
                  <a:lnTo>
                    <a:pt x="38" y="30"/>
                  </a:lnTo>
                  <a:lnTo>
                    <a:pt x="36" y="20"/>
                  </a:lnTo>
                  <a:lnTo>
                    <a:pt x="34" y="14"/>
                  </a:lnTo>
                  <a:lnTo>
                    <a:pt x="28" y="10"/>
                  </a:lnTo>
                  <a:lnTo>
                    <a:pt x="22" y="8"/>
                  </a:lnTo>
                  <a:lnTo>
                    <a:pt x="18" y="8"/>
                  </a:lnTo>
                  <a:lnTo>
                    <a:pt x="14" y="10"/>
                  </a:lnTo>
                  <a:lnTo>
                    <a:pt x="10" y="14"/>
                  </a:lnTo>
                  <a:lnTo>
                    <a:pt x="8" y="18"/>
                  </a:lnTo>
                  <a:lnTo>
                    <a:pt x="8" y="20"/>
                  </a:lnTo>
                  <a:lnTo>
                    <a:pt x="6" y="24"/>
                  </a:lnTo>
                  <a:lnTo>
                    <a:pt x="6" y="28"/>
                  </a:lnTo>
                  <a:lnTo>
                    <a:pt x="6" y="36"/>
                  </a:lnTo>
                  <a:lnTo>
                    <a:pt x="6" y="68"/>
                  </a:lnTo>
                  <a:lnTo>
                    <a:pt x="0" y="68"/>
                  </a:lnTo>
                  <a:lnTo>
                    <a:pt x="0" y="2"/>
                  </a:lnTo>
                  <a:lnTo>
                    <a:pt x="6" y="2"/>
                  </a:lnTo>
                  <a:lnTo>
                    <a:pt x="6" y="10"/>
                  </a:lnTo>
                  <a:lnTo>
                    <a:pt x="10" y="6"/>
                  </a:lnTo>
                  <a:lnTo>
                    <a:pt x="14" y="2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8" y="0"/>
                  </a:lnTo>
                  <a:lnTo>
                    <a:pt x="34" y="4"/>
                  </a:lnTo>
                  <a:lnTo>
                    <a:pt x="38" y="8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311" name="Freeform 55">
              <a:extLst>
                <a:ext uri="{FF2B5EF4-FFF2-40B4-BE49-F238E27FC236}">
                  <a16:creationId xmlns:a16="http://schemas.microsoft.com/office/drawing/2014/main" id="{64F9A253-9E03-659A-E9E2-E39F12DE75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3104" y="4877856"/>
              <a:ext cx="116497" cy="81571"/>
            </a:xfrm>
            <a:custGeom>
              <a:avLst/>
              <a:gdLst>
                <a:gd name="T0" fmla="*/ 65088 w 79"/>
                <a:gd name="T1" fmla="*/ 19050 h 68"/>
                <a:gd name="T2" fmla="*/ 68263 w 79"/>
                <a:gd name="T3" fmla="*/ 9525 h 68"/>
                <a:gd name="T4" fmla="*/ 77788 w 79"/>
                <a:gd name="T5" fmla="*/ 6350 h 68"/>
                <a:gd name="T6" fmla="*/ 84138 w 79"/>
                <a:gd name="T7" fmla="*/ 0 h 68"/>
                <a:gd name="T8" fmla="*/ 93663 w 79"/>
                <a:gd name="T9" fmla="*/ 0 h 68"/>
                <a:gd name="T10" fmla="*/ 103188 w 79"/>
                <a:gd name="T11" fmla="*/ 0 h 68"/>
                <a:gd name="T12" fmla="*/ 109538 w 79"/>
                <a:gd name="T13" fmla="*/ 3175 h 68"/>
                <a:gd name="T14" fmla="*/ 112713 w 79"/>
                <a:gd name="T15" fmla="*/ 6350 h 68"/>
                <a:gd name="T16" fmla="*/ 119063 w 79"/>
                <a:gd name="T17" fmla="*/ 12700 h 68"/>
                <a:gd name="T18" fmla="*/ 125413 w 79"/>
                <a:gd name="T19" fmla="*/ 28575 h 68"/>
                <a:gd name="T20" fmla="*/ 125413 w 79"/>
                <a:gd name="T21" fmla="*/ 53975 h 68"/>
                <a:gd name="T22" fmla="*/ 125413 w 79"/>
                <a:gd name="T23" fmla="*/ 107950 h 68"/>
                <a:gd name="T24" fmla="*/ 115888 w 79"/>
                <a:gd name="T25" fmla="*/ 107950 h 68"/>
                <a:gd name="T26" fmla="*/ 115888 w 79"/>
                <a:gd name="T27" fmla="*/ 50800 h 68"/>
                <a:gd name="T28" fmla="*/ 115888 w 79"/>
                <a:gd name="T29" fmla="*/ 34925 h 68"/>
                <a:gd name="T30" fmla="*/ 109538 w 79"/>
                <a:gd name="T31" fmla="*/ 22225 h 68"/>
                <a:gd name="T32" fmla="*/ 103188 w 79"/>
                <a:gd name="T33" fmla="*/ 15875 h 68"/>
                <a:gd name="T34" fmla="*/ 93663 w 79"/>
                <a:gd name="T35" fmla="*/ 12700 h 68"/>
                <a:gd name="T36" fmla="*/ 87313 w 79"/>
                <a:gd name="T37" fmla="*/ 12700 h 68"/>
                <a:gd name="T38" fmla="*/ 80963 w 79"/>
                <a:gd name="T39" fmla="*/ 15875 h 68"/>
                <a:gd name="T40" fmla="*/ 74613 w 79"/>
                <a:gd name="T41" fmla="*/ 22225 h 68"/>
                <a:gd name="T42" fmla="*/ 71438 w 79"/>
                <a:gd name="T43" fmla="*/ 28575 h 68"/>
                <a:gd name="T44" fmla="*/ 68263 w 79"/>
                <a:gd name="T45" fmla="*/ 31750 h 68"/>
                <a:gd name="T46" fmla="*/ 68263 w 79"/>
                <a:gd name="T47" fmla="*/ 38100 h 68"/>
                <a:gd name="T48" fmla="*/ 68263 w 79"/>
                <a:gd name="T49" fmla="*/ 44450 h 68"/>
                <a:gd name="T50" fmla="*/ 68263 w 79"/>
                <a:gd name="T51" fmla="*/ 57150 h 68"/>
                <a:gd name="T52" fmla="*/ 68263 w 79"/>
                <a:gd name="T53" fmla="*/ 107950 h 68"/>
                <a:gd name="T54" fmla="*/ 60325 w 79"/>
                <a:gd name="T55" fmla="*/ 107950 h 68"/>
                <a:gd name="T56" fmla="*/ 60325 w 79"/>
                <a:gd name="T57" fmla="*/ 47625 h 68"/>
                <a:gd name="T58" fmla="*/ 57150 w 79"/>
                <a:gd name="T59" fmla="*/ 31750 h 68"/>
                <a:gd name="T60" fmla="*/ 53975 w 79"/>
                <a:gd name="T61" fmla="*/ 22225 h 68"/>
                <a:gd name="T62" fmla="*/ 44450 w 79"/>
                <a:gd name="T63" fmla="*/ 15875 h 68"/>
                <a:gd name="T64" fmla="*/ 34925 w 79"/>
                <a:gd name="T65" fmla="*/ 12700 h 68"/>
                <a:gd name="T66" fmla="*/ 28575 w 79"/>
                <a:gd name="T67" fmla="*/ 12700 h 68"/>
                <a:gd name="T68" fmla="*/ 22225 w 79"/>
                <a:gd name="T69" fmla="*/ 15875 h 68"/>
                <a:gd name="T70" fmla="*/ 15875 w 79"/>
                <a:gd name="T71" fmla="*/ 22225 h 68"/>
                <a:gd name="T72" fmla="*/ 12700 w 79"/>
                <a:gd name="T73" fmla="*/ 28575 h 68"/>
                <a:gd name="T74" fmla="*/ 12700 w 79"/>
                <a:gd name="T75" fmla="*/ 31750 h 68"/>
                <a:gd name="T76" fmla="*/ 9525 w 79"/>
                <a:gd name="T77" fmla="*/ 38100 h 68"/>
                <a:gd name="T78" fmla="*/ 9525 w 79"/>
                <a:gd name="T79" fmla="*/ 44450 h 68"/>
                <a:gd name="T80" fmla="*/ 9525 w 79"/>
                <a:gd name="T81" fmla="*/ 57150 h 68"/>
                <a:gd name="T82" fmla="*/ 9525 w 79"/>
                <a:gd name="T83" fmla="*/ 107950 h 68"/>
                <a:gd name="T84" fmla="*/ 0 w 79"/>
                <a:gd name="T85" fmla="*/ 107950 h 68"/>
                <a:gd name="T86" fmla="*/ 0 w 79"/>
                <a:gd name="T87" fmla="*/ 3175 h 68"/>
                <a:gd name="T88" fmla="*/ 9525 w 79"/>
                <a:gd name="T89" fmla="*/ 3175 h 68"/>
                <a:gd name="T90" fmla="*/ 9525 w 79"/>
                <a:gd name="T91" fmla="*/ 15875 h 68"/>
                <a:gd name="T92" fmla="*/ 15875 w 79"/>
                <a:gd name="T93" fmla="*/ 9525 h 68"/>
                <a:gd name="T94" fmla="*/ 22225 w 79"/>
                <a:gd name="T95" fmla="*/ 3175 h 68"/>
                <a:gd name="T96" fmla="*/ 28575 w 79"/>
                <a:gd name="T97" fmla="*/ 0 h 68"/>
                <a:gd name="T98" fmla="*/ 34925 w 79"/>
                <a:gd name="T99" fmla="*/ 0 h 68"/>
                <a:gd name="T100" fmla="*/ 44450 w 79"/>
                <a:gd name="T101" fmla="*/ 0 h 68"/>
                <a:gd name="T102" fmla="*/ 53975 w 79"/>
                <a:gd name="T103" fmla="*/ 6350 h 68"/>
                <a:gd name="T104" fmla="*/ 60325 w 79"/>
                <a:gd name="T105" fmla="*/ 12700 h 68"/>
                <a:gd name="T106" fmla="*/ 65088 w 79"/>
                <a:gd name="T107" fmla="*/ 19050 h 68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79" h="68">
                  <a:moveTo>
                    <a:pt x="41" y="12"/>
                  </a:moveTo>
                  <a:lnTo>
                    <a:pt x="43" y="6"/>
                  </a:lnTo>
                  <a:lnTo>
                    <a:pt x="49" y="4"/>
                  </a:lnTo>
                  <a:lnTo>
                    <a:pt x="53" y="0"/>
                  </a:lnTo>
                  <a:lnTo>
                    <a:pt x="59" y="0"/>
                  </a:lnTo>
                  <a:lnTo>
                    <a:pt x="65" y="0"/>
                  </a:lnTo>
                  <a:lnTo>
                    <a:pt x="69" y="2"/>
                  </a:lnTo>
                  <a:lnTo>
                    <a:pt x="71" y="4"/>
                  </a:lnTo>
                  <a:lnTo>
                    <a:pt x="75" y="8"/>
                  </a:lnTo>
                  <a:lnTo>
                    <a:pt x="79" y="18"/>
                  </a:lnTo>
                  <a:lnTo>
                    <a:pt x="79" y="34"/>
                  </a:lnTo>
                  <a:lnTo>
                    <a:pt x="79" y="68"/>
                  </a:lnTo>
                  <a:lnTo>
                    <a:pt x="73" y="68"/>
                  </a:lnTo>
                  <a:lnTo>
                    <a:pt x="73" y="32"/>
                  </a:lnTo>
                  <a:lnTo>
                    <a:pt x="73" y="22"/>
                  </a:lnTo>
                  <a:lnTo>
                    <a:pt x="69" y="14"/>
                  </a:lnTo>
                  <a:lnTo>
                    <a:pt x="65" y="10"/>
                  </a:lnTo>
                  <a:lnTo>
                    <a:pt x="59" y="8"/>
                  </a:lnTo>
                  <a:lnTo>
                    <a:pt x="55" y="8"/>
                  </a:lnTo>
                  <a:lnTo>
                    <a:pt x="51" y="10"/>
                  </a:lnTo>
                  <a:lnTo>
                    <a:pt x="47" y="14"/>
                  </a:lnTo>
                  <a:lnTo>
                    <a:pt x="45" y="18"/>
                  </a:lnTo>
                  <a:lnTo>
                    <a:pt x="43" y="20"/>
                  </a:lnTo>
                  <a:lnTo>
                    <a:pt x="43" y="24"/>
                  </a:lnTo>
                  <a:lnTo>
                    <a:pt x="43" y="28"/>
                  </a:lnTo>
                  <a:lnTo>
                    <a:pt x="43" y="36"/>
                  </a:lnTo>
                  <a:lnTo>
                    <a:pt x="43" y="68"/>
                  </a:lnTo>
                  <a:lnTo>
                    <a:pt x="38" y="68"/>
                  </a:lnTo>
                  <a:lnTo>
                    <a:pt x="38" y="30"/>
                  </a:lnTo>
                  <a:lnTo>
                    <a:pt x="36" y="20"/>
                  </a:lnTo>
                  <a:lnTo>
                    <a:pt x="34" y="14"/>
                  </a:lnTo>
                  <a:lnTo>
                    <a:pt x="28" y="10"/>
                  </a:lnTo>
                  <a:lnTo>
                    <a:pt x="22" y="8"/>
                  </a:lnTo>
                  <a:lnTo>
                    <a:pt x="18" y="8"/>
                  </a:lnTo>
                  <a:lnTo>
                    <a:pt x="14" y="10"/>
                  </a:lnTo>
                  <a:lnTo>
                    <a:pt x="10" y="14"/>
                  </a:lnTo>
                  <a:lnTo>
                    <a:pt x="8" y="18"/>
                  </a:lnTo>
                  <a:lnTo>
                    <a:pt x="8" y="20"/>
                  </a:lnTo>
                  <a:lnTo>
                    <a:pt x="6" y="24"/>
                  </a:lnTo>
                  <a:lnTo>
                    <a:pt x="6" y="28"/>
                  </a:lnTo>
                  <a:lnTo>
                    <a:pt x="6" y="36"/>
                  </a:lnTo>
                  <a:lnTo>
                    <a:pt x="6" y="68"/>
                  </a:lnTo>
                  <a:lnTo>
                    <a:pt x="0" y="68"/>
                  </a:lnTo>
                  <a:lnTo>
                    <a:pt x="0" y="2"/>
                  </a:lnTo>
                  <a:lnTo>
                    <a:pt x="6" y="2"/>
                  </a:lnTo>
                  <a:lnTo>
                    <a:pt x="6" y="10"/>
                  </a:lnTo>
                  <a:lnTo>
                    <a:pt x="10" y="6"/>
                  </a:lnTo>
                  <a:lnTo>
                    <a:pt x="14" y="2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8" y="0"/>
                  </a:lnTo>
                  <a:lnTo>
                    <a:pt x="34" y="4"/>
                  </a:lnTo>
                  <a:lnTo>
                    <a:pt x="38" y="8"/>
                  </a:lnTo>
                  <a:lnTo>
                    <a:pt x="41" y="12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312" name="Freeform 56">
              <a:extLst>
                <a:ext uri="{FF2B5EF4-FFF2-40B4-BE49-F238E27FC236}">
                  <a16:creationId xmlns:a16="http://schemas.microsoft.com/office/drawing/2014/main" id="{3E798AA8-5752-FBD7-EB08-5087E890761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7942" y="4935436"/>
              <a:ext cx="47189" cy="77972"/>
            </a:xfrm>
            <a:custGeom>
              <a:avLst/>
              <a:gdLst>
                <a:gd name="T0" fmla="*/ 0 w 32"/>
                <a:gd name="T1" fmla="*/ 103187 h 65"/>
                <a:gd name="T2" fmla="*/ 0 w 32"/>
                <a:gd name="T3" fmla="*/ 0 h 65"/>
                <a:gd name="T4" fmla="*/ 50800 w 32"/>
                <a:gd name="T5" fmla="*/ 0 h 65"/>
                <a:gd name="T6" fmla="*/ 50800 w 32"/>
                <a:gd name="T7" fmla="*/ 9525 h 65"/>
                <a:gd name="T8" fmla="*/ 9525 w 32"/>
                <a:gd name="T9" fmla="*/ 9525 h 65"/>
                <a:gd name="T10" fmla="*/ 9525 w 32"/>
                <a:gd name="T11" fmla="*/ 47625 h 65"/>
                <a:gd name="T12" fmla="*/ 50800 w 32"/>
                <a:gd name="T13" fmla="*/ 47625 h 65"/>
                <a:gd name="T14" fmla="*/ 50800 w 32"/>
                <a:gd name="T15" fmla="*/ 57150 h 65"/>
                <a:gd name="T16" fmla="*/ 9525 w 32"/>
                <a:gd name="T17" fmla="*/ 57150 h 65"/>
                <a:gd name="T18" fmla="*/ 9525 w 32"/>
                <a:gd name="T19" fmla="*/ 103187 h 65"/>
                <a:gd name="T20" fmla="*/ 0 w 32"/>
                <a:gd name="T21" fmla="*/ 103187 h 6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" h="65">
                  <a:moveTo>
                    <a:pt x="0" y="65"/>
                  </a:moveTo>
                  <a:lnTo>
                    <a:pt x="0" y="0"/>
                  </a:lnTo>
                  <a:lnTo>
                    <a:pt x="32" y="0"/>
                  </a:lnTo>
                  <a:lnTo>
                    <a:pt x="32" y="6"/>
                  </a:lnTo>
                  <a:lnTo>
                    <a:pt x="6" y="6"/>
                  </a:lnTo>
                  <a:lnTo>
                    <a:pt x="6" y="30"/>
                  </a:lnTo>
                  <a:lnTo>
                    <a:pt x="32" y="30"/>
                  </a:lnTo>
                  <a:lnTo>
                    <a:pt x="32" y="36"/>
                  </a:lnTo>
                  <a:lnTo>
                    <a:pt x="6" y="36"/>
                  </a:lnTo>
                  <a:lnTo>
                    <a:pt x="6" y="65"/>
                  </a:lnTo>
                  <a:lnTo>
                    <a:pt x="0" y="65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313" name="Freeform 57">
              <a:extLst>
                <a:ext uri="{FF2B5EF4-FFF2-40B4-BE49-F238E27FC236}">
                  <a16:creationId xmlns:a16="http://schemas.microsoft.com/office/drawing/2014/main" id="{4BE0B4D0-933F-F84F-A255-F56292A165B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7942" y="4935436"/>
              <a:ext cx="47189" cy="77972"/>
            </a:xfrm>
            <a:custGeom>
              <a:avLst/>
              <a:gdLst>
                <a:gd name="T0" fmla="*/ 0 w 32"/>
                <a:gd name="T1" fmla="*/ 103187 h 65"/>
                <a:gd name="T2" fmla="*/ 0 w 32"/>
                <a:gd name="T3" fmla="*/ 0 h 65"/>
                <a:gd name="T4" fmla="*/ 50800 w 32"/>
                <a:gd name="T5" fmla="*/ 0 h 65"/>
                <a:gd name="T6" fmla="*/ 50800 w 32"/>
                <a:gd name="T7" fmla="*/ 9525 h 65"/>
                <a:gd name="T8" fmla="*/ 9525 w 32"/>
                <a:gd name="T9" fmla="*/ 9525 h 65"/>
                <a:gd name="T10" fmla="*/ 9525 w 32"/>
                <a:gd name="T11" fmla="*/ 47625 h 65"/>
                <a:gd name="T12" fmla="*/ 50800 w 32"/>
                <a:gd name="T13" fmla="*/ 47625 h 65"/>
                <a:gd name="T14" fmla="*/ 50800 w 32"/>
                <a:gd name="T15" fmla="*/ 57150 h 65"/>
                <a:gd name="T16" fmla="*/ 9525 w 32"/>
                <a:gd name="T17" fmla="*/ 57150 h 65"/>
                <a:gd name="T18" fmla="*/ 9525 w 32"/>
                <a:gd name="T19" fmla="*/ 103187 h 65"/>
                <a:gd name="T20" fmla="*/ 0 w 32"/>
                <a:gd name="T21" fmla="*/ 103187 h 6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" h="65">
                  <a:moveTo>
                    <a:pt x="0" y="65"/>
                  </a:moveTo>
                  <a:lnTo>
                    <a:pt x="0" y="0"/>
                  </a:lnTo>
                  <a:lnTo>
                    <a:pt x="32" y="0"/>
                  </a:lnTo>
                  <a:lnTo>
                    <a:pt x="32" y="6"/>
                  </a:lnTo>
                  <a:lnTo>
                    <a:pt x="6" y="6"/>
                  </a:lnTo>
                  <a:lnTo>
                    <a:pt x="6" y="30"/>
                  </a:lnTo>
                  <a:lnTo>
                    <a:pt x="32" y="30"/>
                  </a:lnTo>
                  <a:lnTo>
                    <a:pt x="32" y="36"/>
                  </a:lnTo>
                  <a:lnTo>
                    <a:pt x="6" y="36"/>
                  </a:lnTo>
                  <a:lnTo>
                    <a:pt x="6" y="65"/>
                  </a:lnTo>
                  <a:lnTo>
                    <a:pt x="0" y="65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314" name="Freeform 58">
              <a:extLst>
                <a:ext uri="{FF2B5EF4-FFF2-40B4-BE49-F238E27FC236}">
                  <a16:creationId xmlns:a16="http://schemas.microsoft.com/office/drawing/2014/main" id="{86D15722-34D4-7343-8118-12FA3FF7D69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91996" y="4899449"/>
              <a:ext cx="76682" cy="26391"/>
            </a:xfrm>
            <a:custGeom>
              <a:avLst/>
              <a:gdLst>
                <a:gd name="T0" fmla="*/ 82550 w 52"/>
                <a:gd name="T1" fmla="*/ 25400 h 22"/>
                <a:gd name="T2" fmla="*/ 82550 w 52"/>
                <a:gd name="T3" fmla="*/ 34925 h 22"/>
                <a:gd name="T4" fmla="*/ 0 w 52"/>
                <a:gd name="T5" fmla="*/ 34925 h 22"/>
                <a:gd name="T6" fmla="*/ 0 w 52"/>
                <a:gd name="T7" fmla="*/ 25400 h 22"/>
                <a:gd name="T8" fmla="*/ 82550 w 52"/>
                <a:gd name="T9" fmla="*/ 25400 h 22"/>
                <a:gd name="T10" fmla="*/ 82550 w 52"/>
                <a:gd name="T11" fmla="*/ 0 h 22"/>
                <a:gd name="T12" fmla="*/ 82550 w 52"/>
                <a:gd name="T13" fmla="*/ 6350 h 22"/>
                <a:gd name="T14" fmla="*/ 0 w 52"/>
                <a:gd name="T15" fmla="*/ 6350 h 22"/>
                <a:gd name="T16" fmla="*/ 0 w 52"/>
                <a:gd name="T17" fmla="*/ 0 h 22"/>
                <a:gd name="T18" fmla="*/ 82550 w 52"/>
                <a:gd name="T19" fmla="*/ 0 h 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2" h="22">
                  <a:moveTo>
                    <a:pt x="52" y="16"/>
                  </a:moveTo>
                  <a:lnTo>
                    <a:pt x="52" y="22"/>
                  </a:lnTo>
                  <a:lnTo>
                    <a:pt x="0" y="22"/>
                  </a:lnTo>
                  <a:lnTo>
                    <a:pt x="0" y="16"/>
                  </a:lnTo>
                  <a:lnTo>
                    <a:pt x="52" y="16"/>
                  </a:lnTo>
                  <a:close/>
                  <a:moveTo>
                    <a:pt x="52" y="0"/>
                  </a:moveTo>
                  <a:lnTo>
                    <a:pt x="52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315" name="Rectangle 59">
              <a:extLst>
                <a:ext uri="{FF2B5EF4-FFF2-40B4-BE49-F238E27FC236}">
                  <a16:creationId xmlns:a16="http://schemas.microsoft.com/office/drawing/2014/main" id="{BE9DEC44-34A3-C9E4-6A17-C7881503C7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1996" y="4918642"/>
              <a:ext cx="76682" cy="7197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316" name="Rectangle 60">
              <a:extLst>
                <a:ext uri="{FF2B5EF4-FFF2-40B4-BE49-F238E27FC236}">
                  <a16:creationId xmlns:a16="http://schemas.microsoft.com/office/drawing/2014/main" id="{D3AE5963-0BD3-F4E2-95D1-09841DD45E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1996" y="4899449"/>
              <a:ext cx="76682" cy="4798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317" name="Freeform 61">
              <a:extLst>
                <a:ext uri="{FF2B5EF4-FFF2-40B4-BE49-F238E27FC236}">
                  <a16:creationId xmlns:a16="http://schemas.microsoft.com/office/drawing/2014/main" id="{7AE666B8-5291-A444-34F3-E827D26FA1EB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3104" y="3238031"/>
              <a:ext cx="116497" cy="80372"/>
            </a:xfrm>
            <a:custGeom>
              <a:avLst/>
              <a:gdLst>
                <a:gd name="T0" fmla="*/ 65088 w 79"/>
                <a:gd name="T1" fmla="*/ 19050 h 67"/>
                <a:gd name="T2" fmla="*/ 68263 w 79"/>
                <a:gd name="T3" fmla="*/ 9525 h 67"/>
                <a:gd name="T4" fmla="*/ 77788 w 79"/>
                <a:gd name="T5" fmla="*/ 6350 h 67"/>
                <a:gd name="T6" fmla="*/ 84138 w 79"/>
                <a:gd name="T7" fmla="*/ 0 h 67"/>
                <a:gd name="T8" fmla="*/ 93663 w 79"/>
                <a:gd name="T9" fmla="*/ 0 h 67"/>
                <a:gd name="T10" fmla="*/ 103188 w 79"/>
                <a:gd name="T11" fmla="*/ 0 h 67"/>
                <a:gd name="T12" fmla="*/ 109538 w 79"/>
                <a:gd name="T13" fmla="*/ 3175 h 67"/>
                <a:gd name="T14" fmla="*/ 112713 w 79"/>
                <a:gd name="T15" fmla="*/ 6350 h 67"/>
                <a:gd name="T16" fmla="*/ 119063 w 79"/>
                <a:gd name="T17" fmla="*/ 12700 h 67"/>
                <a:gd name="T18" fmla="*/ 125413 w 79"/>
                <a:gd name="T19" fmla="*/ 28575 h 67"/>
                <a:gd name="T20" fmla="*/ 125413 w 79"/>
                <a:gd name="T21" fmla="*/ 53975 h 67"/>
                <a:gd name="T22" fmla="*/ 125413 w 79"/>
                <a:gd name="T23" fmla="*/ 106363 h 67"/>
                <a:gd name="T24" fmla="*/ 115888 w 79"/>
                <a:gd name="T25" fmla="*/ 106363 h 67"/>
                <a:gd name="T26" fmla="*/ 115888 w 79"/>
                <a:gd name="T27" fmla="*/ 50800 h 67"/>
                <a:gd name="T28" fmla="*/ 115888 w 79"/>
                <a:gd name="T29" fmla="*/ 34925 h 67"/>
                <a:gd name="T30" fmla="*/ 109538 w 79"/>
                <a:gd name="T31" fmla="*/ 22225 h 67"/>
                <a:gd name="T32" fmla="*/ 103188 w 79"/>
                <a:gd name="T33" fmla="*/ 15875 h 67"/>
                <a:gd name="T34" fmla="*/ 93663 w 79"/>
                <a:gd name="T35" fmla="*/ 12700 h 67"/>
                <a:gd name="T36" fmla="*/ 87313 w 79"/>
                <a:gd name="T37" fmla="*/ 12700 h 67"/>
                <a:gd name="T38" fmla="*/ 80963 w 79"/>
                <a:gd name="T39" fmla="*/ 15875 h 67"/>
                <a:gd name="T40" fmla="*/ 74613 w 79"/>
                <a:gd name="T41" fmla="*/ 22225 h 67"/>
                <a:gd name="T42" fmla="*/ 71438 w 79"/>
                <a:gd name="T43" fmla="*/ 28575 h 67"/>
                <a:gd name="T44" fmla="*/ 68263 w 79"/>
                <a:gd name="T45" fmla="*/ 31750 h 67"/>
                <a:gd name="T46" fmla="*/ 68263 w 79"/>
                <a:gd name="T47" fmla="*/ 38100 h 67"/>
                <a:gd name="T48" fmla="*/ 68263 w 79"/>
                <a:gd name="T49" fmla="*/ 44450 h 67"/>
                <a:gd name="T50" fmla="*/ 68263 w 79"/>
                <a:gd name="T51" fmla="*/ 57150 h 67"/>
                <a:gd name="T52" fmla="*/ 68263 w 79"/>
                <a:gd name="T53" fmla="*/ 106363 h 67"/>
                <a:gd name="T54" fmla="*/ 60325 w 79"/>
                <a:gd name="T55" fmla="*/ 106363 h 67"/>
                <a:gd name="T56" fmla="*/ 60325 w 79"/>
                <a:gd name="T57" fmla="*/ 47625 h 67"/>
                <a:gd name="T58" fmla="*/ 57150 w 79"/>
                <a:gd name="T59" fmla="*/ 31750 h 67"/>
                <a:gd name="T60" fmla="*/ 53975 w 79"/>
                <a:gd name="T61" fmla="*/ 22225 h 67"/>
                <a:gd name="T62" fmla="*/ 44450 w 79"/>
                <a:gd name="T63" fmla="*/ 15875 h 67"/>
                <a:gd name="T64" fmla="*/ 34925 w 79"/>
                <a:gd name="T65" fmla="*/ 12700 h 67"/>
                <a:gd name="T66" fmla="*/ 28575 w 79"/>
                <a:gd name="T67" fmla="*/ 12700 h 67"/>
                <a:gd name="T68" fmla="*/ 22225 w 79"/>
                <a:gd name="T69" fmla="*/ 15875 h 67"/>
                <a:gd name="T70" fmla="*/ 15875 w 79"/>
                <a:gd name="T71" fmla="*/ 22225 h 67"/>
                <a:gd name="T72" fmla="*/ 12700 w 79"/>
                <a:gd name="T73" fmla="*/ 28575 h 67"/>
                <a:gd name="T74" fmla="*/ 12700 w 79"/>
                <a:gd name="T75" fmla="*/ 31750 h 67"/>
                <a:gd name="T76" fmla="*/ 9525 w 79"/>
                <a:gd name="T77" fmla="*/ 38100 h 67"/>
                <a:gd name="T78" fmla="*/ 9525 w 79"/>
                <a:gd name="T79" fmla="*/ 44450 h 67"/>
                <a:gd name="T80" fmla="*/ 9525 w 79"/>
                <a:gd name="T81" fmla="*/ 57150 h 67"/>
                <a:gd name="T82" fmla="*/ 9525 w 79"/>
                <a:gd name="T83" fmla="*/ 106363 h 67"/>
                <a:gd name="T84" fmla="*/ 0 w 79"/>
                <a:gd name="T85" fmla="*/ 106363 h 67"/>
                <a:gd name="T86" fmla="*/ 0 w 79"/>
                <a:gd name="T87" fmla="*/ 3175 h 67"/>
                <a:gd name="T88" fmla="*/ 9525 w 79"/>
                <a:gd name="T89" fmla="*/ 3175 h 67"/>
                <a:gd name="T90" fmla="*/ 9525 w 79"/>
                <a:gd name="T91" fmla="*/ 12700 h 67"/>
                <a:gd name="T92" fmla="*/ 15875 w 79"/>
                <a:gd name="T93" fmla="*/ 9525 h 67"/>
                <a:gd name="T94" fmla="*/ 22225 w 79"/>
                <a:gd name="T95" fmla="*/ 3175 h 67"/>
                <a:gd name="T96" fmla="*/ 28575 w 79"/>
                <a:gd name="T97" fmla="*/ 0 h 67"/>
                <a:gd name="T98" fmla="*/ 34925 w 79"/>
                <a:gd name="T99" fmla="*/ 0 h 67"/>
                <a:gd name="T100" fmla="*/ 44450 w 79"/>
                <a:gd name="T101" fmla="*/ 0 h 67"/>
                <a:gd name="T102" fmla="*/ 53975 w 79"/>
                <a:gd name="T103" fmla="*/ 6350 h 67"/>
                <a:gd name="T104" fmla="*/ 60325 w 79"/>
                <a:gd name="T105" fmla="*/ 9525 h 67"/>
                <a:gd name="T106" fmla="*/ 65088 w 79"/>
                <a:gd name="T107" fmla="*/ 19050 h 6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79" h="67">
                  <a:moveTo>
                    <a:pt x="41" y="12"/>
                  </a:moveTo>
                  <a:lnTo>
                    <a:pt x="43" y="6"/>
                  </a:lnTo>
                  <a:lnTo>
                    <a:pt x="49" y="4"/>
                  </a:lnTo>
                  <a:lnTo>
                    <a:pt x="53" y="0"/>
                  </a:lnTo>
                  <a:lnTo>
                    <a:pt x="59" y="0"/>
                  </a:lnTo>
                  <a:lnTo>
                    <a:pt x="65" y="0"/>
                  </a:lnTo>
                  <a:lnTo>
                    <a:pt x="69" y="2"/>
                  </a:lnTo>
                  <a:lnTo>
                    <a:pt x="71" y="4"/>
                  </a:lnTo>
                  <a:lnTo>
                    <a:pt x="75" y="8"/>
                  </a:lnTo>
                  <a:lnTo>
                    <a:pt x="79" y="18"/>
                  </a:lnTo>
                  <a:lnTo>
                    <a:pt x="79" y="34"/>
                  </a:lnTo>
                  <a:lnTo>
                    <a:pt x="79" y="67"/>
                  </a:lnTo>
                  <a:lnTo>
                    <a:pt x="73" y="67"/>
                  </a:lnTo>
                  <a:lnTo>
                    <a:pt x="73" y="32"/>
                  </a:lnTo>
                  <a:lnTo>
                    <a:pt x="73" y="22"/>
                  </a:lnTo>
                  <a:lnTo>
                    <a:pt x="69" y="14"/>
                  </a:lnTo>
                  <a:lnTo>
                    <a:pt x="65" y="10"/>
                  </a:lnTo>
                  <a:lnTo>
                    <a:pt x="59" y="8"/>
                  </a:lnTo>
                  <a:lnTo>
                    <a:pt x="55" y="8"/>
                  </a:lnTo>
                  <a:lnTo>
                    <a:pt x="51" y="10"/>
                  </a:lnTo>
                  <a:lnTo>
                    <a:pt x="47" y="14"/>
                  </a:lnTo>
                  <a:lnTo>
                    <a:pt x="45" y="18"/>
                  </a:lnTo>
                  <a:lnTo>
                    <a:pt x="43" y="20"/>
                  </a:lnTo>
                  <a:lnTo>
                    <a:pt x="43" y="24"/>
                  </a:lnTo>
                  <a:lnTo>
                    <a:pt x="43" y="28"/>
                  </a:lnTo>
                  <a:lnTo>
                    <a:pt x="43" y="36"/>
                  </a:lnTo>
                  <a:lnTo>
                    <a:pt x="43" y="67"/>
                  </a:lnTo>
                  <a:lnTo>
                    <a:pt x="38" y="67"/>
                  </a:lnTo>
                  <a:lnTo>
                    <a:pt x="38" y="30"/>
                  </a:lnTo>
                  <a:lnTo>
                    <a:pt x="36" y="20"/>
                  </a:lnTo>
                  <a:lnTo>
                    <a:pt x="34" y="14"/>
                  </a:lnTo>
                  <a:lnTo>
                    <a:pt x="28" y="10"/>
                  </a:lnTo>
                  <a:lnTo>
                    <a:pt x="22" y="8"/>
                  </a:lnTo>
                  <a:lnTo>
                    <a:pt x="18" y="8"/>
                  </a:lnTo>
                  <a:lnTo>
                    <a:pt x="14" y="10"/>
                  </a:lnTo>
                  <a:lnTo>
                    <a:pt x="10" y="14"/>
                  </a:lnTo>
                  <a:lnTo>
                    <a:pt x="8" y="18"/>
                  </a:lnTo>
                  <a:lnTo>
                    <a:pt x="8" y="20"/>
                  </a:lnTo>
                  <a:lnTo>
                    <a:pt x="6" y="24"/>
                  </a:lnTo>
                  <a:lnTo>
                    <a:pt x="6" y="28"/>
                  </a:lnTo>
                  <a:lnTo>
                    <a:pt x="6" y="36"/>
                  </a:lnTo>
                  <a:lnTo>
                    <a:pt x="6" y="67"/>
                  </a:lnTo>
                  <a:lnTo>
                    <a:pt x="0" y="67"/>
                  </a:lnTo>
                  <a:lnTo>
                    <a:pt x="0" y="2"/>
                  </a:lnTo>
                  <a:lnTo>
                    <a:pt x="6" y="2"/>
                  </a:lnTo>
                  <a:lnTo>
                    <a:pt x="6" y="8"/>
                  </a:lnTo>
                  <a:lnTo>
                    <a:pt x="10" y="6"/>
                  </a:lnTo>
                  <a:lnTo>
                    <a:pt x="14" y="2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8" y="0"/>
                  </a:lnTo>
                  <a:lnTo>
                    <a:pt x="34" y="4"/>
                  </a:lnTo>
                  <a:lnTo>
                    <a:pt x="38" y="6"/>
                  </a:lnTo>
                  <a:lnTo>
                    <a:pt x="41" y="12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318" name="Freeform 62">
              <a:extLst>
                <a:ext uri="{FF2B5EF4-FFF2-40B4-BE49-F238E27FC236}">
                  <a16:creationId xmlns:a16="http://schemas.microsoft.com/office/drawing/2014/main" id="{4A9CC60D-0845-DACB-6D83-C59650861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3653104" y="3238031"/>
              <a:ext cx="116497" cy="80372"/>
            </a:xfrm>
            <a:custGeom>
              <a:avLst/>
              <a:gdLst>
                <a:gd name="T0" fmla="*/ 65088 w 79"/>
                <a:gd name="T1" fmla="*/ 19050 h 67"/>
                <a:gd name="T2" fmla="*/ 68263 w 79"/>
                <a:gd name="T3" fmla="*/ 9525 h 67"/>
                <a:gd name="T4" fmla="*/ 77788 w 79"/>
                <a:gd name="T5" fmla="*/ 6350 h 67"/>
                <a:gd name="T6" fmla="*/ 84138 w 79"/>
                <a:gd name="T7" fmla="*/ 0 h 67"/>
                <a:gd name="T8" fmla="*/ 93663 w 79"/>
                <a:gd name="T9" fmla="*/ 0 h 67"/>
                <a:gd name="T10" fmla="*/ 103188 w 79"/>
                <a:gd name="T11" fmla="*/ 0 h 67"/>
                <a:gd name="T12" fmla="*/ 109538 w 79"/>
                <a:gd name="T13" fmla="*/ 3175 h 67"/>
                <a:gd name="T14" fmla="*/ 112713 w 79"/>
                <a:gd name="T15" fmla="*/ 6350 h 67"/>
                <a:gd name="T16" fmla="*/ 119063 w 79"/>
                <a:gd name="T17" fmla="*/ 12700 h 67"/>
                <a:gd name="T18" fmla="*/ 125413 w 79"/>
                <a:gd name="T19" fmla="*/ 28575 h 67"/>
                <a:gd name="T20" fmla="*/ 125413 w 79"/>
                <a:gd name="T21" fmla="*/ 53975 h 67"/>
                <a:gd name="T22" fmla="*/ 125413 w 79"/>
                <a:gd name="T23" fmla="*/ 106363 h 67"/>
                <a:gd name="T24" fmla="*/ 115888 w 79"/>
                <a:gd name="T25" fmla="*/ 106363 h 67"/>
                <a:gd name="T26" fmla="*/ 115888 w 79"/>
                <a:gd name="T27" fmla="*/ 50800 h 67"/>
                <a:gd name="T28" fmla="*/ 115888 w 79"/>
                <a:gd name="T29" fmla="*/ 34925 h 67"/>
                <a:gd name="T30" fmla="*/ 109538 w 79"/>
                <a:gd name="T31" fmla="*/ 22225 h 67"/>
                <a:gd name="T32" fmla="*/ 103188 w 79"/>
                <a:gd name="T33" fmla="*/ 15875 h 67"/>
                <a:gd name="T34" fmla="*/ 93663 w 79"/>
                <a:gd name="T35" fmla="*/ 12700 h 67"/>
                <a:gd name="T36" fmla="*/ 87313 w 79"/>
                <a:gd name="T37" fmla="*/ 12700 h 67"/>
                <a:gd name="T38" fmla="*/ 80963 w 79"/>
                <a:gd name="T39" fmla="*/ 15875 h 67"/>
                <a:gd name="T40" fmla="*/ 74613 w 79"/>
                <a:gd name="T41" fmla="*/ 22225 h 67"/>
                <a:gd name="T42" fmla="*/ 71438 w 79"/>
                <a:gd name="T43" fmla="*/ 28575 h 67"/>
                <a:gd name="T44" fmla="*/ 68263 w 79"/>
                <a:gd name="T45" fmla="*/ 31750 h 67"/>
                <a:gd name="T46" fmla="*/ 68263 w 79"/>
                <a:gd name="T47" fmla="*/ 38100 h 67"/>
                <a:gd name="T48" fmla="*/ 68263 w 79"/>
                <a:gd name="T49" fmla="*/ 44450 h 67"/>
                <a:gd name="T50" fmla="*/ 68263 w 79"/>
                <a:gd name="T51" fmla="*/ 57150 h 67"/>
                <a:gd name="T52" fmla="*/ 68263 w 79"/>
                <a:gd name="T53" fmla="*/ 106363 h 67"/>
                <a:gd name="T54" fmla="*/ 60325 w 79"/>
                <a:gd name="T55" fmla="*/ 106363 h 67"/>
                <a:gd name="T56" fmla="*/ 60325 w 79"/>
                <a:gd name="T57" fmla="*/ 47625 h 67"/>
                <a:gd name="T58" fmla="*/ 57150 w 79"/>
                <a:gd name="T59" fmla="*/ 31750 h 67"/>
                <a:gd name="T60" fmla="*/ 53975 w 79"/>
                <a:gd name="T61" fmla="*/ 22225 h 67"/>
                <a:gd name="T62" fmla="*/ 44450 w 79"/>
                <a:gd name="T63" fmla="*/ 15875 h 67"/>
                <a:gd name="T64" fmla="*/ 34925 w 79"/>
                <a:gd name="T65" fmla="*/ 12700 h 67"/>
                <a:gd name="T66" fmla="*/ 28575 w 79"/>
                <a:gd name="T67" fmla="*/ 12700 h 67"/>
                <a:gd name="T68" fmla="*/ 22225 w 79"/>
                <a:gd name="T69" fmla="*/ 15875 h 67"/>
                <a:gd name="T70" fmla="*/ 15875 w 79"/>
                <a:gd name="T71" fmla="*/ 22225 h 67"/>
                <a:gd name="T72" fmla="*/ 12700 w 79"/>
                <a:gd name="T73" fmla="*/ 28575 h 67"/>
                <a:gd name="T74" fmla="*/ 12700 w 79"/>
                <a:gd name="T75" fmla="*/ 31750 h 67"/>
                <a:gd name="T76" fmla="*/ 9525 w 79"/>
                <a:gd name="T77" fmla="*/ 38100 h 67"/>
                <a:gd name="T78" fmla="*/ 9525 w 79"/>
                <a:gd name="T79" fmla="*/ 44450 h 67"/>
                <a:gd name="T80" fmla="*/ 9525 w 79"/>
                <a:gd name="T81" fmla="*/ 57150 h 67"/>
                <a:gd name="T82" fmla="*/ 9525 w 79"/>
                <a:gd name="T83" fmla="*/ 106363 h 67"/>
                <a:gd name="T84" fmla="*/ 0 w 79"/>
                <a:gd name="T85" fmla="*/ 106363 h 67"/>
                <a:gd name="T86" fmla="*/ 0 w 79"/>
                <a:gd name="T87" fmla="*/ 3175 h 67"/>
                <a:gd name="T88" fmla="*/ 9525 w 79"/>
                <a:gd name="T89" fmla="*/ 3175 h 67"/>
                <a:gd name="T90" fmla="*/ 9525 w 79"/>
                <a:gd name="T91" fmla="*/ 12700 h 67"/>
                <a:gd name="T92" fmla="*/ 15875 w 79"/>
                <a:gd name="T93" fmla="*/ 9525 h 67"/>
                <a:gd name="T94" fmla="*/ 22225 w 79"/>
                <a:gd name="T95" fmla="*/ 3175 h 67"/>
                <a:gd name="T96" fmla="*/ 28575 w 79"/>
                <a:gd name="T97" fmla="*/ 0 h 67"/>
                <a:gd name="T98" fmla="*/ 34925 w 79"/>
                <a:gd name="T99" fmla="*/ 0 h 67"/>
                <a:gd name="T100" fmla="*/ 44450 w 79"/>
                <a:gd name="T101" fmla="*/ 0 h 67"/>
                <a:gd name="T102" fmla="*/ 53975 w 79"/>
                <a:gd name="T103" fmla="*/ 6350 h 67"/>
                <a:gd name="T104" fmla="*/ 60325 w 79"/>
                <a:gd name="T105" fmla="*/ 9525 h 67"/>
                <a:gd name="T106" fmla="*/ 65088 w 79"/>
                <a:gd name="T107" fmla="*/ 19050 h 67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</a:gdLst>
              <a:ahLst/>
              <a:cxnLst>
                <a:cxn ang="T108">
                  <a:pos x="T0" y="T1"/>
                </a:cxn>
                <a:cxn ang="T109">
                  <a:pos x="T2" y="T3"/>
                </a:cxn>
                <a:cxn ang="T110">
                  <a:pos x="T4" y="T5"/>
                </a:cxn>
                <a:cxn ang="T111">
                  <a:pos x="T6" y="T7"/>
                </a:cxn>
                <a:cxn ang="T112">
                  <a:pos x="T8" y="T9"/>
                </a:cxn>
                <a:cxn ang="T113">
                  <a:pos x="T10" y="T11"/>
                </a:cxn>
                <a:cxn ang="T114">
                  <a:pos x="T12" y="T13"/>
                </a:cxn>
                <a:cxn ang="T115">
                  <a:pos x="T14" y="T15"/>
                </a:cxn>
                <a:cxn ang="T116">
                  <a:pos x="T16" y="T17"/>
                </a:cxn>
                <a:cxn ang="T117">
                  <a:pos x="T18" y="T19"/>
                </a:cxn>
                <a:cxn ang="T118">
                  <a:pos x="T20" y="T21"/>
                </a:cxn>
                <a:cxn ang="T119">
                  <a:pos x="T22" y="T23"/>
                </a:cxn>
                <a:cxn ang="T120">
                  <a:pos x="T24" y="T25"/>
                </a:cxn>
                <a:cxn ang="T121">
                  <a:pos x="T26" y="T27"/>
                </a:cxn>
                <a:cxn ang="T122">
                  <a:pos x="T28" y="T29"/>
                </a:cxn>
                <a:cxn ang="T123">
                  <a:pos x="T30" y="T31"/>
                </a:cxn>
                <a:cxn ang="T124">
                  <a:pos x="T32" y="T33"/>
                </a:cxn>
                <a:cxn ang="T125">
                  <a:pos x="T34" y="T35"/>
                </a:cxn>
                <a:cxn ang="T126">
                  <a:pos x="T36" y="T37"/>
                </a:cxn>
                <a:cxn ang="T127">
                  <a:pos x="T38" y="T39"/>
                </a:cxn>
                <a:cxn ang="T128">
                  <a:pos x="T40" y="T41"/>
                </a:cxn>
                <a:cxn ang="T129">
                  <a:pos x="T42" y="T43"/>
                </a:cxn>
                <a:cxn ang="T130">
                  <a:pos x="T44" y="T45"/>
                </a:cxn>
                <a:cxn ang="T131">
                  <a:pos x="T46" y="T47"/>
                </a:cxn>
                <a:cxn ang="T132">
                  <a:pos x="T48" y="T49"/>
                </a:cxn>
                <a:cxn ang="T133">
                  <a:pos x="T50" y="T51"/>
                </a:cxn>
                <a:cxn ang="T134">
                  <a:pos x="T52" y="T53"/>
                </a:cxn>
                <a:cxn ang="T135">
                  <a:pos x="T54" y="T55"/>
                </a:cxn>
                <a:cxn ang="T136">
                  <a:pos x="T56" y="T57"/>
                </a:cxn>
                <a:cxn ang="T137">
                  <a:pos x="T58" y="T59"/>
                </a:cxn>
                <a:cxn ang="T138">
                  <a:pos x="T60" y="T61"/>
                </a:cxn>
                <a:cxn ang="T139">
                  <a:pos x="T62" y="T63"/>
                </a:cxn>
                <a:cxn ang="T140">
                  <a:pos x="T64" y="T65"/>
                </a:cxn>
                <a:cxn ang="T141">
                  <a:pos x="T66" y="T67"/>
                </a:cxn>
                <a:cxn ang="T142">
                  <a:pos x="T68" y="T69"/>
                </a:cxn>
                <a:cxn ang="T143">
                  <a:pos x="T70" y="T71"/>
                </a:cxn>
                <a:cxn ang="T144">
                  <a:pos x="T72" y="T73"/>
                </a:cxn>
                <a:cxn ang="T145">
                  <a:pos x="T74" y="T75"/>
                </a:cxn>
                <a:cxn ang="T146">
                  <a:pos x="T76" y="T77"/>
                </a:cxn>
                <a:cxn ang="T147">
                  <a:pos x="T78" y="T79"/>
                </a:cxn>
                <a:cxn ang="T148">
                  <a:pos x="T80" y="T81"/>
                </a:cxn>
                <a:cxn ang="T149">
                  <a:pos x="T82" y="T83"/>
                </a:cxn>
                <a:cxn ang="T150">
                  <a:pos x="T84" y="T85"/>
                </a:cxn>
                <a:cxn ang="T151">
                  <a:pos x="T86" y="T87"/>
                </a:cxn>
                <a:cxn ang="T152">
                  <a:pos x="T88" y="T89"/>
                </a:cxn>
                <a:cxn ang="T153">
                  <a:pos x="T90" y="T91"/>
                </a:cxn>
                <a:cxn ang="T154">
                  <a:pos x="T92" y="T93"/>
                </a:cxn>
                <a:cxn ang="T155">
                  <a:pos x="T94" y="T95"/>
                </a:cxn>
                <a:cxn ang="T156">
                  <a:pos x="T96" y="T97"/>
                </a:cxn>
                <a:cxn ang="T157">
                  <a:pos x="T98" y="T99"/>
                </a:cxn>
                <a:cxn ang="T158">
                  <a:pos x="T100" y="T101"/>
                </a:cxn>
                <a:cxn ang="T159">
                  <a:pos x="T102" y="T103"/>
                </a:cxn>
                <a:cxn ang="T160">
                  <a:pos x="T104" y="T105"/>
                </a:cxn>
                <a:cxn ang="T161">
                  <a:pos x="T106" y="T107"/>
                </a:cxn>
              </a:cxnLst>
              <a:rect l="0" t="0" r="r" b="b"/>
              <a:pathLst>
                <a:path w="79" h="67">
                  <a:moveTo>
                    <a:pt x="41" y="12"/>
                  </a:moveTo>
                  <a:lnTo>
                    <a:pt x="43" y="6"/>
                  </a:lnTo>
                  <a:lnTo>
                    <a:pt x="49" y="4"/>
                  </a:lnTo>
                  <a:lnTo>
                    <a:pt x="53" y="0"/>
                  </a:lnTo>
                  <a:lnTo>
                    <a:pt x="59" y="0"/>
                  </a:lnTo>
                  <a:lnTo>
                    <a:pt x="65" y="0"/>
                  </a:lnTo>
                  <a:lnTo>
                    <a:pt x="69" y="2"/>
                  </a:lnTo>
                  <a:lnTo>
                    <a:pt x="71" y="4"/>
                  </a:lnTo>
                  <a:lnTo>
                    <a:pt x="75" y="8"/>
                  </a:lnTo>
                  <a:lnTo>
                    <a:pt x="79" y="18"/>
                  </a:lnTo>
                  <a:lnTo>
                    <a:pt x="79" y="34"/>
                  </a:lnTo>
                  <a:lnTo>
                    <a:pt x="79" y="67"/>
                  </a:lnTo>
                  <a:lnTo>
                    <a:pt x="73" y="67"/>
                  </a:lnTo>
                  <a:lnTo>
                    <a:pt x="73" y="32"/>
                  </a:lnTo>
                  <a:lnTo>
                    <a:pt x="73" y="22"/>
                  </a:lnTo>
                  <a:lnTo>
                    <a:pt x="69" y="14"/>
                  </a:lnTo>
                  <a:lnTo>
                    <a:pt x="65" y="10"/>
                  </a:lnTo>
                  <a:lnTo>
                    <a:pt x="59" y="8"/>
                  </a:lnTo>
                  <a:lnTo>
                    <a:pt x="55" y="8"/>
                  </a:lnTo>
                  <a:lnTo>
                    <a:pt x="51" y="10"/>
                  </a:lnTo>
                  <a:lnTo>
                    <a:pt x="47" y="14"/>
                  </a:lnTo>
                  <a:lnTo>
                    <a:pt x="45" y="18"/>
                  </a:lnTo>
                  <a:lnTo>
                    <a:pt x="43" y="20"/>
                  </a:lnTo>
                  <a:lnTo>
                    <a:pt x="43" y="24"/>
                  </a:lnTo>
                  <a:lnTo>
                    <a:pt x="43" y="28"/>
                  </a:lnTo>
                  <a:lnTo>
                    <a:pt x="43" y="36"/>
                  </a:lnTo>
                  <a:lnTo>
                    <a:pt x="43" y="67"/>
                  </a:lnTo>
                  <a:lnTo>
                    <a:pt x="38" y="67"/>
                  </a:lnTo>
                  <a:lnTo>
                    <a:pt x="38" y="30"/>
                  </a:lnTo>
                  <a:lnTo>
                    <a:pt x="36" y="20"/>
                  </a:lnTo>
                  <a:lnTo>
                    <a:pt x="34" y="14"/>
                  </a:lnTo>
                  <a:lnTo>
                    <a:pt x="28" y="10"/>
                  </a:lnTo>
                  <a:lnTo>
                    <a:pt x="22" y="8"/>
                  </a:lnTo>
                  <a:lnTo>
                    <a:pt x="18" y="8"/>
                  </a:lnTo>
                  <a:lnTo>
                    <a:pt x="14" y="10"/>
                  </a:lnTo>
                  <a:lnTo>
                    <a:pt x="10" y="14"/>
                  </a:lnTo>
                  <a:lnTo>
                    <a:pt x="8" y="18"/>
                  </a:lnTo>
                  <a:lnTo>
                    <a:pt x="8" y="20"/>
                  </a:lnTo>
                  <a:lnTo>
                    <a:pt x="6" y="24"/>
                  </a:lnTo>
                  <a:lnTo>
                    <a:pt x="6" y="28"/>
                  </a:lnTo>
                  <a:lnTo>
                    <a:pt x="6" y="36"/>
                  </a:lnTo>
                  <a:lnTo>
                    <a:pt x="6" y="67"/>
                  </a:lnTo>
                  <a:lnTo>
                    <a:pt x="0" y="67"/>
                  </a:lnTo>
                  <a:lnTo>
                    <a:pt x="0" y="2"/>
                  </a:lnTo>
                  <a:lnTo>
                    <a:pt x="6" y="2"/>
                  </a:lnTo>
                  <a:lnTo>
                    <a:pt x="6" y="8"/>
                  </a:lnTo>
                  <a:lnTo>
                    <a:pt x="10" y="6"/>
                  </a:lnTo>
                  <a:lnTo>
                    <a:pt x="14" y="2"/>
                  </a:lnTo>
                  <a:lnTo>
                    <a:pt x="18" y="0"/>
                  </a:lnTo>
                  <a:lnTo>
                    <a:pt x="22" y="0"/>
                  </a:lnTo>
                  <a:lnTo>
                    <a:pt x="28" y="0"/>
                  </a:lnTo>
                  <a:lnTo>
                    <a:pt x="34" y="4"/>
                  </a:lnTo>
                  <a:lnTo>
                    <a:pt x="38" y="6"/>
                  </a:lnTo>
                  <a:lnTo>
                    <a:pt x="41" y="12"/>
                  </a:lnTo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319" name="Freeform 63">
              <a:extLst>
                <a:ext uri="{FF2B5EF4-FFF2-40B4-BE49-F238E27FC236}">
                  <a16:creationId xmlns:a16="http://schemas.microsoft.com/office/drawing/2014/main" id="{CB60CBD3-D8B5-1BDD-D9A4-8BAB799368EF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7942" y="3294412"/>
              <a:ext cx="47189" cy="79172"/>
            </a:xfrm>
            <a:custGeom>
              <a:avLst/>
              <a:gdLst>
                <a:gd name="T0" fmla="*/ 0 w 32"/>
                <a:gd name="T1" fmla="*/ 104775 h 66"/>
                <a:gd name="T2" fmla="*/ 0 w 32"/>
                <a:gd name="T3" fmla="*/ 0 h 66"/>
                <a:gd name="T4" fmla="*/ 50800 w 32"/>
                <a:gd name="T5" fmla="*/ 0 h 66"/>
                <a:gd name="T6" fmla="*/ 50800 w 32"/>
                <a:gd name="T7" fmla="*/ 9525 h 66"/>
                <a:gd name="T8" fmla="*/ 9525 w 32"/>
                <a:gd name="T9" fmla="*/ 9525 h 66"/>
                <a:gd name="T10" fmla="*/ 9525 w 32"/>
                <a:gd name="T11" fmla="*/ 44450 h 66"/>
                <a:gd name="T12" fmla="*/ 50800 w 32"/>
                <a:gd name="T13" fmla="*/ 44450 h 66"/>
                <a:gd name="T14" fmla="*/ 50800 w 32"/>
                <a:gd name="T15" fmla="*/ 57150 h 66"/>
                <a:gd name="T16" fmla="*/ 9525 w 32"/>
                <a:gd name="T17" fmla="*/ 57150 h 66"/>
                <a:gd name="T18" fmla="*/ 9525 w 32"/>
                <a:gd name="T19" fmla="*/ 104775 h 66"/>
                <a:gd name="T20" fmla="*/ 0 w 32"/>
                <a:gd name="T21" fmla="*/ 104775 h 6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" h="66">
                  <a:moveTo>
                    <a:pt x="0" y="66"/>
                  </a:moveTo>
                  <a:lnTo>
                    <a:pt x="0" y="0"/>
                  </a:lnTo>
                  <a:lnTo>
                    <a:pt x="32" y="0"/>
                  </a:lnTo>
                  <a:lnTo>
                    <a:pt x="32" y="6"/>
                  </a:lnTo>
                  <a:lnTo>
                    <a:pt x="6" y="6"/>
                  </a:lnTo>
                  <a:lnTo>
                    <a:pt x="6" y="28"/>
                  </a:lnTo>
                  <a:lnTo>
                    <a:pt x="32" y="28"/>
                  </a:lnTo>
                  <a:lnTo>
                    <a:pt x="32" y="36"/>
                  </a:lnTo>
                  <a:lnTo>
                    <a:pt x="6" y="36"/>
                  </a:lnTo>
                  <a:lnTo>
                    <a:pt x="6" y="66"/>
                  </a:lnTo>
                  <a:lnTo>
                    <a:pt x="0" y="66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320" name="Freeform 64">
              <a:extLst>
                <a:ext uri="{FF2B5EF4-FFF2-40B4-BE49-F238E27FC236}">
                  <a16:creationId xmlns:a16="http://schemas.microsoft.com/office/drawing/2014/main" id="{7963E145-3F14-D75C-B008-C82AC2274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7942" y="3294412"/>
              <a:ext cx="47189" cy="79172"/>
            </a:xfrm>
            <a:custGeom>
              <a:avLst/>
              <a:gdLst>
                <a:gd name="T0" fmla="*/ 0 w 32"/>
                <a:gd name="T1" fmla="*/ 104775 h 66"/>
                <a:gd name="T2" fmla="*/ 0 w 32"/>
                <a:gd name="T3" fmla="*/ 0 h 66"/>
                <a:gd name="T4" fmla="*/ 50800 w 32"/>
                <a:gd name="T5" fmla="*/ 0 h 66"/>
                <a:gd name="T6" fmla="*/ 50800 w 32"/>
                <a:gd name="T7" fmla="*/ 9525 h 66"/>
                <a:gd name="T8" fmla="*/ 9525 w 32"/>
                <a:gd name="T9" fmla="*/ 9525 h 66"/>
                <a:gd name="T10" fmla="*/ 9525 w 32"/>
                <a:gd name="T11" fmla="*/ 44450 h 66"/>
                <a:gd name="T12" fmla="*/ 50800 w 32"/>
                <a:gd name="T13" fmla="*/ 44450 h 66"/>
                <a:gd name="T14" fmla="*/ 50800 w 32"/>
                <a:gd name="T15" fmla="*/ 57150 h 66"/>
                <a:gd name="T16" fmla="*/ 9525 w 32"/>
                <a:gd name="T17" fmla="*/ 57150 h 66"/>
                <a:gd name="T18" fmla="*/ 9525 w 32"/>
                <a:gd name="T19" fmla="*/ 104775 h 66"/>
                <a:gd name="T20" fmla="*/ 0 w 32"/>
                <a:gd name="T21" fmla="*/ 104775 h 6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" h="66">
                  <a:moveTo>
                    <a:pt x="0" y="66"/>
                  </a:moveTo>
                  <a:lnTo>
                    <a:pt x="0" y="0"/>
                  </a:lnTo>
                  <a:lnTo>
                    <a:pt x="32" y="0"/>
                  </a:lnTo>
                  <a:lnTo>
                    <a:pt x="32" y="6"/>
                  </a:lnTo>
                  <a:lnTo>
                    <a:pt x="6" y="6"/>
                  </a:lnTo>
                  <a:lnTo>
                    <a:pt x="6" y="28"/>
                  </a:lnTo>
                  <a:lnTo>
                    <a:pt x="32" y="28"/>
                  </a:lnTo>
                  <a:lnTo>
                    <a:pt x="32" y="36"/>
                  </a:lnTo>
                  <a:lnTo>
                    <a:pt x="6" y="36"/>
                  </a:lnTo>
                  <a:lnTo>
                    <a:pt x="6" y="66"/>
                  </a:lnTo>
                  <a:lnTo>
                    <a:pt x="0" y="66"/>
                  </a:lnTo>
                  <a:close/>
                </a:path>
              </a:pathLst>
            </a:custGeom>
            <a:noFill/>
            <a:ln w="6350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321" name="Freeform 65">
              <a:extLst>
                <a:ext uri="{FF2B5EF4-FFF2-40B4-BE49-F238E27FC236}">
                  <a16:creationId xmlns:a16="http://schemas.microsoft.com/office/drawing/2014/main" id="{0033E1C7-5426-61F7-53AE-69A95FD130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91996" y="3259624"/>
              <a:ext cx="76682" cy="22792"/>
            </a:xfrm>
            <a:custGeom>
              <a:avLst/>
              <a:gdLst>
                <a:gd name="T0" fmla="*/ 82550 w 52"/>
                <a:gd name="T1" fmla="*/ 25400 h 19"/>
                <a:gd name="T2" fmla="*/ 82550 w 52"/>
                <a:gd name="T3" fmla="*/ 30163 h 19"/>
                <a:gd name="T4" fmla="*/ 0 w 52"/>
                <a:gd name="T5" fmla="*/ 30163 h 19"/>
                <a:gd name="T6" fmla="*/ 0 w 52"/>
                <a:gd name="T7" fmla="*/ 25400 h 19"/>
                <a:gd name="T8" fmla="*/ 82550 w 52"/>
                <a:gd name="T9" fmla="*/ 25400 h 19"/>
                <a:gd name="T10" fmla="*/ 82550 w 52"/>
                <a:gd name="T11" fmla="*/ 0 h 19"/>
                <a:gd name="T12" fmla="*/ 82550 w 52"/>
                <a:gd name="T13" fmla="*/ 6350 h 19"/>
                <a:gd name="T14" fmla="*/ 0 w 52"/>
                <a:gd name="T15" fmla="*/ 6350 h 19"/>
                <a:gd name="T16" fmla="*/ 0 w 52"/>
                <a:gd name="T17" fmla="*/ 0 h 19"/>
                <a:gd name="T18" fmla="*/ 82550 w 52"/>
                <a:gd name="T19" fmla="*/ 0 h 1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2" h="19">
                  <a:moveTo>
                    <a:pt x="52" y="16"/>
                  </a:moveTo>
                  <a:lnTo>
                    <a:pt x="52" y="19"/>
                  </a:lnTo>
                  <a:lnTo>
                    <a:pt x="0" y="19"/>
                  </a:lnTo>
                  <a:lnTo>
                    <a:pt x="0" y="16"/>
                  </a:lnTo>
                  <a:lnTo>
                    <a:pt x="52" y="16"/>
                  </a:lnTo>
                  <a:close/>
                  <a:moveTo>
                    <a:pt x="52" y="0"/>
                  </a:moveTo>
                  <a:lnTo>
                    <a:pt x="52" y="4"/>
                  </a:lnTo>
                  <a:lnTo>
                    <a:pt x="0" y="4"/>
                  </a:lnTo>
                  <a:lnTo>
                    <a:pt x="0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322" name="Rectangle 66">
              <a:extLst>
                <a:ext uri="{FF2B5EF4-FFF2-40B4-BE49-F238E27FC236}">
                  <a16:creationId xmlns:a16="http://schemas.microsoft.com/office/drawing/2014/main" id="{BA7F9FE2-553F-21F5-0F6B-A04A03A6A2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1996" y="3278817"/>
              <a:ext cx="76682" cy="3599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323" name="Rectangle 67">
              <a:extLst>
                <a:ext uri="{FF2B5EF4-FFF2-40B4-BE49-F238E27FC236}">
                  <a16:creationId xmlns:a16="http://schemas.microsoft.com/office/drawing/2014/main" id="{CF177B77-DBCB-F949-DE00-7B167697F4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91996" y="3259624"/>
              <a:ext cx="76682" cy="4798"/>
            </a:xfrm>
            <a:prstGeom prst="rect">
              <a:avLst/>
            </a:prstGeom>
            <a:noFill/>
            <a:ln w="6350">
              <a:solidFill>
                <a:srgbClr val="1F1A1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324" name="Rectangle 68">
              <a:extLst>
                <a:ext uri="{FF2B5EF4-FFF2-40B4-BE49-F238E27FC236}">
                  <a16:creationId xmlns:a16="http://schemas.microsoft.com/office/drawing/2014/main" id="{D14D7C89-8DF2-FA48-056A-87796CA788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816027" y="3344794"/>
              <a:ext cx="464513" cy="5998"/>
            </a:xfrm>
            <a:prstGeom prst="rect">
              <a:avLst/>
            </a:prstGeom>
            <a:solidFill>
              <a:srgbClr val="1F1A17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grpSp>
          <p:nvGrpSpPr>
            <p:cNvPr id="325" name="Group 70">
              <a:extLst>
                <a:ext uri="{FF2B5EF4-FFF2-40B4-BE49-F238E27FC236}">
                  <a16:creationId xmlns:a16="http://schemas.microsoft.com/office/drawing/2014/main" id="{B506B21D-3B8D-D696-2AF1-89BDF8CDDAF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39918" y="3356790"/>
              <a:ext cx="3368089" cy="1920526"/>
              <a:chOff x="3253" y="991"/>
              <a:chExt cx="2284" cy="1245"/>
            </a:xfrm>
          </p:grpSpPr>
          <p:sp>
            <p:nvSpPr>
              <p:cNvPr id="360" name="Freeform 71">
                <a:extLst>
                  <a:ext uri="{FF2B5EF4-FFF2-40B4-BE49-F238E27FC236}">
                    <a16:creationId xmlns:a16="http://schemas.microsoft.com/office/drawing/2014/main" id="{1A9CE626-71AC-617F-A430-BF15DC5DB78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53" y="1086"/>
                <a:ext cx="420" cy="1150"/>
              </a:xfrm>
              <a:custGeom>
                <a:avLst/>
                <a:gdLst>
                  <a:gd name="T0" fmla="*/ 398 w 420"/>
                  <a:gd name="T1" fmla="*/ 0 h 1150"/>
                  <a:gd name="T2" fmla="*/ 0 w 420"/>
                  <a:gd name="T3" fmla="*/ 1142 h 1150"/>
                  <a:gd name="T4" fmla="*/ 22 w 420"/>
                  <a:gd name="T5" fmla="*/ 1150 h 1150"/>
                  <a:gd name="T6" fmla="*/ 420 w 420"/>
                  <a:gd name="T7" fmla="*/ 6 h 1150"/>
                  <a:gd name="T8" fmla="*/ 398 w 420"/>
                  <a:gd name="T9" fmla="*/ 0 h 11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0" h="1150">
                    <a:moveTo>
                      <a:pt x="398" y="0"/>
                    </a:moveTo>
                    <a:lnTo>
                      <a:pt x="0" y="1142"/>
                    </a:lnTo>
                    <a:lnTo>
                      <a:pt x="22" y="1150"/>
                    </a:lnTo>
                    <a:lnTo>
                      <a:pt x="420" y="6"/>
                    </a:lnTo>
                    <a:lnTo>
                      <a:pt x="398" y="0"/>
                    </a:lnTo>
                    <a:close/>
                  </a:path>
                </a:pathLst>
              </a:custGeom>
              <a:solidFill>
                <a:srgbClr val="DA25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61" name="Freeform 72">
                <a:extLst>
                  <a:ext uri="{FF2B5EF4-FFF2-40B4-BE49-F238E27FC236}">
                    <a16:creationId xmlns:a16="http://schemas.microsoft.com/office/drawing/2014/main" id="{483AC770-A85E-DDE6-92F0-9FF791CC3F0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02" y="993"/>
                <a:ext cx="114" cy="125"/>
              </a:xfrm>
              <a:custGeom>
                <a:avLst/>
                <a:gdLst>
                  <a:gd name="T0" fmla="*/ 0 w 114"/>
                  <a:gd name="T1" fmla="*/ 85 h 125"/>
                  <a:gd name="T2" fmla="*/ 93 w 114"/>
                  <a:gd name="T3" fmla="*/ 0 h 125"/>
                  <a:gd name="T4" fmla="*/ 114 w 114"/>
                  <a:gd name="T5" fmla="*/ 125 h 125"/>
                  <a:gd name="T6" fmla="*/ 0 w 114"/>
                  <a:gd name="T7" fmla="*/ 85 h 125"/>
                  <a:gd name="T8" fmla="*/ 93 w 114"/>
                  <a:gd name="T9" fmla="*/ 0 h 125"/>
                  <a:gd name="T10" fmla="*/ 0 w 114"/>
                  <a:gd name="T11" fmla="*/ 85 h 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4" h="125">
                    <a:moveTo>
                      <a:pt x="0" y="85"/>
                    </a:moveTo>
                    <a:lnTo>
                      <a:pt x="93" y="0"/>
                    </a:lnTo>
                    <a:lnTo>
                      <a:pt x="114" y="125"/>
                    </a:lnTo>
                    <a:lnTo>
                      <a:pt x="0" y="85"/>
                    </a:lnTo>
                    <a:lnTo>
                      <a:pt x="93" y="0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DA25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62" name="Freeform 73">
                <a:extLst>
                  <a:ext uri="{FF2B5EF4-FFF2-40B4-BE49-F238E27FC236}">
                    <a16:creationId xmlns:a16="http://schemas.microsoft.com/office/drawing/2014/main" id="{6F9084D6-BAF2-6336-AFD5-2CEFBF344A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95" y="1086"/>
                <a:ext cx="420" cy="1150"/>
              </a:xfrm>
              <a:custGeom>
                <a:avLst/>
                <a:gdLst>
                  <a:gd name="T0" fmla="*/ 398 w 420"/>
                  <a:gd name="T1" fmla="*/ 0 h 1150"/>
                  <a:gd name="T2" fmla="*/ 0 w 420"/>
                  <a:gd name="T3" fmla="*/ 1142 h 1150"/>
                  <a:gd name="T4" fmla="*/ 21 w 420"/>
                  <a:gd name="T5" fmla="*/ 1150 h 1150"/>
                  <a:gd name="T6" fmla="*/ 420 w 420"/>
                  <a:gd name="T7" fmla="*/ 6 h 1150"/>
                  <a:gd name="T8" fmla="*/ 398 w 420"/>
                  <a:gd name="T9" fmla="*/ 0 h 11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0" h="1150">
                    <a:moveTo>
                      <a:pt x="398" y="0"/>
                    </a:moveTo>
                    <a:lnTo>
                      <a:pt x="0" y="1142"/>
                    </a:lnTo>
                    <a:lnTo>
                      <a:pt x="21" y="1150"/>
                    </a:lnTo>
                    <a:lnTo>
                      <a:pt x="420" y="6"/>
                    </a:lnTo>
                    <a:lnTo>
                      <a:pt x="398" y="0"/>
                    </a:lnTo>
                    <a:close/>
                  </a:path>
                </a:pathLst>
              </a:custGeom>
              <a:solidFill>
                <a:srgbClr val="DA25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63" name="Freeform 74">
                <a:extLst>
                  <a:ext uri="{FF2B5EF4-FFF2-40B4-BE49-F238E27FC236}">
                    <a16:creationId xmlns:a16="http://schemas.microsoft.com/office/drawing/2014/main" id="{C1E05C99-AC32-0C5C-54F5-08F9F2A28BF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43" y="993"/>
                <a:ext cx="115" cy="125"/>
              </a:xfrm>
              <a:custGeom>
                <a:avLst/>
                <a:gdLst>
                  <a:gd name="T0" fmla="*/ 0 w 115"/>
                  <a:gd name="T1" fmla="*/ 85 h 125"/>
                  <a:gd name="T2" fmla="*/ 95 w 115"/>
                  <a:gd name="T3" fmla="*/ 0 h 125"/>
                  <a:gd name="T4" fmla="*/ 115 w 115"/>
                  <a:gd name="T5" fmla="*/ 125 h 125"/>
                  <a:gd name="T6" fmla="*/ 0 w 115"/>
                  <a:gd name="T7" fmla="*/ 85 h 125"/>
                  <a:gd name="T8" fmla="*/ 95 w 115"/>
                  <a:gd name="T9" fmla="*/ 0 h 125"/>
                  <a:gd name="T10" fmla="*/ 0 w 115"/>
                  <a:gd name="T11" fmla="*/ 85 h 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5" h="125">
                    <a:moveTo>
                      <a:pt x="0" y="85"/>
                    </a:moveTo>
                    <a:lnTo>
                      <a:pt x="95" y="0"/>
                    </a:lnTo>
                    <a:lnTo>
                      <a:pt x="115" y="125"/>
                    </a:lnTo>
                    <a:lnTo>
                      <a:pt x="0" y="85"/>
                    </a:lnTo>
                    <a:lnTo>
                      <a:pt x="95" y="0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DA25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64" name="Freeform 75">
                <a:extLst>
                  <a:ext uri="{FF2B5EF4-FFF2-40B4-BE49-F238E27FC236}">
                    <a16:creationId xmlns:a16="http://schemas.microsoft.com/office/drawing/2014/main" id="{F3BE5DEB-C59D-AC68-F628-E549D6A340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17" y="1086"/>
                <a:ext cx="420" cy="1150"/>
              </a:xfrm>
              <a:custGeom>
                <a:avLst/>
                <a:gdLst>
                  <a:gd name="T0" fmla="*/ 398 w 420"/>
                  <a:gd name="T1" fmla="*/ 0 h 1150"/>
                  <a:gd name="T2" fmla="*/ 0 w 420"/>
                  <a:gd name="T3" fmla="*/ 1142 h 1150"/>
                  <a:gd name="T4" fmla="*/ 21 w 420"/>
                  <a:gd name="T5" fmla="*/ 1150 h 1150"/>
                  <a:gd name="T6" fmla="*/ 420 w 420"/>
                  <a:gd name="T7" fmla="*/ 6 h 1150"/>
                  <a:gd name="T8" fmla="*/ 398 w 420"/>
                  <a:gd name="T9" fmla="*/ 0 h 11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0" h="1150">
                    <a:moveTo>
                      <a:pt x="398" y="0"/>
                    </a:moveTo>
                    <a:lnTo>
                      <a:pt x="0" y="1142"/>
                    </a:lnTo>
                    <a:lnTo>
                      <a:pt x="21" y="1150"/>
                    </a:lnTo>
                    <a:lnTo>
                      <a:pt x="420" y="6"/>
                    </a:lnTo>
                    <a:lnTo>
                      <a:pt x="398" y="0"/>
                    </a:lnTo>
                    <a:close/>
                  </a:path>
                </a:pathLst>
              </a:custGeom>
              <a:solidFill>
                <a:srgbClr val="DA25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65" name="Freeform 76">
                <a:extLst>
                  <a:ext uri="{FF2B5EF4-FFF2-40B4-BE49-F238E27FC236}">
                    <a16:creationId xmlns:a16="http://schemas.microsoft.com/office/drawing/2014/main" id="{4980F34D-0651-0AAD-0365-EC41CA6C95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65" y="993"/>
                <a:ext cx="115" cy="125"/>
              </a:xfrm>
              <a:custGeom>
                <a:avLst/>
                <a:gdLst>
                  <a:gd name="T0" fmla="*/ 0 w 115"/>
                  <a:gd name="T1" fmla="*/ 85 h 125"/>
                  <a:gd name="T2" fmla="*/ 93 w 115"/>
                  <a:gd name="T3" fmla="*/ 0 h 125"/>
                  <a:gd name="T4" fmla="*/ 115 w 115"/>
                  <a:gd name="T5" fmla="*/ 125 h 125"/>
                  <a:gd name="T6" fmla="*/ 0 w 115"/>
                  <a:gd name="T7" fmla="*/ 85 h 125"/>
                  <a:gd name="T8" fmla="*/ 93 w 115"/>
                  <a:gd name="T9" fmla="*/ 0 h 125"/>
                  <a:gd name="T10" fmla="*/ 0 w 115"/>
                  <a:gd name="T11" fmla="*/ 85 h 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5" h="125">
                    <a:moveTo>
                      <a:pt x="0" y="85"/>
                    </a:moveTo>
                    <a:lnTo>
                      <a:pt x="93" y="0"/>
                    </a:lnTo>
                    <a:lnTo>
                      <a:pt x="115" y="125"/>
                    </a:lnTo>
                    <a:lnTo>
                      <a:pt x="0" y="85"/>
                    </a:lnTo>
                    <a:lnTo>
                      <a:pt x="93" y="0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DA25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66" name="Freeform 77">
                <a:extLst>
                  <a:ext uri="{FF2B5EF4-FFF2-40B4-BE49-F238E27FC236}">
                    <a16:creationId xmlns:a16="http://schemas.microsoft.com/office/drawing/2014/main" id="{C7E228F4-F2C4-E7D1-3AC3-05B53B332D2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558" y="1086"/>
                <a:ext cx="421" cy="1150"/>
              </a:xfrm>
              <a:custGeom>
                <a:avLst/>
                <a:gdLst>
                  <a:gd name="T0" fmla="*/ 399 w 421"/>
                  <a:gd name="T1" fmla="*/ 0 h 1150"/>
                  <a:gd name="T2" fmla="*/ 0 w 421"/>
                  <a:gd name="T3" fmla="*/ 1142 h 1150"/>
                  <a:gd name="T4" fmla="*/ 22 w 421"/>
                  <a:gd name="T5" fmla="*/ 1150 h 1150"/>
                  <a:gd name="T6" fmla="*/ 421 w 421"/>
                  <a:gd name="T7" fmla="*/ 6 h 1150"/>
                  <a:gd name="T8" fmla="*/ 399 w 421"/>
                  <a:gd name="T9" fmla="*/ 0 h 11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1" h="1150">
                    <a:moveTo>
                      <a:pt x="399" y="0"/>
                    </a:moveTo>
                    <a:lnTo>
                      <a:pt x="0" y="1142"/>
                    </a:lnTo>
                    <a:lnTo>
                      <a:pt x="22" y="1150"/>
                    </a:lnTo>
                    <a:lnTo>
                      <a:pt x="421" y="6"/>
                    </a:lnTo>
                    <a:lnTo>
                      <a:pt x="399" y="0"/>
                    </a:lnTo>
                    <a:close/>
                  </a:path>
                </a:pathLst>
              </a:custGeom>
              <a:solidFill>
                <a:srgbClr val="DA25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67" name="Freeform 78">
                <a:extLst>
                  <a:ext uri="{FF2B5EF4-FFF2-40B4-BE49-F238E27FC236}">
                    <a16:creationId xmlns:a16="http://schemas.microsoft.com/office/drawing/2014/main" id="{FBD3CF30-27CD-1B33-2028-DC5E9B8A03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7" y="993"/>
                <a:ext cx="115" cy="125"/>
              </a:xfrm>
              <a:custGeom>
                <a:avLst/>
                <a:gdLst>
                  <a:gd name="T0" fmla="*/ 0 w 115"/>
                  <a:gd name="T1" fmla="*/ 85 h 125"/>
                  <a:gd name="T2" fmla="*/ 95 w 115"/>
                  <a:gd name="T3" fmla="*/ 0 h 125"/>
                  <a:gd name="T4" fmla="*/ 115 w 115"/>
                  <a:gd name="T5" fmla="*/ 125 h 125"/>
                  <a:gd name="T6" fmla="*/ 0 w 115"/>
                  <a:gd name="T7" fmla="*/ 85 h 125"/>
                  <a:gd name="T8" fmla="*/ 95 w 115"/>
                  <a:gd name="T9" fmla="*/ 0 h 125"/>
                  <a:gd name="T10" fmla="*/ 0 w 115"/>
                  <a:gd name="T11" fmla="*/ 85 h 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5" h="125">
                    <a:moveTo>
                      <a:pt x="0" y="85"/>
                    </a:moveTo>
                    <a:lnTo>
                      <a:pt x="95" y="0"/>
                    </a:lnTo>
                    <a:lnTo>
                      <a:pt x="115" y="125"/>
                    </a:lnTo>
                    <a:lnTo>
                      <a:pt x="0" y="85"/>
                    </a:lnTo>
                    <a:lnTo>
                      <a:pt x="95" y="0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DA25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68" name="Freeform 79">
                <a:extLst>
                  <a:ext uri="{FF2B5EF4-FFF2-40B4-BE49-F238E27FC236}">
                    <a16:creationId xmlns:a16="http://schemas.microsoft.com/office/drawing/2014/main" id="{2E666D45-469A-FFA3-0D0A-25277CF07AD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67" y="991"/>
                <a:ext cx="339" cy="1193"/>
              </a:xfrm>
              <a:custGeom>
                <a:avLst/>
                <a:gdLst>
                  <a:gd name="T0" fmla="*/ 12 w 339"/>
                  <a:gd name="T1" fmla="*/ 1193 h 1193"/>
                  <a:gd name="T2" fmla="*/ 339 w 339"/>
                  <a:gd name="T3" fmla="*/ 4 h 1193"/>
                  <a:gd name="T4" fmla="*/ 329 w 339"/>
                  <a:gd name="T5" fmla="*/ 0 h 1193"/>
                  <a:gd name="T6" fmla="*/ 0 w 339"/>
                  <a:gd name="T7" fmla="*/ 1191 h 1193"/>
                  <a:gd name="T8" fmla="*/ 12 w 339"/>
                  <a:gd name="T9" fmla="*/ 1193 h 11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39" h="1193">
                    <a:moveTo>
                      <a:pt x="12" y="1193"/>
                    </a:moveTo>
                    <a:lnTo>
                      <a:pt x="339" y="4"/>
                    </a:lnTo>
                    <a:lnTo>
                      <a:pt x="329" y="0"/>
                    </a:lnTo>
                    <a:lnTo>
                      <a:pt x="0" y="1191"/>
                    </a:lnTo>
                    <a:lnTo>
                      <a:pt x="12" y="1193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69" name="Freeform 80">
                <a:extLst>
                  <a:ext uri="{FF2B5EF4-FFF2-40B4-BE49-F238E27FC236}">
                    <a16:creationId xmlns:a16="http://schemas.microsoft.com/office/drawing/2014/main" id="{4AFEDC8C-E364-BC41-8FCB-80270190CA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49" y="2134"/>
                <a:ext cx="67" cy="88"/>
              </a:xfrm>
              <a:custGeom>
                <a:avLst/>
                <a:gdLst>
                  <a:gd name="T0" fmla="*/ 12 w 67"/>
                  <a:gd name="T1" fmla="*/ 88 h 88"/>
                  <a:gd name="T2" fmla="*/ 67 w 67"/>
                  <a:gd name="T3" fmla="*/ 18 h 88"/>
                  <a:gd name="T4" fmla="*/ 67 w 67"/>
                  <a:gd name="T5" fmla="*/ 18 h 88"/>
                  <a:gd name="T6" fmla="*/ 65 w 67"/>
                  <a:gd name="T7" fmla="*/ 20 h 88"/>
                  <a:gd name="T8" fmla="*/ 63 w 67"/>
                  <a:gd name="T9" fmla="*/ 20 h 88"/>
                  <a:gd name="T10" fmla="*/ 61 w 67"/>
                  <a:gd name="T11" fmla="*/ 20 h 88"/>
                  <a:gd name="T12" fmla="*/ 57 w 67"/>
                  <a:gd name="T13" fmla="*/ 20 h 88"/>
                  <a:gd name="T14" fmla="*/ 55 w 67"/>
                  <a:gd name="T15" fmla="*/ 20 h 88"/>
                  <a:gd name="T16" fmla="*/ 54 w 67"/>
                  <a:gd name="T17" fmla="*/ 20 h 88"/>
                  <a:gd name="T18" fmla="*/ 52 w 67"/>
                  <a:gd name="T19" fmla="*/ 20 h 88"/>
                  <a:gd name="T20" fmla="*/ 50 w 67"/>
                  <a:gd name="T21" fmla="*/ 20 h 88"/>
                  <a:gd name="T22" fmla="*/ 48 w 67"/>
                  <a:gd name="T23" fmla="*/ 20 h 88"/>
                  <a:gd name="T24" fmla="*/ 46 w 67"/>
                  <a:gd name="T25" fmla="*/ 20 h 88"/>
                  <a:gd name="T26" fmla="*/ 42 w 67"/>
                  <a:gd name="T27" fmla="*/ 20 h 88"/>
                  <a:gd name="T28" fmla="*/ 40 w 67"/>
                  <a:gd name="T29" fmla="*/ 20 h 88"/>
                  <a:gd name="T30" fmla="*/ 38 w 67"/>
                  <a:gd name="T31" fmla="*/ 20 h 88"/>
                  <a:gd name="T32" fmla="*/ 36 w 67"/>
                  <a:gd name="T33" fmla="*/ 18 h 88"/>
                  <a:gd name="T34" fmla="*/ 34 w 67"/>
                  <a:gd name="T35" fmla="*/ 18 h 88"/>
                  <a:gd name="T36" fmla="*/ 32 w 67"/>
                  <a:gd name="T37" fmla="*/ 18 h 88"/>
                  <a:gd name="T38" fmla="*/ 30 w 67"/>
                  <a:gd name="T39" fmla="*/ 18 h 88"/>
                  <a:gd name="T40" fmla="*/ 28 w 67"/>
                  <a:gd name="T41" fmla="*/ 16 h 88"/>
                  <a:gd name="T42" fmla="*/ 26 w 67"/>
                  <a:gd name="T43" fmla="*/ 16 h 88"/>
                  <a:gd name="T44" fmla="*/ 24 w 67"/>
                  <a:gd name="T45" fmla="*/ 14 h 88"/>
                  <a:gd name="T46" fmla="*/ 22 w 67"/>
                  <a:gd name="T47" fmla="*/ 14 h 88"/>
                  <a:gd name="T48" fmla="*/ 20 w 67"/>
                  <a:gd name="T49" fmla="*/ 14 h 88"/>
                  <a:gd name="T50" fmla="*/ 18 w 67"/>
                  <a:gd name="T51" fmla="*/ 12 h 88"/>
                  <a:gd name="T52" fmla="*/ 16 w 67"/>
                  <a:gd name="T53" fmla="*/ 12 h 88"/>
                  <a:gd name="T54" fmla="*/ 14 w 67"/>
                  <a:gd name="T55" fmla="*/ 10 h 88"/>
                  <a:gd name="T56" fmla="*/ 12 w 67"/>
                  <a:gd name="T57" fmla="*/ 8 h 88"/>
                  <a:gd name="T58" fmla="*/ 10 w 67"/>
                  <a:gd name="T59" fmla="*/ 8 h 88"/>
                  <a:gd name="T60" fmla="*/ 8 w 67"/>
                  <a:gd name="T61" fmla="*/ 6 h 88"/>
                  <a:gd name="T62" fmla="*/ 6 w 67"/>
                  <a:gd name="T63" fmla="*/ 4 h 88"/>
                  <a:gd name="T64" fmla="*/ 4 w 67"/>
                  <a:gd name="T65" fmla="*/ 4 h 88"/>
                  <a:gd name="T66" fmla="*/ 2 w 67"/>
                  <a:gd name="T67" fmla="*/ 2 h 88"/>
                  <a:gd name="T68" fmla="*/ 0 w 67"/>
                  <a:gd name="T69" fmla="*/ 0 h 88"/>
                  <a:gd name="T70" fmla="*/ 12 w 67"/>
                  <a:gd name="T71" fmla="*/ 88 h 88"/>
                  <a:gd name="T72" fmla="*/ 12 w 67"/>
                  <a:gd name="T73" fmla="*/ 88 h 8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7" h="88">
                    <a:moveTo>
                      <a:pt x="12" y="88"/>
                    </a:moveTo>
                    <a:lnTo>
                      <a:pt x="67" y="18"/>
                    </a:lnTo>
                    <a:lnTo>
                      <a:pt x="65" y="20"/>
                    </a:lnTo>
                    <a:lnTo>
                      <a:pt x="63" y="20"/>
                    </a:lnTo>
                    <a:lnTo>
                      <a:pt x="61" y="20"/>
                    </a:lnTo>
                    <a:lnTo>
                      <a:pt x="57" y="20"/>
                    </a:lnTo>
                    <a:lnTo>
                      <a:pt x="55" y="20"/>
                    </a:lnTo>
                    <a:lnTo>
                      <a:pt x="54" y="20"/>
                    </a:lnTo>
                    <a:lnTo>
                      <a:pt x="52" y="20"/>
                    </a:lnTo>
                    <a:lnTo>
                      <a:pt x="50" y="20"/>
                    </a:lnTo>
                    <a:lnTo>
                      <a:pt x="48" y="20"/>
                    </a:lnTo>
                    <a:lnTo>
                      <a:pt x="46" y="20"/>
                    </a:lnTo>
                    <a:lnTo>
                      <a:pt x="42" y="20"/>
                    </a:lnTo>
                    <a:lnTo>
                      <a:pt x="40" y="20"/>
                    </a:lnTo>
                    <a:lnTo>
                      <a:pt x="38" y="20"/>
                    </a:lnTo>
                    <a:lnTo>
                      <a:pt x="36" y="18"/>
                    </a:lnTo>
                    <a:lnTo>
                      <a:pt x="34" y="18"/>
                    </a:lnTo>
                    <a:lnTo>
                      <a:pt x="32" y="18"/>
                    </a:lnTo>
                    <a:lnTo>
                      <a:pt x="30" y="18"/>
                    </a:lnTo>
                    <a:lnTo>
                      <a:pt x="28" y="16"/>
                    </a:lnTo>
                    <a:lnTo>
                      <a:pt x="26" y="16"/>
                    </a:lnTo>
                    <a:lnTo>
                      <a:pt x="24" y="14"/>
                    </a:lnTo>
                    <a:lnTo>
                      <a:pt x="22" y="14"/>
                    </a:lnTo>
                    <a:lnTo>
                      <a:pt x="20" y="14"/>
                    </a:lnTo>
                    <a:lnTo>
                      <a:pt x="18" y="12"/>
                    </a:lnTo>
                    <a:lnTo>
                      <a:pt x="16" y="12"/>
                    </a:lnTo>
                    <a:lnTo>
                      <a:pt x="14" y="10"/>
                    </a:lnTo>
                    <a:lnTo>
                      <a:pt x="12" y="8"/>
                    </a:lnTo>
                    <a:lnTo>
                      <a:pt x="10" y="8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2" y="88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70" name="Freeform 81">
                <a:extLst>
                  <a:ext uri="{FF2B5EF4-FFF2-40B4-BE49-F238E27FC236}">
                    <a16:creationId xmlns:a16="http://schemas.microsoft.com/office/drawing/2014/main" id="{A8ADAEE3-44D1-B6B8-9826-E420EB37D7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96" y="993"/>
                <a:ext cx="14" cy="1189"/>
              </a:xfrm>
              <a:custGeom>
                <a:avLst/>
                <a:gdLst>
                  <a:gd name="T0" fmla="*/ 14 w 14"/>
                  <a:gd name="T1" fmla="*/ 1189 h 1189"/>
                  <a:gd name="T2" fmla="*/ 10 w 14"/>
                  <a:gd name="T3" fmla="*/ 0 h 1189"/>
                  <a:gd name="T4" fmla="*/ 0 w 14"/>
                  <a:gd name="T5" fmla="*/ 0 h 1189"/>
                  <a:gd name="T6" fmla="*/ 2 w 14"/>
                  <a:gd name="T7" fmla="*/ 1189 h 1189"/>
                  <a:gd name="T8" fmla="*/ 14 w 14"/>
                  <a:gd name="T9" fmla="*/ 1189 h 118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" h="1189">
                    <a:moveTo>
                      <a:pt x="14" y="1189"/>
                    </a:moveTo>
                    <a:lnTo>
                      <a:pt x="10" y="0"/>
                    </a:lnTo>
                    <a:lnTo>
                      <a:pt x="0" y="0"/>
                    </a:lnTo>
                    <a:lnTo>
                      <a:pt x="2" y="1189"/>
                    </a:lnTo>
                    <a:lnTo>
                      <a:pt x="14" y="1189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71" name="Freeform 82">
                <a:extLst>
                  <a:ext uri="{FF2B5EF4-FFF2-40B4-BE49-F238E27FC236}">
                    <a16:creationId xmlns:a16="http://schemas.microsoft.com/office/drawing/2014/main" id="{1F4F1536-1F29-757C-FBE7-79FBB1C4352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68" y="2140"/>
                <a:ext cx="69" cy="82"/>
              </a:xfrm>
              <a:custGeom>
                <a:avLst/>
                <a:gdLst>
                  <a:gd name="T0" fmla="*/ 36 w 69"/>
                  <a:gd name="T1" fmla="*/ 82 h 82"/>
                  <a:gd name="T2" fmla="*/ 69 w 69"/>
                  <a:gd name="T3" fmla="*/ 0 h 82"/>
                  <a:gd name="T4" fmla="*/ 69 w 69"/>
                  <a:gd name="T5" fmla="*/ 0 h 82"/>
                  <a:gd name="T6" fmla="*/ 67 w 69"/>
                  <a:gd name="T7" fmla="*/ 2 h 82"/>
                  <a:gd name="T8" fmla="*/ 65 w 69"/>
                  <a:gd name="T9" fmla="*/ 2 h 82"/>
                  <a:gd name="T10" fmla="*/ 63 w 69"/>
                  <a:gd name="T11" fmla="*/ 4 h 82"/>
                  <a:gd name="T12" fmla="*/ 61 w 69"/>
                  <a:gd name="T13" fmla="*/ 4 h 82"/>
                  <a:gd name="T14" fmla="*/ 59 w 69"/>
                  <a:gd name="T15" fmla="*/ 6 h 82"/>
                  <a:gd name="T16" fmla="*/ 57 w 69"/>
                  <a:gd name="T17" fmla="*/ 6 h 82"/>
                  <a:gd name="T18" fmla="*/ 55 w 69"/>
                  <a:gd name="T19" fmla="*/ 6 h 82"/>
                  <a:gd name="T20" fmla="*/ 53 w 69"/>
                  <a:gd name="T21" fmla="*/ 6 h 82"/>
                  <a:gd name="T22" fmla="*/ 52 w 69"/>
                  <a:gd name="T23" fmla="*/ 8 h 82"/>
                  <a:gd name="T24" fmla="*/ 48 w 69"/>
                  <a:gd name="T25" fmla="*/ 8 h 82"/>
                  <a:gd name="T26" fmla="*/ 46 w 69"/>
                  <a:gd name="T27" fmla="*/ 8 h 82"/>
                  <a:gd name="T28" fmla="*/ 44 w 69"/>
                  <a:gd name="T29" fmla="*/ 8 h 82"/>
                  <a:gd name="T30" fmla="*/ 42 w 69"/>
                  <a:gd name="T31" fmla="*/ 8 h 82"/>
                  <a:gd name="T32" fmla="*/ 40 w 69"/>
                  <a:gd name="T33" fmla="*/ 10 h 82"/>
                  <a:gd name="T34" fmla="*/ 38 w 69"/>
                  <a:gd name="T35" fmla="*/ 10 h 82"/>
                  <a:gd name="T36" fmla="*/ 36 w 69"/>
                  <a:gd name="T37" fmla="*/ 10 h 82"/>
                  <a:gd name="T38" fmla="*/ 34 w 69"/>
                  <a:gd name="T39" fmla="*/ 10 h 82"/>
                  <a:gd name="T40" fmla="*/ 32 w 69"/>
                  <a:gd name="T41" fmla="*/ 10 h 82"/>
                  <a:gd name="T42" fmla="*/ 30 w 69"/>
                  <a:gd name="T43" fmla="*/ 8 h 82"/>
                  <a:gd name="T44" fmla="*/ 26 w 69"/>
                  <a:gd name="T45" fmla="*/ 8 h 82"/>
                  <a:gd name="T46" fmla="*/ 24 w 69"/>
                  <a:gd name="T47" fmla="*/ 8 h 82"/>
                  <a:gd name="T48" fmla="*/ 22 w 69"/>
                  <a:gd name="T49" fmla="*/ 8 h 82"/>
                  <a:gd name="T50" fmla="*/ 20 w 69"/>
                  <a:gd name="T51" fmla="*/ 8 h 82"/>
                  <a:gd name="T52" fmla="*/ 18 w 69"/>
                  <a:gd name="T53" fmla="*/ 8 h 82"/>
                  <a:gd name="T54" fmla="*/ 16 w 69"/>
                  <a:gd name="T55" fmla="*/ 6 h 82"/>
                  <a:gd name="T56" fmla="*/ 14 w 69"/>
                  <a:gd name="T57" fmla="*/ 6 h 82"/>
                  <a:gd name="T58" fmla="*/ 12 w 69"/>
                  <a:gd name="T59" fmla="*/ 6 h 82"/>
                  <a:gd name="T60" fmla="*/ 10 w 69"/>
                  <a:gd name="T61" fmla="*/ 4 h 82"/>
                  <a:gd name="T62" fmla="*/ 6 w 69"/>
                  <a:gd name="T63" fmla="*/ 4 h 82"/>
                  <a:gd name="T64" fmla="*/ 4 w 69"/>
                  <a:gd name="T65" fmla="*/ 2 h 82"/>
                  <a:gd name="T66" fmla="*/ 2 w 69"/>
                  <a:gd name="T67" fmla="*/ 2 h 82"/>
                  <a:gd name="T68" fmla="*/ 0 w 69"/>
                  <a:gd name="T69" fmla="*/ 0 h 82"/>
                  <a:gd name="T70" fmla="*/ 36 w 69"/>
                  <a:gd name="T71" fmla="*/ 82 h 82"/>
                  <a:gd name="T72" fmla="*/ 36 w 69"/>
                  <a:gd name="T73" fmla="*/ 82 h 8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9" h="82">
                    <a:moveTo>
                      <a:pt x="36" y="82"/>
                    </a:moveTo>
                    <a:lnTo>
                      <a:pt x="69" y="0"/>
                    </a:lnTo>
                    <a:lnTo>
                      <a:pt x="67" y="2"/>
                    </a:lnTo>
                    <a:lnTo>
                      <a:pt x="65" y="2"/>
                    </a:lnTo>
                    <a:lnTo>
                      <a:pt x="63" y="4"/>
                    </a:lnTo>
                    <a:lnTo>
                      <a:pt x="61" y="4"/>
                    </a:lnTo>
                    <a:lnTo>
                      <a:pt x="59" y="6"/>
                    </a:lnTo>
                    <a:lnTo>
                      <a:pt x="57" y="6"/>
                    </a:lnTo>
                    <a:lnTo>
                      <a:pt x="55" y="6"/>
                    </a:lnTo>
                    <a:lnTo>
                      <a:pt x="53" y="6"/>
                    </a:lnTo>
                    <a:lnTo>
                      <a:pt x="52" y="8"/>
                    </a:lnTo>
                    <a:lnTo>
                      <a:pt x="48" y="8"/>
                    </a:lnTo>
                    <a:lnTo>
                      <a:pt x="46" y="8"/>
                    </a:lnTo>
                    <a:lnTo>
                      <a:pt x="44" y="8"/>
                    </a:lnTo>
                    <a:lnTo>
                      <a:pt x="42" y="8"/>
                    </a:lnTo>
                    <a:lnTo>
                      <a:pt x="40" y="10"/>
                    </a:lnTo>
                    <a:lnTo>
                      <a:pt x="38" y="10"/>
                    </a:lnTo>
                    <a:lnTo>
                      <a:pt x="36" y="10"/>
                    </a:lnTo>
                    <a:lnTo>
                      <a:pt x="34" y="10"/>
                    </a:lnTo>
                    <a:lnTo>
                      <a:pt x="32" y="10"/>
                    </a:lnTo>
                    <a:lnTo>
                      <a:pt x="30" y="8"/>
                    </a:lnTo>
                    <a:lnTo>
                      <a:pt x="26" y="8"/>
                    </a:lnTo>
                    <a:lnTo>
                      <a:pt x="24" y="8"/>
                    </a:lnTo>
                    <a:lnTo>
                      <a:pt x="22" y="8"/>
                    </a:lnTo>
                    <a:lnTo>
                      <a:pt x="20" y="8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4" y="6"/>
                    </a:lnTo>
                    <a:lnTo>
                      <a:pt x="12" y="6"/>
                    </a:lnTo>
                    <a:lnTo>
                      <a:pt x="10" y="4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6" y="82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72" name="Freeform 83">
                <a:extLst>
                  <a:ext uri="{FF2B5EF4-FFF2-40B4-BE49-F238E27FC236}">
                    <a16:creationId xmlns:a16="http://schemas.microsoft.com/office/drawing/2014/main" id="{9992266B-698E-2754-17D2-65451C3FA90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00" y="993"/>
                <a:ext cx="285" cy="1191"/>
              </a:xfrm>
              <a:custGeom>
                <a:avLst/>
                <a:gdLst>
                  <a:gd name="T0" fmla="*/ 285 w 285"/>
                  <a:gd name="T1" fmla="*/ 1189 h 1191"/>
                  <a:gd name="T2" fmla="*/ 10 w 285"/>
                  <a:gd name="T3" fmla="*/ 0 h 1191"/>
                  <a:gd name="T4" fmla="*/ 0 w 285"/>
                  <a:gd name="T5" fmla="*/ 2 h 1191"/>
                  <a:gd name="T6" fmla="*/ 275 w 285"/>
                  <a:gd name="T7" fmla="*/ 1191 h 1191"/>
                  <a:gd name="T8" fmla="*/ 285 w 285"/>
                  <a:gd name="T9" fmla="*/ 1189 h 119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5" h="1191">
                    <a:moveTo>
                      <a:pt x="285" y="1189"/>
                    </a:moveTo>
                    <a:lnTo>
                      <a:pt x="10" y="0"/>
                    </a:lnTo>
                    <a:lnTo>
                      <a:pt x="0" y="2"/>
                    </a:lnTo>
                    <a:lnTo>
                      <a:pt x="275" y="1191"/>
                    </a:lnTo>
                    <a:lnTo>
                      <a:pt x="285" y="1189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73" name="Freeform 84">
                <a:extLst>
                  <a:ext uri="{FF2B5EF4-FFF2-40B4-BE49-F238E27FC236}">
                    <a16:creationId xmlns:a16="http://schemas.microsoft.com/office/drawing/2014/main" id="{1E7757A6-1790-3EFF-A458-83565A037F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037" y="2134"/>
                <a:ext cx="68" cy="88"/>
              </a:xfrm>
              <a:custGeom>
                <a:avLst/>
                <a:gdLst>
                  <a:gd name="T0" fmla="*/ 52 w 68"/>
                  <a:gd name="T1" fmla="*/ 88 h 88"/>
                  <a:gd name="T2" fmla="*/ 68 w 68"/>
                  <a:gd name="T3" fmla="*/ 0 h 88"/>
                  <a:gd name="T4" fmla="*/ 68 w 68"/>
                  <a:gd name="T5" fmla="*/ 0 h 88"/>
                  <a:gd name="T6" fmla="*/ 66 w 68"/>
                  <a:gd name="T7" fmla="*/ 2 h 88"/>
                  <a:gd name="T8" fmla="*/ 64 w 68"/>
                  <a:gd name="T9" fmla="*/ 4 h 88"/>
                  <a:gd name="T10" fmla="*/ 62 w 68"/>
                  <a:gd name="T11" fmla="*/ 4 h 88"/>
                  <a:gd name="T12" fmla="*/ 60 w 68"/>
                  <a:gd name="T13" fmla="*/ 6 h 88"/>
                  <a:gd name="T14" fmla="*/ 58 w 68"/>
                  <a:gd name="T15" fmla="*/ 8 h 88"/>
                  <a:gd name="T16" fmla="*/ 56 w 68"/>
                  <a:gd name="T17" fmla="*/ 8 h 88"/>
                  <a:gd name="T18" fmla="*/ 54 w 68"/>
                  <a:gd name="T19" fmla="*/ 10 h 88"/>
                  <a:gd name="T20" fmla="*/ 52 w 68"/>
                  <a:gd name="T21" fmla="*/ 10 h 88"/>
                  <a:gd name="T22" fmla="*/ 50 w 68"/>
                  <a:gd name="T23" fmla="*/ 12 h 88"/>
                  <a:gd name="T24" fmla="*/ 48 w 68"/>
                  <a:gd name="T25" fmla="*/ 12 h 88"/>
                  <a:gd name="T26" fmla="*/ 46 w 68"/>
                  <a:gd name="T27" fmla="*/ 14 h 88"/>
                  <a:gd name="T28" fmla="*/ 44 w 68"/>
                  <a:gd name="T29" fmla="*/ 14 h 88"/>
                  <a:gd name="T30" fmla="*/ 42 w 68"/>
                  <a:gd name="T31" fmla="*/ 16 h 88"/>
                  <a:gd name="T32" fmla="*/ 40 w 68"/>
                  <a:gd name="T33" fmla="*/ 16 h 88"/>
                  <a:gd name="T34" fmla="*/ 38 w 68"/>
                  <a:gd name="T35" fmla="*/ 16 h 88"/>
                  <a:gd name="T36" fmla="*/ 36 w 68"/>
                  <a:gd name="T37" fmla="*/ 16 h 88"/>
                  <a:gd name="T38" fmla="*/ 34 w 68"/>
                  <a:gd name="T39" fmla="*/ 18 h 88"/>
                  <a:gd name="T40" fmla="*/ 32 w 68"/>
                  <a:gd name="T41" fmla="*/ 18 h 88"/>
                  <a:gd name="T42" fmla="*/ 30 w 68"/>
                  <a:gd name="T43" fmla="*/ 18 h 88"/>
                  <a:gd name="T44" fmla="*/ 26 w 68"/>
                  <a:gd name="T45" fmla="*/ 18 h 88"/>
                  <a:gd name="T46" fmla="*/ 24 w 68"/>
                  <a:gd name="T47" fmla="*/ 18 h 88"/>
                  <a:gd name="T48" fmla="*/ 22 w 68"/>
                  <a:gd name="T49" fmla="*/ 18 h 88"/>
                  <a:gd name="T50" fmla="*/ 20 w 68"/>
                  <a:gd name="T51" fmla="*/ 18 h 88"/>
                  <a:gd name="T52" fmla="*/ 18 w 68"/>
                  <a:gd name="T53" fmla="*/ 18 h 88"/>
                  <a:gd name="T54" fmla="*/ 16 w 68"/>
                  <a:gd name="T55" fmla="*/ 18 h 88"/>
                  <a:gd name="T56" fmla="*/ 14 w 68"/>
                  <a:gd name="T57" fmla="*/ 18 h 88"/>
                  <a:gd name="T58" fmla="*/ 12 w 68"/>
                  <a:gd name="T59" fmla="*/ 18 h 88"/>
                  <a:gd name="T60" fmla="*/ 8 w 68"/>
                  <a:gd name="T61" fmla="*/ 18 h 88"/>
                  <a:gd name="T62" fmla="*/ 6 w 68"/>
                  <a:gd name="T63" fmla="*/ 18 h 88"/>
                  <a:gd name="T64" fmla="*/ 4 w 68"/>
                  <a:gd name="T65" fmla="*/ 18 h 88"/>
                  <a:gd name="T66" fmla="*/ 2 w 68"/>
                  <a:gd name="T67" fmla="*/ 16 h 88"/>
                  <a:gd name="T68" fmla="*/ 0 w 68"/>
                  <a:gd name="T69" fmla="*/ 16 h 88"/>
                  <a:gd name="T70" fmla="*/ 52 w 68"/>
                  <a:gd name="T71" fmla="*/ 88 h 88"/>
                  <a:gd name="T72" fmla="*/ 52 w 68"/>
                  <a:gd name="T73" fmla="*/ 88 h 8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8" h="88">
                    <a:moveTo>
                      <a:pt x="52" y="88"/>
                    </a:moveTo>
                    <a:lnTo>
                      <a:pt x="68" y="0"/>
                    </a:lnTo>
                    <a:lnTo>
                      <a:pt x="66" y="2"/>
                    </a:lnTo>
                    <a:lnTo>
                      <a:pt x="64" y="4"/>
                    </a:lnTo>
                    <a:lnTo>
                      <a:pt x="62" y="4"/>
                    </a:lnTo>
                    <a:lnTo>
                      <a:pt x="60" y="6"/>
                    </a:lnTo>
                    <a:lnTo>
                      <a:pt x="58" y="8"/>
                    </a:lnTo>
                    <a:lnTo>
                      <a:pt x="56" y="8"/>
                    </a:lnTo>
                    <a:lnTo>
                      <a:pt x="54" y="10"/>
                    </a:lnTo>
                    <a:lnTo>
                      <a:pt x="52" y="10"/>
                    </a:lnTo>
                    <a:lnTo>
                      <a:pt x="50" y="12"/>
                    </a:lnTo>
                    <a:lnTo>
                      <a:pt x="48" y="12"/>
                    </a:lnTo>
                    <a:lnTo>
                      <a:pt x="46" y="14"/>
                    </a:lnTo>
                    <a:lnTo>
                      <a:pt x="44" y="14"/>
                    </a:lnTo>
                    <a:lnTo>
                      <a:pt x="42" y="16"/>
                    </a:lnTo>
                    <a:lnTo>
                      <a:pt x="40" y="16"/>
                    </a:lnTo>
                    <a:lnTo>
                      <a:pt x="38" y="16"/>
                    </a:lnTo>
                    <a:lnTo>
                      <a:pt x="36" y="16"/>
                    </a:lnTo>
                    <a:lnTo>
                      <a:pt x="34" y="18"/>
                    </a:lnTo>
                    <a:lnTo>
                      <a:pt x="32" y="18"/>
                    </a:lnTo>
                    <a:lnTo>
                      <a:pt x="30" y="18"/>
                    </a:lnTo>
                    <a:lnTo>
                      <a:pt x="26" y="18"/>
                    </a:lnTo>
                    <a:lnTo>
                      <a:pt x="24" y="18"/>
                    </a:lnTo>
                    <a:lnTo>
                      <a:pt x="22" y="18"/>
                    </a:lnTo>
                    <a:lnTo>
                      <a:pt x="20" y="18"/>
                    </a:lnTo>
                    <a:lnTo>
                      <a:pt x="18" y="18"/>
                    </a:lnTo>
                    <a:lnTo>
                      <a:pt x="16" y="18"/>
                    </a:lnTo>
                    <a:lnTo>
                      <a:pt x="14" y="18"/>
                    </a:lnTo>
                    <a:lnTo>
                      <a:pt x="12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4" y="18"/>
                    </a:lnTo>
                    <a:lnTo>
                      <a:pt x="2" y="16"/>
                    </a:lnTo>
                    <a:lnTo>
                      <a:pt x="0" y="16"/>
                    </a:lnTo>
                    <a:lnTo>
                      <a:pt x="52" y="88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74" name="Freeform 85">
                <a:extLst>
                  <a:ext uri="{FF2B5EF4-FFF2-40B4-BE49-F238E27FC236}">
                    <a16:creationId xmlns:a16="http://schemas.microsoft.com/office/drawing/2014/main" id="{C0C75053-1357-255C-F457-C8C54198CB2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89" y="991"/>
                <a:ext cx="339" cy="1193"/>
              </a:xfrm>
              <a:custGeom>
                <a:avLst/>
                <a:gdLst>
                  <a:gd name="T0" fmla="*/ 10 w 339"/>
                  <a:gd name="T1" fmla="*/ 1193 h 1193"/>
                  <a:gd name="T2" fmla="*/ 339 w 339"/>
                  <a:gd name="T3" fmla="*/ 4 h 1193"/>
                  <a:gd name="T4" fmla="*/ 327 w 339"/>
                  <a:gd name="T5" fmla="*/ 0 h 1193"/>
                  <a:gd name="T6" fmla="*/ 0 w 339"/>
                  <a:gd name="T7" fmla="*/ 1191 h 1193"/>
                  <a:gd name="T8" fmla="*/ 10 w 339"/>
                  <a:gd name="T9" fmla="*/ 1193 h 11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39" h="1193">
                    <a:moveTo>
                      <a:pt x="10" y="1193"/>
                    </a:moveTo>
                    <a:lnTo>
                      <a:pt x="339" y="4"/>
                    </a:lnTo>
                    <a:lnTo>
                      <a:pt x="327" y="0"/>
                    </a:lnTo>
                    <a:lnTo>
                      <a:pt x="0" y="1191"/>
                    </a:lnTo>
                    <a:lnTo>
                      <a:pt x="10" y="1193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75" name="Freeform 86">
                <a:extLst>
                  <a:ext uri="{FF2B5EF4-FFF2-40B4-BE49-F238E27FC236}">
                    <a16:creationId xmlns:a16="http://schemas.microsoft.com/office/drawing/2014/main" id="{71F966AB-3D48-DC25-6614-51F5CE24DD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71" y="2134"/>
                <a:ext cx="67" cy="88"/>
              </a:xfrm>
              <a:custGeom>
                <a:avLst/>
                <a:gdLst>
                  <a:gd name="T0" fmla="*/ 12 w 67"/>
                  <a:gd name="T1" fmla="*/ 88 h 88"/>
                  <a:gd name="T2" fmla="*/ 67 w 67"/>
                  <a:gd name="T3" fmla="*/ 18 h 88"/>
                  <a:gd name="T4" fmla="*/ 67 w 67"/>
                  <a:gd name="T5" fmla="*/ 18 h 88"/>
                  <a:gd name="T6" fmla="*/ 65 w 67"/>
                  <a:gd name="T7" fmla="*/ 20 h 88"/>
                  <a:gd name="T8" fmla="*/ 63 w 67"/>
                  <a:gd name="T9" fmla="*/ 20 h 88"/>
                  <a:gd name="T10" fmla="*/ 59 w 67"/>
                  <a:gd name="T11" fmla="*/ 20 h 88"/>
                  <a:gd name="T12" fmla="*/ 57 w 67"/>
                  <a:gd name="T13" fmla="*/ 20 h 88"/>
                  <a:gd name="T14" fmla="*/ 55 w 67"/>
                  <a:gd name="T15" fmla="*/ 20 h 88"/>
                  <a:gd name="T16" fmla="*/ 54 w 67"/>
                  <a:gd name="T17" fmla="*/ 20 h 88"/>
                  <a:gd name="T18" fmla="*/ 52 w 67"/>
                  <a:gd name="T19" fmla="*/ 20 h 88"/>
                  <a:gd name="T20" fmla="*/ 50 w 67"/>
                  <a:gd name="T21" fmla="*/ 20 h 88"/>
                  <a:gd name="T22" fmla="*/ 46 w 67"/>
                  <a:gd name="T23" fmla="*/ 20 h 88"/>
                  <a:gd name="T24" fmla="*/ 44 w 67"/>
                  <a:gd name="T25" fmla="*/ 20 h 88"/>
                  <a:gd name="T26" fmla="*/ 42 w 67"/>
                  <a:gd name="T27" fmla="*/ 20 h 88"/>
                  <a:gd name="T28" fmla="*/ 40 w 67"/>
                  <a:gd name="T29" fmla="*/ 20 h 88"/>
                  <a:gd name="T30" fmla="*/ 38 w 67"/>
                  <a:gd name="T31" fmla="*/ 20 h 88"/>
                  <a:gd name="T32" fmla="*/ 36 w 67"/>
                  <a:gd name="T33" fmla="*/ 18 h 88"/>
                  <a:gd name="T34" fmla="*/ 34 w 67"/>
                  <a:gd name="T35" fmla="*/ 18 h 88"/>
                  <a:gd name="T36" fmla="*/ 32 w 67"/>
                  <a:gd name="T37" fmla="*/ 18 h 88"/>
                  <a:gd name="T38" fmla="*/ 30 w 67"/>
                  <a:gd name="T39" fmla="*/ 18 h 88"/>
                  <a:gd name="T40" fmla="*/ 28 w 67"/>
                  <a:gd name="T41" fmla="*/ 16 h 88"/>
                  <a:gd name="T42" fmla="*/ 26 w 67"/>
                  <a:gd name="T43" fmla="*/ 16 h 88"/>
                  <a:gd name="T44" fmla="*/ 24 w 67"/>
                  <a:gd name="T45" fmla="*/ 14 h 88"/>
                  <a:gd name="T46" fmla="*/ 22 w 67"/>
                  <a:gd name="T47" fmla="*/ 14 h 88"/>
                  <a:gd name="T48" fmla="*/ 20 w 67"/>
                  <a:gd name="T49" fmla="*/ 14 h 88"/>
                  <a:gd name="T50" fmla="*/ 18 w 67"/>
                  <a:gd name="T51" fmla="*/ 12 h 88"/>
                  <a:gd name="T52" fmla="*/ 16 w 67"/>
                  <a:gd name="T53" fmla="*/ 12 h 88"/>
                  <a:gd name="T54" fmla="*/ 14 w 67"/>
                  <a:gd name="T55" fmla="*/ 10 h 88"/>
                  <a:gd name="T56" fmla="*/ 12 w 67"/>
                  <a:gd name="T57" fmla="*/ 8 h 88"/>
                  <a:gd name="T58" fmla="*/ 10 w 67"/>
                  <a:gd name="T59" fmla="*/ 8 h 88"/>
                  <a:gd name="T60" fmla="*/ 8 w 67"/>
                  <a:gd name="T61" fmla="*/ 6 h 88"/>
                  <a:gd name="T62" fmla="*/ 6 w 67"/>
                  <a:gd name="T63" fmla="*/ 4 h 88"/>
                  <a:gd name="T64" fmla="*/ 4 w 67"/>
                  <a:gd name="T65" fmla="*/ 4 h 88"/>
                  <a:gd name="T66" fmla="*/ 2 w 67"/>
                  <a:gd name="T67" fmla="*/ 2 h 88"/>
                  <a:gd name="T68" fmla="*/ 0 w 67"/>
                  <a:gd name="T69" fmla="*/ 0 h 88"/>
                  <a:gd name="T70" fmla="*/ 12 w 67"/>
                  <a:gd name="T71" fmla="*/ 88 h 88"/>
                  <a:gd name="T72" fmla="*/ 12 w 67"/>
                  <a:gd name="T73" fmla="*/ 88 h 8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7" h="88">
                    <a:moveTo>
                      <a:pt x="12" y="88"/>
                    </a:moveTo>
                    <a:lnTo>
                      <a:pt x="67" y="18"/>
                    </a:lnTo>
                    <a:lnTo>
                      <a:pt x="65" y="20"/>
                    </a:lnTo>
                    <a:lnTo>
                      <a:pt x="63" y="20"/>
                    </a:lnTo>
                    <a:lnTo>
                      <a:pt x="59" y="20"/>
                    </a:lnTo>
                    <a:lnTo>
                      <a:pt x="57" y="20"/>
                    </a:lnTo>
                    <a:lnTo>
                      <a:pt x="55" y="20"/>
                    </a:lnTo>
                    <a:lnTo>
                      <a:pt x="54" y="20"/>
                    </a:lnTo>
                    <a:lnTo>
                      <a:pt x="52" y="20"/>
                    </a:lnTo>
                    <a:lnTo>
                      <a:pt x="50" y="20"/>
                    </a:lnTo>
                    <a:lnTo>
                      <a:pt x="46" y="20"/>
                    </a:lnTo>
                    <a:lnTo>
                      <a:pt x="44" y="20"/>
                    </a:lnTo>
                    <a:lnTo>
                      <a:pt x="42" y="20"/>
                    </a:lnTo>
                    <a:lnTo>
                      <a:pt x="40" y="20"/>
                    </a:lnTo>
                    <a:lnTo>
                      <a:pt x="38" y="20"/>
                    </a:lnTo>
                    <a:lnTo>
                      <a:pt x="36" y="18"/>
                    </a:lnTo>
                    <a:lnTo>
                      <a:pt x="34" y="18"/>
                    </a:lnTo>
                    <a:lnTo>
                      <a:pt x="32" y="18"/>
                    </a:lnTo>
                    <a:lnTo>
                      <a:pt x="30" y="18"/>
                    </a:lnTo>
                    <a:lnTo>
                      <a:pt x="28" y="16"/>
                    </a:lnTo>
                    <a:lnTo>
                      <a:pt x="26" y="16"/>
                    </a:lnTo>
                    <a:lnTo>
                      <a:pt x="24" y="14"/>
                    </a:lnTo>
                    <a:lnTo>
                      <a:pt x="22" y="14"/>
                    </a:lnTo>
                    <a:lnTo>
                      <a:pt x="20" y="14"/>
                    </a:lnTo>
                    <a:lnTo>
                      <a:pt x="18" y="12"/>
                    </a:lnTo>
                    <a:lnTo>
                      <a:pt x="16" y="12"/>
                    </a:lnTo>
                    <a:lnTo>
                      <a:pt x="14" y="10"/>
                    </a:lnTo>
                    <a:lnTo>
                      <a:pt x="12" y="8"/>
                    </a:lnTo>
                    <a:lnTo>
                      <a:pt x="10" y="8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2" y="88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76" name="Freeform 87">
                <a:extLst>
                  <a:ext uri="{FF2B5EF4-FFF2-40B4-BE49-F238E27FC236}">
                    <a16:creationId xmlns:a16="http://schemas.microsoft.com/office/drawing/2014/main" id="{74E3A25F-94C6-81AD-1689-9300C15A98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16" y="993"/>
                <a:ext cx="16" cy="1183"/>
              </a:xfrm>
              <a:custGeom>
                <a:avLst/>
                <a:gdLst>
                  <a:gd name="T0" fmla="*/ 16 w 16"/>
                  <a:gd name="T1" fmla="*/ 1183 h 1183"/>
                  <a:gd name="T2" fmla="*/ 12 w 16"/>
                  <a:gd name="T3" fmla="*/ 0 h 1183"/>
                  <a:gd name="T4" fmla="*/ 0 w 16"/>
                  <a:gd name="T5" fmla="*/ 0 h 1183"/>
                  <a:gd name="T6" fmla="*/ 4 w 16"/>
                  <a:gd name="T7" fmla="*/ 1183 h 1183"/>
                  <a:gd name="T8" fmla="*/ 16 w 16"/>
                  <a:gd name="T9" fmla="*/ 1183 h 118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6" h="1183">
                    <a:moveTo>
                      <a:pt x="16" y="1183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4" y="1183"/>
                    </a:lnTo>
                    <a:lnTo>
                      <a:pt x="16" y="1183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77" name="Freeform 88">
                <a:extLst>
                  <a:ext uri="{FF2B5EF4-FFF2-40B4-BE49-F238E27FC236}">
                    <a16:creationId xmlns:a16="http://schemas.microsoft.com/office/drawing/2014/main" id="{CC1204F9-3E8F-82F0-E3B0-15FCAB95F9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190" y="2134"/>
                <a:ext cx="69" cy="82"/>
              </a:xfrm>
              <a:custGeom>
                <a:avLst/>
                <a:gdLst>
                  <a:gd name="T0" fmla="*/ 36 w 69"/>
                  <a:gd name="T1" fmla="*/ 82 h 82"/>
                  <a:gd name="T2" fmla="*/ 69 w 69"/>
                  <a:gd name="T3" fmla="*/ 0 h 82"/>
                  <a:gd name="T4" fmla="*/ 69 w 69"/>
                  <a:gd name="T5" fmla="*/ 0 h 82"/>
                  <a:gd name="T6" fmla="*/ 67 w 69"/>
                  <a:gd name="T7" fmla="*/ 2 h 82"/>
                  <a:gd name="T8" fmla="*/ 65 w 69"/>
                  <a:gd name="T9" fmla="*/ 2 h 82"/>
                  <a:gd name="T10" fmla="*/ 63 w 69"/>
                  <a:gd name="T11" fmla="*/ 4 h 82"/>
                  <a:gd name="T12" fmla="*/ 61 w 69"/>
                  <a:gd name="T13" fmla="*/ 4 h 82"/>
                  <a:gd name="T14" fmla="*/ 59 w 69"/>
                  <a:gd name="T15" fmla="*/ 4 h 82"/>
                  <a:gd name="T16" fmla="*/ 57 w 69"/>
                  <a:gd name="T17" fmla="*/ 6 h 82"/>
                  <a:gd name="T18" fmla="*/ 53 w 69"/>
                  <a:gd name="T19" fmla="*/ 6 h 82"/>
                  <a:gd name="T20" fmla="*/ 51 w 69"/>
                  <a:gd name="T21" fmla="*/ 6 h 82"/>
                  <a:gd name="T22" fmla="*/ 50 w 69"/>
                  <a:gd name="T23" fmla="*/ 8 h 82"/>
                  <a:gd name="T24" fmla="*/ 48 w 69"/>
                  <a:gd name="T25" fmla="*/ 8 h 82"/>
                  <a:gd name="T26" fmla="*/ 46 w 69"/>
                  <a:gd name="T27" fmla="*/ 8 h 82"/>
                  <a:gd name="T28" fmla="*/ 44 w 69"/>
                  <a:gd name="T29" fmla="*/ 8 h 82"/>
                  <a:gd name="T30" fmla="*/ 42 w 69"/>
                  <a:gd name="T31" fmla="*/ 8 h 82"/>
                  <a:gd name="T32" fmla="*/ 40 w 69"/>
                  <a:gd name="T33" fmla="*/ 8 h 82"/>
                  <a:gd name="T34" fmla="*/ 38 w 69"/>
                  <a:gd name="T35" fmla="*/ 8 h 82"/>
                  <a:gd name="T36" fmla="*/ 36 w 69"/>
                  <a:gd name="T37" fmla="*/ 8 h 82"/>
                  <a:gd name="T38" fmla="*/ 32 w 69"/>
                  <a:gd name="T39" fmla="*/ 8 h 82"/>
                  <a:gd name="T40" fmla="*/ 30 w 69"/>
                  <a:gd name="T41" fmla="*/ 8 h 82"/>
                  <a:gd name="T42" fmla="*/ 28 w 69"/>
                  <a:gd name="T43" fmla="*/ 8 h 82"/>
                  <a:gd name="T44" fmla="*/ 26 w 69"/>
                  <a:gd name="T45" fmla="*/ 8 h 82"/>
                  <a:gd name="T46" fmla="*/ 24 w 69"/>
                  <a:gd name="T47" fmla="*/ 8 h 82"/>
                  <a:gd name="T48" fmla="*/ 22 w 69"/>
                  <a:gd name="T49" fmla="*/ 8 h 82"/>
                  <a:gd name="T50" fmla="*/ 20 w 69"/>
                  <a:gd name="T51" fmla="*/ 8 h 82"/>
                  <a:gd name="T52" fmla="*/ 18 w 69"/>
                  <a:gd name="T53" fmla="*/ 6 h 82"/>
                  <a:gd name="T54" fmla="*/ 16 w 69"/>
                  <a:gd name="T55" fmla="*/ 6 h 82"/>
                  <a:gd name="T56" fmla="*/ 14 w 69"/>
                  <a:gd name="T57" fmla="*/ 6 h 82"/>
                  <a:gd name="T58" fmla="*/ 10 w 69"/>
                  <a:gd name="T59" fmla="*/ 4 h 82"/>
                  <a:gd name="T60" fmla="*/ 8 w 69"/>
                  <a:gd name="T61" fmla="*/ 4 h 82"/>
                  <a:gd name="T62" fmla="*/ 6 w 69"/>
                  <a:gd name="T63" fmla="*/ 4 h 82"/>
                  <a:gd name="T64" fmla="*/ 4 w 69"/>
                  <a:gd name="T65" fmla="*/ 2 h 82"/>
                  <a:gd name="T66" fmla="*/ 2 w 69"/>
                  <a:gd name="T67" fmla="*/ 2 h 82"/>
                  <a:gd name="T68" fmla="*/ 0 w 69"/>
                  <a:gd name="T69" fmla="*/ 0 h 82"/>
                  <a:gd name="T70" fmla="*/ 36 w 69"/>
                  <a:gd name="T71" fmla="*/ 82 h 82"/>
                  <a:gd name="T72" fmla="*/ 36 w 69"/>
                  <a:gd name="T73" fmla="*/ 82 h 8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9" h="82">
                    <a:moveTo>
                      <a:pt x="36" y="82"/>
                    </a:moveTo>
                    <a:lnTo>
                      <a:pt x="69" y="0"/>
                    </a:lnTo>
                    <a:lnTo>
                      <a:pt x="67" y="2"/>
                    </a:lnTo>
                    <a:lnTo>
                      <a:pt x="65" y="2"/>
                    </a:lnTo>
                    <a:lnTo>
                      <a:pt x="63" y="4"/>
                    </a:lnTo>
                    <a:lnTo>
                      <a:pt x="61" y="4"/>
                    </a:lnTo>
                    <a:lnTo>
                      <a:pt x="59" y="4"/>
                    </a:lnTo>
                    <a:lnTo>
                      <a:pt x="57" y="6"/>
                    </a:lnTo>
                    <a:lnTo>
                      <a:pt x="53" y="6"/>
                    </a:lnTo>
                    <a:lnTo>
                      <a:pt x="51" y="6"/>
                    </a:lnTo>
                    <a:lnTo>
                      <a:pt x="50" y="8"/>
                    </a:lnTo>
                    <a:lnTo>
                      <a:pt x="48" y="8"/>
                    </a:lnTo>
                    <a:lnTo>
                      <a:pt x="46" y="8"/>
                    </a:lnTo>
                    <a:lnTo>
                      <a:pt x="44" y="8"/>
                    </a:lnTo>
                    <a:lnTo>
                      <a:pt x="42" y="8"/>
                    </a:lnTo>
                    <a:lnTo>
                      <a:pt x="40" y="8"/>
                    </a:lnTo>
                    <a:lnTo>
                      <a:pt x="38" y="8"/>
                    </a:lnTo>
                    <a:lnTo>
                      <a:pt x="36" y="8"/>
                    </a:lnTo>
                    <a:lnTo>
                      <a:pt x="32" y="8"/>
                    </a:lnTo>
                    <a:lnTo>
                      <a:pt x="30" y="8"/>
                    </a:lnTo>
                    <a:lnTo>
                      <a:pt x="28" y="8"/>
                    </a:lnTo>
                    <a:lnTo>
                      <a:pt x="26" y="8"/>
                    </a:lnTo>
                    <a:lnTo>
                      <a:pt x="24" y="8"/>
                    </a:lnTo>
                    <a:lnTo>
                      <a:pt x="22" y="8"/>
                    </a:lnTo>
                    <a:lnTo>
                      <a:pt x="20" y="8"/>
                    </a:lnTo>
                    <a:lnTo>
                      <a:pt x="18" y="6"/>
                    </a:lnTo>
                    <a:lnTo>
                      <a:pt x="16" y="6"/>
                    </a:lnTo>
                    <a:lnTo>
                      <a:pt x="14" y="6"/>
                    </a:lnTo>
                    <a:lnTo>
                      <a:pt x="10" y="4"/>
                    </a:lnTo>
                    <a:lnTo>
                      <a:pt x="8" y="4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6" y="82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78" name="Freeform 89">
                <a:extLst>
                  <a:ext uri="{FF2B5EF4-FFF2-40B4-BE49-F238E27FC236}">
                    <a16:creationId xmlns:a16="http://schemas.microsoft.com/office/drawing/2014/main" id="{3A3032D6-0516-72C5-BB45-5E4A843499E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20" y="993"/>
                <a:ext cx="287" cy="1191"/>
              </a:xfrm>
              <a:custGeom>
                <a:avLst/>
                <a:gdLst>
                  <a:gd name="T0" fmla="*/ 287 w 287"/>
                  <a:gd name="T1" fmla="*/ 1189 h 1191"/>
                  <a:gd name="T2" fmla="*/ 12 w 287"/>
                  <a:gd name="T3" fmla="*/ 0 h 1191"/>
                  <a:gd name="T4" fmla="*/ 0 w 287"/>
                  <a:gd name="T5" fmla="*/ 2 h 1191"/>
                  <a:gd name="T6" fmla="*/ 275 w 287"/>
                  <a:gd name="T7" fmla="*/ 1191 h 1191"/>
                  <a:gd name="T8" fmla="*/ 287 w 287"/>
                  <a:gd name="T9" fmla="*/ 1189 h 119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7" h="1191">
                    <a:moveTo>
                      <a:pt x="287" y="1189"/>
                    </a:moveTo>
                    <a:lnTo>
                      <a:pt x="12" y="0"/>
                    </a:lnTo>
                    <a:lnTo>
                      <a:pt x="0" y="2"/>
                    </a:lnTo>
                    <a:lnTo>
                      <a:pt x="275" y="1191"/>
                    </a:lnTo>
                    <a:lnTo>
                      <a:pt x="287" y="1189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79" name="Freeform 90">
                <a:extLst>
                  <a:ext uri="{FF2B5EF4-FFF2-40B4-BE49-F238E27FC236}">
                    <a16:creationId xmlns:a16="http://schemas.microsoft.com/office/drawing/2014/main" id="{BD5918D7-BE38-4D83-B9F8-B400132B13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57" y="2134"/>
                <a:ext cx="70" cy="88"/>
              </a:xfrm>
              <a:custGeom>
                <a:avLst/>
                <a:gdLst>
                  <a:gd name="T0" fmla="*/ 54 w 70"/>
                  <a:gd name="T1" fmla="*/ 88 h 88"/>
                  <a:gd name="T2" fmla="*/ 70 w 70"/>
                  <a:gd name="T3" fmla="*/ 0 h 88"/>
                  <a:gd name="T4" fmla="*/ 70 w 70"/>
                  <a:gd name="T5" fmla="*/ 0 h 88"/>
                  <a:gd name="T6" fmla="*/ 68 w 70"/>
                  <a:gd name="T7" fmla="*/ 2 h 88"/>
                  <a:gd name="T8" fmla="*/ 66 w 70"/>
                  <a:gd name="T9" fmla="*/ 4 h 88"/>
                  <a:gd name="T10" fmla="*/ 64 w 70"/>
                  <a:gd name="T11" fmla="*/ 4 h 88"/>
                  <a:gd name="T12" fmla="*/ 62 w 70"/>
                  <a:gd name="T13" fmla="*/ 6 h 88"/>
                  <a:gd name="T14" fmla="*/ 60 w 70"/>
                  <a:gd name="T15" fmla="*/ 8 h 88"/>
                  <a:gd name="T16" fmla="*/ 58 w 70"/>
                  <a:gd name="T17" fmla="*/ 8 h 88"/>
                  <a:gd name="T18" fmla="*/ 56 w 70"/>
                  <a:gd name="T19" fmla="*/ 10 h 88"/>
                  <a:gd name="T20" fmla="*/ 54 w 70"/>
                  <a:gd name="T21" fmla="*/ 10 h 88"/>
                  <a:gd name="T22" fmla="*/ 52 w 70"/>
                  <a:gd name="T23" fmla="*/ 12 h 88"/>
                  <a:gd name="T24" fmla="*/ 50 w 70"/>
                  <a:gd name="T25" fmla="*/ 12 h 88"/>
                  <a:gd name="T26" fmla="*/ 48 w 70"/>
                  <a:gd name="T27" fmla="*/ 14 h 88"/>
                  <a:gd name="T28" fmla="*/ 46 w 70"/>
                  <a:gd name="T29" fmla="*/ 14 h 88"/>
                  <a:gd name="T30" fmla="*/ 44 w 70"/>
                  <a:gd name="T31" fmla="*/ 16 h 88"/>
                  <a:gd name="T32" fmla="*/ 42 w 70"/>
                  <a:gd name="T33" fmla="*/ 16 h 88"/>
                  <a:gd name="T34" fmla="*/ 40 w 70"/>
                  <a:gd name="T35" fmla="*/ 16 h 88"/>
                  <a:gd name="T36" fmla="*/ 38 w 70"/>
                  <a:gd name="T37" fmla="*/ 16 h 88"/>
                  <a:gd name="T38" fmla="*/ 34 w 70"/>
                  <a:gd name="T39" fmla="*/ 18 h 88"/>
                  <a:gd name="T40" fmla="*/ 32 w 70"/>
                  <a:gd name="T41" fmla="*/ 18 h 88"/>
                  <a:gd name="T42" fmla="*/ 30 w 70"/>
                  <a:gd name="T43" fmla="*/ 18 h 88"/>
                  <a:gd name="T44" fmla="*/ 28 w 70"/>
                  <a:gd name="T45" fmla="*/ 18 h 88"/>
                  <a:gd name="T46" fmla="*/ 26 w 70"/>
                  <a:gd name="T47" fmla="*/ 18 h 88"/>
                  <a:gd name="T48" fmla="*/ 24 w 70"/>
                  <a:gd name="T49" fmla="*/ 18 h 88"/>
                  <a:gd name="T50" fmla="*/ 22 w 70"/>
                  <a:gd name="T51" fmla="*/ 18 h 88"/>
                  <a:gd name="T52" fmla="*/ 20 w 70"/>
                  <a:gd name="T53" fmla="*/ 18 h 88"/>
                  <a:gd name="T54" fmla="*/ 18 w 70"/>
                  <a:gd name="T55" fmla="*/ 18 h 88"/>
                  <a:gd name="T56" fmla="*/ 14 w 70"/>
                  <a:gd name="T57" fmla="*/ 18 h 88"/>
                  <a:gd name="T58" fmla="*/ 12 w 70"/>
                  <a:gd name="T59" fmla="*/ 18 h 88"/>
                  <a:gd name="T60" fmla="*/ 10 w 70"/>
                  <a:gd name="T61" fmla="*/ 18 h 88"/>
                  <a:gd name="T62" fmla="*/ 8 w 70"/>
                  <a:gd name="T63" fmla="*/ 18 h 88"/>
                  <a:gd name="T64" fmla="*/ 6 w 70"/>
                  <a:gd name="T65" fmla="*/ 18 h 88"/>
                  <a:gd name="T66" fmla="*/ 4 w 70"/>
                  <a:gd name="T67" fmla="*/ 16 h 88"/>
                  <a:gd name="T68" fmla="*/ 0 w 70"/>
                  <a:gd name="T69" fmla="*/ 16 h 88"/>
                  <a:gd name="T70" fmla="*/ 54 w 70"/>
                  <a:gd name="T71" fmla="*/ 88 h 88"/>
                  <a:gd name="T72" fmla="*/ 54 w 70"/>
                  <a:gd name="T73" fmla="*/ 88 h 8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70" h="88">
                    <a:moveTo>
                      <a:pt x="54" y="88"/>
                    </a:moveTo>
                    <a:lnTo>
                      <a:pt x="70" y="0"/>
                    </a:lnTo>
                    <a:lnTo>
                      <a:pt x="68" y="2"/>
                    </a:lnTo>
                    <a:lnTo>
                      <a:pt x="66" y="4"/>
                    </a:lnTo>
                    <a:lnTo>
                      <a:pt x="64" y="4"/>
                    </a:lnTo>
                    <a:lnTo>
                      <a:pt x="62" y="6"/>
                    </a:lnTo>
                    <a:lnTo>
                      <a:pt x="60" y="8"/>
                    </a:lnTo>
                    <a:lnTo>
                      <a:pt x="58" y="8"/>
                    </a:lnTo>
                    <a:lnTo>
                      <a:pt x="56" y="10"/>
                    </a:lnTo>
                    <a:lnTo>
                      <a:pt x="54" y="10"/>
                    </a:lnTo>
                    <a:lnTo>
                      <a:pt x="52" y="12"/>
                    </a:lnTo>
                    <a:lnTo>
                      <a:pt x="50" y="12"/>
                    </a:lnTo>
                    <a:lnTo>
                      <a:pt x="48" y="14"/>
                    </a:lnTo>
                    <a:lnTo>
                      <a:pt x="46" y="14"/>
                    </a:lnTo>
                    <a:lnTo>
                      <a:pt x="44" y="16"/>
                    </a:lnTo>
                    <a:lnTo>
                      <a:pt x="42" y="16"/>
                    </a:lnTo>
                    <a:lnTo>
                      <a:pt x="40" y="16"/>
                    </a:lnTo>
                    <a:lnTo>
                      <a:pt x="38" y="16"/>
                    </a:lnTo>
                    <a:lnTo>
                      <a:pt x="34" y="18"/>
                    </a:lnTo>
                    <a:lnTo>
                      <a:pt x="32" y="18"/>
                    </a:lnTo>
                    <a:lnTo>
                      <a:pt x="30" y="18"/>
                    </a:lnTo>
                    <a:lnTo>
                      <a:pt x="28" y="18"/>
                    </a:lnTo>
                    <a:lnTo>
                      <a:pt x="26" y="18"/>
                    </a:lnTo>
                    <a:lnTo>
                      <a:pt x="24" y="18"/>
                    </a:lnTo>
                    <a:lnTo>
                      <a:pt x="22" y="18"/>
                    </a:lnTo>
                    <a:lnTo>
                      <a:pt x="20" y="18"/>
                    </a:lnTo>
                    <a:lnTo>
                      <a:pt x="18" y="18"/>
                    </a:lnTo>
                    <a:lnTo>
                      <a:pt x="14" y="18"/>
                    </a:lnTo>
                    <a:lnTo>
                      <a:pt x="12" y="18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6" y="18"/>
                    </a:lnTo>
                    <a:lnTo>
                      <a:pt x="4" y="16"/>
                    </a:lnTo>
                    <a:lnTo>
                      <a:pt x="0" y="16"/>
                    </a:lnTo>
                    <a:lnTo>
                      <a:pt x="54" y="88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80" name="Freeform 91">
                <a:extLst>
                  <a:ext uri="{FF2B5EF4-FFF2-40B4-BE49-F238E27FC236}">
                    <a16:creationId xmlns:a16="http://schemas.microsoft.com/office/drawing/2014/main" id="{0302FB37-D102-135C-A8ED-293BAB7C67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9" y="991"/>
                <a:ext cx="341" cy="1193"/>
              </a:xfrm>
              <a:custGeom>
                <a:avLst/>
                <a:gdLst>
                  <a:gd name="T0" fmla="*/ 12 w 341"/>
                  <a:gd name="T1" fmla="*/ 1193 h 1193"/>
                  <a:gd name="T2" fmla="*/ 341 w 341"/>
                  <a:gd name="T3" fmla="*/ 4 h 1193"/>
                  <a:gd name="T4" fmla="*/ 329 w 341"/>
                  <a:gd name="T5" fmla="*/ 0 h 1193"/>
                  <a:gd name="T6" fmla="*/ 0 w 341"/>
                  <a:gd name="T7" fmla="*/ 1191 h 1193"/>
                  <a:gd name="T8" fmla="*/ 12 w 341"/>
                  <a:gd name="T9" fmla="*/ 1193 h 11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41" h="1193">
                    <a:moveTo>
                      <a:pt x="12" y="1193"/>
                    </a:moveTo>
                    <a:lnTo>
                      <a:pt x="341" y="4"/>
                    </a:lnTo>
                    <a:lnTo>
                      <a:pt x="329" y="0"/>
                    </a:lnTo>
                    <a:lnTo>
                      <a:pt x="0" y="1191"/>
                    </a:lnTo>
                    <a:lnTo>
                      <a:pt x="12" y="1193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81" name="Freeform 92">
                <a:extLst>
                  <a:ext uri="{FF2B5EF4-FFF2-40B4-BE49-F238E27FC236}">
                    <a16:creationId xmlns:a16="http://schemas.microsoft.com/office/drawing/2014/main" id="{A6355B30-AB36-A064-212B-612FDF4CD8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3" y="2134"/>
                <a:ext cx="67" cy="88"/>
              </a:xfrm>
              <a:custGeom>
                <a:avLst/>
                <a:gdLst>
                  <a:gd name="T0" fmla="*/ 12 w 67"/>
                  <a:gd name="T1" fmla="*/ 88 h 88"/>
                  <a:gd name="T2" fmla="*/ 67 w 67"/>
                  <a:gd name="T3" fmla="*/ 18 h 88"/>
                  <a:gd name="T4" fmla="*/ 67 w 67"/>
                  <a:gd name="T5" fmla="*/ 18 h 88"/>
                  <a:gd name="T6" fmla="*/ 63 w 67"/>
                  <a:gd name="T7" fmla="*/ 20 h 88"/>
                  <a:gd name="T8" fmla="*/ 61 w 67"/>
                  <a:gd name="T9" fmla="*/ 20 h 88"/>
                  <a:gd name="T10" fmla="*/ 59 w 67"/>
                  <a:gd name="T11" fmla="*/ 20 h 88"/>
                  <a:gd name="T12" fmla="*/ 57 w 67"/>
                  <a:gd name="T13" fmla="*/ 20 h 88"/>
                  <a:gd name="T14" fmla="*/ 55 w 67"/>
                  <a:gd name="T15" fmla="*/ 20 h 88"/>
                  <a:gd name="T16" fmla="*/ 54 w 67"/>
                  <a:gd name="T17" fmla="*/ 20 h 88"/>
                  <a:gd name="T18" fmla="*/ 50 w 67"/>
                  <a:gd name="T19" fmla="*/ 20 h 88"/>
                  <a:gd name="T20" fmla="*/ 48 w 67"/>
                  <a:gd name="T21" fmla="*/ 20 h 88"/>
                  <a:gd name="T22" fmla="*/ 46 w 67"/>
                  <a:gd name="T23" fmla="*/ 20 h 88"/>
                  <a:gd name="T24" fmla="*/ 44 w 67"/>
                  <a:gd name="T25" fmla="*/ 20 h 88"/>
                  <a:gd name="T26" fmla="*/ 42 w 67"/>
                  <a:gd name="T27" fmla="*/ 20 h 88"/>
                  <a:gd name="T28" fmla="*/ 40 w 67"/>
                  <a:gd name="T29" fmla="*/ 20 h 88"/>
                  <a:gd name="T30" fmla="*/ 38 w 67"/>
                  <a:gd name="T31" fmla="*/ 20 h 88"/>
                  <a:gd name="T32" fmla="*/ 36 w 67"/>
                  <a:gd name="T33" fmla="*/ 18 h 88"/>
                  <a:gd name="T34" fmla="*/ 34 w 67"/>
                  <a:gd name="T35" fmla="*/ 18 h 88"/>
                  <a:gd name="T36" fmla="*/ 30 w 67"/>
                  <a:gd name="T37" fmla="*/ 18 h 88"/>
                  <a:gd name="T38" fmla="*/ 28 w 67"/>
                  <a:gd name="T39" fmla="*/ 18 h 88"/>
                  <a:gd name="T40" fmla="*/ 26 w 67"/>
                  <a:gd name="T41" fmla="*/ 16 h 88"/>
                  <a:gd name="T42" fmla="*/ 24 w 67"/>
                  <a:gd name="T43" fmla="*/ 16 h 88"/>
                  <a:gd name="T44" fmla="*/ 22 w 67"/>
                  <a:gd name="T45" fmla="*/ 14 h 88"/>
                  <a:gd name="T46" fmla="*/ 20 w 67"/>
                  <a:gd name="T47" fmla="*/ 14 h 88"/>
                  <a:gd name="T48" fmla="*/ 18 w 67"/>
                  <a:gd name="T49" fmla="*/ 14 h 88"/>
                  <a:gd name="T50" fmla="*/ 16 w 67"/>
                  <a:gd name="T51" fmla="*/ 12 h 88"/>
                  <a:gd name="T52" fmla="*/ 14 w 67"/>
                  <a:gd name="T53" fmla="*/ 12 h 88"/>
                  <a:gd name="T54" fmla="*/ 12 w 67"/>
                  <a:gd name="T55" fmla="*/ 10 h 88"/>
                  <a:gd name="T56" fmla="*/ 10 w 67"/>
                  <a:gd name="T57" fmla="*/ 8 h 88"/>
                  <a:gd name="T58" fmla="*/ 8 w 67"/>
                  <a:gd name="T59" fmla="*/ 8 h 88"/>
                  <a:gd name="T60" fmla="*/ 6 w 67"/>
                  <a:gd name="T61" fmla="*/ 6 h 88"/>
                  <a:gd name="T62" fmla="*/ 4 w 67"/>
                  <a:gd name="T63" fmla="*/ 4 h 88"/>
                  <a:gd name="T64" fmla="*/ 2 w 67"/>
                  <a:gd name="T65" fmla="*/ 4 h 88"/>
                  <a:gd name="T66" fmla="*/ 2 w 67"/>
                  <a:gd name="T67" fmla="*/ 2 h 88"/>
                  <a:gd name="T68" fmla="*/ 0 w 67"/>
                  <a:gd name="T69" fmla="*/ 0 h 88"/>
                  <a:gd name="T70" fmla="*/ 12 w 67"/>
                  <a:gd name="T71" fmla="*/ 88 h 88"/>
                  <a:gd name="T72" fmla="*/ 12 w 67"/>
                  <a:gd name="T73" fmla="*/ 88 h 8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7" h="88">
                    <a:moveTo>
                      <a:pt x="12" y="88"/>
                    </a:moveTo>
                    <a:lnTo>
                      <a:pt x="67" y="18"/>
                    </a:lnTo>
                    <a:lnTo>
                      <a:pt x="63" y="20"/>
                    </a:lnTo>
                    <a:lnTo>
                      <a:pt x="61" y="20"/>
                    </a:lnTo>
                    <a:lnTo>
                      <a:pt x="59" y="20"/>
                    </a:lnTo>
                    <a:lnTo>
                      <a:pt x="57" y="20"/>
                    </a:lnTo>
                    <a:lnTo>
                      <a:pt x="55" y="20"/>
                    </a:lnTo>
                    <a:lnTo>
                      <a:pt x="54" y="20"/>
                    </a:lnTo>
                    <a:lnTo>
                      <a:pt x="50" y="20"/>
                    </a:lnTo>
                    <a:lnTo>
                      <a:pt x="48" y="20"/>
                    </a:lnTo>
                    <a:lnTo>
                      <a:pt x="46" y="20"/>
                    </a:lnTo>
                    <a:lnTo>
                      <a:pt x="44" y="20"/>
                    </a:lnTo>
                    <a:lnTo>
                      <a:pt x="42" y="20"/>
                    </a:lnTo>
                    <a:lnTo>
                      <a:pt x="40" y="20"/>
                    </a:lnTo>
                    <a:lnTo>
                      <a:pt x="38" y="20"/>
                    </a:lnTo>
                    <a:lnTo>
                      <a:pt x="36" y="18"/>
                    </a:lnTo>
                    <a:lnTo>
                      <a:pt x="34" y="18"/>
                    </a:lnTo>
                    <a:lnTo>
                      <a:pt x="30" y="18"/>
                    </a:lnTo>
                    <a:lnTo>
                      <a:pt x="28" y="18"/>
                    </a:lnTo>
                    <a:lnTo>
                      <a:pt x="26" y="16"/>
                    </a:lnTo>
                    <a:lnTo>
                      <a:pt x="24" y="16"/>
                    </a:lnTo>
                    <a:lnTo>
                      <a:pt x="22" y="14"/>
                    </a:lnTo>
                    <a:lnTo>
                      <a:pt x="20" y="14"/>
                    </a:lnTo>
                    <a:lnTo>
                      <a:pt x="18" y="14"/>
                    </a:lnTo>
                    <a:lnTo>
                      <a:pt x="16" y="12"/>
                    </a:lnTo>
                    <a:lnTo>
                      <a:pt x="14" y="12"/>
                    </a:lnTo>
                    <a:lnTo>
                      <a:pt x="12" y="10"/>
                    </a:lnTo>
                    <a:lnTo>
                      <a:pt x="10" y="8"/>
                    </a:lnTo>
                    <a:lnTo>
                      <a:pt x="8" y="8"/>
                    </a:lnTo>
                    <a:lnTo>
                      <a:pt x="6" y="6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2" y="88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82" name="Freeform 93">
                <a:extLst>
                  <a:ext uri="{FF2B5EF4-FFF2-40B4-BE49-F238E27FC236}">
                    <a16:creationId xmlns:a16="http://schemas.microsoft.com/office/drawing/2014/main" id="{0F747695-8D33-ED88-89D6-06228E4F13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38" y="993"/>
                <a:ext cx="14" cy="1189"/>
              </a:xfrm>
              <a:custGeom>
                <a:avLst/>
                <a:gdLst>
                  <a:gd name="T0" fmla="*/ 14 w 14"/>
                  <a:gd name="T1" fmla="*/ 1189 h 1189"/>
                  <a:gd name="T2" fmla="*/ 12 w 14"/>
                  <a:gd name="T3" fmla="*/ 0 h 1189"/>
                  <a:gd name="T4" fmla="*/ 0 w 14"/>
                  <a:gd name="T5" fmla="*/ 0 h 1189"/>
                  <a:gd name="T6" fmla="*/ 2 w 14"/>
                  <a:gd name="T7" fmla="*/ 1189 h 1189"/>
                  <a:gd name="T8" fmla="*/ 14 w 14"/>
                  <a:gd name="T9" fmla="*/ 1189 h 118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" h="1189">
                    <a:moveTo>
                      <a:pt x="14" y="1189"/>
                    </a:moveTo>
                    <a:lnTo>
                      <a:pt x="12" y="0"/>
                    </a:lnTo>
                    <a:lnTo>
                      <a:pt x="0" y="0"/>
                    </a:lnTo>
                    <a:lnTo>
                      <a:pt x="2" y="1189"/>
                    </a:lnTo>
                    <a:lnTo>
                      <a:pt x="14" y="1189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83" name="Freeform 94">
                <a:extLst>
                  <a:ext uri="{FF2B5EF4-FFF2-40B4-BE49-F238E27FC236}">
                    <a16:creationId xmlns:a16="http://schemas.microsoft.com/office/drawing/2014/main" id="{15D5CCB1-01AA-826E-43B3-5CD2481C5D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12" y="2140"/>
                <a:ext cx="69" cy="82"/>
              </a:xfrm>
              <a:custGeom>
                <a:avLst/>
                <a:gdLst>
                  <a:gd name="T0" fmla="*/ 34 w 69"/>
                  <a:gd name="T1" fmla="*/ 82 h 82"/>
                  <a:gd name="T2" fmla="*/ 69 w 69"/>
                  <a:gd name="T3" fmla="*/ 0 h 82"/>
                  <a:gd name="T4" fmla="*/ 69 w 69"/>
                  <a:gd name="T5" fmla="*/ 0 h 82"/>
                  <a:gd name="T6" fmla="*/ 67 w 69"/>
                  <a:gd name="T7" fmla="*/ 2 h 82"/>
                  <a:gd name="T8" fmla="*/ 65 w 69"/>
                  <a:gd name="T9" fmla="*/ 2 h 82"/>
                  <a:gd name="T10" fmla="*/ 63 w 69"/>
                  <a:gd name="T11" fmla="*/ 4 h 82"/>
                  <a:gd name="T12" fmla="*/ 61 w 69"/>
                  <a:gd name="T13" fmla="*/ 4 h 82"/>
                  <a:gd name="T14" fmla="*/ 57 w 69"/>
                  <a:gd name="T15" fmla="*/ 6 h 82"/>
                  <a:gd name="T16" fmla="*/ 55 w 69"/>
                  <a:gd name="T17" fmla="*/ 6 h 82"/>
                  <a:gd name="T18" fmla="*/ 53 w 69"/>
                  <a:gd name="T19" fmla="*/ 6 h 82"/>
                  <a:gd name="T20" fmla="*/ 51 w 69"/>
                  <a:gd name="T21" fmla="*/ 6 h 82"/>
                  <a:gd name="T22" fmla="*/ 50 w 69"/>
                  <a:gd name="T23" fmla="*/ 8 h 82"/>
                  <a:gd name="T24" fmla="*/ 48 w 69"/>
                  <a:gd name="T25" fmla="*/ 8 h 82"/>
                  <a:gd name="T26" fmla="*/ 46 w 69"/>
                  <a:gd name="T27" fmla="*/ 8 h 82"/>
                  <a:gd name="T28" fmla="*/ 44 w 69"/>
                  <a:gd name="T29" fmla="*/ 8 h 82"/>
                  <a:gd name="T30" fmla="*/ 42 w 69"/>
                  <a:gd name="T31" fmla="*/ 8 h 82"/>
                  <a:gd name="T32" fmla="*/ 38 w 69"/>
                  <a:gd name="T33" fmla="*/ 10 h 82"/>
                  <a:gd name="T34" fmla="*/ 36 w 69"/>
                  <a:gd name="T35" fmla="*/ 10 h 82"/>
                  <a:gd name="T36" fmla="*/ 34 w 69"/>
                  <a:gd name="T37" fmla="*/ 10 h 82"/>
                  <a:gd name="T38" fmla="*/ 32 w 69"/>
                  <a:gd name="T39" fmla="*/ 10 h 82"/>
                  <a:gd name="T40" fmla="*/ 30 w 69"/>
                  <a:gd name="T41" fmla="*/ 10 h 82"/>
                  <a:gd name="T42" fmla="*/ 28 w 69"/>
                  <a:gd name="T43" fmla="*/ 8 h 82"/>
                  <a:gd name="T44" fmla="*/ 26 w 69"/>
                  <a:gd name="T45" fmla="*/ 8 h 82"/>
                  <a:gd name="T46" fmla="*/ 24 w 69"/>
                  <a:gd name="T47" fmla="*/ 8 h 82"/>
                  <a:gd name="T48" fmla="*/ 22 w 69"/>
                  <a:gd name="T49" fmla="*/ 8 h 82"/>
                  <a:gd name="T50" fmla="*/ 20 w 69"/>
                  <a:gd name="T51" fmla="*/ 8 h 82"/>
                  <a:gd name="T52" fmla="*/ 16 w 69"/>
                  <a:gd name="T53" fmla="*/ 8 h 82"/>
                  <a:gd name="T54" fmla="*/ 14 w 69"/>
                  <a:gd name="T55" fmla="*/ 6 h 82"/>
                  <a:gd name="T56" fmla="*/ 12 w 69"/>
                  <a:gd name="T57" fmla="*/ 6 h 82"/>
                  <a:gd name="T58" fmla="*/ 10 w 69"/>
                  <a:gd name="T59" fmla="*/ 6 h 82"/>
                  <a:gd name="T60" fmla="*/ 8 w 69"/>
                  <a:gd name="T61" fmla="*/ 4 h 82"/>
                  <a:gd name="T62" fmla="*/ 6 w 69"/>
                  <a:gd name="T63" fmla="*/ 4 h 82"/>
                  <a:gd name="T64" fmla="*/ 4 w 69"/>
                  <a:gd name="T65" fmla="*/ 2 h 82"/>
                  <a:gd name="T66" fmla="*/ 2 w 69"/>
                  <a:gd name="T67" fmla="*/ 2 h 82"/>
                  <a:gd name="T68" fmla="*/ 0 w 69"/>
                  <a:gd name="T69" fmla="*/ 0 h 82"/>
                  <a:gd name="T70" fmla="*/ 34 w 69"/>
                  <a:gd name="T71" fmla="*/ 82 h 82"/>
                  <a:gd name="T72" fmla="*/ 34 w 69"/>
                  <a:gd name="T73" fmla="*/ 82 h 8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9" h="82">
                    <a:moveTo>
                      <a:pt x="34" y="82"/>
                    </a:moveTo>
                    <a:lnTo>
                      <a:pt x="69" y="0"/>
                    </a:lnTo>
                    <a:lnTo>
                      <a:pt x="67" y="2"/>
                    </a:lnTo>
                    <a:lnTo>
                      <a:pt x="65" y="2"/>
                    </a:lnTo>
                    <a:lnTo>
                      <a:pt x="63" y="4"/>
                    </a:lnTo>
                    <a:lnTo>
                      <a:pt x="61" y="4"/>
                    </a:lnTo>
                    <a:lnTo>
                      <a:pt x="57" y="6"/>
                    </a:lnTo>
                    <a:lnTo>
                      <a:pt x="55" y="6"/>
                    </a:lnTo>
                    <a:lnTo>
                      <a:pt x="53" y="6"/>
                    </a:lnTo>
                    <a:lnTo>
                      <a:pt x="51" y="6"/>
                    </a:lnTo>
                    <a:lnTo>
                      <a:pt x="50" y="8"/>
                    </a:lnTo>
                    <a:lnTo>
                      <a:pt x="48" y="8"/>
                    </a:lnTo>
                    <a:lnTo>
                      <a:pt x="46" y="8"/>
                    </a:lnTo>
                    <a:lnTo>
                      <a:pt x="44" y="8"/>
                    </a:lnTo>
                    <a:lnTo>
                      <a:pt x="42" y="8"/>
                    </a:lnTo>
                    <a:lnTo>
                      <a:pt x="38" y="10"/>
                    </a:lnTo>
                    <a:lnTo>
                      <a:pt x="36" y="10"/>
                    </a:lnTo>
                    <a:lnTo>
                      <a:pt x="34" y="10"/>
                    </a:lnTo>
                    <a:lnTo>
                      <a:pt x="32" y="10"/>
                    </a:lnTo>
                    <a:lnTo>
                      <a:pt x="30" y="10"/>
                    </a:lnTo>
                    <a:lnTo>
                      <a:pt x="28" y="8"/>
                    </a:lnTo>
                    <a:lnTo>
                      <a:pt x="26" y="8"/>
                    </a:lnTo>
                    <a:lnTo>
                      <a:pt x="24" y="8"/>
                    </a:lnTo>
                    <a:lnTo>
                      <a:pt x="22" y="8"/>
                    </a:lnTo>
                    <a:lnTo>
                      <a:pt x="20" y="8"/>
                    </a:lnTo>
                    <a:lnTo>
                      <a:pt x="16" y="8"/>
                    </a:lnTo>
                    <a:lnTo>
                      <a:pt x="14" y="6"/>
                    </a:lnTo>
                    <a:lnTo>
                      <a:pt x="12" y="6"/>
                    </a:lnTo>
                    <a:lnTo>
                      <a:pt x="10" y="6"/>
                    </a:lnTo>
                    <a:lnTo>
                      <a:pt x="8" y="4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4" y="82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84" name="Freeform 95">
                <a:extLst>
                  <a:ext uri="{FF2B5EF4-FFF2-40B4-BE49-F238E27FC236}">
                    <a16:creationId xmlns:a16="http://schemas.microsoft.com/office/drawing/2014/main" id="{162C9F94-5E19-AC8E-1C1C-2558E053E88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53" y="991"/>
                <a:ext cx="338" cy="1193"/>
              </a:xfrm>
              <a:custGeom>
                <a:avLst/>
                <a:gdLst>
                  <a:gd name="T0" fmla="*/ 10 w 338"/>
                  <a:gd name="T1" fmla="*/ 1193 h 1193"/>
                  <a:gd name="T2" fmla="*/ 338 w 338"/>
                  <a:gd name="T3" fmla="*/ 4 h 1193"/>
                  <a:gd name="T4" fmla="*/ 327 w 338"/>
                  <a:gd name="T5" fmla="*/ 0 h 1193"/>
                  <a:gd name="T6" fmla="*/ 0 w 338"/>
                  <a:gd name="T7" fmla="*/ 1191 h 1193"/>
                  <a:gd name="T8" fmla="*/ 10 w 338"/>
                  <a:gd name="T9" fmla="*/ 1193 h 11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38" h="1193">
                    <a:moveTo>
                      <a:pt x="10" y="1193"/>
                    </a:moveTo>
                    <a:lnTo>
                      <a:pt x="338" y="4"/>
                    </a:lnTo>
                    <a:lnTo>
                      <a:pt x="327" y="0"/>
                    </a:lnTo>
                    <a:lnTo>
                      <a:pt x="0" y="1191"/>
                    </a:lnTo>
                    <a:lnTo>
                      <a:pt x="10" y="1193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 dirty="0"/>
              </a:p>
            </p:txBody>
          </p:sp>
          <p:sp>
            <p:nvSpPr>
              <p:cNvPr id="385" name="Freeform 96">
                <a:extLst>
                  <a:ext uri="{FF2B5EF4-FFF2-40B4-BE49-F238E27FC236}">
                    <a16:creationId xmlns:a16="http://schemas.microsoft.com/office/drawing/2014/main" id="{A77C8292-A863-0D86-86B7-991B41ED839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735" y="2134"/>
                <a:ext cx="67" cy="88"/>
              </a:xfrm>
              <a:custGeom>
                <a:avLst/>
                <a:gdLst>
                  <a:gd name="T0" fmla="*/ 12 w 67"/>
                  <a:gd name="T1" fmla="*/ 88 h 88"/>
                  <a:gd name="T2" fmla="*/ 67 w 67"/>
                  <a:gd name="T3" fmla="*/ 18 h 88"/>
                  <a:gd name="T4" fmla="*/ 67 w 67"/>
                  <a:gd name="T5" fmla="*/ 18 h 88"/>
                  <a:gd name="T6" fmla="*/ 65 w 67"/>
                  <a:gd name="T7" fmla="*/ 20 h 88"/>
                  <a:gd name="T8" fmla="*/ 63 w 67"/>
                  <a:gd name="T9" fmla="*/ 20 h 88"/>
                  <a:gd name="T10" fmla="*/ 59 w 67"/>
                  <a:gd name="T11" fmla="*/ 20 h 88"/>
                  <a:gd name="T12" fmla="*/ 57 w 67"/>
                  <a:gd name="T13" fmla="*/ 20 h 88"/>
                  <a:gd name="T14" fmla="*/ 55 w 67"/>
                  <a:gd name="T15" fmla="*/ 20 h 88"/>
                  <a:gd name="T16" fmla="*/ 53 w 67"/>
                  <a:gd name="T17" fmla="*/ 20 h 88"/>
                  <a:gd name="T18" fmla="*/ 51 w 67"/>
                  <a:gd name="T19" fmla="*/ 20 h 88"/>
                  <a:gd name="T20" fmla="*/ 49 w 67"/>
                  <a:gd name="T21" fmla="*/ 20 h 88"/>
                  <a:gd name="T22" fmla="*/ 47 w 67"/>
                  <a:gd name="T23" fmla="*/ 20 h 88"/>
                  <a:gd name="T24" fmla="*/ 43 w 67"/>
                  <a:gd name="T25" fmla="*/ 20 h 88"/>
                  <a:gd name="T26" fmla="*/ 41 w 67"/>
                  <a:gd name="T27" fmla="*/ 20 h 88"/>
                  <a:gd name="T28" fmla="*/ 39 w 67"/>
                  <a:gd name="T29" fmla="*/ 20 h 88"/>
                  <a:gd name="T30" fmla="*/ 37 w 67"/>
                  <a:gd name="T31" fmla="*/ 20 h 88"/>
                  <a:gd name="T32" fmla="*/ 35 w 67"/>
                  <a:gd name="T33" fmla="*/ 18 h 88"/>
                  <a:gd name="T34" fmla="*/ 33 w 67"/>
                  <a:gd name="T35" fmla="*/ 18 h 88"/>
                  <a:gd name="T36" fmla="*/ 32 w 67"/>
                  <a:gd name="T37" fmla="*/ 18 h 88"/>
                  <a:gd name="T38" fmla="*/ 30 w 67"/>
                  <a:gd name="T39" fmla="*/ 18 h 88"/>
                  <a:gd name="T40" fmla="*/ 28 w 67"/>
                  <a:gd name="T41" fmla="*/ 16 h 88"/>
                  <a:gd name="T42" fmla="*/ 26 w 67"/>
                  <a:gd name="T43" fmla="*/ 16 h 88"/>
                  <a:gd name="T44" fmla="*/ 24 w 67"/>
                  <a:gd name="T45" fmla="*/ 14 h 88"/>
                  <a:gd name="T46" fmla="*/ 22 w 67"/>
                  <a:gd name="T47" fmla="*/ 14 h 88"/>
                  <a:gd name="T48" fmla="*/ 20 w 67"/>
                  <a:gd name="T49" fmla="*/ 14 h 88"/>
                  <a:gd name="T50" fmla="*/ 18 w 67"/>
                  <a:gd name="T51" fmla="*/ 12 h 88"/>
                  <a:gd name="T52" fmla="*/ 16 w 67"/>
                  <a:gd name="T53" fmla="*/ 12 h 88"/>
                  <a:gd name="T54" fmla="*/ 14 w 67"/>
                  <a:gd name="T55" fmla="*/ 10 h 88"/>
                  <a:gd name="T56" fmla="*/ 12 w 67"/>
                  <a:gd name="T57" fmla="*/ 8 h 88"/>
                  <a:gd name="T58" fmla="*/ 10 w 67"/>
                  <a:gd name="T59" fmla="*/ 8 h 88"/>
                  <a:gd name="T60" fmla="*/ 8 w 67"/>
                  <a:gd name="T61" fmla="*/ 6 h 88"/>
                  <a:gd name="T62" fmla="*/ 6 w 67"/>
                  <a:gd name="T63" fmla="*/ 4 h 88"/>
                  <a:gd name="T64" fmla="*/ 4 w 67"/>
                  <a:gd name="T65" fmla="*/ 4 h 88"/>
                  <a:gd name="T66" fmla="*/ 2 w 67"/>
                  <a:gd name="T67" fmla="*/ 2 h 88"/>
                  <a:gd name="T68" fmla="*/ 0 w 67"/>
                  <a:gd name="T69" fmla="*/ 0 h 88"/>
                  <a:gd name="T70" fmla="*/ 12 w 67"/>
                  <a:gd name="T71" fmla="*/ 88 h 88"/>
                  <a:gd name="T72" fmla="*/ 12 w 67"/>
                  <a:gd name="T73" fmla="*/ 88 h 8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7" h="88">
                    <a:moveTo>
                      <a:pt x="12" y="88"/>
                    </a:moveTo>
                    <a:lnTo>
                      <a:pt x="67" y="18"/>
                    </a:lnTo>
                    <a:lnTo>
                      <a:pt x="65" y="20"/>
                    </a:lnTo>
                    <a:lnTo>
                      <a:pt x="63" y="20"/>
                    </a:lnTo>
                    <a:lnTo>
                      <a:pt x="59" y="20"/>
                    </a:lnTo>
                    <a:lnTo>
                      <a:pt x="57" y="20"/>
                    </a:lnTo>
                    <a:lnTo>
                      <a:pt x="55" y="20"/>
                    </a:lnTo>
                    <a:lnTo>
                      <a:pt x="53" y="20"/>
                    </a:lnTo>
                    <a:lnTo>
                      <a:pt x="51" y="20"/>
                    </a:lnTo>
                    <a:lnTo>
                      <a:pt x="49" y="20"/>
                    </a:lnTo>
                    <a:lnTo>
                      <a:pt x="47" y="20"/>
                    </a:lnTo>
                    <a:lnTo>
                      <a:pt x="43" y="20"/>
                    </a:lnTo>
                    <a:lnTo>
                      <a:pt x="41" y="20"/>
                    </a:lnTo>
                    <a:lnTo>
                      <a:pt x="39" y="20"/>
                    </a:lnTo>
                    <a:lnTo>
                      <a:pt x="37" y="20"/>
                    </a:lnTo>
                    <a:lnTo>
                      <a:pt x="35" y="18"/>
                    </a:lnTo>
                    <a:lnTo>
                      <a:pt x="33" y="18"/>
                    </a:lnTo>
                    <a:lnTo>
                      <a:pt x="32" y="18"/>
                    </a:lnTo>
                    <a:lnTo>
                      <a:pt x="30" y="18"/>
                    </a:lnTo>
                    <a:lnTo>
                      <a:pt x="28" y="16"/>
                    </a:lnTo>
                    <a:lnTo>
                      <a:pt x="26" y="16"/>
                    </a:lnTo>
                    <a:lnTo>
                      <a:pt x="24" y="14"/>
                    </a:lnTo>
                    <a:lnTo>
                      <a:pt x="22" y="14"/>
                    </a:lnTo>
                    <a:lnTo>
                      <a:pt x="20" y="14"/>
                    </a:lnTo>
                    <a:lnTo>
                      <a:pt x="18" y="12"/>
                    </a:lnTo>
                    <a:lnTo>
                      <a:pt x="16" y="12"/>
                    </a:lnTo>
                    <a:lnTo>
                      <a:pt x="14" y="10"/>
                    </a:lnTo>
                    <a:lnTo>
                      <a:pt x="12" y="8"/>
                    </a:lnTo>
                    <a:lnTo>
                      <a:pt x="10" y="8"/>
                    </a:lnTo>
                    <a:lnTo>
                      <a:pt x="8" y="6"/>
                    </a:lnTo>
                    <a:lnTo>
                      <a:pt x="6" y="4"/>
                    </a:lnTo>
                    <a:lnTo>
                      <a:pt x="4" y="4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12" y="88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86" name="Freeform 97">
                <a:extLst>
                  <a:ext uri="{FF2B5EF4-FFF2-40B4-BE49-F238E27FC236}">
                    <a16:creationId xmlns:a16="http://schemas.microsoft.com/office/drawing/2014/main" id="{767F1B7B-5D09-AB8E-465E-41E3628CDC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04" y="1086"/>
                <a:ext cx="420" cy="1150"/>
              </a:xfrm>
              <a:custGeom>
                <a:avLst/>
                <a:gdLst>
                  <a:gd name="T0" fmla="*/ 398 w 420"/>
                  <a:gd name="T1" fmla="*/ 0 h 1150"/>
                  <a:gd name="T2" fmla="*/ 0 w 420"/>
                  <a:gd name="T3" fmla="*/ 1142 h 1150"/>
                  <a:gd name="T4" fmla="*/ 22 w 420"/>
                  <a:gd name="T5" fmla="*/ 1150 h 1150"/>
                  <a:gd name="T6" fmla="*/ 420 w 420"/>
                  <a:gd name="T7" fmla="*/ 6 h 1150"/>
                  <a:gd name="T8" fmla="*/ 398 w 420"/>
                  <a:gd name="T9" fmla="*/ 0 h 11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420" h="1150">
                    <a:moveTo>
                      <a:pt x="398" y="0"/>
                    </a:moveTo>
                    <a:lnTo>
                      <a:pt x="0" y="1142"/>
                    </a:lnTo>
                    <a:lnTo>
                      <a:pt x="22" y="1150"/>
                    </a:lnTo>
                    <a:lnTo>
                      <a:pt x="420" y="6"/>
                    </a:lnTo>
                    <a:lnTo>
                      <a:pt x="398" y="0"/>
                    </a:lnTo>
                    <a:close/>
                  </a:path>
                </a:pathLst>
              </a:custGeom>
              <a:solidFill>
                <a:srgbClr val="DA25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87" name="Freeform 98">
                <a:extLst>
                  <a:ext uri="{FF2B5EF4-FFF2-40B4-BE49-F238E27FC236}">
                    <a16:creationId xmlns:a16="http://schemas.microsoft.com/office/drawing/2014/main" id="{981698A5-9F1A-831F-0D16-1802002BDD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353" y="993"/>
                <a:ext cx="115" cy="125"/>
              </a:xfrm>
              <a:custGeom>
                <a:avLst/>
                <a:gdLst>
                  <a:gd name="T0" fmla="*/ 0 w 115"/>
                  <a:gd name="T1" fmla="*/ 85 h 125"/>
                  <a:gd name="T2" fmla="*/ 93 w 115"/>
                  <a:gd name="T3" fmla="*/ 0 h 125"/>
                  <a:gd name="T4" fmla="*/ 115 w 115"/>
                  <a:gd name="T5" fmla="*/ 125 h 125"/>
                  <a:gd name="T6" fmla="*/ 0 w 115"/>
                  <a:gd name="T7" fmla="*/ 85 h 125"/>
                  <a:gd name="T8" fmla="*/ 93 w 115"/>
                  <a:gd name="T9" fmla="*/ 0 h 125"/>
                  <a:gd name="T10" fmla="*/ 0 w 115"/>
                  <a:gd name="T11" fmla="*/ 85 h 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0" t="0" r="r" b="b"/>
                <a:pathLst>
                  <a:path w="115" h="125">
                    <a:moveTo>
                      <a:pt x="0" y="85"/>
                    </a:moveTo>
                    <a:lnTo>
                      <a:pt x="93" y="0"/>
                    </a:lnTo>
                    <a:lnTo>
                      <a:pt x="115" y="125"/>
                    </a:lnTo>
                    <a:lnTo>
                      <a:pt x="0" y="85"/>
                    </a:lnTo>
                    <a:lnTo>
                      <a:pt x="93" y="0"/>
                    </a:lnTo>
                    <a:lnTo>
                      <a:pt x="0" y="85"/>
                    </a:lnTo>
                    <a:close/>
                  </a:path>
                </a:pathLst>
              </a:custGeom>
              <a:solidFill>
                <a:srgbClr val="DA251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88" name="Freeform 99">
                <a:extLst>
                  <a:ext uri="{FF2B5EF4-FFF2-40B4-BE49-F238E27FC236}">
                    <a16:creationId xmlns:a16="http://schemas.microsoft.com/office/drawing/2014/main" id="{F018811A-3746-F9B7-6E50-B8475C8CF2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82" y="993"/>
                <a:ext cx="15" cy="1189"/>
              </a:xfrm>
              <a:custGeom>
                <a:avLst/>
                <a:gdLst>
                  <a:gd name="T0" fmla="*/ 15 w 15"/>
                  <a:gd name="T1" fmla="*/ 1189 h 1189"/>
                  <a:gd name="T2" fmla="*/ 11 w 15"/>
                  <a:gd name="T3" fmla="*/ 0 h 1189"/>
                  <a:gd name="T4" fmla="*/ 0 w 15"/>
                  <a:gd name="T5" fmla="*/ 0 h 1189"/>
                  <a:gd name="T6" fmla="*/ 3 w 15"/>
                  <a:gd name="T7" fmla="*/ 1189 h 1189"/>
                  <a:gd name="T8" fmla="*/ 15 w 15"/>
                  <a:gd name="T9" fmla="*/ 1189 h 118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" h="1189">
                    <a:moveTo>
                      <a:pt x="15" y="1189"/>
                    </a:moveTo>
                    <a:lnTo>
                      <a:pt x="11" y="0"/>
                    </a:lnTo>
                    <a:lnTo>
                      <a:pt x="0" y="0"/>
                    </a:lnTo>
                    <a:lnTo>
                      <a:pt x="3" y="1189"/>
                    </a:lnTo>
                    <a:lnTo>
                      <a:pt x="15" y="1189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89" name="Freeform 100">
                <a:extLst>
                  <a:ext uri="{FF2B5EF4-FFF2-40B4-BE49-F238E27FC236}">
                    <a16:creationId xmlns:a16="http://schemas.microsoft.com/office/drawing/2014/main" id="{109BC343-6350-B10F-1BC6-D2604E23172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056" y="2140"/>
                <a:ext cx="69" cy="82"/>
              </a:xfrm>
              <a:custGeom>
                <a:avLst/>
                <a:gdLst>
                  <a:gd name="T0" fmla="*/ 35 w 69"/>
                  <a:gd name="T1" fmla="*/ 82 h 82"/>
                  <a:gd name="T2" fmla="*/ 69 w 69"/>
                  <a:gd name="T3" fmla="*/ 0 h 82"/>
                  <a:gd name="T4" fmla="*/ 69 w 69"/>
                  <a:gd name="T5" fmla="*/ 0 h 82"/>
                  <a:gd name="T6" fmla="*/ 67 w 69"/>
                  <a:gd name="T7" fmla="*/ 2 h 82"/>
                  <a:gd name="T8" fmla="*/ 65 w 69"/>
                  <a:gd name="T9" fmla="*/ 2 h 82"/>
                  <a:gd name="T10" fmla="*/ 63 w 69"/>
                  <a:gd name="T11" fmla="*/ 4 h 82"/>
                  <a:gd name="T12" fmla="*/ 61 w 69"/>
                  <a:gd name="T13" fmla="*/ 4 h 82"/>
                  <a:gd name="T14" fmla="*/ 59 w 69"/>
                  <a:gd name="T15" fmla="*/ 6 h 82"/>
                  <a:gd name="T16" fmla="*/ 57 w 69"/>
                  <a:gd name="T17" fmla="*/ 6 h 82"/>
                  <a:gd name="T18" fmla="*/ 55 w 69"/>
                  <a:gd name="T19" fmla="*/ 6 h 82"/>
                  <a:gd name="T20" fmla="*/ 53 w 69"/>
                  <a:gd name="T21" fmla="*/ 6 h 82"/>
                  <a:gd name="T22" fmla="*/ 51 w 69"/>
                  <a:gd name="T23" fmla="*/ 8 h 82"/>
                  <a:gd name="T24" fmla="*/ 47 w 69"/>
                  <a:gd name="T25" fmla="*/ 8 h 82"/>
                  <a:gd name="T26" fmla="*/ 45 w 69"/>
                  <a:gd name="T27" fmla="*/ 8 h 82"/>
                  <a:gd name="T28" fmla="*/ 43 w 69"/>
                  <a:gd name="T29" fmla="*/ 8 h 82"/>
                  <a:gd name="T30" fmla="*/ 41 w 69"/>
                  <a:gd name="T31" fmla="*/ 8 h 82"/>
                  <a:gd name="T32" fmla="*/ 39 w 69"/>
                  <a:gd name="T33" fmla="*/ 10 h 82"/>
                  <a:gd name="T34" fmla="*/ 37 w 69"/>
                  <a:gd name="T35" fmla="*/ 10 h 82"/>
                  <a:gd name="T36" fmla="*/ 35 w 69"/>
                  <a:gd name="T37" fmla="*/ 10 h 82"/>
                  <a:gd name="T38" fmla="*/ 33 w 69"/>
                  <a:gd name="T39" fmla="*/ 10 h 82"/>
                  <a:gd name="T40" fmla="*/ 31 w 69"/>
                  <a:gd name="T41" fmla="*/ 10 h 82"/>
                  <a:gd name="T42" fmla="*/ 28 w 69"/>
                  <a:gd name="T43" fmla="*/ 8 h 82"/>
                  <a:gd name="T44" fmla="*/ 26 w 69"/>
                  <a:gd name="T45" fmla="*/ 8 h 82"/>
                  <a:gd name="T46" fmla="*/ 24 w 69"/>
                  <a:gd name="T47" fmla="*/ 8 h 82"/>
                  <a:gd name="T48" fmla="*/ 22 w 69"/>
                  <a:gd name="T49" fmla="*/ 8 h 82"/>
                  <a:gd name="T50" fmla="*/ 20 w 69"/>
                  <a:gd name="T51" fmla="*/ 8 h 82"/>
                  <a:gd name="T52" fmla="*/ 18 w 69"/>
                  <a:gd name="T53" fmla="*/ 8 h 82"/>
                  <a:gd name="T54" fmla="*/ 16 w 69"/>
                  <a:gd name="T55" fmla="*/ 6 h 82"/>
                  <a:gd name="T56" fmla="*/ 14 w 69"/>
                  <a:gd name="T57" fmla="*/ 6 h 82"/>
                  <a:gd name="T58" fmla="*/ 12 w 69"/>
                  <a:gd name="T59" fmla="*/ 6 h 82"/>
                  <a:gd name="T60" fmla="*/ 10 w 69"/>
                  <a:gd name="T61" fmla="*/ 4 h 82"/>
                  <a:gd name="T62" fmla="*/ 6 w 69"/>
                  <a:gd name="T63" fmla="*/ 4 h 82"/>
                  <a:gd name="T64" fmla="*/ 4 w 69"/>
                  <a:gd name="T65" fmla="*/ 2 h 82"/>
                  <a:gd name="T66" fmla="*/ 2 w 69"/>
                  <a:gd name="T67" fmla="*/ 2 h 82"/>
                  <a:gd name="T68" fmla="*/ 0 w 69"/>
                  <a:gd name="T69" fmla="*/ 0 h 82"/>
                  <a:gd name="T70" fmla="*/ 35 w 69"/>
                  <a:gd name="T71" fmla="*/ 82 h 82"/>
                  <a:gd name="T72" fmla="*/ 35 w 69"/>
                  <a:gd name="T73" fmla="*/ 82 h 82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9" h="82">
                    <a:moveTo>
                      <a:pt x="35" y="82"/>
                    </a:moveTo>
                    <a:lnTo>
                      <a:pt x="69" y="0"/>
                    </a:lnTo>
                    <a:lnTo>
                      <a:pt x="67" y="2"/>
                    </a:lnTo>
                    <a:lnTo>
                      <a:pt x="65" y="2"/>
                    </a:lnTo>
                    <a:lnTo>
                      <a:pt x="63" y="4"/>
                    </a:lnTo>
                    <a:lnTo>
                      <a:pt x="61" y="4"/>
                    </a:lnTo>
                    <a:lnTo>
                      <a:pt x="59" y="6"/>
                    </a:lnTo>
                    <a:lnTo>
                      <a:pt x="57" y="6"/>
                    </a:lnTo>
                    <a:lnTo>
                      <a:pt x="55" y="6"/>
                    </a:lnTo>
                    <a:lnTo>
                      <a:pt x="53" y="6"/>
                    </a:lnTo>
                    <a:lnTo>
                      <a:pt x="51" y="8"/>
                    </a:lnTo>
                    <a:lnTo>
                      <a:pt x="47" y="8"/>
                    </a:lnTo>
                    <a:lnTo>
                      <a:pt x="45" y="8"/>
                    </a:lnTo>
                    <a:lnTo>
                      <a:pt x="43" y="8"/>
                    </a:lnTo>
                    <a:lnTo>
                      <a:pt x="41" y="8"/>
                    </a:lnTo>
                    <a:lnTo>
                      <a:pt x="39" y="10"/>
                    </a:lnTo>
                    <a:lnTo>
                      <a:pt x="37" y="10"/>
                    </a:lnTo>
                    <a:lnTo>
                      <a:pt x="35" y="10"/>
                    </a:lnTo>
                    <a:lnTo>
                      <a:pt x="33" y="10"/>
                    </a:lnTo>
                    <a:lnTo>
                      <a:pt x="31" y="10"/>
                    </a:lnTo>
                    <a:lnTo>
                      <a:pt x="28" y="8"/>
                    </a:lnTo>
                    <a:lnTo>
                      <a:pt x="26" y="8"/>
                    </a:lnTo>
                    <a:lnTo>
                      <a:pt x="24" y="8"/>
                    </a:lnTo>
                    <a:lnTo>
                      <a:pt x="22" y="8"/>
                    </a:lnTo>
                    <a:lnTo>
                      <a:pt x="20" y="8"/>
                    </a:lnTo>
                    <a:lnTo>
                      <a:pt x="18" y="8"/>
                    </a:lnTo>
                    <a:lnTo>
                      <a:pt x="16" y="6"/>
                    </a:lnTo>
                    <a:lnTo>
                      <a:pt x="14" y="6"/>
                    </a:lnTo>
                    <a:lnTo>
                      <a:pt x="12" y="6"/>
                    </a:lnTo>
                    <a:lnTo>
                      <a:pt x="10" y="4"/>
                    </a:lnTo>
                    <a:lnTo>
                      <a:pt x="6" y="4"/>
                    </a:lnTo>
                    <a:lnTo>
                      <a:pt x="4" y="2"/>
                    </a:lnTo>
                    <a:lnTo>
                      <a:pt x="2" y="2"/>
                    </a:lnTo>
                    <a:lnTo>
                      <a:pt x="0" y="0"/>
                    </a:lnTo>
                    <a:lnTo>
                      <a:pt x="35" y="82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90" name="Freeform 101">
                <a:extLst>
                  <a:ext uri="{FF2B5EF4-FFF2-40B4-BE49-F238E27FC236}">
                    <a16:creationId xmlns:a16="http://schemas.microsoft.com/office/drawing/2014/main" id="{75A9F0DD-858A-82D0-E8AC-392431D4DF4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96" y="991"/>
                <a:ext cx="341" cy="1193"/>
              </a:xfrm>
              <a:custGeom>
                <a:avLst/>
                <a:gdLst>
                  <a:gd name="T0" fmla="*/ 12 w 341"/>
                  <a:gd name="T1" fmla="*/ 1193 h 1193"/>
                  <a:gd name="T2" fmla="*/ 341 w 341"/>
                  <a:gd name="T3" fmla="*/ 4 h 1193"/>
                  <a:gd name="T4" fmla="*/ 329 w 341"/>
                  <a:gd name="T5" fmla="*/ 0 h 1193"/>
                  <a:gd name="T6" fmla="*/ 0 w 341"/>
                  <a:gd name="T7" fmla="*/ 1191 h 1193"/>
                  <a:gd name="T8" fmla="*/ 12 w 341"/>
                  <a:gd name="T9" fmla="*/ 1193 h 119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41" h="1193">
                    <a:moveTo>
                      <a:pt x="12" y="1193"/>
                    </a:moveTo>
                    <a:lnTo>
                      <a:pt x="341" y="4"/>
                    </a:lnTo>
                    <a:lnTo>
                      <a:pt x="329" y="0"/>
                    </a:lnTo>
                    <a:lnTo>
                      <a:pt x="0" y="1191"/>
                    </a:lnTo>
                    <a:lnTo>
                      <a:pt x="12" y="1193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91" name="Freeform 102">
                <a:extLst>
                  <a:ext uri="{FF2B5EF4-FFF2-40B4-BE49-F238E27FC236}">
                    <a16:creationId xmlns:a16="http://schemas.microsoft.com/office/drawing/2014/main" id="{63F2A148-54DF-782F-5449-87FE5F7FBBA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81" y="2134"/>
                <a:ext cx="67" cy="88"/>
              </a:xfrm>
              <a:custGeom>
                <a:avLst/>
                <a:gdLst>
                  <a:gd name="T0" fmla="*/ 11 w 67"/>
                  <a:gd name="T1" fmla="*/ 88 h 88"/>
                  <a:gd name="T2" fmla="*/ 67 w 67"/>
                  <a:gd name="T3" fmla="*/ 18 h 88"/>
                  <a:gd name="T4" fmla="*/ 67 w 67"/>
                  <a:gd name="T5" fmla="*/ 18 h 88"/>
                  <a:gd name="T6" fmla="*/ 63 w 67"/>
                  <a:gd name="T7" fmla="*/ 20 h 88"/>
                  <a:gd name="T8" fmla="*/ 61 w 67"/>
                  <a:gd name="T9" fmla="*/ 20 h 88"/>
                  <a:gd name="T10" fmla="*/ 59 w 67"/>
                  <a:gd name="T11" fmla="*/ 20 h 88"/>
                  <a:gd name="T12" fmla="*/ 57 w 67"/>
                  <a:gd name="T13" fmla="*/ 20 h 88"/>
                  <a:gd name="T14" fmla="*/ 55 w 67"/>
                  <a:gd name="T15" fmla="*/ 20 h 88"/>
                  <a:gd name="T16" fmla="*/ 51 w 67"/>
                  <a:gd name="T17" fmla="*/ 20 h 88"/>
                  <a:gd name="T18" fmla="*/ 49 w 67"/>
                  <a:gd name="T19" fmla="*/ 20 h 88"/>
                  <a:gd name="T20" fmla="*/ 47 w 67"/>
                  <a:gd name="T21" fmla="*/ 20 h 88"/>
                  <a:gd name="T22" fmla="*/ 45 w 67"/>
                  <a:gd name="T23" fmla="*/ 20 h 88"/>
                  <a:gd name="T24" fmla="*/ 43 w 67"/>
                  <a:gd name="T25" fmla="*/ 20 h 88"/>
                  <a:gd name="T26" fmla="*/ 41 w 67"/>
                  <a:gd name="T27" fmla="*/ 20 h 88"/>
                  <a:gd name="T28" fmla="*/ 39 w 67"/>
                  <a:gd name="T29" fmla="*/ 20 h 88"/>
                  <a:gd name="T30" fmla="*/ 37 w 67"/>
                  <a:gd name="T31" fmla="*/ 20 h 88"/>
                  <a:gd name="T32" fmla="*/ 35 w 67"/>
                  <a:gd name="T33" fmla="*/ 18 h 88"/>
                  <a:gd name="T34" fmla="*/ 31 w 67"/>
                  <a:gd name="T35" fmla="*/ 18 h 88"/>
                  <a:gd name="T36" fmla="*/ 29 w 67"/>
                  <a:gd name="T37" fmla="*/ 18 h 88"/>
                  <a:gd name="T38" fmla="*/ 27 w 67"/>
                  <a:gd name="T39" fmla="*/ 18 h 88"/>
                  <a:gd name="T40" fmla="*/ 25 w 67"/>
                  <a:gd name="T41" fmla="*/ 16 h 88"/>
                  <a:gd name="T42" fmla="*/ 23 w 67"/>
                  <a:gd name="T43" fmla="*/ 16 h 88"/>
                  <a:gd name="T44" fmla="*/ 21 w 67"/>
                  <a:gd name="T45" fmla="*/ 14 h 88"/>
                  <a:gd name="T46" fmla="*/ 19 w 67"/>
                  <a:gd name="T47" fmla="*/ 14 h 88"/>
                  <a:gd name="T48" fmla="*/ 17 w 67"/>
                  <a:gd name="T49" fmla="*/ 14 h 88"/>
                  <a:gd name="T50" fmla="*/ 15 w 67"/>
                  <a:gd name="T51" fmla="*/ 12 h 88"/>
                  <a:gd name="T52" fmla="*/ 13 w 67"/>
                  <a:gd name="T53" fmla="*/ 12 h 88"/>
                  <a:gd name="T54" fmla="*/ 11 w 67"/>
                  <a:gd name="T55" fmla="*/ 10 h 88"/>
                  <a:gd name="T56" fmla="*/ 9 w 67"/>
                  <a:gd name="T57" fmla="*/ 8 h 88"/>
                  <a:gd name="T58" fmla="*/ 8 w 67"/>
                  <a:gd name="T59" fmla="*/ 8 h 88"/>
                  <a:gd name="T60" fmla="*/ 6 w 67"/>
                  <a:gd name="T61" fmla="*/ 6 h 88"/>
                  <a:gd name="T62" fmla="*/ 4 w 67"/>
                  <a:gd name="T63" fmla="*/ 4 h 88"/>
                  <a:gd name="T64" fmla="*/ 2 w 67"/>
                  <a:gd name="T65" fmla="*/ 4 h 88"/>
                  <a:gd name="T66" fmla="*/ 0 w 67"/>
                  <a:gd name="T67" fmla="*/ 2 h 88"/>
                  <a:gd name="T68" fmla="*/ 0 w 67"/>
                  <a:gd name="T69" fmla="*/ 0 h 88"/>
                  <a:gd name="T70" fmla="*/ 11 w 67"/>
                  <a:gd name="T71" fmla="*/ 88 h 88"/>
                  <a:gd name="T72" fmla="*/ 11 w 67"/>
                  <a:gd name="T73" fmla="*/ 88 h 8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67" h="88">
                    <a:moveTo>
                      <a:pt x="11" y="88"/>
                    </a:moveTo>
                    <a:lnTo>
                      <a:pt x="67" y="18"/>
                    </a:lnTo>
                    <a:lnTo>
                      <a:pt x="63" y="20"/>
                    </a:lnTo>
                    <a:lnTo>
                      <a:pt x="61" y="20"/>
                    </a:lnTo>
                    <a:lnTo>
                      <a:pt x="59" y="20"/>
                    </a:lnTo>
                    <a:lnTo>
                      <a:pt x="57" y="20"/>
                    </a:lnTo>
                    <a:lnTo>
                      <a:pt x="55" y="20"/>
                    </a:lnTo>
                    <a:lnTo>
                      <a:pt x="51" y="20"/>
                    </a:lnTo>
                    <a:lnTo>
                      <a:pt x="49" y="20"/>
                    </a:lnTo>
                    <a:lnTo>
                      <a:pt x="47" y="20"/>
                    </a:lnTo>
                    <a:lnTo>
                      <a:pt x="45" y="20"/>
                    </a:lnTo>
                    <a:lnTo>
                      <a:pt x="43" y="20"/>
                    </a:lnTo>
                    <a:lnTo>
                      <a:pt x="41" y="20"/>
                    </a:lnTo>
                    <a:lnTo>
                      <a:pt x="39" y="20"/>
                    </a:lnTo>
                    <a:lnTo>
                      <a:pt x="37" y="20"/>
                    </a:lnTo>
                    <a:lnTo>
                      <a:pt x="35" y="18"/>
                    </a:lnTo>
                    <a:lnTo>
                      <a:pt x="31" y="18"/>
                    </a:lnTo>
                    <a:lnTo>
                      <a:pt x="29" y="18"/>
                    </a:lnTo>
                    <a:lnTo>
                      <a:pt x="27" y="18"/>
                    </a:lnTo>
                    <a:lnTo>
                      <a:pt x="25" y="16"/>
                    </a:lnTo>
                    <a:lnTo>
                      <a:pt x="23" y="16"/>
                    </a:lnTo>
                    <a:lnTo>
                      <a:pt x="21" y="14"/>
                    </a:lnTo>
                    <a:lnTo>
                      <a:pt x="19" y="14"/>
                    </a:lnTo>
                    <a:lnTo>
                      <a:pt x="17" y="14"/>
                    </a:lnTo>
                    <a:lnTo>
                      <a:pt x="15" y="12"/>
                    </a:lnTo>
                    <a:lnTo>
                      <a:pt x="13" y="12"/>
                    </a:lnTo>
                    <a:lnTo>
                      <a:pt x="11" y="10"/>
                    </a:lnTo>
                    <a:lnTo>
                      <a:pt x="9" y="8"/>
                    </a:lnTo>
                    <a:lnTo>
                      <a:pt x="8" y="8"/>
                    </a:lnTo>
                    <a:lnTo>
                      <a:pt x="6" y="6"/>
                    </a:lnTo>
                    <a:lnTo>
                      <a:pt x="4" y="4"/>
                    </a:lnTo>
                    <a:lnTo>
                      <a:pt x="2" y="4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11" y="88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92" name="Freeform 103">
                <a:extLst>
                  <a:ext uri="{FF2B5EF4-FFF2-40B4-BE49-F238E27FC236}">
                    <a16:creationId xmlns:a16="http://schemas.microsoft.com/office/drawing/2014/main" id="{05CAF788-82BE-7F3A-8F38-4E3E2698892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642" y="993"/>
                <a:ext cx="287" cy="1191"/>
              </a:xfrm>
              <a:custGeom>
                <a:avLst/>
                <a:gdLst>
                  <a:gd name="T0" fmla="*/ 287 w 287"/>
                  <a:gd name="T1" fmla="*/ 1189 h 1191"/>
                  <a:gd name="T2" fmla="*/ 12 w 287"/>
                  <a:gd name="T3" fmla="*/ 0 h 1191"/>
                  <a:gd name="T4" fmla="*/ 0 w 287"/>
                  <a:gd name="T5" fmla="*/ 2 h 1191"/>
                  <a:gd name="T6" fmla="*/ 275 w 287"/>
                  <a:gd name="T7" fmla="*/ 1191 h 1191"/>
                  <a:gd name="T8" fmla="*/ 287 w 287"/>
                  <a:gd name="T9" fmla="*/ 1189 h 119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87" h="1191">
                    <a:moveTo>
                      <a:pt x="287" y="1189"/>
                    </a:moveTo>
                    <a:lnTo>
                      <a:pt x="12" y="0"/>
                    </a:lnTo>
                    <a:lnTo>
                      <a:pt x="0" y="2"/>
                    </a:lnTo>
                    <a:lnTo>
                      <a:pt x="275" y="1191"/>
                    </a:lnTo>
                    <a:lnTo>
                      <a:pt x="287" y="1189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  <p:sp>
            <p:nvSpPr>
              <p:cNvPr id="393" name="Freeform 104">
                <a:extLst>
                  <a:ext uri="{FF2B5EF4-FFF2-40B4-BE49-F238E27FC236}">
                    <a16:creationId xmlns:a16="http://schemas.microsoft.com/office/drawing/2014/main" id="{F59A6904-349F-8523-4D23-6B692DC313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79" y="2134"/>
                <a:ext cx="70" cy="88"/>
              </a:xfrm>
              <a:custGeom>
                <a:avLst/>
                <a:gdLst>
                  <a:gd name="T0" fmla="*/ 54 w 70"/>
                  <a:gd name="T1" fmla="*/ 88 h 88"/>
                  <a:gd name="T2" fmla="*/ 70 w 70"/>
                  <a:gd name="T3" fmla="*/ 0 h 88"/>
                  <a:gd name="T4" fmla="*/ 70 w 70"/>
                  <a:gd name="T5" fmla="*/ 0 h 88"/>
                  <a:gd name="T6" fmla="*/ 68 w 70"/>
                  <a:gd name="T7" fmla="*/ 2 h 88"/>
                  <a:gd name="T8" fmla="*/ 66 w 70"/>
                  <a:gd name="T9" fmla="*/ 4 h 88"/>
                  <a:gd name="T10" fmla="*/ 64 w 70"/>
                  <a:gd name="T11" fmla="*/ 4 h 88"/>
                  <a:gd name="T12" fmla="*/ 62 w 70"/>
                  <a:gd name="T13" fmla="*/ 6 h 88"/>
                  <a:gd name="T14" fmla="*/ 60 w 70"/>
                  <a:gd name="T15" fmla="*/ 8 h 88"/>
                  <a:gd name="T16" fmla="*/ 58 w 70"/>
                  <a:gd name="T17" fmla="*/ 8 h 88"/>
                  <a:gd name="T18" fmla="*/ 56 w 70"/>
                  <a:gd name="T19" fmla="*/ 10 h 88"/>
                  <a:gd name="T20" fmla="*/ 54 w 70"/>
                  <a:gd name="T21" fmla="*/ 10 h 88"/>
                  <a:gd name="T22" fmla="*/ 52 w 70"/>
                  <a:gd name="T23" fmla="*/ 12 h 88"/>
                  <a:gd name="T24" fmla="*/ 50 w 70"/>
                  <a:gd name="T25" fmla="*/ 12 h 88"/>
                  <a:gd name="T26" fmla="*/ 48 w 70"/>
                  <a:gd name="T27" fmla="*/ 14 h 88"/>
                  <a:gd name="T28" fmla="*/ 46 w 70"/>
                  <a:gd name="T29" fmla="*/ 14 h 88"/>
                  <a:gd name="T30" fmla="*/ 42 w 70"/>
                  <a:gd name="T31" fmla="*/ 16 h 88"/>
                  <a:gd name="T32" fmla="*/ 40 w 70"/>
                  <a:gd name="T33" fmla="*/ 16 h 88"/>
                  <a:gd name="T34" fmla="*/ 38 w 70"/>
                  <a:gd name="T35" fmla="*/ 16 h 88"/>
                  <a:gd name="T36" fmla="*/ 36 w 70"/>
                  <a:gd name="T37" fmla="*/ 16 h 88"/>
                  <a:gd name="T38" fmla="*/ 34 w 70"/>
                  <a:gd name="T39" fmla="*/ 18 h 88"/>
                  <a:gd name="T40" fmla="*/ 32 w 70"/>
                  <a:gd name="T41" fmla="*/ 18 h 88"/>
                  <a:gd name="T42" fmla="*/ 30 w 70"/>
                  <a:gd name="T43" fmla="*/ 18 h 88"/>
                  <a:gd name="T44" fmla="*/ 28 w 70"/>
                  <a:gd name="T45" fmla="*/ 18 h 88"/>
                  <a:gd name="T46" fmla="*/ 26 w 70"/>
                  <a:gd name="T47" fmla="*/ 18 h 88"/>
                  <a:gd name="T48" fmla="*/ 24 w 70"/>
                  <a:gd name="T49" fmla="*/ 18 h 88"/>
                  <a:gd name="T50" fmla="*/ 22 w 70"/>
                  <a:gd name="T51" fmla="*/ 18 h 88"/>
                  <a:gd name="T52" fmla="*/ 18 w 70"/>
                  <a:gd name="T53" fmla="*/ 18 h 88"/>
                  <a:gd name="T54" fmla="*/ 16 w 70"/>
                  <a:gd name="T55" fmla="*/ 18 h 88"/>
                  <a:gd name="T56" fmla="*/ 14 w 70"/>
                  <a:gd name="T57" fmla="*/ 18 h 88"/>
                  <a:gd name="T58" fmla="*/ 12 w 70"/>
                  <a:gd name="T59" fmla="*/ 18 h 88"/>
                  <a:gd name="T60" fmla="*/ 10 w 70"/>
                  <a:gd name="T61" fmla="*/ 18 h 88"/>
                  <a:gd name="T62" fmla="*/ 8 w 70"/>
                  <a:gd name="T63" fmla="*/ 18 h 88"/>
                  <a:gd name="T64" fmla="*/ 4 w 70"/>
                  <a:gd name="T65" fmla="*/ 18 h 88"/>
                  <a:gd name="T66" fmla="*/ 2 w 70"/>
                  <a:gd name="T67" fmla="*/ 16 h 88"/>
                  <a:gd name="T68" fmla="*/ 0 w 70"/>
                  <a:gd name="T69" fmla="*/ 16 h 88"/>
                  <a:gd name="T70" fmla="*/ 54 w 70"/>
                  <a:gd name="T71" fmla="*/ 88 h 88"/>
                  <a:gd name="T72" fmla="*/ 54 w 70"/>
                  <a:gd name="T73" fmla="*/ 88 h 88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0" t="0" r="r" b="b"/>
                <a:pathLst>
                  <a:path w="70" h="88">
                    <a:moveTo>
                      <a:pt x="54" y="88"/>
                    </a:moveTo>
                    <a:lnTo>
                      <a:pt x="70" y="0"/>
                    </a:lnTo>
                    <a:lnTo>
                      <a:pt x="68" y="2"/>
                    </a:lnTo>
                    <a:lnTo>
                      <a:pt x="66" y="4"/>
                    </a:lnTo>
                    <a:lnTo>
                      <a:pt x="64" y="4"/>
                    </a:lnTo>
                    <a:lnTo>
                      <a:pt x="62" y="6"/>
                    </a:lnTo>
                    <a:lnTo>
                      <a:pt x="60" y="8"/>
                    </a:lnTo>
                    <a:lnTo>
                      <a:pt x="58" y="8"/>
                    </a:lnTo>
                    <a:lnTo>
                      <a:pt x="56" y="10"/>
                    </a:lnTo>
                    <a:lnTo>
                      <a:pt x="54" y="10"/>
                    </a:lnTo>
                    <a:lnTo>
                      <a:pt x="52" y="12"/>
                    </a:lnTo>
                    <a:lnTo>
                      <a:pt x="50" y="12"/>
                    </a:lnTo>
                    <a:lnTo>
                      <a:pt x="48" y="14"/>
                    </a:lnTo>
                    <a:lnTo>
                      <a:pt x="46" y="14"/>
                    </a:lnTo>
                    <a:lnTo>
                      <a:pt x="42" y="16"/>
                    </a:lnTo>
                    <a:lnTo>
                      <a:pt x="40" y="16"/>
                    </a:lnTo>
                    <a:lnTo>
                      <a:pt x="38" y="16"/>
                    </a:lnTo>
                    <a:lnTo>
                      <a:pt x="36" y="16"/>
                    </a:lnTo>
                    <a:lnTo>
                      <a:pt x="34" y="18"/>
                    </a:lnTo>
                    <a:lnTo>
                      <a:pt x="32" y="18"/>
                    </a:lnTo>
                    <a:lnTo>
                      <a:pt x="30" y="18"/>
                    </a:lnTo>
                    <a:lnTo>
                      <a:pt x="28" y="18"/>
                    </a:lnTo>
                    <a:lnTo>
                      <a:pt x="26" y="18"/>
                    </a:lnTo>
                    <a:lnTo>
                      <a:pt x="24" y="18"/>
                    </a:lnTo>
                    <a:lnTo>
                      <a:pt x="22" y="18"/>
                    </a:lnTo>
                    <a:lnTo>
                      <a:pt x="18" y="18"/>
                    </a:lnTo>
                    <a:lnTo>
                      <a:pt x="16" y="18"/>
                    </a:lnTo>
                    <a:lnTo>
                      <a:pt x="14" y="18"/>
                    </a:lnTo>
                    <a:lnTo>
                      <a:pt x="12" y="18"/>
                    </a:lnTo>
                    <a:lnTo>
                      <a:pt x="10" y="18"/>
                    </a:lnTo>
                    <a:lnTo>
                      <a:pt x="8" y="18"/>
                    </a:lnTo>
                    <a:lnTo>
                      <a:pt x="4" y="18"/>
                    </a:lnTo>
                    <a:lnTo>
                      <a:pt x="2" y="16"/>
                    </a:lnTo>
                    <a:lnTo>
                      <a:pt x="0" y="16"/>
                    </a:lnTo>
                    <a:lnTo>
                      <a:pt x="54" y="88"/>
                    </a:lnTo>
                    <a:close/>
                  </a:path>
                </a:pathLst>
              </a:cu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GB" sz="1400"/>
              </a:p>
            </p:txBody>
          </p:sp>
        </p:grpSp>
        <p:sp>
          <p:nvSpPr>
            <p:cNvPr id="326" name="Rectangle 105">
              <a:extLst>
                <a:ext uri="{FF2B5EF4-FFF2-40B4-BE49-F238E27FC236}">
                  <a16:creationId xmlns:a16="http://schemas.microsoft.com/office/drawing/2014/main" id="{73CE8AA0-F003-B1DF-8055-B6E523C8D6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1668" y="5283314"/>
              <a:ext cx="15869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>
                  <a:solidFill>
                    <a:srgbClr val="1F1A17"/>
                  </a:solidFill>
                </a:rPr>
                <a:t>-2</a:t>
              </a:r>
              <a:endParaRPr lang="pl-PL" altLang="en-US" b="0"/>
            </a:p>
          </p:txBody>
        </p:sp>
        <p:sp>
          <p:nvSpPr>
            <p:cNvPr id="327" name="Rectangle 106">
              <a:extLst>
                <a:ext uri="{FF2B5EF4-FFF2-40B4-BE49-F238E27FC236}">
                  <a16:creationId xmlns:a16="http://schemas.microsoft.com/office/drawing/2014/main" id="{45E18133-1484-8F34-4830-FE67845A20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1019" y="5283314"/>
              <a:ext cx="15869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>
                  <a:solidFill>
                    <a:srgbClr val="1F1A17"/>
                  </a:solidFill>
                </a:rPr>
                <a:t>-1</a:t>
              </a:r>
              <a:endParaRPr lang="pl-PL" altLang="en-US" b="0"/>
            </a:p>
          </p:txBody>
        </p:sp>
        <p:sp>
          <p:nvSpPr>
            <p:cNvPr id="328" name="Rectangle 107">
              <a:extLst>
                <a:ext uri="{FF2B5EF4-FFF2-40B4-BE49-F238E27FC236}">
                  <a16:creationId xmlns:a16="http://schemas.microsoft.com/office/drawing/2014/main" id="{0AAEB214-D845-1655-6F1C-F64800CF99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8709" y="5283314"/>
              <a:ext cx="9938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>
                  <a:solidFill>
                    <a:srgbClr val="1F1A17"/>
                  </a:solidFill>
                </a:rPr>
                <a:t>0</a:t>
              </a:r>
              <a:endParaRPr lang="pl-PL" altLang="en-US" b="0"/>
            </a:p>
          </p:txBody>
        </p:sp>
        <p:sp>
          <p:nvSpPr>
            <p:cNvPr id="329" name="Rectangle 108">
              <a:extLst>
                <a:ext uri="{FF2B5EF4-FFF2-40B4-BE49-F238E27FC236}">
                  <a16:creationId xmlns:a16="http://schemas.microsoft.com/office/drawing/2014/main" id="{EE5EE372-344D-2A2D-7001-70898E973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41011" y="5283314"/>
              <a:ext cx="9938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>
                  <a:solidFill>
                    <a:srgbClr val="1F1A17"/>
                  </a:solidFill>
                </a:rPr>
                <a:t>1</a:t>
              </a:r>
              <a:endParaRPr lang="pl-PL" altLang="en-US" b="0"/>
            </a:p>
          </p:txBody>
        </p:sp>
        <p:sp>
          <p:nvSpPr>
            <p:cNvPr id="330" name="Rectangle 109">
              <a:extLst>
                <a:ext uri="{FF2B5EF4-FFF2-40B4-BE49-F238E27FC236}">
                  <a16:creationId xmlns:a16="http://schemas.microsoft.com/office/drawing/2014/main" id="{EB21FD3E-1B18-33DD-473E-E688C187DD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98702" y="5280915"/>
              <a:ext cx="9938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>
                  <a:solidFill>
                    <a:srgbClr val="1F1A17"/>
                  </a:solidFill>
                </a:rPr>
                <a:t>2</a:t>
              </a:r>
              <a:endParaRPr lang="pl-PL" altLang="en-US" b="0"/>
            </a:p>
          </p:txBody>
        </p:sp>
        <p:sp>
          <p:nvSpPr>
            <p:cNvPr id="331" name="Rectangle 110">
              <a:extLst>
                <a:ext uri="{FF2B5EF4-FFF2-40B4-BE49-F238E27FC236}">
                  <a16:creationId xmlns:a16="http://schemas.microsoft.com/office/drawing/2014/main" id="{605C91EC-B3D7-EEA0-DA28-780BFDF580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1668" y="3166057"/>
              <a:ext cx="15869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>
                  <a:solidFill>
                    <a:srgbClr val="1F1A17"/>
                  </a:solidFill>
                </a:rPr>
                <a:t>-2</a:t>
              </a:r>
              <a:endParaRPr lang="pl-PL" altLang="en-US" b="0"/>
            </a:p>
          </p:txBody>
        </p:sp>
        <p:sp>
          <p:nvSpPr>
            <p:cNvPr id="332" name="Rectangle 111">
              <a:extLst>
                <a:ext uri="{FF2B5EF4-FFF2-40B4-BE49-F238E27FC236}">
                  <a16:creationId xmlns:a16="http://schemas.microsoft.com/office/drawing/2014/main" id="{B1501D85-057E-0958-5622-C7BFB01C1D4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61019" y="3166057"/>
              <a:ext cx="15869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>
                  <a:solidFill>
                    <a:srgbClr val="1F1A17"/>
                  </a:solidFill>
                </a:rPr>
                <a:t>-1</a:t>
              </a:r>
              <a:endParaRPr lang="pl-PL" altLang="en-US" b="0"/>
            </a:p>
          </p:txBody>
        </p:sp>
        <p:sp>
          <p:nvSpPr>
            <p:cNvPr id="333" name="Rectangle 112">
              <a:extLst>
                <a:ext uri="{FF2B5EF4-FFF2-40B4-BE49-F238E27FC236}">
                  <a16:creationId xmlns:a16="http://schemas.microsoft.com/office/drawing/2014/main" id="{6F2309B8-B722-E624-2B46-1F2F14A765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18709" y="3166057"/>
              <a:ext cx="9938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>
                  <a:solidFill>
                    <a:srgbClr val="1F1A17"/>
                  </a:solidFill>
                </a:rPr>
                <a:t>0</a:t>
              </a:r>
              <a:endParaRPr lang="pl-PL" altLang="en-US" b="0"/>
            </a:p>
          </p:txBody>
        </p:sp>
        <p:sp>
          <p:nvSpPr>
            <p:cNvPr id="334" name="Rectangle 113">
              <a:extLst>
                <a:ext uri="{FF2B5EF4-FFF2-40B4-BE49-F238E27FC236}">
                  <a16:creationId xmlns:a16="http://schemas.microsoft.com/office/drawing/2014/main" id="{0FB2A71E-735D-AA37-E970-B529C0B052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41011" y="3166057"/>
              <a:ext cx="9938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>
                  <a:solidFill>
                    <a:srgbClr val="1F1A17"/>
                  </a:solidFill>
                </a:rPr>
                <a:t>1</a:t>
              </a:r>
              <a:endParaRPr lang="pl-PL" altLang="en-US" b="0"/>
            </a:p>
          </p:txBody>
        </p:sp>
        <p:sp>
          <p:nvSpPr>
            <p:cNvPr id="335" name="Rectangle 114">
              <a:extLst>
                <a:ext uri="{FF2B5EF4-FFF2-40B4-BE49-F238E27FC236}">
                  <a16:creationId xmlns:a16="http://schemas.microsoft.com/office/drawing/2014/main" id="{E1E0E253-2D9A-71FE-C80F-61507735F4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98702" y="3163658"/>
              <a:ext cx="9938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>
                  <a:solidFill>
                    <a:srgbClr val="1F1A17"/>
                  </a:solidFill>
                </a:rPr>
                <a:t>2</a:t>
              </a:r>
              <a:endParaRPr lang="pl-PL" altLang="en-US" b="0"/>
            </a:p>
          </p:txBody>
        </p:sp>
        <p:sp>
          <p:nvSpPr>
            <p:cNvPr id="336" name="Rectangle 115">
              <a:extLst>
                <a:ext uri="{FF2B5EF4-FFF2-40B4-BE49-F238E27FC236}">
                  <a16:creationId xmlns:a16="http://schemas.microsoft.com/office/drawing/2014/main" id="{986592BC-0003-7E05-662F-3B3EB21A95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50060" y="3166057"/>
              <a:ext cx="15869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 dirty="0">
                  <a:solidFill>
                    <a:srgbClr val="1F1A17"/>
                  </a:solidFill>
                </a:rPr>
                <a:t>-3</a:t>
              </a:r>
              <a:endParaRPr lang="pl-PL" altLang="en-US" b="0" dirty="0"/>
            </a:p>
          </p:txBody>
        </p:sp>
        <p:sp>
          <p:nvSpPr>
            <p:cNvPr id="337" name="Rectangle 116">
              <a:extLst>
                <a:ext uri="{FF2B5EF4-FFF2-40B4-BE49-F238E27FC236}">
                  <a16:creationId xmlns:a16="http://schemas.microsoft.com/office/drawing/2014/main" id="{5A0F6EFB-FA83-626C-5FCA-4B00925354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018053" y="3166057"/>
              <a:ext cx="99386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 dirty="0">
                  <a:solidFill>
                    <a:srgbClr val="1F1A17"/>
                  </a:solidFill>
                </a:rPr>
                <a:t>3</a:t>
              </a:r>
              <a:endParaRPr lang="pl-PL" altLang="en-US" b="0" dirty="0"/>
            </a:p>
          </p:txBody>
        </p:sp>
        <p:sp>
          <p:nvSpPr>
            <p:cNvPr id="338" name="Rectangle 118">
              <a:extLst>
                <a:ext uri="{FF2B5EF4-FFF2-40B4-BE49-F238E27FC236}">
                  <a16:creationId xmlns:a16="http://schemas.microsoft.com/office/drawing/2014/main" id="{D120BF2B-F1B6-0E88-CF39-802744491C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60552" y="2999316"/>
              <a:ext cx="4969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>
                  <a:solidFill>
                    <a:srgbClr val="1F1A17"/>
                  </a:solidFill>
                </a:rPr>
                <a:t> </a:t>
              </a:r>
              <a:endParaRPr lang="pl-PL" altLang="en-US" b="0"/>
            </a:p>
          </p:txBody>
        </p:sp>
        <p:sp>
          <p:nvSpPr>
            <p:cNvPr id="339" name="Rectangle 126">
              <a:extLst>
                <a:ext uri="{FF2B5EF4-FFF2-40B4-BE49-F238E27FC236}">
                  <a16:creationId xmlns:a16="http://schemas.microsoft.com/office/drawing/2014/main" id="{DF7F7EA5-4E06-19AE-CDD0-DF52333D65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45837" y="4520506"/>
              <a:ext cx="776175" cy="73866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en-US" b="0" dirty="0"/>
                <a:t>D2-line</a:t>
              </a:r>
            </a:p>
            <a:p>
              <a:pPr eaLnBrk="1" hangingPunct="1"/>
              <a:endParaRPr lang="en-US" altLang="en-US" b="0" dirty="0"/>
            </a:p>
            <a:p>
              <a:pPr eaLnBrk="1" hangingPunct="1"/>
              <a:r>
                <a:rPr lang="en-US" altLang="en-US" b="0" dirty="0">
                  <a:latin typeface="Symbol" panose="05050102010706020507" pitchFamily="18" charset="2"/>
                </a:rPr>
                <a:t>s</a:t>
              </a:r>
              <a:r>
                <a:rPr lang="en-US" altLang="en-US" b="0" dirty="0"/>
                <a:t>+ light</a:t>
              </a:r>
              <a:endParaRPr lang="pl-PL" altLang="en-US" b="0" dirty="0"/>
            </a:p>
          </p:txBody>
        </p:sp>
        <p:sp>
          <p:nvSpPr>
            <p:cNvPr id="340" name="Freeform 129">
              <a:extLst>
                <a:ext uri="{FF2B5EF4-FFF2-40B4-BE49-F238E27FC236}">
                  <a16:creationId xmlns:a16="http://schemas.microsoft.com/office/drawing/2014/main" id="{CF3CB779-D01A-E7EA-4BF1-A4E7BB4A3C2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143" y="5670778"/>
              <a:ext cx="5899" cy="11996"/>
            </a:xfrm>
            <a:custGeom>
              <a:avLst/>
              <a:gdLst>
                <a:gd name="T0" fmla="*/ 6350 w 4"/>
                <a:gd name="T1" fmla="*/ 0 h 10"/>
                <a:gd name="T2" fmla="*/ 3175 w 4"/>
                <a:gd name="T3" fmla="*/ 0 h 10"/>
                <a:gd name="T4" fmla="*/ 3175 w 4"/>
                <a:gd name="T5" fmla="*/ 0 h 10"/>
                <a:gd name="T6" fmla="*/ 0 w 4"/>
                <a:gd name="T7" fmla="*/ 3175 h 10"/>
                <a:gd name="T8" fmla="*/ 0 w 4"/>
                <a:gd name="T9" fmla="*/ 3175 h 10"/>
                <a:gd name="T10" fmla="*/ 0 w 4"/>
                <a:gd name="T11" fmla="*/ 6350 h 10"/>
                <a:gd name="T12" fmla="*/ 0 w 4"/>
                <a:gd name="T13" fmla="*/ 9525 h 10"/>
                <a:gd name="T14" fmla="*/ 0 w 4"/>
                <a:gd name="T15" fmla="*/ 9525 h 10"/>
                <a:gd name="T16" fmla="*/ 0 w 4"/>
                <a:gd name="T17" fmla="*/ 12700 h 10"/>
                <a:gd name="T18" fmla="*/ 0 w 4"/>
                <a:gd name="T19" fmla="*/ 12700 h 10"/>
                <a:gd name="T20" fmla="*/ 0 w 4"/>
                <a:gd name="T21" fmla="*/ 15875 h 10"/>
                <a:gd name="T22" fmla="*/ 0 w 4"/>
                <a:gd name="T23" fmla="*/ 15875 h 10"/>
                <a:gd name="T24" fmla="*/ 3175 w 4"/>
                <a:gd name="T25" fmla="*/ 15875 h 10"/>
                <a:gd name="T26" fmla="*/ 3175 w 4"/>
                <a:gd name="T27" fmla="*/ 15875 h 10"/>
                <a:gd name="T28" fmla="*/ 6350 w 4"/>
                <a:gd name="T29" fmla="*/ 15875 h 10"/>
                <a:gd name="T30" fmla="*/ 6350 w 4"/>
                <a:gd name="T31" fmla="*/ 0 h 10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" h="10">
                  <a:moveTo>
                    <a:pt x="4" y="0"/>
                  </a:moveTo>
                  <a:lnTo>
                    <a:pt x="2" y="0"/>
                  </a:lnTo>
                  <a:lnTo>
                    <a:pt x="0" y="2"/>
                  </a:lnTo>
                  <a:lnTo>
                    <a:pt x="0" y="4"/>
                  </a:lnTo>
                  <a:lnTo>
                    <a:pt x="0" y="6"/>
                  </a:lnTo>
                  <a:lnTo>
                    <a:pt x="0" y="8"/>
                  </a:lnTo>
                  <a:lnTo>
                    <a:pt x="0" y="10"/>
                  </a:lnTo>
                  <a:lnTo>
                    <a:pt x="2" y="10"/>
                  </a:lnTo>
                  <a:lnTo>
                    <a:pt x="4" y="10"/>
                  </a:lnTo>
                  <a:lnTo>
                    <a:pt x="4" y="0"/>
                  </a:lnTo>
                  <a:close/>
                </a:path>
              </a:pathLst>
            </a:custGeom>
            <a:solidFill>
              <a:srgbClr val="2A28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341" name="Rectangle 130">
              <a:extLst>
                <a:ext uri="{FF2B5EF4-FFF2-40B4-BE49-F238E27FC236}">
                  <a16:creationId xmlns:a16="http://schemas.microsoft.com/office/drawing/2014/main" id="{E41AE789-A32F-C992-0D64-D9D44A5C9C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14079" y="5429010"/>
              <a:ext cx="5947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pl-PL" altLang="en-US" b="0" dirty="0">
                  <a:solidFill>
                    <a:srgbClr val="131516"/>
                  </a:solidFill>
                </a:rPr>
                <a:t>4s </a:t>
              </a:r>
              <a:r>
                <a:rPr lang="pl-PL" altLang="en-US" b="0" baseline="30000" dirty="0">
                  <a:solidFill>
                    <a:srgbClr val="131516"/>
                  </a:solidFill>
                </a:rPr>
                <a:t>2</a:t>
              </a:r>
              <a:r>
                <a:rPr lang="pl-PL" altLang="en-US" b="0" dirty="0">
                  <a:solidFill>
                    <a:srgbClr val="131516"/>
                  </a:solidFill>
                </a:rPr>
                <a:t>S</a:t>
              </a:r>
              <a:r>
                <a:rPr lang="en-US" altLang="en-US" b="0" baseline="-25000" dirty="0">
                  <a:solidFill>
                    <a:srgbClr val="131516"/>
                  </a:solidFill>
                </a:rPr>
                <a:t>1/2</a:t>
              </a:r>
              <a:endParaRPr lang="pl-PL" altLang="en-US" b="0" baseline="-25000" dirty="0"/>
            </a:p>
          </p:txBody>
        </p:sp>
        <p:sp>
          <p:nvSpPr>
            <p:cNvPr id="342" name="Rectangle 131">
              <a:extLst>
                <a:ext uri="{FF2B5EF4-FFF2-40B4-BE49-F238E27FC236}">
                  <a16:creationId xmlns:a16="http://schemas.microsoft.com/office/drawing/2014/main" id="{4135C4DA-7857-1817-9151-B748C5015C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55788" y="5529227"/>
              <a:ext cx="6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pl-PL" altLang="en-US" b="0" dirty="0"/>
            </a:p>
          </p:txBody>
        </p:sp>
        <p:sp>
          <p:nvSpPr>
            <p:cNvPr id="343" name="Rectangle 132">
              <a:extLst>
                <a:ext uri="{FF2B5EF4-FFF2-40B4-BE49-F238E27FC236}">
                  <a16:creationId xmlns:a16="http://schemas.microsoft.com/office/drawing/2014/main" id="{063C1982-7E77-FA9B-E137-8EF2462BC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33944" y="5529227"/>
              <a:ext cx="6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pl-PL" altLang="en-US" b="0" dirty="0"/>
            </a:p>
          </p:txBody>
        </p:sp>
        <p:sp>
          <p:nvSpPr>
            <p:cNvPr id="344" name="Rectangle 133">
              <a:extLst>
                <a:ext uri="{FF2B5EF4-FFF2-40B4-BE49-F238E27FC236}">
                  <a16:creationId xmlns:a16="http://schemas.microsoft.com/office/drawing/2014/main" id="{E17FB2C5-B66A-E719-7FD6-38CCB6124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7031" y="5529227"/>
              <a:ext cx="65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pl-PL" altLang="en-US" b="0" dirty="0"/>
            </a:p>
          </p:txBody>
        </p:sp>
        <p:sp>
          <p:nvSpPr>
            <p:cNvPr id="345" name="Rectangle 134">
              <a:extLst>
                <a:ext uri="{FF2B5EF4-FFF2-40B4-BE49-F238E27FC236}">
                  <a16:creationId xmlns:a16="http://schemas.microsoft.com/office/drawing/2014/main" id="{ACC11C79-F910-FBD5-4915-1F556B6DA1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9055" y="6350939"/>
              <a:ext cx="825801" cy="19193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346" name="Rectangle 135">
              <a:extLst>
                <a:ext uri="{FF2B5EF4-FFF2-40B4-BE49-F238E27FC236}">
                  <a16:creationId xmlns:a16="http://schemas.microsoft.com/office/drawing/2014/main" id="{FAF7B2DD-7CF0-9B37-349E-868AA1978F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09055" y="5260522"/>
              <a:ext cx="825801" cy="5998"/>
            </a:xfrm>
            <a:prstGeom prst="rect">
              <a:avLst/>
            </a:prstGeom>
            <a:solidFill>
              <a:srgbClr val="1F1A17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347" name="Rectangle 136">
              <a:extLst>
                <a:ext uri="{FF2B5EF4-FFF2-40B4-BE49-F238E27FC236}">
                  <a16:creationId xmlns:a16="http://schemas.microsoft.com/office/drawing/2014/main" id="{5DA7E846-462D-94B6-EE72-42B3183B76F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2702" y="5663580"/>
              <a:ext cx="573637" cy="21592"/>
            </a:xfrm>
            <a:prstGeom prst="rect">
              <a:avLst/>
            </a:prstGeom>
            <a:solidFill>
              <a:srgbClr val="1F1A1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endParaRPr lang="en-GB" altLang="en-US"/>
            </a:p>
          </p:txBody>
        </p:sp>
        <p:sp>
          <p:nvSpPr>
            <p:cNvPr id="348" name="Freeform 137">
              <a:extLst>
                <a:ext uri="{FF2B5EF4-FFF2-40B4-BE49-F238E27FC236}">
                  <a16:creationId xmlns:a16="http://schemas.microsoft.com/office/drawing/2014/main" id="{F22E5565-28A9-9A89-3A2C-0270AC1F7E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9289" y="5255723"/>
              <a:ext cx="449766" cy="1104813"/>
            </a:xfrm>
            <a:custGeom>
              <a:avLst/>
              <a:gdLst>
                <a:gd name="T0" fmla="*/ 484187 w 305"/>
                <a:gd name="T1" fmla="*/ 1462088 h 935"/>
                <a:gd name="T2" fmla="*/ 0 w 305"/>
                <a:gd name="T3" fmla="*/ 550433 h 935"/>
                <a:gd name="T4" fmla="*/ 484187 w 305"/>
                <a:gd name="T5" fmla="*/ 0 h 93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05" h="935">
                  <a:moveTo>
                    <a:pt x="305" y="935"/>
                  </a:moveTo>
                  <a:lnTo>
                    <a:pt x="0" y="352"/>
                  </a:lnTo>
                  <a:lnTo>
                    <a:pt x="305" y="0"/>
                  </a:lnTo>
                </a:path>
              </a:pathLst>
            </a:custGeom>
            <a:noFill/>
            <a:ln w="3175">
              <a:solidFill>
                <a:srgbClr val="1F1A17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GB" sz="1400"/>
            </a:p>
          </p:txBody>
        </p:sp>
        <p:sp>
          <p:nvSpPr>
            <p:cNvPr id="349" name="Rectangle 138">
              <a:extLst>
                <a:ext uri="{FF2B5EF4-FFF2-40B4-BE49-F238E27FC236}">
                  <a16:creationId xmlns:a16="http://schemas.microsoft.com/office/drawing/2014/main" id="{BDF15C30-EC0E-8C04-0183-A7EFCFBBCD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853" y="5091381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en-US" b="0" dirty="0">
                  <a:solidFill>
                    <a:srgbClr val="1F1A17"/>
                  </a:solidFill>
                </a:rPr>
                <a:t>  </a:t>
              </a:r>
              <a:r>
                <a:rPr lang="pl-PL" altLang="en-US" b="0" dirty="0">
                  <a:solidFill>
                    <a:srgbClr val="1F1A17"/>
                  </a:solidFill>
                </a:rPr>
                <a:t>2</a:t>
              </a:r>
              <a:endParaRPr lang="pl-PL" altLang="en-US" b="0" dirty="0"/>
            </a:p>
          </p:txBody>
        </p:sp>
        <p:sp>
          <p:nvSpPr>
            <p:cNvPr id="350" name="Rectangle 139">
              <a:extLst>
                <a:ext uri="{FF2B5EF4-FFF2-40B4-BE49-F238E27FC236}">
                  <a16:creationId xmlns:a16="http://schemas.microsoft.com/office/drawing/2014/main" id="{E9724F30-D720-A0A8-AE50-B80A7251D9A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7853" y="6205790"/>
              <a:ext cx="1987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1pPr>
              <a:lvl2pPr marL="742950" indent="-28575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2pPr>
              <a:lvl3pPr marL="11430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3pPr>
              <a:lvl4pPr marL="16002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4pPr>
              <a:lvl5pPr marL="2057400" indent="-228600" eaLnBrk="0" hangingPunct="0"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defRPr>
              </a:lvl9pPr>
            </a:lstStyle>
            <a:p>
              <a:pPr eaLnBrk="1" hangingPunct="1"/>
              <a:r>
                <a:rPr lang="en-US" altLang="en-US" b="0" dirty="0">
                  <a:solidFill>
                    <a:srgbClr val="1F1A17"/>
                  </a:solidFill>
                </a:rPr>
                <a:t>  </a:t>
              </a:r>
              <a:r>
                <a:rPr lang="pl-PL" altLang="en-US" b="0" dirty="0">
                  <a:solidFill>
                    <a:srgbClr val="1F1A17"/>
                  </a:solidFill>
                </a:rPr>
                <a:t>1</a:t>
              </a:r>
              <a:endParaRPr lang="pl-PL" altLang="en-US" b="0" dirty="0"/>
            </a:p>
          </p:txBody>
        </p:sp>
        <p:grpSp>
          <p:nvGrpSpPr>
            <p:cNvPr id="351" name="Group 350">
              <a:extLst>
                <a:ext uri="{FF2B5EF4-FFF2-40B4-BE49-F238E27FC236}">
                  <a16:creationId xmlns:a16="http://schemas.microsoft.com/office/drawing/2014/main" id="{1641724E-C17E-FE1A-26D5-83D36AF88420}"/>
                </a:ext>
              </a:extLst>
            </p:cNvPr>
            <p:cNvGrpSpPr/>
            <p:nvPr/>
          </p:nvGrpSpPr>
          <p:grpSpPr>
            <a:xfrm>
              <a:off x="4675033" y="4142514"/>
              <a:ext cx="2986156" cy="1139600"/>
              <a:chOff x="4675033" y="4142514"/>
              <a:chExt cx="2986156" cy="1139600"/>
            </a:xfrm>
          </p:grpSpPr>
          <p:sp>
            <p:nvSpPr>
              <p:cNvPr id="352" name="Rectangle 351">
                <a:extLst>
                  <a:ext uri="{FF2B5EF4-FFF2-40B4-BE49-F238E27FC236}">
                    <a16:creationId xmlns:a16="http://schemas.microsoft.com/office/drawing/2014/main" id="{76DEAE45-D35B-BAEE-A1E0-AAEB10EE3BA5}"/>
                  </a:ext>
                </a:extLst>
              </p:cNvPr>
              <p:cNvSpPr/>
              <p:nvPr/>
            </p:nvSpPr>
            <p:spPr>
              <a:xfrm>
                <a:off x="6527188" y="4918065"/>
                <a:ext cx="467462" cy="333045"/>
              </a:xfrm>
              <a:prstGeom prst="rect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353" name="Rectangle 352">
                <a:extLst>
                  <a:ext uri="{FF2B5EF4-FFF2-40B4-BE49-F238E27FC236}">
                    <a16:creationId xmlns:a16="http://schemas.microsoft.com/office/drawing/2014/main" id="{D11DF3B1-A75F-2FCE-973A-1E20E846C46F}"/>
                  </a:ext>
                </a:extLst>
              </p:cNvPr>
              <p:cNvSpPr/>
              <p:nvPr/>
            </p:nvSpPr>
            <p:spPr>
              <a:xfrm>
                <a:off x="7193727" y="4142514"/>
                <a:ext cx="467462" cy="1113547"/>
              </a:xfrm>
              <a:prstGeom prst="rect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  <p:sp>
            <p:nvSpPr>
              <p:cNvPr id="354" name="Rectangle 46">
                <a:extLst>
                  <a:ext uri="{FF2B5EF4-FFF2-40B4-BE49-F238E27FC236}">
                    <a16:creationId xmlns:a16="http://schemas.microsoft.com/office/drawing/2014/main" id="{7FBE87A3-6AF3-66B4-12A9-137FB48B9C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75033" y="5260522"/>
                <a:ext cx="464513" cy="21592"/>
              </a:xfrm>
              <a:prstGeom prst="rect">
                <a:avLst/>
              </a:pr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355" name="Rectangle 47">
                <a:extLst>
                  <a:ext uri="{FF2B5EF4-FFF2-40B4-BE49-F238E27FC236}">
                    <a16:creationId xmlns:a16="http://schemas.microsoft.com/office/drawing/2014/main" id="{EED57D98-18FC-72CF-BBEC-9F82E93219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94384" y="5260522"/>
                <a:ext cx="467462" cy="21592"/>
              </a:xfrm>
              <a:prstGeom prst="rect">
                <a:avLst/>
              </a:pr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356" name="Rectangle 48">
                <a:extLst>
                  <a:ext uri="{FF2B5EF4-FFF2-40B4-BE49-F238E27FC236}">
                    <a16:creationId xmlns:a16="http://schemas.microsoft.com/office/drawing/2014/main" id="{8716A765-35C0-39E7-499D-F45366F675E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16684" y="5260522"/>
                <a:ext cx="467462" cy="21592"/>
              </a:xfrm>
              <a:prstGeom prst="rect">
                <a:avLst/>
              </a:pr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357" name="Rectangle 49">
                <a:extLst>
                  <a:ext uri="{FF2B5EF4-FFF2-40B4-BE49-F238E27FC236}">
                    <a16:creationId xmlns:a16="http://schemas.microsoft.com/office/drawing/2014/main" id="{8D161062-1222-BD4B-DD6E-B9BDAA2C6F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538985" y="5260522"/>
                <a:ext cx="464513" cy="21592"/>
              </a:xfrm>
              <a:prstGeom prst="rect">
                <a:avLst/>
              </a:pr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358" name="Rectangle 69">
                <a:extLst>
                  <a:ext uri="{FF2B5EF4-FFF2-40B4-BE49-F238E27FC236}">
                    <a16:creationId xmlns:a16="http://schemas.microsoft.com/office/drawing/2014/main" id="{C0F1F46E-21D9-2A3E-C9D8-2C48ED6D4B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193727" y="5260522"/>
                <a:ext cx="467462" cy="21592"/>
              </a:xfrm>
              <a:prstGeom prst="rect">
                <a:avLst/>
              </a:prstGeom>
              <a:solidFill>
                <a:srgbClr val="1F1A1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 b="1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defRPr>
                </a:lvl9pPr>
              </a:lstStyle>
              <a:p>
                <a:pPr eaLnBrk="1" hangingPunct="1"/>
                <a:endParaRPr lang="en-GB" altLang="en-US"/>
              </a:p>
            </p:txBody>
          </p:sp>
          <p:sp>
            <p:nvSpPr>
              <p:cNvPr id="359" name="Rectangle 358">
                <a:extLst>
                  <a:ext uri="{FF2B5EF4-FFF2-40B4-BE49-F238E27FC236}">
                    <a16:creationId xmlns:a16="http://schemas.microsoft.com/office/drawing/2014/main" id="{17C67ACC-B3E1-7E29-4146-5C275BB31EFE}"/>
                  </a:ext>
                </a:extLst>
              </p:cNvPr>
              <p:cNvSpPr/>
              <p:nvPr/>
            </p:nvSpPr>
            <p:spPr>
              <a:xfrm>
                <a:off x="5922145" y="5171865"/>
                <a:ext cx="467462" cy="79291"/>
              </a:xfrm>
              <a:prstGeom prst="rect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676819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5AB91-94A9-4D04-8060-005214D68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822" y="-125971"/>
            <a:ext cx="8532440" cy="980736"/>
          </a:xfrm>
        </p:spPr>
        <p:txBody>
          <a:bodyPr>
            <a:noAutofit/>
          </a:bodyPr>
          <a:lstStyle/>
          <a:p>
            <a:r>
              <a:rPr lang="en-GB" sz="3500" dirty="0"/>
              <a:t>How do we use polarised radio-nuclei?</a:t>
            </a:r>
            <a:endParaRPr lang="en-CH" sz="35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94195-91D0-4DA1-B61A-4BA534CE25A9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3878560" y="6500366"/>
            <a:ext cx="2133600" cy="365125"/>
          </a:xfrm>
        </p:spPr>
        <p:txBody>
          <a:bodyPr/>
          <a:lstStyle/>
          <a:p>
            <a:fld id="{DCE4B40A-67BA-4787-801A-16EE65008C21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EEE042E4-A4CB-4BAB-903E-545E8BC8C2F5}"/>
              </a:ext>
            </a:extLst>
          </p:cNvPr>
          <p:cNvSpPr/>
          <p:nvPr/>
        </p:nvSpPr>
        <p:spPr>
          <a:xfrm>
            <a:off x="5664958" y="3873822"/>
            <a:ext cx="2421915" cy="92333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11333D4-1104-447E-81BC-A786B8DDB1BC}"/>
              </a:ext>
            </a:extLst>
          </p:cNvPr>
          <p:cNvSpPr/>
          <p:nvPr/>
        </p:nvSpPr>
        <p:spPr>
          <a:xfrm>
            <a:off x="454025" y="3906921"/>
            <a:ext cx="2421915" cy="92333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E66BED-53AC-48DA-8974-6EBB4D729AAF}"/>
              </a:ext>
            </a:extLst>
          </p:cNvPr>
          <p:cNvSpPr txBox="1"/>
          <p:nvPr/>
        </p:nvSpPr>
        <p:spPr>
          <a:xfrm>
            <a:off x="598041" y="4150241"/>
            <a:ext cx="21020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latin typeface="Symbol" panose="05050102010706020507" pitchFamily="18" charset="2"/>
              </a:rPr>
              <a:t>b</a:t>
            </a:r>
            <a:r>
              <a:rPr lang="en-GB" sz="2200" dirty="0"/>
              <a:t> decay</a:t>
            </a:r>
            <a:endParaRPr lang="en-CH" sz="22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EF8335-FCC7-4EB8-8539-AD2492A1D7FC}"/>
              </a:ext>
            </a:extLst>
          </p:cNvPr>
          <p:cNvSpPr txBox="1"/>
          <p:nvPr/>
        </p:nvSpPr>
        <p:spPr>
          <a:xfrm>
            <a:off x="5638601" y="4150241"/>
            <a:ext cx="250098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dirty="0">
                <a:latin typeface="Symbol" panose="05050102010706020507" pitchFamily="18" charset="2"/>
              </a:rPr>
              <a:t>g</a:t>
            </a:r>
            <a:r>
              <a:rPr lang="en-GB" sz="2200" dirty="0"/>
              <a:t> decay </a:t>
            </a:r>
            <a:endParaRPr lang="en-CH" sz="2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9F7D094-2DA0-4C9C-B0EF-B9C718C5690B}"/>
              </a:ext>
            </a:extLst>
          </p:cNvPr>
          <p:cNvSpPr txBox="1"/>
          <p:nvPr/>
        </p:nvSpPr>
        <p:spPr>
          <a:xfrm>
            <a:off x="5542706" y="5103474"/>
            <a:ext cx="30963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Gamma-detected </a:t>
            </a:r>
          </a:p>
          <a:p>
            <a:pPr algn="ctr"/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Nuclear Magnetic Imaging</a:t>
            </a:r>
          </a:p>
          <a:p>
            <a:pPr algn="ctr"/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 (</a:t>
            </a:r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gamma-MRI</a:t>
            </a:r>
            <a:r>
              <a:rPr lang="en-GB" dirty="0">
                <a:solidFill>
                  <a:schemeClr val="accent2">
                    <a:lumMod val="75000"/>
                  </a:schemeClr>
                </a:solidFill>
              </a:rPr>
              <a:t>) </a:t>
            </a:r>
            <a:endParaRPr lang="en-CH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64" name="Group 63">
            <a:extLst>
              <a:ext uri="{FF2B5EF4-FFF2-40B4-BE49-F238E27FC236}">
                <a16:creationId xmlns:a16="http://schemas.microsoft.com/office/drawing/2014/main" id="{314446F1-CBBC-4BC8-B9B5-420089C430C6}"/>
              </a:ext>
            </a:extLst>
          </p:cNvPr>
          <p:cNvGrpSpPr/>
          <p:nvPr/>
        </p:nvGrpSpPr>
        <p:grpSpPr>
          <a:xfrm>
            <a:off x="6804248" y="4857547"/>
            <a:ext cx="1930697" cy="1811813"/>
            <a:chOff x="6506249" y="4857547"/>
            <a:chExt cx="1930697" cy="1811813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9C49DB0-87ED-4585-86D1-9E8D143B23AD}"/>
                </a:ext>
              </a:extLst>
            </p:cNvPr>
            <p:cNvSpPr txBox="1"/>
            <p:nvPr/>
          </p:nvSpPr>
          <p:spPr>
            <a:xfrm>
              <a:off x="6549634" y="6300028"/>
              <a:ext cx="18873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 dirty="0"/>
                <a:t>Medical diagnosis</a:t>
              </a:r>
              <a:endParaRPr lang="en-CH" b="1" dirty="0"/>
            </a:p>
          </p:txBody>
        </p: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6C3BF59B-2E7A-435A-9270-02F054D39CC5}"/>
                </a:ext>
              </a:extLst>
            </p:cNvPr>
            <p:cNvCxnSpPr>
              <a:cxnSpLocks/>
            </p:cNvCxnSpPr>
            <p:nvPr/>
          </p:nvCxnSpPr>
          <p:spPr>
            <a:xfrm>
              <a:off x="6506249" y="4857547"/>
              <a:ext cx="0" cy="29489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84301F88-0723-4234-B992-F538EF55808F}"/>
                </a:ext>
              </a:extLst>
            </p:cNvPr>
            <p:cNvCxnSpPr/>
            <p:nvPr/>
          </p:nvCxnSpPr>
          <p:spPr>
            <a:xfrm>
              <a:off x="6964908" y="6026804"/>
              <a:ext cx="288032" cy="27322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349599CC-BFD9-4FD3-89F3-5616B6E6EA19}"/>
              </a:ext>
            </a:extLst>
          </p:cNvPr>
          <p:cNvSpPr/>
          <p:nvPr/>
        </p:nvSpPr>
        <p:spPr>
          <a:xfrm>
            <a:off x="-171135" y="5109027"/>
            <a:ext cx="352839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Asymmetry parameter: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pPr lvl="1" algn="ctr"/>
            <a:r>
              <a:rPr lang="en-US" dirty="0" err="1">
                <a:solidFill>
                  <a:schemeClr val="accent2">
                    <a:lumMod val="75000"/>
                  </a:schemeClr>
                </a:solidFill>
              </a:rPr>
              <a:t>V</a:t>
            </a:r>
            <a:r>
              <a:rPr lang="en-US" baseline="-25000" dirty="0" err="1">
                <a:solidFill>
                  <a:schemeClr val="accent2">
                    <a:lumMod val="75000"/>
                  </a:schemeClr>
                </a:solidFill>
              </a:rPr>
              <a:t>ud</a:t>
            </a:r>
            <a:r>
              <a:rPr lang="en-US" baseline="-25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matrix element of </a:t>
            </a:r>
          </a:p>
          <a:p>
            <a:pPr lvl="1" algn="ctr"/>
            <a:r>
              <a:rPr lang="en-US" dirty="0">
                <a:solidFill>
                  <a:schemeClr val="accent2">
                    <a:lumMod val="75000"/>
                  </a:schemeClr>
                </a:solidFill>
              </a:rPr>
              <a:t>CKM quark mixing matrix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D17E17E-E478-46B8-ABF2-998796F8974D}"/>
              </a:ext>
            </a:extLst>
          </p:cNvPr>
          <p:cNvSpPr/>
          <p:nvPr/>
        </p:nvSpPr>
        <p:spPr>
          <a:xfrm>
            <a:off x="194675" y="6300028"/>
            <a:ext cx="3012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b="1" dirty="0"/>
              <a:t>Weak interaction studies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872E29E2-9D5E-45A4-BE77-41110E8F0FDA}"/>
              </a:ext>
            </a:extLst>
          </p:cNvPr>
          <p:cNvCxnSpPr>
            <a:cxnSpLocks/>
          </p:cNvCxnSpPr>
          <p:nvPr/>
        </p:nvCxnSpPr>
        <p:spPr>
          <a:xfrm>
            <a:off x="1763688" y="6026804"/>
            <a:ext cx="0" cy="2732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DF53F4FD-4016-4A3D-9231-ADC96548210B}"/>
              </a:ext>
            </a:extLst>
          </p:cNvPr>
          <p:cNvCxnSpPr>
            <a:cxnSpLocks/>
          </p:cNvCxnSpPr>
          <p:nvPr/>
        </p:nvCxnSpPr>
        <p:spPr>
          <a:xfrm>
            <a:off x="1772066" y="4892580"/>
            <a:ext cx="0" cy="3177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A0256D3D-8BDA-429D-9D8A-EB20660BA065}"/>
              </a:ext>
            </a:extLst>
          </p:cNvPr>
          <p:cNvCxnSpPr>
            <a:cxnSpLocks/>
            <a:endCxn id="9" idx="1"/>
          </p:cNvCxnSpPr>
          <p:nvPr/>
        </p:nvCxnSpPr>
        <p:spPr>
          <a:xfrm flipV="1">
            <a:off x="2844074" y="3271313"/>
            <a:ext cx="2633995" cy="10212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6" name="Group 65">
            <a:extLst>
              <a:ext uri="{FF2B5EF4-FFF2-40B4-BE49-F238E27FC236}">
                <a16:creationId xmlns:a16="http://schemas.microsoft.com/office/drawing/2014/main" id="{DDE14B66-ECB1-4F02-BD46-B3B7D7736A3C}"/>
              </a:ext>
            </a:extLst>
          </p:cNvPr>
          <p:cNvGrpSpPr/>
          <p:nvPr/>
        </p:nvGrpSpPr>
        <p:grpSpPr>
          <a:xfrm>
            <a:off x="5478069" y="2210479"/>
            <a:ext cx="2921486" cy="1520802"/>
            <a:chOff x="5676771" y="2215029"/>
            <a:chExt cx="3096344" cy="157878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9BEA744-587C-4429-BFC9-C57B6662BD2D}"/>
                </a:ext>
              </a:extLst>
            </p:cNvPr>
            <p:cNvSpPr txBox="1"/>
            <p:nvPr/>
          </p:nvSpPr>
          <p:spPr>
            <a:xfrm>
              <a:off x="5676771" y="2993139"/>
              <a:ext cx="30963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chemeClr val="accent2">
                      <a:lumMod val="75000"/>
                    </a:schemeClr>
                  </a:solidFill>
                </a:rPr>
                <a:t>Spin and parity </a:t>
              </a:r>
              <a:r>
                <a:rPr lang="en-GB" dirty="0">
                  <a:solidFill>
                    <a:schemeClr val="accent2">
                      <a:lumMod val="75000"/>
                    </a:schemeClr>
                  </a:solidFill>
                </a:rPr>
                <a:t>of </a:t>
              </a:r>
            </a:p>
            <a:p>
              <a:pPr algn="ctr"/>
              <a:r>
                <a:rPr lang="en-GB" dirty="0">
                  <a:solidFill>
                    <a:schemeClr val="accent2">
                      <a:lumMod val="75000"/>
                    </a:schemeClr>
                  </a:solidFill>
                </a:rPr>
                <a:t>excited nuclear states</a:t>
              </a:r>
              <a:endParaRPr lang="en-CH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1A1878F-770F-46A9-BA95-95088F169C3E}"/>
                </a:ext>
              </a:extLst>
            </p:cNvPr>
            <p:cNvSpPr/>
            <p:nvPr/>
          </p:nvSpPr>
          <p:spPr>
            <a:xfrm>
              <a:off x="5846911" y="2215029"/>
              <a:ext cx="235962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1"/>
              <a:r>
                <a:rPr lang="en-US" b="1" dirty="0"/>
                <a:t>Nuclear structure 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F0FCABB2-AD80-4282-9083-49DC942506E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17204" y="3561799"/>
              <a:ext cx="0" cy="23201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8778D2A4-056E-45AF-B0EF-B09100437D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24943" y="2630779"/>
              <a:ext cx="496129" cy="305174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DBFD3385-F111-40E6-A301-4BB5D5E2843E}"/>
              </a:ext>
            </a:extLst>
          </p:cNvPr>
          <p:cNvGrpSpPr/>
          <p:nvPr/>
        </p:nvGrpSpPr>
        <p:grpSpPr>
          <a:xfrm>
            <a:off x="85667" y="1218699"/>
            <a:ext cx="3733359" cy="2565311"/>
            <a:chOff x="1069103" y="1218699"/>
            <a:chExt cx="3627983" cy="2565311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AC18792-57B0-4FE9-9A1C-26E73658A3FE}"/>
                </a:ext>
              </a:extLst>
            </p:cNvPr>
            <p:cNvSpPr txBox="1"/>
            <p:nvPr/>
          </p:nvSpPr>
          <p:spPr>
            <a:xfrm>
              <a:off x="1069103" y="1218699"/>
              <a:ext cx="10299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b="1" dirty="0"/>
                <a:t>Material science </a:t>
              </a:r>
              <a:endParaRPr lang="en-CH" b="1" dirty="0"/>
            </a:p>
          </p:txBody>
        </p:sp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id="{4F3CA64C-D786-495D-A226-0A55F5949A67}"/>
                </a:ext>
              </a:extLst>
            </p:cNvPr>
            <p:cNvGrpSpPr/>
            <p:nvPr/>
          </p:nvGrpSpPr>
          <p:grpSpPr>
            <a:xfrm>
              <a:off x="1278879" y="1253412"/>
              <a:ext cx="3418207" cy="2530598"/>
              <a:chOff x="1278879" y="1253412"/>
              <a:chExt cx="3418207" cy="2530598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6859DBD-7294-4F6A-8E34-AE542D629256}"/>
                  </a:ext>
                </a:extLst>
              </p:cNvPr>
              <p:cNvSpPr txBox="1"/>
              <p:nvPr/>
            </p:nvSpPr>
            <p:spPr>
              <a:xfrm>
                <a:off x="1278879" y="2581904"/>
                <a:ext cx="2953246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dirty="0">
                    <a:solidFill>
                      <a:schemeClr val="accent2">
                        <a:lumMod val="75000"/>
                      </a:schemeClr>
                    </a:solidFill>
                  </a:rPr>
                  <a:t>Beta-detected </a:t>
                </a:r>
              </a:p>
              <a:p>
                <a:pPr algn="ctr"/>
                <a:r>
                  <a:rPr lang="en-GB" dirty="0">
                    <a:solidFill>
                      <a:schemeClr val="accent2">
                        <a:lumMod val="75000"/>
                      </a:schemeClr>
                    </a:solidFill>
                  </a:rPr>
                  <a:t>Nuclear Magnetic Resonance</a:t>
                </a:r>
              </a:p>
              <a:p>
                <a:pPr algn="ctr"/>
                <a:r>
                  <a:rPr lang="en-GB" dirty="0">
                    <a:solidFill>
                      <a:schemeClr val="accent2">
                        <a:lumMod val="75000"/>
                      </a:schemeClr>
                    </a:solidFill>
                  </a:rPr>
                  <a:t>(</a:t>
                </a:r>
                <a:r>
                  <a:rPr lang="en-GB" b="1" dirty="0">
                    <a:solidFill>
                      <a:schemeClr val="accent2">
                        <a:lumMod val="75000"/>
                      </a:schemeClr>
                    </a:solidFill>
                  </a:rPr>
                  <a:t>beta-NMR</a:t>
                </a:r>
                <a:r>
                  <a:rPr lang="en-GB" dirty="0">
                    <a:solidFill>
                      <a:schemeClr val="accent2">
                        <a:lumMod val="75000"/>
                      </a:schemeClr>
                    </a:solidFill>
                  </a:rPr>
                  <a:t>)</a:t>
                </a:r>
                <a:endParaRPr lang="en-CH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EFC8334-4F9B-4362-8B3F-50101E735E98}"/>
                  </a:ext>
                </a:extLst>
              </p:cNvPr>
              <p:cNvSpPr txBox="1"/>
              <p:nvPr/>
            </p:nvSpPr>
            <p:spPr>
              <a:xfrm>
                <a:off x="3494449" y="1456734"/>
                <a:ext cx="120263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b="1" dirty="0"/>
                  <a:t>Chemistry</a:t>
                </a:r>
                <a:r>
                  <a:rPr lang="en-GB" dirty="0"/>
                  <a:t> </a:t>
                </a:r>
                <a:endParaRPr lang="en-CH" dirty="0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1201916-F049-48F5-A81C-9686DB827360}"/>
                  </a:ext>
                </a:extLst>
              </p:cNvPr>
              <p:cNvSpPr txBox="1"/>
              <p:nvPr/>
            </p:nvSpPr>
            <p:spPr>
              <a:xfrm>
                <a:off x="2493873" y="1253412"/>
                <a:ext cx="96520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b="1" dirty="0"/>
                  <a:t>Life sciences</a:t>
                </a:r>
                <a:endParaRPr lang="en-CH" dirty="0"/>
              </a:p>
            </p:txBody>
          </p:sp>
          <p:cxnSp>
            <p:nvCxnSpPr>
              <p:cNvPr id="21" name="Straight Arrow Connector 20">
                <a:extLst>
                  <a:ext uri="{FF2B5EF4-FFF2-40B4-BE49-F238E27FC236}">
                    <a16:creationId xmlns:a16="http://schemas.microsoft.com/office/drawing/2014/main" id="{5BD7AE6A-D7C3-4B5C-BAE6-876E11AAF59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454743" y="3505234"/>
                <a:ext cx="0" cy="27877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Straight Arrow Connector 48">
                <a:extLst>
                  <a:ext uri="{FF2B5EF4-FFF2-40B4-BE49-F238E27FC236}">
                    <a16:creationId xmlns:a16="http://schemas.microsoft.com/office/drawing/2014/main" id="{3D984530-B2CC-4A81-8061-B544402BB242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832742" y="1841274"/>
                <a:ext cx="169093" cy="69572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id="{1DE1520F-5056-418B-A6A3-0E31B4DEBFD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419593" y="1899743"/>
                <a:ext cx="330418" cy="65576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Arrow Connector 52">
                <a:extLst>
                  <a:ext uri="{FF2B5EF4-FFF2-40B4-BE49-F238E27FC236}">
                    <a16:creationId xmlns:a16="http://schemas.microsoft.com/office/drawing/2014/main" id="{48ADDAFD-23ED-4ABF-AE3B-B7E86EEA643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680523" y="1904534"/>
                <a:ext cx="629618" cy="670049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0162B8EE-9F9D-402B-AC1E-52D1D7B5CCE2}"/>
              </a:ext>
            </a:extLst>
          </p:cNvPr>
          <p:cNvCxnSpPr>
            <a:cxnSpLocks/>
          </p:cNvCxnSpPr>
          <p:nvPr/>
        </p:nvCxnSpPr>
        <p:spPr>
          <a:xfrm flipV="1">
            <a:off x="3200243" y="2691170"/>
            <a:ext cx="436008" cy="1919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EF09A01C-C402-41A9-B750-E060F0A52A32}"/>
              </a:ext>
            </a:extLst>
          </p:cNvPr>
          <p:cNvSpPr/>
          <p:nvPr/>
        </p:nvSpPr>
        <p:spPr>
          <a:xfrm>
            <a:off x="5554618" y="2833346"/>
            <a:ext cx="3049830" cy="728453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H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686483-B3C9-44CF-8A86-B8E017E3F97D}"/>
              </a:ext>
            </a:extLst>
          </p:cNvPr>
          <p:cNvSpPr txBox="1"/>
          <p:nvPr/>
        </p:nvSpPr>
        <p:spPr>
          <a:xfrm>
            <a:off x="3332110" y="3763779"/>
            <a:ext cx="250098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200" b="1" dirty="0"/>
              <a:t>Polarised</a:t>
            </a:r>
          </a:p>
          <a:p>
            <a:pPr algn="ctr"/>
            <a:r>
              <a:rPr lang="en-GB" sz="2200" b="1" dirty="0"/>
              <a:t>radioactive</a:t>
            </a:r>
          </a:p>
          <a:p>
            <a:pPr algn="ctr"/>
            <a:r>
              <a:rPr lang="en-GB" sz="2200" b="1" dirty="0"/>
              <a:t>nuclei</a:t>
            </a:r>
          </a:p>
          <a:p>
            <a:pPr algn="ctr"/>
            <a:endParaRPr lang="fr-FR" sz="2200" b="1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94B5304-C176-43D9-8DA2-27814718E857}"/>
              </a:ext>
            </a:extLst>
          </p:cNvPr>
          <p:cNvCxnSpPr>
            <a:cxnSpLocks/>
          </p:cNvCxnSpPr>
          <p:nvPr/>
        </p:nvCxnSpPr>
        <p:spPr>
          <a:xfrm flipH="1" flipV="1">
            <a:off x="5754960" y="1844463"/>
            <a:ext cx="288032" cy="2754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E7800D93-A3EB-4F5A-87DC-690FDDC02D8C}"/>
              </a:ext>
            </a:extLst>
          </p:cNvPr>
          <p:cNvSpPr txBox="1"/>
          <p:nvPr/>
        </p:nvSpPr>
        <p:spPr>
          <a:xfrm>
            <a:off x="4549112" y="1460231"/>
            <a:ext cx="31765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improved atomic calculations</a:t>
            </a:r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EAD4CE1-5008-4302-8418-99ABEAA10777}"/>
              </a:ext>
            </a:extLst>
          </p:cNvPr>
          <p:cNvSpPr txBox="1"/>
          <p:nvPr/>
        </p:nvSpPr>
        <p:spPr>
          <a:xfrm>
            <a:off x="3917032" y="693528"/>
            <a:ext cx="3122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Atomic Parity Violation studies</a:t>
            </a:r>
            <a:endParaRPr lang="en-GB" b="1" dirty="0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A616E626-79BD-4D03-865E-4B9C550D7EE8}"/>
              </a:ext>
            </a:extLst>
          </p:cNvPr>
          <p:cNvCxnSpPr>
            <a:cxnSpLocks/>
          </p:cNvCxnSpPr>
          <p:nvPr/>
        </p:nvCxnSpPr>
        <p:spPr>
          <a:xfrm flipH="1" flipV="1">
            <a:off x="5187935" y="1062860"/>
            <a:ext cx="290133" cy="3938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596558EC-639E-4C3F-E8B6-F6092D2FCD55}"/>
              </a:ext>
            </a:extLst>
          </p:cNvPr>
          <p:cNvSpPr txBox="1"/>
          <p:nvPr/>
        </p:nvSpPr>
        <p:spPr>
          <a:xfrm>
            <a:off x="3015409" y="2287796"/>
            <a:ext cx="21725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accent2">
                    <a:lumMod val="75000"/>
                  </a:schemeClr>
                </a:solidFill>
              </a:rPr>
              <a:t>Bohr-Weisskopf effect</a:t>
            </a:r>
            <a:endParaRPr lang="en-CH" dirty="0">
              <a:solidFill>
                <a:schemeClr val="accent2">
                  <a:lumMod val="75000"/>
                </a:schemeClr>
              </a:solidFill>
            </a:endParaRPr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45B19DBE-16D3-70A1-B110-A0F99A0ECD60}"/>
              </a:ext>
            </a:extLst>
          </p:cNvPr>
          <p:cNvCxnSpPr>
            <a:cxnSpLocks/>
          </p:cNvCxnSpPr>
          <p:nvPr/>
        </p:nvCxnSpPr>
        <p:spPr>
          <a:xfrm flipV="1">
            <a:off x="4945360" y="2352897"/>
            <a:ext cx="1108981" cy="14982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FFDE6820-CC43-54D4-DA7D-66FE4670798D}"/>
              </a:ext>
            </a:extLst>
          </p:cNvPr>
          <p:cNvCxnSpPr>
            <a:cxnSpLocks/>
          </p:cNvCxnSpPr>
          <p:nvPr/>
        </p:nvCxnSpPr>
        <p:spPr>
          <a:xfrm flipV="1">
            <a:off x="7725655" y="1432197"/>
            <a:ext cx="589979" cy="7641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Rectangle 60">
            <a:extLst>
              <a:ext uri="{FF2B5EF4-FFF2-40B4-BE49-F238E27FC236}">
                <a16:creationId xmlns:a16="http://schemas.microsoft.com/office/drawing/2014/main" id="{F8E72873-886E-B1C3-1B89-C4EF71CB882D}"/>
              </a:ext>
            </a:extLst>
          </p:cNvPr>
          <p:cNvSpPr/>
          <p:nvPr/>
        </p:nvSpPr>
        <p:spPr>
          <a:xfrm>
            <a:off x="7095655" y="730780"/>
            <a:ext cx="208786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en-US" b="1" dirty="0"/>
              <a:t>Nuclear astrophysics</a:t>
            </a:r>
          </a:p>
        </p:txBody>
      </p:sp>
    </p:spTree>
    <p:extLst>
      <p:ext uri="{BB962C8B-B14F-4D97-AF65-F5344CB8AC3E}">
        <p14:creationId xmlns:p14="http://schemas.microsoft.com/office/powerpoint/2010/main" val="21819504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CE918D-2024-D4C6-916C-61DDEF621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Spins and </a:t>
            </a:r>
            <a:r>
              <a:rPr lang="en-US" dirty="0">
                <a:latin typeface="Symbol" panose="05050102010706020507" pitchFamily="18" charset="2"/>
              </a:rPr>
              <a:t>b</a:t>
            </a:r>
            <a:r>
              <a:rPr lang="en-US" dirty="0"/>
              <a:t>-delayed neutron emission for r-process 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2D17F2F-3E5C-FEE7-8FC4-670443D5294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32"/>
          <a:stretch>
            <a:fillRect/>
          </a:stretch>
        </p:blipFill>
        <p:spPr>
          <a:xfrm>
            <a:off x="107504" y="2982976"/>
            <a:ext cx="5180475" cy="3888432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5D1C1D4-8D0C-E21C-C992-43FAD60D16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6" y="692696"/>
            <a:ext cx="9131688" cy="4733801"/>
          </a:xfrm>
        </p:spPr>
        <p:txBody>
          <a:bodyPr>
            <a:normAutofit/>
          </a:bodyPr>
          <a:lstStyle/>
          <a:p>
            <a:r>
              <a:rPr lang="en-GB" b="1" dirty="0">
                <a:latin typeface="Arial" panose="020B0604020202020204" pitchFamily="34" charset="0"/>
              </a:rPr>
              <a:t>Rapid neutron-capture </a:t>
            </a:r>
            <a:r>
              <a:rPr lang="en-GB" dirty="0">
                <a:latin typeface="Arial" panose="020B0604020202020204" pitchFamily="34" charset="0"/>
              </a:rPr>
              <a:t>drives production of heavy elements</a:t>
            </a:r>
          </a:p>
          <a:p>
            <a:r>
              <a:rPr lang="en-GB" dirty="0">
                <a:latin typeface="Arial" panose="020B0604020202020204" pitchFamily="34" charset="0"/>
              </a:rPr>
              <a:t>Participating nuclei created in extreme cosmic environments, can’t be measured</a:t>
            </a:r>
          </a:p>
          <a:p>
            <a:pPr marL="0" indent="0">
              <a:buNone/>
            </a:pPr>
            <a:r>
              <a:rPr lang="en-GB" dirty="0">
                <a:latin typeface="Arial" panose="020B0604020202020204" pitchFamily="34" charset="0"/>
              </a:rPr>
              <a:t>=&gt; Calculations rely on predictions </a:t>
            </a:r>
          </a:p>
          <a:p>
            <a:r>
              <a:rPr lang="en-GB" dirty="0">
                <a:latin typeface="Arial" panose="020B0604020202020204" pitchFamily="34" charset="0"/>
              </a:rPr>
              <a:t>𝛽 decay (and delayed neutron emission) compete with r-process and affect final elemental abundance</a:t>
            </a:r>
          </a:p>
          <a:p>
            <a:pPr marL="0" indent="0">
              <a:buNone/>
            </a:pPr>
            <a:r>
              <a:rPr lang="en-GB" dirty="0"/>
              <a:t>=&gt;</a:t>
            </a:r>
            <a:r>
              <a:rPr lang="en-GB" b="1" dirty="0"/>
              <a:t> Required: spins of excited nuclear states </a:t>
            </a:r>
            <a:r>
              <a:rPr lang="en-GB" dirty="0"/>
              <a:t>to estimate </a:t>
            </a:r>
            <a:r>
              <a:rPr lang="en-GB" dirty="0">
                <a:latin typeface="Symbol" panose="05050102010706020507" pitchFamily="18" charset="2"/>
              </a:rPr>
              <a:t>b</a:t>
            </a:r>
            <a:r>
              <a:rPr lang="en-GB" dirty="0"/>
              <a:t> transition probabilities and mechanism of </a:t>
            </a:r>
            <a:r>
              <a:rPr lang="en-GB" dirty="0">
                <a:latin typeface="Symbol" panose="05050102010706020507" pitchFamily="18" charset="2"/>
              </a:rPr>
              <a:t>b</a:t>
            </a:r>
            <a:r>
              <a:rPr lang="en-GB" dirty="0"/>
              <a:t> delayed neutron emission</a:t>
            </a:r>
            <a:endParaRPr lang="en-GB" dirty="0">
              <a:latin typeface="Arial" panose="020B0604020202020204" pitchFamily="34" charset="0"/>
            </a:endParaRPr>
          </a:p>
          <a:p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6CCBD1D-78F0-E5CE-4044-F64FC9002F8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97A681-6B23-724D-DB1D-EDA1A0A54F0B}"/>
              </a:ext>
            </a:extLst>
          </p:cNvPr>
          <p:cNvSpPr txBox="1"/>
          <p:nvPr/>
        </p:nvSpPr>
        <p:spPr>
          <a:xfrm>
            <a:off x="6210066" y="6563631"/>
            <a:ext cx="18928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From I. Michelon </a:t>
            </a:r>
            <a:endParaRPr lang="en-GB" sz="14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90D6940-C157-8F69-34FF-03D5AF9E5A25}"/>
              </a:ext>
            </a:extLst>
          </p:cNvPr>
          <p:cNvGrpSpPr/>
          <p:nvPr/>
        </p:nvGrpSpPr>
        <p:grpSpPr>
          <a:xfrm>
            <a:off x="323528" y="3703056"/>
            <a:ext cx="4710952" cy="2951102"/>
            <a:chOff x="539552" y="3703056"/>
            <a:chExt cx="4710952" cy="2951102"/>
          </a:xfrm>
        </p:grpSpPr>
        <p:sp>
          <p:nvSpPr>
            <p:cNvPr id="12" name="Text Placeholder 3">
              <a:extLst>
                <a:ext uri="{FF2B5EF4-FFF2-40B4-BE49-F238E27FC236}">
                  <a16:creationId xmlns:a16="http://schemas.microsoft.com/office/drawing/2014/main" id="{2E0F8153-8F6C-12B4-D512-05107B08B20C}"/>
                </a:ext>
              </a:extLst>
            </p:cNvPr>
            <p:cNvSpPr txBox="1">
              <a:spLocks/>
            </p:cNvSpPr>
            <p:nvPr/>
          </p:nvSpPr>
          <p:spPr>
            <a:xfrm>
              <a:off x="1403648" y="6135803"/>
              <a:ext cx="3846856" cy="518355"/>
            </a:xfrm>
            <a:prstGeom prst="rect">
              <a:avLst/>
            </a:prstGeom>
          </p:spPr>
          <p:txBody>
            <a:bodyPr vert="horz" lIns="91440" tIns="45720" rIns="91440" bIns="45720" rtlCol="0">
              <a:noAutofit/>
            </a:bodyPr>
            <a:lstStyle>
              <a:lvl1pPr marL="342900" indent="-342900" algn="l" defTabSz="914400" rtl="0" eaLnBrk="1" latinLnBrk="0" hangingPunct="1">
                <a:spcBef>
                  <a:spcPct val="20000"/>
                </a:spcBef>
                <a:buFontTx/>
                <a:buNone/>
                <a:defRPr sz="1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Tx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Tx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Tx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Tx/>
                <a:buNone/>
                <a:defRPr sz="1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dirty="0"/>
                <a:t>Adapted from </a:t>
              </a:r>
              <a:r>
                <a:rPr lang="da-DK" dirty="0"/>
                <a:t>T. L. Tang et al., PRL 124, 062502 (2020) </a:t>
              </a:r>
              <a:endParaRPr lang="en-GB" dirty="0"/>
            </a:p>
          </p:txBody>
        </p: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B498DEB1-106E-52E0-43C8-C7692A624A6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-152" t="28018" r="97490" b="40500"/>
            <a:stretch>
              <a:fillRect/>
            </a:stretch>
          </p:blipFill>
          <p:spPr>
            <a:xfrm>
              <a:off x="539552" y="3703056"/>
              <a:ext cx="144015" cy="1224136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46AEB14-ECD1-8576-0FC4-D1B27F6DE17A}"/>
              </a:ext>
            </a:extLst>
          </p:cNvPr>
          <p:cNvGrpSpPr/>
          <p:nvPr/>
        </p:nvGrpSpPr>
        <p:grpSpPr>
          <a:xfrm>
            <a:off x="4830677" y="3246652"/>
            <a:ext cx="4414028" cy="3219667"/>
            <a:chOff x="4830677" y="3246652"/>
            <a:chExt cx="4414028" cy="3219667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41C4707-2E48-508F-3AE9-0DB6630C9F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30677" y="3246652"/>
              <a:ext cx="4220907" cy="2918652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D83E3A8-F253-2300-931A-6BF701329B17}"/>
                </a:ext>
              </a:extLst>
            </p:cNvPr>
            <p:cNvSpPr txBox="1"/>
            <p:nvPr/>
          </p:nvSpPr>
          <p:spPr>
            <a:xfrm>
              <a:off x="5068241" y="6189320"/>
              <a:ext cx="417646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GB" sz="1200" dirty="0"/>
                <a:t>P. </a:t>
              </a:r>
              <a:r>
                <a:rPr lang="en-GB" sz="1200" dirty="0" err="1"/>
                <a:t>Dyszel</a:t>
              </a:r>
              <a:r>
                <a:rPr lang="en-GB" sz="1200" dirty="0"/>
                <a:t>, R. Grzywacz, et. Al, Phys. Rev. Lett 135, 152501 (2025)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3BDF26FA-8093-9103-EB53-5171F940820D}"/>
              </a:ext>
            </a:extLst>
          </p:cNvPr>
          <p:cNvSpPr txBox="1"/>
          <p:nvPr/>
        </p:nvSpPr>
        <p:spPr>
          <a:xfrm>
            <a:off x="6027248" y="2619298"/>
            <a:ext cx="30243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 err="1"/>
              <a:t>Progr</a:t>
            </a:r>
            <a:r>
              <a:rPr lang="en-GB" sz="1200" dirty="0"/>
              <a:t>. in Part. and </a:t>
            </a:r>
            <a:r>
              <a:rPr lang="en-GB" sz="1200" dirty="0" err="1"/>
              <a:t>Nucl</a:t>
            </a:r>
            <a:r>
              <a:rPr lang="en-GB" sz="1200" dirty="0"/>
              <a:t>. Phys. 86 (2016) 86</a:t>
            </a:r>
          </a:p>
        </p:txBody>
      </p:sp>
    </p:spTree>
    <p:extLst>
      <p:ext uri="{BB962C8B-B14F-4D97-AF65-F5344CB8AC3E}">
        <p14:creationId xmlns:p14="http://schemas.microsoft.com/office/powerpoint/2010/main" val="512820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2F4F0A-D97C-00BB-1F34-8CFA33741B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7E102-6280-6234-08B9-815A7C070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2008" y="-8"/>
            <a:ext cx="9252520" cy="634995"/>
          </a:xfrm>
        </p:spPr>
        <p:txBody>
          <a:bodyPr>
            <a:noAutofit/>
          </a:bodyPr>
          <a:lstStyle/>
          <a:p>
            <a:r>
              <a:rPr lang="en-US" dirty="0"/>
              <a:t>Spin determination by </a:t>
            </a:r>
            <a:r>
              <a:rPr lang="en-US" dirty="0">
                <a:latin typeface="Symbol" panose="05050102010706020507" pitchFamily="18" charset="2"/>
              </a:rPr>
              <a:t>b-g</a:t>
            </a:r>
            <a:r>
              <a:rPr lang="en-US" dirty="0"/>
              <a:t> coincidences</a:t>
            </a:r>
            <a:endParaRPr lang="en-GB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91B8C8A-0F53-EFFF-82C5-5E2C97F32B96}"/>
              </a:ext>
            </a:extLst>
          </p:cNvPr>
          <p:cNvSpPr txBox="1"/>
          <p:nvPr/>
        </p:nvSpPr>
        <p:spPr>
          <a:xfrm>
            <a:off x="414045" y="6432461"/>
            <a:ext cx="17776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From M. </a:t>
            </a:r>
            <a:r>
              <a:rPr lang="en-US" sz="1200" dirty="0" err="1"/>
              <a:t>Piersa</a:t>
            </a:r>
            <a:r>
              <a:rPr lang="en-US" sz="1200" dirty="0"/>
              <a:t>-Si</a:t>
            </a:r>
            <a:r>
              <a:rPr lang="pl-PL" sz="1200" dirty="0"/>
              <a:t>ł</a:t>
            </a:r>
            <a:r>
              <a:rPr lang="en-US" sz="1200" dirty="0" err="1"/>
              <a:t>kowska</a:t>
            </a:r>
            <a:endParaRPr lang="en-GB" sz="12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A8594B-C55C-AF7E-1407-A6FF7A8BF2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6" y="710614"/>
            <a:ext cx="8149743" cy="379546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B7EB14-DB09-A7ED-591A-912FAB792D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6" y="715093"/>
            <a:ext cx="2293810" cy="37058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0F0B5165-DCD9-080D-C382-E4287E6AAE00}"/>
              </a:ext>
            </a:extLst>
          </p:cNvPr>
          <p:cNvGrpSpPr/>
          <p:nvPr/>
        </p:nvGrpSpPr>
        <p:grpSpPr>
          <a:xfrm>
            <a:off x="53123" y="1178599"/>
            <a:ext cx="4702007" cy="2032223"/>
            <a:chOff x="4423867" y="1337823"/>
            <a:chExt cx="4702007" cy="203222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BCEC61B-034E-3709-FD49-DF95242902AB}"/>
                </a:ext>
              </a:extLst>
            </p:cNvPr>
            <p:cNvSpPr/>
            <p:nvPr/>
          </p:nvSpPr>
          <p:spPr>
            <a:xfrm>
              <a:off x="8779264" y="1663208"/>
              <a:ext cx="346610" cy="12548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777CA525-3148-E321-513A-5F91CCF0244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23867" y="1705737"/>
              <a:ext cx="4292165" cy="1664309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1A7A0AB-5419-FB66-DDD9-E400D60728B5}"/>
                </a:ext>
              </a:extLst>
            </p:cNvPr>
            <p:cNvSpPr txBox="1"/>
            <p:nvPr/>
          </p:nvSpPr>
          <p:spPr>
            <a:xfrm>
              <a:off x="4805082" y="1337823"/>
              <a:ext cx="351133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1"/>
              <a:r>
                <a:rPr lang="en-US" sz="1800" dirty="0"/>
                <a:t>For allowed (</a:t>
              </a:r>
              <a:r>
                <a:rPr lang="en-US" sz="1800" dirty="0">
                  <a:latin typeface="Symbol" panose="05050102010706020507" pitchFamily="18" charset="2"/>
                </a:rPr>
                <a:t>b</a:t>
              </a:r>
              <a:r>
                <a:rPr lang="en-US" sz="1800" dirty="0"/>
                <a:t>-)transitions: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C94D420-0E4A-8254-4A00-9D1536ED58F4}"/>
                </a:ext>
              </a:extLst>
            </p:cNvPr>
            <p:cNvSpPr txBox="1"/>
            <p:nvPr/>
          </p:nvSpPr>
          <p:spPr>
            <a:xfrm>
              <a:off x="4598863" y="2297658"/>
              <a:ext cx="2551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</a:t>
              </a:r>
              <a:endParaRPr lang="en-GB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7CCA2EF-B068-FBA8-ECDF-FA18DD54C962}"/>
              </a:ext>
            </a:extLst>
          </p:cNvPr>
          <p:cNvGrpSpPr/>
          <p:nvPr/>
        </p:nvGrpSpPr>
        <p:grpSpPr>
          <a:xfrm>
            <a:off x="0" y="3578737"/>
            <a:ext cx="3639511" cy="2826834"/>
            <a:chOff x="5414782" y="767173"/>
            <a:chExt cx="3511333" cy="275839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5EED851-CC1E-8B09-BDEC-45C416AF9727}"/>
                </a:ext>
              </a:extLst>
            </p:cNvPr>
            <p:cNvGrpSpPr/>
            <p:nvPr/>
          </p:nvGrpSpPr>
          <p:grpSpPr>
            <a:xfrm>
              <a:off x="5414783" y="767173"/>
              <a:ext cx="3511332" cy="2758391"/>
              <a:chOff x="63816" y="1255713"/>
              <a:chExt cx="3736800" cy="2945028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A01A1F2F-8311-05EC-FF58-9DEEAC2F9949}"/>
                  </a:ext>
                </a:extLst>
              </p:cNvPr>
              <p:cNvGrpSpPr/>
              <p:nvPr/>
            </p:nvGrpSpPr>
            <p:grpSpPr>
              <a:xfrm>
                <a:off x="63816" y="1255713"/>
                <a:ext cx="3736800" cy="2945028"/>
                <a:chOff x="247996" y="2388526"/>
                <a:chExt cx="3736800" cy="2945028"/>
              </a:xfrm>
            </p:grpSpPr>
            <p:pic>
              <p:nvPicPr>
                <p:cNvPr id="34" name="Picture 33">
                  <a:extLst>
                    <a:ext uri="{FF2B5EF4-FFF2-40B4-BE49-F238E27FC236}">
                      <a16:creationId xmlns:a16="http://schemas.microsoft.com/office/drawing/2014/main" id="{83009F6A-AC89-ED4F-D7B5-747706ADB35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2140" t="2979" r="1560" b="-525"/>
                <a:stretch>
                  <a:fillRect/>
                </a:stretch>
              </p:blipFill>
              <p:spPr>
                <a:xfrm>
                  <a:off x="247996" y="2388526"/>
                  <a:ext cx="3736800" cy="2945028"/>
                </a:xfrm>
                <a:prstGeom prst="rect">
                  <a:avLst/>
                </a:prstGeom>
              </p:spPr>
            </p:pic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BA012D9D-BE15-35AE-CCC1-207A3A30E853}"/>
                    </a:ext>
                  </a:extLst>
                </p:cNvPr>
                <p:cNvSpPr txBox="1"/>
                <p:nvPr/>
              </p:nvSpPr>
              <p:spPr>
                <a:xfrm>
                  <a:off x="2110484" y="3186142"/>
                  <a:ext cx="570990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spin</a:t>
                  </a:r>
                </a:p>
                <a:p>
                  <a:r>
                    <a:rPr lang="en-US" dirty="0"/>
                    <a:t>B</a:t>
                  </a:r>
                  <a:r>
                    <a:rPr lang="en-US" baseline="-25000" dirty="0"/>
                    <a:t>0</a:t>
                  </a:r>
                  <a:endParaRPr lang="en-GB" baseline="-25000" dirty="0"/>
                </a:p>
              </p:txBody>
            </p:sp>
          </p:grp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D68D02FE-5605-D42D-2B65-CA75B365B5E8}"/>
                  </a:ext>
                </a:extLst>
              </p:cNvPr>
              <p:cNvSpPr/>
              <p:nvPr/>
            </p:nvSpPr>
            <p:spPr>
              <a:xfrm>
                <a:off x="63816" y="1484784"/>
                <a:ext cx="547744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24B79FFB-25C2-E6D1-95D4-7F5378469AC6}"/>
                </a:ext>
              </a:extLst>
            </p:cNvPr>
            <p:cNvSpPr/>
            <p:nvPr/>
          </p:nvSpPr>
          <p:spPr>
            <a:xfrm>
              <a:off x="5414782" y="3255786"/>
              <a:ext cx="671873" cy="269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DCF4D45-58CD-2BC4-D9D8-2B3F84D92FF6}"/>
              </a:ext>
            </a:extLst>
          </p:cNvPr>
          <p:cNvGrpSpPr/>
          <p:nvPr/>
        </p:nvGrpSpPr>
        <p:grpSpPr>
          <a:xfrm>
            <a:off x="6964205" y="710614"/>
            <a:ext cx="2154802" cy="2184981"/>
            <a:chOff x="1471697" y="3965140"/>
            <a:chExt cx="2298882" cy="2421152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0B8A051E-5F40-5BA1-FEBC-2A71075EE09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3483" r="5528" b="11896"/>
            <a:stretch>
              <a:fillRect/>
            </a:stretch>
          </p:blipFill>
          <p:spPr>
            <a:xfrm>
              <a:off x="1471697" y="3965140"/>
              <a:ext cx="2292050" cy="2421152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FED62C55-FD7C-EEED-6611-EAEF072C643F}"/>
                </a:ext>
              </a:extLst>
            </p:cNvPr>
            <p:cNvSpPr/>
            <p:nvPr/>
          </p:nvSpPr>
          <p:spPr>
            <a:xfrm>
              <a:off x="3491880" y="4869160"/>
              <a:ext cx="278699" cy="11412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DB851F49-4FE6-902C-A06F-D6BFCA9EF711}"/>
                </a:ext>
              </a:extLst>
            </p:cNvPr>
            <p:cNvSpPr/>
            <p:nvPr/>
          </p:nvSpPr>
          <p:spPr>
            <a:xfrm>
              <a:off x="1619672" y="4349582"/>
              <a:ext cx="622289" cy="3693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43755CBF-F63C-BCBD-BB53-92CB09DA5B7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5238" y="869658"/>
            <a:ext cx="1987652" cy="1054154"/>
          </a:xfrm>
          <a:prstGeom prst="rect">
            <a:avLst/>
          </a:prstGeom>
        </p:spPr>
      </p:pic>
      <p:sp>
        <p:nvSpPr>
          <p:cNvPr id="45" name="Text Placeholder 44">
            <a:extLst>
              <a:ext uri="{FF2B5EF4-FFF2-40B4-BE49-F238E27FC236}">
                <a16:creationId xmlns:a16="http://schemas.microsoft.com/office/drawing/2014/main" id="{6529D4F0-57C3-E4B5-87AF-70E5F4ECA26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CCD13DB5-B72A-F416-6EA7-9E1286F85E00}"/>
              </a:ext>
            </a:extLst>
          </p:cNvPr>
          <p:cNvSpPr txBox="1">
            <a:spLocks/>
          </p:cNvSpPr>
          <p:nvPr/>
        </p:nvSpPr>
        <p:spPr>
          <a:xfrm>
            <a:off x="4691776" y="6560664"/>
            <a:ext cx="4452224" cy="47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Adopted from H. </a:t>
            </a:r>
            <a:r>
              <a:rPr lang="en-GB" dirty="0" err="1"/>
              <a:t>Nishibata</a:t>
            </a:r>
            <a:r>
              <a:rPr lang="en-GB" dirty="0"/>
              <a:t> et al.,  Phys. Rev. C 99, 024322 (2019)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8216018-D35A-762D-409C-8569C992F6A5}"/>
              </a:ext>
            </a:extLst>
          </p:cNvPr>
          <p:cNvSpPr txBox="1"/>
          <p:nvPr/>
        </p:nvSpPr>
        <p:spPr>
          <a:xfrm>
            <a:off x="4691775" y="2077849"/>
            <a:ext cx="31356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1800" dirty="0"/>
              <a:t>Selection of </a:t>
            </a:r>
            <a:r>
              <a:rPr lang="en-US" sz="1800" dirty="0">
                <a:latin typeface="Symbol" panose="05050102010706020507" pitchFamily="18" charset="2"/>
              </a:rPr>
              <a:t>b</a:t>
            </a:r>
            <a:r>
              <a:rPr lang="en-US" sz="1800" dirty="0"/>
              <a:t> transition with </a:t>
            </a:r>
            <a:r>
              <a:rPr lang="en-US" sz="1800" dirty="0">
                <a:latin typeface="Symbol" panose="05050102010706020507" pitchFamily="18" charset="2"/>
              </a:rPr>
              <a:t>g</a:t>
            </a:r>
            <a:r>
              <a:rPr lang="en-US" sz="1800" dirty="0"/>
              <a:t> rays: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ACE451C-9106-AE71-75CB-F06ACAD30E6B}"/>
              </a:ext>
            </a:extLst>
          </p:cNvPr>
          <p:cNvGrpSpPr/>
          <p:nvPr/>
        </p:nvGrpSpPr>
        <p:grpSpPr>
          <a:xfrm>
            <a:off x="3841370" y="3318829"/>
            <a:ext cx="5255845" cy="3278523"/>
            <a:chOff x="3841370" y="3318829"/>
            <a:chExt cx="5255845" cy="3278523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147A6B1D-DF58-B517-EDB3-2B9A5DF8BC16}"/>
                </a:ext>
              </a:extLst>
            </p:cNvPr>
            <p:cNvGrpSpPr/>
            <p:nvPr/>
          </p:nvGrpSpPr>
          <p:grpSpPr>
            <a:xfrm>
              <a:off x="3842587" y="3673778"/>
              <a:ext cx="5219898" cy="2923574"/>
              <a:chOff x="3842587" y="3673778"/>
              <a:chExt cx="5219898" cy="2923574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65E46FCF-0BC0-45AA-7AF1-D3647CE523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842587" y="3905748"/>
                <a:ext cx="5219898" cy="2691604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2E6FB08-9C34-7915-FFEA-AF56FD3D6CA9}"/>
                  </a:ext>
                </a:extLst>
              </p:cNvPr>
              <p:cNvSpPr txBox="1"/>
              <p:nvPr/>
            </p:nvSpPr>
            <p:spPr>
              <a:xfrm>
                <a:off x="4545238" y="3673778"/>
                <a:ext cx="406226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a</a:t>
                </a:r>
                <a:r>
                  <a:rPr lang="en-US" baseline="-25000" dirty="0">
                    <a:latin typeface="Symbol" panose="05050102010706020507" pitchFamily="18" charset="2"/>
                  </a:rPr>
                  <a:t>b</a:t>
                </a:r>
                <a:r>
                  <a:rPr lang="en-US" dirty="0"/>
                  <a:t> for </a:t>
                </a:r>
                <a:r>
                  <a:rPr lang="en-US" dirty="0">
                    <a:latin typeface="Symbol" panose="05050102010706020507" pitchFamily="18" charset="2"/>
                  </a:rPr>
                  <a:t>b</a:t>
                </a:r>
                <a:r>
                  <a:rPr lang="en-US" dirty="0"/>
                  <a:t>’s in coincidence with different </a:t>
                </a:r>
                <a:r>
                  <a:rPr lang="en-US" dirty="0">
                    <a:latin typeface="Symbol" panose="05050102010706020507" pitchFamily="18" charset="2"/>
                  </a:rPr>
                  <a:t>g</a:t>
                </a:r>
                <a:r>
                  <a:rPr lang="en-US" dirty="0"/>
                  <a:t>’s</a:t>
                </a:r>
                <a:endParaRPr lang="en-GB" dirty="0"/>
              </a:p>
            </p:txBody>
          </p: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76C1B7B3-51F9-11AD-33B6-648BD55D3D05}"/>
                  </a:ext>
                </a:extLst>
              </p:cNvPr>
              <p:cNvCxnSpPr/>
              <p:nvPr/>
            </p:nvCxnSpPr>
            <p:spPr>
              <a:xfrm flipH="1" flipV="1">
                <a:off x="5179491" y="5878644"/>
                <a:ext cx="144016" cy="259352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CBC08037-46CF-199D-4B80-DD8222CDACF4}"/>
                  </a:ext>
                </a:extLst>
              </p:cNvPr>
              <p:cNvCxnSpPr/>
              <p:nvPr/>
            </p:nvCxnSpPr>
            <p:spPr>
              <a:xfrm flipV="1">
                <a:off x="5611539" y="5721084"/>
                <a:ext cx="144016" cy="36135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6ABB7FF-3534-1B48-8F78-44CFA0D67C23}"/>
                  </a:ext>
                </a:extLst>
              </p:cNvPr>
              <p:cNvSpPr txBox="1"/>
              <p:nvPr/>
            </p:nvSpPr>
            <p:spPr>
              <a:xfrm>
                <a:off x="4788234" y="6129744"/>
                <a:ext cx="1369862" cy="3231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500" dirty="0">
                    <a:latin typeface="Symbol" panose="05050102010706020507" pitchFamily="18" charset="2"/>
                  </a:rPr>
                  <a:t>g</a:t>
                </a:r>
                <a:r>
                  <a:rPr lang="en-US" sz="1500" dirty="0"/>
                  <a:t> energy (MeV)</a:t>
                </a:r>
                <a:endParaRPr lang="en-GB" sz="1500" dirty="0"/>
              </a:p>
            </p:txBody>
          </p:sp>
          <p:cxnSp>
            <p:nvCxnSpPr>
              <p:cNvPr id="20" name="Straight Arrow Connector 19">
                <a:extLst>
                  <a:ext uri="{FF2B5EF4-FFF2-40B4-BE49-F238E27FC236}">
                    <a16:creationId xmlns:a16="http://schemas.microsoft.com/office/drawing/2014/main" id="{8F0C28AF-5F23-BE11-15A7-DC4E5F2D9F0A}"/>
                  </a:ext>
                </a:extLst>
              </p:cNvPr>
              <p:cNvCxnSpPr/>
              <p:nvPr/>
            </p:nvCxnSpPr>
            <p:spPr>
              <a:xfrm flipV="1">
                <a:off x="6115595" y="4841852"/>
                <a:ext cx="336941" cy="1240588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>
                <a:extLst>
                  <a:ext uri="{FF2B5EF4-FFF2-40B4-BE49-F238E27FC236}">
                    <a16:creationId xmlns:a16="http://schemas.microsoft.com/office/drawing/2014/main" id="{EF54BE2C-96D6-A14C-0C75-4398148600AB}"/>
                  </a:ext>
                </a:extLst>
              </p:cNvPr>
              <p:cNvCxnSpPr/>
              <p:nvPr/>
            </p:nvCxnSpPr>
            <p:spPr>
              <a:xfrm flipV="1">
                <a:off x="6259611" y="5251550"/>
                <a:ext cx="648072" cy="886446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DB66D58F-BBA0-F8BE-ADA1-6BA945EFE41C}"/>
                  </a:ext>
                </a:extLst>
              </p:cNvPr>
              <p:cNvCxnSpPr>
                <a:cxnSpLocks/>
                <a:stCxn id="18" idx="3"/>
              </p:cNvCxnSpPr>
              <p:nvPr/>
            </p:nvCxnSpPr>
            <p:spPr>
              <a:xfrm>
                <a:off x="6158096" y="6291327"/>
                <a:ext cx="1240087" cy="23083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E0C7D690-1410-1629-0D1B-5A13E4018D66}"/>
                  </a:ext>
                </a:extLst>
              </p:cNvPr>
              <p:cNvSpPr txBox="1"/>
              <p:nvPr/>
            </p:nvSpPr>
            <p:spPr>
              <a:xfrm>
                <a:off x="4755130" y="4159761"/>
                <a:ext cx="191899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baseline="30000" dirty="0"/>
                  <a:t>31</a:t>
                </a:r>
                <a:r>
                  <a:rPr lang="en-US" sz="1600" b="1" dirty="0"/>
                  <a:t>Na (I</a:t>
                </a:r>
                <a:r>
                  <a:rPr lang="en-US" sz="1600" b="1" baseline="30000" dirty="0">
                    <a:latin typeface="Symbol" panose="05050102010706020507" pitchFamily="18" charset="2"/>
                  </a:rPr>
                  <a:t>p</a:t>
                </a:r>
                <a:r>
                  <a:rPr lang="en-US" sz="1600" b="1" dirty="0"/>
                  <a:t>=3/2</a:t>
                </a:r>
                <a:r>
                  <a:rPr lang="en-US" sz="1600" b="1" baseline="30000" dirty="0"/>
                  <a:t>+</a:t>
                </a:r>
                <a:r>
                  <a:rPr lang="en-US" sz="1600" b="1" dirty="0"/>
                  <a:t>) </a:t>
                </a:r>
              </a:p>
              <a:p>
                <a:r>
                  <a:rPr lang="en-US" sz="1600" b="1" dirty="0"/>
                  <a:t>-&gt; </a:t>
                </a:r>
                <a:r>
                  <a:rPr lang="en-US" sz="1600" b="1" baseline="30000" dirty="0"/>
                  <a:t>31</a:t>
                </a:r>
                <a:r>
                  <a:rPr lang="en-US" sz="1600" b="1" dirty="0"/>
                  <a:t>Mg</a:t>
                </a:r>
                <a:endParaRPr lang="en-GB" sz="1600" b="1" dirty="0"/>
              </a:p>
            </p:txBody>
          </p: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D792DFF-81BF-A3AA-D2A9-6E14073931BF}"/>
                </a:ext>
              </a:extLst>
            </p:cNvPr>
            <p:cNvSpPr txBox="1"/>
            <p:nvPr/>
          </p:nvSpPr>
          <p:spPr>
            <a:xfrm>
              <a:off x="4716016" y="3318829"/>
              <a:ext cx="379319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b="1" dirty="0"/>
                <a:t>Pioneered by Osaka team at TRIUMF:</a:t>
              </a:r>
              <a:endParaRPr lang="en-GB" b="1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49E864A-9458-0022-07C8-1428B626CD5E}"/>
                </a:ext>
              </a:extLst>
            </p:cNvPr>
            <p:cNvSpPr txBox="1"/>
            <p:nvPr/>
          </p:nvSpPr>
          <p:spPr>
            <a:xfrm rot="16200000">
              <a:off x="3762181" y="4089294"/>
              <a:ext cx="527709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/>
                <a:t>(a</a:t>
              </a:r>
              <a:r>
                <a:rPr lang="en-US" baseline="-25000" dirty="0">
                  <a:latin typeface="Symbol" panose="05050102010706020507" pitchFamily="18" charset="2"/>
                </a:rPr>
                <a:t>b</a:t>
              </a:r>
              <a:r>
                <a:rPr lang="en-US" dirty="0">
                  <a:latin typeface="Symbol" panose="05050102010706020507" pitchFamily="18" charset="2"/>
                </a:rPr>
                <a:t>)</a:t>
              </a:r>
              <a:endParaRPr lang="en-GB" dirty="0">
                <a:latin typeface="Symbol" panose="05050102010706020507" pitchFamily="18" charset="2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EC86C94-85F7-08B2-4BC1-083498E11395}"/>
                </a:ext>
              </a:extLst>
            </p:cNvPr>
            <p:cNvSpPr txBox="1"/>
            <p:nvPr/>
          </p:nvSpPr>
          <p:spPr>
            <a:xfrm>
              <a:off x="8233305" y="4559368"/>
              <a:ext cx="83869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</a:t>
              </a:r>
              <a:r>
                <a:rPr lang="en-US" sz="1600" baseline="-25000" dirty="0">
                  <a:latin typeface="Symbol" panose="05050102010706020507" pitchFamily="18" charset="2"/>
                </a:rPr>
                <a:t>b</a:t>
              </a:r>
              <a:r>
                <a:rPr lang="en-US" sz="1600" dirty="0">
                  <a:latin typeface="Symbol" panose="05050102010706020507" pitchFamily="18" charset="2"/>
                </a:rPr>
                <a:t>=+0.6</a:t>
              </a:r>
              <a:endParaRPr lang="en-GB" sz="1600" dirty="0">
                <a:latin typeface="Symbol" panose="05050102010706020507" pitchFamily="18" charset="2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C4E3188-B8CA-C633-086F-15CEB4B55689}"/>
                </a:ext>
              </a:extLst>
            </p:cNvPr>
            <p:cNvSpPr txBox="1"/>
            <p:nvPr/>
          </p:nvSpPr>
          <p:spPr>
            <a:xfrm>
              <a:off x="8241159" y="5481533"/>
              <a:ext cx="83869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</a:t>
              </a:r>
              <a:r>
                <a:rPr lang="en-US" sz="1600" baseline="-25000" dirty="0">
                  <a:latin typeface="Symbol" panose="05050102010706020507" pitchFamily="18" charset="2"/>
                </a:rPr>
                <a:t>b</a:t>
              </a:r>
              <a:r>
                <a:rPr lang="en-US" sz="1600" dirty="0">
                  <a:latin typeface="Symbol" panose="05050102010706020507" pitchFamily="18" charset="2"/>
                </a:rPr>
                <a:t>=-0.4</a:t>
              </a:r>
              <a:endParaRPr lang="en-GB" sz="1600" dirty="0">
                <a:latin typeface="Symbol" panose="05050102010706020507" pitchFamily="18" charset="2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D6DEFBF-8068-4D34-FEC8-3143D769B8EB}"/>
                </a:ext>
              </a:extLst>
            </p:cNvPr>
            <p:cNvSpPr txBox="1"/>
            <p:nvPr/>
          </p:nvSpPr>
          <p:spPr>
            <a:xfrm>
              <a:off x="8258524" y="6098058"/>
              <a:ext cx="838691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a</a:t>
              </a:r>
              <a:r>
                <a:rPr lang="en-US" sz="1600" baseline="-25000" dirty="0">
                  <a:latin typeface="Symbol" panose="05050102010706020507" pitchFamily="18" charset="2"/>
                </a:rPr>
                <a:t>b</a:t>
              </a:r>
              <a:r>
                <a:rPr lang="en-US" sz="1600" dirty="0">
                  <a:latin typeface="Symbol" panose="05050102010706020507" pitchFamily="18" charset="2"/>
                </a:rPr>
                <a:t>=-1.0</a:t>
              </a:r>
              <a:endParaRPr lang="en-GB" sz="1600" dirty="0">
                <a:latin typeface="Symbol" panose="05050102010706020507" pitchFamily="18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509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6" grpId="0" build="allAtOnce"/>
      <p:bldP spid="4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8520" y="-71693"/>
            <a:ext cx="9505056" cy="764389"/>
          </a:xfrm>
        </p:spPr>
        <p:txBody>
          <a:bodyPr>
            <a:normAutofit/>
          </a:bodyPr>
          <a:lstStyle/>
          <a:p>
            <a:r>
              <a:rPr lang="en-US" sz="3600" dirty="0"/>
              <a:t>Beta decay of spin-polarized nuclei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878560" y="642835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E4B40A-67BA-4787-801A-16EE65008C21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972A963-1C23-8784-4531-583828912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8272" y="3608953"/>
            <a:ext cx="4292165" cy="1664309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9FA43A7E-CA47-CD82-E7EC-26461AB92165}"/>
              </a:ext>
            </a:extLst>
          </p:cNvPr>
          <p:cNvSpPr txBox="1"/>
          <p:nvPr/>
        </p:nvSpPr>
        <p:spPr>
          <a:xfrm>
            <a:off x="5221319" y="3174096"/>
            <a:ext cx="304607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/>
            <a:r>
              <a:rPr lang="en-US" sz="1800" dirty="0"/>
              <a:t>For allowed transitions: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8639CA3D-88B6-FEFB-4B45-E683BAECF776}"/>
              </a:ext>
            </a:extLst>
          </p:cNvPr>
          <p:cNvGrpSpPr/>
          <p:nvPr/>
        </p:nvGrpSpPr>
        <p:grpSpPr>
          <a:xfrm>
            <a:off x="-21297" y="2914762"/>
            <a:ext cx="4328017" cy="3538574"/>
            <a:chOff x="179512" y="2133325"/>
            <a:chExt cx="4115820" cy="3436025"/>
          </a:xfrm>
        </p:grpSpPr>
        <p:pic>
          <p:nvPicPr>
            <p:cNvPr id="41" name="Picture 40">
              <a:extLst>
                <a:ext uri="{FF2B5EF4-FFF2-40B4-BE49-F238E27FC236}">
                  <a16:creationId xmlns:a16="http://schemas.microsoft.com/office/drawing/2014/main" id="{F8E2ABCE-7D05-0B8A-5897-23C2373C1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0440"/>
            <a:stretch>
              <a:fillRect/>
            </a:stretch>
          </p:blipFill>
          <p:spPr>
            <a:xfrm>
              <a:off x="521963" y="2133325"/>
              <a:ext cx="3773369" cy="3436025"/>
            </a:xfrm>
            <a:prstGeom prst="rect">
              <a:avLst/>
            </a:prstGeom>
          </p:spPr>
        </p:pic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B3B5DD1-55AC-4B20-826A-BE56E799D4DA}"/>
                </a:ext>
              </a:extLst>
            </p:cNvPr>
            <p:cNvSpPr/>
            <p:nvPr/>
          </p:nvSpPr>
          <p:spPr>
            <a:xfrm>
              <a:off x="179512" y="3429000"/>
              <a:ext cx="216024" cy="12428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82A6FC7-0F11-DF7A-1699-C818CB42D4F6}"/>
                </a:ext>
              </a:extLst>
            </p:cNvPr>
            <p:cNvSpPr/>
            <p:nvPr/>
          </p:nvSpPr>
          <p:spPr>
            <a:xfrm>
              <a:off x="3456448" y="3377512"/>
              <a:ext cx="196385" cy="124286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n>
                  <a:solidFill>
                    <a:schemeClr val="bg1"/>
                  </a:solidFill>
                </a:ln>
                <a:solidFill>
                  <a:schemeClr val="bg1"/>
                </a:solidFill>
              </a:endParaRPr>
            </a:p>
          </p:txBody>
        </p:sp>
      </p:grpSp>
      <p:pic>
        <p:nvPicPr>
          <p:cNvPr id="48" name="Picture 47">
            <a:extLst>
              <a:ext uri="{FF2B5EF4-FFF2-40B4-BE49-F238E27FC236}">
                <a16:creationId xmlns:a16="http://schemas.microsoft.com/office/drawing/2014/main" id="{1D5736A1-5593-C8C3-1971-34991D8BF2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5716" y="2212030"/>
            <a:ext cx="2311519" cy="444523"/>
          </a:xfrm>
          <a:prstGeom prst="rect">
            <a:avLst/>
          </a:prstGeom>
        </p:spPr>
      </p:pic>
      <p:sp>
        <p:nvSpPr>
          <p:cNvPr id="49" name="Content Placeholder 2">
            <a:extLst>
              <a:ext uri="{FF2B5EF4-FFF2-40B4-BE49-F238E27FC236}">
                <a16:creationId xmlns:a16="http://schemas.microsoft.com/office/drawing/2014/main" id="{704A4891-A7E5-5F39-EEA8-1D5090850A9B}"/>
              </a:ext>
            </a:extLst>
          </p:cNvPr>
          <p:cNvSpPr txBox="1">
            <a:spLocks/>
          </p:cNvSpPr>
          <p:nvPr/>
        </p:nvSpPr>
        <p:spPr>
          <a:xfrm>
            <a:off x="207494" y="713511"/>
            <a:ext cx="8407237" cy="412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5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Ø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ü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000" dirty="0"/>
              <a:t>Parity non-conservation of weak interaction, Mme Wu experiment</a:t>
            </a:r>
            <a:endParaRPr lang="fr-FR" sz="2000" dirty="0"/>
          </a:p>
        </p:txBody>
      </p:sp>
      <p:sp>
        <p:nvSpPr>
          <p:cNvPr id="77" name="Content Placeholder 2">
            <a:extLst>
              <a:ext uri="{FF2B5EF4-FFF2-40B4-BE49-F238E27FC236}">
                <a16:creationId xmlns:a16="http://schemas.microsoft.com/office/drawing/2014/main" id="{BAE02B8E-FFD1-485B-B49A-E7F3A6EFD1C6}"/>
              </a:ext>
            </a:extLst>
          </p:cNvPr>
          <p:cNvSpPr txBox="1">
            <a:spLocks/>
          </p:cNvSpPr>
          <p:nvPr/>
        </p:nvSpPr>
        <p:spPr>
          <a:xfrm>
            <a:off x="4837281" y="1708299"/>
            <a:ext cx="3671528" cy="13606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5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Ø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ü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/>
              <a:t>Asymmetry depends on:</a:t>
            </a:r>
          </a:p>
          <a:p>
            <a:pPr lvl="1" algn="ctr"/>
            <a:r>
              <a:rPr lang="en-GB" i="1" dirty="0"/>
              <a:t>P</a:t>
            </a:r>
            <a:r>
              <a:rPr lang="en-GB" dirty="0"/>
              <a:t>: degree of spin polarization</a:t>
            </a:r>
          </a:p>
          <a:p>
            <a:pPr lvl="1" algn="ctr"/>
            <a:r>
              <a:rPr lang="en-GB" dirty="0"/>
              <a:t>a</a:t>
            </a:r>
            <a:r>
              <a:rPr lang="en-GB" baseline="-25000" dirty="0">
                <a:latin typeface="Symbol" panose="05050102010706020507" pitchFamily="18" charset="2"/>
              </a:rPr>
              <a:t>b</a:t>
            </a:r>
            <a:r>
              <a:rPr lang="en-GB" dirty="0"/>
              <a:t>: </a:t>
            </a:r>
            <a:r>
              <a:rPr lang="en-GB" dirty="0">
                <a:latin typeface="Symbol" panose="05050102010706020507" pitchFamily="18" charset="2"/>
              </a:rPr>
              <a:t>b</a:t>
            </a:r>
            <a:r>
              <a:rPr lang="en-GB" dirty="0"/>
              <a:t>-asymmetry parameter</a:t>
            </a:r>
            <a:endParaRPr lang="fr-FR" dirty="0"/>
          </a:p>
        </p:txBody>
      </p:sp>
      <p:sp>
        <p:nvSpPr>
          <p:cNvPr id="78" name="Content Placeholder 2">
            <a:extLst>
              <a:ext uri="{FF2B5EF4-FFF2-40B4-BE49-F238E27FC236}">
                <a16:creationId xmlns:a16="http://schemas.microsoft.com/office/drawing/2014/main" id="{F7A7A801-1C37-E510-4F4E-BA141D044E28}"/>
              </a:ext>
            </a:extLst>
          </p:cNvPr>
          <p:cNvSpPr txBox="1">
            <a:spLocks/>
          </p:cNvSpPr>
          <p:nvPr/>
        </p:nvSpPr>
        <p:spPr>
          <a:xfrm>
            <a:off x="40999" y="1556792"/>
            <a:ext cx="3893603" cy="6899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Blip>
                <a:blip r:embed="rId5"/>
              </a:buBlip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Ø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Wingdings" pitchFamily="2" charset="2"/>
              <a:buChar char="ü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Spatial asymmetry in </a:t>
            </a:r>
            <a:r>
              <a:rPr lang="en-US" dirty="0">
                <a:latin typeface="Symbol" panose="05050102010706020507" pitchFamily="18" charset="2"/>
              </a:rPr>
              <a:t>b</a:t>
            </a:r>
            <a:r>
              <a:rPr lang="en-US" dirty="0"/>
              <a:t> emission:</a:t>
            </a:r>
          </a:p>
        </p:txBody>
      </p:sp>
    </p:spTree>
    <p:extLst>
      <p:ext uri="{BB962C8B-B14F-4D97-AF65-F5344CB8AC3E}">
        <p14:creationId xmlns:p14="http://schemas.microsoft.com/office/powerpoint/2010/main" val="3385049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  <p:bldP spid="77" grpId="0"/>
      <p:bldP spid="7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57BCC-448E-A912-40B5-66BF02514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74C866D-47E1-9F14-37EF-43484A1ED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16" y="1173962"/>
            <a:ext cx="4892353" cy="313960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77D23A-3766-C43E-923D-75B2F1C35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aseline="30000" dirty="0"/>
              <a:t>49,51</a:t>
            </a:r>
            <a:r>
              <a:rPr lang="en-US" dirty="0"/>
              <a:t>K: spins of states in </a:t>
            </a:r>
            <a:r>
              <a:rPr lang="en-US" dirty="0">
                <a:latin typeface="Symbol" panose="05050102010706020507" pitchFamily="18" charset="2"/>
              </a:rPr>
              <a:t>b</a:t>
            </a:r>
            <a:r>
              <a:rPr lang="en-US" dirty="0"/>
              <a:t>-delayed neutron emission</a:t>
            </a:r>
            <a:endParaRPr lang="en-GB" dirty="0"/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955D7D26-5C0B-E873-4F00-DC16A875BD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74307" y="6339432"/>
            <a:ext cx="2519362" cy="360363"/>
          </a:xfrm>
        </p:spPr>
        <p:txBody>
          <a:bodyPr/>
          <a:lstStyle/>
          <a:p>
            <a:endParaRPr lang="en-GB" sz="1500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21DC5D71-3ABC-8B16-349F-CDAC56806995}"/>
              </a:ext>
            </a:extLst>
          </p:cNvPr>
          <p:cNvSpPr txBox="1">
            <a:spLocks/>
          </p:cNvSpPr>
          <p:nvPr/>
        </p:nvSpPr>
        <p:spPr>
          <a:xfrm>
            <a:off x="6931596" y="6590904"/>
            <a:ext cx="2591590" cy="3333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M. Piersa-Si</a:t>
            </a:r>
            <a:r>
              <a:rPr lang="pl-PL" dirty="0"/>
              <a:t>ł</a:t>
            </a:r>
            <a:r>
              <a:rPr lang="en-US" dirty="0" err="1"/>
              <a:t>kowska</a:t>
            </a:r>
            <a:endParaRPr lang="en-US" dirty="0"/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F16DA35-4A9D-8913-C76D-E962527DB2BD}"/>
              </a:ext>
            </a:extLst>
          </p:cNvPr>
          <p:cNvGrpSpPr/>
          <p:nvPr/>
        </p:nvGrpSpPr>
        <p:grpSpPr>
          <a:xfrm>
            <a:off x="4568321" y="2204864"/>
            <a:ext cx="4612191" cy="3240360"/>
            <a:chOff x="3938545" y="3391046"/>
            <a:chExt cx="5129964" cy="3491051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FB35EB9-14FD-16D1-BF7F-61D80B70B4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032" r="208"/>
            <a:stretch/>
          </p:blipFill>
          <p:spPr>
            <a:xfrm>
              <a:off x="3938545" y="3391046"/>
              <a:ext cx="5129964" cy="3491051"/>
            </a:xfrm>
            <a:prstGeom prst="rect">
              <a:avLst/>
            </a:prstGeom>
          </p:spPr>
        </p:pic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A63E2855-5EE2-EBC7-E980-EA35ED7905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24105" y="5453881"/>
              <a:ext cx="504056" cy="4607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8066830-715D-2FEE-D72C-70DD75B2BDB2}"/>
                </a:ext>
              </a:extLst>
            </p:cNvPr>
            <p:cNvSpPr txBox="1"/>
            <p:nvPr/>
          </p:nvSpPr>
          <p:spPr>
            <a:xfrm>
              <a:off x="4391472" y="5877621"/>
              <a:ext cx="3734863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500" dirty="0"/>
                <a:t>Asymmetry for </a:t>
              </a:r>
              <a:r>
                <a:rPr lang="en-US" sz="1500" dirty="0">
                  <a:latin typeface="Symbol" panose="05050102010706020507" pitchFamily="18" charset="2"/>
                </a:rPr>
                <a:t>b</a:t>
              </a:r>
              <a:r>
                <a:rPr lang="en-US" sz="1500" dirty="0"/>
                <a:t>-emission in          coincidence with neutrons</a:t>
              </a:r>
              <a:endParaRPr lang="en-GB" sz="1500" dirty="0"/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E5B406DC-50DC-BFFF-6A30-A9ADF12C1707}"/>
                </a:ext>
              </a:extLst>
            </p:cNvPr>
            <p:cNvCxnSpPr>
              <a:cxnSpLocks/>
            </p:cNvCxnSpPr>
            <p:nvPr/>
          </p:nvCxnSpPr>
          <p:spPr>
            <a:xfrm>
              <a:off x="5384289" y="3853592"/>
              <a:ext cx="435727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2797711-9EC1-A03F-36CB-DE5823905E4C}"/>
                </a:ext>
              </a:extLst>
            </p:cNvPr>
            <p:cNvSpPr txBox="1"/>
            <p:nvPr/>
          </p:nvSpPr>
          <p:spPr>
            <a:xfrm>
              <a:off x="4450025" y="3642234"/>
              <a:ext cx="1174540" cy="8455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>
                  <a:solidFill>
                    <a:srgbClr val="FF0000"/>
                  </a:solidFill>
                </a:rPr>
                <a:t>Intensity  of emitted neutrons</a:t>
              </a:r>
              <a:endParaRPr lang="en-GB" sz="1500" dirty="0">
                <a:solidFill>
                  <a:srgbClr val="FF0000"/>
                </a:solidFill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2F8D489-3F9D-E1B9-6B42-B03DD4A1E7CA}"/>
                </a:ext>
              </a:extLst>
            </p:cNvPr>
            <p:cNvSpPr txBox="1"/>
            <p:nvPr/>
          </p:nvSpPr>
          <p:spPr>
            <a:xfrm>
              <a:off x="7188682" y="6270036"/>
              <a:ext cx="147893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/>
                <a:t>Neutron </a:t>
              </a:r>
              <a:r>
                <a:rPr lang="en-US" sz="1500" dirty="0" err="1"/>
                <a:t>ToF</a:t>
              </a:r>
              <a:r>
                <a:rPr lang="en-US" sz="1500" dirty="0"/>
                <a:t> (ns)</a:t>
              </a:r>
              <a:endParaRPr lang="en-GB" sz="1500" dirty="0"/>
            </a:p>
          </p:txBody>
        </p:sp>
      </p:grp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E9A8583F-4224-9B49-42B7-1A1DE8D8D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4404" y="5631222"/>
            <a:ext cx="5268725" cy="959682"/>
          </a:xfrm>
        </p:spPr>
        <p:txBody>
          <a:bodyPr>
            <a:normAutofit/>
          </a:bodyPr>
          <a:lstStyle/>
          <a:p>
            <a:r>
              <a:rPr lang="pl-PL" dirty="0"/>
              <a:t>Neutron-data analysis ongoing</a:t>
            </a:r>
          </a:p>
          <a:p>
            <a:pPr marL="0" indent="0">
              <a:buNone/>
            </a:pPr>
            <a:r>
              <a:rPr lang="pl-PL" dirty="0"/>
              <a:t>=&gt; </a:t>
            </a:r>
            <a:r>
              <a:rPr lang="en-US" dirty="0"/>
              <a:t>Insight into </a:t>
            </a:r>
            <a:r>
              <a:rPr lang="en-US" dirty="0">
                <a:latin typeface="Symbol" panose="05050102010706020507" pitchFamily="18" charset="2"/>
              </a:rPr>
              <a:t>b</a:t>
            </a:r>
            <a:r>
              <a:rPr lang="en-US" dirty="0"/>
              <a:t>-decayed n emission mechanism</a:t>
            </a:r>
            <a:endParaRPr lang="en-GB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B2E2558-8F4E-7DB6-2C44-397F290E9915}"/>
              </a:ext>
            </a:extLst>
          </p:cNvPr>
          <p:cNvSpPr txBox="1"/>
          <p:nvPr/>
        </p:nvSpPr>
        <p:spPr>
          <a:xfrm rot="16200000">
            <a:off x="3428793" y="3604381"/>
            <a:ext cx="1872208" cy="328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500" dirty="0">
                <a:latin typeface="Symbol" panose="05050102010706020507" pitchFamily="18" charset="2"/>
              </a:rPr>
              <a:t>b</a:t>
            </a:r>
            <a:r>
              <a:rPr lang="en-US" sz="1500" dirty="0"/>
              <a:t>-decay asymmetry</a:t>
            </a:r>
            <a:endParaRPr lang="en-GB" sz="15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B32A51E-7C96-258D-838F-82A703C2C7EC}"/>
              </a:ext>
            </a:extLst>
          </p:cNvPr>
          <p:cNvSpPr txBox="1"/>
          <p:nvPr/>
        </p:nvSpPr>
        <p:spPr>
          <a:xfrm>
            <a:off x="63816" y="747819"/>
            <a:ext cx="52770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200" b="1" baseline="30000" dirty="0"/>
              <a:t>49</a:t>
            </a:r>
            <a:r>
              <a:rPr lang="pl-PL" sz="2200" b="1" dirty="0"/>
              <a:t>K</a:t>
            </a:r>
            <a:endParaRPr lang="en-GB" sz="2200" b="1" dirty="0"/>
          </a:p>
        </p:txBody>
      </p:sp>
    </p:spTree>
    <p:extLst>
      <p:ext uri="{BB962C8B-B14F-4D97-AF65-F5344CB8AC3E}">
        <p14:creationId xmlns:p14="http://schemas.microsoft.com/office/powerpoint/2010/main" val="3269832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/>
      <p:bldP spid="10" grpId="0" build="p"/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57BCC-448E-A912-40B5-66BF02514D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77D23A-3766-C43E-923D-75B2F1C35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aseline="30000" dirty="0"/>
              <a:t>49,51</a:t>
            </a:r>
            <a:r>
              <a:rPr lang="en-US" dirty="0"/>
              <a:t>K: spins of states in </a:t>
            </a:r>
            <a:r>
              <a:rPr lang="en-US" dirty="0">
                <a:latin typeface="Symbol" panose="05050102010706020507" pitchFamily="18" charset="2"/>
              </a:rPr>
              <a:t>b</a:t>
            </a:r>
            <a:r>
              <a:rPr lang="en-US" dirty="0"/>
              <a:t>-delayed neutron emission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40921-1A55-1DC1-23A9-9F4566DC6B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6" y="692696"/>
            <a:ext cx="8149743" cy="4733801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078B59B-7EFC-1785-5FA9-E2D8BDBB32F4}"/>
              </a:ext>
            </a:extLst>
          </p:cNvPr>
          <p:cNvGrpSpPr/>
          <p:nvPr/>
        </p:nvGrpSpPr>
        <p:grpSpPr>
          <a:xfrm>
            <a:off x="0" y="1177156"/>
            <a:ext cx="4388662" cy="5708228"/>
            <a:chOff x="244344" y="927274"/>
            <a:chExt cx="4388662" cy="5708228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EBC8459-2A69-F319-690F-DBEBBC524A2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938" r="331"/>
            <a:stretch/>
          </p:blipFill>
          <p:spPr>
            <a:xfrm>
              <a:off x="244344" y="927274"/>
              <a:ext cx="4388662" cy="5003452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7AF7CC9-70CA-B185-5A98-9053EA91DB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0687"/>
            <a:stretch/>
          </p:blipFill>
          <p:spPr>
            <a:xfrm>
              <a:off x="294953" y="5870799"/>
              <a:ext cx="2215128" cy="764703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23502033-4AE3-DEAB-92A4-D9F7B7019B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7499" y="704803"/>
            <a:ext cx="2090936" cy="66461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C4F5CED-BFEA-6484-8ADA-1EBC14B494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9060" y="1934947"/>
            <a:ext cx="1236910" cy="380588"/>
          </a:xfrm>
          <a:prstGeom prst="rect">
            <a:avLst/>
          </a:prstGeom>
        </p:spPr>
      </p:pic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955D7D26-5C0B-E873-4F00-DC16A875BD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74307" y="6339432"/>
            <a:ext cx="2519362" cy="360363"/>
          </a:xfrm>
        </p:spPr>
        <p:txBody>
          <a:bodyPr/>
          <a:lstStyle/>
          <a:p>
            <a:endParaRPr lang="en-GB" sz="1500"/>
          </a:p>
        </p:txBody>
      </p:sp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21DC5D71-3ABC-8B16-349F-CDAC56806995}"/>
              </a:ext>
            </a:extLst>
          </p:cNvPr>
          <p:cNvSpPr txBox="1">
            <a:spLocks/>
          </p:cNvSpPr>
          <p:nvPr/>
        </p:nvSpPr>
        <p:spPr>
          <a:xfrm>
            <a:off x="1949562" y="6507446"/>
            <a:ext cx="2591590" cy="3333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M. Piersa-Silkowska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BF16DA35-4A9D-8913-C76D-E962527DB2BD}"/>
              </a:ext>
            </a:extLst>
          </p:cNvPr>
          <p:cNvGrpSpPr/>
          <p:nvPr/>
        </p:nvGrpSpPr>
        <p:grpSpPr>
          <a:xfrm>
            <a:off x="4496313" y="3356992"/>
            <a:ext cx="4612191" cy="3240360"/>
            <a:chOff x="3938545" y="3391046"/>
            <a:chExt cx="5129964" cy="3491051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5FB35EB9-14FD-16D1-BF7F-61D80B70B40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l="4032" r="208"/>
            <a:stretch/>
          </p:blipFill>
          <p:spPr>
            <a:xfrm>
              <a:off x="3938545" y="3391046"/>
              <a:ext cx="5129964" cy="3491051"/>
            </a:xfrm>
            <a:prstGeom prst="rect">
              <a:avLst/>
            </a:prstGeom>
          </p:spPr>
        </p:pic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A63E2855-5EE2-EBC7-E980-EA35ED79055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24105" y="5453881"/>
              <a:ext cx="504056" cy="46073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8066830-715D-2FEE-D72C-70DD75B2BDB2}"/>
                </a:ext>
              </a:extLst>
            </p:cNvPr>
            <p:cNvSpPr txBox="1"/>
            <p:nvPr/>
          </p:nvSpPr>
          <p:spPr>
            <a:xfrm>
              <a:off x="4391472" y="5877621"/>
              <a:ext cx="3734863" cy="55399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1500" dirty="0"/>
                <a:t>Asymmetry for </a:t>
              </a:r>
              <a:r>
                <a:rPr lang="en-US" sz="1500" dirty="0">
                  <a:latin typeface="Symbol" panose="05050102010706020507" pitchFamily="18" charset="2"/>
                </a:rPr>
                <a:t>b</a:t>
              </a:r>
              <a:r>
                <a:rPr lang="en-US" sz="1500" dirty="0"/>
                <a:t>-emission in          coincidence with neutrons</a:t>
              </a:r>
              <a:endParaRPr lang="en-GB" sz="1500" dirty="0"/>
            </a:p>
          </p:txBody>
        </p:sp>
        <p:cxnSp>
          <p:nvCxnSpPr>
            <p:cNvPr id="36" name="Straight Arrow Connector 35">
              <a:extLst>
                <a:ext uri="{FF2B5EF4-FFF2-40B4-BE49-F238E27FC236}">
                  <a16:creationId xmlns:a16="http://schemas.microsoft.com/office/drawing/2014/main" id="{E5B406DC-50DC-BFFF-6A30-A9ADF12C1707}"/>
                </a:ext>
              </a:extLst>
            </p:cNvPr>
            <p:cNvCxnSpPr>
              <a:cxnSpLocks/>
            </p:cNvCxnSpPr>
            <p:nvPr/>
          </p:nvCxnSpPr>
          <p:spPr>
            <a:xfrm>
              <a:off x="5384289" y="3853592"/>
              <a:ext cx="43572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2797711-9EC1-A03F-36CB-DE5823905E4C}"/>
                </a:ext>
              </a:extLst>
            </p:cNvPr>
            <p:cNvSpPr txBox="1"/>
            <p:nvPr/>
          </p:nvSpPr>
          <p:spPr>
            <a:xfrm>
              <a:off x="4450024" y="3642234"/>
              <a:ext cx="1058080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500" dirty="0"/>
                <a:t>Intensity  of emitted neutrons</a:t>
              </a:r>
              <a:endParaRPr lang="en-GB" sz="1500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2F8D489-3F9D-E1B9-6B42-B03DD4A1E7CA}"/>
                </a:ext>
              </a:extLst>
            </p:cNvPr>
            <p:cNvSpPr txBox="1"/>
            <p:nvPr/>
          </p:nvSpPr>
          <p:spPr>
            <a:xfrm>
              <a:off x="7188682" y="6270036"/>
              <a:ext cx="1478931" cy="3231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500" dirty="0"/>
                <a:t>Neutron </a:t>
              </a:r>
              <a:r>
                <a:rPr lang="en-US" sz="1500" dirty="0" err="1"/>
                <a:t>ToF</a:t>
              </a:r>
              <a:r>
                <a:rPr lang="en-US" sz="1500" dirty="0"/>
                <a:t> (ns)</a:t>
              </a:r>
              <a:endParaRPr lang="en-GB" sz="1500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874C866D-47E1-9F14-37EF-43484A1ED5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6169" y="655484"/>
            <a:ext cx="4097472" cy="262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655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EC4EB-A229-57B3-CDC6-5508DEB903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aseline="30000" dirty="0"/>
              <a:t>47</a:t>
            </a:r>
            <a:r>
              <a:rPr lang="en-US" dirty="0"/>
              <a:t>K: Bohr-Weisskopf effect in short-lived nuclei</a:t>
            </a:r>
            <a:endParaRPr lang="en-GB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A75FC96B-B2CB-D02E-2F17-60958EAEBD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56" y="1477825"/>
            <a:ext cx="4104456" cy="30312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54DBA23-D6FD-14F4-8D6D-BC0EBF8CC572}"/>
              </a:ext>
            </a:extLst>
          </p:cNvPr>
          <p:cNvSpPr txBox="1"/>
          <p:nvPr/>
        </p:nvSpPr>
        <p:spPr>
          <a:xfrm>
            <a:off x="6325685" y="6523917"/>
            <a:ext cx="27108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M. Bissell et al., with coauthors</a:t>
            </a:r>
            <a:endParaRPr lang="en-GB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63E443-D5EB-F61B-9110-30408F31552D}"/>
              </a:ext>
            </a:extLst>
          </p:cNvPr>
          <p:cNvSpPr txBox="1"/>
          <p:nvPr/>
        </p:nvSpPr>
        <p:spPr>
          <a:xfrm>
            <a:off x="895272" y="2084025"/>
            <a:ext cx="12186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aseline="30000" dirty="0"/>
              <a:t>47</a:t>
            </a:r>
            <a:r>
              <a:rPr lang="en-US" dirty="0"/>
              <a:t>K in </a:t>
            </a:r>
          </a:p>
          <a:p>
            <a:r>
              <a:rPr lang="en-US" dirty="0"/>
              <a:t>EMIM-DCA</a:t>
            </a:r>
            <a:endParaRPr lang="en-GB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29B4AEC-4851-52E1-4F16-4A0A7EC11D32}"/>
              </a:ext>
            </a:extLst>
          </p:cNvPr>
          <p:cNvGrpSpPr/>
          <p:nvPr/>
        </p:nvGrpSpPr>
        <p:grpSpPr>
          <a:xfrm>
            <a:off x="4563968" y="1373774"/>
            <a:ext cx="4481441" cy="3031295"/>
            <a:chOff x="179512" y="3751437"/>
            <a:chExt cx="4481441" cy="303129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BCEDC04-028A-E41C-0741-B803E8C86B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807"/>
            <a:stretch/>
          </p:blipFill>
          <p:spPr>
            <a:xfrm>
              <a:off x="179512" y="3751437"/>
              <a:ext cx="4481441" cy="3031295"/>
            </a:xfrm>
            <a:prstGeom prst="rect">
              <a:avLst/>
            </a:prstGeom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3CBB64-5996-D69B-0446-A34C3D8E2BF5}"/>
                </a:ext>
              </a:extLst>
            </p:cNvPr>
            <p:cNvSpPr txBox="1"/>
            <p:nvPr/>
          </p:nvSpPr>
          <p:spPr>
            <a:xfrm>
              <a:off x="1893153" y="4132358"/>
              <a:ext cx="2045184" cy="8002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/>
                <a:t>K NMR shielding</a:t>
              </a:r>
            </a:p>
            <a:p>
              <a:pPr algn="ctr"/>
              <a:r>
                <a:rPr lang="en-US" sz="1400" dirty="0"/>
                <a:t>(A. Hurajt, A. </a:t>
              </a:r>
              <a:r>
                <a:rPr lang="en-US" sz="1400" dirty="0" err="1"/>
                <a:t>Antusek</a:t>
              </a:r>
              <a:r>
                <a:rPr lang="en-US" sz="1400" dirty="0"/>
                <a:t>, Bratislava)</a:t>
              </a:r>
              <a:endParaRPr lang="en-GB" sz="1400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12042FC-8526-8415-F2FF-B91BD2A80F35}"/>
                </a:ext>
              </a:extLst>
            </p:cNvPr>
            <p:cNvSpPr txBox="1"/>
            <p:nvPr/>
          </p:nvSpPr>
          <p:spPr>
            <a:xfrm>
              <a:off x="3702946" y="5733256"/>
              <a:ext cx="7257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water</a:t>
              </a:r>
              <a:endParaRPr lang="en-GB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B0C7838-76E6-79EB-59C8-1239FF7BC4F3}"/>
                </a:ext>
              </a:extLst>
            </p:cNvPr>
            <p:cNvSpPr txBox="1"/>
            <p:nvPr/>
          </p:nvSpPr>
          <p:spPr>
            <a:xfrm>
              <a:off x="722626" y="5449618"/>
              <a:ext cx="12186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EMIM-DCA</a:t>
              </a:r>
              <a:endParaRPr lang="en-GB" dirty="0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E9606D47-A41C-05DF-F99B-26C7D75CE19E}"/>
              </a:ext>
            </a:extLst>
          </p:cNvPr>
          <p:cNvSpPr txBox="1"/>
          <p:nvPr/>
        </p:nvSpPr>
        <p:spPr>
          <a:xfrm>
            <a:off x="12614" y="6239053"/>
            <a:ext cx="34580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C00000"/>
                </a:solidFill>
              </a:rPr>
              <a:t>Most precise hyperfine anomaly for short-lived nucleus</a:t>
            </a:r>
            <a:endParaRPr lang="en-GB" dirty="0">
              <a:solidFill>
                <a:srgbClr val="C0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733E35-1C20-1FCA-2B05-75182EA20517}"/>
              </a:ext>
            </a:extLst>
          </p:cNvPr>
          <p:cNvSpPr txBox="1"/>
          <p:nvPr/>
        </p:nvSpPr>
        <p:spPr>
          <a:xfrm>
            <a:off x="1614023" y="3576194"/>
            <a:ext cx="2208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Liquid </a:t>
            </a:r>
            <a:r>
              <a:rPr lang="en-US" dirty="0">
                <a:latin typeface="Symbol" panose="05050102010706020507" pitchFamily="18" charset="2"/>
              </a:rPr>
              <a:t>b</a:t>
            </a:r>
            <a:r>
              <a:rPr lang="en-US" dirty="0"/>
              <a:t>-NMR at VITO</a:t>
            </a:r>
            <a:endParaRPr lang="en-GB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31F9077-B641-5581-1CDE-D2AECFCED3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883" y="755116"/>
            <a:ext cx="3589007" cy="609314"/>
          </a:xfrm>
          <a:prstGeom prst="rect">
            <a:avLst/>
          </a:prstGeom>
          <a:ln>
            <a:solidFill>
              <a:srgbClr val="C00000"/>
            </a:solidFill>
          </a:ln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5F5CD0EA-92A4-E8E1-333C-0E91A14B48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5111" y="836712"/>
            <a:ext cx="3783698" cy="351972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14DB6CD-12EB-FF92-9120-A4F14D22AF40}"/>
              </a:ext>
            </a:extLst>
          </p:cNvPr>
          <p:cNvCxnSpPr/>
          <p:nvPr/>
        </p:nvCxnSpPr>
        <p:spPr>
          <a:xfrm>
            <a:off x="223341" y="4996170"/>
            <a:ext cx="161776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B1B4AAF-C756-A536-FCBA-423B6DE5EB4D}"/>
              </a:ext>
            </a:extLst>
          </p:cNvPr>
          <p:cNvCxnSpPr/>
          <p:nvPr/>
        </p:nvCxnSpPr>
        <p:spPr>
          <a:xfrm>
            <a:off x="4907501" y="1188684"/>
            <a:ext cx="1617764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34">
            <a:extLst>
              <a:ext uri="{FF2B5EF4-FFF2-40B4-BE49-F238E27FC236}">
                <a16:creationId xmlns:a16="http://schemas.microsoft.com/office/drawing/2014/main" id="{B45D6E8B-016E-1ECD-644F-39E6C55A2D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037" y="4629249"/>
            <a:ext cx="4220636" cy="321063"/>
          </a:xfrm>
          <a:prstGeom prst="rect">
            <a:avLst/>
          </a:prstGeom>
        </p:spPr>
      </p:pic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45A832A-0549-CF5D-00FD-F695E4CC1A79}"/>
              </a:ext>
            </a:extLst>
          </p:cNvPr>
          <p:cNvCxnSpPr/>
          <p:nvPr/>
        </p:nvCxnSpPr>
        <p:spPr>
          <a:xfrm>
            <a:off x="6804688" y="4407893"/>
            <a:ext cx="0" cy="2310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42">
            <a:extLst>
              <a:ext uri="{FF2B5EF4-FFF2-40B4-BE49-F238E27FC236}">
                <a16:creationId xmlns:a16="http://schemas.microsoft.com/office/drawing/2014/main" id="{11B0EF82-939D-3D6D-3137-02170C8633B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1172" y="4645882"/>
            <a:ext cx="4502828" cy="276998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B39BD55B-52AA-B42C-9D97-E599DF555688}"/>
              </a:ext>
            </a:extLst>
          </p:cNvPr>
          <p:cNvSpPr txBox="1"/>
          <p:nvPr/>
        </p:nvSpPr>
        <p:spPr>
          <a:xfrm>
            <a:off x="4321172" y="4631038"/>
            <a:ext cx="250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</a:t>
            </a:r>
            <a:endParaRPr lang="en-GB" dirty="0"/>
          </a:p>
        </p:txBody>
      </p:sp>
      <p:sp>
        <p:nvSpPr>
          <p:cNvPr id="45" name="Arrow: Right 44">
            <a:extLst>
              <a:ext uri="{FF2B5EF4-FFF2-40B4-BE49-F238E27FC236}">
                <a16:creationId xmlns:a16="http://schemas.microsoft.com/office/drawing/2014/main" id="{52F81B3F-603B-1FA5-F9D6-0FC3358A39B0}"/>
              </a:ext>
            </a:extLst>
          </p:cNvPr>
          <p:cNvSpPr/>
          <p:nvPr/>
        </p:nvSpPr>
        <p:spPr>
          <a:xfrm rot="5400000">
            <a:off x="4271918" y="4990422"/>
            <a:ext cx="292050" cy="1935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7" name="Picture 46">
            <a:extLst>
              <a:ext uri="{FF2B5EF4-FFF2-40B4-BE49-F238E27FC236}">
                <a16:creationId xmlns:a16="http://schemas.microsoft.com/office/drawing/2014/main" id="{7CFCE17D-E3B8-38C5-61D1-5CC88C683D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56149" y="5229200"/>
            <a:ext cx="3147769" cy="421866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246983D8-9F2C-D43F-0269-9CC88B07D5BD}"/>
              </a:ext>
            </a:extLst>
          </p:cNvPr>
          <p:cNvSpPr txBox="1"/>
          <p:nvPr/>
        </p:nvSpPr>
        <p:spPr>
          <a:xfrm>
            <a:off x="4716016" y="5282569"/>
            <a:ext cx="3000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+</a:t>
            </a:r>
            <a:endParaRPr lang="en-GB" dirty="0"/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1A71451A-BB75-A2EF-CEDA-51D1DEA5982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6916" b="-8714"/>
          <a:stretch>
            <a:fillRect/>
          </a:stretch>
        </p:blipFill>
        <p:spPr>
          <a:xfrm>
            <a:off x="4937760" y="5330601"/>
            <a:ext cx="2853071" cy="320040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007D47F4-88E6-DF77-419D-D3F67F5B78FC}"/>
              </a:ext>
            </a:extLst>
          </p:cNvPr>
          <p:cNvSpPr txBox="1"/>
          <p:nvPr/>
        </p:nvSpPr>
        <p:spPr>
          <a:xfrm>
            <a:off x="4613062" y="5683466"/>
            <a:ext cx="450282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Laser spectroscopy at ISOLDE</a:t>
            </a:r>
          </a:p>
          <a:p>
            <a:r>
              <a:rPr lang="en-US" sz="1400" dirty="0"/>
              <a:t>J. Papuga, M. Bissell, et. al., </a:t>
            </a:r>
            <a:r>
              <a:rPr lang="en-GB" sz="1400" dirty="0"/>
              <a:t>Phys. Rev. C 90, 034321 (2014)</a:t>
            </a:r>
            <a:endParaRPr lang="en-US" sz="1400" dirty="0"/>
          </a:p>
          <a:p>
            <a:endParaRPr lang="en-GB" sz="1400" dirty="0"/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9266C513-345A-5C47-40B6-8F0F50CCB8E1}"/>
              </a:ext>
            </a:extLst>
          </p:cNvPr>
          <p:cNvSpPr/>
          <p:nvPr/>
        </p:nvSpPr>
        <p:spPr>
          <a:xfrm rot="5400000">
            <a:off x="4290714" y="6098253"/>
            <a:ext cx="292050" cy="19354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4" name="Picture 53">
            <a:extLst>
              <a:ext uri="{FF2B5EF4-FFF2-40B4-BE49-F238E27FC236}">
                <a16:creationId xmlns:a16="http://schemas.microsoft.com/office/drawing/2014/main" id="{40E30262-3681-4A48-6CAE-55BEC639D37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57290" y="6354910"/>
            <a:ext cx="2710854" cy="476910"/>
          </a:xfrm>
          <a:prstGeom prst="rect">
            <a:avLst/>
          </a:prstGeom>
          <a:ln>
            <a:solidFill>
              <a:srgbClr val="C00000"/>
            </a:solidFill>
          </a:ln>
        </p:spPr>
      </p:pic>
    </p:spTree>
    <p:extLst>
      <p:ext uri="{BB962C8B-B14F-4D97-AF65-F5344CB8AC3E}">
        <p14:creationId xmlns:p14="http://schemas.microsoft.com/office/powerpoint/2010/main" val="2863502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  <p:bldP spid="20" grpId="0"/>
      <p:bldP spid="13" grpId="0"/>
      <p:bldP spid="44" grpId="0"/>
      <p:bldP spid="45" grpId="0" animBg="1"/>
      <p:bldP spid="48" grpId="0"/>
      <p:bldP spid="51" grpId="0"/>
      <p:bldP spid="5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CB7DE-70A8-76C5-B8B8-23E2287843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47K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8ED083-136C-716A-968E-948A3AF440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9DDDC-0E0E-1693-5876-C15DBEE80C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620D04C-419D-CD0E-7C35-3F8F98E26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8029" y="773302"/>
            <a:ext cx="4007056" cy="131451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D3E1865-590E-C5EB-0529-1202381005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33" y="2150508"/>
            <a:ext cx="4781796" cy="20765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4D6CE3A-E348-69FF-5B20-4D59A5F11D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84734" y="4126721"/>
            <a:ext cx="4635738" cy="2635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0488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21819D-4F33-C1BC-612B-A4F50F886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"/>
            <a:ext cx="9144000" cy="634995"/>
          </a:xfrm>
        </p:spPr>
        <p:txBody>
          <a:bodyPr>
            <a:normAutofit/>
          </a:bodyPr>
          <a:lstStyle/>
          <a:p>
            <a:r>
              <a:rPr lang="en-US" sz="3400" dirty="0"/>
              <a:t>VITO: laser-</a:t>
            </a:r>
            <a:r>
              <a:rPr lang="en-US" sz="3400" dirty="0" err="1"/>
              <a:t>polarisation</a:t>
            </a:r>
            <a:r>
              <a:rPr lang="en-US" sz="3400" dirty="0"/>
              <a:t> beamline at CERN-ISOLDE</a:t>
            </a:r>
            <a:endParaRPr lang="en-GB" sz="3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91E5B-88C8-88A0-1830-A81277CD96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1600" y="702139"/>
            <a:ext cx="7541906" cy="1142685"/>
          </a:xfrm>
        </p:spPr>
        <p:txBody>
          <a:bodyPr>
            <a:normAutofit/>
          </a:bodyPr>
          <a:lstStyle/>
          <a:p>
            <a:r>
              <a:rPr lang="en-US" dirty="0"/>
              <a:t>Low-energy (30- 60 keV) radioactive ion beam</a:t>
            </a:r>
          </a:p>
          <a:p>
            <a:r>
              <a:rPr lang="en-US" dirty="0"/>
              <a:t>In-beam atom/ions polarization via collinear laser beam (optical pumping)</a:t>
            </a:r>
          </a:p>
          <a:p>
            <a:r>
              <a:rPr lang="en-US" dirty="0"/>
              <a:t>Electron and nuclear spin decoupling in strong magnetic field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D4B0A7-425A-0903-AD11-229E866DD7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0C4178D-F35D-2CE1-F637-DF46E59FE493}"/>
              </a:ext>
            </a:extLst>
          </p:cNvPr>
          <p:cNvGrpSpPr/>
          <p:nvPr/>
        </p:nvGrpSpPr>
        <p:grpSpPr>
          <a:xfrm>
            <a:off x="307098" y="3653073"/>
            <a:ext cx="7563538" cy="3376327"/>
            <a:chOff x="1619672" y="2708920"/>
            <a:chExt cx="6908736" cy="3220151"/>
          </a:xfrm>
        </p:grpSpPr>
        <p:pic>
          <p:nvPicPr>
            <p:cNvPr id="6" name="Content Placeholder 5" descr="A high angle view of a city&#10;&#10;Description automatically generated with medium confidence">
              <a:extLst>
                <a:ext uri="{FF2B5EF4-FFF2-40B4-BE49-F238E27FC236}">
                  <a16:creationId xmlns:a16="http://schemas.microsoft.com/office/drawing/2014/main" id="{2572FE17-33AE-94C3-3CEE-12848A38BA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332" t="24230" r="-2027" b="10432"/>
            <a:stretch>
              <a:fillRect/>
            </a:stretch>
          </p:blipFill>
          <p:spPr>
            <a:xfrm rot="21215139">
              <a:off x="2119696" y="3059679"/>
              <a:ext cx="6408712" cy="228548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D6CD7CF-E1C7-20AC-4193-E568C2200E10}"/>
                </a:ext>
              </a:extLst>
            </p:cNvPr>
            <p:cNvSpPr/>
            <p:nvPr/>
          </p:nvSpPr>
          <p:spPr>
            <a:xfrm>
              <a:off x="1619672" y="2708920"/>
              <a:ext cx="6840760" cy="72008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695D7D8-AB7B-9ABC-B98C-6BE72F387EB7}"/>
                </a:ext>
              </a:extLst>
            </p:cNvPr>
            <p:cNvSpPr/>
            <p:nvPr/>
          </p:nvSpPr>
          <p:spPr>
            <a:xfrm>
              <a:off x="1619672" y="5506966"/>
              <a:ext cx="6840760" cy="42210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FC5FD684-5C5C-2307-3223-C6F2A7A58E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609" t="27506" r="1662" b="35333"/>
          <a:stretch>
            <a:fillRect/>
          </a:stretch>
        </p:blipFill>
        <p:spPr>
          <a:xfrm>
            <a:off x="1003373" y="2017450"/>
            <a:ext cx="8011474" cy="2203638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F85F0A1A-5967-F4B5-6077-0878B09CD8C0}"/>
              </a:ext>
            </a:extLst>
          </p:cNvPr>
          <p:cNvSpPr txBox="1"/>
          <p:nvPr/>
        </p:nvSpPr>
        <p:spPr>
          <a:xfrm>
            <a:off x="5009110" y="6361254"/>
            <a:ext cx="5904656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200" dirty="0"/>
              <a:t>M. Kowalska et al., J. Phys. G: </a:t>
            </a:r>
            <a:r>
              <a:rPr lang="en-US" sz="1200" dirty="0" err="1"/>
              <a:t>Nucl</a:t>
            </a:r>
            <a:r>
              <a:rPr lang="en-US" sz="1200" dirty="0"/>
              <a:t>. Part. Phys. 44 (2017) 084005</a:t>
            </a:r>
          </a:p>
          <a:p>
            <a:r>
              <a:rPr lang="en-US" sz="1200" dirty="0"/>
              <a:t>W. Gins et al., </a:t>
            </a:r>
            <a:r>
              <a:rPr lang="en-GB" sz="1200" dirty="0" err="1"/>
              <a:t>Nucl</a:t>
            </a:r>
            <a:r>
              <a:rPr lang="en-GB" sz="1200" dirty="0"/>
              <a:t>. </a:t>
            </a:r>
            <a:r>
              <a:rPr lang="en-GB" sz="1200" dirty="0" err="1"/>
              <a:t>Instrum</a:t>
            </a:r>
            <a:r>
              <a:rPr lang="en-GB" sz="1200" dirty="0"/>
              <a:t>. Meth. A 925 (2019) 24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2EFADE8-BC5D-B423-6F57-5C44A1737149}"/>
              </a:ext>
            </a:extLst>
          </p:cNvPr>
          <p:cNvSpPr txBox="1"/>
          <p:nvPr/>
        </p:nvSpPr>
        <p:spPr>
          <a:xfrm>
            <a:off x="8034126" y="3210818"/>
            <a:ext cx="1218394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Ion beam from ISOLDE</a:t>
            </a:r>
            <a:endParaRPr lang="en-GB" sz="1400" dirty="0"/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930E43F-CA98-7928-8C8A-BF3F8AA876A0}"/>
              </a:ext>
            </a:extLst>
          </p:cNvPr>
          <p:cNvCxnSpPr/>
          <p:nvPr/>
        </p:nvCxnSpPr>
        <p:spPr>
          <a:xfrm flipH="1">
            <a:off x="8547303" y="3241586"/>
            <a:ext cx="4320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F278F97A-5088-E037-2CE9-3C7D33973359}"/>
              </a:ext>
            </a:extLst>
          </p:cNvPr>
          <p:cNvCxnSpPr/>
          <p:nvPr/>
        </p:nvCxnSpPr>
        <p:spPr>
          <a:xfrm flipH="1">
            <a:off x="7035135" y="2737530"/>
            <a:ext cx="4320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C94B728-951A-12E1-7136-4B020964AE7C}"/>
              </a:ext>
            </a:extLst>
          </p:cNvPr>
          <p:cNvSpPr txBox="1"/>
          <p:nvPr/>
        </p:nvSpPr>
        <p:spPr>
          <a:xfrm>
            <a:off x="6637857" y="2041378"/>
            <a:ext cx="1434418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Collinear laser light</a:t>
            </a:r>
            <a:endParaRPr lang="en-GB" sz="14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BA0715A-F4DC-7165-0356-61848BFD3894}"/>
              </a:ext>
            </a:extLst>
          </p:cNvPr>
          <p:cNvSpPr txBox="1"/>
          <p:nvPr/>
        </p:nvSpPr>
        <p:spPr>
          <a:xfrm>
            <a:off x="2730908" y="1891119"/>
            <a:ext cx="14344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Optional: beam </a:t>
            </a:r>
            <a:r>
              <a:rPr lang="en-US" sz="1400" dirty="0" err="1"/>
              <a:t>neutralisation</a:t>
            </a:r>
            <a:endParaRPr lang="en-GB" sz="14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F4D32AB-AE4D-BD8F-BA83-4008286D4470}"/>
              </a:ext>
            </a:extLst>
          </p:cNvPr>
          <p:cNvSpPr txBox="1"/>
          <p:nvPr/>
        </p:nvSpPr>
        <p:spPr>
          <a:xfrm>
            <a:off x="1490519" y="2070823"/>
            <a:ext cx="13894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Optical pumping</a:t>
            </a:r>
            <a:endParaRPr lang="en-GB" sz="14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48246A-F2A9-24A5-0D94-8DE462082C8F}"/>
              </a:ext>
            </a:extLst>
          </p:cNvPr>
          <p:cNvSpPr txBox="1"/>
          <p:nvPr/>
        </p:nvSpPr>
        <p:spPr>
          <a:xfrm>
            <a:off x="35496" y="2420888"/>
            <a:ext cx="10740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/>
              <a:t>Polarised</a:t>
            </a:r>
            <a:r>
              <a:rPr lang="en-US" sz="1400" dirty="0"/>
              <a:t> beam to</a:t>
            </a:r>
          </a:p>
          <a:p>
            <a:pPr algn="ctr"/>
            <a:endParaRPr lang="en-US" sz="1400" dirty="0"/>
          </a:p>
          <a:p>
            <a:pPr algn="ctr"/>
            <a:r>
              <a:rPr lang="en-US" sz="1400" dirty="0"/>
              <a:t> end-station</a:t>
            </a:r>
          </a:p>
          <a:p>
            <a:pPr algn="ctr"/>
            <a:r>
              <a:rPr lang="en-US" sz="1400" dirty="0"/>
              <a:t>containing a magnet</a:t>
            </a:r>
            <a:endParaRPr lang="en-GB" sz="1400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B1F3A48-824C-5391-2417-F1814F0FC17B}"/>
              </a:ext>
            </a:extLst>
          </p:cNvPr>
          <p:cNvCxnSpPr/>
          <p:nvPr/>
        </p:nvCxnSpPr>
        <p:spPr>
          <a:xfrm flipH="1">
            <a:off x="473401" y="2953554"/>
            <a:ext cx="4320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2877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81869-C3E3-915D-5CC4-DC137F71DC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75CFBE-8593-45A0-1223-77E657972C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16" y="2924944"/>
            <a:ext cx="9031360" cy="1080120"/>
          </a:xfrm>
        </p:spPr>
        <p:txBody>
          <a:bodyPr>
            <a:normAutofit/>
          </a:bodyPr>
          <a:lstStyle/>
          <a:p>
            <a:r>
              <a:rPr lang="en-US" dirty="0"/>
              <a:t>Spins of excited </a:t>
            </a:r>
            <a:r>
              <a:rPr lang="pl-PL" dirty="0"/>
              <a:t>states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82D579-116E-D76A-E07A-CFB138FE48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73038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6969AF-F057-809F-3616-888949BC1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0C9B4-6E36-3E6C-D37C-81F6FF227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72008" y="-8"/>
            <a:ext cx="9252520" cy="634995"/>
          </a:xfrm>
        </p:spPr>
        <p:txBody>
          <a:bodyPr>
            <a:noAutofit/>
          </a:bodyPr>
          <a:lstStyle/>
          <a:p>
            <a:r>
              <a:rPr lang="en-US" dirty="0"/>
              <a:t>Spin value from angular </a:t>
            </a:r>
            <a:r>
              <a:rPr lang="en-US" dirty="0">
                <a:latin typeface="Symbol" panose="05050102010706020507" pitchFamily="18" charset="2"/>
              </a:rPr>
              <a:t>b-g</a:t>
            </a:r>
            <a:r>
              <a:rPr lang="en-US" dirty="0"/>
              <a:t> coincidences</a:t>
            </a:r>
            <a:endParaRPr lang="en-GB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58AD0F3-355C-277E-48FC-264716456FDB}"/>
              </a:ext>
            </a:extLst>
          </p:cNvPr>
          <p:cNvSpPr txBox="1"/>
          <p:nvPr/>
        </p:nvSpPr>
        <p:spPr>
          <a:xfrm>
            <a:off x="4145418" y="6540363"/>
            <a:ext cx="177760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From M. </a:t>
            </a:r>
            <a:r>
              <a:rPr lang="en-US" sz="1200" dirty="0" err="1"/>
              <a:t>Piersa</a:t>
            </a:r>
            <a:r>
              <a:rPr lang="en-US" sz="1200" dirty="0"/>
              <a:t>-Si</a:t>
            </a:r>
            <a:r>
              <a:rPr lang="pl-PL" sz="1200" dirty="0"/>
              <a:t>ł</a:t>
            </a:r>
            <a:r>
              <a:rPr lang="en-US" sz="1200" dirty="0" err="1"/>
              <a:t>kowska</a:t>
            </a:r>
            <a:endParaRPr lang="en-GB" sz="12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B0DBD73-5515-DA77-3BF6-8B74DE2275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16" y="710614"/>
            <a:ext cx="8149743" cy="379546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625FFA7-7785-1CDE-9375-EAAD3E4878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3608" y="898172"/>
            <a:ext cx="2293810" cy="37058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C0CB4BBF-C983-CA29-1403-ECB12EB4171D}"/>
              </a:ext>
            </a:extLst>
          </p:cNvPr>
          <p:cNvGrpSpPr/>
          <p:nvPr/>
        </p:nvGrpSpPr>
        <p:grpSpPr>
          <a:xfrm>
            <a:off x="53123" y="1684809"/>
            <a:ext cx="4702007" cy="2032223"/>
            <a:chOff x="4423867" y="1337823"/>
            <a:chExt cx="4702007" cy="2032223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550AA2E-1E4E-27D6-79F8-290C8C04F817}"/>
                </a:ext>
              </a:extLst>
            </p:cNvPr>
            <p:cNvSpPr/>
            <p:nvPr/>
          </p:nvSpPr>
          <p:spPr>
            <a:xfrm>
              <a:off x="8779264" y="1663208"/>
              <a:ext cx="346610" cy="125480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EB6819E-BB61-1BD1-43E3-543D6B57B0F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423867" y="1705737"/>
              <a:ext cx="4292165" cy="1664309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B7FBCAB-248B-785D-D0F9-E1502577AD72}"/>
                </a:ext>
              </a:extLst>
            </p:cNvPr>
            <p:cNvSpPr txBox="1"/>
            <p:nvPr/>
          </p:nvSpPr>
          <p:spPr>
            <a:xfrm>
              <a:off x="4805082" y="1337823"/>
              <a:ext cx="351133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1"/>
              <a:r>
                <a:rPr lang="en-US" sz="1800" dirty="0"/>
                <a:t>For allowed (</a:t>
              </a:r>
              <a:r>
                <a:rPr lang="en-US" sz="1800" dirty="0">
                  <a:latin typeface="Symbol" panose="05050102010706020507" pitchFamily="18" charset="2"/>
                </a:rPr>
                <a:t>b</a:t>
              </a:r>
              <a:r>
                <a:rPr lang="en-US" sz="1800" dirty="0"/>
                <a:t>-)transitions: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E44123F-C3D2-7129-2EC5-4A1BB6FAAA01}"/>
                </a:ext>
              </a:extLst>
            </p:cNvPr>
            <p:cNvSpPr txBox="1"/>
            <p:nvPr/>
          </p:nvSpPr>
          <p:spPr>
            <a:xfrm>
              <a:off x="4598863" y="2297658"/>
              <a:ext cx="2551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-</a:t>
              </a:r>
              <a:endParaRPr lang="en-GB" dirty="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2099CAA0-147F-B77C-FA3F-3E2125255B31}"/>
              </a:ext>
            </a:extLst>
          </p:cNvPr>
          <p:cNvGrpSpPr/>
          <p:nvPr/>
        </p:nvGrpSpPr>
        <p:grpSpPr>
          <a:xfrm>
            <a:off x="5292080" y="3626502"/>
            <a:ext cx="3639511" cy="2826834"/>
            <a:chOff x="5414782" y="767173"/>
            <a:chExt cx="3511333" cy="2758391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59F1D51-205F-26B1-BFF2-B56931D8CBF7}"/>
                </a:ext>
              </a:extLst>
            </p:cNvPr>
            <p:cNvGrpSpPr/>
            <p:nvPr/>
          </p:nvGrpSpPr>
          <p:grpSpPr>
            <a:xfrm>
              <a:off x="5414783" y="767173"/>
              <a:ext cx="3511332" cy="2758391"/>
              <a:chOff x="63816" y="1255713"/>
              <a:chExt cx="3736800" cy="2945028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F6D25F75-8624-A522-2DDB-F7E81300BB93}"/>
                  </a:ext>
                </a:extLst>
              </p:cNvPr>
              <p:cNvGrpSpPr/>
              <p:nvPr/>
            </p:nvGrpSpPr>
            <p:grpSpPr>
              <a:xfrm>
                <a:off x="63816" y="1255713"/>
                <a:ext cx="3736800" cy="2945028"/>
                <a:chOff x="247996" y="2388526"/>
                <a:chExt cx="3736800" cy="2945028"/>
              </a:xfrm>
            </p:grpSpPr>
            <p:pic>
              <p:nvPicPr>
                <p:cNvPr id="34" name="Picture 33">
                  <a:extLst>
                    <a:ext uri="{FF2B5EF4-FFF2-40B4-BE49-F238E27FC236}">
                      <a16:creationId xmlns:a16="http://schemas.microsoft.com/office/drawing/2014/main" id="{D36FC6CB-4D8A-CC34-F426-993A7FDB7EF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l="2140" t="2979" r="1560" b="-525"/>
                <a:stretch>
                  <a:fillRect/>
                </a:stretch>
              </p:blipFill>
              <p:spPr>
                <a:xfrm>
                  <a:off x="247996" y="2388526"/>
                  <a:ext cx="3736800" cy="2945028"/>
                </a:xfrm>
                <a:prstGeom prst="rect">
                  <a:avLst/>
                </a:prstGeom>
              </p:spPr>
            </p:pic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1C32ADB7-504A-B2F9-C94D-3EFBC1AC6576}"/>
                    </a:ext>
                  </a:extLst>
                </p:cNvPr>
                <p:cNvSpPr txBox="1"/>
                <p:nvPr/>
              </p:nvSpPr>
              <p:spPr>
                <a:xfrm>
                  <a:off x="2110484" y="3186142"/>
                  <a:ext cx="570990" cy="64633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spin</a:t>
                  </a:r>
                </a:p>
                <a:p>
                  <a:r>
                    <a:rPr lang="en-US" dirty="0"/>
                    <a:t>B</a:t>
                  </a:r>
                  <a:r>
                    <a:rPr lang="en-US" baseline="-25000" dirty="0"/>
                    <a:t>0</a:t>
                  </a:r>
                  <a:endParaRPr lang="en-GB" baseline="-25000" dirty="0"/>
                </a:p>
              </p:txBody>
            </p:sp>
          </p:grp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F891444-2BE3-CC4C-3091-954130AB5D54}"/>
                  </a:ext>
                </a:extLst>
              </p:cNvPr>
              <p:cNvSpPr/>
              <p:nvPr/>
            </p:nvSpPr>
            <p:spPr>
              <a:xfrm>
                <a:off x="63816" y="1484784"/>
                <a:ext cx="547744" cy="2880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D0AD89D-1D99-8851-BAB5-67707C857DE7}"/>
                </a:ext>
              </a:extLst>
            </p:cNvPr>
            <p:cNvSpPr/>
            <p:nvPr/>
          </p:nvSpPr>
          <p:spPr>
            <a:xfrm>
              <a:off x="5414782" y="3255786"/>
              <a:ext cx="671873" cy="269778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685C3CF-0560-10DB-B2EF-760FAAB3B958}"/>
              </a:ext>
            </a:extLst>
          </p:cNvPr>
          <p:cNvGrpSpPr/>
          <p:nvPr/>
        </p:nvGrpSpPr>
        <p:grpSpPr>
          <a:xfrm>
            <a:off x="7169726" y="1052736"/>
            <a:ext cx="2154802" cy="2184981"/>
            <a:chOff x="1471697" y="3965140"/>
            <a:chExt cx="2298882" cy="2421152"/>
          </a:xfrm>
        </p:grpSpPr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A7ACD287-1F5E-C86B-675C-73E6704AC5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t="3483" r="5528" b="11896"/>
            <a:stretch>
              <a:fillRect/>
            </a:stretch>
          </p:blipFill>
          <p:spPr>
            <a:xfrm>
              <a:off x="1471697" y="3965140"/>
              <a:ext cx="2292050" cy="2421152"/>
            </a:xfrm>
            <a:prstGeom prst="rect">
              <a:avLst/>
            </a:prstGeom>
          </p:spPr>
        </p:pic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AA23B81-4924-0C81-9C53-A21C402DD8E5}"/>
                </a:ext>
              </a:extLst>
            </p:cNvPr>
            <p:cNvSpPr/>
            <p:nvPr/>
          </p:nvSpPr>
          <p:spPr>
            <a:xfrm>
              <a:off x="3491880" y="4869160"/>
              <a:ext cx="278699" cy="11412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776A0B08-576E-8CD7-7897-7DACBA2ECA45}"/>
                </a:ext>
              </a:extLst>
            </p:cNvPr>
            <p:cNvSpPr/>
            <p:nvPr/>
          </p:nvSpPr>
          <p:spPr>
            <a:xfrm>
              <a:off x="1619672" y="4349582"/>
              <a:ext cx="622289" cy="36933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42" name="Picture 41">
            <a:extLst>
              <a:ext uri="{FF2B5EF4-FFF2-40B4-BE49-F238E27FC236}">
                <a16:creationId xmlns:a16="http://schemas.microsoft.com/office/drawing/2014/main" id="{75ED78F2-6F94-170E-773E-1575DC84DD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50759" y="1211780"/>
            <a:ext cx="1987652" cy="1054154"/>
          </a:xfrm>
          <a:prstGeom prst="rect">
            <a:avLst/>
          </a:prstGeom>
        </p:spPr>
      </p:pic>
      <p:sp>
        <p:nvSpPr>
          <p:cNvPr id="46" name="Text Placeholder 3">
            <a:extLst>
              <a:ext uri="{FF2B5EF4-FFF2-40B4-BE49-F238E27FC236}">
                <a16:creationId xmlns:a16="http://schemas.microsoft.com/office/drawing/2014/main" id="{E9141FFA-A05E-2885-F484-29403940A26A}"/>
              </a:ext>
            </a:extLst>
          </p:cNvPr>
          <p:cNvSpPr txBox="1">
            <a:spLocks/>
          </p:cNvSpPr>
          <p:nvPr/>
        </p:nvSpPr>
        <p:spPr>
          <a:xfrm>
            <a:off x="363842" y="5746217"/>
            <a:ext cx="4452224" cy="4700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See e.g. H. </a:t>
            </a:r>
            <a:r>
              <a:rPr lang="en-GB" dirty="0" err="1"/>
              <a:t>Nishibata</a:t>
            </a:r>
            <a:r>
              <a:rPr lang="en-GB" dirty="0"/>
              <a:t> et al.,  Phys. Rev. C 99, 024322 (2019)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5B84DC3D-8C8F-3748-05AE-D9014F51B066}"/>
              </a:ext>
            </a:extLst>
          </p:cNvPr>
          <p:cNvSpPr txBox="1"/>
          <p:nvPr/>
        </p:nvSpPr>
        <p:spPr>
          <a:xfrm>
            <a:off x="4897296" y="2419971"/>
            <a:ext cx="31356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sz="1800" dirty="0"/>
              <a:t>Selection of </a:t>
            </a:r>
            <a:r>
              <a:rPr lang="en-US" sz="1800" dirty="0">
                <a:latin typeface="Symbol" panose="05050102010706020507" pitchFamily="18" charset="2"/>
              </a:rPr>
              <a:t>b</a:t>
            </a:r>
            <a:r>
              <a:rPr lang="en-US" sz="1800" dirty="0"/>
              <a:t> transition with </a:t>
            </a:r>
            <a:r>
              <a:rPr lang="en-US" sz="1800" dirty="0">
                <a:latin typeface="Symbol" panose="05050102010706020507" pitchFamily="18" charset="2"/>
              </a:rPr>
              <a:t>g</a:t>
            </a:r>
            <a:r>
              <a:rPr lang="en-US" sz="1800" dirty="0"/>
              <a:t> rays: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1F36ABD-04F7-7656-2C45-8BBC64B5C866}"/>
              </a:ext>
            </a:extLst>
          </p:cNvPr>
          <p:cNvSpPr txBox="1"/>
          <p:nvPr/>
        </p:nvSpPr>
        <p:spPr>
          <a:xfrm>
            <a:off x="483317" y="5157192"/>
            <a:ext cx="37931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Pioneered by Osaka team at TRIUMF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16823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46" grpId="0" build="allAtOnce"/>
      <p:bldP spid="48" grpId="0"/>
      <p:bldP spid="4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7201A-85AF-373F-8935-8B08E0D947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"/>
            <a:ext cx="9144000" cy="634995"/>
          </a:xfrm>
        </p:spPr>
        <p:txBody>
          <a:bodyPr>
            <a:noAutofit/>
          </a:bodyPr>
          <a:lstStyle/>
          <a:p>
            <a:r>
              <a:rPr lang="en-US" sz="3500" dirty="0" err="1"/>
              <a:t>DeVITO</a:t>
            </a:r>
            <a:r>
              <a:rPr lang="en-US" sz="3500" dirty="0"/>
              <a:t>: decay spectroscopy </a:t>
            </a:r>
            <a:r>
              <a:rPr lang="pl-PL" sz="3500" dirty="0"/>
              <a:t>end-station at VITO</a:t>
            </a:r>
            <a:endParaRPr lang="en-GB" sz="35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3021A7-7CAF-4D53-B0C0-D03D229F61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49555" y="6351680"/>
            <a:ext cx="2299263" cy="372718"/>
          </a:xfrm>
        </p:spPr>
        <p:txBody>
          <a:bodyPr/>
          <a:lstStyle/>
          <a:p>
            <a:r>
              <a:rPr lang="en-US" sz="1400" dirty="0"/>
              <a:t>From M. Piersa-Si</a:t>
            </a:r>
            <a:r>
              <a:rPr lang="pl-PL" sz="1400" dirty="0"/>
              <a:t>ł</a:t>
            </a:r>
            <a:r>
              <a:rPr lang="en-US" sz="1400" dirty="0" err="1"/>
              <a:t>kowska</a:t>
            </a:r>
            <a:endParaRPr lang="en-GB" sz="1400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C68EEAE-E568-C802-FC4D-382B31026A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6512" y="2336221"/>
            <a:ext cx="5544616" cy="4549164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84950F53-D992-4AFA-92BF-DE699461928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759"/>
          <a:stretch>
            <a:fillRect/>
          </a:stretch>
        </p:blipFill>
        <p:spPr>
          <a:xfrm>
            <a:off x="3762591" y="692696"/>
            <a:ext cx="5345913" cy="2130317"/>
          </a:xfrm>
          <a:prstGeom prst="rect">
            <a:avLst/>
          </a:prstGeom>
        </p:spPr>
      </p:pic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60FC8E90-167B-0E8C-C23D-C12F1F9DCD72}"/>
              </a:ext>
            </a:extLst>
          </p:cNvPr>
          <p:cNvCxnSpPr>
            <a:cxnSpLocks/>
          </p:cNvCxnSpPr>
          <p:nvPr/>
        </p:nvCxnSpPr>
        <p:spPr>
          <a:xfrm flipH="1">
            <a:off x="3995936" y="3217183"/>
            <a:ext cx="576064" cy="49984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01384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C77E3-FFE4-E68B-E656-6F0929879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B101C-DA1E-BD49-66E2-9E98D85017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8"/>
            <a:ext cx="9144000" cy="634995"/>
          </a:xfrm>
        </p:spPr>
        <p:txBody>
          <a:bodyPr>
            <a:noAutofit/>
          </a:bodyPr>
          <a:lstStyle/>
          <a:p>
            <a:r>
              <a:rPr lang="en-US" sz="3500" dirty="0" err="1"/>
              <a:t>DeVITO</a:t>
            </a:r>
            <a:r>
              <a:rPr lang="en-US" sz="3500" dirty="0"/>
              <a:t>: decay spectroscopy </a:t>
            </a:r>
            <a:r>
              <a:rPr lang="pl-PL" sz="3500" dirty="0"/>
              <a:t>end-station at VITO</a:t>
            </a:r>
            <a:endParaRPr lang="en-GB" sz="350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AFAAE7-0704-17C9-EEDF-A15514C269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93331" y="6070437"/>
            <a:ext cx="3667415" cy="372718"/>
          </a:xfrm>
        </p:spPr>
        <p:txBody>
          <a:bodyPr/>
          <a:lstStyle/>
          <a:p>
            <a:r>
              <a:rPr lang="en-US" sz="1400" dirty="0"/>
              <a:t>CERN: M. Piersa-Si</a:t>
            </a:r>
            <a:r>
              <a:rPr lang="pl-PL" sz="1400" dirty="0"/>
              <a:t>ł</a:t>
            </a:r>
            <a:r>
              <a:rPr lang="en-US" sz="1400" dirty="0" err="1"/>
              <a:t>kowska</a:t>
            </a:r>
            <a:r>
              <a:rPr lang="en-US" sz="1400" dirty="0"/>
              <a:t> (MSC Fellowship), </a:t>
            </a:r>
          </a:p>
          <a:p>
            <a:r>
              <a:rPr lang="en-US" sz="1400" dirty="0"/>
              <a:t>N. Azaryan, I. Michelon</a:t>
            </a:r>
            <a:endParaRPr lang="en-GB" sz="14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A026552-66E4-2004-607A-7DAB687119E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999" r="13454"/>
          <a:stretch>
            <a:fillRect/>
          </a:stretch>
        </p:blipFill>
        <p:spPr>
          <a:xfrm>
            <a:off x="184505" y="995667"/>
            <a:ext cx="5070293" cy="4199604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727A179-0BDA-637A-63AB-2FB348A7ACE4}"/>
              </a:ext>
            </a:extLst>
          </p:cNvPr>
          <p:cNvCxnSpPr>
            <a:cxnSpLocks/>
            <a:stCxn id="23" idx="1"/>
          </p:cNvCxnSpPr>
          <p:nvPr/>
        </p:nvCxnSpPr>
        <p:spPr>
          <a:xfrm flipH="1">
            <a:off x="2864039" y="1771692"/>
            <a:ext cx="2572057" cy="141738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39580D5-E2BC-30ED-2345-524A9E9F94BC}"/>
              </a:ext>
            </a:extLst>
          </p:cNvPr>
          <p:cNvCxnSpPr>
            <a:cxnSpLocks/>
          </p:cNvCxnSpPr>
          <p:nvPr/>
        </p:nvCxnSpPr>
        <p:spPr>
          <a:xfrm flipH="1">
            <a:off x="4182280" y="851651"/>
            <a:ext cx="1528439" cy="124828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73F7379A-D1BF-47EB-7992-9CAD2537BCFB}"/>
              </a:ext>
            </a:extLst>
          </p:cNvPr>
          <p:cNvSpPr txBox="1"/>
          <p:nvPr/>
        </p:nvSpPr>
        <p:spPr>
          <a:xfrm>
            <a:off x="5436096" y="1587026"/>
            <a:ext cx="3259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0.1 T magnet for spin decoupling</a:t>
            </a:r>
            <a:endParaRPr lang="en-GB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CA38BE1-76DD-3A98-C39A-8075B3787599}"/>
              </a:ext>
            </a:extLst>
          </p:cNvPr>
          <p:cNvSpPr txBox="1"/>
          <p:nvPr/>
        </p:nvSpPr>
        <p:spPr>
          <a:xfrm>
            <a:off x="5891910" y="692696"/>
            <a:ext cx="1843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Laser </a:t>
            </a:r>
            <a:r>
              <a:rPr lang="en-US" dirty="0" err="1"/>
              <a:t>polarisation</a:t>
            </a:r>
            <a:endParaRPr lang="en-GB" dirty="0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4B16D54-AF1B-F141-4C19-8B55C25A6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1414" y="2144836"/>
            <a:ext cx="3356497" cy="1823426"/>
          </a:xfrm>
          <a:prstGeom prst="rect">
            <a:avLst/>
          </a:prstGeom>
        </p:spPr>
      </p:pic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5A765A7-D03C-2FDA-7E33-6B00380B1357}"/>
              </a:ext>
            </a:extLst>
          </p:cNvPr>
          <p:cNvCxnSpPr>
            <a:cxnSpLocks/>
          </p:cNvCxnSpPr>
          <p:nvPr/>
        </p:nvCxnSpPr>
        <p:spPr>
          <a:xfrm>
            <a:off x="7934332" y="1892698"/>
            <a:ext cx="814132" cy="73286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>
            <a:extLst>
              <a:ext uri="{FF2B5EF4-FFF2-40B4-BE49-F238E27FC236}">
                <a16:creationId xmlns:a16="http://schemas.microsoft.com/office/drawing/2014/main" id="{DF193A9B-9A92-588B-F6EA-C71910670089}"/>
              </a:ext>
            </a:extLst>
          </p:cNvPr>
          <p:cNvCxnSpPr>
            <a:cxnSpLocks/>
          </p:cNvCxnSpPr>
          <p:nvPr/>
        </p:nvCxnSpPr>
        <p:spPr>
          <a:xfrm flipV="1">
            <a:off x="7054781" y="3189077"/>
            <a:ext cx="0" cy="108126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24BD8E81-9B61-73B8-CEAD-5EF2EB5A3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8125" y="5877272"/>
            <a:ext cx="4496363" cy="68620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838B86D-2F39-677A-E95B-79315C23C082}"/>
              </a:ext>
            </a:extLst>
          </p:cNvPr>
          <p:cNvSpPr txBox="1"/>
          <p:nvPr/>
        </p:nvSpPr>
        <p:spPr>
          <a:xfrm>
            <a:off x="4644008" y="6381328"/>
            <a:ext cx="12241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M. Madurga, R. Grzywacz</a:t>
            </a:r>
            <a:endParaRPr lang="en-GB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542FA1-E8B4-3178-9288-BE5E782EABAD}"/>
              </a:ext>
            </a:extLst>
          </p:cNvPr>
          <p:cNvSpPr txBox="1"/>
          <p:nvPr/>
        </p:nvSpPr>
        <p:spPr>
          <a:xfrm>
            <a:off x="6674240" y="6490347"/>
            <a:ext cx="10801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A. </a:t>
            </a:r>
            <a:r>
              <a:rPr lang="en-US" sz="1400" dirty="0" err="1"/>
              <a:t>Korgul</a:t>
            </a:r>
            <a:endParaRPr lang="en-GB" sz="14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F135FF-43AA-D5CD-1660-B939D4301D2B}"/>
              </a:ext>
            </a:extLst>
          </p:cNvPr>
          <p:cNvSpPr txBox="1"/>
          <p:nvPr/>
        </p:nvSpPr>
        <p:spPr>
          <a:xfrm>
            <a:off x="8069740" y="6507840"/>
            <a:ext cx="6457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R. Lica</a:t>
            </a:r>
            <a:endParaRPr lang="en-GB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FD70A2-B81A-C7C5-7F26-579131227812}"/>
              </a:ext>
            </a:extLst>
          </p:cNvPr>
          <p:cNvSpPr txBox="1"/>
          <p:nvPr/>
        </p:nvSpPr>
        <p:spPr>
          <a:xfrm>
            <a:off x="3498384" y="6446190"/>
            <a:ext cx="10497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+ groups of:</a:t>
            </a:r>
            <a:endParaRPr lang="en-GB" sz="1400" dirty="0"/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5C5F3DF-A7C4-2920-2B42-18AF8B9BA1EE}"/>
              </a:ext>
            </a:extLst>
          </p:cNvPr>
          <p:cNvCxnSpPr>
            <a:cxnSpLocks/>
          </p:cNvCxnSpPr>
          <p:nvPr/>
        </p:nvCxnSpPr>
        <p:spPr>
          <a:xfrm flipV="1">
            <a:off x="4023239" y="4367195"/>
            <a:ext cx="548761" cy="107802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54C8C531-0A14-2629-1420-6D8F596923AA}"/>
              </a:ext>
            </a:extLst>
          </p:cNvPr>
          <p:cNvCxnSpPr>
            <a:cxnSpLocks/>
          </p:cNvCxnSpPr>
          <p:nvPr/>
        </p:nvCxnSpPr>
        <p:spPr>
          <a:xfrm flipH="1" flipV="1">
            <a:off x="1691680" y="2259128"/>
            <a:ext cx="936710" cy="3080159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A57BA8A2-9FD9-2D07-D4D2-95F82E8CE710}"/>
              </a:ext>
            </a:extLst>
          </p:cNvPr>
          <p:cNvSpPr txBox="1"/>
          <p:nvPr/>
        </p:nvSpPr>
        <p:spPr>
          <a:xfrm>
            <a:off x="2445581" y="5400858"/>
            <a:ext cx="2053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VANDLE n detectors</a:t>
            </a:r>
            <a:endParaRPr lang="en-GB" dirty="0"/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A9C282D1-7758-0FA6-B491-DB71A3F25F44}"/>
              </a:ext>
            </a:extLst>
          </p:cNvPr>
          <p:cNvCxnSpPr>
            <a:cxnSpLocks/>
          </p:cNvCxnSpPr>
          <p:nvPr/>
        </p:nvCxnSpPr>
        <p:spPr>
          <a:xfrm flipH="1" flipV="1">
            <a:off x="1454620" y="3095469"/>
            <a:ext cx="1411" cy="234975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7C469814-6A3D-C858-F2E5-046B2DAF3221}"/>
              </a:ext>
            </a:extLst>
          </p:cNvPr>
          <p:cNvSpPr txBox="1"/>
          <p:nvPr/>
        </p:nvSpPr>
        <p:spPr>
          <a:xfrm>
            <a:off x="806714" y="5400858"/>
            <a:ext cx="1416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HPGe</a:t>
            </a:r>
            <a:r>
              <a:rPr lang="en-US" dirty="0"/>
              <a:t> clovers</a:t>
            </a:r>
            <a:endParaRPr lang="en-GB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4EDD06F-D2C2-30C7-CC8B-424DB6C011D0}"/>
              </a:ext>
            </a:extLst>
          </p:cNvPr>
          <p:cNvSpPr txBox="1"/>
          <p:nvPr/>
        </p:nvSpPr>
        <p:spPr>
          <a:xfrm>
            <a:off x="6246273" y="4280931"/>
            <a:ext cx="14431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Implantation crystal</a:t>
            </a:r>
            <a:endParaRPr lang="en-GB" dirty="0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F32AE3EC-7768-2A8A-2F09-8D98076F31BD}"/>
              </a:ext>
            </a:extLst>
          </p:cNvPr>
          <p:cNvCxnSpPr>
            <a:cxnSpLocks/>
          </p:cNvCxnSpPr>
          <p:nvPr/>
        </p:nvCxnSpPr>
        <p:spPr>
          <a:xfrm flipV="1">
            <a:off x="7596336" y="3095469"/>
            <a:ext cx="0" cy="198971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AEAE4E2E-4303-D20A-0FB4-525E34721630}"/>
              </a:ext>
            </a:extLst>
          </p:cNvPr>
          <p:cNvCxnSpPr>
            <a:cxnSpLocks/>
          </p:cNvCxnSpPr>
          <p:nvPr/>
        </p:nvCxnSpPr>
        <p:spPr>
          <a:xfrm flipV="1">
            <a:off x="6228184" y="3140968"/>
            <a:ext cx="0" cy="198971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38F5E00D-82C3-9414-01B4-C52B36D76380}"/>
              </a:ext>
            </a:extLst>
          </p:cNvPr>
          <p:cNvSpPr txBox="1"/>
          <p:nvPr/>
        </p:nvSpPr>
        <p:spPr>
          <a:xfrm>
            <a:off x="5891910" y="5217601"/>
            <a:ext cx="1970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thin beta detectors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92467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3" grpId="0"/>
      <p:bldP spid="6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17905E-D7F4-940D-7F86-52B1515CD6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Proof of principle: Spins of excited states in </a:t>
            </a:r>
            <a:r>
              <a:rPr lang="en-US" baseline="30000" dirty="0"/>
              <a:t>47</a:t>
            </a:r>
            <a:r>
              <a:rPr lang="en-US" dirty="0"/>
              <a:t>K</a:t>
            </a:r>
            <a:endParaRPr lang="en-GB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C9F35FFB-300D-C159-272D-AA41BA95291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-870" b="-1"/>
          <a:stretch>
            <a:fillRect/>
          </a:stretch>
        </p:blipFill>
        <p:spPr>
          <a:xfrm>
            <a:off x="48823" y="3670999"/>
            <a:ext cx="3978452" cy="3187001"/>
          </a:xfrm>
          <a:prstGeom prst="rect">
            <a:avLst/>
          </a:prstGeom>
        </p:spPr>
      </p:pic>
      <p:sp>
        <p:nvSpPr>
          <p:cNvPr id="30" name="Text Placeholder 3">
            <a:extLst>
              <a:ext uri="{FF2B5EF4-FFF2-40B4-BE49-F238E27FC236}">
                <a16:creationId xmlns:a16="http://schemas.microsoft.com/office/drawing/2014/main" id="{437EE4A5-DFFD-4A24-E02E-F1CB48D4DD9B}"/>
              </a:ext>
            </a:extLst>
          </p:cNvPr>
          <p:cNvSpPr txBox="1">
            <a:spLocks/>
          </p:cNvSpPr>
          <p:nvPr/>
        </p:nvSpPr>
        <p:spPr>
          <a:xfrm>
            <a:off x="3845257" y="6356109"/>
            <a:ext cx="5616624" cy="33265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Tx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M. Piersa-Si</a:t>
            </a:r>
            <a:r>
              <a:rPr lang="pl-PL" dirty="0"/>
              <a:t>ł</a:t>
            </a:r>
            <a:r>
              <a:rPr lang="en-US" dirty="0" err="1"/>
              <a:t>kowska</a:t>
            </a:r>
            <a:r>
              <a:rPr lang="en-US" dirty="0"/>
              <a:t>, M. Madurga et al., </a:t>
            </a:r>
          </a:p>
          <a:p>
            <a:pPr algn="ctr"/>
            <a:r>
              <a:rPr lang="en-US" dirty="0"/>
              <a:t>CERN-INTC-2023-026/INTC-P-662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55E466-C2BD-4F57-D296-2F36F886DE9F}"/>
              </a:ext>
            </a:extLst>
          </p:cNvPr>
          <p:cNvSpPr txBox="1"/>
          <p:nvPr/>
        </p:nvSpPr>
        <p:spPr>
          <a:xfrm>
            <a:off x="5940152" y="4498100"/>
            <a:ext cx="358812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/>
              <a:t>From I. Michelon and M. Piersa-Si</a:t>
            </a:r>
            <a:r>
              <a:rPr lang="pl-PL" sz="1200" dirty="0"/>
              <a:t>ł</a:t>
            </a:r>
            <a:r>
              <a:rPr lang="en-US" sz="1200" dirty="0" err="1"/>
              <a:t>kowska</a:t>
            </a:r>
            <a:endParaRPr lang="en-GB" sz="1200" dirty="0"/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ADF9B387-BAAD-CADB-1213-E5AF18DF31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60784" y="4878198"/>
            <a:ext cx="4883216" cy="1453879"/>
          </a:xfrm>
        </p:spPr>
        <p:txBody>
          <a:bodyPr>
            <a:normAutofit/>
          </a:bodyPr>
          <a:lstStyle/>
          <a:p>
            <a:r>
              <a:rPr lang="en-US" dirty="0"/>
              <a:t>Beta-gamma coincidences work</a:t>
            </a:r>
          </a:p>
          <a:p>
            <a:r>
              <a:rPr lang="en-US" dirty="0"/>
              <a:t>Based on known spins in one transition, correct a</a:t>
            </a:r>
            <a:r>
              <a:rPr lang="en-US" baseline="-25000" dirty="0">
                <a:latin typeface="Symbol" panose="05050102010706020507" pitchFamily="18" charset="2"/>
              </a:rPr>
              <a:t>b </a:t>
            </a:r>
            <a:r>
              <a:rPr lang="en-GB" dirty="0"/>
              <a:t>determined in another</a:t>
            </a:r>
          </a:p>
          <a:p>
            <a:pPr marL="0" indent="0">
              <a:buNone/>
            </a:pPr>
            <a:r>
              <a:rPr lang="en-GB" dirty="0"/>
              <a:t>=&gt; ready to tackle unknown spins and neutrons</a:t>
            </a:r>
            <a:endParaRPr lang="en-US" dirty="0"/>
          </a:p>
          <a:p>
            <a:endParaRPr lang="en-GB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EFF27477-E07B-5D3A-14A5-C56EF27F25E2}"/>
              </a:ext>
            </a:extLst>
          </p:cNvPr>
          <p:cNvSpPr/>
          <p:nvPr/>
        </p:nvSpPr>
        <p:spPr>
          <a:xfrm>
            <a:off x="179512" y="2780928"/>
            <a:ext cx="1368152" cy="7851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1F73D34-41C0-2352-717C-E2AD10C721E4}"/>
              </a:ext>
            </a:extLst>
          </p:cNvPr>
          <p:cNvSpPr/>
          <p:nvPr/>
        </p:nvSpPr>
        <p:spPr>
          <a:xfrm>
            <a:off x="642177" y="3332176"/>
            <a:ext cx="1368152" cy="28947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D30C52-EFAF-A9B9-FDC9-C4C09C1903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692696"/>
            <a:ext cx="3626036" cy="297830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38F7E15-9F17-64B5-A092-5E7005FFB7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57964" y="774700"/>
            <a:ext cx="4883216" cy="36624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63E64A-086C-4040-5591-00022A79F88B}"/>
              </a:ext>
            </a:extLst>
          </p:cNvPr>
          <p:cNvSpPr txBox="1"/>
          <p:nvPr/>
        </p:nvSpPr>
        <p:spPr>
          <a:xfrm>
            <a:off x="5220072" y="3229811"/>
            <a:ext cx="11267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Reference</a:t>
            </a:r>
            <a:endParaRPr lang="en-GB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07AA10-6560-AE26-E78C-FC2A9A7ED743}"/>
              </a:ext>
            </a:extLst>
          </p:cNvPr>
          <p:cNvSpPr/>
          <p:nvPr/>
        </p:nvSpPr>
        <p:spPr>
          <a:xfrm>
            <a:off x="2915816" y="4005064"/>
            <a:ext cx="1008112" cy="33265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129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 uiExpand="1" build="p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62389</TotalTime>
  <Words>2192</Words>
  <Application>Microsoft Office PowerPoint</Application>
  <PresentationFormat>On-screen Show (4:3)</PresentationFormat>
  <Paragraphs>412</Paragraphs>
  <Slides>33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1" baseType="lpstr">
      <vt:lpstr>Arial</vt:lpstr>
      <vt:lpstr>Calibri</vt:lpstr>
      <vt:lpstr>Cambria</vt:lpstr>
      <vt:lpstr>Cambria Math</vt:lpstr>
      <vt:lpstr>Symbol</vt:lpstr>
      <vt:lpstr>Times New Roman</vt:lpstr>
      <vt:lpstr>Wingdings</vt:lpstr>
      <vt:lpstr>Office Theme</vt:lpstr>
      <vt:lpstr>PowerPoint Presentation</vt:lpstr>
      <vt:lpstr>Principle and setup</vt:lpstr>
      <vt:lpstr>Beta decay of spin-polarized nuclei</vt:lpstr>
      <vt:lpstr>VITO: laser-polarisation beamline at CERN-ISOLDE</vt:lpstr>
      <vt:lpstr>Spins of excited states</vt:lpstr>
      <vt:lpstr>Spin value from angular b-g coincidences</vt:lpstr>
      <vt:lpstr>DeVITO: decay spectroscopy end-station at VITO</vt:lpstr>
      <vt:lpstr>DeVITO: decay spectroscopy end-station at VITO</vt:lpstr>
      <vt:lpstr>Proof of principle: Spins of excited states in 47K</vt:lpstr>
      <vt:lpstr>49,51K: spins of states in b-delayed neutron emission</vt:lpstr>
      <vt:lpstr>Precise magnetic moments  and distribution of magnetisation  in unstable nuclei</vt:lpstr>
      <vt:lpstr>Magnetic moments from NMR</vt:lpstr>
      <vt:lpstr>Upgraded b-NMR end-station at VITO</vt:lpstr>
      <vt:lpstr>Energy-resolving B-field compatible b detectors</vt:lpstr>
      <vt:lpstr>Selection in transitions via b energy: example of 49K</vt:lpstr>
      <vt:lpstr>Magnetisation distribution via Bohr-Weisskopf effect</vt:lpstr>
      <vt:lpstr>47K: Bohr-Weisskopf effect in short-lived nuclei</vt:lpstr>
      <vt:lpstr>47K: theoretical value of Bohr-Weisskopf effect</vt:lpstr>
      <vt:lpstr>Composition &amp; distribution of magnetization in 39,47K</vt:lpstr>
      <vt:lpstr>47,48,49K: origin of kink in charge radii at N=28</vt:lpstr>
      <vt:lpstr>Outlook: rf-laser double resonance spectroscopy </vt:lpstr>
      <vt:lpstr>Outlook: magnetisation distribution in light nuclei</vt:lpstr>
      <vt:lpstr>Summary</vt:lpstr>
      <vt:lpstr>Acknowledgements</vt:lpstr>
      <vt:lpstr>How to polarise spins of radio-nuclei?</vt:lpstr>
      <vt:lpstr>Nuclear spin-polarization via optical pumping</vt:lpstr>
      <vt:lpstr>How do we use polarised radio-nuclei?</vt:lpstr>
      <vt:lpstr>Spins and b-delayed neutron emission for r-process </vt:lpstr>
      <vt:lpstr>Spin determination by b-g coincidences</vt:lpstr>
      <vt:lpstr>49,51K: spins of states in b-delayed neutron emission</vt:lpstr>
      <vt:lpstr>49,51K: spins of states in b-delayed neutron emission</vt:lpstr>
      <vt:lpstr>47K: Bohr-Weisskopf effect in short-lived nuclei</vt:lpstr>
      <vt:lpstr>47K</vt:lpstr>
    </vt:vector>
  </TitlesOfParts>
  <Company>CERN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mk</dc:creator>
  <cp:lastModifiedBy>Magdalena Kowalska</cp:lastModifiedBy>
  <cp:revision>1422</cp:revision>
  <cp:lastPrinted>2013-04-16T21:09:46Z</cp:lastPrinted>
  <dcterms:created xsi:type="dcterms:W3CDTF">2012-03-08T16:06:15Z</dcterms:created>
  <dcterms:modified xsi:type="dcterms:W3CDTF">2026-09-02T06:50:17Z</dcterms:modified>
</cp:coreProperties>
</file>