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160" r:id="rId2"/>
    <p:sldId id="2162" r:id="rId3"/>
    <p:sldId id="2214" r:id="rId4"/>
    <p:sldId id="2215" r:id="rId5"/>
    <p:sldId id="357" r:id="rId6"/>
    <p:sldId id="343" r:id="rId7"/>
    <p:sldId id="270" r:id="rId8"/>
    <p:sldId id="282" r:id="rId9"/>
    <p:sldId id="2222" r:id="rId10"/>
    <p:sldId id="284" r:id="rId11"/>
    <p:sldId id="283" r:id="rId12"/>
    <p:sldId id="2220" r:id="rId13"/>
    <p:sldId id="2216" r:id="rId14"/>
    <p:sldId id="301" r:id="rId15"/>
    <p:sldId id="2206" r:id="rId16"/>
    <p:sldId id="2207" r:id="rId17"/>
    <p:sldId id="2035" r:id="rId18"/>
    <p:sldId id="268" r:id="rId19"/>
    <p:sldId id="2213" r:id="rId20"/>
    <p:sldId id="2221" r:id="rId21"/>
    <p:sldId id="2060" r:id="rId22"/>
    <p:sldId id="289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$wilson" initials="$" lastIdx="3" clrIdx="0">
    <p:extLst>
      <p:ext uri="{19B8F6BF-5375-455C-9EA6-DF929625EA0E}">
        <p15:presenceInfo xmlns:p15="http://schemas.microsoft.com/office/powerpoint/2012/main" userId="$wil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FD23"/>
    <a:srgbClr val="FF6600"/>
    <a:srgbClr val="4723FD"/>
    <a:srgbClr val="00DE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6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A4685-BA4E-46A4-826E-5F52434709B0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D19F1-0439-4560-A167-30808F1AE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67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08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62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43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" y="2"/>
            <a:ext cx="12191598" cy="6857998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032" y="1681711"/>
            <a:ext cx="5158153" cy="822888"/>
          </a:xfrm>
        </p:spPr>
        <p:txBody>
          <a:bodyPr anchor="b"/>
          <a:lstStyle>
            <a:lvl1pPr marL="0" indent="0">
              <a:buNone/>
              <a:defRPr sz="2716" b="1">
                <a:solidFill>
                  <a:srgbClr val="00294B"/>
                </a:solidFill>
              </a:defRPr>
            </a:lvl1pPr>
            <a:lvl2pPr marL="517413" indent="0">
              <a:buNone/>
              <a:defRPr sz="2263" b="1"/>
            </a:lvl2pPr>
            <a:lvl3pPr marL="1034826" indent="0">
              <a:buNone/>
              <a:defRPr sz="2037" b="1"/>
            </a:lvl3pPr>
            <a:lvl4pPr marL="1552240" indent="0">
              <a:buNone/>
              <a:defRPr sz="1811" b="1"/>
            </a:lvl4pPr>
            <a:lvl5pPr marL="2069653" indent="0">
              <a:buNone/>
              <a:defRPr sz="1811" b="1"/>
            </a:lvl5pPr>
            <a:lvl6pPr marL="2587066" indent="0">
              <a:buNone/>
              <a:defRPr sz="1811" b="1"/>
            </a:lvl6pPr>
            <a:lvl7pPr marL="3104479" indent="0">
              <a:buNone/>
              <a:defRPr sz="1811" b="1"/>
            </a:lvl7pPr>
            <a:lvl8pPr marL="3621893" indent="0">
              <a:buNone/>
              <a:defRPr sz="1811" b="1"/>
            </a:lvl8pPr>
            <a:lvl9pPr marL="4139306" indent="0">
              <a:buNone/>
              <a:defRPr sz="1811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032" y="2504599"/>
            <a:ext cx="5158153" cy="3685030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1460" y="1681711"/>
            <a:ext cx="5183306" cy="822888"/>
          </a:xfrm>
        </p:spPr>
        <p:txBody>
          <a:bodyPr anchor="b"/>
          <a:lstStyle>
            <a:lvl1pPr marL="0" indent="0">
              <a:buNone/>
              <a:defRPr sz="2716" b="1">
                <a:solidFill>
                  <a:srgbClr val="00294B"/>
                </a:solidFill>
              </a:defRPr>
            </a:lvl1pPr>
            <a:lvl2pPr marL="517413" indent="0">
              <a:buNone/>
              <a:defRPr sz="2263" b="1"/>
            </a:lvl2pPr>
            <a:lvl3pPr marL="1034826" indent="0">
              <a:buNone/>
              <a:defRPr sz="2037" b="1"/>
            </a:lvl3pPr>
            <a:lvl4pPr marL="1552240" indent="0">
              <a:buNone/>
              <a:defRPr sz="1811" b="1"/>
            </a:lvl4pPr>
            <a:lvl5pPr marL="2069653" indent="0">
              <a:buNone/>
              <a:defRPr sz="1811" b="1"/>
            </a:lvl5pPr>
            <a:lvl6pPr marL="2587066" indent="0">
              <a:buNone/>
              <a:defRPr sz="1811" b="1"/>
            </a:lvl6pPr>
            <a:lvl7pPr marL="3104479" indent="0">
              <a:buNone/>
              <a:defRPr sz="1811" b="1"/>
            </a:lvl7pPr>
            <a:lvl8pPr marL="3621893" indent="0">
              <a:buNone/>
              <a:defRPr sz="1811" b="1"/>
            </a:lvl8pPr>
            <a:lvl9pPr marL="4139306" indent="0">
              <a:buNone/>
              <a:defRPr sz="1811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1460" y="2504599"/>
            <a:ext cx="5183306" cy="3685030"/>
          </a:xfrm>
        </p:spPr>
        <p:txBody>
          <a:bodyPr/>
          <a:lstStyle>
            <a:lvl1pPr marL="258707" indent="-258707">
              <a:defRPr lang="fr-FR" sz="3169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776120" indent="-258707">
              <a:defRPr lang="fr-FR" sz="2716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293533" indent="-258707">
              <a:defRPr lang="fr-FR" sz="2263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58707" lvl="0" indent="-258707" algn="l" defTabSz="1034826" rtl="0" eaLnBrk="1" latinLnBrk="0" hangingPunct="1">
              <a:lnSpc>
                <a:spcPct val="90000"/>
              </a:lnSpc>
              <a:spcBef>
                <a:spcPts val="1132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776120" lvl="1" indent="-258707" algn="l" defTabSz="1034826" rtl="0" eaLnBrk="1" latinLnBrk="0" hangingPunct="1">
              <a:lnSpc>
                <a:spcPct val="90000"/>
              </a:lnSpc>
              <a:spcBef>
                <a:spcPts val="566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293533" lvl="2" indent="-258707" algn="l" defTabSz="1034826" rtl="0" eaLnBrk="1" latinLnBrk="0" hangingPunct="1">
              <a:lnSpc>
                <a:spcPct val="90000"/>
              </a:lnSpc>
              <a:spcBef>
                <a:spcPts val="566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05/02/2021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Seminar pole </a:t>
            </a:r>
            <a:r>
              <a:rPr lang="en-GB" dirty="0" err="1"/>
              <a:t>nucleaire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 hasCustomPrompt="1"/>
          </p:nvPr>
        </p:nvSpPr>
        <p:spPr>
          <a:xfrm>
            <a:off x="1959429" y="169116"/>
            <a:ext cx="7576457" cy="488983"/>
          </a:xfrm>
        </p:spPr>
        <p:txBody>
          <a:bodyPr>
            <a:normAutofit/>
          </a:bodyPr>
          <a:lstStyle>
            <a:lvl1pPr>
              <a:defRPr lang="fr-FR" sz="2716" b="1" kern="1200" baseline="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Angular Momentum Generation in Nuclear Fission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0871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Intro-slide-pers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99" y="0"/>
            <a:ext cx="12191598" cy="6857998"/>
          </a:xfrm>
          <a:prstGeom prst="rect">
            <a:avLst/>
          </a:prstGeom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14/03/2022</a:t>
            </a:r>
            <a:endParaRPr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COPIL ALTO IN2P3</a:t>
            </a:r>
            <a:endParaRPr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7E71596-5F9D-49C5-9701-16B3CA54319D}" type="slidenum">
              <a:rPr lang="fr-FR"/>
              <a:t>‹#›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/>
          <a:srcRect l="24332" b="90191"/>
          <a:stretch/>
        </p:blipFill>
        <p:spPr bwMode="auto">
          <a:xfrm>
            <a:off x="2966612" y="1"/>
            <a:ext cx="9225184" cy="6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14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" y="0"/>
            <a:ext cx="12191593" cy="6857995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591738" y="169117"/>
            <a:ext cx="6438063" cy="488983"/>
          </a:xfrm>
        </p:spPr>
        <p:txBody>
          <a:bodyPr>
            <a:normAutofit/>
          </a:bodyPr>
          <a:lstStyle>
            <a:lvl1pPr>
              <a:defRPr sz="249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5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14/03/2023</a:t>
            </a:r>
            <a:endParaRPr lang="fr-FR" dirty="0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5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Corentin Hiver | Caphynes 14 05 2023</a:t>
            </a:r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5" y="6467915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309896" y="902592"/>
            <a:ext cx="11666121" cy="5287040"/>
          </a:xfrm>
          <a:prstGeom prst="rect">
            <a:avLst/>
          </a:prstGeom>
        </p:spPr>
        <p:txBody>
          <a:bodyPr/>
          <a:lstStyle>
            <a:lvl1pPr>
              <a:defRPr sz="2263">
                <a:solidFill>
                  <a:srgbClr val="FF6700"/>
                </a:solidFill>
              </a:defRPr>
            </a:lvl1pPr>
            <a:lvl2pPr>
              <a:defRPr sz="2037">
                <a:solidFill>
                  <a:srgbClr val="00294B"/>
                </a:solidFill>
              </a:defRPr>
            </a:lvl2pPr>
            <a:lvl3pPr>
              <a:defRPr sz="1811">
                <a:solidFill>
                  <a:srgbClr val="456487"/>
                </a:solidFill>
              </a:defRPr>
            </a:lvl3pPr>
            <a:lvl4pPr>
              <a:defRPr sz="1584">
                <a:solidFill>
                  <a:srgbClr val="456487"/>
                </a:solidFill>
              </a:defRPr>
            </a:lvl4pPr>
            <a:lvl5pPr>
              <a:defRPr sz="1584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33447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" y="2"/>
            <a:ext cx="12191598" cy="6857998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034" y="1681713"/>
            <a:ext cx="5158153" cy="822888"/>
          </a:xfrm>
        </p:spPr>
        <p:txBody>
          <a:bodyPr anchor="b"/>
          <a:lstStyle>
            <a:lvl1pPr marL="0" indent="0">
              <a:buNone/>
              <a:defRPr sz="2716" b="1">
                <a:solidFill>
                  <a:srgbClr val="00294B"/>
                </a:solidFill>
              </a:defRPr>
            </a:lvl1pPr>
            <a:lvl2pPr marL="517382" indent="0">
              <a:buNone/>
              <a:defRPr sz="2263" b="1"/>
            </a:lvl2pPr>
            <a:lvl3pPr marL="1034764" indent="0">
              <a:buNone/>
              <a:defRPr sz="2037" b="1"/>
            </a:lvl3pPr>
            <a:lvl4pPr marL="1552147" indent="0">
              <a:buNone/>
              <a:defRPr sz="1811" b="1"/>
            </a:lvl4pPr>
            <a:lvl5pPr marL="2069530" indent="0">
              <a:buNone/>
              <a:defRPr sz="1811" b="1"/>
            </a:lvl5pPr>
            <a:lvl6pPr marL="2586911" indent="0">
              <a:buNone/>
              <a:defRPr sz="1811" b="1"/>
            </a:lvl6pPr>
            <a:lvl7pPr marL="3104294" indent="0">
              <a:buNone/>
              <a:defRPr sz="1811" b="1"/>
            </a:lvl7pPr>
            <a:lvl8pPr marL="3621677" indent="0">
              <a:buNone/>
              <a:defRPr sz="1811" b="1"/>
            </a:lvl8pPr>
            <a:lvl9pPr marL="4139059" indent="0">
              <a:buNone/>
              <a:defRPr sz="1811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034" y="2504601"/>
            <a:ext cx="5158153" cy="3685030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1460" y="1681713"/>
            <a:ext cx="5183306" cy="822888"/>
          </a:xfrm>
        </p:spPr>
        <p:txBody>
          <a:bodyPr anchor="b"/>
          <a:lstStyle>
            <a:lvl1pPr marL="0" indent="0">
              <a:buNone/>
              <a:defRPr sz="2716" b="1">
                <a:solidFill>
                  <a:srgbClr val="00294B"/>
                </a:solidFill>
              </a:defRPr>
            </a:lvl1pPr>
            <a:lvl2pPr marL="517382" indent="0">
              <a:buNone/>
              <a:defRPr sz="2263" b="1"/>
            </a:lvl2pPr>
            <a:lvl3pPr marL="1034764" indent="0">
              <a:buNone/>
              <a:defRPr sz="2037" b="1"/>
            </a:lvl3pPr>
            <a:lvl4pPr marL="1552147" indent="0">
              <a:buNone/>
              <a:defRPr sz="1811" b="1"/>
            </a:lvl4pPr>
            <a:lvl5pPr marL="2069530" indent="0">
              <a:buNone/>
              <a:defRPr sz="1811" b="1"/>
            </a:lvl5pPr>
            <a:lvl6pPr marL="2586911" indent="0">
              <a:buNone/>
              <a:defRPr sz="1811" b="1"/>
            </a:lvl6pPr>
            <a:lvl7pPr marL="3104294" indent="0">
              <a:buNone/>
              <a:defRPr sz="1811" b="1"/>
            </a:lvl7pPr>
            <a:lvl8pPr marL="3621677" indent="0">
              <a:buNone/>
              <a:defRPr sz="1811" b="1"/>
            </a:lvl8pPr>
            <a:lvl9pPr marL="4139059" indent="0">
              <a:buNone/>
              <a:defRPr sz="1811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1460" y="2504601"/>
            <a:ext cx="5183306" cy="3685030"/>
          </a:xfrm>
        </p:spPr>
        <p:txBody>
          <a:bodyPr/>
          <a:lstStyle>
            <a:lvl1pPr marL="258692" indent="-258692">
              <a:defRPr lang="fr-FR" sz="3169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776073" indent="-258692">
              <a:defRPr lang="fr-FR" sz="2716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293456" indent="-258692">
              <a:defRPr lang="fr-FR" sz="2263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58692" lvl="0" indent="-258692" algn="l" defTabSz="1034764" rtl="0" eaLnBrk="1" latinLnBrk="0" hangingPunct="1">
              <a:lnSpc>
                <a:spcPct val="90000"/>
              </a:lnSpc>
              <a:spcBef>
                <a:spcPts val="1132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776073" lvl="1" indent="-258692" algn="l" defTabSz="1034764" rtl="0" eaLnBrk="1" latinLnBrk="0" hangingPunct="1">
              <a:lnSpc>
                <a:spcPct val="90000"/>
              </a:lnSpc>
              <a:spcBef>
                <a:spcPts val="566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293456" lvl="2" indent="-258692" algn="l" defTabSz="1034764" rtl="0" eaLnBrk="1" latinLnBrk="0" hangingPunct="1">
              <a:lnSpc>
                <a:spcPct val="90000"/>
              </a:lnSpc>
              <a:spcBef>
                <a:spcPts val="566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5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05/02/2021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5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Seminar pole </a:t>
            </a:r>
            <a:r>
              <a:rPr lang="en-GB" dirty="0" err="1"/>
              <a:t>nucleaire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5" y="6467915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 hasCustomPrompt="1"/>
          </p:nvPr>
        </p:nvSpPr>
        <p:spPr>
          <a:xfrm>
            <a:off x="1959431" y="169117"/>
            <a:ext cx="7576457" cy="488983"/>
          </a:xfrm>
        </p:spPr>
        <p:txBody>
          <a:bodyPr>
            <a:normAutofit/>
          </a:bodyPr>
          <a:lstStyle>
            <a:lvl1pPr>
              <a:defRPr lang="fr-FR" sz="2716" b="1" kern="1200" baseline="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Angular Momentum Generation in Nuclear Fission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8099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 6" descr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" y="0"/>
            <a:ext cx="12191594" cy="6857996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Title Text"/>
          <p:cNvSpPr txBox="1">
            <a:spLocks noGrp="1"/>
          </p:cNvSpPr>
          <p:nvPr>
            <p:ph type="title"/>
          </p:nvPr>
        </p:nvSpPr>
        <p:spPr>
          <a:xfrm>
            <a:off x="2591737" y="169115"/>
            <a:ext cx="6438064" cy="48898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94B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17392" y="6526125"/>
            <a:ext cx="258625" cy="2483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5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309893" y="902589"/>
            <a:ext cx="11666123" cy="5287042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FF6700"/>
                </a:solidFill>
              </a:defRPr>
            </a:lvl1pPr>
            <a:lvl2pPr marL="708659" indent="-251459">
              <a:defRPr sz="2200">
                <a:solidFill>
                  <a:srgbClr val="FF6700"/>
                </a:solidFill>
              </a:defRPr>
            </a:lvl2pPr>
            <a:lvl3pPr marL="1193800" indent="-279400">
              <a:defRPr sz="2200">
                <a:solidFill>
                  <a:srgbClr val="FF6700"/>
                </a:solidFill>
              </a:defRPr>
            </a:lvl3pPr>
            <a:lvl4pPr marL="1706879" indent="-335279">
              <a:defRPr sz="2200">
                <a:solidFill>
                  <a:srgbClr val="FF6700"/>
                </a:solidFill>
              </a:defRPr>
            </a:lvl4pPr>
            <a:lvl5pPr marL="2164079" indent="-335279">
              <a:defRPr sz="2200">
                <a:solidFill>
                  <a:srgbClr val="FF6700"/>
                </a:solidFill>
              </a:defRPr>
            </a:lvl5pPr>
          </a:lstStyle>
          <a:p>
            <a:r>
              <a:t>Modifier les styles du texte du masque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42638079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524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30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5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347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4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65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02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1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04801-DEAF-408C-8526-CBC8F70BAE7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37F12-4706-488F-B2C9-621C927E31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10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65" r:id="rId14"/>
    <p:sldLayoutId id="2147483666" r:id="rId15"/>
    <p:sldLayoutId id="214748366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re 8">
            <a:extLst>
              <a:ext uri="{FF2B5EF4-FFF2-40B4-BE49-F238E27FC236}">
                <a16:creationId xmlns:a16="http://schemas.microsoft.com/office/drawing/2014/main" id="{76266E22-7352-4E52-AE61-E8E0AE8C2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0" y="164810"/>
            <a:ext cx="10477500" cy="488983"/>
          </a:xfrm>
        </p:spPr>
        <p:txBody>
          <a:bodyPr>
            <a:noAutofit/>
          </a:bodyPr>
          <a:lstStyle/>
          <a:p>
            <a:r>
              <a:rPr lang="en-GB" sz="2400" dirty="0"/>
              <a:t>Probe of the fission mechanism via gamma ray coincidence spectroscopy</a:t>
            </a:r>
            <a:endParaRPr lang="fr-FR" sz="2400" dirty="0"/>
          </a:p>
        </p:txBody>
      </p:sp>
      <p:sp>
        <p:nvSpPr>
          <p:cNvPr id="36" name="ZoneTexte 2">
            <a:extLst>
              <a:ext uri="{FF2B5EF4-FFF2-40B4-BE49-F238E27FC236}">
                <a16:creationId xmlns:a16="http://schemas.microsoft.com/office/drawing/2014/main" id="{33646B73-DBBD-46EC-A1BE-5F728C8C7987}"/>
              </a:ext>
            </a:extLst>
          </p:cNvPr>
          <p:cNvSpPr txBox="1"/>
          <p:nvPr/>
        </p:nvSpPr>
        <p:spPr>
          <a:xfrm>
            <a:off x="1890737" y="736812"/>
            <a:ext cx="2263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solidFill>
                  <a:schemeClr val="bg1"/>
                </a:solidFill>
              </a:rPr>
              <a:t>J.N. Wilson, IJC Lab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40C34C7-7A52-4503-8F41-BACDE1D0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313" y="2603630"/>
            <a:ext cx="4656612" cy="325594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9FAD027-3D94-43B2-B75C-107CAA894D91}"/>
              </a:ext>
            </a:extLst>
          </p:cNvPr>
          <p:cNvSpPr txBox="1"/>
          <p:nvPr/>
        </p:nvSpPr>
        <p:spPr>
          <a:xfrm>
            <a:off x="2274904" y="936867"/>
            <a:ext cx="65817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u="sng" dirty="0"/>
              <a:t>Jonathan Wilson</a:t>
            </a:r>
            <a:r>
              <a:rPr lang="fr-FR" dirty="0"/>
              <a:t>, </a:t>
            </a:r>
            <a:r>
              <a:rPr lang="fr-FR" i="1" dirty="0" err="1"/>
              <a:t>Giorgia</a:t>
            </a:r>
            <a:r>
              <a:rPr lang="fr-FR" i="1" dirty="0"/>
              <a:t> </a:t>
            </a:r>
            <a:r>
              <a:rPr lang="fr-FR" i="1" dirty="0" err="1"/>
              <a:t>Pasqualato</a:t>
            </a:r>
            <a:r>
              <a:rPr lang="fr-FR" i="1" dirty="0"/>
              <a:t>, Corentin Hiver</a:t>
            </a:r>
            <a:r>
              <a:rPr lang="fr-FR" dirty="0"/>
              <a:t>, IJC </a:t>
            </a:r>
            <a:r>
              <a:rPr lang="fr-FR" dirty="0" err="1"/>
              <a:t>Lab</a:t>
            </a:r>
            <a:r>
              <a:rPr lang="fr-FR" dirty="0"/>
              <a:t>, Orsay</a:t>
            </a:r>
          </a:p>
          <a:p>
            <a:pPr algn="ctr"/>
            <a:r>
              <a:rPr lang="fr-FR" i="1" dirty="0" err="1"/>
              <a:t>Dorthea</a:t>
            </a:r>
            <a:r>
              <a:rPr lang="fr-FR" i="1" dirty="0"/>
              <a:t> </a:t>
            </a:r>
            <a:r>
              <a:rPr lang="fr-FR" i="1" dirty="0" err="1"/>
              <a:t>Gjestvang</a:t>
            </a:r>
            <a:r>
              <a:rPr lang="fr-FR" i="1" dirty="0"/>
              <a:t>, </a:t>
            </a:r>
            <a:r>
              <a:rPr lang="fr-FR" i="1" dirty="0" err="1"/>
              <a:t>Henrich</a:t>
            </a:r>
            <a:r>
              <a:rPr lang="fr-FR" i="1" dirty="0"/>
              <a:t> Haug</a:t>
            </a:r>
            <a:r>
              <a:rPr lang="fr-FR" dirty="0"/>
              <a:t>, </a:t>
            </a:r>
            <a:r>
              <a:rPr lang="fr-FR" i="1" dirty="0" err="1"/>
              <a:t>Sunniva</a:t>
            </a:r>
            <a:r>
              <a:rPr lang="fr-FR" i="1" dirty="0"/>
              <a:t> </a:t>
            </a:r>
            <a:r>
              <a:rPr lang="fr-FR" i="1" dirty="0" err="1"/>
              <a:t>Siem</a:t>
            </a:r>
            <a:r>
              <a:rPr lang="fr-FR" i="1" dirty="0"/>
              <a:t>, </a:t>
            </a:r>
            <a:r>
              <a:rPr lang="fr-FR" dirty="0" err="1"/>
              <a:t>University</a:t>
            </a:r>
            <a:r>
              <a:rPr lang="fr-FR" dirty="0"/>
              <a:t> of Oslo</a:t>
            </a:r>
          </a:p>
          <a:p>
            <a:pPr algn="ctr"/>
            <a:r>
              <a:rPr lang="fr-FR" i="1" dirty="0"/>
              <a:t>Carole Chatel</a:t>
            </a:r>
            <a:r>
              <a:rPr lang="fr-FR" dirty="0"/>
              <a:t>, GSI</a:t>
            </a:r>
          </a:p>
          <a:p>
            <a:pPr algn="ctr"/>
            <a:r>
              <a:rPr lang="fr-FR" i="1" dirty="0"/>
              <a:t>Natalia </a:t>
            </a:r>
            <a:r>
              <a:rPr lang="fr-FR" i="1" dirty="0" err="1"/>
              <a:t>Dzysiuk</a:t>
            </a:r>
            <a:r>
              <a:rPr lang="fr-FR" dirty="0"/>
              <a:t>, </a:t>
            </a:r>
            <a:r>
              <a:rPr lang="fr-FR" dirty="0" err="1"/>
              <a:t>University</a:t>
            </a:r>
            <a:r>
              <a:rPr lang="fr-FR" dirty="0"/>
              <a:t> of </a:t>
            </a:r>
            <a:r>
              <a:rPr lang="fr-FR" dirty="0" err="1"/>
              <a:t>Kyiv</a:t>
            </a:r>
            <a:endParaRPr lang="fr-FR" dirty="0"/>
          </a:p>
          <a:p>
            <a:pPr algn="ctr"/>
            <a:r>
              <a:rPr lang="fr-FR" i="1" dirty="0"/>
              <a:t>Julia Fischer</a:t>
            </a:r>
            <a:r>
              <a:rPr lang="fr-FR" dirty="0"/>
              <a:t>, </a:t>
            </a:r>
            <a:r>
              <a:rPr lang="fr-FR" dirty="0" err="1"/>
              <a:t>University</a:t>
            </a:r>
            <a:r>
              <a:rPr lang="fr-FR" dirty="0"/>
              <a:t> of </a:t>
            </a:r>
            <a:r>
              <a:rPr lang="fr-FR" dirty="0" err="1"/>
              <a:t>Köln</a:t>
            </a:r>
            <a:endParaRPr lang="fr-FR" dirty="0"/>
          </a:p>
        </p:txBody>
      </p:sp>
      <p:pic>
        <p:nvPicPr>
          <p:cNvPr id="39" name="Image 1">
            <a:extLst>
              <a:ext uri="{FF2B5EF4-FFF2-40B4-BE49-F238E27FC236}">
                <a16:creationId xmlns:a16="http://schemas.microsoft.com/office/drawing/2014/main" id="{75DB50B4-4A95-458A-A8FC-80087C0C48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63" y="2603630"/>
            <a:ext cx="3480575" cy="3745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04EE7B1-921B-4B86-9A4E-3BB605729B0F}"/>
              </a:ext>
            </a:extLst>
          </p:cNvPr>
          <p:cNvSpPr txBox="1"/>
          <p:nvPr/>
        </p:nvSpPr>
        <p:spPr>
          <a:xfrm>
            <a:off x="194605" y="5859578"/>
            <a:ext cx="7437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Gamma-ray spectroscopy of fission fragments with state-of-the-art techniques </a:t>
            </a:r>
          </a:p>
          <a:p>
            <a:r>
              <a:rPr lang="en-GB" sz="1400" i="1" dirty="0"/>
              <a:t>S. Leoni, C. </a:t>
            </a:r>
            <a:r>
              <a:rPr lang="en-GB" sz="1400" i="1" dirty="0" err="1"/>
              <a:t>Michelagnoli</a:t>
            </a:r>
            <a:r>
              <a:rPr lang="en-GB" sz="1400" i="1" dirty="0"/>
              <a:t>, J. N. Wilson La </a:t>
            </a:r>
            <a:r>
              <a:rPr lang="en-GB" sz="1400" i="1" dirty="0" err="1"/>
              <a:t>Rivista</a:t>
            </a:r>
            <a:r>
              <a:rPr lang="en-GB" sz="1400" i="1" dirty="0"/>
              <a:t> del Nuovo </a:t>
            </a:r>
            <a:r>
              <a:rPr lang="en-GB" sz="1400" i="1" dirty="0" err="1"/>
              <a:t>Cimento</a:t>
            </a:r>
            <a:r>
              <a:rPr lang="en-GB" sz="1400" i="1" dirty="0"/>
              <a:t> 45 461–547 (2022)</a:t>
            </a:r>
          </a:p>
        </p:txBody>
      </p:sp>
      <p:pic>
        <p:nvPicPr>
          <p:cNvPr id="41" name="Image 18">
            <a:extLst>
              <a:ext uri="{FF2B5EF4-FFF2-40B4-BE49-F238E27FC236}">
                <a16:creationId xmlns:a16="http://schemas.microsoft.com/office/drawing/2014/main" id="{09EDC72B-5055-4CCD-917F-FB04B4347A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32" y="2897844"/>
            <a:ext cx="4225087" cy="2667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34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1657886" y="158956"/>
            <a:ext cx="7576457" cy="488983"/>
          </a:xfrm>
        </p:spPr>
        <p:txBody>
          <a:bodyPr>
            <a:noAutofit/>
          </a:bodyPr>
          <a:lstStyle/>
          <a:p>
            <a:r>
              <a:rPr lang="en-US" sz="2800" dirty="0"/>
              <a:t>Examples of measured side-feeding distributions</a:t>
            </a:r>
            <a:endParaRPr lang="fr-FR" sz="28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82" y="1322596"/>
            <a:ext cx="7041016" cy="506073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270823" y="1122541"/>
            <a:ext cx="2837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/>
              <a:t>238</a:t>
            </a:r>
            <a:r>
              <a:rPr lang="en-GB" sz="2000" dirty="0"/>
              <a:t>U(</a:t>
            </a:r>
            <a:r>
              <a:rPr lang="en-GB" sz="2000" dirty="0" err="1"/>
              <a:t>n,f</a:t>
            </a:r>
            <a:r>
              <a:rPr lang="en-GB" sz="2000" dirty="0"/>
              <a:t>) heavy fragments</a:t>
            </a:r>
            <a:endParaRPr lang="fr-FR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51C71-794E-40C0-B8F8-BA4E2F1270C9}"/>
              </a:ext>
            </a:extLst>
          </p:cNvPr>
          <p:cNvSpPr txBox="1"/>
          <p:nvPr/>
        </p:nvSpPr>
        <p:spPr>
          <a:xfrm>
            <a:off x="8556282" y="905931"/>
            <a:ext cx="3331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Fit distributions </a:t>
            </a:r>
            <a:r>
              <a:rPr lang="fr-FR" dirty="0" err="1"/>
              <a:t>with</a:t>
            </a:r>
            <a:r>
              <a:rPr lang="fr-FR" dirty="0"/>
              <a:t> 1 </a:t>
            </a:r>
            <a:r>
              <a:rPr lang="fr-FR" dirty="0" err="1"/>
              <a:t>parameter</a:t>
            </a:r>
            <a:endParaRPr lang="fr-FR" dirty="0"/>
          </a:p>
          <a:p>
            <a:r>
              <a:rPr lang="fr-FR" dirty="0"/>
              <a:t>Spin </a:t>
            </a:r>
            <a:r>
              <a:rPr lang="fr-FR" dirty="0" err="1"/>
              <a:t>cutoff</a:t>
            </a:r>
            <a:r>
              <a:rPr lang="fr-FR" dirty="0"/>
              <a:t> </a:t>
            </a:r>
            <a:r>
              <a:rPr lang="fr-FR" dirty="0" err="1"/>
              <a:t>parameter</a:t>
            </a:r>
            <a:r>
              <a:rPr lang="fr-FR" dirty="0"/>
              <a:t> </a:t>
            </a:r>
            <a:r>
              <a:rPr lang="el-GR" dirty="0"/>
              <a:t>σ</a:t>
            </a:r>
            <a:r>
              <a:rPr lang="fr-FR" baseline="30000" dirty="0"/>
              <a:t>2</a:t>
            </a:r>
            <a:r>
              <a:rPr lang="fr-FR" dirty="0"/>
              <a:t> </a:t>
            </a:r>
            <a:endParaRPr lang="en-GB" dirty="0"/>
          </a:p>
        </p:txBody>
      </p:sp>
      <p:graphicFrame>
        <p:nvGraphicFramePr>
          <p:cNvPr id="10" name="Objet 1">
            <a:extLst>
              <a:ext uri="{FF2B5EF4-FFF2-40B4-BE49-F238E27FC236}">
                <a16:creationId xmlns:a16="http://schemas.microsoft.com/office/drawing/2014/main" id="{49172522-E99E-48E1-8E84-DDCE5921A2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44070" y="1691584"/>
          <a:ext cx="3108048" cy="786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r:id="rId4" imgW="2108200" imgH="533400" progId="Equation.DSMT4">
                  <p:embed/>
                </p:oleObj>
              </mc:Choice>
              <mc:Fallback>
                <p:oleObj r:id="rId4" imgW="2108200" imgH="533400" progId="Equation.DSMT4">
                  <p:embed/>
                  <p:pic>
                    <p:nvPicPr>
                      <p:cNvPr id="10" name="Objet 1">
                        <a:extLst>
                          <a:ext uri="{FF2B5EF4-FFF2-40B4-BE49-F238E27FC236}">
                            <a16:creationId xmlns:a16="http://schemas.microsoft.com/office/drawing/2014/main" id="{49172522-E99E-48E1-8E84-DDCE5921A2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4070" y="1691584"/>
                        <a:ext cx="3108048" cy="7869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8495F0E-8B09-4852-8C89-A787B9A3BD25}"/>
              </a:ext>
            </a:extLst>
          </p:cNvPr>
          <p:cNvSpPr txBox="1"/>
          <p:nvPr/>
        </p:nvSpPr>
        <p:spPr>
          <a:xfrm>
            <a:off x="8205025" y="2763592"/>
            <a:ext cx="33861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“An Attempt to Calculate the Number of Energy Levels of a Heavy Nucleus”, H. A. Bethe Phys. Rev. 50, 332 (1936)</a:t>
            </a:r>
          </a:p>
        </p:txBody>
      </p:sp>
    </p:spTree>
    <p:extLst>
      <p:ext uri="{BB962C8B-B14F-4D97-AF65-F5344CB8AC3E}">
        <p14:creationId xmlns:p14="http://schemas.microsoft.com/office/powerpoint/2010/main" val="43143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3"/>
            <a:fld id="{77E71596-5F9D-49C5-9701-16B3CA54319D}" type="slidenum">
              <a:rPr lang="fr-FR" kern="1200">
                <a:solidFill>
                  <a:prstClr val="white"/>
                </a:solidFill>
                <a:latin typeface="Calibri" panose="020F0502020204030204"/>
                <a:cs typeface="+mn-cs"/>
              </a:rPr>
              <a:pPr defTabSz="914373"/>
              <a:t>11</a:t>
            </a:fld>
            <a:endParaRPr lang="fr-FR" kern="120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1658032" y="159064"/>
            <a:ext cx="7576209" cy="488967"/>
          </a:xfrm>
        </p:spPr>
        <p:txBody>
          <a:bodyPr>
            <a:noAutofit/>
          </a:bodyPr>
          <a:lstStyle/>
          <a:p>
            <a:r>
              <a:rPr lang="en-US" sz="2800" dirty="0"/>
              <a:t>Average spin &lt;I&gt; vs fragment mass (A)</a:t>
            </a:r>
            <a:endParaRPr lang="fr-FR" sz="28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31" y="738057"/>
            <a:ext cx="5428881" cy="563972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176143" y="940405"/>
            <a:ext cx="5103385" cy="922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2" indent="-285742" defTabSz="914373">
              <a:buFont typeface="Arial" panose="020B0604020202020204" pitchFamily="34" charset="0"/>
              <a:buChar char="•"/>
            </a:pP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30 even-even nuclei measured for each system</a:t>
            </a:r>
          </a:p>
          <a:p>
            <a:pPr marL="285742" indent="-285742" defTabSz="914373">
              <a:buFont typeface="Arial" panose="020B0604020202020204" pitchFamily="34" charset="0"/>
              <a:buChar char="•"/>
            </a:pP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Definitive saw-tooth patterns</a:t>
            </a:r>
          </a:p>
          <a:p>
            <a:pPr marL="285742" indent="-285742" defTabSz="914373">
              <a:buFont typeface="Arial" panose="020B0604020202020204" pitchFamily="34" charset="0"/>
              <a:buChar char="•"/>
            </a:pP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Slope </a:t>
            </a:r>
            <a:r>
              <a:rPr lang="en-GB" sz="1799" u="sng" dirty="0">
                <a:solidFill>
                  <a:prstClr val="black"/>
                </a:solidFill>
                <a:latin typeface="Calibri" panose="020F0502020204030204"/>
              </a:rPr>
              <a:t>and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 curvature. Heavy peak has higher spins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108882" y="2838463"/>
            <a:ext cx="4934749" cy="2030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2" indent="-285742" defTabSz="914373">
              <a:buFont typeface="Arial" panose="020B0604020202020204" pitchFamily="34" charset="0"/>
              <a:buChar char="•"/>
            </a:pP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No notable dependence on the partner nucleus</a:t>
            </a:r>
          </a:p>
          <a:p>
            <a:pPr defTabSz="914373"/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e.g. </a:t>
            </a:r>
          </a:p>
          <a:p>
            <a:pPr defTabSz="914373"/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140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Xe + </a:t>
            </a:r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90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Kr</a:t>
            </a:r>
          </a:p>
          <a:p>
            <a:pPr defTabSz="914373"/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140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Xe + </a:t>
            </a:r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96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Sr</a:t>
            </a:r>
          </a:p>
          <a:p>
            <a:pPr defTabSz="914373"/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140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Xe + </a:t>
            </a:r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112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Ru</a:t>
            </a:r>
          </a:p>
          <a:p>
            <a:pPr defTabSz="914373"/>
            <a:endParaRPr lang="en-GB" sz="1799" dirty="0">
              <a:solidFill>
                <a:srgbClr val="FF0000"/>
              </a:solidFill>
              <a:latin typeface="Calibri" panose="020F0502020204030204"/>
            </a:endParaRPr>
          </a:p>
          <a:p>
            <a:pPr defTabSz="914373"/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Each nucleus does not care who it emerged with!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108882" y="5088160"/>
            <a:ext cx="4832541" cy="1476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2" indent="-285742" defTabSz="914373">
              <a:buFont typeface="Arial" panose="020B0604020202020204" pitchFamily="34" charset="0"/>
              <a:buChar char="•"/>
            </a:pP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Certain partners have large asymmetries in &lt;I&gt;</a:t>
            </a:r>
          </a:p>
          <a:p>
            <a:pPr defTabSz="914373"/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e.g. </a:t>
            </a:r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150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Ce has double the &lt;I&gt; of </a:t>
            </a:r>
            <a:r>
              <a:rPr lang="en-GB" sz="1799" baseline="30000" dirty="0">
                <a:solidFill>
                  <a:srgbClr val="FF0000"/>
                </a:solidFill>
                <a:latin typeface="Calibri" panose="020F0502020204030204"/>
              </a:rPr>
              <a:t>86</a:t>
            </a: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Se</a:t>
            </a:r>
          </a:p>
          <a:p>
            <a:pPr defTabSz="914373"/>
            <a:endParaRPr lang="en-GB" sz="1799" dirty="0">
              <a:solidFill>
                <a:srgbClr val="FF0000"/>
              </a:solidFill>
              <a:latin typeface="Calibri" panose="020F0502020204030204"/>
            </a:endParaRPr>
          </a:p>
          <a:p>
            <a:pPr marL="285742" indent="-285742" defTabSz="914373">
              <a:buFont typeface="Arial" panose="020B0604020202020204" pitchFamily="34" charset="0"/>
              <a:buChar char="•"/>
            </a:pPr>
            <a:r>
              <a:rPr lang="en-GB" sz="1799" dirty="0">
                <a:solidFill>
                  <a:srgbClr val="FF0000"/>
                </a:solidFill>
                <a:latin typeface="Calibri" panose="020F0502020204030204"/>
              </a:rPr>
              <a:t>Highly asymmetric distribution</a:t>
            </a:r>
          </a:p>
          <a:p>
            <a:pPr defTabSz="914373"/>
            <a:endParaRPr lang="fr-FR" sz="1799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08881" y="2435367"/>
            <a:ext cx="988027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/>
            <a:r>
              <a:rPr lang="en-GB" sz="1799" u="sng" dirty="0">
                <a:solidFill>
                  <a:srgbClr val="FF0000"/>
                </a:solidFill>
                <a:latin typeface="Calibri" panose="020F0502020204030204"/>
              </a:rPr>
              <a:t>Remarks</a:t>
            </a:r>
            <a:endParaRPr lang="fr-FR" sz="1799" u="sng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5" name="Accolade fermante 4"/>
          <p:cNvSpPr/>
          <p:nvPr/>
        </p:nvSpPr>
        <p:spPr>
          <a:xfrm>
            <a:off x="8489295" y="3469641"/>
            <a:ext cx="207812" cy="768902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3"/>
            <a:endParaRPr lang="fr-FR" sz="1799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821794" y="3669432"/>
            <a:ext cx="2342501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3"/>
            <a:r>
              <a:rPr lang="en-GB" sz="1799" dirty="0">
                <a:solidFill>
                  <a:srgbClr val="0070C0"/>
                </a:solidFill>
                <a:latin typeface="Calibri" panose="020F0502020204030204"/>
              </a:rPr>
              <a:t>25% difference in mass</a:t>
            </a:r>
            <a:endParaRPr lang="fr-FR" sz="1799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0346" y="6467814"/>
            <a:ext cx="3908058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3"/>
            <a:r>
              <a:rPr lang="en-GB" sz="1799" dirty="0">
                <a:solidFill>
                  <a:prstClr val="black"/>
                </a:solidFill>
                <a:latin typeface="HardingText-Regular"/>
              </a:rPr>
              <a:t>J.N. Wilson et al. Nature 590 566 (2021)</a:t>
            </a:r>
            <a:endParaRPr lang="en-GB" sz="1799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958516-43C9-40B5-B0E4-9148E1FD450A}"/>
              </a:ext>
            </a:extLst>
          </p:cNvPr>
          <p:cNvCxnSpPr/>
          <p:nvPr/>
        </p:nvCxnSpPr>
        <p:spPr>
          <a:xfrm>
            <a:off x="1114588" y="1533587"/>
            <a:ext cx="4152764" cy="419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C4CC192-1458-4071-8FD1-6206E2FAEDC4}"/>
              </a:ext>
            </a:extLst>
          </p:cNvPr>
          <p:cNvCxnSpPr>
            <a:cxnSpLocks/>
          </p:cNvCxnSpPr>
          <p:nvPr/>
        </p:nvCxnSpPr>
        <p:spPr>
          <a:xfrm>
            <a:off x="1114589" y="1533589"/>
            <a:ext cx="1809690" cy="600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8473798-5CB6-47ED-9771-82B44EADA0F4}"/>
              </a:ext>
            </a:extLst>
          </p:cNvPr>
          <p:cNvSpPr txBox="1"/>
          <p:nvPr/>
        </p:nvSpPr>
        <p:spPr>
          <a:xfrm>
            <a:off x="150346" y="1863703"/>
            <a:ext cx="1418455" cy="119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3"/>
            <a:r>
              <a:rPr lang="fr-FR" sz="1799" dirty="0">
                <a:solidFill>
                  <a:prstClr val="black"/>
                </a:solidFill>
                <a:latin typeface="Calibri" panose="020F0502020204030204"/>
              </a:rPr>
              <a:t>Fit </a:t>
            </a:r>
            <a:r>
              <a:rPr lang="fr-FR" sz="1799" dirty="0" err="1">
                <a:solidFill>
                  <a:prstClr val="black"/>
                </a:solidFill>
                <a:latin typeface="Calibri" panose="020F0502020204030204"/>
              </a:rPr>
              <a:t>based</a:t>
            </a:r>
            <a:r>
              <a:rPr lang="fr-FR" sz="1799" dirty="0">
                <a:solidFill>
                  <a:prstClr val="black"/>
                </a:solidFill>
                <a:latin typeface="Calibri" panose="020F0502020204030204"/>
              </a:rPr>
              <a:t> on </a:t>
            </a:r>
            <a:r>
              <a:rPr lang="fr-FR" sz="1799" dirty="0" err="1">
                <a:solidFill>
                  <a:prstClr val="black"/>
                </a:solidFill>
                <a:latin typeface="Calibri" panose="020F0502020204030204"/>
              </a:rPr>
              <a:t>statistical</a:t>
            </a:r>
            <a:r>
              <a:rPr lang="fr-FR" sz="1799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1799" dirty="0" err="1">
                <a:solidFill>
                  <a:prstClr val="black"/>
                </a:solidFill>
                <a:latin typeface="Calibri" panose="020F0502020204030204"/>
              </a:rPr>
              <a:t>theory</a:t>
            </a:r>
            <a:endParaRPr lang="fr-FR" sz="1799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3"/>
            <a:r>
              <a:rPr lang="fr-FR" sz="1799" dirty="0">
                <a:solidFill>
                  <a:prstClr val="black"/>
                </a:solidFill>
                <a:latin typeface="Calibri" panose="020F0502020204030204"/>
              </a:rPr>
              <a:t>&lt;I&gt; α E</a:t>
            </a:r>
            <a:r>
              <a:rPr lang="fr-FR" sz="1799" baseline="-25000" dirty="0">
                <a:solidFill>
                  <a:prstClr val="black"/>
                </a:solidFill>
                <a:latin typeface="Calibri" panose="020F0502020204030204"/>
              </a:rPr>
              <a:t>x</a:t>
            </a:r>
            <a:r>
              <a:rPr lang="fr-FR" sz="1799" baseline="30000" dirty="0">
                <a:solidFill>
                  <a:prstClr val="black"/>
                </a:solidFill>
                <a:latin typeface="Calibri" panose="020F0502020204030204"/>
              </a:rPr>
              <a:t>1/4</a:t>
            </a:r>
            <a:endParaRPr lang="en-GB" sz="1799" baseline="30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FFBC6E-42A1-4995-9AD7-3F5E4E1F970D}"/>
              </a:ext>
            </a:extLst>
          </p:cNvPr>
          <p:cNvSpPr txBox="1"/>
          <p:nvPr/>
        </p:nvSpPr>
        <p:spPr>
          <a:xfrm>
            <a:off x="191232" y="5188646"/>
            <a:ext cx="1375698" cy="52322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l-GR" sz="2800" dirty="0"/>
              <a:t>ΔθΔ</a:t>
            </a:r>
            <a:r>
              <a:rPr lang="fr-F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I=</a:t>
            </a:r>
            <a:r>
              <a:rPr lang="en-GB" sz="2800" b="0" i="0" dirty="0">
                <a:solidFill>
                  <a:srgbClr val="001D35"/>
                </a:solidFill>
                <a:effectLst/>
                <a:latin typeface="Google Sans"/>
              </a:rPr>
              <a:t>ℏ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0957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5" grpId="0" animBg="1"/>
      <p:bldP spid="6" grpId="0"/>
      <p:bldP spid="17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E7D7EB72-DE1D-4D81-90EE-E02B63092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05" y="1310143"/>
            <a:ext cx="9029800" cy="4502246"/>
          </a:xfrm>
          <a:prstGeom prst="rect">
            <a:avLst/>
          </a:prstGeom>
        </p:spPr>
      </p:pic>
      <p:sp>
        <p:nvSpPr>
          <p:cNvPr id="34" name="Titre 8">
            <a:extLst>
              <a:ext uri="{FF2B5EF4-FFF2-40B4-BE49-F238E27FC236}">
                <a16:creationId xmlns:a16="http://schemas.microsoft.com/office/drawing/2014/main" id="{E0F41F5E-AADC-40FD-8872-AD4904F37433}"/>
              </a:ext>
            </a:extLst>
          </p:cNvPr>
          <p:cNvSpPr txBox="1">
            <a:spLocks/>
          </p:cNvSpPr>
          <p:nvPr/>
        </p:nvSpPr>
        <p:spPr>
          <a:xfrm>
            <a:off x="2836222" y="169221"/>
            <a:ext cx="5541473" cy="4889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Angular momentum “modes”</a:t>
            </a:r>
            <a:endParaRPr lang="fr-FR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3739AF-0854-4B6D-9423-4183911862F5}"/>
              </a:ext>
            </a:extLst>
          </p:cNvPr>
          <p:cNvSpPr txBox="1"/>
          <p:nvPr/>
        </p:nvSpPr>
        <p:spPr>
          <a:xfrm>
            <a:off x="5606958" y="1045611"/>
            <a:ext cx="6030590" cy="371499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811" u="sng" dirty="0"/>
              <a:t>Confusion </a:t>
            </a:r>
            <a:r>
              <a:rPr lang="fr-FR" sz="1811" u="sng" dirty="0" err="1"/>
              <a:t>from</a:t>
            </a:r>
            <a:r>
              <a:rPr lang="fr-FR" sz="1811" u="sng" dirty="0"/>
              <a:t> the multiple uses of the </a:t>
            </a:r>
            <a:r>
              <a:rPr lang="fr-FR" sz="1811" u="sng" dirty="0" err="1"/>
              <a:t>word</a:t>
            </a:r>
            <a:r>
              <a:rPr lang="fr-FR" sz="1811" u="sng" dirty="0"/>
              <a:t> « </a:t>
            </a:r>
            <a:r>
              <a:rPr lang="fr-FR" sz="1811" b="1" i="1" u="sng" dirty="0"/>
              <a:t>mode »</a:t>
            </a:r>
            <a:r>
              <a:rPr lang="fr-FR" sz="1811" u="sng" dirty="0"/>
              <a:t> in fission!!</a:t>
            </a:r>
          </a:p>
          <a:p>
            <a:endParaRPr lang="fr-FR" sz="1811" dirty="0"/>
          </a:p>
          <a:p>
            <a:r>
              <a:rPr lang="fr-FR" sz="1811" dirty="0"/>
              <a:t>1) A </a:t>
            </a:r>
            <a:r>
              <a:rPr lang="fr-FR" sz="1811" b="1" i="1" dirty="0" err="1"/>
              <a:t>decay</a:t>
            </a:r>
            <a:r>
              <a:rPr lang="fr-FR" sz="1811" b="1" i="1" dirty="0"/>
              <a:t> mode </a:t>
            </a:r>
            <a:r>
              <a:rPr lang="fr-FR" sz="1811" dirty="0"/>
              <a:t>(</a:t>
            </a:r>
            <a:r>
              <a:rPr lang="fr-FR" sz="1811" dirty="0" err="1"/>
              <a:t>spontaneous</a:t>
            </a:r>
            <a:r>
              <a:rPr lang="fr-FR" sz="1811" dirty="0"/>
              <a:t> fission)</a:t>
            </a:r>
          </a:p>
          <a:p>
            <a:pPr marL="517413" indent="-517413">
              <a:buAutoNum type="arabicParenR"/>
            </a:pPr>
            <a:endParaRPr lang="fr-FR" sz="1811" dirty="0"/>
          </a:p>
          <a:p>
            <a:r>
              <a:rPr lang="fr-FR" sz="1811" dirty="0"/>
              <a:t>2) Reference to the </a:t>
            </a:r>
            <a:r>
              <a:rPr lang="fr-FR" sz="1811" b="1" i="1" dirty="0" err="1"/>
              <a:t>shell</a:t>
            </a:r>
            <a:r>
              <a:rPr lang="fr-FR" sz="1811" b="1" i="1" dirty="0"/>
              <a:t> </a:t>
            </a:r>
            <a:r>
              <a:rPr lang="fr-FR" sz="1811" b="1" i="1" dirty="0" err="1"/>
              <a:t>effects</a:t>
            </a:r>
            <a:r>
              <a:rPr lang="fr-FR" sz="1811" dirty="0"/>
              <a:t> </a:t>
            </a:r>
            <a:r>
              <a:rPr lang="fr-FR" sz="1811" dirty="0" err="1"/>
              <a:t>governing</a:t>
            </a:r>
            <a:r>
              <a:rPr lang="fr-FR" sz="1811" dirty="0"/>
              <a:t> the mass partition (e.g. S1 mode, S2 mode, Super-long mode, etc.)</a:t>
            </a:r>
          </a:p>
          <a:p>
            <a:endParaRPr lang="fr-FR" sz="1811" dirty="0"/>
          </a:p>
          <a:p>
            <a:r>
              <a:rPr lang="fr-FR" sz="1811" dirty="0"/>
              <a:t>3) A </a:t>
            </a:r>
            <a:r>
              <a:rPr lang="fr-FR" sz="1811" b="1" i="1" dirty="0" err="1"/>
              <a:t>zoology</a:t>
            </a:r>
            <a:r>
              <a:rPr lang="fr-FR" sz="1811" dirty="0"/>
              <a:t> of fragment spin directions </a:t>
            </a:r>
            <a:r>
              <a:rPr lang="fr-FR" sz="1811" dirty="0" err="1"/>
              <a:t>after</a:t>
            </a:r>
            <a:r>
              <a:rPr lang="fr-FR" sz="1811" dirty="0"/>
              <a:t> scission (</a:t>
            </a:r>
            <a:r>
              <a:rPr lang="fr-FR" sz="1811" dirty="0" err="1"/>
              <a:t>bending</a:t>
            </a:r>
            <a:r>
              <a:rPr lang="fr-FR" sz="1811" dirty="0"/>
              <a:t> mode, </a:t>
            </a:r>
            <a:r>
              <a:rPr lang="fr-FR" sz="1811" dirty="0" err="1"/>
              <a:t>wriggling</a:t>
            </a:r>
            <a:r>
              <a:rPr lang="fr-FR" sz="1811" dirty="0"/>
              <a:t> mode, etc.)</a:t>
            </a:r>
          </a:p>
          <a:p>
            <a:endParaRPr lang="fr-FR" sz="1811" dirty="0"/>
          </a:p>
          <a:p>
            <a:r>
              <a:rPr lang="fr-FR" sz="1811" dirty="0"/>
              <a:t>4) A collective </a:t>
            </a:r>
            <a:r>
              <a:rPr lang="fr-FR" sz="1811" b="1" i="1" dirty="0" err="1"/>
              <a:t>mechanism</a:t>
            </a:r>
            <a:r>
              <a:rPr lang="fr-FR" sz="1811" dirty="0"/>
              <a:t> via </a:t>
            </a:r>
            <a:r>
              <a:rPr lang="fr-FR" sz="1811" dirty="0" err="1"/>
              <a:t>which</a:t>
            </a:r>
            <a:r>
              <a:rPr lang="fr-FR" sz="1811" dirty="0"/>
              <a:t> fragment spin </a:t>
            </a:r>
            <a:r>
              <a:rPr lang="fr-FR" sz="1811" dirty="0" err="1"/>
              <a:t>is</a:t>
            </a:r>
            <a:r>
              <a:rPr lang="fr-FR" sz="1811" dirty="0"/>
              <a:t> </a:t>
            </a:r>
            <a:r>
              <a:rPr lang="fr-FR" sz="1811" dirty="0" err="1"/>
              <a:t>generated</a:t>
            </a:r>
            <a:endParaRPr lang="fr-FR" sz="181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D116B6-051D-429C-9661-6A4EFDB1E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2" y="1213353"/>
            <a:ext cx="4277141" cy="4695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318763-73C3-40F7-AE5F-A0F968BCE860}"/>
              </a:ext>
            </a:extLst>
          </p:cNvPr>
          <p:cNvSpPr txBox="1"/>
          <p:nvPr/>
        </p:nvSpPr>
        <p:spPr>
          <a:xfrm>
            <a:off x="623656" y="5601401"/>
            <a:ext cx="6094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Adapted from W. </a:t>
            </a:r>
            <a:r>
              <a:rPr lang="en-GB" sz="1400" dirty="0" err="1"/>
              <a:t>Pilz</a:t>
            </a:r>
            <a:r>
              <a:rPr lang="en-GB" sz="1400" dirty="0"/>
              <a:t> et al. Z. Phys. A 338, 75-87 (1991)</a:t>
            </a:r>
          </a:p>
        </p:txBody>
      </p:sp>
    </p:spTree>
    <p:extLst>
      <p:ext uri="{BB962C8B-B14F-4D97-AF65-F5344CB8AC3E}">
        <p14:creationId xmlns:p14="http://schemas.microsoft.com/office/powerpoint/2010/main" val="409152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5E3999-6309-4488-9BF8-39CA51D9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072" y="115128"/>
            <a:ext cx="7576457" cy="488983"/>
          </a:xfrm>
        </p:spPr>
        <p:txBody>
          <a:bodyPr/>
          <a:lstStyle/>
          <a:p>
            <a:r>
              <a:rPr lang="fr-FR" dirty="0"/>
              <a:t>Orientation </a:t>
            </a:r>
            <a:r>
              <a:rPr lang="fr-FR" dirty="0" err="1"/>
              <a:t>pumping</a:t>
            </a:r>
            <a:r>
              <a:rPr lang="fr-FR" dirty="0"/>
              <a:t> </a:t>
            </a:r>
            <a:r>
              <a:rPr lang="fr-FR" dirty="0" err="1"/>
              <a:t>mechanism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A591-FA8E-4258-8561-2489815D6EFC}"/>
              </a:ext>
            </a:extLst>
          </p:cNvPr>
          <p:cNvSpPr txBox="1"/>
          <p:nvPr/>
        </p:nvSpPr>
        <p:spPr>
          <a:xfrm>
            <a:off x="4122276" y="1348160"/>
            <a:ext cx="1451038" cy="52322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l-GR" sz="2800" dirty="0"/>
              <a:t>ΔθΔ</a:t>
            </a:r>
            <a:r>
              <a:rPr lang="fr-F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L=</a:t>
            </a:r>
            <a:r>
              <a:rPr lang="en-GB" sz="2800" b="0" i="0" dirty="0">
                <a:solidFill>
                  <a:srgbClr val="001D35"/>
                </a:solidFill>
                <a:effectLst/>
                <a:latin typeface="Google Sans"/>
              </a:rPr>
              <a:t>ℏ</a:t>
            </a:r>
            <a:endParaRPr lang="en-GB" sz="2800" dirty="0"/>
          </a:p>
        </p:txBody>
      </p:sp>
      <p:pic>
        <p:nvPicPr>
          <p:cNvPr id="9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FDA3479C-7331-4ED0-BF36-258894ED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265" y="2198459"/>
            <a:ext cx="2436281" cy="120193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76313796-AEAD-4B68-8ECC-93871BB86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7259" y="4457310"/>
            <a:ext cx="2285897" cy="149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781F65E2-96C9-4F05-BD7E-EDB435F0C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881" y="4154955"/>
            <a:ext cx="1707812" cy="191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D42DA46C-5178-44C2-A305-3BA614970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322" y="2045941"/>
            <a:ext cx="2285897" cy="146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A901E6-3A20-4E4D-BC48-64EC44C6D567}"/>
              </a:ext>
            </a:extLst>
          </p:cNvPr>
          <p:cNvCxnSpPr>
            <a:cxnSpLocks/>
          </p:cNvCxnSpPr>
          <p:nvPr/>
        </p:nvCxnSpPr>
        <p:spPr>
          <a:xfrm flipV="1">
            <a:off x="2598885" y="2392592"/>
            <a:ext cx="2104417" cy="3698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A4312EE-475B-41CE-B1C6-7D639C3284A7}"/>
              </a:ext>
            </a:extLst>
          </p:cNvPr>
          <p:cNvCxnSpPr/>
          <p:nvPr/>
        </p:nvCxnSpPr>
        <p:spPr>
          <a:xfrm flipH="1">
            <a:off x="-659273" y="2762489"/>
            <a:ext cx="5534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D73A0F-D80C-4BE4-9A3C-56B99A2C2856}"/>
              </a:ext>
            </a:extLst>
          </p:cNvPr>
          <p:cNvCxnSpPr/>
          <p:nvPr/>
        </p:nvCxnSpPr>
        <p:spPr>
          <a:xfrm flipH="1">
            <a:off x="-409575" y="5143500"/>
            <a:ext cx="5124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DD2E43F-6D4B-4075-9F8E-90E79E9BE035}"/>
              </a:ext>
            </a:extLst>
          </p:cNvPr>
          <p:cNvCxnSpPr>
            <a:cxnSpLocks/>
          </p:cNvCxnSpPr>
          <p:nvPr/>
        </p:nvCxnSpPr>
        <p:spPr>
          <a:xfrm flipV="1">
            <a:off x="2484717" y="4426058"/>
            <a:ext cx="1050711" cy="762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F022849-D41E-4C47-B63B-3ED064D71705}"/>
              </a:ext>
            </a:extLst>
          </p:cNvPr>
          <p:cNvCxnSpPr>
            <a:cxnSpLocks/>
          </p:cNvCxnSpPr>
          <p:nvPr/>
        </p:nvCxnSpPr>
        <p:spPr>
          <a:xfrm flipH="1" flipV="1">
            <a:off x="2011615" y="4027542"/>
            <a:ext cx="522643" cy="11159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EE408C1-E18E-4D30-8587-77A6C51CF4CB}"/>
              </a:ext>
            </a:extLst>
          </p:cNvPr>
          <p:cNvCxnSpPr>
            <a:cxnSpLocks/>
          </p:cNvCxnSpPr>
          <p:nvPr/>
        </p:nvCxnSpPr>
        <p:spPr>
          <a:xfrm>
            <a:off x="2534258" y="5143499"/>
            <a:ext cx="872435" cy="7117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75ADAF2-5C40-4F82-85AF-9EE78714D5EC}"/>
              </a:ext>
            </a:extLst>
          </p:cNvPr>
          <p:cNvCxnSpPr>
            <a:cxnSpLocks/>
          </p:cNvCxnSpPr>
          <p:nvPr/>
        </p:nvCxnSpPr>
        <p:spPr>
          <a:xfrm flipH="1">
            <a:off x="1876322" y="5143537"/>
            <a:ext cx="670456" cy="9237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464B002-0249-4936-B2BC-56F293F75624}"/>
              </a:ext>
            </a:extLst>
          </p:cNvPr>
          <p:cNvCxnSpPr>
            <a:cxnSpLocks/>
          </p:cNvCxnSpPr>
          <p:nvPr/>
        </p:nvCxnSpPr>
        <p:spPr>
          <a:xfrm flipV="1">
            <a:off x="2546778" y="4020036"/>
            <a:ext cx="319130" cy="11409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8C6D23E-5E2F-4763-AADA-3944DEF73E0A}"/>
              </a:ext>
            </a:extLst>
          </p:cNvPr>
          <p:cNvCxnSpPr>
            <a:cxnSpLocks/>
          </p:cNvCxnSpPr>
          <p:nvPr/>
        </p:nvCxnSpPr>
        <p:spPr>
          <a:xfrm flipV="1">
            <a:off x="2559298" y="5064125"/>
            <a:ext cx="1160129" cy="793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B38B52C-642B-46A9-8A9D-FFFCF769ABAF}"/>
              </a:ext>
            </a:extLst>
          </p:cNvPr>
          <p:cNvCxnSpPr>
            <a:cxnSpLocks/>
          </p:cNvCxnSpPr>
          <p:nvPr/>
        </p:nvCxnSpPr>
        <p:spPr>
          <a:xfrm flipH="1" flipV="1">
            <a:off x="1506079" y="4422847"/>
            <a:ext cx="1053219" cy="7462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977AFA6-5FD0-46EC-A902-79C08487C464}"/>
              </a:ext>
            </a:extLst>
          </p:cNvPr>
          <p:cNvCxnSpPr>
            <a:cxnSpLocks/>
          </p:cNvCxnSpPr>
          <p:nvPr/>
        </p:nvCxnSpPr>
        <p:spPr>
          <a:xfrm flipH="1" flipV="1">
            <a:off x="1340507" y="4981666"/>
            <a:ext cx="1206271" cy="1793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6BE6D8D-54C6-4A0A-86DA-A8CC5700CE71}"/>
              </a:ext>
            </a:extLst>
          </p:cNvPr>
          <p:cNvCxnSpPr>
            <a:cxnSpLocks/>
          </p:cNvCxnSpPr>
          <p:nvPr/>
        </p:nvCxnSpPr>
        <p:spPr>
          <a:xfrm flipH="1">
            <a:off x="1470488" y="5152189"/>
            <a:ext cx="1095124" cy="523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C15C945-B89D-4431-8DF5-473BBE5B39E1}"/>
              </a:ext>
            </a:extLst>
          </p:cNvPr>
          <p:cNvCxnSpPr>
            <a:cxnSpLocks/>
          </p:cNvCxnSpPr>
          <p:nvPr/>
        </p:nvCxnSpPr>
        <p:spPr>
          <a:xfrm>
            <a:off x="2534258" y="5152189"/>
            <a:ext cx="143146" cy="1048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0F891C0-FBB7-408A-866F-A2F82DDEC41E}"/>
              </a:ext>
            </a:extLst>
          </p:cNvPr>
          <p:cNvCxnSpPr>
            <a:cxnSpLocks/>
          </p:cNvCxnSpPr>
          <p:nvPr/>
        </p:nvCxnSpPr>
        <p:spPr>
          <a:xfrm>
            <a:off x="2589359" y="2771373"/>
            <a:ext cx="2123467" cy="2801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5E89D9A-6E25-43ED-90FD-44DC988FE1EE}"/>
              </a:ext>
            </a:extLst>
          </p:cNvPr>
          <p:cNvCxnSpPr>
            <a:cxnSpLocks/>
          </p:cNvCxnSpPr>
          <p:nvPr/>
        </p:nvCxnSpPr>
        <p:spPr>
          <a:xfrm flipV="1">
            <a:off x="2659516" y="2590862"/>
            <a:ext cx="2167611" cy="1802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326617B-B81B-4AEA-8CF4-01B63E453525}"/>
              </a:ext>
            </a:extLst>
          </p:cNvPr>
          <p:cNvCxnSpPr>
            <a:cxnSpLocks/>
          </p:cNvCxnSpPr>
          <p:nvPr/>
        </p:nvCxnSpPr>
        <p:spPr>
          <a:xfrm>
            <a:off x="2633496" y="2779979"/>
            <a:ext cx="2149487" cy="1173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727EF1F-1EFF-4D8D-8F28-A04A553FE62D}"/>
              </a:ext>
            </a:extLst>
          </p:cNvPr>
          <p:cNvCxnSpPr/>
          <p:nvPr/>
        </p:nvCxnSpPr>
        <p:spPr>
          <a:xfrm flipV="1">
            <a:off x="6182141" y="2165546"/>
            <a:ext cx="0" cy="1112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4983C17-F423-4B54-A322-8B59BCB2FA36}"/>
              </a:ext>
            </a:extLst>
          </p:cNvPr>
          <p:cNvCxnSpPr/>
          <p:nvPr/>
        </p:nvCxnSpPr>
        <p:spPr>
          <a:xfrm>
            <a:off x="5282029" y="3268273"/>
            <a:ext cx="17621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0E1C2FBF-1888-402C-A37C-6ACE06AD55D9}"/>
              </a:ext>
            </a:extLst>
          </p:cNvPr>
          <p:cNvSpPr txBox="1"/>
          <p:nvPr/>
        </p:nvSpPr>
        <p:spPr>
          <a:xfrm>
            <a:off x="6024979" y="3312744"/>
            <a:ext cx="45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Δθ</a:t>
            </a:r>
            <a:endParaRPr lang="en-GB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30FD07F-CB40-49F2-BEE0-003C8CF40129}"/>
              </a:ext>
            </a:extLst>
          </p:cNvPr>
          <p:cNvSpPr txBox="1"/>
          <p:nvPr/>
        </p:nvSpPr>
        <p:spPr>
          <a:xfrm>
            <a:off x="398002" y="1581389"/>
            <a:ext cx="292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Large </a:t>
            </a:r>
            <a:r>
              <a:rPr lang="fr-FR" dirty="0" err="1"/>
              <a:t>deformation</a:t>
            </a:r>
            <a:r>
              <a:rPr lang="fr-FR" dirty="0"/>
              <a:t> at scission</a:t>
            </a:r>
            <a:endParaRPr lang="en-GB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0C0E657-AB60-43FB-9A05-D6F217F88151}"/>
              </a:ext>
            </a:extLst>
          </p:cNvPr>
          <p:cNvSpPr txBox="1"/>
          <p:nvPr/>
        </p:nvSpPr>
        <p:spPr>
          <a:xfrm>
            <a:off x="278364" y="3623794"/>
            <a:ext cx="2973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Small  </a:t>
            </a:r>
            <a:r>
              <a:rPr lang="fr-FR" dirty="0" err="1"/>
              <a:t>deformation</a:t>
            </a:r>
            <a:r>
              <a:rPr lang="fr-FR" dirty="0"/>
              <a:t> at scission</a:t>
            </a:r>
            <a:endParaRPr lang="en-GB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4660DE8-C94C-4E6C-8F84-191F453BFC9E}"/>
              </a:ext>
            </a:extLst>
          </p:cNvPr>
          <p:cNvCxnSpPr/>
          <p:nvPr/>
        </p:nvCxnSpPr>
        <p:spPr>
          <a:xfrm flipV="1">
            <a:off x="6253162" y="4463458"/>
            <a:ext cx="0" cy="1112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F688CEF-6DFE-46F8-A17F-DD7D24319E4D}"/>
              </a:ext>
            </a:extLst>
          </p:cNvPr>
          <p:cNvCxnSpPr/>
          <p:nvPr/>
        </p:nvCxnSpPr>
        <p:spPr>
          <a:xfrm>
            <a:off x="5353050" y="5566185"/>
            <a:ext cx="17621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4416F2E-1F8C-40AF-9D23-99FA37115881}"/>
              </a:ext>
            </a:extLst>
          </p:cNvPr>
          <p:cNvSpPr txBox="1"/>
          <p:nvPr/>
        </p:nvSpPr>
        <p:spPr>
          <a:xfrm>
            <a:off x="6096000" y="5610656"/>
            <a:ext cx="45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Δθ</a:t>
            </a:r>
            <a:endParaRPr lang="en-GB" dirty="0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1FC138C-0533-433B-A751-B64BF5F0FA9B}"/>
              </a:ext>
            </a:extLst>
          </p:cNvPr>
          <p:cNvCxnSpPr/>
          <p:nvPr/>
        </p:nvCxnSpPr>
        <p:spPr>
          <a:xfrm flipV="1">
            <a:off x="9096843" y="2165546"/>
            <a:ext cx="0" cy="1112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9573585F-730D-4878-9E56-6D4BB89B5C75}"/>
              </a:ext>
            </a:extLst>
          </p:cNvPr>
          <p:cNvCxnSpPr/>
          <p:nvPr/>
        </p:nvCxnSpPr>
        <p:spPr>
          <a:xfrm>
            <a:off x="8196731" y="3268273"/>
            <a:ext cx="17621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AA9E4D6A-429F-4517-B1E1-7EF821AEC96B}"/>
              </a:ext>
            </a:extLst>
          </p:cNvPr>
          <p:cNvSpPr txBox="1"/>
          <p:nvPr/>
        </p:nvSpPr>
        <p:spPr>
          <a:xfrm>
            <a:off x="8939681" y="3312744"/>
            <a:ext cx="45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Δ</a:t>
            </a:r>
            <a:r>
              <a:rPr lang="fr-FR" sz="1800" dirty="0"/>
              <a:t>L</a:t>
            </a:r>
            <a:endParaRPr lang="en-GB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376D024-8F42-47A3-B402-E457957F3E81}"/>
              </a:ext>
            </a:extLst>
          </p:cNvPr>
          <p:cNvCxnSpPr/>
          <p:nvPr/>
        </p:nvCxnSpPr>
        <p:spPr>
          <a:xfrm flipV="1">
            <a:off x="9223386" y="4444427"/>
            <a:ext cx="0" cy="1112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49E2EDE-71D7-4C2E-ABDA-C421919C2046}"/>
              </a:ext>
            </a:extLst>
          </p:cNvPr>
          <p:cNvCxnSpPr/>
          <p:nvPr/>
        </p:nvCxnSpPr>
        <p:spPr>
          <a:xfrm>
            <a:off x="8323274" y="5547154"/>
            <a:ext cx="17621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449263B-2210-41A6-AA11-54B395F2B392}"/>
              </a:ext>
            </a:extLst>
          </p:cNvPr>
          <p:cNvSpPr txBox="1"/>
          <p:nvPr/>
        </p:nvSpPr>
        <p:spPr>
          <a:xfrm>
            <a:off x="9066224" y="5591625"/>
            <a:ext cx="45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Δ</a:t>
            </a:r>
            <a:r>
              <a:rPr lang="fr-FR" sz="1800" dirty="0"/>
              <a:t>L</a:t>
            </a:r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6F9E4AE-AA78-4C54-8B37-08F4AAF2F129}"/>
              </a:ext>
            </a:extLst>
          </p:cNvPr>
          <p:cNvSpPr txBox="1"/>
          <p:nvPr/>
        </p:nvSpPr>
        <p:spPr>
          <a:xfrm>
            <a:off x="4774153" y="2514818"/>
            <a:ext cx="312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θ</a:t>
            </a:r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41076E9-6337-4F53-9A99-9EDCDCE97A59}"/>
              </a:ext>
            </a:extLst>
          </p:cNvPr>
          <p:cNvSpPr txBox="1"/>
          <p:nvPr/>
        </p:nvSpPr>
        <p:spPr>
          <a:xfrm>
            <a:off x="3473762" y="4656339"/>
            <a:ext cx="417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/>
              <a:t>θ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A220F84-5CB1-40C0-9E53-0BC001361C8B}"/>
              </a:ext>
            </a:extLst>
          </p:cNvPr>
          <p:cNvSpPr/>
          <p:nvPr/>
        </p:nvSpPr>
        <p:spPr>
          <a:xfrm>
            <a:off x="8304224" y="2268057"/>
            <a:ext cx="1524000" cy="907230"/>
          </a:xfrm>
          <a:custGeom>
            <a:avLst/>
            <a:gdLst>
              <a:gd name="connsiteX0" fmla="*/ 0 w 1524000"/>
              <a:gd name="connsiteY0" fmla="*/ 907230 h 907230"/>
              <a:gd name="connsiteX1" fmla="*/ 350520 w 1524000"/>
              <a:gd name="connsiteY1" fmla="*/ 648150 h 907230"/>
              <a:gd name="connsiteX2" fmla="*/ 624840 w 1524000"/>
              <a:gd name="connsiteY2" fmla="*/ 190950 h 907230"/>
              <a:gd name="connsiteX3" fmla="*/ 792480 w 1524000"/>
              <a:gd name="connsiteY3" fmla="*/ 450 h 907230"/>
              <a:gd name="connsiteX4" fmla="*/ 967740 w 1524000"/>
              <a:gd name="connsiteY4" fmla="*/ 236670 h 907230"/>
              <a:gd name="connsiteX5" fmla="*/ 1120140 w 1524000"/>
              <a:gd name="connsiteY5" fmla="*/ 556710 h 907230"/>
              <a:gd name="connsiteX6" fmla="*/ 1356360 w 1524000"/>
              <a:gd name="connsiteY6" fmla="*/ 808170 h 907230"/>
              <a:gd name="connsiteX7" fmla="*/ 1524000 w 1524000"/>
              <a:gd name="connsiteY7" fmla="*/ 899610 h 90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0" h="907230">
                <a:moveTo>
                  <a:pt x="0" y="907230"/>
                </a:moveTo>
                <a:cubicBezTo>
                  <a:pt x="123190" y="837380"/>
                  <a:pt x="246380" y="767530"/>
                  <a:pt x="350520" y="648150"/>
                </a:cubicBezTo>
                <a:cubicBezTo>
                  <a:pt x="454660" y="528770"/>
                  <a:pt x="551180" y="298900"/>
                  <a:pt x="624840" y="190950"/>
                </a:cubicBezTo>
                <a:cubicBezTo>
                  <a:pt x="698500" y="83000"/>
                  <a:pt x="735330" y="-7170"/>
                  <a:pt x="792480" y="450"/>
                </a:cubicBezTo>
                <a:cubicBezTo>
                  <a:pt x="849630" y="8070"/>
                  <a:pt x="913130" y="143960"/>
                  <a:pt x="967740" y="236670"/>
                </a:cubicBezTo>
                <a:cubicBezTo>
                  <a:pt x="1022350" y="329380"/>
                  <a:pt x="1055370" y="461460"/>
                  <a:pt x="1120140" y="556710"/>
                </a:cubicBezTo>
                <a:cubicBezTo>
                  <a:pt x="1184910" y="651960"/>
                  <a:pt x="1289050" y="751020"/>
                  <a:pt x="1356360" y="808170"/>
                </a:cubicBezTo>
                <a:cubicBezTo>
                  <a:pt x="1423670" y="865320"/>
                  <a:pt x="1473835" y="882465"/>
                  <a:pt x="1524000" y="8996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456785F1-D5AB-4D7A-9362-A58FF5A7DB05}"/>
              </a:ext>
            </a:extLst>
          </p:cNvPr>
          <p:cNvSpPr/>
          <p:nvPr/>
        </p:nvSpPr>
        <p:spPr>
          <a:xfrm>
            <a:off x="6056467" y="2307644"/>
            <a:ext cx="238362" cy="907230"/>
          </a:xfrm>
          <a:custGeom>
            <a:avLst/>
            <a:gdLst>
              <a:gd name="connsiteX0" fmla="*/ 0 w 1524000"/>
              <a:gd name="connsiteY0" fmla="*/ 907230 h 907230"/>
              <a:gd name="connsiteX1" fmla="*/ 350520 w 1524000"/>
              <a:gd name="connsiteY1" fmla="*/ 648150 h 907230"/>
              <a:gd name="connsiteX2" fmla="*/ 624840 w 1524000"/>
              <a:gd name="connsiteY2" fmla="*/ 190950 h 907230"/>
              <a:gd name="connsiteX3" fmla="*/ 792480 w 1524000"/>
              <a:gd name="connsiteY3" fmla="*/ 450 h 907230"/>
              <a:gd name="connsiteX4" fmla="*/ 967740 w 1524000"/>
              <a:gd name="connsiteY4" fmla="*/ 236670 h 907230"/>
              <a:gd name="connsiteX5" fmla="*/ 1120140 w 1524000"/>
              <a:gd name="connsiteY5" fmla="*/ 556710 h 907230"/>
              <a:gd name="connsiteX6" fmla="*/ 1356360 w 1524000"/>
              <a:gd name="connsiteY6" fmla="*/ 808170 h 907230"/>
              <a:gd name="connsiteX7" fmla="*/ 1524000 w 1524000"/>
              <a:gd name="connsiteY7" fmla="*/ 899610 h 90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0" h="907230">
                <a:moveTo>
                  <a:pt x="0" y="907230"/>
                </a:moveTo>
                <a:cubicBezTo>
                  <a:pt x="123190" y="837380"/>
                  <a:pt x="246380" y="767530"/>
                  <a:pt x="350520" y="648150"/>
                </a:cubicBezTo>
                <a:cubicBezTo>
                  <a:pt x="454660" y="528770"/>
                  <a:pt x="551180" y="298900"/>
                  <a:pt x="624840" y="190950"/>
                </a:cubicBezTo>
                <a:cubicBezTo>
                  <a:pt x="698500" y="83000"/>
                  <a:pt x="735330" y="-7170"/>
                  <a:pt x="792480" y="450"/>
                </a:cubicBezTo>
                <a:cubicBezTo>
                  <a:pt x="849630" y="8070"/>
                  <a:pt x="913130" y="143960"/>
                  <a:pt x="967740" y="236670"/>
                </a:cubicBezTo>
                <a:cubicBezTo>
                  <a:pt x="1022350" y="329380"/>
                  <a:pt x="1055370" y="461460"/>
                  <a:pt x="1120140" y="556710"/>
                </a:cubicBezTo>
                <a:cubicBezTo>
                  <a:pt x="1184910" y="651960"/>
                  <a:pt x="1289050" y="751020"/>
                  <a:pt x="1356360" y="808170"/>
                </a:cubicBezTo>
                <a:cubicBezTo>
                  <a:pt x="1423670" y="865320"/>
                  <a:pt x="1473835" y="882465"/>
                  <a:pt x="1524000" y="8996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16AFB4F-E02E-410D-82E2-1B6AD0331C13}"/>
              </a:ext>
            </a:extLst>
          </p:cNvPr>
          <p:cNvSpPr/>
          <p:nvPr/>
        </p:nvSpPr>
        <p:spPr>
          <a:xfrm>
            <a:off x="5456029" y="4602610"/>
            <a:ext cx="1524000" cy="907230"/>
          </a:xfrm>
          <a:custGeom>
            <a:avLst/>
            <a:gdLst>
              <a:gd name="connsiteX0" fmla="*/ 0 w 1524000"/>
              <a:gd name="connsiteY0" fmla="*/ 907230 h 907230"/>
              <a:gd name="connsiteX1" fmla="*/ 350520 w 1524000"/>
              <a:gd name="connsiteY1" fmla="*/ 648150 h 907230"/>
              <a:gd name="connsiteX2" fmla="*/ 624840 w 1524000"/>
              <a:gd name="connsiteY2" fmla="*/ 190950 h 907230"/>
              <a:gd name="connsiteX3" fmla="*/ 792480 w 1524000"/>
              <a:gd name="connsiteY3" fmla="*/ 450 h 907230"/>
              <a:gd name="connsiteX4" fmla="*/ 967740 w 1524000"/>
              <a:gd name="connsiteY4" fmla="*/ 236670 h 907230"/>
              <a:gd name="connsiteX5" fmla="*/ 1120140 w 1524000"/>
              <a:gd name="connsiteY5" fmla="*/ 556710 h 907230"/>
              <a:gd name="connsiteX6" fmla="*/ 1356360 w 1524000"/>
              <a:gd name="connsiteY6" fmla="*/ 808170 h 907230"/>
              <a:gd name="connsiteX7" fmla="*/ 1524000 w 1524000"/>
              <a:gd name="connsiteY7" fmla="*/ 899610 h 90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0" h="907230">
                <a:moveTo>
                  <a:pt x="0" y="907230"/>
                </a:moveTo>
                <a:cubicBezTo>
                  <a:pt x="123190" y="837380"/>
                  <a:pt x="246380" y="767530"/>
                  <a:pt x="350520" y="648150"/>
                </a:cubicBezTo>
                <a:cubicBezTo>
                  <a:pt x="454660" y="528770"/>
                  <a:pt x="551180" y="298900"/>
                  <a:pt x="624840" y="190950"/>
                </a:cubicBezTo>
                <a:cubicBezTo>
                  <a:pt x="698500" y="83000"/>
                  <a:pt x="735330" y="-7170"/>
                  <a:pt x="792480" y="450"/>
                </a:cubicBezTo>
                <a:cubicBezTo>
                  <a:pt x="849630" y="8070"/>
                  <a:pt x="913130" y="143960"/>
                  <a:pt x="967740" y="236670"/>
                </a:cubicBezTo>
                <a:cubicBezTo>
                  <a:pt x="1022350" y="329380"/>
                  <a:pt x="1055370" y="461460"/>
                  <a:pt x="1120140" y="556710"/>
                </a:cubicBezTo>
                <a:cubicBezTo>
                  <a:pt x="1184910" y="651960"/>
                  <a:pt x="1289050" y="751020"/>
                  <a:pt x="1356360" y="808170"/>
                </a:cubicBezTo>
                <a:cubicBezTo>
                  <a:pt x="1423670" y="865320"/>
                  <a:pt x="1473835" y="882465"/>
                  <a:pt x="1524000" y="8996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BCB9F0E-B669-4572-9624-4109BAC30D6E}"/>
              </a:ext>
            </a:extLst>
          </p:cNvPr>
          <p:cNvSpPr/>
          <p:nvPr/>
        </p:nvSpPr>
        <p:spPr>
          <a:xfrm>
            <a:off x="9096843" y="4602610"/>
            <a:ext cx="238362" cy="907230"/>
          </a:xfrm>
          <a:custGeom>
            <a:avLst/>
            <a:gdLst>
              <a:gd name="connsiteX0" fmla="*/ 0 w 1524000"/>
              <a:gd name="connsiteY0" fmla="*/ 907230 h 907230"/>
              <a:gd name="connsiteX1" fmla="*/ 350520 w 1524000"/>
              <a:gd name="connsiteY1" fmla="*/ 648150 h 907230"/>
              <a:gd name="connsiteX2" fmla="*/ 624840 w 1524000"/>
              <a:gd name="connsiteY2" fmla="*/ 190950 h 907230"/>
              <a:gd name="connsiteX3" fmla="*/ 792480 w 1524000"/>
              <a:gd name="connsiteY3" fmla="*/ 450 h 907230"/>
              <a:gd name="connsiteX4" fmla="*/ 967740 w 1524000"/>
              <a:gd name="connsiteY4" fmla="*/ 236670 h 907230"/>
              <a:gd name="connsiteX5" fmla="*/ 1120140 w 1524000"/>
              <a:gd name="connsiteY5" fmla="*/ 556710 h 907230"/>
              <a:gd name="connsiteX6" fmla="*/ 1356360 w 1524000"/>
              <a:gd name="connsiteY6" fmla="*/ 808170 h 907230"/>
              <a:gd name="connsiteX7" fmla="*/ 1524000 w 1524000"/>
              <a:gd name="connsiteY7" fmla="*/ 899610 h 90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0" h="907230">
                <a:moveTo>
                  <a:pt x="0" y="907230"/>
                </a:moveTo>
                <a:cubicBezTo>
                  <a:pt x="123190" y="837380"/>
                  <a:pt x="246380" y="767530"/>
                  <a:pt x="350520" y="648150"/>
                </a:cubicBezTo>
                <a:cubicBezTo>
                  <a:pt x="454660" y="528770"/>
                  <a:pt x="551180" y="298900"/>
                  <a:pt x="624840" y="190950"/>
                </a:cubicBezTo>
                <a:cubicBezTo>
                  <a:pt x="698500" y="83000"/>
                  <a:pt x="735330" y="-7170"/>
                  <a:pt x="792480" y="450"/>
                </a:cubicBezTo>
                <a:cubicBezTo>
                  <a:pt x="849630" y="8070"/>
                  <a:pt x="913130" y="143960"/>
                  <a:pt x="967740" y="236670"/>
                </a:cubicBezTo>
                <a:cubicBezTo>
                  <a:pt x="1022350" y="329380"/>
                  <a:pt x="1055370" y="461460"/>
                  <a:pt x="1120140" y="556710"/>
                </a:cubicBezTo>
                <a:cubicBezTo>
                  <a:pt x="1184910" y="651960"/>
                  <a:pt x="1289050" y="751020"/>
                  <a:pt x="1356360" y="808170"/>
                </a:cubicBezTo>
                <a:cubicBezTo>
                  <a:pt x="1423670" y="865320"/>
                  <a:pt x="1473835" y="882465"/>
                  <a:pt x="1524000" y="8996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3025A-B25B-43BC-80EE-8543415DCA9E}"/>
              </a:ext>
            </a:extLst>
          </p:cNvPr>
          <p:cNvSpPr txBox="1"/>
          <p:nvPr/>
        </p:nvSpPr>
        <p:spPr>
          <a:xfrm>
            <a:off x="6672943" y="1164771"/>
            <a:ext cx="3073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</a:t>
            </a:r>
            <a:r>
              <a:rPr lang="fr-FR" dirty="0" err="1"/>
              <a:t>See</a:t>
            </a:r>
            <a:r>
              <a:rPr lang="fr-FR" dirty="0"/>
              <a:t> talk of Guillaume </a:t>
            </a:r>
            <a:r>
              <a:rPr lang="fr-FR" dirty="0" err="1"/>
              <a:t>Scamps</a:t>
            </a:r>
            <a:r>
              <a:rPr lang="fr-F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7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Relationship between spin and fragment kinetic energy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9108684" y="1123140"/>
            <a:ext cx="28511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Kinetic energy dependence of fission fragment isomeric ratios for spherical nuclei </a:t>
            </a:r>
            <a:r>
              <a:rPr lang="en-US" i="1" baseline="30000" dirty="0"/>
              <a:t>132</a:t>
            </a:r>
            <a:r>
              <a:rPr lang="en-US" i="1" dirty="0"/>
              <a:t>Sn</a:t>
            </a:r>
            <a:r>
              <a:rPr lang="fr-FR" i="1" dirty="0"/>
              <a:t>. </a:t>
            </a:r>
            <a:r>
              <a:rPr lang="fr-FR" dirty="0" err="1"/>
              <a:t>Chebboubi</a:t>
            </a:r>
            <a:r>
              <a:rPr lang="fr-FR" dirty="0"/>
              <a:t> et al. Phys. </a:t>
            </a:r>
            <a:r>
              <a:rPr lang="fr-FR" dirty="0" err="1"/>
              <a:t>Lett</a:t>
            </a:r>
            <a:r>
              <a:rPr lang="fr-FR" dirty="0"/>
              <a:t>. B775 190–195 (2017)</a:t>
            </a:r>
          </a:p>
          <a:p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455" y="1123139"/>
            <a:ext cx="7668040" cy="345681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651353" y="6007963"/>
            <a:ext cx="2777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Elongated rupture. Low TKE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7254657" y="5973147"/>
            <a:ext cx="2724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Compact rupture. High TKE</a:t>
            </a:r>
            <a:endParaRPr lang="fr-FR" dirty="0"/>
          </a:p>
        </p:txBody>
      </p:sp>
      <p:cxnSp>
        <p:nvCxnSpPr>
          <p:cNvPr id="17" name="Connecteur droit avec flèche 16"/>
          <p:cNvCxnSpPr>
            <a:cxnSpLocks/>
          </p:cNvCxnSpPr>
          <p:nvPr/>
        </p:nvCxnSpPr>
        <p:spPr>
          <a:xfrm flipV="1">
            <a:off x="1959429" y="4444922"/>
            <a:ext cx="349874" cy="866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cxnSpLocks/>
          </p:cNvCxnSpPr>
          <p:nvPr/>
        </p:nvCxnSpPr>
        <p:spPr>
          <a:xfrm flipH="1" flipV="1">
            <a:off x="8784771" y="4210619"/>
            <a:ext cx="176490" cy="785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2792694" y="4515285"/>
            <a:ext cx="1591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Large p, large L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9535886" y="4210619"/>
            <a:ext cx="1617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Small p, small L</a:t>
            </a:r>
            <a:endParaRPr lang="fr-FR" dirty="0"/>
          </a:p>
        </p:txBody>
      </p:sp>
      <p:pic>
        <p:nvPicPr>
          <p:cNvPr id="16" name="Bildobjekt 43">
            <a:extLst>
              <a:ext uri="{FF2B5EF4-FFF2-40B4-BE49-F238E27FC236}">
                <a16:creationId xmlns:a16="http://schemas.microsoft.com/office/drawing/2014/main" id="{A9989552-889C-41BC-AD96-EFE80732B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66041" y="5123146"/>
            <a:ext cx="2975619" cy="915082"/>
          </a:xfrm>
          <a:prstGeom prst="rect">
            <a:avLst/>
          </a:prstGeom>
        </p:spPr>
      </p:pic>
      <p:pic>
        <p:nvPicPr>
          <p:cNvPr id="18" name="Bildobjekt 43">
            <a:extLst>
              <a:ext uri="{FF2B5EF4-FFF2-40B4-BE49-F238E27FC236}">
                <a16:creationId xmlns:a16="http://schemas.microsoft.com/office/drawing/2014/main" id="{97780B9E-1854-4BD4-B11D-DB5B755C8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047002" y="4792291"/>
            <a:ext cx="1828518" cy="111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58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E52C01-DC77-4B2A-98F1-FF0DB4DD0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79" y="1983399"/>
            <a:ext cx="5735788" cy="3751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FCC913-5EDD-45BE-B95F-BEA51D8DF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64" y="2511884"/>
            <a:ext cx="4023360" cy="2415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888FBD-B67C-4D91-8918-30FDB1A2686B}"/>
              </a:ext>
            </a:extLst>
          </p:cNvPr>
          <p:cNvSpPr txBox="1"/>
          <p:nvPr/>
        </p:nvSpPr>
        <p:spPr>
          <a:xfrm>
            <a:off x="552233" y="1386427"/>
            <a:ext cx="64476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D. </a:t>
            </a:r>
            <a:r>
              <a:rPr lang="en-GB" dirty="0" err="1">
                <a:solidFill>
                  <a:srgbClr val="00B050"/>
                </a:solidFill>
              </a:rPr>
              <a:t>Gjestvang</a:t>
            </a:r>
            <a:r>
              <a:rPr lang="en-GB" dirty="0">
                <a:solidFill>
                  <a:srgbClr val="00B050"/>
                </a:solidFill>
              </a:rPr>
              <a:t>, J. N. Wilson, et al. Phys. Rev. C 108, 064602 (2023)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C00060-C79C-440A-B36C-F159A2C70B1E}"/>
              </a:ext>
            </a:extLst>
          </p:cNvPr>
          <p:cNvSpPr txBox="1"/>
          <p:nvPr/>
        </p:nvSpPr>
        <p:spPr>
          <a:xfrm>
            <a:off x="6193654" y="6092950"/>
            <a:ext cx="5884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Time distribution of 1279 keV/297 keV </a:t>
            </a:r>
            <a:r>
              <a:rPr lang="fr-FR" dirty="0" err="1"/>
              <a:t>coincidence</a:t>
            </a:r>
            <a:r>
              <a:rPr lang="fr-FR" dirty="0"/>
              <a:t> in nu-Ball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9338F2-A549-453C-8F83-509FF916A350}"/>
              </a:ext>
            </a:extLst>
          </p:cNvPr>
          <p:cNvSpPr txBox="1"/>
          <p:nvPr/>
        </p:nvSpPr>
        <p:spPr>
          <a:xfrm>
            <a:off x="8428657" y="5781028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Time (ns)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E316C-E40D-4A45-A87C-324BCDE06ABF}"/>
              </a:ext>
            </a:extLst>
          </p:cNvPr>
          <p:cNvSpPr txBox="1"/>
          <p:nvPr/>
        </p:nvSpPr>
        <p:spPr>
          <a:xfrm>
            <a:off x="552233" y="860401"/>
            <a:ext cx="12369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Using</a:t>
            </a:r>
            <a:r>
              <a:rPr lang="fr-FR" sz="2000" dirty="0"/>
              <a:t> the IYR of </a:t>
            </a:r>
            <a:r>
              <a:rPr lang="fr-FR" sz="2000" baseline="30000" dirty="0"/>
              <a:t>134</a:t>
            </a:r>
            <a:r>
              <a:rPr lang="fr-FR" sz="2000" dirty="0"/>
              <a:t>Te as a </a:t>
            </a:r>
            <a:r>
              <a:rPr lang="fr-FR" sz="2000" dirty="0" err="1"/>
              <a:t>highly</a:t>
            </a:r>
            <a:r>
              <a:rPr lang="fr-FR" sz="2000" dirty="0"/>
              <a:t> sensitive probe to </a:t>
            </a:r>
            <a:r>
              <a:rPr lang="fr-FR" sz="2000" i="1" dirty="0" err="1"/>
              <a:t>small</a:t>
            </a:r>
            <a:r>
              <a:rPr lang="fr-FR" sz="2000" i="1" dirty="0"/>
              <a:t> changes</a:t>
            </a:r>
            <a:r>
              <a:rPr lang="fr-FR" sz="2000" dirty="0"/>
              <a:t> in fragment </a:t>
            </a:r>
            <a:r>
              <a:rPr lang="fr-FR" sz="2000" dirty="0" err="1"/>
              <a:t>angular</a:t>
            </a:r>
            <a:r>
              <a:rPr lang="fr-FR" sz="2000" dirty="0"/>
              <a:t> </a:t>
            </a:r>
            <a:r>
              <a:rPr lang="fr-FR" sz="2000" dirty="0" err="1"/>
              <a:t>momentum</a:t>
            </a:r>
            <a:r>
              <a:rPr lang="fr-FR" sz="2000" dirty="0"/>
              <a:t> </a:t>
            </a:r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46D8CF-0F65-4483-8375-98A35E0AC8EE}"/>
              </a:ext>
            </a:extLst>
          </p:cNvPr>
          <p:cNvSpPr txBox="1"/>
          <p:nvPr/>
        </p:nvSpPr>
        <p:spPr>
          <a:xfrm>
            <a:off x="438431" y="5022037"/>
            <a:ext cx="5209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IYR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defined</a:t>
            </a:r>
            <a:r>
              <a:rPr lang="fr-FR" dirty="0"/>
              <a:t> as </a:t>
            </a:r>
            <a:r>
              <a:rPr lang="fr-FR" dirty="0" err="1"/>
              <a:t>isomer</a:t>
            </a:r>
            <a:r>
              <a:rPr lang="fr-FR" dirty="0"/>
              <a:t> </a:t>
            </a:r>
            <a:r>
              <a:rPr lang="fr-FR" dirty="0" err="1"/>
              <a:t>feeding</a:t>
            </a:r>
            <a:r>
              <a:rPr lang="fr-FR" dirty="0"/>
              <a:t>/total </a:t>
            </a:r>
            <a:r>
              <a:rPr lang="fr-FR" dirty="0" err="1"/>
              <a:t>feeding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Measured</a:t>
            </a:r>
            <a:r>
              <a:rPr lang="fr-FR" dirty="0"/>
              <a:t> by </a:t>
            </a:r>
            <a:r>
              <a:rPr lang="fr-FR" dirty="0" err="1"/>
              <a:t>fits</a:t>
            </a:r>
            <a:r>
              <a:rPr lang="fr-FR" dirty="0"/>
              <a:t> to the time distribution (prompt and </a:t>
            </a:r>
            <a:r>
              <a:rPr lang="fr-FR" dirty="0" err="1"/>
              <a:t>delayed</a:t>
            </a:r>
            <a:r>
              <a:rPr lang="fr-FR" dirty="0"/>
              <a:t> </a:t>
            </a:r>
            <a:r>
              <a:rPr lang="fr-FR" dirty="0" err="1"/>
              <a:t>componnents</a:t>
            </a:r>
            <a:r>
              <a:rPr lang="fr-F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IYR </a:t>
            </a:r>
            <a:r>
              <a:rPr lang="fr-FR" dirty="0" err="1"/>
              <a:t>is</a:t>
            </a:r>
            <a:r>
              <a:rPr lang="fr-FR" dirty="0"/>
              <a:t> sensitive to </a:t>
            </a:r>
            <a:r>
              <a:rPr lang="fr-FR" dirty="0" err="1"/>
              <a:t>small</a:t>
            </a:r>
            <a:r>
              <a:rPr lang="fr-FR" dirty="0"/>
              <a:t> changes in spin 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183E6-9EC6-4905-A0B9-337F52B71541}"/>
              </a:ext>
            </a:extLst>
          </p:cNvPr>
          <p:cNvSpPr txBox="1"/>
          <p:nvPr/>
        </p:nvSpPr>
        <p:spPr>
          <a:xfrm>
            <a:off x="1381285" y="134108"/>
            <a:ext cx="9864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Variation of </a:t>
            </a:r>
            <a:r>
              <a:rPr lang="fr-FR" sz="2800" baseline="30000" dirty="0"/>
              <a:t>134</a:t>
            </a:r>
            <a:r>
              <a:rPr lang="fr-FR" sz="2800" dirty="0"/>
              <a:t>Te </a:t>
            </a:r>
            <a:r>
              <a:rPr lang="fr-FR" sz="2800" dirty="0" err="1"/>
              <a:t>Isomeric</a:t>
            </a:r>
            <a:r>
              <a:rPr lang="fr-FR" sz="2800" dirty="0"/>
              <a:t> </a:t>
            </a:r>
            <a:r>
              <a:rPr lang="fr-FR" sz="2800" dirty="0" err="1"/>
              <a:t>Yield</a:t>
            </a:r>
            <a:r>
              <a:rPr lang="fr-FR" sz="2800" dirty="0"/>
              <a:t> Ratio (IYR)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other</a:t>
            </a:r>
            <a:r>
              <a:rPr lang="fr-FR" sz="2800" dirty="0"/>
              <a:t> observables </a:t>
            </a:r>
            <a:endParaRPr lang="en-GB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4E68B6-DDB3-4AC8-A077-FACA56F010B6}"/>
              </a:ext>
            </a:extLst>
          </p:cNvPr>
          <p:cNvSpPr txBox="1"/>
          <p:nvPr/>
        </p:nvSpPr>
        <p:spPr>
          <a:xfrm>
            <a:off x="1528781" y="2050219"/>
            <a:ext cx="1966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aseline="30000" dirty="0"/>
              <a:t>134</a:t>
            </a:r>
            <a:r>
              <a:rPr lang="fr-FR" sz="2800" dirty="0"/>
              <a:t>Te</a:t>
            </a:r>
            <a:r>
              <a:rPr lang="fr-FR" dirty="0"/>
              <a:t> 6</a:t>
            </a:r>
            <a:r>
              <a:rPr lang="fr-FR" baseline="30000" dirty="0"/>
              <a:t>+</a:t>
            </a:r>
            <a:r>
              <a:rPr lang="fr-FR" dirty="0"/>
              <a:t>(163 ns)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99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C7AAF04D-AD1C-4176-9C07-B76FDFA7D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42" y="1679235"/>
            <a:ext cx="5309924" cy="4088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F43D70-E5CE-4024-81A1-EEEC8BA10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6" y="1803111"/>
            <a:ext cx="5309924" cy="39039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179839-45BA-4D3B-A222-10B43D6D9473}"/>
              </a:ext>
            </a:extLst>
          </p:cNvPr>
          <p:cNvSpPr txBox="1"/>
          <p:nvPr/>
        </p:nvSpPr>
        <p:spPr>
          <a:xfrm>
            <a:off x="5076178" y="113935"/>
            <a:ext cx="20396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R</a:t>
            </a:r>
            <a:r>
              <a:rPr lang="en-GB" sz="3200" dirty="0" err="1"/>
              <a:t>esults</a:t>
            </a:r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722280-C111-4C51-939F-ADA38F32B375}"/>
              </a:ext>
            </a:extLst>
          </p:cNvPr>
          <p:cNvSpPr txBox="1"/>
          <p:nvPr/>
        </p:nvSpPr>
        <p:spPr>
          <a:xfrm>
            <a:off x="873375" y="1071734"/>
            <a:ext cx="460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/>
              <a:t>Dependence</a:t>
            </a:r>
            <a:r>
              <a:rPr lang="fr-FR" sz="2000" dirty="0"/>
              <a:t> of IYR on neutron </a:t>
            </a:r>
            <a:r>
              <a:rPr lang="fr-FR" sz="2000" dirty="0" err="1"/>
              <a:t>multiplicity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95B37-859A-4674-9CB2-21434F905E44}"/>
              </a:ext>
            </a:extLst>
          </p:cNvPr>
          <p:cNvSpPr txBox="1"/>
          <p:nvPr/>
        </p:nvSpPr>
        <p:spPr>
          <a:xfrm>
            <a:off x="6602874" y="1071734"/>
            <a:ext cx="5168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/>
              <a:t>Dependence</a:t>
            </a:r>
            <a:r>
              <a:rPr lang="fr-FR" sz="2000" dirty="0"/>
              <a:t> of IYR on mass of </a:t>
            </a:r>
            <a:r>
              <a:rPr lang="fr-FR" sz="2000" dirty="0" err="1"/>
              <a:t>fissioning</a:t>
            </a:r>
            <a:r>
              <a:rPr lang="fr-FR" sz="2000" dirty="0"/>
              <a:t> system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F8D596-E515-4ED5-B5F3-67DC607B2075}"/>
              </a:ext>
            </a:extLst>
          </p:cNvPr>
          <p:cNvSpPr txBox="1"/>
          <p:nvPr/>
        </p:nvSpPr>
        <p:spPr>
          <a:xfrm>
            <a:off x="6182342" y="5975552"/>
            <a:ext cx="5533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Weak </a:t>
            </a:r>
            <a:r>
              <a:rPr lang="fr-FR" dirty="0" err="1">
                <a:solidFill>
                  <a:srgbClr val="7030A0"/>
                </a:solidFill>
              </a:rPr>
              <a:t>dependence</a:t>
            </a:r>
            <a:r>
              <a:rPr lang="fr-FR" dirty="0">
                <a:solidFill>
                  <a:srgbClr val="7030A0"/>
                </a:solidFill>
              </a:rPr>
              <a:t> on </a:t>
            </a:r>
            <a:r>
              <a:rPr lang="fr-FR" dirty="0" err="1">
                <a:solidFill>
                  <a:srgbClr val="7030A0"/>
                </a:solidFill>
              </a:rPr>
              <a:t>fissioning</a:t>
            </a:r>
            <a:r>
              <a:rPr lang="fr-FR" dirty="0">
                <a:solidFill>
                  <a:srgbClr val="7030A0"/>
                </a:solidFill>
              </a:rPr>
              <a:t> </a:t>
            </a:r>
            <a:r>
              <a:rPr lang="fr-FR" dirty="0" err="1">
                <a:solidFill>
                  <a:srgbClr val="7030A0"/>
                </a:solidFill>
              </a:rPr>
              <a:t>A</a:t>
            </a:r>
            <a:r>
              <a:rPr lang="fr-FR" baseline="-25000" dirty="0" err="1">
                <a:solidFill>
                  <a:srgbClr val="7030A0"/>
                </a:solidFill>
              </a:rPr>
              <a:t>system</a:t>
            </a:r>
            <a:r>
              <a:rPr lang="fr-FR" dirty="0">
                <a:solidFill>
                  <a:srgbClr val="7030A0"/>
                </a:solidFill>
              </a:rPr>
              <a:t> (~2</a:t>
            </a:r>
            <a:r>
              <a:rPr lang="el-GR" dirty="0">
                <a:solidFill>
                  <a:srgbClr val="7030A0"/>
                </a:solidFill>
              </a:rPr>
              <a:t>σ</a:t>
            </a:r>
            <a:r>
              <a:rPr lang="fr-FR" dirty="0">
                <a:solidFill>
                  <a:srgbClr val="7030A0"/>
                </a:solidFill>
              </a:rPr>
              <a:t> </a:t>
            </a:r>
            <a:r>
              <a:rPr lang="fr-FR" dirty="0" err="1">
                <a:solidFill>
                  <a:srgbClr val="7030A0"/>
                </a:solidFill>
              </a:rPr>
              <a:t>significance</a:t>
            </a:r>
            <a:r>
              <a:rPr lang="fr-FR" dirty="0">
                <a:solidFill>
                  <a:srgbClr val="7030A0"/>
                </a:solidFill>
              </a:rPr>
              <a:t>) 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38EEFD-0923-484C-A312-2E9F446BCCA6}"/>
              </a:ext>
            </a:extLst>
          </p:cNvPr>
          <p:cNvSpPr txBox="1"/>
          <p:nvPr/>
        </p:nvSpPr>
        <p:spPr>
          <a:xfrm>
            <a:off x="330383" y="5975552"/>
            <a:ext cx="576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No </a:t>
            </a:r>
            <a:r>
              <a:rPr lang="fr-FR" dirty="0" err="1">
                <a:solidFill>
                  <a:srgbClr val="7030A0"/>
                </a:solidFill>
              </a:rPr>
              <a:t>significant</a:t>
            </a:r>
            <a:r>
              <a:rPr lang="fr-FR" dirty="0">
                <a:solidFill>
                  <a:srgbClr val="7030A0"/>
                </a:solidFill>
              </a:rPr>
              <a:t> </a:t>
            </a:r>
            <a:r>
              <a:rPr lang="fr-FR" dirty="0" err="1">
                <a:solidFill>
                  <a:srgbClr val="7030A0"/>
                </a:solidFill>
              </a:rPr>
              <a:t>dependence</a:t>
            </a:r>
            <a:r>
              <a:rPr lang="fr-FR" dirty="0">
                <a:solidFill>
                  <a:srgbClr val="7030A0"/>
                </a:solidFill>
              </a:rPr>
              <a:t> on </a:t>
            </a:r>
            <a:r>
              <a:rPr lang="fr-FR" dirty="0" err="1">
                <a:solidFill>
                  <a:srgbClr val="7030A0"/>
                </a:solidFill>
              </a:rPr>
              <a:t>number</a:t>
            </a:r>
            <a:r>
              <a:rPr lang="fr-FR" dirty="0">
                <a:solidFill>
                  <a:srgbClr val="7030A0"/>
                </a:solidFill>
              </a:rPr>
              <a:t> of </a:t>
            </a:r>
            <a:r>
              <a:rPr lang="fr-FR" dirty="0" err="1">
                <a:solidFill>
                  <a:srgbClr val="7030A0"/>
                </a:solidFill>
              </a:rPr>
              <a:t>emitted</a:t>
            </a:r>
            <a:r>
              <a:rPr lang="fr-FR" dirty="0">
                <a:solidFill>
                  <a:srgbClr val="7030A0"/>
                </a:solidFill>
              </a:rPr>
              <a:t> neutrons </a:t>
            </a: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23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AF57A33-4E82-4F58-A243-07F95910B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077" y="1464423"/>
            <a:ext cx="7122634" cy="49443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CB9D510-3605-450C-A6E3-4E66EC5DD560}"/>
              </a:ext>
            </a:extLst>
          </p:cNvPr>
          <p:cNvSpPr txBox="1"/>
          <p:nvPr/>
        </p:nvSpPr>
        <p:spPr>
          <a:xfrm>
            <a:off x="2428749" y="169222"/>
            <a:ext cx="9371863" cy="440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pl-PL" sz="2263" dirty="0">
                <a:ea typeface="MS PGothic" panose="020B0600070205080204" pitchFamily="34" charset="-128"/>
              </a:rPr>
              <a:t>ν-Ball2/FATIMA/LICORNE: </a:t>
            </a:r>
            <a:r>
              <a:rPr lang="en-GB" altLang="pl-PL" sz="2263" baseline="30000" dirty="0">
                <a:ea typeface="MS PGothic" panose="020B0600070205080204" pitchFamily="34" charset="-128"/>
              </a:rPr>
              <a:t>238</a:t>
            </a:r>
            <a:r>
              <a:rPr lang="en-GB" altLang="pl-PL" sz="2263" dirty="0">
                <a:ea typeface="MS PGothic" panose="020B0600070205080204" pitchFamily="34" charset="-128"/>
              </a:rPr>
              <a:t>U(</a:t>
            </a:r>
            <a:r>
              <a:rPr lang="en-GB" altLang="pl-PL" sz="2263" dirty="0" err="1">
                <a:ea typeface="MS PGothic" panose="020B0600070205080204" pitchFamily="34" charset="-128"/>
              </a:rPr>
              <a:t>n,f</a:t>
            </a:r>
            <a:r>
              <a:rPr lang="en-GB" altLang="pl-PL" sz="2263" dirty="0">
                <a:ea typeface="MS PGothic" panose="020B0600070205080204" pitchFamily="34" charset="-128"/>
              </a:rPr>
              <a:t>) data quality</a:t>
            </a:r>
            <a:endParaRPr lang="en-GB" sz="2263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DE99F3-C574-42A0-98BF-AB3CBF8D2CFA}"/>
              </a:ext>
            </a:extLst>
          </p:cNvPr>
          <p:cNvSpPr txBox="1"/>
          <p:nvPr/>
        </p:nvSpPr>
        <p:spPr>
          <a:xfrm>
            <a:off x="2311492" y="694334"/>
            <a:ext cx="7677551" cy="71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37" u="sng" dirty="0"/>
              <a:t>Triple gamma </a:t>
            </a:r>
            <a:r>
              <a:rPr lang="fr-FR" sz="2037" u="sng" dirty="0" err="1"/>
              <a:t>coincidences</a:t>
            </a:r>
            <a:r>
              <a:rPr lang="fr-FR" sz="2037" dirty="0"/>
              <a:t>: Double </a:t>
            </a:r>
            <a:r>
              <a:rPr lang="fr-FR" sz="2037" dirty="0" err="1"/>
              <a:t>gate</a:t>
            </a:r>
            <a:r>
              <a:rPr lang="fr-FR" sz="2037" dirty="0"/>
              <a:t> on transitions </a:t>
            </a:r>
            <a:r>
              <a:rPr lang="fr-FR" sz="2037" dirty="0" err="1"/>
              <a:t>from</a:t>
            </a:r>
            <a:r>
              <a:rPr lang="fr-FR" sz="2037" dirty="0"/>
              <a:t> fragments</a:t>
            </a:r>
          </a:p>
          <a:p>
            <a:r>
              <a:rPr lang="fr-FR" sz="2037" dirty="0"/>
              <a:t>Ge-Ge-Ge, Ge-LaBr3-LaBr3, Ge-Ge-BGO</a:t>
            </a:r>
            <a:endParaRPr lang="en-GB" sz="2037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7AC01-FE54-457A-8EA7-FCCADFF27AA0}"/>
              </a:ext>
            </a:extLst>
          </p:cNvPr>
          <p:cNvSpPr txBox="1"/>
          <p:nvPr/>
        </p:nvSpPr>
        <p:spPr>
          <a:xfrm>
            <a:off x="8916710" y="1880606"/>
            <a:ext cx="3275290" cy="425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8060" indent="-388060">
              <a:buFont typeface="Arial" panose="020B0604020202020204" pitchFamily="34" charset="0"/>
              <a:buChar char="•"/>
            </a:pPr>
            <a:r>
              <a:rPr lang="fr-FR" sz="2000" dirty="0"/>
              <a:t>Indirect </a:t>
            </a:r>
            <a:r>
              <a:rPr lang="fr-FR" sz="2000" dirty="0" err="1"/>
              <a:t>measurement</a:t>
            </a:r>
            <a:r>
              <a:rPr lang="fr-FR" sz="2000" dirty="0"/>
              <a:t> of neutron </a:t>
            </a:r>
            <a:r>
              <a:rPr lang="fr-FR" sz="2000" dirty="0" err="1"/>
              <a:t>multiplicities</a:t>
            </a:r>
            <a:endParaRPr lang="fr-FR" sz="2000" dirty="0"/>
          </a:p>
          <a:p>
            <a:pPr marL="388060" indent="-38806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88060" indent="-388060">
              <a:buFont typeface="Arial" panose="020B0604020202020204" pitchFamily="34" charset="0"/>
              <a:buChar char="•"/>
            </a:pPr>
            <a:r>
              <a:rPr lang="fr-FR" sz="2000" dirty="0"/>
              <a:t>Control for the </a:t>
            </a:r>
            <a:r>
              <a:rPr lang="fr-FR" sz="2000" dirty="0" err="1"/>
              <a:t>number</a:t>
            </a:r>
            <a:r>
              <a:rPr lang="fr-FR" sz="2000" dirty="0"/>
              <a:t> of neutrons </a:t>
            </a:r>
            <a:r>
              <a:rPr lang="fr-FR" sz="2000" dirty="0" err="1"/>
              <a:t>emitted</a:t>
            </a:r>
            <a:endParaRPr lang="fr-FR" sz="2000" dirty="0"/>
          </a:p>
          <a:p>
            <a:pPr marL="388060" indent="-38806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88060" indent="-388060">
              <a:buFont typeface="Arial" panose="020B0604020202020204" pitchFamily="34" charset="0"/>
              <a:buChar char="•"/>
            </a:pPr>
            <a:r>
              <a:rPr lang="fr-FR" sz="2000" dirty="0" err="1"/>
              <a:t>Study</a:t>
            </a:r>
            <a:r>
              <a:rPr lang="fr-FR" sz="2000" dirty="0"/>
              <a:t> of the </a:t>
            </a:r>
            <a:r>
              <a:rPr lang="fr-FR" sz="2000" dirty="0" err="1"/>
              <a:t>angular</a:t>
            </a:r>
            <a:r>
              <a:rPr lang="fr-FR" sz="2000" dirty="0"/>
              <a:t> </a:t>
            </a:r>
            <a:r>
              <a:rPr lang="fr-FR" sz="2000" dirty="0" err="1"/>
              <a:t>momentum</a:t>
            </a:r>
            <a:r>
              <a:rPr lang="fr-FR" sz="2000" dirty="0"/>
              <a:t> </a:t>
            </a:r>
            <a:r>
              <a:rPr lang="fr-FR" sz="2000" dirty="0" err="1"/>
              <a:t>carried</a:t>
            </a:r>
            <a:r>
              <a:rPr lang="fr-FR" sz="2000" dirty="0"/>
              <a:t> by neutrons</a:t>
            </a:r>
          </a:p>
          <a:p>
            <a:pPr marL="388060" indent="-388060">
              <a:buFont typeface="Arial" panose="020B0604020202020204" pitchFamily="34" charset="0"/>
              <a:buChar char="•"/>
            </a:pPr>
            <a:endParaRPr lang="fr-FR" sz="1811" dirty="0"/>
          </a:p>
          <a:p>
            <a:endParaRPr lang="fr-FR" sz="1811" dirty="0"/>
          </a:p>
          <a:p>
            <a:r>
              <a:rPr lang="fr-FR" sz="1811" i="1" dirty="0"/>
              <a:t>D. </a:t>
            </a:r>
            <a:r>
              <a:rPr lang="fr-FR" sz="1811" i="1" dirty="0" err="1"/>
              <a:t>Gjestvang</a:t>
            </a:r>
            <a:r>
              <a:rPr lang="fr-FR" sz="1811" i="1" dirty="0"/>
              <a:t>, H. Haug, J.N. Wilson, J. </a:t>
            </a:r>
            <a:r>
              <a:rPr lang="fr-FR" sz="1811" i="1" dirty="0" err="1"/>
              <a:t>Randrup</a:t>
            </a:r>
            <a:r>
              <a:rPr lang="fr-FR" sz="1811" i="1" dirty="0"/>
              <a:t> et al.,</a:t>
            </a:r>
          </a:p>
          <a:p>
            <a:r>
              <a:rPr lang="fr-FR" sz="1811" i="1" dirty="0"/>
              <a:t>Accepted PRC, Aug. 2026</a:t>
            </a:r>
            <a:endParaRPr lang="en-GB" sz="1811" i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37D67B7-EBA7-41FC-B41A-367688DEA633}"/>
              </a:ext>
            </a:extLst>
          </p:cNvPr>
          <p:cNvSpPr txBox="1"/>
          <p:nvPr/>
        </p:nvSpPr>
        <p:spPr>
          <a:xfrm>
            <a:off x="114852" y="1574800"/>
            <a:ext cx="17912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Double </a:t>
            </a:r>
            <a:r>
              <a:rPr lang="fr-FR" dirty="0" err="1"/>
              <a:t>gate</a:t>
            </a:r>
            <a:r>
              <a:rPr lang="fr-FR" dirty="0"/>
              <a:t> on</a:t>
            </a:r>
          </a:p>
          <a:p>
            <a:r>
              <a:rPr lang="fr-FR" dirty="0"/>
              <a:t>376 keV/814 keV</a:t>
            </a:r>
          </a:p>
          <a:p>
            <a:endParaRPr lang="fr-FR" dirty="0"/>
          </a:p>
          <a:p>
            <a:r>
              <a:rPr lang="fr-FR" dirty="0"/>
              <a:t>Selects </a:t>
            </a:r>
            <a:r>
              <a:rPr lang="fr-FR" baseline="30000" dirty="0"/>
              <a:t>140</a:t>
            </a:r>
            <a:r>
              <a:rPr lang="fr-FR" dirty="0"/>
              <a:t>Xe/</a:t>
            </a:r>
            <a:r>
              <a:rPr lang="fr-FR" baseline="30000" dirty="0"/>
              <a:t>96</a:t>
            </a:r>
            <a:r>
              <a:rPr lang="fr-FR" dirty="0"/>
              <a:t>Sr</a:t>
            </a:r>
          </a:p>
          <a:p>
            <a:r>
              <a:rPr lang="fr-FR" dirty="0"/>
              <a:t>pair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49FDDA-5620-4F3A-8641-7E4C7CB8692A}"/>
              </a:ext>
            </a:extLst>
          </p:cNvPr>
          <p:cNvSpPr txBox="1"/>
          <p:nvPr/>
        </p:nvSpPr>
        <p:spPr>
          <a:xfrm>
            <a:off x="203200" y="3515360"/>
            <a:ext cx="1452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1.6 x 10</a:t>
            </a:r>
            <a:r>
              <a:rPr lang="fr-FR" baseline="30000" dirty="0"/>
              <a:t>9</a:t>
            </a:r>
          </a:p>
          <a:p>
            <a:r>
              <a:rPr lang="fr-FR" dirty="0"/>
              <a:t>Ge-Ge-Ge</a:t>
            </a:r>
          </a:p>
          <a:p>
            <a:r>
              <a:rPr lang="fr-FR" dirty="0" err="1"/>
              <a:t>coincidences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054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Picture 17"/>
          <p:cNvPicPr/>
          <p:nvPr/>
        </p:nvPicPr>
        <p:blipFill>
          <a:blip r:embed="rId2"/>
          <a:stretch/>
        </p:blipFill>
        <p:spPr>
          <a:xfrm>
            <a:off x="1" y="112"/>
            <a:ext cx="6856997" cy="6856997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9" name="Picture 338"/>
          <p:cNvPicPr/>
          <p:nvPr/>
        </p:nvPicPr>
        <p:blipFill>
          <a:blip r:embed="rId3"/>
          <a:stretch/>
        </p:blipFill>
        <p:spPr>
          <a:xfrm>
            <a:off x="6584429" y="-233751"/>
            <a:ext cx="5607419" cy="3696993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0" name="Picture 339"/>
          <p:cNvPicPr/>
          <p:nvPr/>
        </p:nvPicPr>
        <p:blipFill>
          <a:blip r:embed="rId4"/>
          <a:stretch/>
        </p:blipFill>
        <p:spPr>
          <a:xfrm>
            <a:off x="6717251" y="3444908"/>
            <a:ext cx="5709275" cy="341220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06D079-E311-4793-B6D5-C8FD4FB79236}"/>
              </a:ext>
            </a:extLst>
          </p:cNvPr>
          <p:cNvSpPr txBox="1"/>
          <p:nvPr/>
        </p:nvSpPr>
        <p:spPr>
          <a:xfrm>
            <a:off x="11135360" y="4003040"/>
            <a:ext cx="805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aseline="30000" dirty="0">
                <a:solidFill>
                  <a:schemeClr val="accent6">
                    <a:lumMod val="50000"/>
                  </a:schemeClr>
                </a:solidFill>
              </a:rPr>
              <a:t>140</a:t>
            </a:r>
            <a:r>
              <a:rPr lang="fr-FR" sz="2400" dirty="0">
                <a:solidFill>
                  <a:schemeClr val="accent6">
                    <a:lumMod val="50000"/>
                  </a:schemeClr>
                </a:solidFill>
              </a:rPr>
              <a:t>Xe</a:t>
            </a:r>
            <a:endParaRPr lang="en-GB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2212F8-F24F-47B8-8E34-04805794F7CE}"/>
              </a:ext>
            </a:extLst>
          </p:cNvPr>
          <p:cNvSpPr txBox="1"/>
          <p:nvPr/>
        </p:nvSpPr>
        <p:spPr>
          <a:xfrm>
            <a:off x="1117604" y="2800412"/>
            <a:ext cx="7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baseline="30000" dirty="0">
                <a:solidFill>
                  <a:srgbClr val="FF0000"/>
                </a:solidFill>
              </a:rPr>
              <a:t>102</a:t>
            </a:r>
            <a:r>
              <a:rPr lang="fr-FR" sz="2000" b="1" dirty="0">
                <a:solidFill>
                  <a:srgbClr val="FF0000"/>
                </a:solidFill>
              </a:rPr>
              <a:t>Zr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295724-34E2-4CE5-AFE0-FFB912F6C92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-268024" y="795153"/>
            <a:ext cx="11971429" cy="4947794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TextBox 33">
            <a:extLst>
              <a:ext uri="{FF2B5EF4-FFF2-40B4-BE49-F238E27FC236}">
                <a16:creationId xmlns:a16="http://schemas.microsoft.com/office/drawing/2014/main" id="{40226E37-01C7-4F54-9D7D-CBD0B84F3A92}"/>
              </a:ext>
            </a:extLst>
          </p:cNvPr>
          <p:cNvSpPr/>
          <p:nvPr/>
        </p:nvSpPr>
        <p:spPr>
          <a:xfrm>
            <a:off x="1410003" y="205863"/>
            <a:ext cx="8424877" cy="4510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1857" tIns="50928" rIns="101857" bIns="50928" anchor="t">
            <a:spAutoFit/>
          </a:bodyPr>
          <a:lstStyle/>
          <a:p>
            <a:pPr defTabSz="1137087"/>
            <a:r>
              <a:rPr lang="fr-FR" sz="2263" dirty="0" err="1">
                <a:solidFill>
                  <a:schemeClr val="dk1"/>
                </a:solidFill>
                <a:latin typeface="Arial"/>
                <a:ea typeface="Arial"/>
              </a:rPr>
              <a:t>Average</a:t>
            </a:r>
            <a:r>
              <a:rPr lang="fr-FR" sz="2263" dirty="0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lang="fr-FR" sz="2263" dirty="0" err="1">
                <a:solidFill>
                  <a:schemeClr val="dk1"/>
                </a:solidFill>
                <a:latin typeface="Arial"/>
                <a:ea typeface="Arial"/>
              </a:rPr>
              <a:t>angular</a:t>
            </a:r>
            <a:r>
              <a:rPr lang="fr-FR" sz="2263" dirty="0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lang="fr-FR" sz="2263" dirty="0" err="1">
                <a:solidFill>
                  <a:schemeClr val="dk1"/>
                </a:solidFill>
                <a:latin typeface="Arial"/>
                <a:ea typeface="Arial"/>
              </a:rPr>
              <a:t>momentum</a:t>
            </a:r>
            <a:r>
              <a:rPr lang="fr-FR" sz="2263" dirty="0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lang="fr-FR" sz="2263" dirty="0" err="1">
                <a:solidFill>
                  <a:schemeClr val="dk1"/>
                </a:solidFill>
                <a:latin typeface="Arial"/>
                <a:ea typeface="Arial"/>
              </a:rPr>
              <a:t>removal</a:t>
            </a:r>
            <a:r>
              <a:rPr lang="fr-FR" sz="2263" dirty="0">
                <a:solidFill>
                  <a:schemeClr val="dk1"/>
                </a:solidFill>
                <a:latin typeface="Arial"/>
                <a:ea typeface="Arial"/>
              </a:rPr>
              <a:t> per neutron vs fragment</a:t>
            </a:r>
            <a:endParaRPr lang="fr-FR" sz="226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479EFB-929D-4370-AE27-73FB71D4714F}"/>
              </a:ext>
            </a:extLst>
          </p:cNvPr>
          <p:cNvSpPr txBox="1"/>
          <p:nvPr/>
        </p:nvSpPr>
        <p:spPr>
          <a:xfrm>
            <a:off x="0" y="5668003"/>
            <a:ext cx="453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D. </a:t>
            </a:r>
            <a:r>
              <a:rPr lang="fr-FR" dirty="0" err="1"/>
              <a:t>Gjestvang</a:t>
            </a:r>
            <a:r>
              <a:rPr lang="fr-FR" dirty="0"/>
              <a:t>, H. Haug et al., Accepted Phys. </a:t>
            </a:r>
            <a:r>
              <a:rPr lang="fr-FR" dirty="0" err="1"/>
              <a:t>Rev</a:t>
            </a:r>
            <a:r>
              <a:rPr lang="fr-FR" dirty="0"/>
              <a:t>. C, Aug. 12 2026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859A1-3291-4303-9D83-8FA91BCF9C95}"/>
              </a:ext>
            </a:extLst>
          </p:cNvPr>
          <p:cNvSpPr txBox="1"/>
          <p:nvPr/>
        </p:nvSpPr>
        <p:spPr>
          <a:xfrm flipH="1">
            <a:off x="5495925" y="5696218"/>
            <a:ext cx="6475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Conclusion</a:t>
            </a:r>
            <a:r>
              <a:rPr lang="fr-FR" dirty="0"/>
              <a:t>: Fragment </a:t>
            </a:r>
            <a:r>
              <a:rPr lang="fr-FR" dirty="0" err="1"/>
              <a:t>average</a:t>
            </a:r>
            <a:r>
              <a:rPr lang="fr-FR" dirty="0"/>
              <a:t> spins at </a:t>
            </a:r>
            <a:r>
              <a:rPr lang="fr-FR" dirty="0" err="1"/>
              <a:t>yrast</a:t>
            </a:r>
            <a:r>
              <a:rPr lang="fr-FR" dirty="0"/>
              <a:t> are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weakly</a:t>
            </a:r>
            <a:r>
              <a:rPr lang="fr-FR" dirty="0"/>
              <a:t> </a:t>
            </a:r>
            <a:r>
              <a:rPr lang="fr-FR" dirty="0" err="1"/>
              <a:t>dependent</a:t>
            </a:r>
            <a:r>
              <a:rPr lang="fr-FR" dirty="0"/>
              <a:t> on </a:t>
            </a:r>
            <a:r>
              <a:rPr lang="fr-FR" dirty="0" err="1"/>
              <a:t>number</a:t>
            </a:r>
            <a:r>
              <a:rPr lang="fr-FR" dirty="0"/>
              <a:t> of neutrons </a:t>
            </a:r>
            <a:r>
              <a:rPr lang="fr-FR" dirty="0" err="1"/>
              <a:t>emitted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3318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numéro de diapositive 7">
            <a:extLst>
              <a:ext uri="{FF2B5EF4-FFF2-40B4-BE49-F238E27FC236}">
                <a16:creationId xmlns:a16="http://schemas.microsoft.com/office/drawing/2014/main" id="{38F1BD7C-665C-4321-AD24-CBE7E9C7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/>
          <a:p>
            <a:fld id="{77E71596-5F9D-49C5-9701-16B3CA54319D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6" name="Titre 8">
            <a:extLst>
              <a:ext uri="{FF2B5EF4-FFF2-40B4-BE49-F238E27FC236}">
                <a16:creationId xmlns:a16="http://schemas.microsoft.com/office/drawing/2014/main" id="{F2A93364-179C-4F5F-9E9B-0EEB69F5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2833" y="156270"/>
            <a:ext cx="7576457" cy="488983"/>
          </a:xfrm>
        </p:spPr>
        <p:txBody>
          <a:bodyPr>
            <a:noAutofit/>
          </a:bodyPr>
          <a:lstStyle/>
          <a:p>
            <a:r>
              <a:rPr lang="en-US" sz="2800" dirty="0"/>
              <a:t>The de-excitation process in fission</a:t>
            </a:r>
            <a:endParaRPr lang="fr-FR" sz="2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AAC4FCE-E8D8-4A32-B10D-267017FD5B1F}"/>
              </a:ext>
            </a:extLst>
          </p:cNvPr>
          <p:cNvSpPr/>
          <p:nvPr/>
        </p:nvSpPr>
        <p:spPr>
          <a:xfrm>
            <a:off x="1742053" y="4748278"/>
            <a:ext cx="9160871" cy="1700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426774F2-593B-497E-B01E-FD2F6E253EA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7886" y="666766"/>
            <a:ext cx="9160872" cy="444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9" name="ZoneTexte 11">
            <a:extLst>
              <a:ext uri="{FF2B5EF4-FFF2-40B4-BE49-F238E27FC236}">
                <a16:creationId xmlns:a16="http://schemas.microsoft.com/office/drawing/2014/main" id="{6762E9E0-25F8-4A73-90BB-DEC8D2382D53}"/>
              </a:ext>
            </a:extLst>
          </p:cNvPr>
          <p:cNvSpPr txBox="1"/>
          <p:nvPr/>
        </p:nvSpPr>
        <p:spPr>
          <a:xfrm>
            <a:off x="6404551" y="4960255"/>
            <a:ext cx="1044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rgbClr val="FF0000"/>
                </a:solidFill>
                <a:latin typeface="Calibri"/>
                <a:cs typeface="+mn-cs"/>
              </a:rPr>
              <a:t>Prompt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rgbClr val="FF0000"/>
                </a:solidFill>
                <a:latin typeface="Calibri"/>
                <a:cs typeface="+mn-cs"/>
              </a:rPr>
              <a:t>neutrons</a:t>
            </a:r>
          </a:p>
        </p:txBody>
      </p:sp>
      <p:sp>
        <p:nvSpPr>
          <p:cNvPr id="30" name="ZoneTexte 12">
            <a:extLst>
              <a:ext uri="{FF2B5EF4-FFF2-40B4-BE49-F238E27FC236}">
                <a16:creationId xmlns:a16="http://schemas.microsoft.com/office/drawing/2014/main" id="{3D994A66-F5A7-4973-9268-A4146956C223}"/>
              </a:ext>
            </a:extLst>
          </p:cNvPr>
          <p:cNvSpPr txBox="1"/>
          <p:nvPr/>
        </p:nvSpPr>
        <p:spPr>
          <a:xfrm>
            <a:off x="8214897" y="5024196"/>
            <a:ext cx="1330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rgbClr val="00B050"/>
                </a:solidFill>
                <a:latin typeface="Calibri"/>
                <a:cs typeface="+mn-cs"/>
              </a:rPr>
              <a:t>Prompt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rgbClr val="00B050"/>
                </a:solidFill>
                <a:latin typeface="Calibri"/>
                <a:cs typeface="+mn-cs"/>
              </a:rPr>
              <a:t>gamma rays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ZoneTexte 13">
            <a:extLst>
              <a:ext uri="{FF2B5EF4-FFF2-40B4-BE49-F238E27FC236}">
                <a16:creationId xmlns:a16="http://schemas.microsoft.com/office/drawing/2014/main" id="{C5370D62-1FE7-49DC-B34D-A76174B1887E}"/>
              </a:ext>
            </a:extLst>
          </p:cNvPr>
          <p:cNvSpPr txBox="1"/>
          <p:nvPr/>
        </p:nvSpPr>
        <p:spPr>
          <a:xfrm>
            <a:off x="6433597" y="5769438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~6 MeV</a:t>
            </a:r>
          </a:p>
        </p:txBody>
      </p:sp>
      <p:sp>
        <p:nvSpPr>
          <p:cNvPr id="32" name="ZoneTexte 14">
            <a:extLst>
              <a:ext uri="{FF2B5EF4-FFF2-40B4-BE49-F238E27FC236}">
                <a16:creationId xmlns:a16="http://schemas.microsoft.com/office/drawing/2014/main" id="{2A24C7BB-45D0-40AD-BE22-837A78E97251}"/>
              </a:ext>
            </a:extLst>
          </p:cNvPr>
          <p:cNvSpPr txBox="1"/>
          <p:nvPr/>
        </p:nvSpPr>
        <p:spPr>
          <a:xfrm>
            <a:off x="8242099" y="5769438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~8 MeV</a:t>
            </a:r>
          </a:p>
        </p:txBody>
      </p:sp>
      <p:sp>
        <p:nvSpPr>
          <p:cNvPr id="33" name="ZoneTexte 15">
            <a:extLst>
              <a:ext uri="{FF2B5EF4-FFF2-40B4-BE49-F238E27FC236}">
                <a16:creationId xmlns:a16="http://schemas.microsoft.com/office/drawing/2014/main" id="{E13AB2C9-164D-456C-BBB2-C1DD9BBBE5CC}"/>
              </a:ext>
            </a:extLst>
          </p:cNvPr>
          <p:cNvSpPr txBox="1"/>
          <p:nvPr/>
        </p:nvSpPr>
        <p:spPr>
          <a:xfrm>
            <a:off x="10056074" y="4948213"/>
            <a:ext cx="752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rgbClr val="FFC000"/>
                </a:solidFill>
                <a:latin typeface="Calibri"/>
                <a:cs typeface="+mn-cs"/>
              </a:rPr>
              <a:t>β, ν, </a:t>
            </a:r>
            <a:r>
              <a:rPr lang="el-GR" b="1" dirty="0">
                <a:solidFill>
                  <a:srgbClr val="FFC000"/>
                </a:solidFill>
                <a:latin typeface="Calibri"/>
                <a:cs typeface="+mn-cs"/>
              </a:rPr>
              <a:t>γ</a:t>
            </a:r>
            <a:endParaRPr lang="fr-FR" b="1" dirty="0">
              <a:solidFill>
                <a:srgbClr val="FFC000"/>
              </a:solidFill>
              <a:latin typeface="Calibri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 err="1">
                <a:solidFill>
                  <a:srgbClr val="FFC000"/>
                </a:solidFill>
                <a:latin typeface="Calibri"/>
                <a:cs typeface="+mn-cs"/>
              </a:rPr>
              <a:t>decay</a:t>
            </a:r>
            <a:endParaRPr lang="fr-FR" b="1" dirty="0">
              <a:solidFill>
                <a:srgbClr val="FFC000"/>
              </a:solidFill>
              <a:latin typeface="Calibri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ZoneTexte 18">
            <a:extLst>
              <a:ext uri="{FF2B5EF4-FFF2-40B4-BE49-F238E27FC236}">
                <a16:creationId xmlns:a16="http://schemas.microsoft.com/office/drawing/2014/main" id="{9D26C395-719D-4C37-B0F9-22FCED1FEF6B}"/>
              </a:ext>
            </a:extLst>
          </p:cNvPr>
          <p:cNvSpPr txBox="1"/>
          <p:nvPr/>
        </p:nvSpPr>
        <p:spPr>
          <a:xfrm>
            <a:off x="9746942" y="5761129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</a:rPr>
              <a:t>~20 MeV</a:t>
            </a:r>
          </a:p>
        </p:txBody>
      </p:sp>
      <p:sp>
        <p:nvSpPr>
          <p:cNvPr id="35" name="ZoneTexte 19">
            <a:extLst>
              <a:ext uri="{FF2B5EF4-FFF2-40B4-BE49-F238E27FC236}">
                <a16:creationId xmlns:a16="http://schemas.microsoft.com/office/drawing/2014/main" id="{544E52E9-2810-44FF-9546-2D3718450459}"/>
              </a:ext>
            </a:extLst>
          </p:cNvPr>
          <p:cNvSpPr txBox="1"/>
          <p:nvPr/>
        </p:nvSpPr>
        <p:spPr>
          <a:xfrm>
            <a:off x="3646470" y="157992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F02BE"/>
                </a:solidFill>
              </a:rPr>
              <a:t>10</a:t>
            </a:r>
            <a:r>
              <a:rPr lang="fr-FR" b="1" baseline="30000" dirty="0">
                <a:solidFill>
                  <a:srgbClr val="0F02BE"/>
                </a:solidFill>
              </a:rPr>
              <a:t>-21</a:t>
            </a:r>
            <a:r>
              <a:rPr lang="fr-FR" b="1" dirty="0">
                <a:solidFill>
                  <a:srgbClr val="0F02BE"/>
                </a:solidFill>
              </a:rPr>
              <a:t> – 10</a:t>
            </a:r>
            <a:r>
              <a:rPr lang="fr-FR" b="1" baseline="30000" dirty="0">
                <a:solidFill>
                  <a:srgbClr val="0F02BE"/>
                </a:solidFill>
              </a:rPr>
              <a:t>-20 </a:t>
            </a:r>
            <a:r>
              <a:rPr lang="fr-FR" b="1" dirty="0">
                <a:solidFill>
                  <a:srgbClr val="0F02BE"/>
                </a:solidFill>
              </a:rPr>
              <a:t>s</a:t>
            </a:r>
          </a:p>
        </p:txBody>
      </p:sp>
      <p:sp>
        <p:nvSpPr>
          <p:cNvPr id="36" name="ZoneTexte 20">
            <a:extLst>
              <a:ext uri="{FF2B5EF4-FFF2-40B4-BE49-F238E27FC236}">
                <a16:creationId xmlns:a16="http://schemas.microsoft.com/office/drawing/2014/main" id="{9B31AB9F-229A-43F2-864F-325B363DA708}"/>
              </a:ext>
            </a:extLst>
          </p:cNvPr>
          <p:cNvSpPr txBox="1"/>
          <p:nvPr/>
        </p:nvSpPr>
        <p:spPr>
          <a:xfrm>
            <a:off x="6536983" y="755572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  <a:r>
              <a:rPr lang="fr-FR" b="1" baseline="30000" dirty="0">
                <a:solidFill>
                  <a:srgbClr val="FF0000"/>
                </a:solidFill>
              </a:rPr>
              <a:t>-18</a:t>
            </a:r>
            <a:r>
              <a:rPr lang="fr-FR" b="1" dirty="0">
                <a:solidFill>
                  <a:srgbClr val="FF0000"/>
                </a:solidFill>
              </a:rPr>
              <a:t> – 10</a:t>
            </a:r>
            <a:r>
              <a:rPr lang="fr-FR" b="1" baseline="30000" dirty="0">
                <a:solidFill>
                  <a:srgbClr val="FF0000"/>
                </a:solidFill>
              </a:rPr>
              <a:t>-14 </a:t>
            </a:r>
            <a:r>
              <a:rPr lang="fr-FR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7" name="ZoneTexte 21">
            <a:extLst>
              <a:ext uri="{FF2B5EF4-FFF2-40B4-BE49-F238E27FC236}">
                <a16:creationId xmlns:a16="http://schemas.microsoft.com/office/drawing/2014/main" id="{4AD10641-8651-49DD-BF7C-ED6AA6DDD67D}"/>
              </a:ext>
            </a:extLst>
          </p:cNvPr>
          <p:cNvSpPr txBox="1"/>
          <p:nvPr/>
        </p:nvSpPr>
        <p:spPr>
          <a:xfrm>
            <a:off x="8002449" y="755572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10</a:t>
            </a:r>
            <a:r>
              <a:rPr lang="fr-FR" b="1" baseline="30000" dirty="0">
                <a:solidFill>
                  <a:srgbClr val="00B050"/>
                </a:solidFill>
              </a:rPr>
              <a:t>-14</a:t>
            </a:r>
            <a:r>
              <a:rPr lang="fr-FR" b="1" dirty="0">
                <a:solidFill>
                  <a:srgbClr val="00B050"/>
                </a:solidFill>
              </a:rPr>
              <a:t> – 10</a:t>
            </a:r>
            <a:r>
              <a:rPr lang="fr-FR" b="1" baseline="30000" dirty="0">
                <a:solidFill>
                  <a:srgbClr val="00B050"/>
                </a:solidFill>
              </a:rPr>
              <a:t>-9 </a:t>
            </a:r>
            <a:r>
              <a:rPr lang="fr-FR" b="1" dirty="0">
                <a:solidFill>
                  <a:srgbClr val="00B050"/>
                </a:solidFill>
              </a:rPr>
              <a:t>s</a:t>
            </a:r>
          </a:p>
        </p:txBody>
      </p:sp>
      <p:sp>
        <p:nvSpPr>
          <p:cNvPr id="38" name="ZoneTexte 22">
            <a:extLst>
              <a:ext uri="{FF2B5EF4-FFF2-40B4-BE49-F238E27FC236}">
                <a16:creationId xmlns:a16="http://schemas.microsoft.com/office/drawing/2014/main" id="{CB5EB040-7DB5-4B92-9347-73AF8ADAEBA0}"/>
              </a:ext>
            </a:extLst>
          </p:cNvPr>
          <p:cNvSpPr txBox="1"/>
          <p:nvPr/>
        </p:nvSpPr>
        <p:spPr>
          <a:xfrm>
            <a:off x="9427697" y="795451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</a:rPr>
              <a:t>10</a:t>
            </a:r>
            <a:r>
              <a:rPr lang="fr-FR" b="1" baseline="30000" dirty="0">
                <a:solidFill>
                  <a:srgbClr val="FFC000"/>
                </a:solidFill>
              </a:rPr>
              <a:t>-3</a:t>
            </a:r>
            <a:r>
              <a:rPr lang="fr-FR" b="1" dirty="0">
                <a:solidFill>
                  <a:srgbClr val="FFC000"/>
                </a:solidFill>
              </a:rPr>
              <a:t> – ∞ s</a:t>
            </a:r>
          </a:p>
        </p:txBody>
      </p:sp>
      <p:sp>
        <p:nvSpPr>
          <p:cNvPr id="39" name="ZoneTexte 23">
            <a:extLst>
              <a:ext uri="{FF2B5EF4-FFF2-40B4-BE49-F238E27FC236}">
                <a16:creationId xmlns:a16="http://schemas.microsoft.com/office/drawing/2014/main" id="{A3EC2AB9-0E18-475A-B7C9-6C432A03F3B6}"/>
              </a:ext>
            </a:extLst>
          </p:cNvPr>
          <p:cNvSpPr txBox="1"/>
          <p:nvPr/>
        </p:nvSpPr>
        <p:spPr>
          <a:xfrm>
            <a:off x="10277185" y="476354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</a:rPr>
              <a:t>_</a:t>
            </a:r>
          </a:p>
        </p:txBody>
      </p:sp>
      <p:cxnSp>
        <p:nvCxnSpPr>
          <p:cNvPr id="40" name="Connecteur droit 2">
            <a:extLst>
              <a:ext uri="{FF2B5EF4-FFF2-40B4-BE49-F238E27FC236}">
                <a16:creationId xmlns:a16="http://schemas.microsoft.com/office/drawing/2014/main" id="{90942169-1473-4657-8E28-BDEE7024CB39}"/>
              </a:ext>
            </a:extLst>
          </p:cNvPr>
          <p:cNvCxnSpPr/>
          <p:nvPr/>
        </p:nvCxnSpPr>
        <p:spPr>
          <a:xfrm>
            <a:off x="5567680" y="647939"/>
            <a:ext cx="0" cy="58011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3">
            <a:extLst>
              <a:ext uri="{FF2B5EF4-FFF2-40B4-BE49-F238E27FC236}">
                <a16:creationId xmlns:a16="http://schemas.microsoft.com/office/drawing/2014/main" id="{816D7936-7FF9-436F-A694-D80C8F96C7F1}"/>
              </a:ext>
            </a:extLst>
          </p:cNvPr>
          <p:cNvSpPr txBox="1"/>
          <p:nvPr/>
        </p:nvSpPr>
        <p:spPr>
          <a:xfrm>
            <a:off x="3052881" y="4130339"/>
            <a:ext cx="1650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Pre-scission</a:t>
            </a:r>
            <a:endParaRPr lang="fr-FR" sz="2400" dirty="0"/>
          </a:p>
        </p:txBody>
      </p:sp>
      <p:sp>
        <p:nvSpPr>
          <p:cNvPr id="42" name="ZoneTexte 4">
            <a:extLst>
              <a:ext uri="{FF2B5EF4-FFF2-40B4-BE49-F238E27FC236}">
                <a16:creationId xmlns:a16="http://schemas.microsoft.com/office/drawing/2014/main" id="{FF2E730E-1966-4CCF-B05F-8BBCD9AF7504}"/>
              </a:ext>
            </a:extLst>
          </p:cNvPr>
          <p:cNvSpPr txBox="1"/>
          <p:nvPr/>
        </p:nvSpPr>
        <p:spPr>
          <a:xfrm>
            <a:off x="6704221" y="3156613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Post scission</a:t>
            </a:r>
            <a:endParaRPr lang="fr-FR" sz="2400" dirty="0"/>
          </a:p>
        </p:txBody>
      </p:sp>
      <p:sp>
        <p:nvSpPr>
          <p:cNvPr id="43" name="ZoneTexte 16">
            <a:extLst>
              <a:ext uri="{FF2B5EF4-FFF2-40B4-BE49-F238E27FC236}">
                <a16:creationId xmlns:a16="http://schemas.microsoft.com/office/drawing/2014/main" id="{E8E11F99-B9E2-4A55-8E7F-C32A6A2CC9D2}"/>
              </a:ext>
            </a:extLst>
          </p:cNvPr>
          <p:cNvSpPr txBox="1"/>
          <p:nvPr/>
        </p:nvSpPr>
        <p:spPr>
          <a:xfrm>
            <a:off x="4510566" y="4960255"/>
            <a:ext cx="1538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rgbClr val="0F02BE"/>
                </a:solidFill>
                <a:latin typeface="Calibri"/>
                <a:cs typeface="+mn-cs"/>
              </a:rPr>
              <a:t>Fragment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b="1" dirty="0" err="1">
                <a:solidFill>
                  <a:srgbClr val="0F02BE"/>
                </a:solidFill>
                <a:latin typeface="Calibri"/>
                <a:cs typeface="+mn-cs"/>
              </a:rPr>
              <a:t>Kinetic</a:t>
            </a:r>
            <a:r>
              <a:rPr lang="fr-FR" b="1" dirty="0">
                <a:solidFill>
                  <a:srgbClr val="0F02BE"/>
                </a:solidFill>
                <a:latin typeface="Calibri"/>
                <a:cs typeface="+mn-cs"/>
              </a:rPr>
              <a:t> </a:t>
            </a:r>
            <a:r>
              <a:rPr lang="fr-FR" b="1" dirty="0" err="1">
                <a:solidFill>
                  <a:srgbClr val="0F02BE"/>
                </a:solidFill>
                <a:latin typeface="Calibri"/>
                <a:cs typeface="+mn-cs"/>
              </a:rPr>
              <a:t>Energy</a:t>
            </a:r>
            <a:endParaRPr lang="fr-FR" b="1" dirty="0">
              <a:solidFill>
                <a:srgbClr val="0F02BE"/>
              </a:solidFill>
              <a:latin typeface="Calibri"/>
              <a:cs typeface="+mn-cs"/>
            </a:endParaRPr>
          </a:p>
        </p:txBody>
      </p:sp>
      <p:sp>
        <p:nvSpPr>
          <p:cNvPr id="44" name="ZoneTexte 17">
            <a:extLst>
              <a:ext uri="{FF2B5EF4-FFF2-40B4-BE49-F238E27FC236}">
                <a16:creationId xmlns:a16="http://schemas.microsoft.com/office/drawing/2014/main" id="{983A5B31-B2E5-4C66-8525-E7F90633EC01}"/>
              </a:ext>
            </a:extLst>
          </p:cNvPr>
          <p:cNvSpPr txBox="1"/>
          <p:nvPr/>
        </p:nvSpPr>
        <p:spPr>
          <a:xfrm>
            <a:off x="4654582" y="5762860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F02BE"/>
                </a:solidFill>
              </a:rPr>
              <a:t>~160 MeV</a:t>
            </a:r>
          </a:p>
        </p:txBody>
      </p:sp>
      <p:cxnSp>
        <p:nvCxnSpPr>
          <p:cNvPr id="45" name="Connecteur droit 24">
            <a:extLst>
              <a:ext uri="{FF2B5EF4-FFF2-40B4-BE49-F238E27FC236}">
                <a16:creationId xmlns:a16="http://schemas.microsoft.com/office/drawing/2014/main" id="{2600F29F-DAE5-4D1D-AFC5-502F12BE84E7}"/>
              </a:ext>
            </a:extLst>
          </p:cNvPr>
          <p:cNvCxnSpPr/>
          <p:nvPr/>
        </p:nvCxnSpPr>
        <p:spPr>
          <a:xfrm>
            <a:off x="9427697" y="666766"/>
            <a:ext cx="0" cy="58011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25">
            <a:extLst>
              <a:ext uri="{FF2B5EF4-FFF2-40B4-BE49-F238E27FC236}">
                <a16:creationId xmlns:a16="http://schemas.microsoft.com/office/drawing/2014/main" id="{813389B3-F56D-4E0C-B60B-96DD1E718C6F}"/>
              </a:ext>
            </a:extLst>
          </p:cNvPr>
          <p:cNvSpPr txBox="1"/>
          <p:nvPr/>
        </p:nvSpPr>
        <p:spPr>
          <a:xfrm>
            <a:off x="9863469" y="3139370"/>
            <a:ext cx="1543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Beta decay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45237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84D0E-10F8-4344-9AE7-07AA955C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aseline="30000" dirty="0">
                <a:latin typeface="+mn-lt"/>
              </a:rPr>
              <a:t>232</a:t>
            </a:r>
            <a:r>
              <a:rPr lang="fr-FR" dirty="0">
                <a:latin typeface="+mn-lt"/>
              </a:rPr>
              <a:t>Th(</a:t>
            </a:r>
            <a:r>
              <a:rPr lang="fr-FR" dirty="0" err="1">
                <a:latin typeface="+mn-lt"/>
              </a:rPr>
              <a:t>n,f</a:t>
            </a:r>
            <a:r>
              <a:rPr lang="fr-FR" dirty="0">
                <a:latin typeface="+mn-lt"/>
              </a:rPr>
              <a:t>) </a:t>
            </a:r>
            <a:r>
              <a:rPr lang="fr-FR" dirty="0" err="1">
                <a:latin typeface="+mn-lt"/>
              </a:rPr>
              <a:t>expmeriment</a:t>
            </a:r>
            <a:r>
              <a:rPr lang="fr-FR" dirty="0">
                <a:latin typeface="+mn-lt"/>
              </a:rPr>
              <a:t> at GANIL/NFS – July 2026</a:t>
            </a:r>
            <a:endParaRPr lang="en-GB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CBC44-7EB5-46A9-8ED3-FF6C81B91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50" y="833776"/>
            <a:ext cx="5047320" cy="28403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F0CB3B-4BE0-4F95-A6B2-62C2651CF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3840492"/>
            <a:ext cx="5047320" cy="28403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E2785-5073-4ABB-BD21-97626DF0A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2" y="829117"/>
            <a:ext cx="5203372" cy="29281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E9BD88-BAE9-4238-B153-675FF9FD0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2" y="3840492"/>
            <a:ext cx="5203372" cy="2928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69C586-F7B5-444A-908B-56647E4BA6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710" y="1388131"/>
            <a:ext cx="6096000" cy="457200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43638B-B6D6-41C8-B0FF-7B2E715DD0D3}"/>
              </a:ext>
            </a:extLst>
          </p:cNvPr>
          <p:cNvCxnSpPr>
            <a:cxnSpLocks/>
          </p:cNvCxnSpPr>
          <p:nvPr/>
        </p:nvCxnSpPr>
        <p:spPr>
          <a:xfrm flipH="1">
            <a:off x="6183086" y="3310614"/>
            <a:ext cx="1632858" cy="11767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C7E9E46-2919-47F1-9F3B-E2080D466065}"/>
              </a:ext>
            </a:extLst>
          </p:cNvPr>
          <p:cNvSpPr txBox="1"/>
          <p:nvPr/>
        </p:nvSpPr>
        <p:spPr>
          <a:xfrm>
            <a:off x="7481896" y="2921478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SL mode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347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E129B-2514-4724-B89D-B656E252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716" b="0" dirty="0">
                <a:latin typeface="+mn-lt"/>
              </a:rPr>
              <a:t>The nu-Ball2 collaboration, July (2024)</a:t>
            </a:r>
            <a:endParaRPr lang="en-GB" sz="2716" b="0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5797D9-07EF-475D-ACFC-0A15FECF07CC}"/>
              </a:ext>
            </a:extLst>
          </p:cNvPr>
          <p:cNvSpPr/>
          <p:nvPr/>
        </p:nvSpPr>
        <p:spPr>
          <a:xfrm>
            <a:off x="727315" y="4854690"/>
            <a:ext cx="20846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IJC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Lab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, CEA DAM</a:t>
            </a:r>
          </a:p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Subatech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, CENBG, IPHC,</a:t>
            </a:r>
          </a:p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GANIL, LPC Caen</a:t>
            </a:r>
          </a:p>
        </p:txBody>
      </p:sp>
      <p:pic>
        <p:nvPicPr>
          <p:cNvPr id="8" name="Picture 5" descr="C:\Users\$wilson\Desktop\fr.png">
            <a:extLst>
              <a:ext uri="{FF2B5EF4-FFF2-40B4-BE49-F238E27FC236}">
                <a16:creationId xmlns:a16="http://schemas.microsoft.com/office/drawing/2014/main" id="{766E7303-A57F-40ED-B558-576684AC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58" y="4946602"/>
            <a:ext cx="453254" cy="3021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558D900-26D5-433B-973E-E1E4FACB8C20}"/>
              </a:ext>
            </a:extLst>
          </p:cNvPr>
          <p:cNvSpPr/>
          <p:nvPr/>
        </p:nvSpPr>
        <p:spPr>
          <a:xfrm>
            <a:off x="712979" y="5684510"/>
            <a:ext cx="2146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Surrey, NPL</a:t>
            </a:r>
            <a:endParaRPr lang="fr-FR" sz="1400" b="1" dirty="0">
              <a:solidFill>
                <a:prstClr val="black"/>
              </a:solidFill>
              <a:latin typeface="Calibri" panose="020F0502020204030204"/>
              <a:ea typeface="DejaVu Sans"/>
              <a:cs typeface="DejaVu Sans"/>
            </a:endParaRPr>
          </a:p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Manchester</a:t>
            </a:r>
          </a:p>
        </p:txBody>
      </p:sp>
      <p:pic>
        <p:nvPicPr>
          <p:cNvPr id="10" name="Picture 3" descr="C:\Users\$wilson\Desktop\gb.png">
            <a:extLst>
              <a:ext uri="{FF2B5EF4-FFF2-40B4-BE49-F238E27FC236}">
                <a16:creationId xmlns:a16="http://schemas.microsoft.com/office/drawing/2014/main" id="{42DA18FE-C435-4585-8F93-D803D674D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304" y="5815801"/>
            <a:ext cx="541919" cy="27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6">
            <a:extLst>
              <a:ext uri="{FF2B5EF4-FFF2-40B4-BE49-F238E27FC236}">
                <a16:creationId xmlns:a16="http://schemas.microsoft.com/office/drawing/2014/main" id="{DA967D68-DF77-4E1D-9723-594A05B010F5}"/>
              </a:ext>
            </a:extLst>
          </p:cNvPr>
          <p:cNvSpPr txBox="1"/>
          <p:nvPr/>
        </p:nvSpPr>
        <p:spPr>
          <a:xfrm>
            <a:off x="3317736" y="5660215"/>
            <a:ext cx="120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TU Darmstadt</a:t>
            </a:r>
          </a:p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IFK-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Koln</a:t>
            </a:r>
            <a:endParaRPr lang="fr-FR" sz="1400" dirty="0">
              <a:solidFill>
                <a:prstClr val="black"/>
              </a:solidFill>
              <a:latin typeface="Calibri" panose="020F0502020204030204"/>
              <a:ea typeface="DejaVu Sans"/>
              <a:cs typeface="DejaVu Sans"/>
            </a:endParaRPr>
          </a:p>
        </p:txBody>
      </p:sp>
      <p:pic>
        <p:nvPicPr>
          <p:cNvPr id="12" name="Picture 6" descr="C:\Users\$wilson\Desktop\de.png">
            <a:extLst>
              <a:ext uri="{FF2B5EF4-FFF2-40B4-BE49-F238E27FC236}">
                <a16:creationId xmlns:a16="http://schemas.microsoft.com/office/drawing/2014/main" id="{B6AAF185-5D6A-47CC-ABF6-75E8C4B3C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3397" y="5757640"/>
            <a:ext cx="468300" cy="2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8">
            <a:extLst>
              <a:ext uri="{FF2B5EF4-FFF2-40B4-BE49-F238E27FC236}">
                <a16:creationId xmlns:a16="http://schemas.microsoft.com/office/drawing/2014/main" id="{6BA0BA7B-8A95-4573-BCAF-71A9422240CF}"/>
              </a:ext>
            </a:extLst>
          </p:cNvPr>
          <p:cNvSpPr txBox="1"/>
          <p:nvPr/>
        </p:nvSpPr>
        <p:spPr>
          <a:xfrm>
            <a:off x="6017437" y="4774779"/>
            <a:ext cx="1733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IFJ-PAN Krakow</a:t>
            </a:r>
          </a:p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Warsaw</a:t>
            </a:r>
            <a:endParaRPr lang="fr-FR" sz="1799" dirty="0">
              <a:solidFill>
                <a:prstClr val="black"/>
              </a:solidFill>
              <a:latin typeface="Calibri" panose="020F0502020204030204"/>
              <a:ea typeface="DejaVu Sans"/>
              <a:cs typeface="DejaVu Sans"/>
            </a:endParaRPr>
          </a:p>
        </p:txBody>
      </p:sp>
      <p:pic>
        <p:nvPicPr>
          <p:cNvPr id="14" name="Picture 10" descr="C:\Users\$wilson\Desktop\pl.png">
            <a:extLst>
              <a:ext uri="{FF2B5EF4-FFF2-40B4-BE49-F238E27FC236}">
                <a16:creationId xmlns:a16="http://schemas.microsoft.com/office/drawing/2014/main" id="{8C8F53CF-3D95-413A-AD2D-9A0EC5A0D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2738" y="4918940"/>
            <a:ext cx="498042" cy="3111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20">
            <a:extLst>
              <a:ext uri="{FF2B5EF4-FFF2-40B4-BE49-F238E27FC236}">
                <a16:creationId xmlns:a16="http://schemas.microsoft.com/office/drawing/2014/main" id="{5C36BE0F-7BDB-4252-986D-2FD1587EF62C}"/>
              </a:ext>
            </a:extLst>
          </p:cNvPr>
          <p:cNvSpPr txBox="1"/>
          <p:nvPr/>
        </p:nvSpPr>
        <p:spPr>
          <a:xfrm>
            <a:off x="10660999" y="4829996"/>
            <a:ext cx="864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JRC-Geel </a:t>
            </a:r>
          </a:p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Leuven</a:t>
            </a:r>
          </a:p>
        </p:txBody>
      </p:sp>
      <p:pic>
        <p:nvPicPr>
          <p:cNvPr id="16" name="Picture 11" descr="C:\Users\$wilson\Desktop\be.png">
            <a:extLst>
              <a:ext uri="{FF2B5EF4-FFF2-40B4-BE49-F238E27FC236}">
                <a16:creationId xmlns:a16="http://schemas.microsoft.com/office/drawing/2014/main" id="{8472CAC0-8B94-498B-B335-0F1A6442E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1748" y="4836255"/>
            <a:ext cx="490526" cy="3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22">
            <a:extLst>
              <a:ext uri="{FF2B5EF4-FFF2-40B4-BE49-F238E27FC236}">
                <a16:creationId xmlns:a16="http://schemas.microsoft.com/office/drawing/2014/main" id="{BDF5A907-A0D8-4B8E-8066-9E932C69307B}"/>
              </a:ext>
            </a:extLst>
          </p:cNvPr>
          <p:cNvSpPr txBox="1"/>
          <p:nvPr/>
        </p:nvSpPr>
        <p:spPr>
          <a:xfrm>
            <a:off x="5974365" y="5910132"/>
            <a:ext cx="1683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Madrid</a:t>
            </a:r>
          </a:p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IFIC Valencia</a:t>
            </a:r>
          </a:p>
        </p:txBody>
      </p:sp>
      <p:pic>
        <p:nvPicPr>
          <p:cNvPr id="18" name="Picture 17" descr="C:\Users\$wilson\Desktop\es.png">
            <a:extLst>
              <a:ext uri="{FF2B5EF4-FFF2-40B4-BE49-F238E27FC236}">
                <a16:creationId xmlns:a16="http://schemas.microsoft.com/office/drawing/2014/main" id="{7B1C46AA-B820-4D4F-9808-789E401E2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9349" y="5546861"/>
            <a:ext cx="484298" cy="32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26">
            <a:extLst>
              <a:ext uri="{FF2B5EF4-FFF2-40B4-BE49-F238E27FC236}">
                <a16:creationId xmlns:a16="http://schemas.microsoft.com/office/drawing/2014/main" id="{BD0C339C-F243-4CF4-9819-2D02E56073E2}"/>
              </a:ext>
            </a:extLst>
          </p:cNvPr>
          <p:cNvSpPr txBox="1"/>
          <p:nvPr/>
        </p:nvSpPr>
        <p:spPr>
          <a:xfrm>
            <a:off x="3423369" y="4868402"/>
            <a:ext cx="1662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Milano</a:t>
            </a:r>
          </a:p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INFN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Legnaro</a:t>
            </a:r>
            <a:endParaRPr lang="fr-FR" sz="1400" dirty="0">
              <a:solidFill>
                <a:prstClr val="black"/>
              </a:solidFill>
              <a:latin typeface="Calibri" panose="020F0502020204030204"/>
              <a:ea typeface="DejaVu Sans"/>
              <a:cs typeface="DejaVu Sans"/>
            </a:endParaRPr>
          </a:p>
        </p:txBody>
      </p:sp>
      <p:pic>
        <p:nvPicPr>
          <p:cNvPr id="20" name="Picture 7" descr="C:\Users\$wilson\Desktop\it.png">
            <a:extLst>
              <a:ext uri="{FF2B5EF4-FFF2-40B4-BE49-F238E27FC236}">
                <a16:creationId xmlns:a16="http://schemas.microsoft.com/office/drawing/2014/main" id="{0A9CB2B1-421E-4248-B64A-25196A21B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7634" y="4937588"/>
            <a:ext cx="480300" cy="32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8">
            <a:extLst>
              <a:ext uri="{FF2B5EF4-FFF2-40B4-BE49-F238E27FC236}">
                <a16:creationId xmlns:a16="http://schemas.microsoft.com/office/drawing/2014/main" id="{1EA91E5F-075D-41BD-9282-D3E8AEE80854}"/>
              </a:ext>
            </a:extLst>
          </p:cNvPr>
          <p:cNvSpPr txBox="1"/>
          <p:nvPr/>
        </p:nvSpPr>
        <p:spPr>
          <a:xfrm>
            <a:off x="9157778" y="5951284"/>
            <a:ext cx="1508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Sofia</a:t>
            </a:r>
          </a:p>
        </p:txBody>
      </p:sp>
      <p:pic>
        <p:nvPicPr>
          <p:cNvPr id="22" name="Picture 8" descr="C:\Users\$wilson\Desktop\bg.png">
            <a:extLst>
              <a:ext uri="{FF2B5EF4-FFF2-40B4-BE49-F238E27FC236}">
                <a16:creationId xmlns:a16="http://schemas.microsoft.com/office/drawing/2014/main" id="{30942967-B040-43EF-95AA-68E499A85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5041" y="5536163"/>
            <a:ext cx="528759" cy="31725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31">
            <a:extLst>
              <a:ext uri="{FF2B5EF4-FFF2-40B4-BE49-F238E27FC236}">
                <a16:creationId xmlns:a16="http://schemas.microsoft.com/office/drawing/2014/main" id="{B3D77699-1B30-4E53-8CCE-BB578F72306F}"/>
              </a:ext>
            </a:extLst>
          </p:cNvPr>
          <p:cNvSpPr txBox="1"/>
          <p:nvPr/>
        </p:nvSpPr>
        <p:spPr>
          <a:xfrm>
            <a:off x="7606377" y="5998179"/>
            <a:ext cx="1486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ELI-NP,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Bucharest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</a:t>
            </a:r>
          </a:p>
        </p:txBody>
      </p:sp>
      <p:pic>
        <p:nvPicPr>
          <p:cNvPr id="24" name="Picture 18" descr="C:\Users\$wilson\Desktop\ro.png">
            <a:extLst>
              <a:ext uri="{FF2B5EF4-FFF2-40B4-BE49-F238E27FC236}">
                <a16:creationId xmlns:a16="http://schemas.microsoft.com/office/drawing/2014/main" id="{44170506-8A99-4150-B6D2-69F0CA19D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9671" y="5575502"/>
            <a:ext cx="465613" cy="31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34">
            <a:extLst>
              <a:ext uri="{FF2B5EF4-FFF2-40B4-BE49-F238E27FC236}">
                <a16:creationId xmlns:a16="http://schemas.microsoft.com/office/drawing/2014/main" id="{A757CA51-C700-4D8B-B58C-7C8A955EB187}"/>
              </a:ext>
            </a:extLst>
          </p:cNvPr>
          <p:cNvSpPr txBox="1"/>
          <p:nvPr/>
        </p:nvSpPr>
        <p:spPr>
          <a:xfrm>
            <a:off x="8421280" y="4883412"/>
            <a:ext cx="1475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Oslo</a:t>
            </a:r>
          </a:p>
        </p:txBody>
      </p:sp>
      <p:pic>
        <p:nvPicPr>
          <p:cNvPr id="26" name="Picture 14" descr="C:\Users\$wilson\Desktop\no.png">
            <a:extLst>
              <a:ext uri="{FF2B5EF4-FFF2-40B4-BE49-F238E27FC236}">
                <a16:creationId xmlns:a16="http://schemas.microsoft.com/office/drawing/2014/main" id="{502DEAF5-8075-4A95-859F-AB116018D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1548" y="4875969"/>
            <a:ext cx="430717" cy="31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39">
            <a:extLst>
              <a:ext uri="{FF2B5EF4-FFF2-40B4-BE49-F238E27FC236}">
                <a16:creationId xmlns:a16="http://schemas.microsoft.com/office/drawing/2014/main" id="{E46FDB62-4362-42E0-8BC6-864506CAD363}"/>
              </a:ext>
            </a:extLst>
          </p:cNvPr>
          <p:cNvSpPr txBox="1"/>
          <p:nvPr/>
        </p:nvSpPr>
        <p:spPr>
          <a:xfrm>
            <a:off x="11129894" y="5913120"/>
            <a:ext cx="584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Riken</a:t>
            </a:r>
            <a:endParaRPr lang="fr-FR" sz="1400" dirty="0">
              <a:solidFill>
                <a:prstClr val="black"/>
              </a:solidFill>
              <a:latin typeface="Calibri" panose="020F0502020204030204"/>
              <a:ea typeface="DejaVu Sans"/>
              <a:cs typeface="DejaVu Sans"/>
            </a:endParaRPr>
          </a:p>
        </p:txBody>
      </p:sp>
      <p:sp>
        <p:nvSpPr>
          <p:cNvPr id="28" name="ZoneTexte 40">
            <a:extLst>
              <a:ext uri="{FF2B5EF4-FFF2-40B4-BE49-F238E27FC236}">
                <a16:creationId xmlns:a16="http://schemas.microsoft.com/office/drawing/2014/main" id="{F762FD8C-137B-4C00-8C74-5EE30C312D7D}"/>
              </a:ext>
            </a:extLst>
          </p:cNvPr>
          <p:cNvSpPr txBox="1"/>
          <p:nvPr/>
        </p:nvSpPr>
        <p:spPr>
          <a:xfrm>
            <a:off x="4198319" y="6017854"/>
            <a:ext cx="182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University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of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Novi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</a:t>
            </a:r>
            <a:r>
              <a:rPr lang="fr-FR" sz="1400" dirty="0" err="1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Sad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  <a:ea typeface="DejaVu Sans"/>
                <a:cs typeface="DejaVu Sans"/>
              </a:rPr>
              <a:t> </a:t>
            </a:r>
          </a:p>
        </p:txBody>
      </p:sp>
      <p:pic>
        <p:nvPicPr>
          <p:cNvPr id="29" name="Picture 4" descr="C:\Users\$wilson\Desktop\jp.png">
            <a:extLst>
              <a:ext uri="{FF2B5EF4-FFF2-40B4-BE49-F238E27FC236}">
                <a16:creationId xmlns:a16="http://schemas.microsoft.com/office/drawing/2014/main" id="{1522AFCC-76F3-40D8-8941-7B8589184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4944" y="5519797"/>
            <a:ext cx="549572" cy="366380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5" descr="C:\Users\$wilson\Desktop\rs.png">
            <a:extLst>
              <a:ext uri="{FF2B5EF4-FFF2-40B4-BE49-F238E27FC236}">
                <a16:creationId xmlns:a16="http://schemas.microsoft.com/office/drawing/2014/main" id="{1D6726CC-199D-4E44-93AE-7B167E16C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6146" y="5636018"/>
            <a:ext cx="517089" cy="3450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D24406D-8A15-4E8D-9B15-20EB2F42CA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8194" y="582273"/>
            <a:ext cx="9995615" cy="4159882"/>
          </a:xfrm>
          <a:prstGeom prst="rect">
            <a:avLst/>
          </a:prstGeom>
        </p:spPr>
      </p:pic>
      <p:pic>
        <p:nvPicPr>
          <p:cNvPr id="31" name="Picture 8" descr="nu-Ball2 logo">
            <a:extLst>
              <a:ext uri="{FF2B5EF4-FFF2-40B4-BE49-F238E27FC236}">
                <a16:creationId xmlns:a16="http://schemas.microsoft.com/office/drawing/2014/main" id="{59DC9A18-A84F-4105-8190-AA7A89226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" y="224"/>
            <a:ext cx="1026011" cy="102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13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1657886" y="158956"/>
            <a:ext cx="7576457" cy="488983"/>
          </a:xfrm>
        </p:spPr>
        <p:txBody>
          <a:bodyPr>
            <a:noAutofit/>
          </a:bodyPr>
          <a:lstStyle/>
          <a:p>
            <a:r>
              <a:rPr lang="en-US" sz="2800" dirty="0"/>
              <a:t>Monte-Carlo code: scission to </a:t>
            </a:r>
            <a:r>
              <a:rPr lang="en-US" sz="2800" dirty="0" err="1"/>
              <a:t>yrast</a:t>
            </a:r>
            <a:r>
              <a:rPr lang="en-US" sz="2800" dirty="0"/>
              <a:t> spin propagation</a:t>
            </a:r>
            <a:endParaRPr lang="fr-FR" sz="28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406" y="882869"/>
            <a:ext cx="5148184" cy="519736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1" y="1921970"/>
            <a:ext cx="5566193" cy="327191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 flipH="1">
            <a:off x="997526" y="1521860"/>
            <a:ext cx="4353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Spin dispersions from scission to </a:t>
            </a:r>
            <a:r>
              <a:rPr lang="en-GB" sz="2000" dirty="0" err="1"/>
              <a:t>yrast</a:t>
            </a:r>
            <a:r>
              <a:rPr lang="en-GB" sz="2000" dirty="0"/>
              <a:t> 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374071" y="5276899"/>
            <a:ext cx="5465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Conclusion: dispersions can slightly weaken spin correlations at scission but do not destroy them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1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2414A-86AC-44C3-BAAD-04527612644E}"/>
              </a:ext>
            </a:extLst>
          </p:cNvPr>
          <p:cNvSpPr txBox="1"/>
          <p:nvPr/>
        </p:nvSpPr>
        <p:spPr>
          <a:xfrm>
            <a:off x="850260" y="1206097"/>
            <a:ext cx="827566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Fragment </a:t>
            </a:r>
            <a:r>
              <a:rPr lang="fr-FR" sz="3200" dirty="0" err="1"/>
              <a:t>nuclear</a:t>
            </a:r>
            <a:r>
              <a:rPr lang="fr-FR" sz="3200" dirty="0"/>
              <a:t> structure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Fragment spin distributions and </a:t>
            </a:r>
            <a:r>
              <a:rPr lang="fr-FR" sz="3200" dirty="0" err="1"/>
              <a:t>average</a:t>
            </a:r>
            <a:r>
              <a:rPr lang="fr-FR" sz="3200" dirty="0"/>
              <a:t> spins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 err="1"/>
              <a:t>Isomeric</a:t>
            </a:r>
            <a:r>
              <a:rPr lang="fr-FR" sz="3200" dirty="0"/>
              <a:t> </a:t>
            </a:r>
            <a:r>
              <a:rPr lang="fr-FR" sz="3200" dirty="0" err="1"/>
              <a:t>yield</a:t>
            </a:r>
            <a:r>
              <a:rPr lang="fr-FR" sz="3200" dirty="0"/>
              <a:t> ratios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Independent fission </a:t>
            </a:r>
            <a:r>
              <a:rPr lang="fr-FR" sz="3200" dirty="0" err="1"/>
              <a:t>yields</a:t>
            </a: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 err="1"/>
              <a:t>Correlated</a:t>
            </a:r>
            <a:r>
              <a:rPr lang="fr-FR" sz="3200" dirty="0"/>
              <a:t> fission </a:t>
            </a:r>
            <a:r>
              <a:rPr lang="fr-FR" sz="3200" dirty="0" err="1"/>
              <a:t>yields</a:t>
            </a: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Spin </a:t>
            </a:r>
            <a:r>
              <a:rPr lang="fr-FR" sz="3200" dirty="0" err="1"/>
              <a:t>correlations</a:t>
            </a:r>
            <a:r>
              <a:rPr lang="fr-FR" sz="3200" dirty="0"/>
              <a:t> </a:t>
            </a:r>
            <a:r>
              <a:rPr lang="fr-FR" sz="3200" dirty="0" err="1"/>
              <a:t>with</a:t>
            </a:r>
            <a:r>
              <a:rPr lang="fr-FR" sz="3200" dirty="0"/>
              <a:t> </a:t>
            </a:r>
            <a:r>
              <a:rPr lang="fr-FR" sz="3200" dirty="0" err="1"/>
              <a:t>emitted</a:t>
            </a:r>
            <a:r>
              <a:rPr lang="fr-FR" sz="3200" dirty="0"/>
              <a:t> neutrons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Fragment </a:t>
            </a:r>
            <a:r>
              <a:rPr lang="fr-FR" sz="3200" dirty="0" err="1"/>
              <a:t>partner</a:t>
            </a:r>
            <a:r>
              <a:rPr lang="fr-FR" sz="3200" dirty="0"/>
              <a:t> </a:t>
            </a:r>
            <a:r>
              <a:rPr lang="fr-FR" sz="3200" dirty="0" err="1"/>
              <a:t>correlations</a:t>
            </a: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Gamma ray </a:t>
            </a:r>
            <a:r>
              <a:rPr lang="fr-FR" sz="3200" dirty="0" err="1"/>
              <a:t>angular</a:t>
            </a:r>
            <a:r>
              <a:rPr lang="fr-FR" sz="3200" dirty="0"/>
              <a:t> distributions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B7276B77-CDBE-4A16-B38A-26535759F63C}"/>
              </a:ext>
            </a:extLst>
          </p:cNvPr>
          <p:cNvSpPr/>
          <p:nvPr/>
        </p:nvSpPr>
        <p:spPr>
          <a:xfrm>
            <a:off x="9202440" y="1284158"/>
            <a:ext cx="403199" cy="175200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29D3C3BE-6D46-4D5D-97CF-5ABC80C11E6C}"/>
              </a:ext>
            </a:extLst>
          </p:cNvPr>
          <p:cNvSpPr/>
          <p:nvPr/>
        </p:nvSpPr>
        <p:spPr>
          <a:xfrm>
            <a:off x="9188751" y="3557905"/>
            <a:ext cx="403199" cy="20159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084A83-29E1-4FF9-A0EB-0AA2C694ECE5}"/>
              </a:ext>
            </a:extLst>
          </p:cNvPr>
          <p:cNvSpPr txBox="1"/>
          <p:nvPr/>
        </p:nvSpPr>
        <p:spPr>
          <a:xfrm>
            <a:off x="9818702" y="1624613"/>
            <a:ext cx="2051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070C0"/>
                </a:solidFill>
              </a:rPr>
              <a:t>One fragment</a:t>
            </a:r>
          </a:p>
          <a:p>
            <a:r>
              <a:rPr lang="fr-FR" sz="2400" dirty="0" err="1">
                <a:solidFill>
                  <a:srgbClr val="0070C0"/>
                </a:solidFill>
              </a:rPr>
              <a:t>measurements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7047C-EE04-4A7E-80A4-0E02451E6884}"/>
              </a:ext>
            </a:extLst>
          </p:cNvPr>
          <p:cNvSpPr txBox="1"/>
          <p:nvPr/>
        </p:nvSpPr>
        <p:spPr>
          <a:xfrm>
            <a:off x="9785792" y="3692271"/>
            <a:ext cx="2334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070C0"/>
                </a:solidFill>
              </a:rPr>
              <a:t>Partner fragment</a:t>
            </a:r>
          </a:p>
          <a:p>
            <a:r>
              <a:rPr lang="fr-FR" sz="2400" dirty="0" err="1">
                <a:solidFill>
                  <a:srgbClr val="0070C0"/>
                </a:solidFill>
              </a:rPr>
              <a:t>measurements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7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617FE3C1-6DAA-42DA-AA9E-513B2F858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43" y="4771625"/>
            <a:ext cx="734795" cy="5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26286333-0040-446C-A11F-33B7CC15E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048" y="4755269"/>
            <a:ext cx="592144" cy="5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$wilson\Desktop\nuclear shapes\nuclearmoments13.jpg">
            <a:extLst>
              <a:ext uri="{FF2B5EF4-FFF2-40B4-BE49-F238E27FC236}">
                <a16:creationId xmlns:a16="http://schemas.microsoft.com/office/drawing/2014/main" id="{A6F2393A-3146-4E49-B86C-516FE1467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130" y="2616542"/>
            <a:ext cx="734795" cy="55864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0" name="Freeform 41">
            <a:extLst>
              <a:ext uri="{FF2B5EF4-FFF2-40B4-BE49-F238E27FC236}">
                <a16:creationId xmlns:a16="http://schemas.microsoft.com/office/drawing/2014/main" id="{872D08E4-77F2-4A26-9593-98B72EF6C133}"/>
              </a:ext>
            </a:extLst>
          </p:cNvPr>
          <p:cNvSpPr>
            <a:spLocks noChangeAspect="1"/>
          </p:cNvSpPr>
          <p:nvPr/>
        </p:nvSpPr>
        <p:spPr bwMode="auto">
          <a:xfrm rot="12175258">
            <a:off x="9766519" y="2618747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41">
            <a:extLst>
              <a:ext uri="{FF2B5EF4-FFF2-40B4-BE49-F238E27FC236}">
                <a16:creationId xmlns:a16="http://schemas.microsoft.com/office/drawing/2014/main" id="{47388328-ACF7-4F0C-A050-4E2F35B50E42}"/>
              </a:ext>
            </a:extLst>
          </p:cNvPr>
          <p:cNvSpPr>
            <a:spLocks noChangeAspect="1"/>
          </p:cNvSpPr>
          <p:nvPr/>
        </p:nvSpPr>
        <p:spPr bwMode="auto">
          <a:xfrm rot="19336919">
            <a:off x="11190967" y="2579644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41">
            <a:extLst>
              <a:ext uri="{FF2B5EF4-FFF2-40B4-BE49-F238E27FC236}">
                <a16:creationId xmlns:a16="http://schemas.microsoft.com/office/drawing/2014/main" id="{85B03766-51D7-478A-8655-BA820B720007}"/>
              </a:ext>
            </a:extLst>
          </p:cNvPr>
          <p:cNvSpPr>
            <a:spLocks noChangeAspect="1"/>
          </p:cNvSpPr>
          <p:nvPr/>
        </p:nvSpPr>
        <p:spPr bwMode="auto">
          <a:xfrm rot="7142559">
            <a:off x="9600662" y="5611308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41">
            <a:extLst>
              <a:ext uri="{FF2B5EF4-FFF2-40B4-BE49-F238E27FC236}">
                <a16:creationId xmlns:a16="http://schemas.microsoft.com/office/drawing/2014/main" id="{D1AD2230-7560-4849-ACED-2FFE12A4157F}"/>
              </a:ext>
            </a:extLst>
          </p:cNvPr>
          <p:cNvSpPr>
            <a:spLocks noChangeAspect="1"/>
          </p:cNvSpPr>
          <p:nvPr/>
        </p:nvSpPr>
        <p:spPr bwMode="auto">
          <a:xfrm rot="2264153">
            <a:off x="11414214" y="5454300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8F7F27-10EA-410C-A558-4FFA0B4EB69C}"/>
              </a:ext>
            </a:extLst>
          </p:cNvPr>
          <p:cNvSpPr txBox="1"/>
          <p:nvPr/>
        </p:nvSpPr>
        <p:spPr>
          <a:xfrm>
            <a:off x="89584" y="215552"/>
            <a:ext cx="12102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What</a:t>
            </a:r>
            <a:r>
              <a:rPr lang="fr-FR" sz="2800" dirty="0"/>
              <a:t> can </a:t>
            </a:r>
            <a:r>
              <a:rPr lang="fr-FR" sz="2800" dirty="0" err="1"/>
              <a:t>we</a:t>
            </a:r>
            <a:r>
              <a:rPr lang="fr-FR" sz="2800" dirty="0"/>
              <a:t> </a:t>
            </a:r>
            <a:r>
              <a:rPr lang="fr-FR" sz="2800" dirty="0" err="1"/>
              <a:t>investigate</a:t>
            </a:r>
            <a:r>
              <a:rPr lang="fr-FR" sz="2800" dirty="0"/>
              <a:t> </a:t>
            </a:r>
            <a:r>
              <a:rPr lang="fr-FR" sz="2800" dirty="0" err="1"/>
              <a:t>using</a:t>
            </a:r>
            <a:r>
              <a:rPr lang="fr-FR" sz="2800" dirty="0"/>
              <a:t> </a:t>
            </a:r>
            <a:r>
              <a:rPr lang="fr-FR" sz="2800" i="1" dirty="0"/>
              <a:t>high </a:t>
            </a:r>
            <a:r>
              <a:rPr lang="fr-FR" sz="2800" i="1" dirty="0" err="1"/>
              <a:t>resolution</a:t>
            </a:r>
            <a:r>
              <a:rPr lang="fr-FR" sz="2800" dirty="0"/>
              <a:t> gamma ray </a:t>
            </a:r>
            <a:r>
              <a:rPr lang="fr-FR" sz="2800" dirty="0" err="1"/>
              <a:t>spectroscopy</a:t>
            </a:r>
            <a:r>
              <a:rPr lang="fr-FR" sz="2800" dirty="0"/>
              <a:t> of fission?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6822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2414A-86AC-44C3-BAAD-04527612644E}"/>
              </a:ext>
            </a:extLst>
          </p:cNvPr>
          <p:cNvSpPr txBox="1"/>
          <p:nvPr/>
        </p:nvSpPr>
        <p:spPr>
          <a:xfrm>
            <a:off x="850260" y="1206097"/>
            <a:ext cx="827566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Fragment </a:t>
            </a:r>
            <a:r>
              <a:rPr lang="fr-FR" sz="3200" dirty="0" err="1"/>
              <a:t>nuclear</a:t>
            </a:r>
            <a:r>
              <a:rPr lang="fr-FR" sz="3200" dirty="0"/>
              <a:t> structure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>
                <a:highlight>
                  <a:srgbClr val="38FD23"/>
                </a:highlight>
              </a:rPr>
              <a:t>Fragment spin distributions and </a:t>
            </a:r>
            <a:r>
              <a:rPr lang="fr-FR" sz="3200" dirty="0" err="1">
                <a:highlight>
                  <a:srgbClr val="38FD23"/>
                </a:highlight>
              </a:rPr>
              <a:t>average</a:t>
            </a:r>
            <a:r>
              <a:rPr lang="fr-FR" sz="3200" dirty="0">
                <a:highlight>
                  <a:srgbClr val="38FD23"/>
                </a:highlight>
              </a:rPr>
              <a:t> spins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 err="1">
                <a:highlight>
                  <a:srgbClr val="38FD23"/>
                </a:highlight>
              </a:rPr>
              <a:t>Isomeric</a:t>
            </a:r>
            <a:r>
              <a:rPr lang="fr-FR" sz="3200" dirty="0">
                <a:highlight>
                  <a:srgbClr val="38FD23"/>
                </a:highlight>
              </a:rPr>
              <a:t> </a:t>
            </a:r>
            <a:r>
              <a:rPr lang="fr-FR" sz="3200" dirty="0" err="1">
                <a:highlight>
                  <a:srgbClr val="38FD23"/>
                </a:highlight>
              </a:rPr>
              <a:t>yield</a:t>
            </a:r>
            <a:r>
              <a:rPr lang="fr-FR" sz="3200" dirty="0">
                <a:highlight>
                  <a:srgbClr val="38FD23"/>
                </a:highlight>
              </a:rPr>
              <a:t> ratios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Independent fission </a:t>
            </a:r>
            <a:r>
              <a:rPr lang="fr-FR" sz="3200" dirty="0" err="1"/>
              <a:t>yields</a:t>
            </a: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 err="1"/>
              <a:t>Correlated</a:t>
            </a:r>
            <a:r>
              <a:rPr lang="fr-FR" sz="3200" dirty="0"/>
              <a:t> fission </a:t>
            </a:r>
            <a:r>
              <a:rPr lang="fr-FR" sz="3200" dirty="0" err="1"/>
              <a:t>yields</a:t>
            </a: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>
                <a:highlight>
                  <a:srgbClr val="38FD23"/>
                </a:highlight>
              </a:rPr>
              <a:t>Spin </a:t>
            </a:r>
            <a:r>
              <a:rPr lang="fr-FR" sz="3200" dirty="0" err="1">
                <a:highlight>
                  <a:srgbClr val="38FD23"/>
                </a:highlight>
              </a:rPr>
              <a:t>correlations</a:t>
            </a:r>
            <a:r>
              <a:rPr lang="fr-FR" sz="3200" dirty="0">
                <a:highlight>
                  <a:srgbClr val="38FD23"/>
                </a:highlight>
              </a:rPr>
              <a:t> </a:t>
            </a:r>
            <a:r>
              <a:rPr lang="fr-FR" sz="3200" dirty="0" err="1">
                <a:highlight>
                  <a:srgbClr val="38FD23"/>
                </a:highlight>
              </a:rPr>
              <a:t>with</a:t>
            </a:r>
            <a:r>
              <a:rPr lang="fr-FR" sz="3200" dirty="0">
                <a:highlight>
                  <a:srgbClr val="38FD23"/>
                </a:highlight>
              </a:rPr>
              <a:t> </a:t>
            </a:r>
            <a:r>
              <a:rPr lang="fr-FR" sz="3200" dirty="0" err="1">
                <a:highlight>
                  <a:srgbClr val="38FD23"/>
                </a:highlight>
              </a:rPr>
              <a:t>emitted</a:t>
            </a:r>
            <a:r>
              <a:rPr lang="fr-FR" sz="3200" dirty="0">
                <a:highlight>
                  <a:srgbClr val="38FD23"/>
                </a:highlight>
              </a:rPr>
              <a:t> neutrons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Fragment </a:t>
            </a:r>
            <a:r>
              <a:rPr lang="fr-FR" sz="3200" dirty="0" err="1"/>
              <a:t>partner</a:t>
            </a:r>
            <a:r>
              <a:rPr lang="fr-FR" sz="3200" dirty="0"/>
              <a:t> </a:t>
            </a:r>
            <a:r>
              <a:rPr lang="fr-FR" sz="3200" dirty="0" err="1"/>
              <a:t>correlations</a:t>
            </a: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Gamma ray </a:t>
            </a:r>
            <a:r>
              <a:rPr lang="fr-FR" sz="3200" dirty="0" err="1"/>
              <a:t>angular</a:t>
            </a:r>
            <a:r>
              <a:rPr lang="fr-FR" sz="3200" dirty="0"/>
              <a:t> distributions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B7276B77-CDBE-4A16-B38A-26535759F63C}"/>
              </a:ext>
            </a:extLst>
          </p:cNvPr>
          <p:cNvSpPr/>
          <p:nvPr/>
        </p:nvSpPr>
        <p:spPr>
          <a:xfrm>
            <a:off x="9202440" y="1284158"/>
            <a:ext cx="403199" cy="175200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29D3C3BE-6D46-4D5D-97CF-5ABC80C11E6C}"/>
              </a:ext>
            </a:extLst>
          </p:cNvPr>
          <p:cNvSpPr/>
          <p:nvPr/>
        </p:nvSpPr>
        <p:spPr>
          <a:xfrm>
            <a:off x="9188751" y="3557905"/>
            <a:ext cx="403199" cy="20159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084A83-29E1-4FF9-A0EB-0AA2C694ECE5}"/>
              </a:ext>
            </a:extLst>
          </p:cNvPr>
          <p:cNvSpPr txBox="1"/>
          <p:nvPr/>
        </p:nvSpPr>
        <p:spPr>
          <a:xfrm>
            <a:off x="9818702" y="1624613"/>
            <a:ext cx="2051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070C0"/>
                </a:solidFill>
              </a:rPr>
              <a:t>One fragment</a:t>
            </a:r>
          </a:p>
          <a:p>
            <a:r>
              <a:rPr lang="fr-FR" sz="2400" dirty="0" err="1">
                <a:solidFill>
                  <a:srgbClr val="0070C0"/>
                </a:solidFill>
              </a:rPr>
              <a:t>measurements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7047C-EE04-4A7E-80A4-0E02451E6884}"/>
              </a:ext>
            </a:extLst>
          </p:cNvPr>
          <p:cNvSpPr txBox="1"/>
          <p:nvPr/>
        </p:nvSpPr>
        <p:spPr>
          <a:xfrm>
            <a:off x="9785792" y="3692271"/>
            <a:ext cx="2334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070C0"/>
                </a:solidFill>
              </a:rPr>
              <a:t>Partner fragment</a:t>
            </a:r>
          </a:p>
          <a:p>
            <a:r>
              <a:rPr lang="fr-FR" sz="2400" dirty="0" err="1">
                <a:solidFill>
                  <a:srgbClr val="0070C0"/>
                </a:solidFill>
              </a:rPr>
              <a:t>measurements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7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617FE3C1-6DAA-42DA-AA9E-513B2F858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43" y="4771625"/>
            <a:ext cx="734795" cy="5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$wilson\Desktop\nuclear shapes\nuclearmoments13.jpg">
            <a:extLst>
              <a:ext uri="{FF2B5EF4-FFF2-40B4-BE49-F238E27FC236}">
                <a16:creationId xmlns:a16="http://schemas.microsoft.com/office/drawing/2014/main" id="{26286333-0040-446C-A11F-33B7CC15E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048" y="4755269"/>
            <a:ext cx="592144" cy="5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$wilson\Desktop\nuclear shapes\nuclearmoments13.jpg">
            <a:extLst>
              <a:ext uri="{FF2B5EF4-FFF2-40B4-BE49-F238E27FC236}">
                <a16:creationId xmlns:a16="http://schemas.microsoft.com/office/drawing/2014/main" id="{A6F2393A-3146-4E49-B86C-516FE1467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130" y="2616542"/>
            <a:ext cx="734795" cy="55864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0" name="Freeform 41">
            <a:extLst>
              <a:ext uri="{FF2B5EF4-FFF2-40B4-BE49-F238E27FC236}">
                <a16:creationId xmlns:a16="http://schemas.microsoft.com/office/drawing/2014/main" id="{872D08E4-77F2-4A26-9593-98B72EF6C133}"/>
              </a:ext>
            </a:extLst>
          </p:cNvPr>
          <p:cNvSpPr>
            <a:spLocks noChangeAspect="1"/>
          </p:cNvSpPr>
          <p:nvPr/>
        </p:nvSpPr>
        <p:spPr bwMode="auto">
          <a:xfrm rot="12175258">
            <a:off x="9766519" y="2618747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41">
            <a:extLst>
              <a:ext uri="{FF2B5EF4-FFF2-40B4-BE49-F238E27FC236}">
                <a16:creationId xmlns:a16="http://schemas.microsoft.com/office/drawing/2014/main" id="{47388328-ACF7-4F0C-A050-4E2F35B50E42}"/>
              </a:ext>
            </a:extLst>
          </p:cNvPr>
          <p:cNvSpPr>
            <a:spLocks noChangeAspect="1"/>
          </p:cNvSpPr>
          <p:nvPr/>
        </p:nvSpPr>
        <p:spPr bwMode="auto">
          <a:xfrm rot="19336919">
            <a:off x="11190967" y="2579644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41">
            <a:extLst>
              <a:ext uri="{FF2B5EF4-FFF2-40B4-BE49-F238E27FC236}">
                <a16:creationId xmlns:a16="http://schemas.microsoft.com/office/drawing/2014/main" id="{85B03766-51D7-478A-8655-BA820B720007}"/>
              </a:ext>
            </a:extLst>
          </p:cNvPr>
          <p:cNvSpPr>
            <a:spLocks noChangeAspect="1"/>
          </p:cNvSpPr>
          <p:nvPr/>
        </p:nvSpPr>
        <p:spPr bwMode="auto">
          <a:xfrm rot="7142559">
            <a:off x="9600662" y="5611308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41">
            <a:extLst>
              <a:ext uri="{FF2B5EF4-FFF2-40B4-BE49-F238E27FC236}">
                <a16:creationId xmlns:a16="http://schemas.microsoft.com/office/drawing/2014/main" id="{D1AD2230-7560-4849-ACED-2FFE12A4157F}"/>
              </a:ext>
            </a:extLst>
          </p:cNvPr>
          <p:cNvSpPr>
            <a:spLocks noChangeAspect="1"/>
          </p:cNvSpPr>
          <p:nvPr/>
        </p:nvSpPr>
        <p:spPr bwMode="auto">
          <a:xfrm rot="2264153">
            <a:off x="11414214" y="5454300"/>
            <a:ext cx="686362" cy="73794"/>
          </a:xfrm>
          <a:custGeom>
            <a:avLst/>
            <a:gdLst>
              <a:gd name="T0" fmla="*/ 0 w 1248"/>
              <a:gd name="T1" fmla="*/ 2147483647 h 464"/>
              <a:gd name="T2" fmla="*/ 2147483647 w 1248"/>
              <a:gd name="T3" fmla="*/ 2147483647 h 464"/>
              <a:gd name="T4" fmla="*/ 2147483647 w 1248"/>
              <a:gd name="T5" fmla="*/ 2147483647 h 464"/>
              <a:gd name="T6" fmla="*/ 2147483647 w 1248"/>
              <a:gd name="T7" fmla="*/ 2147483647 h 464"/>
              <a:gd name="T8" fmla="*/ 2147483647 w 1248"/>
              <a:gd name="T9" fmla="*/ 2147483647 h 464"/>
              <a:gd name="T10" fmla="*/ 2147483647 w 1248"/>
              <a:gd name="T11" fmla="*/ 2147483647 h 464"/>
              <a:gd name="T12" fmla="*/ 2147483647 w 1248"/>
              <a:gd name="T13" fmla="*/ 2147483647 h 464"/>
              <a:gd name="T14" fmla="*/ 2147483647 w 1248"/>
              <a:gd name="T15" fmla="*/ 2147483647 h 464"/>
              <a:gd name="T16" fmla="*/ 2147483647 w 1248"/>
              <a:gd name="T17" fmla="*/ 2147483647 h 464"/>
              <a:gd name="T18" fmla="*/ 2147483647 w 1248"/>
              <a:gd name="T19" fmla="*/ 2147483647 h 464"/>
              <a:gd name="T20" fmla="*/ 2147483647 w 1248"/>
              <a:gd name="T21" fmla="*/ 2147483647 h 464"/>
              <a:gd name="T22" fmla="*/ 2147483647 w 1248"/>
              <a:gd name="T23" fmla="*/ 2147483647 h 464"/>
              <a:gd name="T24" fmla="*/ 2147483647 w 1248"/>
              <a:gd name="T25" fmla="*/ 2147483647 h 464"/>
              <a:gd name="T26" fmla="*/ 2147483647 w 1248"/>
              <a:gd name="T27" fmla="*/ 2147483647 h 46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464"/>
              <a:gd name="T44" fmla="*/ 1248 w 1248"/>
              <a:gd name="T45" fmla="*/ 464 h 46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464">
                <a:moveTo>
                  <a:pt x="0" y="464"/>
                </a:moveTo>
                <a:cubicBezTo>
                  <a:pt x="32" y="248"/>
                  <a:pt x="64" y="32"/>
                  <a:pt x="96" y="32"/>
                </a:cubicBezTo>
                <a:cubicBezTo>
                  <a:pt x="128" y="32"/>
                  <a:pt x="160" y="464"/>
                  <a:pt x="192" y="464"/>
                </a:cubicBezTo>
                <a:cubicBezTo>
                  <a:pt x="224" y="464"/>
                  <a:pt x="256" y="32"/>
                  <a:pt x="288" y="32"/>
                </a:cubicBezTo>
                <a:cubicBezTo>
                  <a:pt x="320" y="32"/>
                  <a:pt x="352" y="464"/>
                  <a:pt x="384" y="464"/>
                </a:cubicBezTo>
                <a:cubicBezTo>
                  <a:pt x="416" y="464"/>
                  <a:pt x="448" y="32"/>
                  <a:pt x="480" y="32"/>
                </a:cubicBezTo>
                <a:cubicBezTo>
                  <a:pt x="512" y="32"/>
                  <a:pt x="552" y="464"/>
                  <a:pt x="576" y="464"/>
                </a:cubicBezTo>
                <a:cubicBezTo>
                  <a:pt x="600" y="464"/>
                  <a:pt x="600" y="32"/>
                  <a:pt x="624" y="32"/>
                </a:cubicBezTo>
                <a:cubicBezTo>
                  <a:pt x="648" y="32"/>
                  <a:pt x="688" y="464"/>
                  <a:pt x="720" y="464"/>
                </a:cubicBezTo>
                <a:cubicBezTo>
                  <a:pt x="752" y="464"/>
                  <a:pt x="784" y="32"/>
                  <a:pt x="816" y="32"/>
                </a:cubicBezTo>
                <a:cubicBezTo>
                  <a:pt x="848" y="32"/>
                  <a:pt x="880" y="464"/>
                  <a:pt x="912" y="464"/>
                </a:cubicBezTo>
                <a:cubicBezTo>
                  <a:pt x="944" y="464"/>
                  <a:pt x="984" y="64"/>
                  <a:pt x="1008" y="32"/>
                </a:cubicBezTo>
                <a:cubicBezTo>
                  <a:pt x="1032" y="0"/>
                  <a:pt x="1016" y="224"/>
                  <a:pt x="1056" y="272"/>
                </a:cubicBezTo>
                <a:cubicBezTo>
                  <a:pt x="1096" y="320"/>
                  <a:pt x="1216" y="312"/>
                  <a:pt x="1248" y="320"/>
                </a:cubicBezTo>
              </a:path>
            </a:pathLst>
          </a:custGeom>
          <a:noFill/>
          <a:ln w="31750">
            <a:solidFill>
              <a:srgbClr val="00B050"/>
            </a:solidFill>
            <a:round/>
            <a:headEnd type="none" w="med" len="med"/>
            <a:tailEnd type="arrow" w="sm" len="sm"/>
          </a:ln>
        </p:spPr>
        <p:txBody>
          <a:bodyPr/>
          <a:lstStyle/>
          <a:p>
            <a:pPr defTabSz="807964" rtl="0" fontAlgn="base">
              <a:spcBef>
                <a:spcPct val="0"/>
              </a:spcBef>
              <a:spcAft>
                <a:spcPct val="0"/>
              </a:spcAft>
            </a:pPr>
            <a:endParaRPr lang="fr-FR" sz="1800" kern="12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8F7F27-10EA-410C-A558-4FFA0B4EB69C}"/>
              </a:ext>
            </a:extLst>
          </p:cNvPr>
          <p:cNvSpPr txBox="1"/>
          <p:nvPr/>
        </p:nvSpPr>
        <p:spPr>
          <a:xfrm>
            <a:off x="89584" y="215552"/>
            <a:ext cx="12102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What</a:t>
            </a:r>
            <a:r>
              <a:rPr lang="fr-FR" sz="2800" dirty="0"/>
              <a:t> can </a:t>
            </a:r>
            <a:r>
              <a:rPr lang="fr-FR" sz="2800" dirty="0" err="1"/>
              <a:t>we</a:t>
            </a:r>
            <a:r>
              <a:rPr lang="fr-FR" sz="2800" dirty="0"/>
              <a:t> </a:t>
            </a:r>
            <a:r>
              <a:rPr lang="fr-FR" sz="2800" dirty="0" err="1"/>
              <a:t>investigate</a:t>
            </a:r>
            <a:r>
              <a:rPr lang="fr-FR" sz="2800" dirty="0"/>
              <a:t> </a:t>
            </a:r>
            <a:r>
              <a:rPr lang="fr-FR" sz="2800" dirty="0" err="1"/>
              <a:t>using</a:t>
            </a:r>
            <a:r>
              <a:rPr lang="fr-FR" sz="2800" dirty="0"/>
              <a:t> </a:t>
            </a:r>
            <a:r>
              <a:rPr lang="fr-FR" sz="2800" i="1" dirty="0"/>
              <a:t>high </a:t>
            </a:r>
            <a:r>
              <a:rPr lang="fr-FR" sz="2800" i="1" dirty="0" err="1"/>
              <a:t>resolution</a:t>
            </a:r>
            <a:r>
              <a:rPr lang="fr-FR" sz="2800" dirty="0"/>
              <a:t> gamma ray </a:t>
            </a:r>
            <a:r>
              <a:rPr lang="fr-FR" sz="2800" dirty="0" err="1"/>
              <a:t>spectroscopy</a:t>
            </a:r>
            <a:r>
              <a:rPr lang="fr-FR" sz="2800" dirty="0"/>
              <a:t> of fission?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0255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740849" y="162966"/>
            <a:ext cx="7576457" cy="488967"/>
          </a:xfrm>
        </p:spPr>
        <p:txBody>
          <a:bodyPr/>
          <a:lstStyle/>
          <a:p>
            <a:r>
              <a:rPr lang="en-GB" dirty="0"/>
              <a:t>High resolution gamma-ray coincidence analysis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80" y="1359311"/>
            <a:ext cx="6034452" cy="466436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9" y="1359311"/>
            <a:ext cx="6268673" cy="484397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416428" y="1632004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1D spectrum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C07BEF-6174-44A7-94D2-20739BE7BD4B}"/>
              </a:ext>
            </a:extLst>
          </p:cNvPr>
          <p:cNvSpPr txBox="1"/>
          <p:nvPr/>
        </p:nvSpPr>
        <p:spPr>
          <a:xfrm>
            <a:off x="2182181" y="810365"/>
            <a:ext cx="943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/>
              <a:t>Complex</a:t>
            </a:r>
            <a:r>
              <a:rPr lang="fr-FR" u="sng" dirty="0"/>
              <a:t> prompt fission </a:t>
            </a:r>
            <a:r>
              <a:rPr lang="el-GR" u="sng" dirty="0"/>
              <a:t>γ</a:t>
            </a:r>
            <a:r>
              <a:rPr lang="fr-FR" u="sng" dirty="0"/>
              <a:t> </a:t>
            </a:r>
            <a:r>
              <a:rPr lang="fr-FR" u="sng" dirty="0" err="1"/>
              <a:t>spectra</a:t>
            </a:r>
            <a:r>
              <a:rPr lang="fr-FR" dirty="0"/>
              <a:t>: </a:t>
            </a:r>
            <a:r>
              <a:rPr lang="fr-FR" dirty="0" err="1"/>
              <a:t>Hundreds</a:t>
            </a:r>
            <a:r>
              <a:rPr lang="fr-FR" dirty="0"/>
              <a:t> of fragments, </a:t>
            </a:r>
            <a:r>
              <a:rPr lang="fr-FR" dirty="0" err="1"/>
              <a:t>thousands</a:t>
            </a:r>
            <a:r>
              <a:rPr lang="fr-FR" dirty="0"/>
              <a:t> of </a:t>
            </a:r>
            <a:r>
              <a:rPr lang="fr-FR" dirty="0" err="1"/>
              <a:t>discrete</a:t>
            </a:r>
            <a:r>
              <a:rPr lang="fr-FR" dirty="0"/>
              <a:t> </a:t>
            </a:r>
            <a:r>
              <a:rPr lang="el-GR" dirty="0"/>
              <a:t>γ</a:t>
            </a:r>
            <a:r>
              <a:rPr lang="fr-FR" dirty="0"/>
              <a:t> transitions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06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2428168" y="204608"/>
            <a:ext cx="4840764" cy="488983"/>
          </a:xfrm>
        </p:spPr>
        <p:txBody>
          <a:bodyPr>
            <a:normAutofit/>
          </a:bodyPr>
          <a:lstStyle/>
          <a:p>
            <a:r>
              <a:rPr lang="en-US" sz="2800" dirty="0"/>
              <a:t>Fission fragment decay</a:t>
            </a:r>
            <a:endParaRPr lang="en-GB" sz="2800" dirty="0"/>
          </a:p>
        </p:txBody>
      </p:sp>
      <p:sp>
        <p:nvSpPr>
          <p:cNvPr id="25" name="Rectangle 24"/>
          <p:cNvSpPr/>
          <p:nvPr/>
        </p:nvSpPr>
        <p:spPr>
          <a:xfrm>
            <a:off x="7911449" y="1584361"/>
            <a:ext cx="2784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Secondary fragment entry</a:t>
            </a:r>
          </a:p>
          <a:p>
            <a:r>
              <a:rPr lang="en-GB" dirty="0"/>
              <a:t>distribution</a:t>
            </a:r>
          </a:p>
        </p:txBody>
      </p:sp>
      <p:sp>
        <p:nvSpPr>
          <p:cNvPr id="26" name="Ellipse 25"/>
          <p:cNvSpPr/>
          <p:nvPr/>
        </p:nvSpPr>
        <p:spPr>
          <a:xfrm>
            <a:off x="3597536" y="5292657"/>
            <a:ext cx="278199" cy="294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ZoneTexte 27"/>
          <p:cNvSpPr txBox="1"/>
          <p:nvPr/>
        </p:nvSpPr>
        <p:spPr>
          <a:xfrm>
            <a:off x="276116" y="5901467"/>
            <a:ext cx="3864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</a:rPr>
              <a:t>&lt;M</a:t>
            </a:r>
            <a:r>
              <a:rPr lang="el-GR" sz="2400" baseline="-25000" dirty="0">
                <a:solidFill>
                  <a:srgbClr val="0070C0"/>
                </a:solidFill>
              </a:rPr>
              <a:t>γ</a:t>
            </a:r>
            <a:r>
              <a:rPr lang="en-GB" sz="2400" dirty="0">
                <a:solidFill>
                  <a:srgbClr val="0070C0"/>
                </a:solidFill>
              </a:rPr>
              <a:t>&gt; (one fragment) ~ 3.5 - 4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620722" y="5929135"/>
            <a:ext cx="3415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</a:rPr>
              <a:t>&lt;</a:t>
            </a:r>
            <a:r>
              <a:rPr lang="el-GR" sz="2400" dirty="0">
                <a:solidFill>
                  <a:srgbClr val="0070C0"/>
                </a:solidFill>
              </a:rPr>
              <a:t>ν</a:t>
            </a:r>
            <a:r>
              <a:rPr lang="en-GB" sz="2400" dirty="0">
                <a:solidFill>
                  <a:srgbClr val="0070C0"/>
                </a:solidFill>
              </a:rPr>
              <a:t>&gt; (one fragment) ~ 1 - 2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8BA3B-3B27-4063-ACB7-7FA16CF1E29D}"/>
              </a:ext>
            </a:extLst>
          </p:cNvPr>
          <p:cNvSpPr txBox="1"/>
          <p:nvPr/>
        </p:nvSpPr>
        <p:spPr>
          <a:xfrm>
            <a:off x="7911551" y="3641042"/>
            <a:ext cx="376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Excitation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evacuated</a:t>
            </a:r>
            <a:r>
              <a:rPr lang="fr-FR" dirty="0"/>
              <a:t> by neutrons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102604-CA75-4119-A4C6-F970AC72F40E}"/>
              </a:ext>
            </a:extLst>
          </p:cNvPr>
          <p:cNvSpPr txBox="1"/>
          <p:nvPr/>
        </p:nvSpPr>
        <p:spPr>
          <a:xfrm>
            <a:off x="7911551" y="4494344"/>
            <a:ext cx="4123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Angular</a:t>
            </a:r>
            <a:r>
              <a:rPr lang="fr-FR" dirty="0"/>
              <a:t> </a:t>
            </a:r>
            <a:r>
              <a:rPr lang="fr-FR" dirty="0" err="1"/>
              <a:t>momentum</a:t>
            </a:r>
            <a:r>
              <a:rPr lang="fr-FR" dirty="0"/>
              <a:t> </a:t>
            </a:r>
            <a:r>
              <a:rPr lang="fr-FR" dirty="0" err="1"/>
              <a:t>evacuated</a:t>
            </a:r>
            <a:r>
              <a:rPr lang="fr-FR" dirty="0"/>
              <a:t> by gammas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836F7E-B01D-40F7-B102-5D41B6AC1652}"/>
              </a:ext>
            </a:extLst>
          </p:cNvPr>
          <p:cNvSpPr txBox="1"/>
          <p:nvPr/>
        </p:nvSpPr>
        <p:spPr>
          <a:xfrm>
            <a:off x="8135669" y="5381356"/>
            <a:ext cx="1028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</a:t>
            </a:r>
            <a:r>
              <a:rPr lang="fr-FR" dirty="0" err="1"/>
              <a:t>mostly</a:t>
            </a:r>
            <a:r>
              <a:rPr lang="fr-FR" dirty="0"/>
              <a:t>!)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5BCAD53-3759-4465-B1E3-E1A60CC19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4" y="806006"/>
            <a:ext cx="7542857" cy="500952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98D5C76-9435-4B54-ACC4-1A2FE69277EF}"/>
              </a:ext>
            </a:extLst>
          </p:cNvPr>
          <p:cNvSpPr/>
          <p:nvPr/>
        </p:nvSpPr>
        <p:spPr>
          <a:xfrm>
            <a:off x="7861043" y="784146"/>
            <a:ext cx="2784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Primary fragment entry</a:t>
            </a:r>
          </a:p>
          <a:p>
            <a:r>
              <a:rPr lang="en-GB" dirty="0"/>
              <a:t>distribution</a:t>
            </a:r>
          </a:p>
        </p:txBody>
      </p:sp>
    </p:spTree>
    <p:extLst>
      <p:ext uri="{BB962C8B-B14F-4D97-AF65-F5344CB8AC3E}">
        <p14:creationId xmlns:p14="http://schemas.microsoft.com/office/powerpoint/2010/main" val="113698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1776936" y="224010"/>
            <a:ext cx="9164347" cy="381402"/>
          </a:xfrm>
        </p:spPr>
        <p:txBody>
          <a:bodyPr>
            <a:noAutofit/>
          </a:bodyPr>
          <a:lstStyle/>
          <a:p>
            <a:r>
              <a:rPr lang="en-US" sz="2263" dirty="0"/>
              <a:t>nu-Ball1 results: Gates on the 2</a:t>
            </a:r>
            <a:r>
              <a:rPr lang="en-US" sz="2263" baseline="30000" dirty="0"/>
              <a:t>+</a:t>
            </a:r>
            <a:r>
              <a:rPr lang="en-US" sz="2263" dirty="0"/>
              <a:t> → 0</a:t>
            </a:r>
            <a:r>
              <a:rPr lang="en-US" sz="2263" baseline="30000" dirty="0"/>
              <a:t>+</a:t>
            </a:r>
            <a:r>
              <a:rPr lang="en-US" sz="2263" dirty="0"/>
              <a:t> transition in </a:t>
            </a:r>
            <a:r>
              <a:rPr lang="en-US" sz="2263" baseline="30000" dirty="0"/>
              <a:t>140</a:t>
            </a:r>
            <a:r>
              <a:rPr lang="en-US" sz="2263" dirty="0"/>
              <a:t>Xe</a:t>
            </a:r>
            <a:endParaRPr lang="fr-FR" sz="2263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45" y="605413"/>
            <a:ext cx="6150897" cy="58296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646695" y="5135417"/>
            <a:ext cx="4122282" cy="646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(With ionisation chamber tagging one</a:t>
            </a:r>
          </a:p>
          <a:p>
            <a:pPr defTabSz="914346">
              <a:defRPr/>
            </a:pP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Fragment in flight and stopping the other)</a:t>
            </a:r>
            <a:endParaRPr lang="fr-FR" sz="17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427005" y="2328887"/>
            <a:ext cx="3860993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>
              <a:defRPr/>
            </a:pP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(separation with pulsed neutron beam)</a:t>
            </a:r>
            <a:endParaRPr lang="fr-FR" sz="17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427004" y="855877"/>
            <a:ext cx="4862373" cy="147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46">
              <a:defRPr/>
            </a:pPr>
            <a:r>
              <a:rPr lang="en-GB" sz="1799" u="sng" dirty="0">
                <a:solidFill>
                  <a:srgbClr val="FF0000"/>
                </a:solidFill>
                <a:latin typeface="Calibri" panose="020F0502020204030204"/>
              </a:rPr>
              <a:t>Study of 3 different systems with the same device</a:t>
            </a:r>
          </a:p>
          <a:p>
            <a:pPr defTabSz="914346">
              <a:defRPr/>
            </a:pPr>
            <a:r>
              <a:rPr lang="en-GB" sz="1799" u="sng" dirty="0">
                <a:solidFill>
                  <a:srgbClr val="FF0000"/>
                </a:solidFill>
                <a:latin typeface="Calibri" panose="020F0502020204030204"/>
              </a:rPr>
              <a:t>Prompt decay only</a:t>
            </a:r>
          </a:p>
          <a:p>
            <a:pPr defTabSz="914346">
              <a:defRPr/>
            </a:pPr>
            <a:endParaRPr lang="en-GB" sz="1799" u="sng" dirty="0">
              <a:solidFill>
                <a:prstClr val="black"/>
              </a:solidFill>
              <a:latin typeface="Calibri" panose="020F0502020204030204"/>
            </a:endParaRPr>
          </a:p>
          <a:p>
            <a:pPr defTabSz="914346">
              <a:defRPr/>
            </a:pPr>
            <a:r>
              <a:rPr lang="en-GB" sz="1799" u="sng" dirty="0">
                <a:solidFill>
                  <a:prstClr val="black"/>
                </a:solidFill>
                <a:latin typeface="Calibri" panose="020F0502020204030204"/>
              </a:rPr>
              <a:t>Separation of prompt fission decay and beta feeding is essential</a:t>
            </a:r>
            <a:endParaRPr lang="fr-FR" sz="1799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Picture 6" descr="C:\Users\$wilson\Desktop\nuclear shapes\nuclearmoments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7" y="1693963"/>
            <a:ext cx="734771" cy="55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$wilson\Desktop\nuclear shapes\nuclearmoments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57" y="3229243"/>
            <a:ext cx="734771" cy="55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$wilson\Desktop\nuclear shapes\nuclearmoments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76" y="4841521"/>
            <a:ext cx="734771" cy="55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$wilson\Desktop\nuclear shapes\nuclearmoments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28" y="1693963"/>
            <a:ext cx="498867" cy="55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$wilson\Desktop\nuclear shapes\nuclearmoments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68" y="3229243"/>
            <a:ext cx="592125" cy="55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$wilson\Desktop\nuclear shapes\nuclearmoments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46" y="4841519"/>
            <a:ext cx="712532" cy="5466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ZoneTexte 5"/>
          <p:cNvSpPr txBox="1"/>
          <p:nvPr/>
        </p:nvSpPr>
        <p:spPr>
          <a:xfrm>
            <a:off x="134925" y="5398042"/>
            <a:ext cx="651525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/>
            <a:r>
              <a:rPr lang="en-GB" sz="1799" baseline="30000" dirty="0">
                <a:solidFill>
                  <a:prstClr val="black"/>
                </a:solidFill>
                <a:latin typeface="Calibri" panose="020F0502020204030204"/>
              </a:rPr>
              <a:t>140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Xe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51578" y="3806849"/>
            <a:ext cx="651525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/>
            <a:r>
              <a:rPr lang="en-GB" sz="1799" baseline="30000" dirty="0">
                <a:solidFill>
                  <a:prstClr val="black"/>
                </a:solidFill>
                <a:latin typeface="Calibri" panose="020F0502020204030204"/>
              </a:rPr>
              <a:t>140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Xe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92667" y="2243458"/>
            <a:ext cx="651525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/>
            <a:r>
              <a:rPr lang="en-GB" sz="1799" baseline="30000" dirty="0">
                <a:solidFill>
                  <a:prstClr val="black"/>
                </a:solidFill>
                <a:latin typeface="Calibri" panose="020F0502020204030204"/>
              </a:rPr>
              <a:t>140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Xe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916437" y="5398042"/>
            <a:ext cx="667170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46"/>
            <a:r>
              <a:rPr lang="en-GB" sz="1799" baseline="30000" dirty="0">
                <a:solidFill>
                  <a:prstClr val="black"/>
                </a:solidFill>
                <a:latin typeface="Calibri" panose="020F0502020204030204"/>
              </a:rPr>
              <a:t>110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Ru</a:t>
            </a:r>
          </a:p>
        </p:txBody>
      </p:sp>
      <p:sp>
        <p:nvSpPr>
          <p:cNvPr id="7" name="Rectangle 6"/>
          <p:cNvSpPr/>
          <p:nvPr/>
        </p:nvSpPr>
        <p:spPr>
          <a:xfrm>
            <a:off x="955563" y="3792493"/>
            <a:ext cx="588623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46"/>
            <a:r>
              <a:rPr lang="en-GB" sz="1799" baseline="30000" dirty="0">
                <a:solidFill>
                  <a:prstClr val="black"/>
                </a:solidFill>
                <a:latin typeface="Calibri" panose="020F0502020204030204"/>
              </a:rPr>
              <a:t>96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Ru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6438" y="2252584"/>
            <a:ext cx="538545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46"/>
            <a:r>
              <a:rPr lang="en-GB" sz="1799" baseline="30000" dirty="0">
                <a:solidFill>
                  <a:prstClr val="black"/>
                </a:solidFill>
                <a:latin typeface="Calibri" panose="020F0502020204030204"/>
              </a:rPr>
              <a:t>90</a:t>
            </a:r>
            <a:r>
              <a:rPr lang="en-GB" sz="1799" dirty="0">
                <a:solidFill>
                  <a:prstClr val="black"/>
                </a:solidFill>
                <a:latin typeface="Calibri" panose="020F0502020204030204"/>
              </a:rPr>
              <a:t>Kr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3748290" y="1113729"/>
            <a:ext cx="647279" cy="445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4364979" y="1656216"/>
            <a:ext cx="118421" cy="317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4544580" y="1973273"/>
            <a:ext cx="365197" cy="202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4984392" y="2175587"/>
            <a:ext cx="529208" cy="76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5633428" y="2252583"/>
            <a:ext cx="361752" cy="184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C73A1782-0891-4421-BC74-8E1783C1E4BC}"/>
              </a:ext>
            </a:extLst>
          </p:cNvPr>
          <p:cNvSpPr txBox="1"/>
          <p:nvPr/>
        </p:nvSpPr>
        <p:spPr>
          <a:xfrm>
            <a:off x="7771592" y="3261408"/>
            <a:ext cx="3827907" cy="646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3"/>
            <a:r>
              <a:rPr lang="fr-FR" sz="1799" baseline="30000" dirty="0">
                <a:solidFill>
                  <a:prstClr val="black"/>
                </a:solidFill>
                <a:latin typeface="Calibri" panose="020F0502020204030204"/>
              </a:rPr>
              <a:t>140</a:t>
            </a:r>
            <a:r>
              <a:rPr lang="fr-FR" sz="1799" dirty="0">
                <a:solidFill>
                  <a:prstClr val="black"/>
                </a:solidFill>
                <a:latin typeface="Calibri" panose="020F0502020204030204"/>
              </a:rPr>
              <a:t>Xe shows invariant </a:t>
            </a:r>
            <a:r>
              <a:rPr lang="fr-FR" sz="1799" dirty="0" err="1">
                <a:solidFill>
                  <a:prstClr val="black"/>
                </a:solidFill>
                <a:latin typeface="Calibri" panose="020F0502020204030204"/>
              </a:rPr>
              <a:t>intensity</a:t>
            </a:r>
            <a:r>
              <a:rPr lang="fr-FR" sz="1799" dirty="0">
                <a:solidFill>
                  <a:prstClr val="black"/>
                </a:solidFill>
                <a:latin typeface="Calibri" panose="020F0502020204030204"/>
              </a:rPr>
              <a:t> pattern </a:t>
            </a:r>
          </a:p>
          <a:p>
            <a:pPr defTabSz="914373"/>
            <a:r>
              <a:rPr lang="fr-FR" sz="1799" i="1" dirty="0" err="1">
                <a:solidFill>
                  <a:prstClr val="black"/>
                </a:solidFill>
                <a:latin typeface="Calibri" panose="020F0502020204030204"/>
              </a:rPr>
              <a:t>Does</a:t>
            </a:r>
            <a:r>
              <a:rPr lang="fr-FR" sz="1799" i="1" dirty="0">
                <a:solidFill>
                  <a:prstClr val="black"/>
                </a:solidFill>
                <a:latin typeface="Calibri" panose="020F0502020204030204"/>
              </a:rPr>
              <a:t> the </a:t>
            </a:r>
            <a:r>
              <a:rPr lang="fr-FR" sz="1799" i="1" dirty="0" err="1">
                <a:solidFill>
                  <a:prstClr val="black"/>
                </a:solidFill>
                <a:latin typeface="Calibri" panose="020F0502020204030204"/>
              </a:rPr>
              <a:t>partner</a:t>
            </a:r>
            <a:r>
              <a:rPr lang="fr-FR" sz="1799" i="1" dirty="0">
                <a:solidFill>
                  <a:prstClr val="black"/>
                </a:solidFill>
                <a:latin typeface="Calibri" panose="020F0502020204030204"/>
              </a:rPr>
              <a:t> nucleus not </a:t>
            </a:r>
            <a:r>
              <a:rPr lang="fr-FR" sz="1799" i="1" dirty="0" err="1">
                <a:solidFill>
                  <a:prstClr val="black"/>
                </a:solidFill>
                <a:latin typeface="Calibri" panose="020F0502020204030204"/>
              </a:rPr>
              <a:t>matter</a:t>
            </a:r>
            <a:r>
              <a:rPr lang="fr-FR" sz="1799" i="1" dirty="0">
                <a:solidFill>
                  <a:prstClr val="black"/>
                </a:solidFill>
                <a:latin typeface="Calibri" panose="020F0502020204030204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0551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1657886" y="158956"/>
            <a:ext cx="7576457" cy="488983"/>
          </a:xfrm>
        </p:spPr>
        <p:txBody>
          <a:bodyPr>
            <a:noAutofit/>
          </a:bodyPr>
          <a:lstStyle/>
          <a:p>
            <a:r>
              <a:rPr lang="en-US" sz="2800" dirty="0"/>
              <a:t>The Manchester Spin Method (MSM)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6" y="1450416"/>
            <a:ext cx="5158404" cy="41338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8312" y="5889655"/>
            <a:ext cx="6017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Y. </a:t>
            </a:r>
            <a:r>
              <a:rPr lang="fr-FR" dirty="0" err="1">
                <a:solidFill>
                  <a:srgbClr val="0070C0"/>
                </a:solidFill>
              </a:rPr>
              <a:t>Abdelrahman</a:t>
            </a:r>
            <a:r>
              <a:rPr lang="fr-FR" dirty="0">
                <a:solidFill>
                  <a:srgbClr val="0070C0"/>
                </a:solidFill>
              </a:rPr>
              <a:t> et al. Phys. </a:t>
            </a:r>
            <a:r>
              <a:rPr lang="fr-FR" dirty="0" err="1">
                <a:solidFill>
                  <a:srgbClr val="0070C0"/>
                </a:solidFill>
              </a:rPr>
              <a:t>Lett</a:t>
            </a:r>
            <a:r>
              <a:rPr lang="fr-FR" dirty="0">
                <a:solidFill>
                  <a:srgbClr val="0070C0"/>
                </a:solidFill>
              </a:rPr>
              <a:t>. B 199 4 504 (1987)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78603" y="4198987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0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599371" y="4063906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2</a:t>
            </a:r>
            <a:endParaRPr lang="fr-FR" baseline="-25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3638230" y="304906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10</a:t>
            </a:r>
            <a:endParaRPr lang="fr-FR" baseline="-25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123462" y="2592228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12</a:t>
            </a:r>
            <a:endParaRPr lang="fr-FR" baseline="-25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701567" y="224918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14</a:t>
            </a:r>
            <a:endParaRPr lang="fr-FR" baseline="-25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120139" y="3879240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4</a:t>
            </a:r>
            <a:endParaRPr lang="fr-FR" baseline="-25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632416" y="3649729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6</a:t>
            </a:r>
            <a:endParaRPr lang="fr-FR" baseline="-25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3188702" y="3332686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baseline="-25000" dirty="0"/>
              <a:t>8</a:t>
            </a:r>
            <a:endParaRPr lang="fr-FR" baseline="-25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391" y="864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536755"/>
              </p:ext>
            </p:extLst>
          </p:nvPr>
        </p:nvGraphicFramePr>
        <p:xfrm>
          <a:off x="1245212" y="1313358"/>
          <a:ext cx="2487878" cy="707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" r:id="rId4" imgW="1206500" imgH="342900" progId="Equation.DSMT4">
                  <p:embed/>
                </p:oleObj>
              </mc:Choice>
              <mc:Fallback>
                <p:oleObj r:id="rId4" imgW="1206500" imgH="342900" progId="Equation.DSMT4">
                  <p:embed/>
                  <p:pic>
                    <p:nvPicPr>
                      <p:cNvPr id="18" name="Obje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5212" y="1313358"/>
                        <a:ext cx="2487878" cy="7070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0391" y="4293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fr-F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921C64-0201-45EB-8C59-1F990169F79D}"/>
              </a:ext>
            </a:extLst>
          </p:cNvPr>
          <p:cNvSpPr txBox="1"/>
          <p:nvPr/>
        </p:nvSpPr>
        <p:spPr>
          <a:xfrm>
            <a:off x="5479640" y="838100"/>
            <a:ext cx="459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Fit </a:t>
            </a:r>
            <a:r>
              <a:rPr lang="fr-FR" dirty="0" err="1"/>
              <a:t>feeding</a:t>
            </a:r>
            <a:r>
              <a:rPr lang="fr-FR" dirty="0"/>
              <a:t> distributions </a:t>
            </a:r>
            <a:r>
              <a:rPr lang="fr-FR" dirty="0" err="1"/>
              <a:t>with</a:t>
            </a:r>
            <a:r>
              <a:rPr lang="fr-FR" dirty="0"/>
              <a:t> 1 </a:t>
            </a:r>
            <a:r>
              <a:rPr lang="fr-FR" dirty="0" err="1"/>
              <a:t>parameter</a:t>
            </a:r>
            <a:r>
              <a:rPr lang="fr-FR" dirty="0"/>
              <a:t> fit.</a:t>
            </a:r>
          </a:p>
          <a:p>
            <a:r>
              <a:rPr lang="fr-FR" dirty="0"/>
              <a:t>Spin </a:t>
            </a:r>
            <a:r>
              <a:rPr lang="fr-FR" dirty="0" err="1"/>
              <a:t>cutoff</a:t>
            </a:r>
            <a:r>
              <a:rPr lang="fr-FR" dirty="0"/>
              <a:t> </a:t>
            </a:r>
            <a:r>
              <a:rPr lang="fr-FR" dirty="0" err="1"/>
              <a:t>parameter</a:t>
            </a:r>
            <a:r>
              <a:rPr lang="fr-FR" dirty="0"/>
              <a:t> </a:t>
            </a:r>
            <a:r>
              <a:rPr lang="el-GR" dirty="0"/>
              <a:t>σ</a:t>
            </a:r>
            <a:r>
              <a:rPr lang="fr-FR" baseline="30000" dirty="0"/>
              <a:t>2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statistical</a:t>
            </a:r>
            <a:r>
              <a:rPr lang="fr-FR" dirty="0"/>
              <a:t> </a:t>
            </a:r>
            <a:r>
              <a:rPr lang="fr-FR" dirty="0" err="1"/>
              <a:t>theory</a:t>
            </a:r>
            <a:endParaRPr lang="en-GB" dirty="0"/>
          </a:p>
        </p:txBody>
      </p:sp>
      <p:graphicFrame>
        <p:nvGraphicFramePr>
          <p:cNvPr id="22" name="Objet 1">
            <a:extLst>
              <a:ext uri="{FF2B5EF4-FFF2-40B4-BE49-F238E27FC236}">
                <a16:creationId xmlns:a16="http://schemas.microsoft.com/office/drawing/2014/main" id="{B5E1B9D1-53B5-465A-A24B-CE418E2983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565847"/>
              </p:ext>
            </p:extLst>
          </p:nvPr>
        </p:nvGraphicFramePr>
        <p:xfrm>
          <a:off x="5479640" y="1636036"/>
          <a:ext cx="3108048" cy="786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" r:id="rId6" imgW="2108200" imgH="533400" progId="Equation.DSMT4">
                  <p:embed/>
                </p:oleObj>
              </mc:Choice>
              <mc:Fallback>
                <p:oleObj r:id="rId6" imgW="2108200" imgH="533400" progId="Equation.DSMT4">
                  <p:embed/>
                  <p:pic>
                    <p:nvPicPr>
                      <p:cNvPr id="10" name="Objet 1">
                        <a:extLst>
                          <a:ext uri="{FF2B5EF4-FFF2-40B4-BE49-F238E27FC236}">
                            <a16:creationId xmlns:a16="http://schemas.microsoft.com/office/drawing/2014/main" id="{49172522-E99E-48E1-8E84-DDCE5921A2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9640" y="1636036"/>
                        <a:ext cx="3108048" cy="7869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C97CA4E-A14E-4179-8F43-D6A9DE766822}"/>
              </a:ext>
            </a:extLst>
          </p:cNvPr>
          <p:cNvCxnSpPr>
            <a:cxnSpLocks/>
          </p:cNvCxnSpPr>
          <p:nvPr/>
        </p:nvCxnSpPr>
        <p:spPr>
          <a:xfrm flipV="1">
            <a:off x="6790477" y="2798236"/>
            <a:ext cx="0" cy="27694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2177D2D-F3F6-4A31-BF60-947A426618A8}"/>
              </a:ext>
            </a:extLst>
          </p:cNvPr>
          <p:cNvCxnSpPr>
            <a:cxnSpLocks/>
          </p:cNvCxnSpPr>
          <p:nvPr/>
        </p:nvCxnSpPr>
        <p:spPr>
          <a:xfrm>
            <a:off x="6788150" y="5567680"/>
            <a:ext cx="45779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A85C176-9B82-4985-AA62-3C03628BAE69}"/>
              </a:ext>
            </a:extLst>
          </p:cNvPr>
          <p:cNvSpPr txBox="1"/>
          <p:nvPr/>
        </p:nvSpPr>
        <p:spPr>
          <a:xfrm>
            <a:off x="5933440" y="371903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P(I)</a:t>
            </a:r>
            <a:endParaRPr lang="en-GB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7198C4A-1860-416A-BF48-3D64ED034995}"/>
              </a:ext>
            </a:extLst>
          </p:cNvPr>
          <p:cNvCxnSpPr/>
          <p:nvPr/>
        </p:nvCxnSpPr>
        <p:spPr>
          <a:xfrm>
            <a:off x="7329170" y="544957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55BD822-B0D8-42A4-A0F2-E4FF6FA484D2}"/>
              </a:ext>
            </a:extLst>
          </p:cNvPr>
          <p:cNvCxnSpPr/>
          <p:nvPr/>
        </p:nvCxnSpPr>
        <p:spPr>
          <a:xfrm>
            <a:off x="7900670" y="545084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4826D45-DAA4-4ABE-BC02-985F2DA11D3C}"/>
              </a:ext>
            </a:extLst>
          </p:cNvPr>
          <p:cNvCxnSpPr/>
          <p:nvPr/>
        </p:nvCxnSpPr>
        <p:spPr>
          <a:xfrm>
            <a:off x="8446770" y="545084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D4D0812-0CCC-4E99-B320-24438CC0953F}"/>
              </a:ext>
            </a:extLst>
          </p:cNvPr>
          <p:cNvCxnSpPr/>
          <p:nvPr/>
        </p:nvCxnSpPr>
        <p:spPr>
          <a:xfrm>
            <a:off x="8999220" y="545084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D05F46B-20AE-46C9-89A6-21B5F4C33E8F}"/>
              </a:ext>
            </a:extLst>
          </p:cNvPr>
          <p:cNvCxnSpPr/>
          <p:nvPr/>
        </p:nvCxnSpPr>
        <p:spPr>
          <a:xfrm>
            <a:off x="9538970" y="545084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BA37A93-8B84-4190-BC37-74960EF77C41}"/>
              </a:ext>
            </a:extLst>
          </p:cNvPr>
          <p:cNvCxnSpPr/>
          <p:nvPr/>
        </p:nvCxnSpPr>
        <p:spPr>
          <a:xfrm>
            <a:off x="10066020" y="544322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21C3040-B237-43FA-9769-FE922C49DE48}"/>
              </a:ext>
            </a:extLst>
          </p:cNvPr>
          <p:cNvCxnSpPr/>
          <p:nvPr/>
        </p:nvCxnSpPr>
        <p:spPr>
          <a:xfrm>
            <a:off x="10599420" y="5443220"/>
            <a:ext cx="0" cy="23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88D2D6A-3DDC-49D9-91C2-53CB45AC324C}"/>
              </a:ext>
            </a:extLst>
          </p:cNvPr>
          <p:cNvSpPr/>
          <p:nvPr/>
        </p:nvSpPr>
        <p:spPr>
          <a:xfrm>
            <a:off x="6781801" y="3748428"/>
            <a:ext cx="4457700" cy="1814170"/>
          </a:xfrm>
          <a:custGeom>
            <a:avLst/>
            <a:gdLst>
              <a:gd name="connsiteX0" fmla="*/ 0 w 4140200"/>
              <a:gd name="connsiteY0" fmla="*/ 650429 h 1006029"/>
              <a:gd name="connsiteX1" fmla="*/ 520700 w 4140200"/>
              <a:gd name="connsiteY1" fmla="*/ 123379 h 1006029"/>
              <a:gd name="connsiteX2" fmla="*/ 1117600 w 4140200"/>
              <a:gd name="connsiteY2" fmla="*/ 15429 h 1006029"/>
              <a:gd name="connsiteX3" fmla="*/ 1638300 w 4140200"/>
              <a:gd name="connsiteY3" fmla="*/ 371029 h 1006029"/>
              <a:gd name="connsiteX4" fmla="*/ 2152650 w 4140200"/>
              <a:gd name="connsiteY4" fmla="*/ 561529 h 1006029"/>
              <a:gd name="connsiteX5" fmla="*/ 2724150 w 4140200"/>
              <a:gd name="connsiteY5" fmla="*/ 777429 h 1006029"/>
              <a:gd name="connsiteX6" fmla="*/ 3257550 w 4140200"/>
              <a:gd name="connsiteY6" fmla="*/ 859979 h 1006029"/>
              <a:gd name="connsiteX7" fmla="*/ 3816350 w 4140200"/>
              <a:gd name="connsiteY7" fmla="*/ 980629 h 1006029"/>
              <a:gd name="connsiteX8" fmla="*/ 4025900 w 4140200"/>
              <a:gd name="connsiteY8" fmla="*/ 999679 h 1006029"/>
              <a:gd name="connsiteX9" fmla="*/ 4140200 w 4140200"/>
              <a:gd name="connsiteY9" fmla="*/ 1006029 h 1006029"/>
              <a:gd name="connsiteX0" fmla="*/ 0 w 4140200"/>
              <a:gd name="connsiteY0" fmla="*/ 641372 h 996972"/>
              <a:gd name="connsiteX1" fmla="*/ 520700 w 4140200"/>
              <a:gd name="connsiteY1" fmla="*/ 114322 h 996972"/>
              <a:gd name="connsiteX2" fmla="*/ 1117600 w 4140200"/>
              <a:gd name="connsiteY2" fmla="*/ 6372 h 996972"/>
              <a:gd name="connsiteX3" fmla="*/ 1631950 w 4140200"/>
              <a:gd name="connsiteY3" fmla="*/ 230163 h 996972"/>
              <a:gd name="connsiteX4" fmla="*/ 2152650 w 4140200"/>
              <a:gd name="connsiteY4" fmla="*/ 552472 h 996972"/>
              <a:gd name="connsiteX5" fmla="*/ 2724150 w 4140200"/>
              <a:gd name="connsiteY5" fmla="*/ 768372 h 996972"/>
              <a:gd name="connsiteX6" fmla="*/ 3257550 w 4140200"/>
              <a:gd name="connsiteY6" fmla="*/ 850922 h 996972"/>
              <a:gd name="connsiteX7" fmla="*/ 3816350 w 4140200"/>
              <a:gd name="connsiteY7" fmla="*/ 971572 h 996972"/>
              <a:gd name="connsiteX8" fmla="*/ 4025900 w 4140200"/>
              <a:gd name="connsiteY8" fmla="*/ 990622 h 996972"/>
              <a:gd name="connsiteX9" fmla="*/ 4140200 w 4140200"/>
              <a:gd name="connsiteY9" fmla="*/ 996972 h 996972"/>
              <a:gd name="connsiteX0" fmla="*/ 0 w 4140200"/>
              <a:gd name="connsiteY0" fmla="*/ 641372 h 996972"/>
              <a:gd name="connsiteX1" fmla="*/ 520700 w 4140200"/>
              <a:gd name="connsiteY1" fmla="*/ 114322 h 996972"/>
              <a:gd name="connsiteX2" fmla="*/ 1117600 w 4140200"/>
              <a:gd name="connsiteY2" fmla="*/ 6372 h 996972"/>
              <a:gd name="connsiteX3" fmla="*/ 1631950 w 4140200"/>
              <a:gd name="connsiteY3" fmla="*/ 230163 h 996972"/>
              <a:gd name="connsiteX4" fmla="*/ 2152650 w 4140200"/>
              <a:gd name="connsiteY4" fmla="*/ 552472 h 996972"/>
              <a:gd name="connsiteX5" fmla="*/ 2724150 w 4140200"/>
              <a:gd name="connsiteY5" fmla="*/ 768372 h 996972"/>
              <a:gd name="connsiteX6" fmla="*/ 3238500 w 4140200"/>
              <a:gd name="connsiteY6" fmla="*/ 901848 h 996972"/>
              <a:gd name="connsiteX7" fmla="*/ 3816350 w 4140200"/>
              <a:gd name="connsiteY7" fmla="*/ 971572 h 996972"/>
              <a:gd name="connsiteX8" fmla="*/ 4025900 w 4140200"/>
              <a:gd name="connsiteY8" fmla="*/ 990622 h 996972"/>
              <a:gd name="connsiteX9" fmla="*/ 4140200 w 4140200"/>
              <a:gd name="connsiteY9" fmla="*/ 996972 h 996972"/>
              <a:gd name="connsiteX0" fmla="*/ 0 w 4140200"/>
              <a:gd name="connsiteY0" fmla="*/ 641372 h 996972"/>
              <a:gd name="connsiteX1" fmla="*/ 520700 w 4140200"/>
              <a:gd name="connsiteY1" fmla="*/ 114322 h 996972"/>
              <a:gd name="connsiteX2" fmla="*/ 1117600 w 4140200"/>
              <a:gd name="connsiteY2" fmla="*/ 6372 h 996972"/>
              <a:gd name="connsiteX3" fmla="*/ 1631950 w 4140200"/>
              <a:gd name="connsiteY3" fmla="*/ 230163 h 996972"/>
              <a:gd name="connsiteX4" fmla="*/ 2152650 w 4140200"/>
              <a:gd name="connsiteY4" fmla="*/ 552472 h 996972"/>
              <a:gd name="connsiteX5" fmla="*/ 2724150 w 4140200"/>
              <a:gd name="connsiteY5" fmla="*/ 768372 h 996972"/>
              <a:gd name="connsiteX6" fmla="*/ 3238500 w 4140200"/>
              <a:gd name="connsiteY6" fmla="*/ 901848 h 996972"/>
              <a:gd name="connsiteX7" fmla="*/ 3816350 w 4140200"/>
              <a:gd name="connsiteY7" fmla="*/ 971572 h 996972"/>
              <a:gd name="connsiteX8" fmla="*/ 4025900 w 4140200"/>
              <a:gd name="connsiteY8" fmla="*/ 990622 h 996972"/>
              <a:gd name="connsiteX9" fmla="*/ 4140200 w 4140200"/>
              <a:gd name="connsiteY9" fmla="*/ 996972 h 996972"/>
              <a:gd name="connsiteX0" fmla="*/ 0 w 4140200"/>
              <a:gd name="connsiteY0" fmla="*/ 641372 h 996972"/>
              <a:gd name="connsiteX1" fmla="*/ 520700 w 4140200"/>
              <a:gd name="connsiteY1" fmla="*/ 114322 h 996972"/>
              <a:gd name="connsiteX2" fmla="*/ 1117600 w 4140200"/>
              <a:gd name="connsiteY2" fmla="*/ 6372 h 996972"/>
              <a:gd name="connsiteX3" fmla="*/ 1631950 w 4140200"/>
              <a:gd name="connsiteY3" fmla="*/ 230163 h 996972"/>
              <a:gd name="connsiteX4" fmla="*/ 2152650 w 4140200"/>
              <a:gd name="connsiteY4" fmla="*/ 552472 h 996972"/>
              <a:gd name="connsiteX5" fmla="*/ 2724150 w 4140200"/>
              <a:gd name="connsiteY5" fmla="*/ 768372 h 996972"/>
              <a:gd name="connsiteX6" fmla="*/ 3238500 w 4140200"/>
              <a:gd name="connsiteY6" fmla="*/ 901848 h 996972"/>
              <a:gd name="connsiteX7" fmla="*/ 3816350 w 4140200"/>
              <a:gd name="connsiteY7" fmla="*/ 971572 h 996972"/>
              <a:gd name="connsiteX8" fmla="*/ 4140200 w 4140200"/>
              <a:gd name="connsiteY8" fmla="*/ 996972 h 996972"/>
              <a:gd name="connsiteX0" fmla="*/ 0 w 4140200"/>
              <a:gd name="connsiteY0" fmla="*/ 641372 h 996972"/>
              <a:gd name="connsiteX1" fmla="*/ 520700 w 4140200"/>
              <a:gd name="connsiteY1" fmla="*/ 114322 h 996972"/>
              <a:gd name="connsiteX2" fmla="*/ 1117600 w 4140200"/>
              <a:gd name="connsiteY2" fmla="*/ 6372 h 996972"/>
              <a:gd name="connsiteX3" fmla="*/ 1631950 w 4140200"/>
              <a:gd name="connsiteY3" fmla="*/ 230163 h 996972"/>
              <a:gd name="connsiteX4" fmla="*/ 2152650 w 4140200"/>
              <a:gd name="connsiteY4" fmla="*/ 552472 h 996972"/>
              <a:gd name="connsiteX5" fmla="*/ 2622550 w 4140200"/>
              <a:gd name="connsiteY5" fmla="*/ 759385 h 996972"/>
              <a:gd name="connsiteX6" fmla="*/ 3238500 w 4140200"/>
              <a:gd name="connsiteY6" fmla="*/ 901848 h 996972"/>
              <a:gd name="connsiteX7" fmla="*/ 3816350 w 4140200"/>
              <a:gd name="connsiteY7" fmla="*/ 971572 h 996972"/>
              <a:gd name="connsiteX8" fmla="*/ 4140200 w 4140200"/>
              <a:gd name="connsiteY8" fmla="*/ 996972 h 996972"/>
              <a:gd name="connsiteX0" fmla="*/ 0 w 4140200"/>
              <a:gd name="connsiteY0" fmla="*/ 649562 h 1005162"/>
              <a:gd name="connsiteX1" fmla="*/ 520700 w 4140200"/>
              <a:gd name="connsiteY1" fmla="*/ 122512 h 1005162"/>
              <a:gd name="connsiteX2" fmla="*/ 1727200 w 4140200"/>
              <a:gd name="connsiteY2" fmla="*/ 5575 h 1005162"/>
              <a:gd name="connsiteX3" fmla="*/ 1631950 w 4140200"/>
              <a:gd name="connsiteY3" fmla="*/ 238353 h 1005162"/>
              <a:gd name="connsiteX4" fmla="*/ 2152650 w 4140200"/>
              <a:gd name="connsiteY4" fmla="*/ 560662 h 1005162"/>
              <a:gd name="connsiteX5" fmla="*/ 2622550 w 4140200"/>
              <a:gd name="connsiteY5" fmla="*/ 767575 h 1005162"/>
              <a:gd name="connsiteX6" fmla="*/ 3238500 w 4140200"/>
              <a:gd name="connsiteY6" fmla="*/ 910038 h 1005162"/>
              <a:gd name="connsiteX7" fmla="*/ 3816350 w 4140200"/>
              <a:gd name="connsiteY7" fmla="*/ 979762 h 1005162"/>
              <a:gd name="connsiteX8" fmla="*/ 4140200 w 4140200"/>
              <a:gd name="connsiteY8" fmla="*/ 1005162 h 1005162"/>
              <a:gd name="connsiteX0" fmla="*/ 0 w 4140200"/>
              <a:gd name="connsiteY0" fmla="*/ 649192 h 1004792"/>
              <a:gd name="connsiteX1" fmla="*/ 520700 w 4140200"/>
              <a:gd name="connsiteY1" fmla="*/ 122142 h 1004792"/>
              <a:gd name="connsiteX2" fmla="*/ 1727200 w 4140200"/>
              <a:gd name="connsiteY2" fmla="*/ 5205 h 1004792"/>
              <a:gd name="connsiteX3" fmla="*/ 2470150 w 4140200"/>
              <a:gd name="connsiteY3" fmla="*/ 231992 h 1004792"/>
              <a:gd name="connsiteX4" fmla="*/ 2152650 w 4140200"/>
              <a:gd name="connsiteY4" fmla="*/ 560292 h 1004792"/>
              <a:gd name="connsiteX5" fmla="*/ 2622550 w 4140200"/>
              <a:gd name="connsiteY5" fmla="*/ 767205 h 1004792"/>
              <a:gd name="connsiteX6" fmla="*/ 3238500 w 4140200"/>
              <a:gd name="connsiteY6" fmla="*/ 909668 h 1004792"/>
              <a:gd name="connsiteX7" fmla="*/ 3816350 w 4140200"/>
              <a:gd name="connsiteY7" fmla="*/ 979392 h 1004792"/>
              <a:gd name="connsiteX8" fmla="*/ 4140200 w 4140200"/>
              <a:gd name="connsiteY8" fmla="*/ 1004792 h 1004792"/>
              <a:gd name="connsiteX0" fmla="*/ 0 w 4140200"/>
              <a:gd name="connsiteY0" fmla="*/ 649192 h 1004792"/>
              <a:gd name="connsiteX1" fmla="*/ 520700 w 4140200"/>
              <a:gd name="connsiteY1" fmla="*/ 122142 h 1004792"/>
              <a:gd name="connsiteX2" fmla="*/ 1727200 w 4140200"/>
              <a:gd name="connsiteY2" fmla="*/ 5205 h 1004792"/>
              <a:gd name="connsiteX3" fmla="*/ 2470150 w 4140200"/>
              <a:gd name="connsiteY3" fmla="*/ 231992 h 1004792"/>
              <a:gd name="connsiteX4" fmla="*/ 2667000 w 4140200"/>
              <a:gd name="connsiteY4" fmla="*/ 539322 h 1004792"/>
              <a:gd name="connsiteX5" fmla="*/ 2622550 w 4140200"/>
              <a:gd name="connsiteY5" fmla="*/ 767205 h 1004792"/>
              <a:gd name="connsiteX6" fmla="*/ 3238500 w 4140200"/>
              <a:gd name="connsiteY6" fmla="*/ 909668 h 1004792"/>
              <a:gd name="connsiteX7" fmla="*/ 3816350 w 4140200"/>
              <a:gd name="connsiteY7" fmla="*/ 979392 h 1004792"/>
              <a:gd name="connsiteX8" fmla="*/ 4140200 w 4140200"/>
              <a:gd name="connsiteY8" fmla="*/ 1004792 h 1004792"/>
              <a:gd name="connsiteX0" fmla="*/ 0 w 4140200"/>
              <a:gd name="connsiteY0" fmla="*/ 649192 h 1004792"/>
              <a:gd name="connsiteX1" fmla="*/ 520700 w 4140200"/>
              <a:gd name="connsiteY1" fmla="*/ 122142 h 1004792"/>
              <a:gd name="connsiteX2" fmla="*/ 1727200 w 4140200"/>
              <a:gd name="connsiteY2" fmla="*/ 5205 h 1004792"/>
              <a:gd name="connsiteX3" fmla="*/ 2470150 w 4140200"/>
              <a:gd name="connsiteY3" fmla="*/ 231992 h 1004792"/>
              <a:gd name="connsiteX4" fmla="*/ 2667000 w 4140200"/>
              <a:gd name="connsiteY4" fmla="*/ 539322 h 1004792"/>
              <a:gd name="connsiteX5" fmla="*/ 3365500 w 4140200"/>
              <a:gd name="connsiteY5" fmla="*/ 764209 h 1004792"/>
              <a:gd name="connsiteX6" fmla="*/ 3238500 w 4140200"/>
              <a:gd name="connsiteY6" fmla="*/ 909668 h 1004792"/>
              <a:gd name="connsiteX7" fmla="*/ 3816350 w 4140200"/>
              <a:gd name="connsiteY7" fmla="*/ 979392 h 1004792"/>
              <a:gd name="connsiteX8" fmla="*/ 4140200 w 4140200"/>
              <a:gd name="connsiteY8" fmla="*/ 1004792 h 1004792"/>
              <a:gd name="connsiteX0" fmla="*/ 0 w 4140200"/>
              <a:gd name="connsiteY0" fmla="*/ 649192 h 1004792"/>
              <a:gd name="connsiteX1" fmla="*/ 520700 w 4140200"/>
              <a:gd name="connsiteY1" fmla="*/ 122142 h 1004792"/>
              <a:gd name="connsiteX2" fmla="*/ 1727200 w 4140200"/>
              <a:gd name="connsiteY2" fmla="*/ 5205 h 1004792"/>
              <a:gd name="connsiteX3" fmla="*/ 2470150 w 4140200"/>
              <a:gd name="connsiteY3" fmla="*/ 231992 h 1004792"/>
              <a:gd name="connsiteX4" fmla="*/ 2667000 w 4140200"/>
              <a:gd name="connsiteY4" fmla="*/ 539322 h 1004792"/>
              <a:gd name="connsiteX5" fmla="*/ 3365500 w 4140200"/>
              <a:gd name="connsiteY5" fmla="*/ 764209 h 1004792"/>
              <a:gd name="connsiteX6" fmla="*/ 3790950 w 4140200"/>
              <a:gd name="connsiteY6" fmla="*/ 924646 h 1004792"/>
              <a:gd name="connsiteX7" fmla="*/ 3816350 w 4140200"/>
              <a:gd name="connsiteY7" fmla="*/ 979392 h 1004792"/>
              <a:gd name="connsiteX8" fmla="*/ 4140200 w 4140200"/>
              <a:gd name="connsiteY8" fmla="*/ 1004792 h 1004792"/>
              <a:gd name="connsiteX0" fmla="*/ 0 w 4300669"/>
              <a:gd name="connsiteY0" fmla="*/ 649192 h 1004792"/>
              <a:gd name="connsiteX1" fmla="*/ 520700 w 4300669"/>
              <a:gd name="connsiteY1" fmla="*/ 122142 h 1004792"/>
              <a:gd name="connsiteX2" fmla="*/ 1727200 w 4300669"/>
              <a:gd name="connsiteY2" fmla="*/ 5205 h 1004792"/>
              <a:gd name="connsiteX3" fmla="*/ 2470150 w 4300669"/>
              <a:gd name="connsiteY3" fmla="*/ 231992 h 1004792"/>
              <a:gd name="connsiteX4" fmla="*/ 2667000 w 4300669"/>
              <a:gd name="connsiteY4" fmla="*/ 539322 h 1004792"/>
              <a:gd name="connsiteX5" fmla="*/ 3365500 w 4300669"/>
              <a:gd name="connsiteY5" fmla="*/ 764209 h 1004792"/>
              <a:gd name="connsiteX6" fmla="*/ 3790950 w 4300669"/>
              <a:gd name="connsiteY6" fmla="*/ 924646 h 1004792"/>
              <a:gd name="connsiteX7" fmla="*/ 4292600 w 4300669"/>
              <a:gd name="connsiteY7" fmla="*/ 949436 h 1004792"/>
              <a:gd name="connsiteX8" fmla="*/ 4140200 w 4300669"/>
              <a:gd name="connsiteY8" fmla="*/ 1004792 h 1004792"/>
              <a:gd name="connsiteX0" fmla="*/ 0 w 4692650"/>
              <a:gd name="connsiteY0" fmla="*/ 649192 h 995805"/>
              <a:gd name="connsiteX1" fmla="*/ 520700 w 4692650"/>
              <a:gd name="connsiteY1" fmla="*/ 122142 h 995805"/>
              <a:gd name="connsiteX2" fmla="*/ 1727200 w 4692650"/>
              <a:gd name="connsiteY2" fmla="*/ 5205 h 995805"/>
              <a:gd name="connsiteX3" fmla="*/ 2470150 w 4692650"/>
              <a:gd name="connsiteY3" fmla="*/ 231992 h 995805"/>
              <a:gd name="connsiteX4" fmla="*/ 2667000 w 4692650"/>
              <a:gd name="connsiteY4" fmla="*/ 539322 h 995805"/>
              <a:gd name="connsiteX5" fmla="*/ 3365500 w 4692650"/>
              <a:gd name="connsiteY5" fmla="*/ 764209 h 995805"/>
              <a:gd name="connsiteX6" fmla="*/ 3790950 w 4692650"/>
              <a:gd name="connsiteY6" fmla="*/ 924646 h 995805"/>
              <a:gd name="connsiteX7" fmla="*/ 4292600 w 4692650"/>
              <a:gd name="connsiteY7" fmla="*/ 949436 h 995805"/>
              <a:gd name="connsiteX8" fmla="*/ 4692650 w 4692650"/>
              <a:gd name="connsiteY8" fmla="*/ 995805 h 995805"/>
              <a:gd name="connsiteX0" fmla="*/ 0 w 4692650"/>
              <a:gd name="connsiteY0" fmla="*/ 649562 h 996175"/>
              <a:gd name="connsiteX1" fmla="*/ 520700 w 4692650"/>
              <a:gd name="connsiteY1" fmla="*/ 122512 h 996175"/>
              <a:gd name="connsiteX2" fmla="*/ 1727200 w 4692650"/>
              <a:gd name="connsiteY2" fmla="*/ 5575 h 996175"/>
              <a:gd name="connsiteX3" fmla="*/ 2247900 w 4692650"/>
              <a:gd name="connsiteY3" fmla="*/ 238353 h 996175"/>
              <a:gd name="connsiteX4" fmla="*/ 2667000 w 4692650"/>
              <a:gd name="connsiteY4" fmla="*/ 539692 h 996175"/>
              <a:gd name="connsiteX5" fmla="*/ 3365500 w 4692650"/>
              <a:gd name="connsiteY5" fmla="*/ 764579 h 996175"/>
              <a:gd name="connsiteX6" fmla="*/ 3790950 w 4692650"/>
              <a:gd name="connsiteY6" fmla="*/ 925016 h 996175"/>
              <a:gd name="connsiteX7" fmla="*/ 4292600 w 4692650"/>
              <a:gd name="connsiteY7" fmla="*/ 949806 h 996175"/>
              <a:gd name="connsiteX8" fmla="*/ 4692650 w 4692650"/>
              <a:gd name="connsiteY8" fmla="*/ 996175 h 996175"/>
              <a:gd name="connsiteX0" fmla="*/ 0 w 4692650"/>
              <a:gd name="connsiteY0" fmla="*/ 643988 h 990601"/>
              <a:gd name="connsiteX1" fmla="*/ 717550 w 4692650"/>
              <a:gd name="connsiteY1" fmla="*/ 230773 h 990601"/>
              <a:gd name="connsiteX2" fmla="*/ 1727200 w 4692650"/>
              <a:gd name="connsiteY2" fmla="*/ 1 h 990601"/>
              <a:gd name="connsiteX3" fmla="*/ 2247900 w 4692650"/>
              <a:gd name="connsiteY3" fmla="*/ 232779 h 990601"/>
              <a:gd name="connsiteX4" fmla="*/ 2667000 w 4692650"/>
              <a:gd name="connsiteY4" fmla="*/ 534118 h 990601"/>
              <a:gd name="connsiteX5" fmla="*/ 3365500 w 4692650"/>
              <a:gd name="connsiteY5" fmla="*/ 759005 h 990601"/>
              <a:gd name="connsiteX6" fmla="*/ 3790950 w 4692650"/>
              <a:gd name="connsiteY6" fmla="*/ 919442 h 990601"/>
              <a:gd name="connsiteX7" fmla="*/ 4292600 w 4692650"/>
              <a:gd name="connsiteY7" fmla="*/ 944232 h 990601"/>
              <a:gd name="connsiteX8" fmla="*/ 4692650 w 4692650"/>
              <a:gd name="connsiteY8" fmla="*/ 990601 h 990601"/>
              <a:gd name="connsiteX0" fmla="*/ 0 w 4692650"/>
              <a:gd name="connsiteY0" fmla="*/ 868662 h 990601"/>
              <a:gd name="connsiteX1" fmla="*/ 717550 w 4692650"/>
              <a:gd name="connsiteY1" fmla="*/ 230773 h 990601"/>
              <a:gd name="connsiteX2" fmla="*/ 1727200 w 4692650"/>
              <a:gd name="connsiteY2" fmla="*/ 1 h 990601"/>
              <a:gd name="connsiteX3" fmla="*/ 2247900 w 4692650"/>
              <a:gd name="connsiteY3" fmla="*/ 232779 h 990601"/>
              <a:gd name="connsiteX4" fmla="*/ 2667000 w 4692650"/>
              <a:gd name="connsiteY4" fmla="*/ 534118 h 990601"/>
              <a:gd name="connsiteX5" fmla="*/ 3365500 w 4692650"/>
              <a:gd name="connsiteY5" fmla="*/ 759005 h 990601"/>
              <a:gd name="connsiteX6" fmla="*/ 3790950 w 4692650"/>
              <a:gd name="connsiteY6" fmla="*/ 919442 h 990601"/>
              <a:gd name="connsiteX7" fmla="*/ 4292600 w 4692650"/>
              <a:gd name="connsiteY7" fmla="*/ 944232 h 990601"/>
              <a:gd name="connsiteX8" fmla="*/ 4692650 w 4692650"/>
              <a:gd name="connsiteY8" fmla="*/ 990601 h 990601"/>
              <a:gd name="connsiteX0" fmla="*/ 0 w 4692650"/>
              <a:gd name="connsiteY0" fmla="*/ 881915 h 1003854"/>
              <a:gd name="connsiteX1" fmla="*/ 520700 w 4692650"/>
              <a:gd name="connsiteY1" fmla="*/ 654430 h 1003854"/>
              <a:gd name="connsiteX2" fmla="*/ 1727200 w 4692650"/>
              <a:gd name="connsiteY2" fmla="*/ 13254 h 1003854"/>
              <a:gd name="connsiteX3" fmla="*/ 2247900 w 4692650"/>
              <a:gd name="connsiteY3" fmla="*/ 246032 h 1003854"/>
              <a:gd name="connsiteX4" fmla="*/ 2667000 w 4692650"/>
              <a:gd name="connsiteY4" fmla="*/ 547371 h 1003854"/>
              <a:gd name="connsiteX5" fmla="*/ 3365500 w 4692650"/>
              <a:gd name="connsiteY5" fmla="*/ 772258 h 1003854"/>
              <a:gd name="connsiteX6" fmla="*/ 3790950 w 4692650"/>
              <a:gd name="connsiteY6" fmla="*/ 932695 h 1003854"/>
              <a:gd name="connsiteX7" fmla="*/ 4292600 w 4692650"/>
              <a:gd name="connsiteY7" fmla="*/ 957485 h 1003854"/>
              <a:gd name="connsiteX8" fmla="*/ 4692650 w 4692650"/>
              <a:gd name="connsiteY8" fmla="*/ 1003854 h 1003854"/>
              <a:gd name="connsiteX0" fmla="*/ 0 w 4686300"/>
              <a:gd name="connsiteY0" fmla="*/ 932841 h 1003854"/>
              <a:gd name="connsiteX1" fmla="*/ 514350 w 4686300"/>
              <a:gd name="connsiteY1" fmla="*/ 654430 h 1003854"/>
              <a:gd name="connsiteX2" fmla="*/ 1720850 w 4686300"/>
              <a:gd name="connsiteY2" fmla="*/ 13254 h 1003854"/>
              <a:gd name="connsiteX3" fmla="*/ 2241550 w 4686300"/>
              <a:gd name="connsiteY3" fmla="*/ 246032 h 1003854"/>
              <a:gd name="connsiteX4" fmla="*/ 2660650 w 4686300"/>
              <a:gd name="connsiteY4" fmla="*/ 547371 h 1003854"/>
              <a:gd name="connsiteX5" fmla="*/ 3359150 w 4686300"/>
              <a:gd name="connsiteY5" fmla="*/ 772258 h 1003854"/>
              <a:gd name="connsiteX6" fmla="*/ 3784600 w 4686300"/>
              <a:gd name="connsiteY6" fmla="*/ 932695 h 1003854"/>
              <a:gd name="connsiteX7" fmla="*/ 4286250 w 4686300"/>
              <a:gd name="connsiteY7" fmla="*/ 957485 h 1003854"/>
              <a:gd name="connsiteX8" fmla="*/ 4686300 w 4686300"/>
              <a:gd name="connsiteY8" fmla="*/ 1003854 h 1003854"/>
              <a:gd name="connsiteX0" fmla="*/ 0 w 4686300"/>
              <a:gd name="connsiteY0" fmla="*/ 748938 h 819951"/>
              <a:gd name="connsiteX1" fmla="*/ 514350 w 4686300"/>
              <a:gd name="connsiteY1" fmla="*/ 470527 h 819951"/>
              <a:gd name="connsiteX2" fmla="*/ 1054100 w 4686300"/>
              <a:gd name="connsiteY2" fmla="*/ 36051 h 819951"/>
              <a:gd name="connsiteX3" fmla="*/ 2241550 w 4686300"/>
              <a:gd name="connsiteY3" fmla="*/ 62129 h 819951"/>
              <a:gd name="connsiteX4" fmla="*/ 2660650 w 4686300"/>
              <a:gd name="connsiteY4" fmla="*/ 363468 h 819951"/>
              <a:gd name="connsiteX5" fmla="*/ 3359150 w 4686300"/>
              <a:gd name="connsiteY5" fmla="*/ 588355 h 819951"/>
              <a:gd name="connsiteX6" fmla="*/ 3784600 w 4686300"/>
              <a:gd name="connsiteY6" fmla="*/ 748792 h 819951"/>
              <a:gd name="connsiteX7" fmla="*/ 4286250 w 4686300"/>
              <a:gd name="connsiteY7" fmla="*/ 773582 h 819951"/>
              <a:gd name="connsiteX8" fmla="*/ 4686300 w 4686300"/>
              <a:gd name="connsiteY8" fmla="*/ 819951 h 819951"/>
              <a:gd name="connsiteX0" fmla="*/ 0 w 4686300"/>
              <a:gd name="connsiteY0" fmla="*/ 755325 h 826338"/>
              <a:gd name="connsiteX1" fmla="*/ 514350 w 4686300"/>
              <a:gd name="connsiteY1" fmla="*/ 476914 h 826338"/>
              <a:gd name="connsiteX2" fmla="*/ 1054100 w 4686300"/>
              <a:gd name="connsiteY2" fmla="*/ 42438 h 826338"/>
              <a:gd name="connsiteX3" fmla="*/ 1682750 w 4686300"/>
              <a:gd name="connsiteY3" fmla="*/ 53538 h 826338"/>
              <a:gd name="connsiteX4" fmla="*/ 2660650 w 4686300"/>
              <a:gd name="connsiteY4" fmla="*/ 369855 h 826338"/>
              <a:gd name="connsiteX5" fmla="*/ 3359150 w 4686300"/>
              <a:gd name="connsiteY5" fmla="*/ 594742 h 826338"/>
              <a:gd name="connsiteX6" fmla="*/ 3784600 w 4686300"/>
              <a:gd name="connsiteY6" fmla="*/ 755179 h 826338"/>
              <a:gd name="connsiteX7" fmla="*/ 4286250 w 4686300"/>
              <a:gd name="connsiteY7" fmla="*/ 779969 h 826338"/>
              <a:gd name="connsiteX8" fmla="*/ 4686300 w 4686300"/>
              <a:gd name="connsiteY8" fmla="*/ 826338 h 826338"/>
              <a:gd name="connsiteX0" fmla="*/ 0 w 4686300"/>
              <a:gd name="connsiteY0" fmla="*/ 747270 h 818283"/>
              <a:gd name="connsiteX1" fmla="*/ 514350 w 4686300"/>
              <a:gd name="connsiteY1" fmla="*/ 352028 h 818283"/>
              <a:gd name="connsiteX2" fmla="*/ 1054100 w 4686300"/>
              <a:gd name="connsiteY2" fmla="*/ 34383 h 818283"/>
              <a:gd name="connsiteX3" fmla="*/ 1682750 w 4686300"/>
              <a:gd name="connsiteY3" fmla="*/ 45483 h 818283"/>
              <a:gd name="connsiteX4" fmla="*/ 2660650 w 4686300"/>
              <a:gd name="connsiteY4" fmla="*/ 361800 h 818283"/>
              <a:gd name="connsiteX5" fmla="*/ 3359150 w 4686300"/>
              <a:gd name="connsiteY5" fmla="*/ 586687 h 818283"/>
              <a:gd name="connsiteX6" fmla="*/ 3784600 w 4686300"/>
              <a:gd name="connsiteY6" fmla="*/ 747124 h 818283"/>
              <a:gd name="connsiteX7" fmla="*/ 4286250 w 4686300"/>
              <a:gd name="connsiteY7" fmla="*/ 771914 h 818283"/>
              <a:gd name="connsiteX8" fmla="*/ 4686300 w 4686300"/>
              <a:gd name="connsiteY8" fmla="*/ 818283 h 818283"/>
              <a:gd name="connsiteX0" fmla="*/ 0 w 4686300"/>
              <a:gd name="connsiteY0" fmla="*/ 748296 h 819309"/>
              <a:gd name="connsiteX1" fmla="*/ 514350 w 4686300"/>
              <a:gd name="connsiteY1" fmla="*/ 353054 h 819309"/>
              <a:gd name="connsiteX2" fmla="*/ 1054100 w 4686300"/>
              <a:gd name="connsiteY2" fmla="*/ 35409 h 819309"/>
              <a:gd name="connsiteX3" fmla="*/ 1682750 w 4686300"/>
              <a:gd name="connsiteY3" fmla="*/ 46509 h 819309"/>
              <a:gd name="connsiteX4" fmla="*/ 2279650 w 4686300"/>
              <a:gd name="connsiteY4" fmla="*/ 380800 h 819309"/>
              <a:gd name="connsiteX5" fmla="*/ 3359150 w 4686300"/>
              <a:gd name="connsiteY5" fmla="*/ 587713 h 819309"/>
              <a:gd name="connsiteX6" fmla="*/ 3784600 w 4686300"/>
              <a:gd name="connsiteY6" fmla="*/ 748150 h 819309"/>
              <a:gd name="connsiteX7" fmla="*/ 4286250 w 4686300"/>
              <a:gd name="connsiteY7" fmla="*/ 772940 h 819309"/>
              <a:gd name="connsiteX8" fmla="*/ 4686300 w 4686300"/>
              <a:gd name="connsiteY8" fmla="*/ 819309 h 819309"/>
              <a:gd name="connsiteX0" fmla="*/ 0 w 4686300"/>
              <a:gd name="connsiteY0" fmla="*/ 748296 h 819309"/>
              <a:gd name="connsiteX1" fmla="*/ 514350 w 4686300"/>
              <a:gd name="connsiteY1" fmla="*/ 353054 h 819309"/>
              <a:gd name="connsiteX2" fmla="*/ 1054100 w 4686300"/>
              <a:gd name="connsiteY2" fmla="*/ 35409 h 819309"/>
              <a:gd name="connsiteX3" fmla="*/ 1682750 w 4686300"/>
              <a:gd name="connsiteY3" fmla="*/ 46509 h 819309"/>
              <a:gd name="connsiteX4" fmla="*/ 2279650 w 4686300"/>
              <a:gd name="connsiteY4" fmla="*/ 380800 h 819309"/>
              <a:gd name="connsiteX5" fmla="*/ 2806700 w 4686300"/>
              <a:gd name="connsiteY5" fmla="*/ 632648 h 819309"/>
              <a:gd name="connsiteX6" fmla="*/ 3784600 w 4686300"/>
              <a:gd name="connsiteY6" fmla="*/ 748150 h 819309"/>
              <a:gd name="connsiteX7" fmla="*/ 4286250 w 4686300"/>
              <a:gd name="connsiteY7" fmla="*/ 772940 h 819309"/>
              <a:gd name="connsiteX8" fmla="*/ 4686300 w 4686300"/>
              <a:gd name="connsiteY8" fmla="*/ 819309 h 819309"/>
              <a:gd name="connsiteX0" fmla="*/ 0 w 4686300"/>
              <a:gd name="connsiteY0" fmla="*/ 745728 h 816741"/>
              <a:gd name="connsiteX1" fmla="*/ 495300 w 4686300"/>
              <a:gd name="connsiteY1" fmla="*/ 311543 h 816741"/>
              <a:gd name="connsiteX2" fmla="*/ 1054100 w 4686300"/>
              <a:gd name="connsiteY2" fmla="*/ 32841 h 816741"/>
              <a:gd name="connsiteX3" fmla="*/ 1682750 w 4686300"/>
              <a:gd name="connsiteY3" fmla="*/ 43941 h 816741"/>
              <a:gd name="connsiteX4" fmla="*/ 2279650 w 4686300"/>
              <a:gd name="connsiteY4" fmla="*/ 378232 h 816741"/>
              <a:gd name="connsiteX5" fmla="*/ 2806700 w 4686300"/>
              <a:gd name="connsiteY5" fmla="*/ 630080 h 816741"/>
              <a:gd name="connsiteX6" fmla="*/ 3784600 w 4686300"/>
              <a:gd name="connsiteY6" fmla="*/ 745582 h 816741"/>
              <a:gd name="connsiteX7" fmla="*/ 4286250 w 4686300"/>
              <a:gd name="connsiteY7" fmla="*/ 770372 h 816741"/>
              <a:gd name="connsiteX8" fmla="*/ 4686300 w 4686300"/>
              <a:gd name="connsiteY8" fmla="*/ 816741 h 816741"/>
              <a:gd name="connsiteX0" fmla="*/ 0 w 4686300"/>
              <a:gd name="connsiteY0" fmla="*/ 770695 h 841708"/>
              <a:gd name="connsiteX1" fmla="*/ 495300 w 4686300"/>
              <a:gd name="connsiteY1" fmla="*/ 336510 h 841708"/>
              <a:gd name="connsiteX2" fmla="*/ 1054100 w 4686300"/>
              <a:gd name="connsiteY2" fmla="*/ 57808 h 841708"/>
              <a:gd name="connsiteX3" fmla="*/ 1631950 w 4686300"/>
              <a:gd name="connsiteY3" fmla="*/ 29965 h 841708"/>
              <a:gd name="connsiteX4" fmla="*/ 2279650 w 4686300"/>
              <a:gd name="connsiteY4" fmla="*/ 403199 h 841708"/>
              <a:gd name="connsiteX5" fmla="*/ 2806700 w 4686300"/>
              <a:gd name="connsiteY5" fmla="*/ 655047 h 841708"/>
              <a:gd name="connsiteX6" fmla="*/ 3784600 w 4686300"/>
              <a:gd name="connsiteY6" fmla="*/ 770549 h 841708"/>
              <a:gd name="connsiteX7" fmla="*/ 4286250 w 4686300"/>
              <a:gd name="connsiteY7" fmla="*/ 795339 h 841708"/>
              <a:gd name="connsiteX8" fmla="*/ 4686300 w 4686300"/>
              <a:gd name="connsiteY8" fmla="*/ 841708 h 841708"/>
              <a:gd name="connsiteX0" fmla="*/ 0 w 4686300"/>
              <a:gd name="connsiteY0" fmla="*/ 763234 h 834247"/>
              <a:gd name="connsiteX1" fmla="*/ 495300 w 4686300"/>
              <a:gd name="connsiteY1" fmla="*/ 329049 h 834247"/>
              <a:gd name="connsiteX2" fmla="*/ 1054100 w 4686300"/>
              <a:gd name="connsiteY2" fmla="*/ 50347 h 834247"/>
              <a:gd name="connsiteX3" fmla="*/ 1631950 w 4686300"/>
              <a:gd name="connsiteY3" fmla="*/ 22504 h 834247"/>
              <a:gd name="connsiteX4" fmla="*/ 2228850 w 4686300"/>
              <a:gd name="connsiteY4" fmla="*/ 293886 h 834247"/>
              <a:gd name="connsiteX5" fmla="*/ 2806700 w 4686300"/>
              <a:gd name="connsiteY5" fmla="*/ 647586 h 834247"/>
              <a:gd name="connsiteX6" fmla="*/ 3784600 w 4686300"/>
              <a:gd name="connsiteY6" fmla="*/ 763088 h 834247"/>
              <a:gd name="connsiteX7" fmla="*/ 4286250 w 4686300"/>
              <a:gd name="connsiteY7" fmla="*/ 787878 h 834247"/>
              <a:gd name="connsiteX8" fmla="*/ 4686300 w 4686300"/>
              <a:gd name="connsiteY8" fmla="*/ 834247 h 834247"/>
              <a:gd name="connsiteX0" fmla="*/ 0 w 4686300"/>
              <a:gd name="connsiteY0" fmla="*/ 765415 h 836428"/>
              <a:gd name="connsiteX1" fmla="*/ 495300 w 4686300"/>
              <a:gd name="connsiteY1" fmla="*/ 331230 h 836428"/>
              <a:gd name="connsiteX2" fmla="*/ 1054100 w 4686300"/>
              <a:gd name="connsiteY2" fmla="*/ 52528 h 836428"/>
              <a:gd name="connsiteX3" fmla="*/ 1676400 w 4686300"/>
              <a:gd name="connsiteY3" fmla="*/ 21690 h 836428"/>
              <a:gd name="connsiteX4" fmla="*/ 2228850 w 4686300"/>
              <a:gd name="connsiteY4" fmla="*/ 296067 h 836428"/>
              <a:gd name="connsiteX5" fmla="*/ 2806700 w 4686300"/>
              <a:gd name="connsiteY5" fmla="*/ 649767 h 836428"/>
              <a:gd name="connsiteX6" fmla="*/ 3784600 w 4686300"/>
              <a:gd name="connsiteY6" fmla="*/ 765269 h 836428"/>
              <a:gd name="connsiteX7" fmla="*/ 4286250 w 4686300"/>
              <a:gd name="connsiteY7" fmla="*/ 790059 h 836428"/>
              <a:gd name="connsiteX8" fmla="*/ 4686300 w 4686300"/>
              <a:gd name="connsiteY8" fmla="*/ 836428 h 836428"/>
              <a:gd name="connsiteX0" fmla="*/ 0 w 4686300"/>
              <a:gd name="connsiteY0" fmla="*/ 767618 h 838631"/>
              <a:gd name="connsiteX1" fmla="*/ 495300 w 4686300"/>
              <a:gd name="connsiteY1" fmla="*/ 333433 h 838631"/>
              <a:gd name="connsiteX2" fmla="*/ 1054100 w 4686300"/>
              <a:gd name="connsiteY2" fmla="*/ 54731 h 838631"/>
              <a:gd name="connsiteX3" fmla="*/ 1676400 w 4686300"/>
              <a:gd name="connsiteY3" fmla="*/ 23893 h 838631"/>
              <a:gd name="connsiteX4" fmla="*/ 2190750 w 4686300"/>
              <a:gd name="connsiteY4" fmla="*/ 328226 h 838631"/>
              <a:gd name="connsiteX5" fmla="*/ 2806700 w 4686300"/>
              <a:gd name="connsiteY5" fmla="*/ 651970 h 838631"/>
              <a:gd name="connsiteX6" fmla="*/ 3784600 w 4686300"/>
              <a:gd name="connsiteY6" fmla="*/ 767472 h 838631"/>
              <a:gd name="connsiteX7" fmla="*/ 4286250 w 4686300"/>
              <a:gd name="connsiteY7" fmla="*/ 792262 h 838631"/>
              <a:gd name="connsiteX8" fmla="*/ 4686300 w 4686300"/>
              <a:gd name="connsiteY8" fmla="*/ 838631 h 838631"/>
              <a:gd name="connsiteX0" fmla="*/ 0 w 4686300"/>
              <a:gd name="connsiteY0" fmla="*/ 767618 h 838631"/>
              <a:gd name="connsiteX1" fmla="*/ 495300 w 4686300"/>
              <a:gd name="connsiteY1" fmla="*/ 333433 h 838631"/>
              <a:gd name="connsiteX2" fmla="*/ 1054100 w 4686300"/>
              <a:gd name="connsiteY2" fmla="*/ 54731 h 838631"/>
              <a:gd name="connsiteX3" fmla="*/ 1676400 w 4686300"/>
              <a:gd name="connsiteY3" fmla="*/ 23893 h 838631"/>
              <a:gd name="connsiteX4" fmla="*/ 2190750 w 4686300"/>
              <a:gd name="connsiteY4" fmla="*/ 328226 h 838631"/>
              <a:gd name="connsiteX5" fmla="*/ 2692400 w 4686300"/>
              <a:gd name="connsiteY5" fmla="*/ 559105 h 838631"/>
              <a:gd name="connsiteX6" fmla="*/ 3784600 w 4686300"/>
              <a:gd name="connsiteY6" fmla="*/ 767472 h 838631"/>
              <a:gd name="connsiteX7" fmla="*/ 4286250 w 4686300"/>
              <a:gd name="connsiteY7" fmla="*/ 792262 h 838631"/>
              <a:gd name="connsiteX8" fmla="*/ 4686300 w 4686300"/>
              <a:gd name="connsiteY8" fmla="*/ 838631 h 838631"/>
              <a:gd name="connsiteX0" fmla="*/ 0 w 4686300"/>
              <a:gd name="connsiteY0" fmla="*/ 767618 h 838631"/>
              <a:gd name="connsiteX1" fmla="*/ 495300 w 4686300"/>
              <a:gd name="connsiteY1" fmla="*/ 333433 h 838631"/>
              <a:gd name="connsiteX2" fmla="*/ 1054100 w 4686300"/>
              <a:gd name="connsiteY2" fmla="*/ 54731 h 838631"/>
              <a:gd name="connsiteX3" fmla="*/ 1676400 w 4686300"/>
              <a:gd name="connsiteY3" fmla="*/ 23893 h 838631"/>
              <a:gd name="connsiteX4" fmla="*/ 2190750 w 4686300"/>
              <a:gd name="connsiteY4" fmla="*/ 328226 h 838631"/>
              <a:gd name="connsiteX5" fmla="*/ 2692400 w 4686300"/>
              <a:gd name="connsiteY5" fmla="*/ 559105 h 838631"/>
              <a:gd name="connsiteX6" fmla="*/ 3422650 w 4686300"/>
              <a:gd name="connsiteY6" fmla="*/ 761481 h 838631"/>
              <a:gd name="connsiteX7" fmla="*/ 4286250 w 4686300"/>
              <a:gd name="connsiteY7" fmla="*/ 792262 h 838631"/>
              <a:gd name="connsiteX8" fmla="*/ 4686300 w 4686300"/>
              <a:gd name="connsiteY8" fmla="*/ 838631 h 838631"/>
              <a:gd name="connsiteX0" fmla="*/ 0 w 4686300"/>
              <a:gd name="connsiteY0" fmla="*/ 767618 h 838631"/>
              <a:gd name="connsiteX1" fmla="*/ 495300 w 4686300"/>
              <a:gd name="connsiteY1" fmla="*/ 333433 h 838631"/>
              <a:gd name="connsiteX2" fmla="*/ 1054100 w 4686300"/>
              <a:gd name="connsiteY2" fmla="*/ 54731 h 838631"/>
              <a:gd name="connsiteX3" fmla="*/ 1676400 w 4686300"/>
              <a:gd name="connsiteY3" fmla="*/ 23893 h 838631"/>
              <a:gd name="connsiteX4" fmla="*/ 2190750 w 4686300"/>
              <a:gd name="connsiteY4" fmla="*/ 328226 h 838631"/>
              <a:gd name="connsiteX5" fmla="*/ 2692400 w 4686300"/>
              <a:gd name="connsiteY5" fmla="*/ 559105 h 838631"/>
              <a:gd name="connsiteX6" fmla="*/ 3422650 w 4686300"/>
              <a:gd name="connsiteY6" fmla="*/ 761481 h 838631"/>
              <a:gd name="connsiteX7" fmla="*/ 3962400 w 4686300"/>
              <a:gd name="connsiteY7" fmla="*/ 825214 h 838631"/>
              <a:gd name="connsiteX8" fmla="*/ 4686300 w 4686300"/>
              <a:gd name="connsiteY8" fmla="*/ 838631 h 838631"/>
              <a:gd name="connsiteX0" fmla="*/ 0 w 4445000"/>
              <a:gd name="connsiteY0" fmla="*/ 767618 h 853609"/>
              <a:gd name="connsiteX1" fmla="*/ 495300 w 4445000"/>
              <a:gd name="connsiteY1" fmla="*/ 333433 h 853609"/>
              <a:gd name="connsiteX2" fmla="*/ 1054100 w 4445000"/>
              <a:gd name="connsiteY2" fmla="*/ 54731 h 853609"/>
              <a:gd name="connsiteX3" fmla="*/ 1676400 w 4445000"/>
              <a:gd name="connsiteY3" fmla="*/ 23893 h 853609"/>
              <a:gd name="connsiteX4" fmla="*/ 2190750 w 4445000"/>
              <a:gd name="connsiteY4" fmla="*/ 328226 h 853609"/>
              <a:gd name="connsiteX5" fmla="*/ 2692400 w 4445000"/>
              <a:gd name="connsiteY5" fmla="*/ 559105 h 853609"/>
              <a:gd name="connsiteX6" fmla="*/ 3422650 w 4445000"/>
              <a:gd name="connsiteY6" fmla="*/ 761481 h 853609"/>
              <a:gd name="connsiteX7" fmla="*/ 3962400 w 4445000"/>
              <a:gd name="connsiteY7" fmla="*/ 825214 h 853609"/>
              <a:gd name="connsiteX8" fmla="*/ 4445000 w 4445000"/>
              <a:gd name="connsiteY8" fmla="*/ 853609 h 853609"/>
              <a:gd name="connsiteX0" fmla="*/ 0 w 4445000"/>
              <a:gd name="connsiteY0" fmla="*/ 766517 h 852508"/>
              <a:gd name="connsiteX1" fmla="*/ 495300 w 4445000"/>
              <a:gd name="connsiteY1" fmla="*/ 332332 h 852508"/>
              <a:gd name="connsiteX2" fmla="*/ 774700 w 4445000"/>
              <a:gd name="connsiteY2" fmla="*/ 56626 h 852508"/>
              <a:gd name="connsiteX3" fmla="*/ 1676400 w 4445000"/>
              <a:gd name="connsiteY3" fmla="*/ 22792 h 852508"/>
              <a:gd name="connsiteX4" fmla="*/ 2190750 w 4445000"/>
              <a:gd name="connsiteY4" fmla="*/ 327125 h 852508"/>
              <a:gd name="connsiteX5" fmla="*/ 2692400 w 4445000"/>
              <a:gd name="connsiteY5" fmla="*/ 558004 h 852508"/>
              <a:gd name="connsiteX6" fmla="*/ 3422650 w 4445000"/>
              <a:gd name="connsiteY6" fmla="*/ 760380 h 852508"/>
              <a:gd name="connsiteX7" fmla="*/ 3962400 w 4445000"/>
              <a:gd name="connsiteY7" fmla="*/ 824113 h 852508"/>
              <a:gd name="connsiteX8" fmla="*/ 4445000 w 4445000"/>
              <a:gd name="connsiteY8" fmla="*/ 852508 h 852508"/>
              <a:gd name="connsiteX0" fmla="*/ 0 w 4445000"/>
              <a:gd name="connsiteY0" fmla="*/ 768797 h 854788"/>
              <a:gd name="connsiteX1" fmla="*/ 495300 w 4445000"/>
              <a:gd name="connsiteY1" fmla="*/ 334612 h 854788"/>
              <a:gd name="connsiteX2" fmla="*/ 774700 w 4445000"/>
              <a:gd name="connsiteY2" fmla="*/ 58906 h 854788"/>
              <a:gd name="connsiteX3" fmla="*/ 1587500 w 4445000"/>
              <a:gd name="connsiteY3" fmla="*/ 22076 h 854788"/>
              <a:gd name="connsiteX4" fmla="*/ 2190750 w 4445000"/>
              <a:gd name="connsiteY4" fmla="*/ 329405 h 854788"/>
              <a:gd name="connsiteX5" fmla="*/ 2692400 w 4445000"/>
              <a:gd name="connsiteY5" fmla="*/ 560284 h 854788"/>
              <a:gd name="connsiteX6" fmla="*/ 3422650 w 4445000"/>
              <a:gd name="connsiteY6" fmla="*/ 762660 h 854788"/>
              <a:gd name="connsiteX7" fmla="*/ 3962400 w 4445000"/>
              <a:gd name="connsiteY7" fmla="*/ 826393 h 854788"/>
              <a:gd name="connsiteX8" fmla="*/ 4445000 w 4445000"/>
              <a:gd name="connsiteY8" fmla="*/ 854788 h 854788"/>
              <a:gd name="connsiteX0" fmla="*/ 0 w 4445000"/>
              <a:gd name="connsiteY0" fmla="*/ 769854 h 855845"/>
              <a:gd name="connsiteX1" fmla="*/ 495300 w 4445000"/>
              <a:gd name="connsiteY1" fmla="*/ 335669 h 855845"/>
              <a:gd name="connsiteX2" fmla="*/ 996950 w 4445000"/>
              <a:gd name="connsiteY2" fmla="*/ 56967 h 855845"/>
              <a:gd name="connsiteX3" fmla="*/ 1587500 w 4445000"/>
              <a:gd name="connsiteY3" fmla="*/ 23133 h 855845"/>
              <a:gd name="connsiteX4" fmla="*/ 2190750 w 4445000"/>
              <a:gd name="connsiteY4" fmla="*/ 330462 h 855845"/>
              <a:gd name="connsiteX5" fmla="*/ 2692400 w 4445000"/>
              <a:gd name="connsiteY5" fmla="*/ 561341 h 855845"/>
              <a:gd name="connsiteX6" fmla="*/ 3422650 w 4445000"/>
              <a:gd name="connsiteY6" fmla="*/ 763717 h 855845"/>
              <a:gd name="connsiteX7" fmla="*/ 3962400 w 4445000"/>
              <a:gd name="connsiteY7" fmla="*/ 827450 h 855845"/>
              <a:gd name="connsiteX8" fmla="*/ 4445000 w 4445000"/>
              <a:gd name="connsiteY8" fmla="*/ 855845 h 855845"/>
              <a:gd name="connsiteX0" fmla="*/ 0 w 4445000"/>
              <a:gd name="connsiteY0" fmla="*/ 769854 h 855845"/>
              <a:gd name="connsiteX1" fmla="*/ 495300 w 4445000"/>
              <a:gd name="connsiteY1" fmla="*/ 335669 h 855845"/>
              <a:gd name="connsiteX2" fmla="*/ 996950 w 4445000"/>
              <a:gd name="connsiteY2" fmla="*/ 56967 h 855845"/>
              <a:gd name="connsiteX3" fmla="*/ 1587500 w 4445000"/>
              <a:gd name="connsiteY3" fmla="*/ 23133 h 855845"/>
              <a:gd name="connsiteX4" fmla="*/ 2190750 w 4445000"/>
              <a:gd name="connsiteY4" fmla="*/ 330462 h 855845"/>
              <a:gd name="connsiteX5" fmla="*/ 2743200 w 4445000"/>
              <a:gd name="connsiteY5" fmla="*/ 594293 h 855845"/>
              <a:gd name="connsiteX6" fmla="*/ 3422650 w 4445000"/>
              <a:gd name="connsiteY6" fmla="*/ 763717 h 855845"/>
              <a:gd name="connsiteX7" fmla="*/ 3962400 w 4445000"/>
              <a:gd name="connsiteY7" fmla="*/ 827450 h 855845"/>
              <a:gd name="connsiteX8" fmla="*/ 4445000 w 4445000"/>
              <a:gd name="connsiteY8" fmla="*/ 855845 h 855845"/>
              <a:gd name="connsiteX0" fmla="*/ 0 w 4445000"/>
              <a:gd name="connsiteY0" fmla="*/ 769854 h 855845"/>
              <a:gd name="connsiteX1" fmla="*/ 495300 w 4445000"/>
              <a:gd name="connsiteY1" fmla="*/ 335669 h 855845"/>
              <a:gd name="connsiteX2" fmla="*/ 996950 w 4445000"/>
              <a:gd name="connsiteY2" fmla="*/ 56967 h 855845"/>
              <a:gd name="connsiteX3" fmla="*/ 1587500 w 4445000"/>
              <a:gd name="connsiteY3" fmla="*/ 23133 h 855845"/>
              <a:gd name="connsiteX4" fmla="*/ 2190750 w 4445000"/>
              <a:gd name="connsiteY4" fmla="*/ 330462 h 855845"/>
              <a:gd name="connsiteX5" fmla="*/ 2743200 w 4445000"/>
              <a:gd name="connsiteY5" fmla="*/ 594293 h 855845"/>
              <a:gd name="connsiteX6" fmla="*/ 3422650 w 4445000"/>
              <a:gd name="connsiteY6" fmla="*/ 763717 h 855845"/>
              <a:gd name="connsiteX7" fmla="*/ 3962400 w 4445000"/>
              <a:gd name="connsiteY7" fmla="*/ 836437 h 855845"/>
              <a:gd name="connsiteX8" fmla="*/ 4445000 w 4445000"/>
              <a:gd name="connsiteY8" fmla="*/ 855845 h 855845"/>
              <a:gd name="connsiteX0" fmla="*/ 0 w 4457700"/>
              <a:gd name="connsiteY0" fmla="*/ 712937 h 855845"/>
              <a:gd name="connsiteX1" fmla="*/ 508000 w 4457700"/>
              <a:gd name="connsiteY1" fmla="*/ 335669 h 855845"/>
              <a:gd name="connsiteX2" fmla="*/ 1009650 w 4457700"/>
              <a:gd name="connsiteY2" fmla="*/ 56967 h 855845"/>
              <a:gd name="connsiteX3" fmla="*/ 1600200 w 4457700"/>
              <a:gd name="connsiteY3" fmla="*/ 23133 h 855845"/>
              <a:gd name="connsiteX4" fmla="*/ 2203450 w 4457700"/>
              <a:gd name="connsiteY4" fmla="*/ 330462 h 855845"/>
              <a:gd name="connsiteX5" fmla="*/ 2755900 w 4457700"/>
              <a:gd name="connsiteY5" fmla="*/ 594293 h 855845"/>
              <a:gd name="connsiteX6" fmla="*/ 3435350 w 4457700"/>
              <a:gd name="connsiteY6" fmla="*/ 763717 h 855845"/>
              <a:gd name="connsiteX7" fmla="*/ 3975100 w 4457700"/>
              <a:gd name="connsiteY7" fmla="*/ 836437 h 855845"/>
              <a:gd name="connsiteX8" fmla="*/ 4457700 w 4457700"/>
              <a:gd name="connsiteY8" fmla="*/ 855845 h 855845"/>
              <a:gd name="connsiteX0" fmla="*/ 0 w 4457700"/>
              <a:gd name="connsiteY0" fmla="*/ 712937 h 855845"/>
              <a:gd name="connsiteX1" fmla="*/ 508000 w 4457700"/>
              <a:gd name="connsiteY1" fmla="*/ 335669 h 855845"/>
              <a:gd name="connsiteX2" fmla="*/ 1009650 w 4457700"/>
              <a:gd name="connsiteY2" fmla="*/ 56967 h 855845"/>
              <a:gd name="connsiteX3" fmla="*/ 1600200 w 4457700"/>
              <a:gd name="connsiteY3" fmla="*/ 23133 h 855845"/>
              <a:gd name="connsiteX4" fmla="*/ 2203450 w 4457700"/>
              <a:gd name="connsiteY4" fmla="*/ 330462 h 855845"/>
              <a:gd name="connsiteX5" fmla="*/ 2755900 w 4457700"/>
              <a:gd name="connsiteY5" fmla="*/ 594293 h 855845"/>
              <a:gd name="connsiteX6" fmla="*/ 3435350 w 4457700"/>
              <a:gd name="connsiteY6" fmla="*/ 763717 h 855845"/>
              <a:gd name="connsiteX7" fmla="*/ 3975100 w 4457700"/>
              <a:gd name="connsiteY7" fmla="*/ 836437 h 855845"/>
              <a:gd name="connsiteX8" fmla="*/ 4457700 w 4457700"/>
              <a:gd name="connsiteY8" fmla="*/ 855845 h 855845"/>
              <a:gd name="connsiteX0" fmla="*/ 0 w 4457700"/>
              <a:gd name="connsiteY0" fmla="*/ 712937 h 855845"/>
              <a:gd name="connsiteX1" fmla="*/ 508000 w 4457700"/>
              <a:gd name="connsiteY1" fmla="*/ 335669 h 855845"/>
              <a:gd name="connsiteX2" fmla="*/ 1009650 w 4457700"/>
              <a:gd name="connsiteY2" fmla="*/ 56967 h 855845"/>
              <a:gd name="connsiteX3" fmla="*/ 1600200 w 4457700"/>
              <a:gd name="connsiteY3" fmla="*/ 23133 h 855845"/>
              <a:gd name="connsiteX4" fmla="*/ 2203450 w 4457700"/>
              <a:gd name="connsiteY4" fmla="*/ 330462 h 855845"/>
              <a:gd name="connsiteX5" fmla="*/ 2755900 w 4457700"/>
              <a:gd name="connsiteY5" fmla="*/ 594293 h 855845"/>
              <a:gd name="connsiteX6" fmla="*/ 3435350 w 4457700"/>
              <a:gd name="connsiteY6" fmla="*/ 763717 h 855845"/>
              <a:gd name="connsiteX7" fmla="*/ 3975100 w 4457700"/>
              <a:gd name="connsiteY7" fmla="*/ 836437 h 855845"/>
              <a:gd name="connsiteX8" fmla="*/ 4457700 w 4457700"/>
              <a:gd name="connsiteY8" fmla="*/ 855845 h 855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57700" h="855845">
                <a:moveTo>
                  <a:pt x="0" y="712937"/>
                </a:moveTo>
                <a:cubicBezTo>
                  <a:pt x="268816" y="508320"/>
                  <a:pt x="339725" y="444997"/>
                  <a:pt x="508000" y="335669"/>
                </a:cubicBezTo>
                <a:cubicBezTo>
                  <a:pt x="676275" y="226341"/>
                  <a:pt x="827617" y="109056"/>
                  <a:pt x="1009650" y="56967"/>
                </a:cubicBezTo>
                <a:cubicBezTo>
                  <a:pt x="1191683" y="4878"/>
                  <a:pt x="1401233" y="-22449"/>
                  <a:pt x="1600200" y="23133"/>
                </a:cubicBezTo>
                <a:cubicBezTo>
                  <a:pt x="1799167" y="68715"/>
                  <a:pt x="2010833" y="235269"/>
                  <a:pt x="2203450" y="330462"/>
                </a:cubicBezTo>
                <a:cubicBezTo>
                  <a:pt x="2396067" y="425655"/>
                  <a:pt x="2550583" y="522084"/>
                  <a:pt x="2755900" y="594293"/>
                </a:cubicBezTo>
                <a:cubicBezTo>
                  <a:pt x="2961217" y="666502"/>
                  <a:pt x="3232150" y="723360"/>
                  <a:pt x="3435350" y="763717"/>
                </a:cubicBezTo>
                <a:cubicBezTo>
                  <a:pt x="3638550" y="804074"/>
                  <a:pt x="3804708" y="821082"/>
                  <a:pt x="3975100" y="836437"/>
                </a:cubicBezTo>
                <a:cubicBezTo>
                  <a:pt x="4145492" y="851792"/>
                  <a:pt x="4390231" y="850553"/>
                  <a:pt x="4457700" y="855845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78875C3-0D44-49FD-B18B-8FF5E970ABAC}"/>
              </a:ext>
            </a:extLst>
          </p:cNvPr>
          <p:cNvGrpSpPr/>
          <p:nvPr/>
        </p:nvGrpSpPr>
        <p:grpSpPr>
          <a:xfrm>
            <a:off x="8957945" y="4230646"/>
            <a:ext cx="82550" cy="258693"/>
            <a:chOff x="7658100" y="4372582"/>
            <a:chExt cx="63500" cy="229511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35A6A39-D637-451E-B2A2-4C31E24D9AC8}"/>
                </a:ext>
              </a:extLst>
            </p:cNvPr>
            <p:cNvCxnSpPr/>
            <p:nvPr/>
          </p:nvCxnSpPr>
          <p:spPr>
            <a:xfrm>
              <a:off x="7689850" y="4372582"/>
              <a:ext cx="0" cy="2295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A8B16D6-A26F-4578-9710-136021DC0232}"/>
                </a:ext>
              </a:extLst>
            </p:cNvPr>
            <p:cNvSpPr/>
            <p:nvPr/>
          </p:nvSpPr>
          <p:spPr>
            <a:xfrm>
              <a:off x="7658100" y="4454746"/>
              <a:ext cx="63500" cy="651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284996F-CDF9-4CC8-B2FA-64C965881C22}"/>
              </a:ext>
            </a:extLst>
          </p:cNvPr>
          <p:cNvGrpSpPr/>
          <p:nvPr/>
        </p:nvGrpSpPr>
        <p:grpSpPr>
          <a:xfrm>
            <a:off x="7859395" y="3819814"/>
            <a:ext cx="82550" cy="258693"/>
            <a:chOff x="7658100" y="4372582"/>
            <a:chExt cx="63500" cy="229511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069C797-F46C-4486-AB0B-B475984D23A9}"/>
                </a:ext>
              </a:extLst>
            </p:cNvPr>
            <p:cNvCxnSpPr/>
            <p:nvPr/>
          </p:nvCxnSpPr>
          <p:spPr>
            <a:xfrm>
              <a:off x="7689850" y="4372582"/>
              <a:ext cx="0" cy="2295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82DBF42-7F8F-4982-B954-115698CFD162}"/>
                </a:ext>
              </a:extLst>
            </p:cNvPr>
            <p:cNvSpPr/>
            <p:nvPr/>
          </p:nvSpPr>
          <p:spPr>
            <a:xfrm>
              <a:off x="7658100" y="4454746"/>
              <a:ext cx="63500" cy="651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040885-0554-4118-84FF-61EA8D3241D3}"/>
              </a:ext>
            </a:extLst>
          </p:cNvPr>
          <p:cNvGrpSpPr/>
          <p:nvPr/>
        </p:nvGrpSpPr>
        <p:grpSpPr>
          <a:xfrm>
            <a:off x="8446770" y="3530237"/>
            <a:ext cx="82550" cy="258693"/>
            <a:chOff x="7658100" y="4372582"/>
            <a:chExt cx="63500" cy="229511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DB5C0B8-C627-413F-B436-D189B00CE2E7}"/>
                </a:ext>
              </a:extLst>
            </p:cNvPr>
            <p:cNvCxnSpPr/>
            <p:nvPr/>
          </p:nvCxnSpPr>
          <p:spPr>
            <a:xfrm>
              <a:off x="7689850" y="4372582"/>
              <a:ext cx="0" cy="2295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5EF8376-77F6-4A78-A26F-D81F661B1E29}"/>
                </a:ext>
              </a:extLst>
            </p:cNvPr>
            <p:cNvSpPr/>
            <p:nvPr/>
          </p:nvSpPr>
          <p:spPr>
            <a:xfrm>
              <a:off x="7658100" y="4454746"/>
              <a:ext cx="63500" cy="651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72A76A3-1F8D-4EA0-99C1-DF812E0C1400}"/>
              </a:ext>
            </a:extLst>
          </p:cNvPr>
          <p:cNvGrpSpPr/>
          <p:nvPr/>
        </p:nvGrpSpPr>
        <p:grpSpPr>
          <a:xfrm>
            <a:off x="9497695" y="4747356"/>
            <a:ext cx="82550" cy="258693"/>
            <a:chOff x="7658100" y="4372582"/>
            <a:chExt cx="63500" cy="229511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B81EFFE-DC34-4A0A-8E48-8CB78F2F9D12}"/>
                </a:ext>
              </a:extLst>
            </p:cNvPr>
            <p:cNvCxnSpPr/>
            <p:nvPr/>
          </p:nvCxnSpPr>
          <p:spPr>
            <a:xfrm>
              <a:off x="7689850" y="4372582"/>
              <a:ext cx="0" cy="2295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4BF764B-6B9D-4B52-8244-33EE7592B7CB}"/>
                </a:ext>
              </a:extLst>
            </p:cNvPr>
            <p:cNvSpPr/>
            <p:nvPr/>
          </p:nvSpPr>
          <p:spPr>
            <a:xfrm>
              <a:off x="7658100" y="4454746"/>
              <a:ext cx="63500" cy="651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5A8A1CD-22A3-477B-A0D7-E9E91B0FB040}"/>
              </a:ext>
            </a:extLst>
          </p:cNvPr>
          <p:cNvGrpSpPr/>
          <p:nvPr/>
        </p:nvGrpSpPr>
        <p:grpSpPr>
          <a:xfrm>
            <a:off x="10037445" y="5199185"/>
            <a:ext cx="82550" cy="258693"/>
            <a:chOff x="7658100" y="4372582"/>
            <a:chExt cx="63500" cy="229511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C32677E-D463-4E5A-A68E-E5CD2889F69C}"/>
                </a:ext>
              </a:extLst>
            </p:cNvPr>
            <p:cNvCxnSpPr/>
            <p:nvPr/>
          </p:nvCxnSpPr>
          <p:spPr>
            <a:xfrm>
              <a:off x="7689850" y="4372582"/>
              <a:ext cx="0" cy="2295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38F2D13-C935-4F43-AB6C-DCF1F92A37F1}"/>
                </a:ext>
              </a:extLst>
            </p:cNvPr>
            <p:cNvSpPr/>
            <p:nvPr/>
          </p:nvSpPr>
          <p:spPr>
            <a:xfrm>
              <a:off x="7658100" y="4454746"/>
              <a:ext cx="63500" cy="651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361E270-64EB-4C20-AACE-9376D4673ADD}"/>
              </a:ext>
            </a:extLst>
          </p:cNvPr>
          <p:cNvGrpSpPr/>
          <p:nvPr/>
        </p:nvGrpSpPr>
        <p:grpSpPr>
          <a:xfrm>
            <a:off x="10551795" y="5418207"/>
            <a:ext cx="82550" cy="258693"/>
            <a:chOff x="7658100" y="4372582"/>
            <a:chExt cx="63500" cy="229511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FB5E0A-DD74-44A7-BF3A-726EF7E9D2A6}"/>
                </a:ext>
              </a:extLst>
            </p:cNvPr>
            <p:cNvCxnSpPr/>
            <p:nvPr/>
          </p:nvCxnSpPr>
          <p:spPr>
            <a:xfrm>
              <a:off x="7689850" y="4372582"/>
              <a:ext cx="0" cy="2295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EF8DC78-4A4F-4E2F-9163-9456B5B2A2EF}"/>
                </a:ext>
              </a:extLst>
            </p:cNvPr>
            <p:cNvSpPr/>
            <p:nvPr/>
          </p:nvSpPr>
          <p:spPr>
            <a:xfrm>
              <a:off x="7658100" y="4454746"/>
              <a:ext cx="63500" cy="651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2A46D7B4-A1EE-4C61-BFF7-B515C819107D}"/>
              </a:ext>
            </a:extLst>
          </p:cNvPr>
          <p:cNvSpPr txBox="1"/>
          <p:nvPr/>
        </p:nvSpPr>
        <p:spPr>
          <a:xfrm>
            <a:off x="6676163" y="5683250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0</a:t>
            </a:r>
            <a:endParaRPr lang="en-GB" sz="12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978AA69-ECE2-4A80-BDE2-7812B78DC540}"/>
              </a:ext>
            </a:extLst>
          </p:cNvPr>
          <p:cNvSpPr txBox="1"/>
          <p:nvPr/>
        </p:nvSpPr>
        <p:spPr>
          <a:xfrm>
            <a:off x="7188953" y="568517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2</a:t>
            </a:r>
            <a:endParaRPr lang="en-GB" sz="12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A386F5F-41A3-4C4E-9F12-5CA5624E2D43}"/>
              </a:ext>
            </a:extLst>
          </p:cNvPr>
          <p:cNvSpPr txBox="1"/>
          <p:nvPr/>
        </p:nvSpPr>
        <p:spPr>
          <a:xfrm>
            <a:off x="7755658" y="569244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4</a:t>
            </a:r>
            <a:endParaRPr lang="en-GB" sz="12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A5F3B0E-8447-4D96-95CE-33EF8C584DB8}"/>
              </a:ext>
            </a:extLst>
          </p:cNvPr>
          <p:cNvSpPr txBox="1"/>
          <p:nvPr/>
        </p:nvSpPr>
        <p:spPr>
          <a:xfrm>
            <a:off x="8305479" y="569244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6</a:t>
            </a:r>
            <a:endParaRPr lang="en-GB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CAEA4D9-DF2B-4B0A-9F1A-99D1862F0BB9}"/>
              </a:ext>
            </a:extLst>
          </p:cNvPr>
          <p:cNvSpPr txBox="1"/>
          <p:nvPr/>
        </p:nvSpPr>
        <p:spPr>
          <a:xfrm>
            <a:off x="8855300" y="569244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8</a:t>
            </a:r>
            <a:endParaRPr lang="en-GB" sz="12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59AC64B-A225-415B-A40A-C738FA21B860}"/>
              </a:ext>
            </a:extLst>
          </p:cNvPr>
          <p:cNvSpPr txBox="1"/>
          <p:nvPr/>
        </p:nvSpPr>
        <p:spPr>
          <a:xfrm>
            <a:off x="9373000" y="568960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10</a:t>
            </a:r>
            <a:endParaRPr lang="en-GB" sz="12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0845EED-2E5A-4B10-877A-D9D1022A4A0F}"/>
              </a:ext>
            </a:extLst>
          </p:cNvPr>
          <p:cNvSpPr txBox="1"/>
          <p:nvPr/>
        </p:nvSpPr>
        <p:spPr>
          <a:xfrm>
            <a:off x="9901405" y="568960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12</a:t>
            </a:r>
            <a:endParaRPr lang="en-GB" sz="12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4F22577-59EA-44A7-BA6B-F5A6F203FB2D}"/>
              </a:ext>
            </a:extLst>
          </p:cNvPr>
          <p:cNvSpPr txBox="1"/>
          <p:nvPr/>
        </p:nvSpPr>
        <p:spPr>
          <a:xfrm>
            <a:off x="10419963" y="568960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14</a:t>
            </a:r>
            <a:endParaRPr lang="en-GB" sz="12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5AD40B1-B0E4-4516-A53A-B1366F1D1167}"/>
              </a:ext>
            </a:extLst>
          </p:cNvPr>
          <p:cNvSpPr txBox="1"/>
          <p:nvPr/>
        </p:nvSpPr>
        <p:spPr>
          <a:xfrm>
            <a:off x="8425201" y="5966600"/>
            <a:ext cx="7809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/>
              <a:t>Spin (</a:t>
            </a:r>
            <a:r>
              <a:rPr lang="en-GB" sz="1500" dirty="0"/>
              <a:t>ħ)</a:t>
            </a:r>
          </a:p>
        </p:txBody>
      </p:sp>
      <p:sp>
        <p:nvSpPr>
          <p:cNvPr id="77" name="Star: 5 Points 76">
            <a:extLst>
              <a:ext uri="{FF2B5EF4-FFF2-40B4-BE49-F238E27FC236}">
                <a16:creationId xmlns:a16="http://schemas.microsoft.com/office/drawing/2014/main" id="{5683874A-520E-4DAD-87E7-94373C74394B}"/>
              </a:ext>
            </a:extLst>
          </p:cNvPr>
          <p:cNvSpPr/>
          <p:nvPr/>
        </p:nvSpPr>
        <p:spPr>
          <a:xfrm>
            <a:off x="7250452" y="4340997"/>
            <a:ext cx="140215" cy="14737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Star: 5 Points 79">
            <a:extLst>
              <a:ext uri="{FF2B5EF4-FFF2-40B4-BE49-F238E27FC236}">
                <a16:creationId xmlns:a16="http://schemas.microsoft.com/office/drawing/2014/main" id="{ED74A01E-D563-49F6-8854-1AE5F96CEF72}"/>
              </a:ext>
            </a:extLst>
          </p:cNvPr>
          <p:cNvSpPr/>
          <p:nvPr/>
        </p:nvSpPr>
        <p:spPr>
          <a:xfrm>
            <a:off x="6721695" y="5175933"/>
            <a:ext cx="140215" cy="14737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2688D0-EBB4-487B-8E68-3C1BB8FF480A}"/>
              </a:ext>
            </a:extLst>
          </p:cNvPr>
          <p:cNvSpPr txBox="1"/>
          <p:nvPr/>
        </p:nvSpPr>
        <p:spPr>
          <a:xfrm>
            <a:off x="8972451" y="2081570"/>
            <a:ext cx="3236784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Be </a:t>
            </a:r>
            <a:r>
              <a:rPr lang="fr-FR" dirty="0" err="1"/>
              <a:t>careful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Isomeric</a:t>
            </a:r>
            <a:r>
              <a:rPr lang="fr-FR" dirty="0"/>
              <a:t>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Error</a:t>
            </a:r>
            <a:r>
              <a:rPr lang="fr-FR" dirty="0"/>
              <a:t> propagation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Treatmetnt</a:t>
            </a:r>
            <a:r>
              <a:rPr lang="fr-FR" dirty="0"/>
              <a:t> of </a:t>
            </a:r>
            <a:r>
              <a:rPr lang="fr-FR" dirty="0" err="1"/>
              <a:t>odd</a:t>
            </a:r>
            <a:r>
              <a:rPr lang="fr-FR" dirty="0"/>
              <a:t> spins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Extrapolation to </a:t>
            </a:r>
            <a:r>
              <a:rPr lang="fr-FR" dirty="0" err="1"/>
              <a:t>ground</a:t>
            </a:r>
            <a:r>
              <a:rPr lang="fr-FR" dirty="0"/>
              <a:t> state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896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6A48-8167-462A-8152-67BB4C3B9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851" y="147345"/>
            <a:ext cx="10035691" cy="488983"/>
          </a:xfrm>
        </p:spPr>
        <p:txBody>
          <a:bodyPr>
            <a:normAutofit fontScale="90000"/>
          </a:bodyPr>
          <a:lstStyle/>
          <a:p>
            <a:r>
              <a:rPr lang="fr-FR" dirty="0"/>
              <a:t>Spin distribution extraction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scheme</a:t>
            </a:r>
            <a:r>
              <a:rPr lang="fr-FR" dirty="0"/>
              <a:t> </a:t>
            </a:r>
            <a:r>
              <a:rPr lang="fr-FR" dirty="0" err="1"/>
              <a:t>intensity</a:t>
            </a:r>
            <a:r>
              <a:rPr lang="fr-FR" dirty="0"/>
              <a:t> data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u="sng" dirty="0"/>
              <a:t>GENERAL</a:t>
            </a:r>
            <a:r>
              <a:rPr lang="fr-FR" dirty="0"/>
              <a:t> technique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796429-B792-4CFC-94C1-2348C84853FE}"/>
              </a:ext>
            </a:extLst>
          </p:cNvPr>
          <p:cNvSpPr txBox="1"/>
          <p:nvPr/>
        </p:nvSpPr>
        <p:spPr>
          <a:xfrm>
            <a:off x="1212392" y="795980"/>
            <a:ext cx="483157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Can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used</a:t>
            </a:r>
            <a:r>
              <a:rPr lang="fr-FR" sz="2400" dirty="0"/>
              <a:t> for </a:t>
            </a:r>
            <a:r>
              <a:rPr lang="fr-FR" sz="2400" u="sng" dirty="0" err="1"/>
              <a:t>any</a:t>
            </a:r>
            <a:r>
              <a:rPr lang="fr-FR" sz="2400" dirty="0"/>
              <a:t> </a:t>
            </a:r>
            <a:r>
              <a:rPr lang="fr-FR" sz="2400" dirty="0" err="1"/>
              <a:t>nuclear</a:t>
            </a:r>
            <a:r>
              <a:rPr lang="fr-FR" sz="2400" dirty="0"/>
              <a:t> </a:t>
            </a:r>
            <a:r>
              <a:rPr lang="fr-FR" sz="2400" dirty="0" err="1"/>
              <a:t>reaction</a:t>
            </a:r>
            <a:r>
              <a:rPr lang="fr-FR" sz="2400" dirty="0"/>
              <a:t>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Coulomb excitation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Transfer </a:t>
            </a:r>
            <a:r>
              <a:rPr lang="fr-FR" sz="2400" dirty="0" err="1"/>
              <a:t>Reactions</a:t>
            </a: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Multi-nucleon 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Fusion-evaporation, etc.</a:t>
            </a:r>
            <a:endParaRPr lang="en-GB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33D4871-893C-45B9-B3E0-B69189171EC2}"/>
              </a:ext>
            </a:extLst>
          </p:cNvPr>
          <p:cNvGrpSpPr/>
          <p:nvPr/>
        </p:nvGrpSpPr>
        <p:grpSpPr>
          <a:xfrm>
            <a:off x="506911" y="3703930"/>
            <a:ext cx="4348118" cy="2523768"/>
            <a:chOff x="681082" y="3585254"/>
            <a:chExt cx="5432704" cy="3491529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0FC08AF-E0D8-457D-8E2F-91423DEA76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38119" y="3585254"/>
              <a:ext cx="0" cy="276944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F2D0A0C-16D4-4C53-9646-C264AE38304A}"/>
                </a:ext>
              </a:extLst>
            </p:cNvPr>
            <p:cNvCxnSpPr>
              <a:cxnSpLocks/>
            </p:cNvCxnSpPr>
            <p:nvPr/>
          </p:nvCxnSpPr>
          <p:spPr>
            <a:xfrm>
              <a:off x="1535792" y="6354698"/>
              <a:ext cx="45779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44A649-8C50-4787-A7BA-A4ABF59A82CA}"/>
                </a:ext>
              </a:extLst>
            </p:cNvPr>
            <p:cNvSpPr txBox="1"/>
            <p:nvPr/>
          </p:nvSpPr>
          <p:spPr>
            <a:xfrm>
              <a:off x="681082" y="4506055"/>
              <a:ext cx="502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P(I)</a:t>
              </a:r>
              <a:endParaRPr lang="en-GB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574C7A1-ACC0-4F00-A2FC-B61641F359D7}"/>
                </a:ext>
              </a:extLst>
            </p:cNvPr>
            <p:cNvCxnSpPr/>
            <p:nvPr/>
          </p:nvCxnSpPr>
          <p:spPr>
            <a:xfrm>
              <a:off x="2076812" y="623658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B921784-3124-4FAC-9DB6-41A93019EF85}"/>
                </a:ext>
              </a:extLst>
            </p:cNvPr>
            <p:cNvCxnSpPr/>
            <p:nvPr/>
          </p:nvCxnSpPr>
          <p:spPr>
            <a:xfrm>
              <a:off x="2648312" y="623785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938FD8F-27B9-404E-A284-521A8677D14C}"/>
                </a:ext>
              </a:extLst>
            </p:cNvPr>
            <p:cNvCxnSpPr/>
            <p:nvPr/>
          </p:nvCxnSpPr>
          <p:spPr>
            <a:xfrm>
              <a:off x="3194412" y="623785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1A05CD-2872-4CD1-A626-2B0E1B4550C9}"/>
                </a:ext>
              </a:extLst>
            </p:cNvPr>
            <p:cNvCxnSpPr/>
            <p:nvPr/>
          </p:nvCxnSpPr>
          <p:spPr>
            <a:xfrm>
              <a:off x="3746862" y="623785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597FD00-C082-4C28-9C3F-E19CE11EB511}"/>
                </a:ext>
              </a:extLst>
            </p:cNvPr>
            <p:cNvCxnSpPr/>
            <p:nvPr/>
          </p:nvCxnSpPr>
          <p:spPr>
            <a:xfrm>
              <a:off x="4286612" y="623785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4613682-2D2E-445B-9EC9-40EFBAF95A79}"/>
                </a:ext>
              </a:extLst>
            </p:cNvPr>
            <p:cNvCxnSpPr/>
            <p:nvPr/>
          </p:nvCxnSpPr>
          <p:spPr>
            <a:xfrm>
              <a:off x="4813662" y="623023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E846473-C2D3-4244-B9F6-A7A817CF2CAC}"/>
                </a:ext>
              </a:extLst>
            </p:cNvPr>
            <p:cNvCxnSpPr/>
            <p:nvPr/>
          </p:nvCxnSpPr>
          <p:spPr>
            <a:xfrm>
              <a:off x="5347062" y="6230238"/>
              <a:ext cx="0" cy="233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7ECF4C0-B06F-4588-B91C-8359F478A466}"/>
                </a:ext>
              </a:extLst>
            </p:cNvPr>
            <p:cNvSpPr/>
            <p:nvPr/>
          </p:nvSpPr>
          <p:spPr>
            <a:xfrm>
              <a:off x="1529443" y="4535446"/>
              <a:ext cx="4457700" cy="1814170"/>
            </a:xfrm>
            <a:custGeom>
              <a:avLst/>
              <a:gdLst>
                <a:gd name="connsiteX0" fmla="*/ 0 w 4140200"/>
                <a:gd name="connsiteY0" fmla="*/ 650429 h 1006029"/>
                <a:gd name="connsiteX1" fmla="*/ 520700 w 4140200"/>
                <a:gd name="connsiteY1" fmla="*/ 123379 h 1006029"/>
                <a:gd name="connsiteX2" fmla="*/ 1117600 w 4140200"/>
                <a:gd name="connsiteY2" fmla="*/ 15429 h 1006029"/>
                <a:gd name="connsiteX3" fmla="*/ 1638300 w 4140200"/>
                <a:gd name="connsiteY3" fmla="*/ 371029 h 1006029"/>
                <a:gd name="connsiteX4" fmla="*/ 2152650 w 4140200"/>
                <a:gd name="connsiteY4" fmla="*/ 561529 h 1006029"/>
                <a:gd name="connsiteX5" fmla="*/ 2724150 w 4140200"/>
                <a:gd name="connsiteY5" fmla="*/ 777429 h 1006029"/>
                <a:gd name="connsiteX6" fmla="*/ 3257550 w 4140200"/>
                <a:gd name="connsiteY6" fmla="*/ 859979 h 1006029"/>
                <a:gd name="connsiteX7" fmla="*/ 3816350 w 4140200"/>
                <a:gd name="connsiteY7" fmla="*/ 980629 h 1006029"/>
                <a:gd name="connsiteX8" fmla="*/ 4025900 w 4140200"/>
                <a:gd name="connsiteY8" fmla="*/ 999679 h 1006029"/>
                <a:gd name="connsiteX9" fmla="*/ 4140200 w 4140200"/>
                <a:gd name="connsiteY9" fmla="*/ 1006029 h 1006029"/>
                <a:gd name="connsiteX0" fmla="*/ 0 w 4140200"/>
                <a:gd name="connsiteY0" fmla="*/ 641372 h 996972"/>
                <a:gd name="connsiteX1" fmla="*/ 520700 w 4140200"/>
                <a:gd name="connsiteY1" fmla="*/ 114322 h 996972"/>
                <a:gd name="connsiteX2" fmla="*/ 1117600 w 4140200"/>
                <a:gd name="connsiteY2" fmla="*/ 6372 h 996972"/>
                <a:gd name="connsiteX3" fmla="*/ 1631950 w 4140200"/>
                <a:gd name="connsiteY3" fmla="*/ 230163 h 996972"/>
                <a:gd name="connsiteX4" fmla="*/ 2152650 w 4140200"/>
                <a:gd name="connsiteY4" fmla="*/ 552472 h 996972"/>
                <a:gd name="connsiteX5" fmla="*/ 2724150 w 4140200"/>
                <a:gd name="connsiteY5" fmla="*/ 768372 h 996972"/>
                <a:gd name="connsiteX6" fmla="*/ 3257550 w 4140200"/>
                <a:gd name="connsiteY6" fmla="*/ 850922 h 996972"/>
                <a:gd name="connsiteX7" fmla="*/ 3816350 w 4140200"/>
                <a:gd name="connsiteY7" fmla="*/ 971572 h 996972"/>
                <a:gd name="connsiteX8" fmla="*/ 4025900 w 4140200"/>
                <a:gd name="connsiteY8" fmla="*/ 990622 h 996972"/>
                <a:gd name="connsiteX9" fmla="*/ 4140200 w 4140200"/>
                <a:gd name="connsiteY9" fmla="*/ 996972 h 996972"/>
                <a:gd name="connsiteX0" fmla="*/ 0 w 4140200"/>
                <a:gd name="connsiteY0" fmla="*/ 641372 h 996972"/>
                <a:gd name="connsiteX1" fmla="*/ 520700 w 4140200"/>
                <a:gd name="connsiteY1" fmla="*/ 114322 h 996972"/>
                <a:gd name="connsiteX2" fmla="*/ 1117600 w 4140200"/>
                <a:gd name="connsiteY2" fmla="*/ 6372 h 996972"/>
                <a:gd name="connsiteX3" fmla="*/ 1631950 w 4140200"/>
                <a:gd name="connsiteY3" fmla="*/ 230163 h 996972"/>
                <a:gd name="connsiteX4" fmla="*/ 2152650 w 4140200"/>
                <a:gd name="connsiteY4" fmla="*/ 552472 h 996972"/>
                <a:gd name="connsiteX5" fmla="*/ 2724150 w 4140200"/>
                <a:gd name="connsiteY5" fmla="*/ 768372 h 996972"/>
                <a:gd name="connsiteX6" fmla="*/ 3238500 w 4140200"/>
                <a:gd name="connsiteY6" fmla="*/ 901848 h 996972"/>
                <a:gd name="connsiteX7" fmla="*/ 3816350 w 4140200"/>
                <a:gd name="connsiteY7" fmla="*/ 971572 h 996972"/>
                <a:gd name="connsiteX8" fmla="*/ 4025900 w 4140200"/>
                <a:gd name="connsiteY8" fmla="*/ 990622 h 996972"/>
                <a:gd name="connsiteX9" fmla="*/ 4140200 w 4140200"/>
                <a:gd name="connsiteY9" fmla="*/ 996972 h 996972"/>
                <a:gd name="connsiteX0" fmla="*/ 0 w 4140200"/>
                <a:gd name="connsiteY0" fmla="*/ 641372 h 996972"/>
                <a:gd name="connsiteX1" fmla="*/ 520700 w 4140200"/>
                <a:gd name="connsiteY1" fmla="*/ 114322 h 996972"/>
                <a:gd name="connsiteX2" fmla="*/ 1117600 w 4140200"/>
                <a:gd name="connsiteY2" fmla="*/ 6372 h 996972"/>
                <a:gd name="connsiteX3" fmla="*/ 1631950 w 4140200"/>
                <a:gd name="connsiteY3" fmla="*/ 230163 h 996972"/>
                <a:gd name="connsiteX4" fmla="*/ 2152650 w 4140200"/>
                <a:gd name="connsiteY4" fmla="*/ 552472 h 996972"/>
                <a:gd name="connsiteX5" fmla="*/ 2724150 w 4140200"/>
                <a:gd name="connsiteY5" fmla="*/ 768372 h 996972"/>
                <a:gd name="connsiteX6" fmla="*/ 3238500 w 4140200"/>
                <a:gd name="connsiteY6" fmla="*/ 901848 h 996972"/>
                <a:gd name="connsiteX7" fmla="*/ 3816350 w 4140200"/>
                <a:gd name="connsiteY7" fmla="*/ 971572 h 996972"/>
                <a:gd name="connsiteX8" fmla="*/ 4025900 w 4140200"/>
                <a:gd name="connsiteY8" fmla="*/ 990622 h 996972"/>
                <a:gd name="connsiteX9" fmla="*/ 4140200 w 4140200"/>
                <a:gd name="connsiteY9" fmla="*/ 996972 h 996972"/>
                <a:gd name="connsiteX0" fmla="*/ 0 w 4140200"/>
                <a:gd name="connsiteY0" fmla="*/ 641372 h 996972"/>
                <a:gd name="connsiteX1" fmla="*/ 520700 w 4140200"/>
                <a:gd name="connsiteY1" fmla="*/ 114322 h 996972"/>
                <a:gd name="connsiteX2" fmla="*/ 1117600 w 4140200"/>
                <a:gd name="connsiteY2" fmla="*/ 6372 h 996972"/>
                <a:gd name="connsiteX3" fmla="*/ 1631950 w 4140200"/>
                <a:gd name="connsiteY3" fmla="*/ 230163 h 996972"/>
                <a:gd name="connsiteX4" fmla="*/ 2152650 w 4140200"/>
                <a:gd name="connsiteY4" fmla="*/ 552472 h 996972"/>
                <a:gd name="connsiteX5" fmla="*/ 2724150 w 4140200"/>
                <a:gd name="connsiteY5" fmla="*/ 768372 h 996972"/>
                <a:gd name="connsiteX6" fmla="*/ 3238500 w 4140200"/>
                <a:gd name="connsiteY6" fmla="*/ 901848 h 996972"/>
                <a:gd name="connsiteX7" fmla="*/ 3816350 w 4140200"/>
                <a:gd name="connsiteY7" fmla="*/ 971572 h 996972"/>
                <a:gd name="connsiteX8" fmla="*/ 4140200 w 4140200"/>
                <a:gd name="connsiteY8" fmla="*/ 996972 h 996972"/>
                <a:gd name="connsiteX0" fmla="*/ 0 w 4140200"/>
                <a:gd name="connsiteY0" fmla="*/ 641372 h 996972"/>
                <a:gd name="connsiteX1" fmla="*/ 520700 w 4140200"/>
                <a:gd name="connsiteY1" fmla="*/ 114322 h 996972"/>
                <a:gd name="connsiteX2" fmla="*/ 1117600 w 4140200"/>
                <a:gd name="connsiteY2" fmla="*/ 6372 h 996972"/>
                <a:gd name="connsiteX3" fmla="*/ 1631950 w 4140200"/>
                <a:gd name="connsiteY3" fmla="*/ 230163 h 996972"/>
                <a:gd name="connsiteX4" fmla="*/ 2152650 w 4140200"/>
                <a:gd name="connsiteY4" fmla="*/ 552472 h 996972"/>
                <a:gd name="connsiteX5" fmla="*/ 2622550 w 4140200"/>
                <a:gd name="connsiteY5" fmla="*/ 759385 h 996972"/>
                <a:gd name="connsiteX6" fmla="*/ 3238500 w 4140200"/>
                <a:gd name="connsiteY6" fmla="*/ 901848 h 996972"/>
                <a:gd name="connsiteX7" fmla="*/ 3816350 w 4140200"/>
                <a:gd name="connsiteY7" fmla="*/ 971572 h 996972"/>
                <a:gd name="connsiteX8" fmla="*/ 4140200 w 4140200"/>
                <a:gd name="connsiteY8" fmla="*/ 996972 h 996972"/>
                <a:gd name="connsiteX0" fmla="*/ 0 w 4140200"/>
                <a:gd name="connsiteY0" fmla="*/ 649562 h 1005162"/>
                <a:gd name="connsiteX1" fmla="*/ 520700 w 4140200"/>
                <a:gd name="connsiteY1" fmla="*/ 122512 h 1005162"/>
                <a:gd name="connsiteX2" fmla="*/ 1727200 w 4140200"/>
                <a:gd name="connsiteY2" fmla="*/ 5575 h 1005162"/>
                <a:gd name="connsiteX3" fmla="*/ 1631950 w 4140200"/>
                <a:gd name="connsiteY3" fmla="*/ 238353 h 1005162"/>
                <a:gd name="connsiteX4" fmla="*/ 2152650 w 4140200"/>
                <a:gd name="connsiteY4" fmla="*/ 560662 h 1005162"/>
                <a:gd name="connsiteX5" fmla="*/ 2622550 w 4140200"/>
                <a:gd name="connsiteY5" fmla="*/ 767575 h 1005162"/>
                <a:gd name="connsiteX6" fmla="*/ 3238500 w 4140200"/>
                <a:gd name="connsiteY6" fmla="*/ 910038 h 1005162"/>
                <a:gd name="connsiteX7" fmla="*/ 3816350 w 4140200"/>
                <a:gd name="connsiteY7" fmla="*/ 979762 h 1005162"/>
                <a:gd name="connsiteX8" fmla="*/ 4140200 w 4140200"/>
                <a:gd name="connsiteY8" fmla="*/ 1005162 h 1005162"/>
                <a:gd name="connsiteX0" fmla="*/ 0 w 4140200"/>
                <a:gd name="connsiteY0" fmla="*/ 649192 h 1004792"/>
                <a:gd name="connsiteX1" fmla="*/ 520700 w 4140200"/>
                <a:gd name="connsiteY1" fmla="*/ 122142 h 1004792"/>
                <a:gd name="connsiteX2" fmla="*/ 1727200 w 4140200"/>
                <a:gd name="connsiteY2" fmla="*/ 5205 h 1004792"/>
                <a:gd name="connsiteX3" fmla="*/ 2470150 w 4140200"/>
                <a:gd name="connsiteY3" fmla="*/ 231992 h 1004792"/>
                <a:gd name="connsiteX4" fmla="*/ 2152650 w 4140200"/>
                <a:gd name="connsiteY4" fmla="*/ 560292 h 1004792"/>
                <a:gd name="connsiteX5" fmla="*/ 2622550 w 4140200"/>
                <a:gd name="connsiteY5" fmla="*/ 767205 h 1004792"/>
                <a:gd name="connsiteX6" fmla="*/ 3238500 w 4140200"/>
                <a:gd name="connsiteY6" fmla="*/ 909668 h 1004792"/>
                <a:gd name="connsiteX7" fmla="*/ 3816350 w 4140200"/>
                <a:gd name="connsiteY7" fmla="*/ 979392 h 1004792"/>
                <a:gd name="connsiteX8" fmla="*/ 4140200 w 4140200"/>
                <a:gd name="connsiteY8" fmla="*/ 1004792 h 1004792"/>
                <a:gd name="connsiteX0" fmla="*/ 0 w 4140200"/>
                <a:gd name="connsiteY0" fmla="*/ 649192 h 1004792"/>
                <a:gd name="connsiteX1" fmla="*/ 520700 w 4140200"/>
                <a:gd name="connsiteY1" fmla="*/ 122142 h 1004792"/>
                <a:gd name="connsiteX2" fmla="*/ 1727200 w 4140200"/>
                <a:gd name="connsiteY2" fmla="*/ 5205 h 1004792"/>
                <a:gd name="connsiteX3" fmla="*/ 2470150 w 4140200"/>
                <a:gd name="connsiteY3" fmla="*/ 231992 h 1004792"/>
                <a:gd name="connsiteX4" fmla="*/ 2667000 w 4140200"/>
                <a:gd name="connsiteY4" fmla="*/ 539322 h 1004792"/>
                <a:gd name="connsiteX5" fmla="*/ 2622550 w 4140200"/>
                <a:gd name="connsiteY5" fmla="*/ 767205 h 1004792"/>
                <a:gd name="connsiteX6" fmla="*/ 3238500 w 4140200"/>
                <a:gd name="connsiteY6" fmla="*/ 909668 h 1004792"/>
                <a:gd name="connsiteX7" fmla="*/ 3816350 w 4140200"/>
                <a:gd name="connsiteY7" fmla="*/ 979392 h 1004792"/>
                <a:gd name="connsiteX8" fmla="*/ 4140200 w 4140200"/>
                <a:gd name="connsiteY8" fmla="*/ 1004792 h 1004792"/>
                <a:gd name="connsiteX0" fmla="*/ 0 w 4140200"/>
                <a:gd name="connsiteY0" fmla="*/ 649192 h 1004792"/>
                <a:gd name="connsiteX1" fmla="*/ 520700 w 4140200"/>
                <a:gd name="connsiteY1" fmla="*/ 122142 h 1004792"/>
                <a:gd name="connsiteX2" fmla="*/ 1727200 w 4140200"/>
                <a:gd name="connsiteY2" fmla="*/ 5205 h 1004792"/>
                <a:gd name="connsiteX3" fmla="*/ 2470150 w 4140200"/>
                <a:gd name="connsiteY3" fmla="*/ 231992 h 1004792"/>
                <a:gd name="connsiteX4" fmla="*/ 2667000 w 4140200"/>
                <a:gd name="connsiteY4" fmla="*/ 539322 h 1004792"/>
                <a:gd name="connsiteX5" fmla="*/ 3365500 w 4140200"/>
                <a:gd name="connsiteY5" fmla="*/ 764209 h 1004792"/>
                <a:gd name="connsiteX6" fmla="*/ 3238500 w 4140200"/>
                <a:gd name="connsiteY6" fmla="*/ 909668 h 1004792"/>
                <a:gd name="connsiteX7" fmla="*/ 3816350 w 4140200"/>
                <a:gd name="connsiteY7" fmla="*/ 979392 h 1004792"/>
                <a:gd name="connsiteX8" fmla="*/ 4140200 w 4140200"/>
                <a:gd name="connsiteY8" fmla="*/ 1004792 h 1004792"/>
                <a:gd name="connsiteX0" fmla="*/ 0 w 4140200"/>
                <a:gd name="connsiteY0" fmla="*/ 649192 h 1004792"/>
                <a:gd name="connsiteX1" fmla="*/ 520700 w 4140200"/>
                <a:gd name="connsiteY1" fmla="*/ 122142 h 1004792"/>
                <a:gd name="connsiteX2" fmla="*/ 1727200 w 4140200"/>
                <a:gd name="connsiteY2" fmla="*/ 5205 h 1004792"/>
                <a:gd name="connsiteX3" fmla="*/ 2470150 w 4140200"/>
                <a:gd name="connsiteY3" fmla="*/ 231992 h 1004792"/>
                <a:gd name="connsiteX4" fmla="*/ 2667000 w 4140200"/>
                <a:gd name="connsiteY4" fmla="*/ 539322 h 1004792"/>
                <a:gd name="connsiteX5" fmla="*/ 3365500 w 4140200"/>
                <a:gd name="connsiteY5" fmla="*/ 764209 h 1004792"/>
                <a:gd name="connsiteX6" fmla="*/ 3790950 w 4140200"/>
                <a:gd name="connsiteY6" fmla="*/ 924646 h 1004792"/>
                <a:gd name="connsiteX7" fmla="*/ 3816350 w 4140200"/>
                <a:gd name="connsiteY7" fmla="*/ 979392 h 1004792"/>
                <a:gd name="connsiteX8" fmla="*/ 4140200 w 4140200"/>
                <a:gd name="connsiteY8" fmla="*/ 1004792 h 1004792"/>
                <a:gd name="connsiteX0" fmla="*/ 0 w 4300669"/>
                <a:gd name="connsiteY0" fmla="*/ 649192 h 1004792"/>
                <a:gd name="connsiteX1" fmla="*/ 520700 w 4300669"/>
                <a:gd name="connsiteY1" fmla="*/ 122142 h 1004792"/>
                <a:gd name="connsiteX2" fmla="*/ 1727200 w 4300669"/>
                <a:gd name="connsiteY2" fmla="*/ 5205 h 1004792"/>
                <a:gd name="connsiteX3" fmla="*/ 2470150 w 4300669"/>
                <a:gd name="connsiteY3" fmla="*/ 231992 h 1004792"/>
                <a:gd name="connsiteX4" fmla="*/ 2667000 w 4300669"/>
                <a:gd name="connsiteY4" fmla="*/ 539322 h 1004792"/>
                <a:gd name="connsiteX5" fmla="*/ 3365500 w 4300669"/>
                <a:gd name="connsiteY5" fmla="*/ 764209 h 1004792"/>
                <a:gd name="connsiteX6" fmla="*/ 3790950 w 4300669"/>
                <a:gd name="connsiteY6" fmla="*/ 924646 h 1004792"/>
                <a:gd name="connsiteX7" fmla="*/ 4292600 w 4300669"/>
                <a:gd name="connsiteY7" fmla="*/ 949436 h 1004792"/>
                <a:gd name="connsiteX8" fmla="*/ 4140200 w 4300669"/>
                <a:gd name="connsiteY8" fmla="*/ 1004792 h 1004792"/>
                <a:gd name="connsiteX0" fmla="*/ 0 w 4692650"/>
                <a:gd name="connsiteY0" fmla="*/ 649192 h 995805"/>
                <a:gd name="connsiteX1" fmla="*/ 520700 w 4692650"/>
                <a:gd name="connsiteY1" fmla="*/ 122142 h 995805"/>
                <a:gd name="connsiteX2" fmla="*/ 1727200 w 4692650"/>
                <a:gd name="connsiteY2" fmla="*/ 5205 h 995805"/>
                <a:gd name="connsiteX3" fmla="*/ 2470150 w 4692650"/>
                <a:gd name="connsiteY3" fmla="*/ 231992 h 995805"/>
                <a:gd name="connsiteX4" fmla="*/ 2667000 w 4692650"/>
                <a:gd name="connsiteY4" fmla="*/ 539322 h 995805"/>
                <a:gd name="connsiteX5" fmla="*/ 3365500 w 4692650"/>
                <a:gd name="connsiteY5" fmla="*/ 764209 h 995805"/>
                <a:gd name="connsiteX6" fmla="*/ 3790950 w 4692650"/>
                <a:gd name="connsiteY6" fmla="*/ 924646 h 995805"/>
                <a:gd name="connsiteX7" fmla="*/ 4292600 w 4692650"/>
                <a:gd name="connsiteY7" fmla="*/ 949436 h 995805"/>
                <a:gd name="connsiteX8" fmla="*/ 4692650 w 4692650"/>
                <a:gd name="connsiteY8" fmla="*/ 995805 h 995805"/>
                <a:gd name="connsiteX0" fmla="*/ 0 w 4692650"/>
                <a:gd name="connsiteY0" fmla="*/ 649562 h 996175"/>
                <a:gd name="connsiteX1" fmla="*/ 520700 w 4692650"/>
                <a:gd name="connsiteY1" fmla="*/ 122512 h 996175"/>
                <a:gd name="connsiteX2" fmla="*/ 1727200 w 4692650"/>
                <a:gd name="connsiteY2" fmla="*/ 5575 h 996175"/>
                <a:gd name="connsiteX3" fmla="*/ 2247900 w 4692650"/>
                <a:gd name="connsiteY3" fmla="*/ 238353 h 996175"/>
                <a:gd name="connsiteX4" fmla="*/ 2667000 w 4692650"/>
                <a:gd name="connsiteY4" fmla="*/ 539692 h 996175"/>
                <a:gd name="connsiteX5" fmla="*/ 3365500 w 4692650"/>
                <a:gd name="connsiteY5" fmla="*/ 764579 h 996175"/>
                <a:gd name="connsiteX6" fmla="*/ 3790950 w 4692650"/>
                <a:gd name="connsiteY6" fmla="*/ 925016 h 996175"/>
                <a:gd name="connsiteX7" fmla="*/ 4292600 w 4692650"/>
                <a:gd name="connsiteY7" fmla="*/ 949806 h 996175"/>
                <a:gd name="connsiteX8" fmla="*/ 4692650 w 4692650"/>
                <a:gd name="connsiteY8" fmla="*/ 996175 h 996175"/>
                <a:gd name="connsiteX0" fmla="*/ 0 w 4692650"/>
                <a:gd name="connsiteY0" fmla="*/ 643988 h 990601"/>
                <a:gd name="connsiteX1" fmla="*/ 717550 w 4692650"/>
                <a:gd name="connsiteY1" fmla="*/ 230773 h 990601"/>
                <a:gd name="connsiteX2" fmla="*/ 1727200 w 4692650"/>
                <a:gd name="connsiteY2" fmla="*/ 1 h 990601"/>
                <a:gd name="connsiteX3" fmla="*/ 2247900 w 4692650"/>
                <a:gd name="connsiteY3" fmla="*/ 232779 h 990601"/>
                <a:gd name="connsiteX4" fmla="*/ 2667000 w 4692650"/>
                <a:gd name="connsiteY4" fmla="*/ 534118 h 990601"/>
                <a:gd name="connsiteX5" fmla="*/ 3365500 w 4692650"/>
                <a:gd name="connsiteY5" fmla="*/ 759005 h 990601"/>
                <a:gd name="connsiteX6" fmla="*/ 3790950 w 4692650"/>
                <a:gd name="connsiteY6" fmla="*/ 919442 h 990601"/>
                <a:gd name="connsiteX7" fmla="*/ 4292600 w 4692650"/>
                <a:gd name="connsiteY7" fmla="*/ 944232 h 990601"/>
                <a:gd name="connsiteX8" fmla="*/ 4692650 w 4692650"/>
                <a:gd name="connsiteY8" fmla="*/ 990601 h 990601"/>
                <a:gd name="connsiteX0" fmla="*/ 0 w 4692650"/>
                <a:gd name="connsiteY0" fmla="*/ 868662 h 990601"/>
                <a:gd name="connsiteX1" fmla="*/ 717550 w 4692650"/>
                <a:gd name="connsiteY1" fmla="*/ 230773 h 990601"/>
                <a:gd name="connsiteX2" fmla="*/ 1727200 w 4692650"/>
                <a:gd name="connsiteY2" fmla="*/ 1 h 990601"/>
                <a:gd name="connsiteX3" fmla="*/ 2247900 w 4692650"/>
                <a:gd name="connsiteY3" fmla="*/ 232779 h 990601"/>
                <a:gd name="connsiteX4" fmla="*/ 2667000 w 4692650"/>
                <a:gd name="connsiteY4" fmla="*/ 534118 h 990601"/>
                <a:gd name="connsiteX5" fmla="*/ 3365500 w 4692650"/>
                <a:gd name="connsiteY5" fmla="*/ 759005 h 990601"/>
                <a:gd name="connsiteX6" fmla="*/ 3790950 w 4692650"/>
                <a:gd name="connsiteY6" fmla="*/ 919442 h 990601"/>
                <a:gd name="connsiteX7" fmla="*/ 4292600 w 4692650"/>
                <a:gd name="connsiteY7" fmla="*/ 944232 h 990601"/>
                <a:gd name="connsiteX8" fmla="*/ 4692650 w 4692650"/>
                <a:gd name="connsiteY8" fmla="*/ 990601 h 990601"/>
                <a:gd name="connsiteX0" fmla="*/ 0 w 4692650"/>
                <a:gd name="connsiteY0" fmla="*/ 881915 h 1003854"/>
                <a:gd name="connsiteX1" fmla="*/ 520700 w 4692650"/>
                <a:gd name="connsiteY1" fmla="*/ 654430 h 1003854"/>
                <a:gd name="connsiteX2" fmla="*/ 1727200 w 4692650"/>
                <a:gd name="connsiteY2" fmla="*/ 13254 h 1003854"/>
                <a:gd name="connsiteX3" fmla="*/ 2247900 w 4692650"/>
                <a:gd name="connsiteY3" fmla="*/ 246032 h 1003854"/>
                <a:gd name="connsiteX4" fmla="*/ 2667000 w 4692650"/>
                <a:gd name="connsiteY4" fmla="*/ 547371 h 1003854"/>
                <a:gd name="connsiteX5" fmla="*/ 3365500 w 4692650"/>
                <a:gd name="connsiteY5" fmla="*/ 772258 h 1003854"/>
                <a:gd name="connsiteX6" fmla="*/ 3790950 w 4692650"/>
                <a:gd name="connsiteY6" fmla="*/ 932695 h 1003854"/>
                <a:gd name="connsiteX7" fmla="*/ 4292600 w 4692650"/>
                <a:gd name="connsiteY7" fmla="*/ 957485 h 1003854"/>
                <a:gd name="connsiteX8" fmla="*/ 4692650 w 4692650"/>
                <a:gd name="connsiteY8" fmla="*/ 1003854 h 1003854"/>
                <a:gd name="connsiteX0" fmla="*/ 0 w 4686300"/>
                <a:gd name="connsiteY0" fmla="*/ 932841 h 1003854"/>
                <a:gd name="connsiteX1" fmla="*/ 514350 w 4686300"/>
                <a:gd name="connsiteY1" fmla="*/ 654430 h 1003854"/>
                <a:gd name="connsiteX2" fmla="*/ 1720850 w 4686300"/>
                <a:gd name="connsiteY2" fmla="*/ 13254 h 1003854"/>
                <a:gd name="connsiteX3" fmla="*/ 2241550 w 4686300"/>
                <a:gd name="connsiteY3" fmla="*/ 246032 h 1003854"/>
                <a:gd name="connsiteX4" fmla="*/ 2660650 w 4686300"/>
                <a:gd name="connsiteY4" fmla="*/ 547371 h 1003854"/>
                <a:gd name="connsiteX5" fmla="*/ 3359150 w 4686300"/>
                <a:gd name="connsiteY5" fmla="*/ 772258 h 1003854"/>
                <a:gd name="connsiteX6" fmla="*/ 3784600 w 4686300"/>
                <a:gd name="connsiteY6" fmla="*/ 932695 h 1003854"/>
                <a:gd name="connsiteX7" fmla="*/ 4286250 w 4686300"/>
                <a:gd name="connsiteY7" fmla="*/ 957485 h 1003854"/>
                <a:gd name="connsiteX8" fmla="*/ 4686300 w 4686300"/>
                <a:gd name="connsiteY8" fmla="*/ 1003854 h 1003854"/>
                <a:gd name="connsiteX0" fmla="*/ 0 w 4686300"/>
                <a:gd name="connsiteY0" fmla="*/ 748938 h 819951"/>
                <a:gd name="connsiteX1" fmla="*/ 514350 w 4686300"/>
                <a:gd name="connsiteY1" fmla="*/ 470527 h 819951"/>
                <a:gd name="connsiteX2" fmla="*/ 1054100 w 4686300"/>
                <a:gd name="connsiteY2" fmla="*/ 36051 h 819951"/>
                <a:gd name="connsiteX3" fmla="*/ 2241550 w 4686300"/>
                <a:gd name="connsiteY3" fmla="*/ 62129 h 819951"/>
                <a:gd name="connsiteX4" fmla="*/ 2660650 w 4686300"/>
                <a:gd name="connsiteY4" fmla="*/ 363468 h 819951"/>
                <a:gd name="connsiteX5" fmla="*/ 3359150 w 4686300"/>
                <a:gd name="connsiteY5" fmla="*/ 588355 h 819951"/>
                <a:gd name="connsiteX6" fmla="*/ 3784600 w 4686300"/>
                <a:gd name="connsiteY6" fmla="*/ 748792 h 819951"/>
                <a:gd name="connsiteX7" fmla="*/ 4286250 w 4686300"/>
                <a:gd name="connsiteY7" fmla="*/ 773582 h 819951"/>
                <a:gd name="connsiteX8" fmla="*/ 4686300 w 4686300"/>
                <a:gd name="connsiteY8" fmla="*/ 819951 h 819951"/>
                <a:gd name="connsiteX0" fmla="*/ 0 w 4686300"/>
                <a:gd name="connsiteY0" fmla="*/ 755325 h 826338"/>
                <a:gd name="connsiteX1" fmla="*/ 514350 w 4686300"/>
                <a:gd name="connsiteY1" fmla="*/ 476914 h 826338"/>
                <a:gd name="connsiteX2" fmla="*/ 1054100 w 4686300"/>
                <a:gd name="connsiteY2" fmla="*/ 42438 h 826338"/>
                <a:gd name="connsiteX3" fmla="*/ 1682750 w 4686300"/>
                <a:gd name="connsiteY3" fmla="*/ 53538 h 826338"/>
                <a:gd name="connsiteX4" fmla="*/ 2660650 w 4686300"/>
                <a:gd name="connsiteY4" fmla="*/ 369855 h 826338"/>
                <a:gd name="connsiteX5" fmla="*/ 3359150 w 4686300"/>
                <a:gd name="connsiteY5" fmla="*/ 594742 h 826338"/>
                <a:gd name="connsiteX6" fmla="*/ 3784600 w 4686300"/>
                <a:gd name="connsiteY6" fmla="*/ 755179 h 826338"/>
                <a:gd name="connsiteX7" fmla="*/ 4286250 w 4686300"/>
                <a:gd name="connsiteY7" fmla="*/ 779969 h 826338"/>
                <a:gd name="connsiteX8" fmla="*/ 4686300 w 4686300"/>
                <a:gd name="connsiteY8" fmla="*/ 826338 h 826338"/>
                <a:gd name="connsiteX0" fmla="*/ 0 w 4686300"/>
                <a:gd name="connsiteY0" fmla="*/ 747270 h 818283"/>
                <a:gd name="connsiteX1" fmla="*/ 514350 w 4686300"/>
                <a:gd name="connsiteY1" fmla="*/ 352028 h 818283"/>
                <a:gd name="connsiteX2" fmla="*/ 1054100 w 4686300"/>
                <a:gd name="connsiteY2" fmla="*/ 34383 h 818283"/>
                <a:gd name="connsiteX3" fmla="*/ 1682750 w 4686300"/>
                <a:gd name="connsiteY3" fmla="*/ 45483 h 818283"/>
                <a:gd name="connsiteX4" fmla="*/ 2660650 w 4686300"/>
                <a:gd name="connsiteY4" fmla="*/ 361800 h 818283"/>
                <a:gd name="connsiteX5" fmla="*/ 3359150 w 4686300"/>
                <a:gd name="connsiteY5" fmla="*/ 586687 h 818283"/>
                <a:gd name="connsiteX6" fmla="*/ 3784600 w 4686300"/>
                <a:gd name="connsiteY6" fmla="*/ 747124 h 818283"/>
                <a:gd name="connsiteX7" fmla="*/ 4286250 w 4686300"/>
                <a:gd name="connsiteY7" fmla="*/ 771914 h 818283"/>
                <a:gd name="connsiteX8" fmla="*/ 4686300 w 4686300"/>
                <a:gd name="connsiteY8" fmla="*/ 818283 h 818283"/>
                <a:gd name="connsiteX0" fmla="*/ 0 w 4686300"/>
                <a:gd name="connsiteY0" fmla="*/ 748296 h 819309"/>
                <a:gd name="connsiteX1" fmla="*/ 514350 w 4686300"/>
                <a:gd name="connsiteY1" fmla="*/ 353054 h 819309"/>
                <a:gd name="connsiteX2" fmla="*/ 1054100 w 4686300"/>
                <a:gd name="connsiteY2" fmla="*/ 35409 h 819309"/>
                <a:gd name="connsiteX3" fmla="*/ 1682750 w 4686300"/>
                <a:gd name="connsiteY3" fmla="*/ 46509 h 819309"/>
                <a:gd name="connsiteX4" fmla="*/ 2279650 w 4686300"/>
                <a:gd name="connsiteY4" fmla="*/ 380800 h 819309"/>
                <a:gd name="connsiteX5" fmla="*/ 3359150 w 4686300"/>
                <a:gd name="connsiteY5" fmla="*/ 587713 h 819309"/>
                <a:gd name="connsiteX6" fmla="*/ 3784600 w 4686300"/>
                <a:gd name="connsiteY6" fmla="*/ 748150 h 819309"/>
                <a:gd name="connsiteX7" fmla="*/ 4286250 w 4686300"/>
                <a:gd name="connsiteY7" fmla="*/ 772940 h 819309"/>
                <a:gd name="connsiteX8" fmla="*/ 4686300 w 4686300"/>
                <a:gd name="connsiteY8" fmla="*/ 819309 h 819309"/>
                <a:gd name="connsiteX0" fmla="*/ 0 w 4686300"/>
                <a:gd name="connsiteY0" fmla="*/ 748296 h 819309"/>
                <a:gd name="connsiteX1" fmla="*/ 514350 w 4686300"/>
                <a:gd name="connsiteY1" fmla="*/ 353054 h 819309"/>
                <a:gd name="connsiteX2" fmla="*/ 1054100 w 4686300"/>
                <a:gd name="connsiteY2" fmla="*/ 35409 h 819309"/>
                <a:gd name="connsiteX3" fmla="*/ 1682750 w 4686300"/>
                <a:gd name="connsiteY3" fmla="*/ 46509 h 819309"/>
                <a:gd name="connsiteX4" fmla="*/ 2279650 w 4686300"/>
                <a:gd name="connsiteY4" fmla="*/ 380800 h 819309"/>
                <a:gd name="connsiteX5" fmla="*/ 2806700 w 4686300"/>
                <a:gd name="connsiteY5" fmla="*/ 632648 h 819309"/>
                <a:gd name="connsiteX6" fmla="*/ 3784600 w 4686300"/>
                <a:gd name="connsiteY6" fmla="*/ 748150 h 819309"/>
                <a:gd name="connsiteX7" fmla="*/ 4286250 w 4686300"/>
                <a:gd name="connsiteY7" fmla="*/ 772940 h 819309"/>
                <a:gd name="connsiteX8" fmla="*/ 4686300 w 4686300"/>
                <a:gd name="connsiteY8" fmla="*/ 819309 h 819309"/>
                <a:gd name="connsiteX0" fmla="*/ 0 w 4686300"/>
                <a:gd name="connsiteY0" fmla="*/ 745728 h 816741"/>
                <a:gd name="connsiteX1" fmla="*/ 495300 w 4686300"/>
                <a:gd name="connsiteY1" fmla="*/ 311543 h 816741"/>
                <a:gd name="connsiteX2" fmla="*/ 1054100 w 4686300"/>
                <a:gd name="connsiteY2" fmla="*/ 32841 h 816741"/>
                <a:gd name="connsiteX3" fmla="*/ 1682750 w 4686300"/>
                <a:gd name="connsiteY3" fmla="*/ 43941 h 816741"/>
                <a:gd name="connsiteX4" fmla="*/ 2279650 w 4686300"/>
                <a:gd name="connsiteY4" fmla="*/ 378232 h 816741"/>
                <a:gd name="connsiteX5" fmla="*/ 2806700 w 4686300"/>
                <a:gd name="connsiteY5" fmla="*/ 630080 h 816741"/>
                <a:gd name="connsiteX6" fmla="*/ 3784600 w 4686300"/>
                <a:gd name="connsiteY6" fmla="*/ 745582 h 816741"/>
                <a:gd name="connsiteX7" fmla="*/ 4286250 w 4686300"/>
                <a:gd name="connsiteY7" fmla="*/ 770372 h 816741"/>
                <a:gd name="connsiteX8" fmla="*/ 4686300 w 4686300"/>
                <a:gd name="connsiteY8" fmla="*/ 816741 h 816741"/>
                <a:gd name="connsiteX0" fmla="*/ 0 w 4686300"/>
                <a:gd name="connsiteY0" fmla="*/ 770695 h 841708"/>
                <a:gd name="connsiteX1" fmla="*/ 495300 w 4686300"/>
                <a:gd name="connsiteY1" fmla="*/ 336510 h 841708"/>
                <a:gd name="connsiteX2" fmla="*/ 1054100 w 4686300"/>
                <a:gd name="connsiteY2" fmla="*/ 57808 h 841708"/>
                <a:gd name="connsiteX3" fmla="*/ 1631950 w 4686300"/>
                <a:gd name="connsiteY3" fmla="*/ 29965 h 841708"/>
                <a:gd name="connsiteX4" fmla="*/ 2279650 w 4686300"/>
                <a:gd name="connsiteY4" fmla="*/ 403199 h 841708"/>
                <a:gd name="connsiteX5" fmla="*/ 2806700 w 4686300"/>
                <a:gd name="connsiteY5" fmla="*/ 655047 h 841708"/>
                <a:gd name="connsiteX6" fmla="*/ 3784600 w 4686300"/>
                <a:gd name="connsiteY6" fmla="*/ 770549 h 841708"/>
                <a:gd name="connsiteX7" fmla="*/ 4286250 w 4686300"/>
                <a:gd name="connsiteY7" fmla="*/ 795339 h 841708"/>
                <a:gd name="connsiteX8" fmla="*/ 4686300 w 4686300"/>
                <a:gd name="connsiteY8" fmla="*/ 841708 h 841708"/>
                <a:gd name="connsiteX0" fmla="*/ 0 w 4686300"/>
                <a:gd name="connsiteY0" fmla="*/ 763234 h 834247"/>
                <a:gd name="connsiteX1" fmla="*/ 495300 w 4686300"/>
                <a:gd name="connsiteY1" fmla="*/ 329049 h 834247"/>
                <a:gd name="connsiteX2" fmla="*/ 1054100 w 4686300"/>
                <a:gd name="connsiteY2" fmla="*/ 50347 h 834247"/>
                <a:gd name="connsiteX3" fmla="*/ 1631950 w 4686300"/>
                <a:gd name="connsiteY3" fmla="*/ 22504 h 834247"/>
                <a:gd name="connsiteX4" fmla="*/ 2228850 w 4686300"/>
                <a:gd name="connsiteY4" fmla="*/ 293886 h 834247"/>
                <a:gd name="connsiteX5" fmla="*/ 2806700 w 4686300"/>
                <a:gd name="connsiteY5" fmla="*/ 647586 h 834247"/>
                <a:gd name="connsiteX6" fmla="*/ 3784600 w 4686300"/>
                <a:gd name="connsiteY6" fmla="*/ 763088 h 834247"/>
                <a:gd name="connsiteX7" fmla="*/ 4286250 w 4686300"/>
                <a:gd name="connsiteY7" fmla="*/ 787878 h 834247"/>
                <a:gd name="connsiteX8" fmla="*/ 4686300 w 4686300"/>
                <a:gd name="connsiteY8" fmla="*/ 834247 h 834247"/>
                <a:gd name="connsiteX0" fmla="*/ 0 w 4686300"/>
                <a:gd name="connsiteY0" fmla="*/ 765415 h 836428"/>
                <a:gd name="connsiteX1" fmla="*/ 495300 w 4686300"/>
                <a:gd name="connsiteY1" fmla="*/ 331230 h 836428"/>
                <a:gd name="connsiteX2" fmla="*/ 1054100 w 4686300"/>
                <a:gd name="connsiteY2" fmla="*/ 52528 h 836428"/>
                <a:gd name="connsiteX3" fmla="*/ 1676400 w 4686300"/>
                <a:gd name="connsiteY3" fmla="*/ 21690 h 836428"/>
                <a:gd name="connsiteX4" fmla="*/ 2228850 w 4686300"/>
                <a:gd name="connsiteY4" fmla="*/ 296067 h 836428"/>
                <a:gd name="connsiteX5" fmla="*/ 2806700 w 4686300"/>
                <a:gd name="connsiteY5" fmla="*/ 649767 h 836428"/>
                <a:gd name="connsiteX6" fmla="*/ 3784600 w 4686300"/>
                <a:gd name="connsiteY6" fmla="*/ 765269 h 836428"/>
                <a:gd name="connsiteX7" fmla="*/ 4286250 w 4686300"/>
                <a:gd name="connsiteY7" fmla="*/ 790059 h 836428"/>
                <a:gd name="connsiteX8" fmla="*/ 4686300 w 4686300"/>
                <a:gd name="connsiteY8" fmla="*/ 836428 h 836428"/>
                <a:gd name="connsiteX0" fmla="*/ 0 w 4686300"/>
                <a:gd name="connsiteY0" fmla="*/ 767618 h 838631"/>
                <a:gd name="connsiteX1" fmla="*/ 495300 w 4686300"/>
                <a:gd name="connsiteY1" fmla="*/ 333433 h 838631"/>
                <a:gd name="connsiteX2" fmla="*/ 1054100 w 4686300"/>
                <a:gd name="connsiteY2" fmla="*/ 54731 h 838631"/>
                <a:gd name="connsiteX3" fmla="*/ 1676400 w 4686300"/>
                <a:gd name="connsiteY3" fmla="*/ 23893 h 838631"/>
                <a:gd name="connsiteX4" fmla="*/ 2190750 w 4686300"/>
                <a:gd name="connsiteY4" fmla="*/ 328226 h 838631"/>
                <a:gd name="connsiteX5" fmla="*/ 2806700 w 4686300"/>
                <a:gd name="connsiteY5" fmla="*/ 651970 h 838631"/>
                <a:gd name="connsiteX6" fmla="*/ 3784600 w 4686300"/>
                <a:gd name="connsiteY6" fmla="*/ 767472 h 838631"/>
                <a:gd name="connsiteX7" fmla="*/ 4286250 w 4686300"/>
                <a:gd name="connsiteY7" fmla="*/ 792262 h 838631"/>
                <a:gd name="connsiteX8" fmla="*/ 4686300 w 4686300"/>
                <a:gd name="connsiteY8" fmla="*/ 838631 h 838631"/>
                <a:gd name="connsiteX0" fmla="*/ 0 w 4686300"/>
                <a:gd name="connsiteY0" fmla="*/ 767618 h 838631"/>
                <a:gd name="connsiteX1" fmla="*/ 495300 w 4686300"/>
                <a:gd name="connsiteY1" fmla="*/ 333433 h 838631"/>
                <a:gd name="connsiteX2" fmla="*/ 1054100 w 4686300"/>
                <a:gd name="connsiteY2" fmla="*/ 54731 h 838631"/>
                <a:gd name="connsiteX3" fmla="*/ 1676400 w 4686300"/>
                <a:gd name="connsiteY3" fmla="*/ 23893 h 838631"/>
                <a:gd name="connsiteX4" fmla="*/ 2190750 w 4686300"/>
                <a:gd name="connsiteY4" fmla="*/ 328226 h 838631"/>
                <a:gd name="connsiteX5" fmla="*/ 2692400 w 4686300"/>
                <a:gd name="connsiteY5" fmla="*/ 559105 h 838631"/>
                <a:gd name="connsiteX6" fmla="*/ 3784600 w 4686300"/>
                <a:gd name="connsiteY6" fmla="*/ 767472 h 838631"/>
                <a:gd name="connsiteX7" fmla="*/ 4286250 w 4686300"/>
                <a:gd name="connsiteY7" fmla="*/ 792262 h 838631"/>
                <a:gd name="connsiteX8" fmla="*/ 4686300 w 4686300"/>
                <a:gd name="connsiteY8" fmla="*/ 838631 h 838631"/>
                <a:gd name="connsiteX0" fmla="*/ 0 w 4686300"/>
                <a:gd name="connsiteY0" fmla="*/ 767618 h 838631"/>
                <a:gd name="connsiteX1" fmla="*/ 495300 w 4686300"/>
                <a:gd name="connsiteY1" fmla="*/ 333433 h 838631"/>
                <a:gd name="connsiteX2" fmla="*/ 1054100 w 4686300"/>
                <a:gd name="connsiteY2" fmla="*/ 54731 h 838631"/>
                <a:gd name="connsiteX3" fmla="*/ 1676400 w 4686300"/>
                <a:gd name="connsiteY3" fmla="*/ 23893 h 838631"/>
                <a:gd name="connsiteX4" fmla="*/ 2190750 w 4686300"/>
                <a:gd name="connsiteY4" fmla="*/ 328226 h 838631"/>
                <a:gd name="connsiteX5" fmla="*/ 2692400 w 4686300"/>
                <a:gd name="connsiteY5" fmla="*/ 559105 h 838631"/>
                <a:gd name="connsiteX6" fmla="*/ 3422650 w 4686300"/>
                <a:gd name="connsiteY6" fmla="*/ 761481 h 838631"/>
                <a:gd name="connsiteX7" fmla="*/ 4286250 w 4686300"/>
                <a:gd name="connsiteY7" fmla="*/ 792262 h 838631"/>
                <a:gd name="connsiteX8" fmla="*/ 4686300 w 4686300"/>
                <a:gd name="connsiteY8" fmla="*/ 838631 h 838631"/>
                <a:gd name="connsiteX0" fmla="*/ 0 w 4686300"/>
                <a:gd name="connsiteY0" fmla="*/ 767618 h 838631"/>
                <a:gd name="connsiteX1" fmla="*/ 495300 w 4686300"/>
                <a:gd name="connsiteY1" fmla="*/ 333433 h 838631"/>
                <a:gd name="connsiteX2" fmla="*/ 1054100 w 4686300"/>
                <a:gd name="connsiteY2" fmla="*/ 54731 h 838631"/>
                <a:gd name="connsiteX3" fmla="*/ 1676400 w 4686300"/>
                <a:gd name="connsiteY3" fmla="*/ 23893 h 838631"/>
                <a:gd name="connsiteX4" fmla="*/ 2190750 w 4686300"/>
                <a:gd name="connsiteY4" fmla="*/ 328226 h 838631"/>
                <a:gd name="connsiteX5" fmla="*/ 2692400 w 4686300"/>
                <a:gd name="connsiteY5" fmla="*/ 559105 h 838631"/>
                <a:gd name="connsiteX6" fmla="*/ 3422650 w 4686300"/>
                <a:gd name="connsiteY6" fmla="*/ 761481 h 838631"/>
                <a:gd name="connsiteX7" fmla="*/ 3962400 w 4686300"/>
                <a:gd name="connsiteY7" fmla="*/ 825214 h 838631"/>
                <a:gd name="connsiteX8" fmla="*/ 4686300 w 4686300"/>
                <a:gd name="connsiteY8" fmla="*/ 838631 h 838631"/>
                <a:gd name="connsiteX0" fmla="*/ 0 w 4445000"/>
                <a:gd name="connsiteY0" fmla="*/ 767618 h 853609"/>
                <a:gd name="connsiteX1" fmla="*/ 495300 w 4445000"/>
                <a:gd name="connsiteY1" fmla="*/ 333433 h 853609"/>
                <a:gd name="connsiteX2" fmla="*/ 1054100 w 4445000"/>
                <a:gd name="connsiteY2" fmla="*/ 54731 h 853609"/>
                <a:gd name="connsiteX3" fmla="*/ 1676400 w 4445000"/>
                <a:gd name="connsiteY3" fmla="*/ 23893 h 853609"/>
                <a:gd name="connsiteX4" fmla="*/ 2190750 w 4445000"/>
                <a:gd name="connsiteY4" fmla="*/ 328226 h 853609"/>
                <a:gd name="connsiteX5" fmla="*/ 2692400 w 4445000"/>
                <a:gd name="connsiteY5" fmla="*/ 559105 h 853609"/>
                <a:gd name="connsiteX6" fmla="*/ 3422650 w 4445000"/>
                <a:gd name="connsiteY6" fmla="*/ 761481 h 853609"/>
                <a:gd name="connsiteX7" fmla="*/ 3962400 w 4445000"/>
                <a:gd name="connsiteY7" fmla="*/ 825214 h 853609"/>
                <a:gd name="connsiteX8" fmla="*/ 4445000 w 4445000"/>
                <a:gd name="connsiteY8" fmla="*/ 853609 h 853609"/>
                <a:gd name="connsiteX0" fmla="*/ 0 w 4445000"/>
                <a:gd name="connsiteY0" fmla="*/ 766517 h 852508"/>
                <a:gd name="connsiteX1" fmla="*/ 495300 w 4445000"/>
                <a:gd name="connsiteY1" fmla="*/ 332332 h 852508"/>
                <a:gd name="connsiteX2" fmla="*/ 774700 w 4445000"/>
                <a:gd name="connsiteY2" fmla="*/ 56626 h 852508"/>
                <a:gd name="connsiteX3" fmla="*/ 1676400 w 4445000"/>
                <a:gd name="connsiteY3" fmla="*/ 22792 h 852508"/>
                <a:gd name="connsiteX4" fmla="*/ 2190750 w 4445000"/>
                <a:gd name="connsiteY4" fmla="*/ 327125 h 852508"/>
                <a:gd name="connsiteX5" fmla="*/ 2692400 w 4445000"/>
                <a:gd name="connsiteY5" fmla="*/ 558004 h 852508"/>
                <a:gd name="connsiteX6" fmla="*/ 3422650 w 4445000"/>
                <a:gd name="connsiteY6" fmla="*/ 760380 h 852508"/>
                <a:gd name="connsiteX7" fmla="*/ 3962400 w 4445000"/>
                <a:gd name="connsiteY7" fmla="*/ 824113 h 852508"/>
                <a:gd name="connsiteX8" fmla="*/ 4445000 w 4445000"/>
                <a:gd name="connsiteY8" fmla="*/ 852508 h 852508"/>
                <a:gd name="connsiteX0" fmla="*/ 0 w 4445000"/>
                <a:gd name="connsiteY0" fmla="*/ 768797 h 854788"/>
                <a:gd name="connsiteX1" fmla="*/ 495300 w 4445000"/>
                <a:gd name="connsiteY1" fmla="*/ 334612 h 854788"/>
                <a:gd name="connsiteX2" fmla="*/ 774700 w 4445000"/>
                <a:gd name="connsiteY2" fmla="*/ 58906 h 854788"/>
                <a:gd name="connsiteX3" fmla="*/ 1587500 w 4445000"/>
                <a:gd name="connsiteY3" fmla="*/ 22076 h 854788"/>
                <a:gd name="connsiteX4" fmla="*/ 2190750 w 4445000"/>
                <a:gd name="connsiteY4" fmla="*/ 329405 h 854788"/>
                <a:gd name="connsiteX5" fmla="*/ 2692400 w 4445000"/>
                <a:gd name="connsiteY5" fmla="*/ 560284 h 854788"/>
                <a:gd name="connsiteX6" fmla="*/ 3422650 w 4445000"/>
                <a:gd name="connsiteY6" fmla="*/ 762660 h 854788"/>
                <a:gd name="connsiteX7" fmla="*/ 3962400 w 4445000"/>
                <a:gd name="connsiteY7" fmla="*/ 826393 h 854788"/>
                <a:gd name="connsiteX8" fmla="*/ 4445000 w 4445000"/>
                <a:gd name="connsiteY8" fmla="*/ 854788 h 854788"/>
                <a:gd name="connsiteX0" fmla="*/ 0 w 4445000"/>
                <a:gd name="connsiteY0" fmla="*/ 769854 h 855845"/>
                <a:gd name="connsiteX1" fmla="*/ 495300 w 4445000"/>
                <a:gd name="connsiteY1" fmla="*/ 335669 h 855845"/>
                <a:gd name="connsiteX2" fmla="*/ 996950 w 4445000"/>
                <a:gd name="connsiteY2" fmla="*/ 56967 h 855845"/>
                <a:gd name="connsiteX3" fmla="*/ 1587500 w 4445000"/>
                <a:gd name="connsiteY3" fmla="*/ 23133 h 855845"/>
                <a:gd name="connsiteX4" fmla="*/ 2190750 w 4445000"/>
                <a:gd name="connsiteY4" fmla="*/ 330462 h 855845"/>
                <a:gd name="connsiteX5" fmla="*/ 2692400 w 4445000"/>
                <a:gd name="connsiteY5" fmla="*/ 561341 h 855845"/>
                <a:gd name="connsiteX6" fmla="*/ 3422650 w 4445000"/>
                <a:gd name="connsiteY6" fmla="*/ 763717 h 855845"/>
                <a:gd name="connsiteX7" fmla="*/ 3962400 w 4445000"/>
                <a:gd name="connsiteY7" fmla="*/ 827450 h 855845"/>
                <a:gd name="connsiteX8" fmla="*/ 4445000 w 4445000"/>
                <a:gd name="connsiteY8" fmla="*/ 855845 h 855845"/>
                <a:gd name="connsiteX0" fmla="*/ 0 w 4445000"/>
                <a:gd name="connsiteY0" fmla="*/ 769854 h 855845"/>
                <a:gd name="connsiteX1" fmla="*/ 495300 w 4445000"/>
                <a:gd name="connsiteY1" fmla="*/ 335669 h 855845"/>
                <a:gd name="connsiteX2" fmla="*/ 996950 w 4445000"/>
                <a:gd name="connsiteY2" fmla="*/ 56967 h 855845"/>
                <a:gd name="connsiteX3" fmla="*/ 1587500 w 4445000"/>
                <a:gd name="connsiteY3" fmla="*/ 23133 h 855845"/>
                <a:gd name="connsiteX4" fmla="*/ 2190750 w 4445000"/>
                <a:gd name="connsiteY4" fmla="*/ 330462 h 855845"/>
                <a:gd name="connsiteX5" fmla="*/ 2743200 w 4445000"/>
                <a:gd name="connsiteY5" fmla="*/ 594293 h 855845"/>
                <a:gd name="connsiteX6" fmla="*/ 3422650 w 4445000"/>
                <a:gd name="connsiteY6" fmla="*/ 763717 h 855845"/>
                <a:gd name="connsiteX7" fmla="*/ 3962400 w 4445000"/>
                <a:gd name="connsiteY7" fmla="*/ 827450 h 855845"/>
                <a:gd name="connsiteX8" fmla="*/ 4445000 w 4445000"/>
                <a:gd name="connsiteY8" fmla="*/ 855845 h 855845"/>
                <a:gd name="connsiteX0" fmla="*/ 0 w 4445000"/>
                <a:gd name="connsiteY0" fmla="*/ 769854 h 855845"/>
                <a:gd name="connsiteX1" fmla="*/ 495300 w 4445000"/>
                <a:gd name="connsiteY1" fmla="*/ 335669 h 855845"/>
                <a:gd name="connsiteX2" fmla="*/ 996950 w 4445000"/>
                <a:gd name="connsiteY2" fmla="*/ 56967 h 855845"/>
                <a:gd name="connsiteX3" fmla="*/ 1587500 w 4445000"/>
                <a:gd name="connsiteY3" fmla="*/ 23133 h 855845"/>
                <a:gd name="connsiteX4" fmla="*/ 2190750 w 4445000"/>
                <a:gd name="connsiteY4" fmla="*/ 330462 h 855845"/>
                <a:gd name="connsiteX5" fmla="*/ 2743200 w 4445000"/>
                <a:gd name="connsiteY5" fmla="*/ 594293 h 855845"/>
                <a:gd name="connsiteX6" fmla="*/ 3422650 w 4445000"/>
                <a:gd name="connsiteY6" fmla="*/ 763717 h 855845"/>
                <a:gd name="connsiteX7" fmla="*/ 3962400 w 4445000"/>
                <a:gd name="connsiteY7" fmla="*/ 836437 h 855845"/>
                <a:gd name="connsiteX8" fmla="*/ 4445000 w 4445000"/>
                <a:gd name="connsiteY8" fmla="*/ 855845 h 855845"/>
                <a:gd name="connsiteX0" fmla="*/ 0 w 4457700"/>
                <a:gd name="connsiteY0" fmla="*/ 712937 h 855845"/>
                <a:gd name="connsiteX1" fmla="*/ 508000 w 4457700"/>
                <a:gd name="connsiteY1" fmla="*/ 335669 h 855845"/>
                <a:gd name="connsiteX2" fmla="*/ 1009650 w 4457700"/>
                <a:gd name="connsiteY2" fmla="*/ 56967 h 855845"/>
                <a:gd name="connsiteX3" fmla="*/ 1600200 w 4457700"/>
                <a:gd name="connsiteY3" fmla="*/ 23133 h 855845"/>
                <a:gd name="connsiteX4" fmla="*/ 2203450 w 4457700"/>
                <a:gd name="connsiteY4" fmla="*/ 330462 h 855845"/>
                <a:gd name="connsiteX5" fmla="*/ 2755900 w 4457700"/>
                <a:gd name="connsiteY5" fmla="*/ 594293 h 855845"/>
                <a:gd name="connsiteX6" fmla="*/ 3435350 w 4457700"/>
                <a:gd name="connsiteY6" fmla="*/ 763717 h 855845"/>
                <a:gd name="connsiteX7" fmla="*/ 3975100 w 4457700"/>
                <a:gd name="connsiteY7" fmla="*/ 836437 h 855845"/>
                <a:gd name="connsiteX8" fmla="*/ 4457700 w 4457700"/>
                <a:gd name="connsiteY8" fmla="*/ 855845 h 855845"/>
                <a:gd name="connsiteX0" fmla="*/ 0 w 4457700"/>
                <a:gd name="connsiteY0" fmla="*/ 712937 h 855845"/>
                <a:gd name="connsiteX1" fmla="*/ 508000 w 4457700"/>
                <a:gd name="connsiteY1" fmla="*/ 335669 h 855845"/>
                <a:gd name="connsiteX2" fmla="*/ 1009650 w 4457700"/>
                <a:gd name="connsiteY2" fmla="*/ 56967 h 855845"/>
                <a:gd name="connsiteX3" fmla="*/ 1600200 w 4457700"/>
                <a:gd name="connsiteY3" fmla="*/ 23133 h 855845"/>
                <a:gd name="connsiteX4" fmla="*/ 2203450 w 4457700"/>
                <a:gd name="connsiteY4" fmla="*/ 330462 h 855845"/>
                <a:gd name="connsiteX5" fmla="*/ 2755900 w 4457700"/>
                <a:gd name="connsiteY5" fmla="*/ 594293 h 855845"/>
                <a:gd name="connsiteX6" fmla="*/ 3435350 w 4457700"/>
                <a:gd name="connsiteY6" fmla="*/ 763717 h 855845"/>
                <a:gd name="connsiteX7" fmla="*/ 3975100 w 4457700"/>
                <a:gd name="connsiteY7" fmla="*/ 836437 h 855845"/>
                <a:gd name="connsiteX8" fmla="*/ 4457700 w 4457700"/>
                <a:gd name="connsiteY8" fmla="*/ 855845 h 855845"/>
                <a:gd name="connsiteX0" fmla="*/ 0 w 4457700"/>
                <a:gd name="connsiteY0" fmla="*/ 712937 h 855845"/>
                <a:gd name="connsiteX1" fmla="*/ 508000 w 4457700"/>
                <a:gd name="connsiteY1" fmla="*/ 335669 h 855845"/>
                <a:gd name="connsiteX2" fmla="*/ 1009650 w 4457700"/>
                <a:gd name="connsiteY2" fmla="*/ 56967 h 855845"/>
                <a:gd name="connsiteX3" fmla="*/ 1600200 w 4457700"/>
                <a:gd name="connsiteY3" fmla="*/ 23133 h 855845"/>
                <a:gd name="connsiteX4" fmla="*/ 2203450 w 4457700"/>
                <a:gd name="connsiteY4" fmla="*/ 330462 h 855845"/>
                <a:gd name="connsiteX5" fmla="*/ 2755900 w 4457700"/>
                <a:gd name="connsiteY5" fmla="*/ 594293 h 855845"/>
                <a:gd name="connsiteX6" fmla="*/ 3435350 w 4457700"/>
                <a:gd name="connsiteY6" fmla="*/ 763717 h 855845"/>
                <a:gd name="connsiteX7" fmla="*/ 3975100 w 4457700"/>
                <a:gd name="connsiteY7" fmla="*/ 836437 h 855845"/>
                <a:gd name="connsiteX8" fmla="*/ 4457700 w 4457700"/>
                <a:gd name="connsiteY8" fmla="*/ 855845 h 855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0" h="855845">
                  <a:moveTo>
                    <a:pt x="0" y="712937"/>
                  </a:moveTo>
                  <a:cubicBezTo>
                    <a:pt x="268816" y="508320"/>
                    <a:pt x="339725" y="444997"/>
                    <a:pt x="508000" y="335669"/>
                  </a:cubicBezTo>
                  <a:cubicBezTo>
                    <a:pt x="676275" y="226341"/>
                    <a:pt x="827617" y="109056"/>
                    <a:pt x="1009650" y="56967"/>
                  </a:cubicBezTo>
                  <a:cubicBezTo>
                    <a:pt x="1191683" y="4878"/>
                    <a:pt x="1401233" y="-22449"/>
                    <a:pt x="1600200" y="23133"/>
                  </a:cubicBezTo>
                  <a:cubicBezTo>
                    <a:pt x="1799167" y="68715"/>
                    <a:pt x="2010833" y="235269"/>
                    <a:pt x="2203450" y="330462"/>
                  </a:cubicBezTo>
                  <a:cubicBezTo>
                    <a:pt x="2396067" y="425655"/>
                    <a:pt x="2550583" y="522084"/>
                    <a:pt x="2755900" y="594293"/>
                  </a:cubicBezTo>
                  <a:cubicBezTo>
                    <a:pt x="2961217" y="666502"/>
                    <a:pt x="3232150" y="723360"/>
                    <a:pt x="3435350" y="763717"/>
                  </a:cubicBezTo>
                  <a:cubicBezTo>
                    <a:pt x="3638550" y="804074"/>
                    <a:pt x="3804708" y="821082"/>
                    <a:pt x="3975100" y="836437"/>
                  </a:cubicBezTo>
                  <a:cubicBezTo>
                    <a:pt x="4145492" y="851792"/>
                    <a:pt x="4390231" y="850553"/>
                    <a:pt x="4457700" y="855845"/>
                  </a:cubicBezTo>
                </a:path>
              </a:pathLst>
            </a:cu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E12B751-CF3D-44FB-8E79-44AFB8036631}"/>
                </a:ext>
              </a:extLst>
            </p:cNvPr>
            <p:cNvGrpSpPr/>
            <p:nvPr/>
          </p:nvGrpSpPr>
          <p:grpSpPr>
            <a:xfrm>
              <a:off x="3705587" y="5017664"/>
              <a:ext cx="82550" cy="258693"/>
              <a:chOff x="7658100" y="4372582"/>
              <a:chExt cx="63500" cy="229511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0E0283E-B286-484B-B95E-07D61DEE390C}"/>
                  </a:ext>
                </a:extLst>
              </p:cNvPr>
              <p:cNvCxnSpPr/>
              <p:nvPr/>
            </p:nvCxnSpPr>
            <p:spPr>
              <a:xfrm>
                <a:off x="7689850" y="4372582"/>
                <a:ext cx="0" cy="229511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603691D-3C33-49AC-B1BD-8F7C1D940AB6}"/>
                  </a:ext>
                </a:extLst>
              </p:cNvPr>
              <p:cNvSpPr/>
              <p:nvPr/>
            </p:nvSpPr>
            <p:spPr>
              <a:xfrm>
                <a:off x="7658100" y="4454746"/>
                <a:ext cx="63500" cy="6518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E52137-6C52-4FC2-860A-523EAE5B1EDD}"/>
                </a:ext>
              </a:extLst>
            </p:cNvPr>
            <p:cNvGrpSpPr/>
            <p:nvPr/>
          </p:nvGrpSpPr>
          <p:grpSpPr>
            <a:xfrm>
              <a:off x="2607037" y="4606832"/>
              <a:ext cx="82550" cy="258693"/>
              <a:chOff x="7658100" y="4372582"/>
              <a:chExt cx="63500" cy="229511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02F486EA-AF17-408B-BD4F-BA68671EB8B2}"/>
                  </a:ext>
                </a:extLst>
              </p:cNvPr>
              <p:cNvCxnSpPr/>
              <p:nvPr/>
            </p:nvCxnSpPr>
            <p:spPr>
              <a:xfrm>
                <a:off x="7689850" y="4372582"/>
                <a:ext cx="0" cy="229511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42F4474-C0AC-42F4-9041-CE2A588626CF}"/>
                  </a:ext>
                </a:extLst>
              </p:cNvPr>
              <p:cNvSpPr/>
              <p:nvPr/>
            </p:nvSpPr>
            <p:spPr>
              <a:xfrm>
                <a:off x="7658100" y="4454746"/>
                <a:ext cx="63500" cy="6518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1674216-5E05-45A7-AEA8-9092BD317C02}"/>
                </a:ext>
              </a:extLst>
            </p:cNvPr>
            <p:cNvGrpSpPr/>
            <p:nvPr/>
          </p:nvGrpSpPr>
          <p:grpSpPr>
            <a:xfrm>
              <a:off x="3194412" y="4317255"/>
              <a:ext cx="82550" cy="258693"/>
              <a:chOff x="7658100" y="4372582"/>
              <a:chExt cx="63500" cy="229511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9CA6BAAD-CF9E-40CF-BF1C-C6ECB7D818FB}"/>
                  </a:ext>
                </a:extLst>
              </p:cNvPr>
              <p:cNvCxnSpPr/>
              <p:nvPr/>
            </p:nvCxnSpPr>
            <p:spPr>
              <a:xfrm>
                <a:off x="7689850" y="4372582"/>
                <a:ext cx="0" cy="229511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7571618-BA02-4C53-9BC4-92114785FB54}"/>
                  </a:ext>
                </a:extLst>
              </p:cNvPr>
              <p:cNvSpPr/>
              <p:nvPr/>
            </p:nvSpPr>
            <p:spPr>
              <a:xfrm>
                <a:off x="7658100" y="4454746"/>
                <a:ext cx="63500" cy="6518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E8C14AB-916A-42AD-8645-885972E3A5E0}"/>
                </a:ext>
              </a:extLst>
            </p:cNvPr>
            <p:cNvGrpSpPr/>
            <p:nvPr/>
          </p:nvGrpSpPr>
          <p:grpSpPr>
            <a:xfrm>
              <a:off x="4245337" y="5534374"/>
              <a:ext cx="82550" cy="258693"/>
              <a:chOff x="7658100" y="4372582"/>
              <a:chExt cx="63500" cy="229511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653F77E-E257-4C7A-A31A-9513785A4ECC}"/>
                  </a:ext>
                </a:extLst>
              </p:cNvPr>
              <p:cNvCxnSpPr/>
              <p:nvPr/>
            </p:nvCxnSpPr>
            <p:spPr>
              <a:xfrm>
                <a:off x="7689850" y="4372582"/>
                <a:ext cx="0" cy="229511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5F58D50-BBFB-494C-B766-604B39EBA496}"/>
                  </a:ext>
                </a:extLst>
              </p:cNvPr>
              <p:cNvSpPr/>
              <p:nvPr/>
            </p:nvSpPr>
            <p:spPr>
              <a:xfrm>
                <a:off x="7658100" y="4454746"/>
                <a:ext cx="63500" cy="6518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D2593E2-16F3-4DEE-B80F-F8D3FAC1C985}"/>
                </a:ext>
              </a:extLst>
            </p:cNvPr>
            <p:cNvGrpSpPr/>
            <p:nvPr/>
          </p:nvGrpSpPr>
          <p:grpSpPr>
            <a:xfrm>
              <a:off x="4785087" y="5986203"/>
              <a:ext cx="82550" cy="258693"/>
              <a:chOff x="7658100" y="4372582"/>
              <a:chExt cx="63500" cy="229511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F2BBA97-AE9A-48D5-8FE9-0AF2B08E21B6}"/>
                  </a:ext>
                </a:extLst>
              </p:cNvPr>
              <p:cNvCxnSpPr/>
              <p:nvPr/>
            </p:nvCxnSpPr>
            <p:spPr>
              <a:xfrm>
                <a:off x="7689850" y="4372582"/>
                <a:ext cx="0" cy="229511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68A94A2-BC92-4EAC-8807-F0FA47304247}"/>
                  </a:ext>
                </a:extLst>
              </p:cNvPr>
              <p:cNvSpPr/>
              <p:nvPr/>
            </p:nvSpPr>
            <p:spPr>
              <a:xfrm>
                <a:off x="7658100" y="4454746"/>
                <a:ext cx="63500" cy="6518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0264961-89D3-4D27-A6A6-98CEBE9BEAFE}"/>
                </a:ext>
              </a:extLst>
            </p:cNvPr>
            <p:cNvGrpSpPr/>
            <p:nvPr/>
          </p:nvGrpSpPr>
          <p:grpSpPr>
            <a:xfrm>
              <a:off x="5299437" y="6205225"/>
              <a:ext cx="82550" cy="258693"/>
              <a:chOff x="7658100" y="4372582"/>
              <a:chExt cx="63500" cy="229511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ECD4F63-BC41-46F5-A660-B79DCA96F82B}"/>
                  </a:ext>
                </a:extLst>
              </p:cNvPr>
              <p:cNvCxnSpPr/>
              <p:nvPr/>
            </p:nvCxnSpPr>
            <p:spPr>
              <a:xfrm>
                <a:off x="7689850" y="4372582"/>
                <a:ext cx="0" cy="229511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A766FF1-A15F-4A45-965D-2797A243DC91}"/>
                  </a:ext>
                </a:extLst>
              </p:cNvPr>
              <p:cNvSpPr/>
              <p:nvPr/>
            </p:nvSpPr>
            <p:spPr>
              <a:xfrm>
                <a:off x="7658100" y="4454746"/>
                <a:ext cx="63500" cy="6518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12EB3AE-EDB5-4E2E-9D7D-80758E11D91F}"/>
                </a:ext>
              </a:extLst>
            </p:cNvPr>
            <p:cNvSpPr txBox="1"/>
            <p:nvPr/>
          </p:nvSpPr>
          <p:spPr>
            <a:xfrm>
              <a:off x="1423805" y="6470268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0</a:t>
              </a:r>
              <a:endParaRPr lang="en-GB" sz="12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B3C120-6899-4E2F-BB49-90B0074A3517}"/>
                </a:ext>
              </a:extLst>
            </p:cNvPr>
            <p:cNvSpPr txBox="1"/>
            <p:nvPr/>
          </p:nvSpPr>
          <p:spPr>
            <a:xfrm>
              <a:off x="1936595" y="6472197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2</a:t>
              </a:r>
              <a:endParaRPr lang="en-GB" sz="12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F79E4D-1C3B-4D13-B7DE-8AC5F1937EAA}"/>
                </a:ext>
              </a:extLst>
            </p:cNvPr>
            <p:cNvSpPr txBox="1"/>
            <p:nvPr/>
          </p:nvSpPr>
          <p:spPr>
            <a:xfrm>
              <a:off x="2503300" y="6479466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4</a:t>
              </a:r>
              <a:endParaRPr lang="en-GB" sz="12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713529-C766-47F6-849E-D0A7F9D7B0A1}"/>
                </a:ext>
              </a:extLst>
            </p:cNvPr>
            <p:cNvSpPr txBox="1"/>
            <p:nvPr/>
          </p:nvSpPr>
          <p:spPr>
            <a:xfrm>
              <a:off x="3053121" y="6479466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6</a:t>
              </a:r>
              <a:endParaRPr lang="en-GB" sz="12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EE9AD2-2876-4A57-AF10-50673F83A604}"/>
                </a:ext>
              </a:extLst>
            </p:cNvPr>
            <p:cNvSpPr txBox="1"/>
            <p:nvPr/>
          </p:nvSpPr>
          <p:spPr>
            <a:xfrm>
              <a:off x="3602942" y="6479467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8</a:t>
              </a:r>
              <a:endParaRPr lang="en-GB" sz="12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31D7BD-85EE-4F87-8118-5835E5D783AE}"/>
                </a:ext>
              </a:extLst>
            </p:cNvPr>
            <p:cNvSpPr txBox="1"/>
            <p:nvPr/>
          </p:nvSpPr>
          <p:spPr>
            <a:xfrm>
              <a:off x="4120642" y="647662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10</a:t>
              </a:r>
              <a:endParaRPr lang="en-GB" sz="12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CB9BD51-85B8-40F2-82A4-3349AC97E873}"/>
                </a:ext>
              </a:extLst>
            </p:cNvPr>
            <p:cNvSpPr txBox="1"/>
            <p:nvPr/>
          </p:nvSpPr>
          <p:spPr>
            <a:xfrm>
              <a:off x="4649047" y="647661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12</a:t>
              </a:r>
              <a:endParaRPr lang="en-GB" sz="12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CD0B23-1B7E-4DAF-8A4F-115816C89722}"/>
                </a:ext>
              </a:extLst>
            </p:cNvPr>
            <p:cNvSpPr txBox="1"/>
            <p:nvPr/>
          </p:nvSpPr>
          <p:spPr>
            <a:xfrm>
              <a:off x="5167605" y="6476618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14</a:t>
              </a:r>
              <a:endParaRPr lang="en-GB" sz="12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7B689D4-4342-4F3A-8B69-8338FFD57FEA}"/>
                </a:ext>
              </a:extLst>
            </p:cNvPr>
            <p:cNvSpPr txBox="1"/>
            <p:nvPr/>
          </p:nvSpPr>
          <p:spPr>
            <a:xfrm>
              <a:off x="3172843" y="6753618"/>
              <a:ext cx="780983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500" dirty="0"/>
                <a:t>Spin (</a:t>
              </a:r>
              <a:r>
                <a:rPr lang="en-GB" sz="1500" dirty="0"/>
                <a:t>ħ)</a:t>
              </a:r>
            </a:p>
          </p:txBody>
        </p:sp>
        <p:sp>
          <p:nvSpPr>
            <p:cNvPr id="43" name="Star: 5 Points 42">
              <a:extLst>
                <a:ext uri="{FF2B5EF4-FFF2-40B4-BE49-F238E27FC236}">
                  <a16:creationId xmlns:a16="http://schemas.microsoft.com/office/drawing/2014/main" id="{272AF39D-BA2A-4643-BB6D-AA44DD7C59B3}"/>
                </a:ext>
              </a:extLst>
            </p:cNvPr>
            <p:cNvSpPr/>
            <p:nvPr/>
          </p:nvSpPr>
          <p:spPr>
            <a:xfrm>
              <a:off x="1998094" y="5128015"/>
              <a:ext cx="140215" cy="147378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Star: 5 Points 43">
              <a:extLst>
                <a:ext uri="{FF2B5EF4-FFF2-40B4-BE49-F238E27FC236}">
                  <a16:creationId xmlns:a16="http://schemas.microsoft.com/office/drawing/2014/main" id="{6F1736D9-9BB5-437F-BB1D-3EB675CBAD8E}"/>
                </a:ext>
              </a:extLst>
            </p:cNvPr>
            <p:cNvSpPr/>
            <p:nvPr/>
          </p:nvSpPr>
          <p:spPr>
            <a:xfrm>
              <a:off x="1469337" y="5962951"/>
              <a:ext cx="140215" cy="147378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B0355DA4-0840-4EBF-885E-F8CC8C70D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006" y="1676504"/>
            <a:ext cx="6573820" cy="427939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6D27147-09CA-47E0-BE0F-962F12BC86F9}"/>
              </a:ext>
            </a:extLst>
          </p:cNvPr>
          <p:cNvSpPr txBox="1"/>
          <p:nvPr/>
        </p:nvSpPr>
        <p:spPr>
          <a:xfrm>
            <a:off x="7696200" y="1458686"/>
            <a:ext cx="2447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P. </a:t>
            </a:r>
            <a:r>
              <a:rPr lang="fr-FR" dirty="0" err="1"/>
              <a:t>Greenlees</a:t>
            </a:r>
            <a:r>
              <a:rPr lang="fr-FR" dirty="0"/>
              <a:t> et 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6354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8745</TotalTime>
  <Words>1272</Words>
  <Application>Microsoft Office PowerPoint</Application>
  <PresentationFormat>Widescreen</PresentationFormat>
  <Paragraphs>257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Google Sans</vt:lpstr>
      <vt:lpstr>HardingText-Regular</vt:lpstr>
      <vt:lpstr>Thème Office</vt:lpstr>
      <vt:lpstr>Equation.DSMT4</vt:lpstr>
      <vt:lpstr>Probe of the fission mechanism via gamma ray coincidence spectroscopy</vt:lpstr>
      <vt:lpstr>The de-excitation process in fission</vt:lpstr>
      <vt:lpstr>PowerPoint Presentation</vt:lpstr>
      <vt:lpstr>PowerPoint Presentation</vt:lpstr>
      <vt:lpstr>High resolution gamma-ray coincidence analysis</vt:lpstr>
      <vt:lpstr>Fission fragment decay</vt:lpstr>
      <vt:lpstr>nu-Ball1 results: Gates on the 2+ → 0+ transition in 140Xe</vt:lpstr>
      <vt:lpstr>The Manchester Spin Method (MSM)</vt:lpstr>
      <vt:lpstr>Spin distribution extraction from level scheme intensity data is a GENERAL technique</vt:lpstr>
      <vt:lpstr>Examples of measured side-feeding distributions</vt:lpstr>
      <vt:lpstr>Average spin &lt;I&gt; vs fragment mass (A)</vt:lpstr>
      <vt:lpstr>PowerPoint Presentation</vt:lpstr>
      <vt:lpstr>Orientation pumping mechanism</vt:lpstr>
      <vt:lpstr>Relationship between spin and fragment kinetic energy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232Th(n,f) expmeriment at GANIL/NFS – July 2026</vt:lpstr>
      <vt:lpstr>The nu-Ball2 collaboration, July (2024)</vt:lpstr>
      <vt:lpstr>Monte-Carlo code: scission to yrast spin propagation</vt:lpstr>
    </vt:vector>
  </TitlesOfParts>
  <Company>I.P.N.Orsay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Guillot</dc:creator>
  <cp:lastModifiedBy>$wilson</cp:lastModifiedBy>
  <cp:revision>1030</cp:revision>
  <dcterms:created xsi:type="dcterms:W3CDTF">2021-01-07T14:35:48Z</dcterms:created>
  <dcterms:modified xsi:type="dcterms:W3CDTF">2026-09-04T13:29:52Z</dcterms:modified>
</cp:coreProperties>
</file>