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94" r:id="rId27"/>
    <p:sldId id="295" r:id="rId28"/>
    <p:sldId id="284" r:id="rId29"/>
    <p:sldId id="283" r:id="rId30"/>
    <p:sldId id="274" r:id="rId31"/>
    <p:sldId id="275" r:id="rId32"/>
    <p:sldId id="285" r:id="rId33"/>
    <p:sldId id="286" r:id="rId34"/>
    <p:sldId id="287" r:id="rId35"/>
    <p:sldId id="288" r:id="rId36"/>
    <p:sldId id="289" r:id="rId37"/>
    <p:sldId id="290" r:id="rId38"/>
    <p:sldId id="292" r:id="rId39"/>
    <p:sldId id="293" r:id="rId40"/>
    <p:sldId id="296" r:id="rId41"/>
    <p:sldId id="297" r:id="rId42"/>
    <p:sldId id="307" r:id="rId43"/>
    <p:sldId id="309" r:id="rId44"/>
    <p:sldId id="310" r:id="rId45"/>
    <p:sldId id="311" r:id="rId46"/>
    <p:sldId id="314" r:id="rId47"/>
  </p:sldIdLst>
  <p:sldSz cx="12192000" cy="6858000"/>
  <p:notesSz cx="6858000" cy="12192000"/>
  <p:defaultTextStyle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BF7"/>
    <a:srgbClr val="FF0000"/>
    <a:srgbClr val="1C5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434" y="9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473430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645041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282F153-3F37-0F45-9E97-73ACFA13230C}" type="datetimeFigureOut">
              <a:rPr lang="en-US"/>
              <a:t>9/4/2026</a:t>
            </a:fld>
            <a:endParaRPr lang="en-US"/>
          </a:p>
        </p:txBody>
      </p:sp>
      <p:sp>
        <p:nvSpPr>
          <p:cNvPr id="717547466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3906351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99200312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442760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591756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5470877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930731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614750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7211610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194164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212144B-824D-8162-4EE9-3F5E35E17D43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79452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0518363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67294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916743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5981188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5441577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2AAFDF6E-98C1-32F8-E6F9-7B1842596E01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828962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9796951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6118369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7B9F5B8-5D14-032D-06E5-E77D0E5A4B36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145122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41578625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501209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DCBA647-E3FA-B2F4-292D-180F69BAB3C2}" type="slidenum">
              <a:rPr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48562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3068539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0626082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0F239DC-519A-1B9F-01D3-077ECF65A9DC}" type="slidenum">
              <a:rPr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562377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573088" y="1336675"/>
            <a:ext cx="6413500" cy="3608388"/>
          </a:xfrm>
        </p:spPr>
      </p:sp>
      <p:sp>
        <p:nvSpPr>
          <p:cNvPr id="1186685574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8405441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09E9AF98-C954-C83D-47B4-13A20C0BF06F}" type="slidenum">
              <a:rPr lang="fr-FR"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381720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3279148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1400119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81A0D18-333E-C18E-980F-D2BB056D8277}" type="slidenum">
              <a:rPr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183284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573088" y="1336675"/>
            <a:ext cx="6413500" cy="3608388"/>
          </a:xfrm>
        </p:spPr>
      </p:sp>
      <p:sp>
        <p:nvSpPr>
          <p:cNvPr id="1620412280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4163935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317DE0A5-01C0-22AD-38D8-198D78D90484}" type="slidenum">
              <a:rPr lang="fr-FR"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182847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2741447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7970473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0101500-5D7C-1436-15E4-5D8DD36B0064}" type="slidenum">
              <a:rPr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239672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4409971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7698812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9820669" name="Espace réservé pour l'image de la diapositiv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80997922" name="Remarques Espace réservé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>
              <a:latin typeface="Arial"/>
              <a:cs typeface="Arial"/>
            </a:endParaRPr>
          </a:p>
        </p:txBody>
      </p:sp>
      <p:sp>
        <p:nvSpPr>
          <p:cNvPr id="730306087" name="Espace réservé pour le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72058C3-B308-A885-9275-15F903E9815C}" type="slidenum">
              <a:rPr lang="fr-FR"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5148659" name="Espace réservé pour l'image de la diapositiv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81798151" name="Remarques Espace réservé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>
              <a:latin typeface="Arial"/>
              <a:cs typeface="Arial"/>
            </a:endParaRPr>
          </a:p>
        </p:txBody>
      </p:sp>
      <p:sp>
        <p:nvSpPr>
          <p:cNvPr id="471856390" name="Espace réservé pour le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1A38276-9487-9B3C-91D3-88DDF1F48DDF}" type="slidenum">
              <a:rPr lang="fr-FR"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726630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4618880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123507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0B4DEB8-04AF-AA0F-2378-69605AF6BB6B}" type="slidenum">
              <a:rPr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878321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45510707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0281723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10642AE-63E2-E6D9-A2D3-E0C0DB1EAF2F}" type="slidenum">
              <a:rPr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94419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9809526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4052870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437D09D-7004-02AA-6994-D946A15DBFFF}" type="slidenum">
              <a:rPr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490546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00951602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7120871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2541324-1EAC-05E2-483B-9A83F7D5A956}" type="slidenum">
              <a:rPr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550401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1295550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6617235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3DFA0A7-2330-7AA0-980F-4B15C2E8B39D}" type="slidenum">
              <a:rPr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306300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73274752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6771052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846C381-3058-3922-6A51-C25D02FB2853}" type="slidenum">
              <a:rPr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561354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3375337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1706647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E64EA5-5CB2-48DF-8D36-9E3648385553}" type="slidenum">
              <a:rPr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585747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3291748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5241880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66D1F56-1002-2210-6DB6-2BF91B48A66A}" type="slidenum">
              <a:rPr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423476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20436691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7271075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BF5149D-885D-81EB-01E5-44F3580ABC55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624316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54010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0873113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6432190-5DC0-604B-AB7D-A8E875137757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870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398138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57679925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0197441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83FA595-0E2C-52A5-91DE-4EF8BF13A962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131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51469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75419641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2748316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C75665C-5F30-A20D-1788-0DDEA876833E}" type="slidenum">
              <a:rPr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4264538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573086" y="1336673"/>
            <a:ext cx="6413499" cy="3608388"/>
          </a:xfrm>
        </p:spPr>
      </p:sp>
      <p:sp>
        <p:nvSpPr>
          <p:cNvPr id="1184537768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79592006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E1C0B50-A407-10B5-36E9-1B5B0607082B}" type="slidenum">
              <a:rPr lang="fr-FR"/>
              <a:t>33</a:t>
            </a:fld>
            <a:endParaRPr lang="fr-F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07892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7318634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202107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0F8B5BF-14A6-A6DF-956F-98AA0BBCAD52}" type="slidenum">
              <a:rPr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441661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43375125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7946193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1D3A64A-9935-22EA-A2A0-FFE6FFA8382D}" type="slidenum">
              <a:rPr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850557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3904755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6627700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C358DE2-B7C1-8E62-EC3D-4AA588C0EE51}" type="slidenum">
              <a:rPr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42068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68159596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19889135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E290567-4AB8-BE8A-2F3C-E961FAF520E8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558608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573086" y="1336673"/>
            <a:ext cx="6413499" cy="3608388"/>
          </a:xfrm>
        </p:spPr>
      </p:sp>
      <p:sp>
        <p:nvSpPr>
          <p:cNvPr id="373719988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55404610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33C92A5D-DBD9-362A-E720-6D0FD5FEB4A3}" type="slidenum">
              <a:rPr lang="fr-FR"/>
              <a:t>38</a:t>
            </a:fld>
            <a:endParaRPr lang="fr-F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079791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91942853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0096219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FCB3A89-1999-D383-8591-71FF3E747B5F}" type="slidenum">
              <a:rPr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740039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92422239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5427545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9A15F11-8AB0-DA94-5507-79EDBEDD213A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687110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3881376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5745420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F0D221E-4DB3-4B57-4E46-603B963189C5}" type="slidenum">
              <a:rPr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228492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3844861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811075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56FA4A-9983-6595-895F-7D8F42DCA4B0}" type="slidenum">
              <a:rPr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801012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87909365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7568478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AD2F28B-BD29-954F-F44F-62EB133C4CA2}" type="slidenum">
              <a:rPr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456006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6607393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686556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956585C-3B3C-E648-C9D4-46D843F982BF}" type="slidenum">
              <a:rPr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238947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fld id="{3A9B30CB-3929-EC4E-AE7C-5AA19726F6D0}" type="slidenum">
              <a:rPr lang="en-GB"/>
              <a:t>44</a:t>
            </a:fld>
            <a:endParaRPr lang="en-GB"/>
          </a:p>
        </p:txBody>
      </p:sp>
      <p:sp>
        <p:nvSpPr>
          <p:cNvPr id="132279591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41287" y="777874"/>
            <a:ext cx="6819899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3516353" name="Rectangle 2"/>
          <p:cNvSpPr>
            <a:spLocks noGrp="1" noChangeArrowheads="1"/>
          </p:cNvSpPr>
          <p:nvPr>
            <p:ph type="body" idx="1"/>
          </p:nvPr>
        </p:nvSpPr>
        <p:spPr bwMode="auto">
          <a:prstGeom prst="rect">
            <a:avLst/>
          </a:prstGeo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endParaRPr lang="fr-F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042723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fld id="{2EEEF468-687A-A325-77B8-7FCFEBD7F23B}" type="slidenum">
              <a:rPr lang="en-GB"/>
              <a:t>45</a:t>
            </a:fld>
            <a:endParaRPr lang="en-GB"/>
          </a:p>
        </p:txBody>
      </p:sp>
      <p:sp>
        <p:nvSpPr>
          <p:cNvPr id="166142830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41286" y="777873"/>
            <a:ext cx="6819898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2865184" name="Rectangle 2"/>
          <p:cNvSpPr>
            <a:spLocks noGrp="1" noChangeArrowheads="1"/>
          </p:cNvSpPr>
          <p:nvPr>
            <p:ph type="body" idx="1"/>
          </p:nvPr>
        </p:nvSpPr>
        <p:spPr bwMode="auto">
          <a:prstGeom prst="rect">
            <a:avLst/>
          </a:prstGeo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endParaRPr lang="fr-F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836591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59293217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8667965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617769C-8E6F-C811-A99E-791A79F4212F}" type="slidenum">
              <a:rPr/>
              <a:t>46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342678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2397666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4472788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7BE3EAF-1345-7B25-57B1-2DB09D5D77E7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77621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07005963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9747309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5989163-D919-D526-CBA8-08C0F20719A7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987002D-5135-C2A9-478B-EC401DDC8823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888720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14240090" name="Notes Placeholder 2"/>
              <p:cNvSpPr>
                <a:spLocks noGrp="1"/>
              </p:cNvSpPr>
              <p:nvPr>
                <p:ph type="body" idx="1"/>
              </p:nvPr>
            </p:nvSpPr>
            <p:spPr bwMode="auto"/>
            <p:txBody>
              <a:bodyPr/>
              <a:lstStyle/>
              <a:p>
                <a:pPr>
                  <a:defRPr/>
                </a:pP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For decades, asymmetric fission was largely discussed in terms of fragment masses and neutron shell closures</a:t>
                </a:r>
                <a:r>
                  <a:rPr lang="fr-FR"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most famously the accumulation of heavy fragments around </a:t>
                </a:r>
                <a14:m>
                  <m:oMath xmlns:m="http://schemas.openxmlformats.org/officeDocument/2006/math">
                    <m:r>
                      <a:rPr>
                        <a:latin typeface="Cambria Math" panose="02040503050406030204" pitchFamily="18" charset="0"/>
                      </a:rPr>
                      <m:t>𝐴</m:t>
                    </m:r>
                    <m:r>
                      <a:rPr>
                        <a:latin typeface="Cambria Math" panose="02040503050406030204" pitchFamily="18" charset="0"/>
                      </a:rPr>
                      <m:t>∼</m:t>
                    </m:r>
                    <m:r>
                      <a:rPr>
                        <a:latin typeface="Cambria Math" panose="02040503050406030204" pitchFamily="18" charset="0"/>
                      </a:rPr>
                      <m:t>140</m:t>
                    </m:r>
                  </m:oMath>
                </a14:m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.</a:t>
                </a:r>
                <a:endParaRPr/>
              </a:p>
              <a:p>
                <a:pPr>
                  <a:defRPr/>
                </a:pP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But when we extend measurements over nuclei with very different </a:t>
                </a:r>
                <a14:m>
                  <m:oMath xmlns:m="http://schemas.openxmlformats.org/officeDocument/2006/math">
                    <m:r>
                      <a:rPr>
                        <a:latin typeface="Cambria Math" panose="02040503050406030204" pitchFamily="18" charset="0"/>
                      </a:rPr>
                      <m:t>𝑁</m:t>
                    </m:r>
                    <m:r>
                      <a:rPr>
                        <a:latin typeface="Cambria Math" panose="02040503050406030204" pitchFamily="18" charset="0"/>
                      </a:rPr>
                      <m:t>/</m:t>
                    </m:r>
                    <m:r>
                      <a:rPr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the mass of the preferred fragment is no longer constant. What remains surprisingly stable is its </a:t>
                </a:r>
                <a:r>
                  <a:rPr sz="1200" b="1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charge</a:t>
                </a: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.</a:t>
                </a:r>
                <a:endParaRPr sz="1200" b="1" i="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>
                  <a:defRPr/>
                </a:pPr>
                <a:endParaRPr/>
              </a:p>
              <a:p>
                <a:pPr>
                  <a:defRPr/>
                </a:pPr>
                <a:endParaRPr/>
              </a:p>
              <a:p>
                <a:pPr>
                  <a:defRPr/>
                </a:pP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“So the emerging universal quantity may not be a preferred fragment mass, or even one particular shell. It is the tendency of the evolving fissioning system to exploit a small number of energetically favoured proton configurations.”</a:t>
                </a:r>
                <a:endParaRPr/>
              </a:p>
              <a:p>
                <a:pPr>
                  <a:defRPr/>
                </a:pPr>
                <a:endParaRPr sz="1200" b="1" i="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>
                  <a:defRPr/>
                </a:pPr>
                <a:r>
                  <a:rPr sz="1200" b="1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Shell effects are a universal ingredient of the fission landscape</a:t>
                </a:r>
                <a:r>
                  <a:rPr lang="fr-FR" sz="1200" b="1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</a:t>
                </a:r>
                <a:r>
                  <a:rPr sz="1200" b="1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 and fragment proton number emerges as a remarkably robust coordinate organizing the final partition.</a:t>
                </a:r>
                <a:endParaRPr/>
              </a:p>
              <a:p>
                <a:pPr>
                  <a:defRPr/>
                </a:pPr>
                <a:endParaRPr sz="1200" b="1" i="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>
                  <a:defRPr/>
                </a:pP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G. Scamps and C. Simenel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en-US" sz="1200" b="0" i="1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Impact of pear-shaped fission fragments on mass-asymmetric fission in actinides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Nature 564, 382–385 (2018)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. DOI: 10.1038/s41586-018-0780-0. </a:t>
                </a:r>
                <a:endParaRPr sz="1200"/>
              </a:p>
              <a:p>
                <a:pPr>
                  <a:defRPr/>
                </a:pP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G. Scamps and C. Simenel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en-US" sz="1200" b="0" i="1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Effect of shell structure on the fission of sub-lead nuclei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Phys. Rev. C 100, 041602(R) (2019)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. DOI: 10.1103/PhysRevC.100.041602. </a:t>
                </a:r>
                <a:endParaRPr sz="1200"/>
              </a:p>
              <a:p>
                <a:pPr>
                  <a:defRPr/>
                </a:pP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For the conclusion of your </a:t>
                </a: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universality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 slide, I would use:</a:t>
                </a:r>
                <a:endParaRPr sz="1200"/>
              </a:p>
              <a:p>
                <a:pPr>
                  <a:defRPr/>
                </a:pP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Across actinides and sub-lead nuclei, fission asymmetry emerges from the same mechanism: shell-stabilized, octupole-deformed proton configurations steer the fragments toward preferred </a:t>
                </a:r>
                <a14:m>
                  <m:oMath xmlns:m="http://schemas.openxmlformats.org/officeDocument/2006/math">
                    <m:r>
                      <a:rPr sz="120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.</a:t>
                </a:r>
                <a:endParaRPr sz="1200"/>
              </a:p>
              <a:p>
                <a:pPr>
                  <a:defRPr/>
                </a:pP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Or, even shorter and more punchy:</a:t>
                </a:r>
                <a:endParaRPr sz="1200"/>
              </a:p>
              <a:p>
                <a:pPr>
                  <a:defRPr/>
                </a:pP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A universal mechanism emerges: fission exploits octupole-stabilized proton shells to select preferred fragment charges.</a:t>
                </a:r>
                <a:endParaRPr sz="1200"/>
              </a:p>
              <a:p>
                <a:pPr>
                  <a:defRPr/>
                </a:pPr>
                <a:endParaRPr sz="1200" b="1" i="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</p:txBody>
          </p:sp>
        </mc:Choice>
        <mc:Fallback xmlns="">
          <p:sp>
            <p:nvSpPr>
              <p:cNvPr id="2014240090" name="Notes Placeholder 2"/>
              <p:cNvSpPr>
                <a:spLocks noGrp="1"/>
              </p:cNvSpPr>
              <p:nvPr>
                <p:ph type="body" idx="1"/>
              </p:nvPr>
            </p:nvSpPr>
            <p:spPr bwMode="auto"/>
            <p:txBody>
              <a:bodyPr/>
              <a:lstStyle/>
              <a:p>
                <a:pPr>
                  <a:defRPr/>
                </a:pP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For decades, asymmetric fission was largely discussed in terms of fragment masses and neutron shell closures</a:t>
                </a:r>
                <a:r>
                  <a:rPr lang="fr-FR"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most famously the accumulation of heavy fragments around </a:t>
                </a:r>
                <a:r>
                  <a:rPr i="0">
                    <a:latin typeface="Cambria Math" panose="02040503050406030204" pitchFamily="18" charset="0"/>
                  </a:rPr>
                  <a:t>𝐴∼140</a:t>
                </a: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.</a:t>
                </a:r>
                <a:endParaRPr/>
              </a:p>
              <a:p>
                <a:pPr>
                  <a:defRPr/>
                </a:pP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But when we extend measurements over nuclei with very different </a:t>
                </a:r>
                <a:r>
                  <a:rPr i="0">
                    <a:latin typeface="Cambria Math" panose="02040503050406030204" pitchFamily="18" charset="0"/>
                  </a:rPr>
                  <a:t>𝑁/𝑍</a:t>
                </a: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the mass of the preferred fragment is no longer constant. What remains surprisingly stable is its </a:t>
                </a:r>
                <a:r>
                  <a:rPr sz="1200" b="1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charge</a:t>
                </a: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.</a:t>
                </a:r>
                <a:endParaRPr sz="1200" b="1" i="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>
                  <a:defRPr/>
                </a:pPr>
                <a:endParaRPr/>
              </a:p>
              <a:p>
                <a:pPr>
                  <a:defRPr/>
                </a:pPr>
                <a:endParaRPr/>
              </a:p>
              <a:p>
                <a:pPr>
                  <a:defRPr/>
                </a:pPr>
                <a:r>
                  <a:rPr sz="1200" b="0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“So the emerging universal quantity may not be a preferred fragment mass, or even one particular shell. It is the tendency of the evolving fissioning system to exploit a small number of energetically favoured proton configurations.”</a:t>
                </a:r>
                <a:endParaRPr/>
              </a:p>
              <a:p>
                <a:pPr>
                  <a:defRPr/>
                </a:pPr>
                <a:endParaRPr sz="1200" b="1" i="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>
                  <a:defRPr/>
                </a:pPr>
                <a:r>
                  <a:rPr sz="1200" b="1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Shell effects are a universal ingredient of the fission landscape</a:t>
                </a:r>
                <a:r>
                  <a:rPr lang="fr-FR" sz="1200" b="1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</a:t>
                </a:r>
                <a:r>
                  <a:rPr sz="1200" b="1" i="0" u="non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 and fragment proton number emerges as a remarkably robust coordinate organizing the final partition.</a:t>
                </a:r>
                <a:endParaRPr/>
              </a:p>
              <a:p>
                <a:pPr>
                  <a:defRPr/>
                </a:pPr>
                <a:endParaRPr sz="1200" b="1" i="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>
                  <a:defRPr/>
                </a:pP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G. Scamps and C. Simenel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en-US" sz="1200" b="0" i="1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Impact of pear-shaped fission fragments on mass-asymmetric fission in actinides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Nature 564, 382–385 (2018)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. DOI: 10.1038/s41586-018-0780-0. </a:t>
                </a:r>
                <a:endParaRPr sz="1200"/>
              </a:p>
              <a:p>
                <a:pPr>
                  <a:defRPr/>
                </a:pP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G. Scamps and C. Simenel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en-US" sz="1200" b="0" i="1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Effect of shell structure on the fission of sub-lead nuclei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Phys. Rev. C 100, 041602(R) (2019)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. DOI: 10.1103/PhysRevC.100.041602. </a:t>
                </a:r>
                <a:endParaRPr sz="1200"/>
              </a:p>
              <a:p>
                <a:pPr>
                  <a:defRPr/>
                </a:pP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For the conclusion of your </a:t>
                </a: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universality</a:t>
                </a: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 slide, I would use:</a:t>
                </a:r>
                <a:endParaRPr sz="1200"/>
              </a:p>
              <a:p>
                <a:pPr>
                  <a:defRPr/>
                </a:pP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Across actinides and sub-lead nuclei, fission asymmetry emerges from the same mechanism: shell-stabilized, octupole-deformed proton configurations steer the fragments toward preferred </a:t>
                </a:r>
                <a:r>
                  <a:rPr sz="1200" i="0">
                    <a:latin typeface="Cambria Math" panose="02040503050406030204" pitchFamily="18" charset="0"/>
                  </a:rPr>
                  <a:t>𝑍</a:t>
                </a: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.</a:t>
                </a:r>
                <a:endParaRPr sz="1200"/>
              </a:p>
              <a:p>
                <a:pPr>
                  <a:defRPr/>
                </a:pPr>
                <a:r>
                  <a:rPr lang="en-US" sz="1200" b="0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Or, even shorter and more punchy:</a:t>
                </a:r>
                <a:endParaRPr sz="1200"/>
              </a:p>
              <a:p>
                <a:pPr>
                  <a:defRPr/>
                </a:pPr>
                <a:r>
                  <a:rPr lang="en-US" sz="1200" b="1" i="0" u="none" strike="noStrike" cap="none" spc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A universal mechanism emerges: fission exploits octupole-stabilized proton shells to select preferred fragment charges.</a:t>
                </a:r>
                <a:endParaRPr sz="1200"/>
              </a:p>
              <a:p>
                <a:pPr>
                  <a:defRPr/>
                </a:pPr>
                <a:endParaRPr sz="1200" b="1" i="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</p:txBody>
          </p:sp>
        </mc:Fallback>
      </mc:AlternateContent>
      <p:sp>
        <p:nvSpPr>
          <p:cNvPr id="154307241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DFFAA45-180A-744A-C37D-873DFF59FCBF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045609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8854464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7295244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0CEE3C0-8DFC-CF7B-DA94-2383E46A4F70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5542621" name="Title 1"/>
          <p:cNvSpPr>
            <a:spLocks noGrp="1"/>
          </p:cNvSpPr>
          <p:nvPr>
            <p:ph type="ctrTitle"/>
          </p:nvPr>
        </p:nvSpPr>
        <p:spPr bwMode="auto">
          <a:xfrm>
            <a:off x="1523999" y="1122363"/>
            <a:ext cx="9144000" cy="2387599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137004982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3999" y="3602037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3266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3470484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4460604" name="Title 1"/>
          <p:cNvSpPr>
            <a:spLocks noGrp="1"/>
          </p:cNvSpPr>
          <p:nvPr>
            <p:ph type="title"/>
          </p:nvPr>
        </p:nvSpPr>
        <p:spPr bwMode="auto">
          <a:xfrm>
            <a:off x="831849" y="1709737"/>
            <a:ext cx="10515600" cy="2852736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10285268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49" y="4589462"/>
            <a:ext cx="10515600" cy="150018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953959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198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176045890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1465656023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31173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7" y="1681162"/>
            <a:ext cx="5157785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1564012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7" y="2505074"/>
            <a:ext cx="5157785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88019146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2"/>
            <a:ext cx="5183187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8162649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7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24330641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8423164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1209537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2772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198" y="18256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1766159701" name="Rectangle 14"/>
          <p:cNvSpPr/>
          <p:nvPr userDrawn="1"/>
        </p:nvSpPr>
        <p:spPr bwMode="auto">
          <a:xfrm>
            <a:off x="0" y="6723288"/>
            <a:ext cx="12191998" cy="1347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400"/>
          </a:p>
        </p:txBody>
      </p:sp>
      <p:sp>
        <p:nvSpPr>
          <p:cNvPr id="119894555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0" y="6723288"/>
            <a:ext cx="2960912" cy="134709"/>
          </a:xfrm>
          <a:prstGeom prst="rect">
            <a:avLst/>
          </a:prstGeom>
        </p:spPr>
        <p:txBody>
          <a:bodyPr anchor="ctr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1221575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165598" y="6723288"/>
            <a:ext cx="3860798" cy="134709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789441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1582398" y="6723288"/>
            <a:ext cx="609598" cy="134709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53ED692-81D9-5BB3-4EC3-093A27375C1C}" type="slidenum">
              <a:rPr lang="en-US"/>
              <a:t>‹#›</a:t>
            </a:fld>
            <a:endParaRPr lang="en-US"/>
          </a:p>
        </p:txBody>
      </p:sp>
      <p:sp>
        <p:nvSpPr>
          <p:cNvPr id="1863552923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999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hyperlink" Target="https://doi.org/10.1016/j.nima.2026.171671" TargetMode="Externa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hyperlink" Target="https://doi.org/10.1103/tjxn-16mq" TargetMode="Externa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4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gif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nima.2025.170445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hyperlink" Target="https://arxiv.org/html/2606.29466v1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75.svg"/><Relationship Id="rId4" Type="http://schemas.openxmlformats.org/officeDocument/2006/relationships/image" Target="../media/image29.png"/><Relationship Id="rId9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67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nima.2026.171671" TargetMode="External"/><Relationship Id="rId3" Type="http://schemas.openxmlformats.org/officeDocument/2006/relationships/image" Target="../media/image77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jp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hyperlink" Target="https://doi.org/10.1016/j.nima.2026.171671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81.png"/><Relationship Id="rId5" Type="http://schemas.openxmlformats.org/officeDocument/2006/relationships/image" Target="../media/image31.png"/><Relationship Id="rId10" Type="http://schemas.openxmlformats.org/officeDocument/2006/relationships/image" Target="../media/image80.png"/><Relationship Id="rId4" Type="http://schemas.openxmlformats.org/officeDocument/2006/relationships/image" Target="../media/image30.png"/><Relationship Id="rId9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50.png"/><Relationship Id="rId7" Type="http://schemas.openxmlformats.org/officeDocument/2006/relationships/image" Target="../media/image87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50.png"/><Relationship Id="rId7" Type="http://schemas.openxmlformats.org/officeDocument/2006/relationships/image" Target="../media/image87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8342669" name="Text 0"/>
          <p:cNvSpPr/>
          <p:nvPr/>
        </p:nvSpPr>
        <p:spPr bwMode="auto">
          <a:xfrm>
            <a:off x="173398" y="709005"/>
            <a:ext cx="7296149" cy="28924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  <a:defRPr/>
            </a:pPr>
            <a:r>
              <a:rPr lang="en-US" sz="3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Advances in </a:t>
            </a:r>
            <a:br>
              <a:rPr lang="en-US" sz="3200" b="1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US" sz="3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Experimental Nuclear Fission:</a:t>
            </a:r>
            <a:endParaRPr lang="en-US" sz="3200"/>
          </a:p>
          <a:p>
            <a:pPr marL="0" indent="0" algn="ctr">
              <a:buNone/>
              <a:defRPr/>
            </a:pPr>
            <a:r>
              <a:rPr lang="fr-FR" sz="3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Fission with N</a:t>
            </a:r>
            <a:r>
              <a:rPr lang="en-US" sz="3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ew Observables </a:t>
            </a:r>
            <a:br>
              <a:rPr lang="en-US" sz="3200" b="1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US" sz="3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and </a:t>
            </a:r>
            <a:r>
              <a:rPr lang="fr-FR" sz="3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Correlations</a:t>
            </a:r>
            <a:endParaRPr lang="en-US" sz="3200"/>
          </a:p>
        </p:txBody>
      </p:sp>
      <p:sp>
        <p:nvSpPr>
          <p:cNvPr id="1809247953" name="Text 1"/>
          <p:cNvSpPr/>
          <p:nvPr/>
        </p:nvSpPr>
        <p:spPr bwMode="auto">
          <a:xfrm>
            <a:off x="1439015" y="4947984"/>
            <a:ext cx="4764914" cy="5060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Antoine </a:t>
            </a:r>
            <a:r>
              <a:rPr lang="en-US" sz="1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Lemasson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GANIL, Caen, France</a:t>
            </a:r>
            <a:endParaRPr lang="en-US" sz="1800" dirty="0"/>
          </a:p>
          <a:p>
            <a:pPr marL="0" indent="0" algn="ctr">
              <a:lnSpc>
                <a:spcPct val="130000"/>
              </a:lnSpc>
              <a:buNone/>
              <a:defRPr/>
            </a:pPr>
            <a:endParaRPr lang="en-US" sz="1800" dirty="0"/>
          </a:p>
        </p:txBody>
      </p:sp>
      <p:pic>
        <p:nvPicPr>
          <p:cNvPr id="1115884984" name="Picture 1"/>
          <p:cNvPicPr>
            <a:picLocks noChangeAspect="1" noChangeArrowheads="1"/>
          </p:cNvPicPr>
          <p:nvPr/>
        </p:nvPicPr>
        <p:blipFill rotWithShape="1">
          <a:blip r:embed="rId3"/>
          <a:srcRect l="48613" t="11910" r="6186"/>
          <a:stretch/>
        </p:blipFill>
        <p:spPr bwMode="auto">
          <a:xfrm>
            <a:off x="7276458" y="661458"/>
            <a:ext cx="4774689" cy="359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93323584" name="Image 56"/>
          <p:cNvPicPr/>
          <p:nvPr/>
        </p:nvPicPr>
        <p:blipFill rotWithShape="1">
          <a:blip r:embed="rId4"/>
          <a:stretch/>
        </p:blipFill>
        <p:spPr bwMode="auto">
          <a:xfrm>
            <a:off x="1433784" y="6006041"/>
            <a:ext cx="3516631" cy="491627"/>
          </a:xfrm>
          <a:prstGeom prst="rect">
            <a:avLst/>
          </a:prstGeom>
          <a:ln>
            <a:noFill/>
          </a:ln>
        </p:spPr>
      </p:pic>
      <p:pic>
        <p:nvPicPr>
          <p:cNvPr id="943000275" name="Picture 943000274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8627999" y="5669198"/>
            <a:ext cx="3516631" cy="987221"/>
          </a:xfrm>
          <a:prstGeom prst="rect">
            <a:avLst/>
          </a:prstGeom>
        </p:spPr>
      </p:pic>
      <p:sp>
        <p:nvSpPr>
          <p:cNvPr id="661088391" name="TextBox 661088390"/>
          <p:cNvSpPr txBox="1"/>
          <p:nvPr/>
        </p:nvSpPr>
        <p:spPr bwMode="auto">
          <a:xfrm>
            <a:off x="553596" y="2902124"/>
            <a:ext cx="6535752" cy="1493814"/>
          </a:xfrm>
          <a:prstGeom prst="flowChartAlternateProcess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Zakopane Conference on Nuclear Physics</a:t>
            </a:r>
          </a:p>
          <a:p>
            <a:pPr marL="0" indent="0" algn="ctr">
              <a:lnSpc>
                <a:spcPct val="130000"/>
              </a:lnSpc>
              <a:buNone/>
              <a:defRPr/>
            </a:pPr>
            <a:r>
              <a:rPr lang="fr-FR" sz="22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Extreme</a:t>
            </a:r>
            <a:r>
              <a:rPr lang="fr-FR" sz="2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of the </a:t>
            </a:r>
            <a:r>
              <a:rPr lang="fr-FR" sz="22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Nuclear</a:t>
            </a:r>
            <a:r>
              <a:rPr lang="fr-FR" sz="2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2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Landscape</a:t>
            </a:r>
            <a:r>
              <a:rPr lang="fr-FR" sz="2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 ! </a:t>
            </a:r>
            <a:br>
              <a:rPr lang="fr-FR" sz="2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fr-FR" sz="2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Session : « </a:t>
            </a:r>
            <a:r>
              <a:rPr lang="fr-FR" sz="22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When</a:t>
            </a:r>
            <a:r>
              <a:rPr lang="fr-FR" sz="2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one nucleus </a:t>
            </a:r>
            <a:r>
              <a:rPr lang="fr-FR" sz="22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becomes</a:t>
            </a:r>
            <a:r>
              <a:rPr lang="fr-FR" sz="2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2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two</a:t>
            </a:r>
            <a:r>
              <a:rPr lang="fr-FR" sz="2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 !»</a:t>
            </a:r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382686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4400" b="0" i="0" u="none" strike="noStrike" cap="none" spc="0">
                <a:solidFill>
                  <a:schemeClr val="tx2"/>
                </a:solidFill>
                <a:latin typeface="Arial"/>
                <a:ea typeface="Arial"/>
                <a:cs typeface="Arial"/>
              </a:rPr>
              <a:t>Correlations give insight to the fission process</a:t>
            </a:r>
            <a:endParaRPr sz="4400"/>
          </a:p>
          <a:p>
            <a:pPr>
              <a:defRPr/>
            </a:pPr>
            <a:endParaRPr/>
          </a:p>
        </p:txBody>
      </p:sp>
      <p:sp>
        <p:nvSpPr>
          <p:cNvPr id="998238099" name="ZoneTexte 5"/>
          <p:cNvSpPr txBox="1"/>
          <p:nvPr/>
        </p:nvSpPr>
        <p:spPr bwMode="auto">
          <a:xfrm>
            <a:off x="68814" y="898353"/>
            <a:ext cx="6148185" cy="914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dirty="0" err="1">
                <a:solidFill>
                  <a:srgbClr val="C00000"/>
                </a:solidFill>
              </a:rPr>
              <a:t>Fissioning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system-E</a:t>
            </a:r>
            <a:r>
              <a:rPr lang="fr-FR" dirty="0">
                <a:solidFill>
                  <a:srgbClr val="C00000"/>
                </a:solidFill>
              </a:rPr>
              <a:t>* </a:t>
            </a:r>
          </a:p>
          <a:p>
            <a:pPr algn="ctr">
              <a:defRPr/>
            </a:pPr>
            <a:r>
              <a:rPr lang="fr-FR" dirty="0">
                <a:solidFill>
                  <a:srgbClr val="C00000"/>
                </a:solidFill>
              </a:rPr>
              <a:t>and  </a:t>
            </a:r>
            <a:br>
              <a:rPr lang="fr-FR" dirty="0">
                <a:solidFill>
                  <a:srgbClr val="C00000"/>
                </a:solidFill>
              </a:rPr>
            </a:br>
            <a:r>
              <a:rPr lang="fr-FR" dirty="0">
                <a:solidFill>
                  <a:srgbClr val="C00000"/>
                </a:solidFill>
              </a:rPr>
              <a:t>Fission Fragment</a:t>
            </a:r>
            <a:r>
              <a:rPr lang="fr-FR" b="1" dirty="0">
                <a:solidFill>
                  <a:srgbClr val="C00000"/>
                </a:solidFill>
              </a:rPr>
              <a:t> Mass-neutron/</a:t>
            </a:r>
            <a:r>
              <a:rPr lang="fr-FR" b="1" dirty="0" err="1">
                <a:solidFill>
                  <a:srgbClr val="C00000"/>
                </a:solidFill>
                <a:latin typeface="Symbol" panose="05050102010706020507" pitchFamily="18" charset="2"/>
              </a:rPr>
              <a:t>g</a:t>
            </a:r>
            <a:r>
              <a:rPr lang="fr-FR" b="1" dirty="0" err="1">
                <a:solidFill>
                  <a:srgbClr val="C00000"/>
                </a:solidFill>
              </a:rPr>
              <a:t>-ray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correlations</a:t>
            </a:r>
            <a:endParaRPr dirty="0">
              <a:solidFill>
                <a:srgbClr val="C00000"/>
              </a:solidFill>
            </a:endParaRPr>
          </a:p>
        </p:txBody>
      </p:sp>
      <p:grpSp>
        <p:nvGrpSpPr>
          <p:cNvPr id="1804153349" name="Groupe 26"/>
          <p:cNvGrpSpPr/>
          <p:nvPr/>
        </p:nvGrpSpPr>
        <p:grpSpPr bwMode="auto">
          <a:xfrm>
            <a:off x="-1268820" y="-2504115"/>
            <a:ext cx="5362827" cy="2275087"/>
            <a:chOff x="0" y="0"/>
            <a:chExt cx="5362827" cy="2275087"/>
          </a:xfrm>
        </p:grpSpPr>
        <p:grpSp>
          <p:nvGrpSpPr>
            <p:cNvPr id="456426256" name="Groupe 18"/>
            <p:cNvGrpSpPr/>
            <p:nvPr/>
          </p:nvGrpSpPr>
          <p:grpSpPr bwMode="auto">
            <a:xfrm>
              <a:off x="0" y="0"/>
              <a:ext cx="5362827" cy="2275087"/>
              <a:chOff x="0" y="0"/>
              <a:chExt cx="5362827" cy="2275087"/>
            </a:xfrm>
          </p:grpSpPr>
          <p:pic>
            <p:nvPicPr>
              <p:cNvPr id="317229900" name="Image 5" descr="saw_tooth.png"/>
              <p:cNvPicPr>
                <a:picLocks noChangeAspect="1"/>
              </p:cNvPicPr>
              <p:nvPr/>
            </p:nvPicPr>
            <p:blipFill rotWithShape="1">
              <a:blip r:embed="rId3"/>
              <a:srcRect l="10521" t="27122" r="18311" b="13251"/>
              <a:stretch/>
            </p:blipFill>
            <p:spPr bwMode="auto">
              <a:xfrm>
                <a:off x="0" y="375869"/>
                <a:ext cx="2723140" cy="18775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87912231" name="Rectangle 17"/>
              <p:cNvSpPr/>
              <p:nvPr/>
            </p:nvSpPr>
            <p:spPr bwMode="auto">
              <a:xfrm>
                <a:off x="1228681" y="436558"/>
                <a:ext cx="668483" cy="36611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b="1" baseline="30000">
                    <a:cs typeface="DejaVu Sans"/>
                  </a:rPr>
                  <a:t>252</a:t>
                </a:r>
                <a:r>
                  <a:rPr lang="en-GB" b="1">
                    <a:cs typeface="DejaVu Sans"/>
                  </a:rPr>
                  <a:t>Cf</a:t>
                </a:r>
                <a:endParaRPr lang="en-US"/>
              </a:p>
            </p:txBody>
          </p:sp>
          <p:sp>
            <p:nvSpPr>
              <p:cNvPr id="2044877666" name="Rectangle 21"/>
              <p:cNvSpPr/>
              <p:nvPr/>
            </p:nvSpPr>
            <p:spPr bwMode="auto">
              <a:xfrm>
                <a:off x="808060" y="0"/>
                <a:ext cx="3525755" cy="3356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algn="ctr">
                  <a:tabLst>
                    <a:tab pos="655636" algn="l"/>
                    <a:tab pos="1312860" algn="l"/>
                    <a:tab pos="1968498" algn="l"/>
                    <a:tab pos="2625723" algn="l"/>
                    <a:tab pos="3282948" algn="l"/>
                    <a:tab pos="3938586" algn="l"/>
                    <a:tab pos="4595811" algn="l"/>
                  </a:tabLst>
                  <a:defRPr/>
                </a:pPr>
                <a:r>
                  <a:rPr lang="en-GB" sz="1600" b="1">
                    <a:cs typeface="DejaVu Sans"/>
                  </a:rPr>
                  <a:t>neutron  </a:t>
                </a:r>
                <a:r>
                  <a:rPr lang="fr-FR" sz="1600" b="1">
                    <a:cs typeface="DejaVu Sans"/>
                  </a:rPr>
                  <a:t>multiplicty </a:t>
                </a:r>
                <a:r>
                  <a:rPr lang="en-GB" sz="1600" b="1">
                    <a:cs typeface="DejaVu Sans"/>
                  </a:rPr>
                  <a:t>&amp; gamma</a:t>
                </a:r>
                <a:r>
                  <a:rPr lang="fr-FR" sz="1600" b="1">
                    <a:cs typeface="DejaVu Sans"/>
                  </a:rPr>
                  <a:t>-rays</a:t>
                </a:r>
                <a:endParaRPr/>
              </a:p>
            </p:txBody>
          </p:sp>
          <p:pic>
            <p:nvPicPr>
              <p:cNvPr id="1751454889" name="Image 4"/>
              <p:cNvPicPr>
                <a:picLocks noChangeAspect="1"/>
              </p:cNvPicPr>
              <p:nvPr/>
            </p:nvPicPr>
            <p:blipFill rotWithShape="1">
              <a:blip r:embed="rId4"/>
              <a:srcRect l="31287" t="28656" r="20319" b="8593"/>
              <a:stretch/>
            </p:blipFill>
            <p:spPr bwMode="auto">
              <a:xfrm>
                <a:off x="2729352" y="354243"/>
                <a:ext cx="2633475" cy="1920844"/>
              </a:xfrm>
              <a:prstGeom prst="rect">
                <a:avLst/>
              </a:prstGeom>
            </p:spPr>
          </p:pic>
        </p:grpSp>
        <p:sp>
          <p:nvSpPr>
            <p:cNvPr id="449088960" name="Rectangle 34"/>
            <p:cNvSpPr/>
            <p:nvPr/>
          </p:nvSpPr>
          <p:spPr bwMode="auto">
            <a:xfrm>
              <a:off x="3932784" y="376106"/>
              <a:ext cx="668483" cy="366119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b="1" baseline="30000">
                  <a:cs typeface="DejaVu Sans"/>
                </a:rPr>
                <a:t>252</a:t>
              </a:r>
              <a:r>
                <a:rPr lang="en-GB" b="1">
                  <a:cs typeface="DejaVu Sans"/>
                </a:rPr>
                <a:t>Cf</a:t>
              </a:r>
              <a:endParaRPr lang="en-US"/>
            </a:p>
          </p:txBody>
        </p:sp>
      </p:grpSp>
      <p:grpSp>
        <p:nvGrpSpPr>
          <p:cNvPr id="1657595870" name="Group 1657595869"/>
          <p:cNvGrpSpPr/>
          <p:nvPr/>
        </p:nvGrpSpPr>
        <p:grpSpPr bwMode="auto">
          <a:xfrm>
            <a:off x="82974" y="2243665"/>
            <a:ext cx="3609342" cy="3241696"/>
            <a:chOff x="0" y="0"/>
            <a:chExt cx="3609342" cy="3241696"/>
          </a:xfrm>
        </p:grpSpPr>
        <p:pic>
          <p:nvPicPr>
            <p:cNvPr id="1004641473" name="Picture 1004641472"/>
            <p:cNvPicPr>
              <a:picLocks noChangeAspect="1"/>
            </p:cNvPicPr>
            <p:nvPr/>
          </p:nvPicPr>
          <p:blipFill rotWithShape="1">
            <a:blip r:embed="rId5"/>
            <a:srcRect b="24135"/>
            <a:stretch/>
          </p:blipFill>
          <p:spPr bwMode="auto">
            <a:xfrm>
              <a:off x="720" y="0"/>
              <a:ext cx="3603942" cy="2723177"/>
            </a:xfrm>
            <a:prstGeom prst="rect">
              <a:avLst/>
            </a:prstGeom>
          </p:spPr>
        </p:pic>
        <p:sp>
          <p:nvSpPr>
            <p:cNvPr id="1817588522" name="TextBox 1817588521"/>
            <p:cNvSpPr txBox="1"/>
            <p:nvPr/>
          </p:nvSpPr>
          <p:spPr bwMode="auto">
            <a:xfrm>
              <a:off x="0" y="2723175"/>
              <a:ext cx="3609342" cy="51851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vertOverflow="overflow" horzOverflow="overflow" vert="horz" wrap="square" lIns="91440" tIns="45720" rIns="91440" bIns="45720" numCol="1" spcCol="0" rtlCol="0" fromWordArt="0" anchor="t" anchorCtr="0" forceAA="0" compatLnSpc="0">
              <a:spAutoFit/>
            </a:bodyPr>
            <a:lstStyle/>
            <a:p>
              <a:pPr algn="ctr">
                <a:defRPr/>
              </a:pPr>
              <a:r>
                <a:rPr lang="fr-FR" sz="1400"/>
                <a:t>K-H Schmidt and B. Jurado </a:t>
              </a:r>
              <a:br>
                <a:rPr lang="fr-FR" sz="1400"/>
              </a:br>
              <a:r>
                <a:rPr sz="1400"/>
                <a:t>PRL 104, 212501 (2010)</a:t>
              </a:r>
            </a:p>
          </p:txBody>
        </p:sp>
      </p:grpSp>
      <p:grpSp>
        <p:nvGrpSpPr>
          <p:cNvPr id="105723941" name="Group 105723940"/>
          <p:cNvGrpSpPr/>
          <p:nvPr/>
        </p:nvGrpSpPr>
        <p:grpSpPr bwMode="auto">
          <a:xfrm>
            <a:off x="8685249" y="1981982"/>
            <a:ext cx="3079431" cy="3456336"/>
            <a:chOff x="0" y="0"/>
            <a:chExt cx="3079431" cy="3456336"/>
          </a:xfrm>
        </p:grpSpPr>
        <p:pic>
          <p:nvPicPr>
            <p:cNvPr id="1275980612" name="Picture 1275980611"/>
            <p:cNvPicPr>
              <a:picLocks noChangeAspect="1"/>
            </p:cNvPicPr>
            <p:nvPr/>
          </p:nvPicPr>
          <p:blipFill rotWithShape="1">
            <a:blip r:embed="rId6"/>
            <a:srcRect b="22944"/>
            <a:stretch/>
          </p:blipFill>
          <p:spPr bwMode="auto">
            <a:xfrm>
              <a:off x="0" y="0"/>
              <a:ext cx="3049135" cy="3151176"/>
            </a:xfrm>
            <a:prstGeom prst="rect">
              <a:avLst/>
            </a:prstGeom>
          </p:spPr>
        </p:pic>
        <p:sp>
          <p:nvSpPr>
            <p:cNvPr id="1276411644" name="TextBox 1276411643"/>
            <p:cNvSpPr txBox="1"/>
            <p:nvPr/>
          </p:nvSpPr>
          <p:spPr bwMode="auto">
            <a:xfrm>
              <a:off x="28343" y="3151176"/>
              <a:ext cx="3051087" cy="3051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vertOverflow="overflow" horzOverflow="overflow" vert="horz" wrap="square" lIns="91440" tIns="45720" rIns="91440" bIns="45720" numCol="1" spcCol="0" rtlCol="0" fromWordArt="0" anchor="t" anchorCtr="0" forceAA="0" compatLnSpc="0">
              <a:spAutoFit/>
            </a:bodyPr>
            <a:lstStyle/>
            <a:p>
              <a:pPr algn="ctr">
                <a:defRPr/>
              </a:pPr>
              <a:r>
                <a:rPr lang="fr-FR" sz="1400" dirty="0"/>
                <a:t>Wilson et al, </a:t>
              </a:r>
              <a:r>
                <a:rPr lang="fr-FR" sz="1400" b="0" i="0" u="none" strike="noStrike" cap="none" spc="0" dirty="0">
                  <a:solidFill>
                    <a:schemeClr val="tx1"/>
                  </a:solidFill>
                  <a:latin typeface="Arial"/>
                  <a:ea typeface="Arial"/>
                  <a:cs typeface="Arial"/>
                </a:rPr>
                <a:t>Nature </a:t>
              </a:r>
              <a:r>
                <a:rPr lang="fr-FR" sz="1400" i="0" u="none" strike="noStrike" cap="none" spc="0" dirty="0">
                  <a:solidFill>
                    <a:schemeClr val="tx1"/>
                  </a:solidFill>
                  <a:latin typeface="Arial"/>
                  <a:ea typeface="Arial"/>
                  <a:cs typeface="Arial"/>
                </a:rPr>
                <a:t>590</a:t>
              </a:r>
              <a:r>
                <a:rPr lang="fr-FR" sz="1400" b="0" i="0" u="none" strike="noStrike" cap="none" spc="0" dirty="0">
                  <a:solidFill>
                    <a:schemeClr val="tx1"/>
                  </a:solidFill>
                  <a:latin typeface="Arial"/>
                  <a:ea typeface="Arial"/>
                  <a:cs typeface="Arial"/>
                </a:rPr>
                <a:t>, 566 (2021) </a:t>
              </a:r>
              <a:endParaRPr sz="1400" dirty="0"/>
            </a:p>
          </p:txBody>
        </p:sp>
      </p:grpSp>
      <p:sp>
        <p:nvSpPr>
          <p:cNvPr id="424847826" name="TextBox 424847825"/>
          <p:cNvSpPr txBox="1"/>
          <p:nvPr/>
        </p:nvSpPr>
        <p:spPr bwMode="auto">
          <a:xfrm>
            <a:off x="4152942" y="4943217"/>
            <a:ext cx="3999621" cy="1419619"/>
          </a:xfrm>
          <a:prstGeom prst="rect">
            <a:avLst/>
          </a:prstGeom>
          <a:solidFill>
            <a:schemeClr val="accent4">
              <a:lumMod val="20000"/>
              <a:lumOff val="80000"/>
              <a:alpha val="48999"/>
            </a:schemeClr>
          </a:solidFill>
          <a:ln w="6350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marL="283878" indent="-283878">
              <a:buFont typeface="Arial"/>
              <a:buChar char="–"/>
              <a:defRPr/>
            </a:pPr>
            <a:r>
              <a:rPr lang="fr-FR" dirty="0" err="1"/>
              <a:t>Compettion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Shell </a:t>
            </a:r>
            <a:r>
              <a:rPr lang="fr-FR" dirty="0" err="1"/>
              <a:t>Effects</a:t>
            </a:r>
            <a:r>
              <a:rPr lang="fr-FR" dirty="0"/>
              <a:t> </a:t>
            </a:r>
          </a:p>
          <a:p>
            <a:pPr marL="283878" indent="-283878">
              <a:buFont typeface="Arial"/>
              <a:buChar char="–"/>
              <a:defRPr/>
            </a:pPr>
            <a:r>
              <a:rPr lang="fr-FR" dirty="0"/>
              <a:t>Energy sharing </a:t>
            </a:r>
            <a:r>
              <a:rPr lang="fr-FR" dirty="0" err="1"/>
              <a:t>among</a:t>
            </a:r>
            <a:r>
              <a:rPr lang="fr-FR" dirty="0"/>
              <a:t> fragments </a:t>
            </a:r>
          </a:p>
          <a:p>
            <a:pPr marL="283878" indent="-283878">
              <a:buFont typeface="Arial"/>
              <a:buChar char="–"/>
              <a:defRPr/>
            </a:pPr>
            <a:r>
              <a:rPr lang="fr-FR" dirty="0"/>
              <a:t>Energy </a:t>
            </a:r>
            <a:r>
              <a:rPr lang="fr-FR" dirty="0" err="1"/>
              <a:t>Sorting</a:t>
            </a:r>
            <a:r>
              <a:rPr lang="fr-FR" dirty="0"/>
              <a:t> (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dirty="0" err="1"/>
              <a:t>Densities</a:t>
            </a:r>
            <a:r>
              <a:rPr lang="fr-FR" dirty="0"/>
              <a:t>)</a:t>
            </a:r>
          </a:p>
          <a:p>
            <a:pPr marL="283878" indent="-283878">
              <a:buFont typeface="Arial"/>
              <a:buChar char="–"/>
              <a:defRPr/>
            </a:pP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De-excitation of FF </a:t>
            </a:r>
          </a:p>
          <a:p>
            <a:pPr marL="283878" indent="-283878">
              <a:buFont typeface="Arial"/>
              <a:buChar char="–"/>
              <a:defRPr/>
            </a:pPr>
            <a:r>
              <a:rPr lang="fr-FR" dirty="0" err="1"/>
              <a:t>Angular</a:t>
            </a:r>
            <a:r>
              <a:rPr lang="fr-FR" dirty="0"/>
              <a:t> </a:t>
            </a:r>
            <a:r>
              <a:rPr lang="fr-FR" dirty="0" err="1"/>
              <a:t>momentum</a:t>
            </a:r>
            <a:r>
              <a:rPr lang="fr-FR" dirty="0"/>
              <a:t> </a:t>
            </a:r>
            <a:r>
              <a:rPr lang="fr-FR" dirty="0" err="1"/>
              <a:t>generation</a:t>
            </a:r>
            <a:r>
              <a:rPr lang="fr-FR" dirty="0"/>
              <a:t> </a:t>
            </a:r>
            <a:endParaRPr lang="fr-FR" sz="1800" b="0" i="0" u="none" strike="noStrike" cap="none" spc="0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299556" name="TextBox 190299555"/>
          <p:cNvSpPr txBox="1"/>
          <p:nvPr/>
        </p:nvSpPr>
        <p:spPr bwMode="auto">
          <a:xfrm>
            <a:off x="8834806" y="1610311"/>
            <a:ext cx="2808657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tabLst>
                <a:tab pos="655636" algn="l"/>
                <a:tab pos="1312860" algn="l"/>
                <a:tab pos="1968498" algn="l"/>
                <a:tab pos="2625723" algn="l"/>
                <a:tab pos="3282948" algn="l"/>
                <a:tab pos="3938586" algn="l"/>
                <a:tab pos="4595811" algn="l"/>
              </a:tabLst>
              <a:defRPr/>
            </a:pPr>
            <a:r>
              <a:rPr lang="fr-FR" b="1" dirty="0" err="1">
                <a:cs typeface="DejaVu Sans"/>
              </a:rPr>
              <a:t>Average</a:t>
            </a:r>
            <a:r>
              <a:rPr lang="fr-FR" b="1" dirty="0">
                <a:cs typeface="DejaVu Sans"/>
              </a:rPr>
              <a:t> spin &lt;J&gt;</a:t>
            </a:r>
            <a:r>
              <a:rPr lang="fr-FR" dirty="0"/>
              <a:t> of FF</a:t>
            </a:r>
            <a:endParaRPr dirty="0"/>
          </a:p>
        </p:txBody>
      </p:sp>
      <p:sp>
        <p:nvSpPr>
          <p:cNvPr id="1984626579" name="TextBox 1984626578"/>
          <p:cNvSpPr txBox="1"/>
          <p:nvPr/>
        </p:nvSpPr>
        <p:spPr bwMode="auto">
          <a:xfrm>
            <a:off x="8343001" y="5576865"/>
            <a:ext cx="3566313" cy="914760"/>
          </a:xfrm>
          <a:prstGeom prst="rect">
            <a:avLst/>
          </a:prstGeom>
          <a:noFill/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>
                <a:solidFill>
                  <a:srgbClr val="FF0000"/>
                </a:solidFill>
              </a:rPr>
              <a:t>Talks by </a:t>
            </a:r>
            <a:br>
              <a:rPr lang="fr-FR">
                <a:solidFill>
                  <a:srgbClr val="FF0000"/>
                </a:solidFill>
              </a:rPr>
            </a:br>
            <a:r>
              <a:rPr lang="fr-FR">
                <a:solidFill>
                  <a:srgbClr val="FF0000"/>
                </a:solidFill>
              </a:rPr>
              <a:t>A. </a:t>
            </a:r>
            <a:r>
              <a:rPr lang="fr-FR" sz="1800" b="0" i="0" u="none" strike="noStrike" cap="none" spc="0">
                <a:solidFill>
                  <a:srgbClr val="FF0000"/>
                </a:solidFill>
                <a:latin typeface="Arial"/>
                <a:ea typeface="Arial"/>
                <a:cs typeface="Arial"/>
              </a:rPr>
              <a:t>Al-Adili</a:t>
            </a:r>
            <a:r>
              <a:rPr lang="fr-FR">
                <a:solidFill>
                  <a:srgbClr val="FF0000"/>
                </a:solidFill>
              </a:rPr>
              <a:t>, </a:t>
            </a:r>
            <a:r>
              <a:rPr lang="fr-FR" sz="1800" b="0" i="0" u="none" strike="noStrike" cap="none" spc="0">
                <a:solidFill>
                  <a:srgbClr val="FF0000"/>
                </a:solidFill>
                <a:latin typeface="Arial"/>
                <a:ea typeface="Arial"/>
                <a:cs typeface="Arial"/>
              </a:rPr>
              <a:t>M. Ciemala</a:t>
            </a:r>
            <a:r>
              <a:rPr lang="fr-FR" sz="1800" b="0" i="0" u="none" strike="noStrike" cap="none" spc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, </a:t>
            </a:r>
            <a:br>
              <a:rPr lang="fr-FR">
                <a:solidFill>
                  <a:srgbClr val="FF0000"/>
                </a:solidFill>
              </a:rPr>
            </a:br>
            <a:r>
              <a:rPr lang="fr-FR" sz="1800" b="0" i="0" u="none" strike="noStrike" cap="none" spc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J. Wilson, B. Mauss</a:t>
            </a:r>
            <a:endParaRPr>
              <a:solidFill>
                <a:srgbClr val="FF0000"/>
              </a:solidFill>
            </a:endParaRPr>
          </a:p>
        </p:txBody>
      </p:sp>
      <p:grpSp>
        <p:nvGrpSpPr>
          <p:cNvPr id="2092062603" name="Group 2092062602"/>
          <p:cNvGrpSpPr/>
          <p:nvPr/>
        </p:nvGrpSpPr>
        <p:grpSpPr bwMode="auto">
          <a:xfrm>
            <a:off x="3830432" y="2173653"/>
            <a:ext cx="4513648" cy="2518410"/>
            <a:chOff x="0" y="0"/>
            <a:chExt cx="4513648" cy="2518410"/>
          </a:xfrm>
        </p:grpSpPr>
        <p:pic>
          <p:nvPicPr>
            <p:cNvPr id="1834932798" name="Picture 1834932797"/>
            <p:cNvPicPr>
              <a:picLocks noChangeAspect="1"/>
            </p:cNvPicPr>
            <p:nvPr/>
          </p:nvPicPr>
          <p:blipFill rotWithShape="1">
            <a:blip r:embed="rId7"/>
            <a:srcRect r="4551" b="46018"/>
            <a:stretch/>
          </p:blipFill>
          <p:spPr bwMode="auto">
            <a:xfrm>
              <a:off x="0" y="0"/>
              <a:ext cx="4509909" cy="2213251"/>
            </a:xfrm>
            <a:prstGeom prst="rect">
              <a:avLst/>
            </a:prstGeom>
          </p:spPr>
        </p:pic>
        <p:sp>
          <p:nvSpPr>
            <p:cNvPr id="612389466" name="TextBox 612389465"/>
            <p:cNvSpPr txBox="1"/>
            <p:nvPr/>
          </p:nvSpPr>
          <p:spPr bwMode="auto">
            <a:xfrm>
              <a:off x="12942" y="2213250"/>
              <a:ext cx="4500706" cy="3051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vertOverflow="overflow" horzOverflow="overflow" vert="horz" wrap="square" lIns="91440" tIns="45720" rIns="91440" bIns="45720" numCol="1" spcCol="0" rtlCol="0" fromWordArt="0" anchor="t" anchorCtr="0" forceAA="0" compatLnSpc="0">
              <a:spAutoFit/>
            </a:bodyPr>
            <a:lstStyle/>
            <a:p>
              <a:pPr algn="ctr">
                <a:defRPr/>
              </a:pPr>
              <a:r>
                <a:rPr lang="fr-FR" sz="1400"/>
                <a:t>Francheteau et al. PRL</a:t>
              </a:r>
              <a:r>
                <a:rPr sz="1400"/>
                <a:t> 132, 142501 (2024)</a:t>
              </a:r>
            </a:p>
          </p:txBody>
        </p:sp>
      </p:grpSp>
      <p:pic>
        <p:nvPicPr>
          <p:cNvPr id="1356956559" name="Picture 1356956558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12576710" y="105852"/>
            <a:ext cx="3452655" cy="4089045"/>
          </a:xfrm>
          <a:prstGeom prst="rect">
            <a:avLst/>
          </a:prstGeom>
        </p:spPr>
      </p:pic>
      <p:sp>
        <p:nvSpPr>
          <p:cNvPr id="1658714650" name="TextBox 1658714649"/>
          <p:cNvSpPr txBox="1"/>
          <p:nvPr/>
        </p:nvSpPr>
        <p:spPr bwMode="auto">
          <a:xfrm>
            <a:off x="4794780" y="1798169"/>
            <a:ext cx="2602438" cy="37510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tabLst>
                <a:tab pos="655635" algn="l"/>
                <a:tab pos="1312859" algn="l"/>
                <a:tab pos="1968498" algn="l"/>
                <a:tab pos="2625723" algn="l"/>
                <a:tab pos="3282948" algn="l"/>
                <a:tab pos="3938585" algn="l"/>
                <a:tab pos="4595810" algn="l"/>
              </a:tabLst>
              <a:defRPr/>
            </a:pPr>
            <a:r>
              <a:rPr lang="fr-FR" b="1" dirty="0">
                <a:cs typeface="DejaVu Sans"/>
              </a:rPr>
              <a:t>A-TKE-</a:t>
            </a:r>
            <a:r>
              <a:rPr lang="fr-FR" b="1" dirty="0">
                <a:latin typeface="Symbol" panose="05050102010706020507" pitchFamily="18" charset="2"/>
                <a:cs typeface="DejaVu Sans"/>
              </a:rPr>
              <a:t>g</a:t>
            </a:r>
            <a:r>
              <a:rPr lang="fr-FR" b="1" dirty="0">
                <a:cs typeface="DejaVu Sans"/>
              </a:rPr>
              <a:t>-rays</a:t>
            </a:r>
            <a:endParaRPr dirty="0"/>
          </a:p>
        </p:txBody>
      </p:sp>
      <p:sp>
        <p:nvSpPr>
          <p:cNvPr id="2027659783" name="TextBox 2027659782"/>
          <p:cNvSpPr txBox="1"/>
          <p:nvPr/>
        </p:nvSpPr>
        <p:spPr bwMode="auto">
          <a:xfrm>
            <a:off x="584266" y="1968101"/>
            <a:ext cx="2606758" cy="38414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tabLst>
                <a:tab pos="655635" algn="l"/>
                <a:tab pos="1312859" algn="l"/>
                <a:tab pos="1968498" algn="l"/>
                <a:tab pos="2625723" algn="l"/>
                <a:tab pos="3282948" algn="l"/>
                <a:tab pos="3938585" algn="l"/>
                <a:tab pos="4595810" algn="l"/>
              </a:tabLst>
              <a:defRPr/>
            </a:pPr>
            <a:r>
              <a:rPr lang="fr-FR" b="1">
                <a:cs typeface="DejaVu Sans"/>
              </a:rPr>
              <a:t>&lt;</a:t>
            </a:r>
            <a:r>
              <a:rPr lang="fr-FR" b="1">
                <a:latin typeface="Symbol"/>
                <a:ea typeface="Symbol"/>
                <a:cs typeface="Symbol"/>
              </a:rPr>
              <a:t>n</a:t>
            </a:r>
            <a:r>
              <a:rPr lang="fr-FR" b="1">
                <a:cs typeface="DejaVu Sans"/>
              </a:rPr>
              <a:t>&gt; (A,E*)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65435812" name="Picture 765435811"/>
          <p:cNvPicPr>
            <a:picLocks noChangeAspect="1"/>
          </p:cNvPicPr>
          <p:nvPr/>
        </p:nvPicPr>
        <p:blipFill rotWithShape="1">
          <a:blip r:embed="rId3"/>
          <a:srcRect t="14697" b="11769"/>
          <a:stretch/>
        </p:blipFill>
        <p:spPr bwMode="auto">
          <a:xfrm>
            <a:off x="1879074" y="2497007"/>
            <a:ext cx="8281880" cy="3044957"/>
          </a:xfrm>
          <a:prstGeom prst="rect">
            <a:avLst/>
          </a:prstGeom>
        </p:spPr>
      </p:pic>
      <p:sp>
        <p:nvSpPr>
          <p:cNvPr id="346734459" name="Text 1"/>
          <p:cNvSpPr/>
          <p:nvPr/>
        </p:nvSpPr>
        <p:spPr bwMode="auto">
          <a:xfrm>
            <a:off x="728556" y="1005840"/>
            <a:ext cx="11254109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  <a:defRPr/>
            </a:pPr>
            <a:r>
              <a:rPr lang="en-US" b="1"/>
              <a:t>Many complementary experimental routes: </a:t>
            </a:r>
            <a:br>
              <a:rPr lang="en-US"/>
            </a:br>
            <a:r>
              <a:rPr lang="en-US"/>
              <a:t>direct kinematics, inverse kinematics, storage rings, </a:t>
            </a:r>
            <a:r>
              <a:rPr lang="fr-FR"/>
              <a:t>spontaneous fission, </a:t>
            </a:r>
            <a:r>
              <a:rPr lang="en-US"/>
              <a:t>ISOL beams, in-flight fission</a:t>
            </a:r>
            <a:r>
              <a:rPr lang="fr-FR"/>
              <a:t>, ...</a:t>
            </a:r>
            <a:endParaRPr lang="en-US"/>
          </a:p>
          <a:p>
            <a:pPr marL="342900" indent="-342900">
              <a:spcAft>
                <a:spcPts val="1200"/>
              </a:spcAft>
              <a:buSzPct val="100000"/>
              <a:buChar char="•"/>
              <a:defRPr/>
            </a:pPr>
            <a:r>
              <a:rPr lang="en-US"/>
              <a:t>Different facilities reach different regions of the nuclear chart and different observables</a:t>
            </a:r>
          </a:p>
          <a:p>
            <a:pPr marL="342900" indent="-342900">
              <a:spcAft>
                <a:spcPts val="1200"/>
              </a:spcAft>
              <a:buSzPct val="100000"/>
              <a:buChar char="•"/>
              <a:defRPr/>
            </a:pPr>
            <a:r>
              <a:rPr lang="en-US"/>
              <a:t>This session reflects that diversity</a:t>
            </a:r>
            <a:r>
              <a:rPr lang="fr-FR"/>
              <a:t> :</a:t>
            </a:r>
            <a:r>
              <a:rPr lang="en-US"/>
              <a:t> GANIL, GSI, ISOLDE, IGISOL,</a:t>
            </a:r>
            <a:r>
              <a:rPr lang="fr-FR"/>
              <a:t> OSLO,</a:t>
            </a:r>
            <a:r>
              <a:rPr lang="en-US"/>
              <a:t> </a:t>
            </a:r>
            <a:r>
              <a:rPr lang="fr-FR"/>
              <a:t>LANL, ...</a:t>
            </a:r>
            <a:endParaRPr lang="en-US"/>
          </a:p>
        </p:txBody>
      </p:sp>
      <p:sp>
        <p:nvSpPr>
          <p:cNvPr id="1569119056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indent="0" algn="l">
              <a:buNone/>
              <a:defRPr/>
            </a:pPr>
            <a:r>
              <a:rPr lang="en-US"/>
              <a:t>The </a:t>
            </a:r>
            <a:r>
              <a:rPr lang="fr-FR"/>
              <a:t>Experimental </a:t>
            </a:r>
            <a:r>
              <a:rPr lang="en-US"/>
              <a:t>Fission Landscape Today</a:t>
            </a:r>
            <a:endParaRPr/>
          </a:p>
          <a:p>
            <a:pPr>
              <a:defRPr/>
            </a:pPr>
            <a:endParaRPr/>
          </a:p>
        </p:txBody>
      </p:sp>
      <p:sp>
        <p:nvSpPr>
          <p:cNvPr id="1305113450" name="TextBox 1305113449"/>
          <p:cNvSpPr txBox="1"/>
          <p:nvPr/>
        </p:nvSpPr>
        <p:spPr bwMode="auto">
          <a:xfrm>
            <a:off x="2274954" y="5579593"/>
            <a:ext cx="8061654" cy="10976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2200" dirty="0">
                <a:solidFill>
                  <a:srgbClr val="FF0000"/>
                </a:solidFill>
              </a:rPr>
              <a:t>In the </a:t>
            </a:r>
            <a:r>
              <a:rPr lang="fr-FR" sz="2200" dirty="0" err="1">
                <a:solidFill>
                  <a:srgbClr val="FF0000"/>
                </a:solidFill>
              </a:rPr>
              <a:t>following</a:t>
            </a:r>
            <a:r>
              <a:rPr lang="fr-FR" sz="2200" dirty="0">
                <a:solidFill>
                  <a:srgbClr val="FF0000"/>
                </a:solidFill>
              </a:rPr>
              <a:t>, I </a:t>
            </a:r>
            <a:r>
              <a:rPr lang="fr-FR" sz="2200" dirty="0" err="1">
                <a:solidFill>
                  <a:srgbClr val="FF0000"/>
                </a:solidFill>
              </a:rPr>
              <a:t>will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 err="1">
                <a:solidFill>
                  <a:srgbClr val="FF0000"/>
                </a:solidFill>
              </a:rPr>
              <a:t>further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 err="1">
                <a:solidFill>
                  <a:srgbClr val="FF0000"/>
                </a:solidFill>
              </a:rPr>
              <a:t>exemplify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br>
              <a:rPr lang="fr-FR" sz="2200" dirty="0">
                <a:solidFill>
                  <a:srgbClr val="FF0000"/>
                </a:solidFill>
              </a:rPr>
            </a:br>
            <a:r>
              <a:rPr lang="fr-FR" sz="2200" dirty="0">
                <a:solidFill>
                  <a:srgbClr val="FF0000"/>
                </a:solidFill>
              </a:rPr>
              <a:t>insight on the fission process </a:t>
            </a:r>
            <a:br>
              <a:rPr lang="fr-FR" sz="2200" dirty="0">
                <a:solidFill>
                  <a:srgbClr val="FF0000"/>
                </a:solidFill>
              </a:rPr>
            </a:br>
            <a:r>
              <a:rPr lang="fr-FR" sz="2200" dirty="0" err="1">
                <a:solidFill>
                  <a:srgbClr val="FF0000"/>
                </a:solidFill>
              </a:rPr>
              <a:t>gained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 err="1">
                <a:solidFill>
                  <a:srgbClr val="FF0000"/>
                </a:solidFill>
              </a:rPr>
              <a:t>from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 err="1">
                <a:solidFill>
                  <a:srgbClr val="FF0000"/>
                </a:solidFill>
              </a:rPr>
              <a:t>correlations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 err="1">
                <a:solidFill>
                  <a:srgbClr val="FF0000"/>
                </a:solidFill>
              </a:rPr>
              <a:t>measured</a:t>
            </a:r>
            <a:r>
              <a:rPr lang="fr-FR" sz="2200" dirty="0">
                <a:solidFill>
                  <a:srgbClr val="FF0000"/>
                </a:solidFill>
              </a:rPr>
              <a:t> at VAMOS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113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51134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311134" name="CustomShape 3"/>
          <p:cNvSpPr/>
          <p:nvPr/>
        </p:nvSpPr>
        <p:spPr bwMode="auto">
          <a:xfrm>
            <a:off x="9926280" y="7467480"/>
            <a:ext cx="2588266" cy="1702319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none" lIns="35640" tIns="35640" rIns="35640" bIns="3564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Thin"/>
                <a:ea typeface="Helvetica Neue Thin"/>
              </a:rPr>
              <a:t>observables: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Fissioning System: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7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- 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A, Z, E*, angle, velocity</a:t>
            </a:r>
            <a:endParaRPr lang="fr-FR" sz="17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7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Fission Fragments: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7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- 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A</a:t>
            </a:r>
            <a:r>
              <a:rPr lang="en-US" sz="1700" b="0" strike="noStrike" spc="0" baseline="30000">
                <a:solidFill>
                  <a:srgbClr val="FFFFFF"/>
                </a:solidFill>
                <a:latin typeface="Helvetica Neue"/>
                <a:ea typeface="Helvetica Neue"/>
              </a:rPr>
              <a:t>post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, Z, q, angle, velocity</a:t>
            </a:r>
            <a:endParaRPr lang="fr-FR" sz="1700" b="0" strike="noStrike" spc="0">
              <a:latin typeface="Arial"/>
            </a:endParaRPr>
          </a:p>
        </p:txBody>
      </p:sp>
      <p:pic>
        <p:nvPicPr>
          <p:cNvPr id="1218935940" name="VAMOS_platform.jpg" descr="VAMOS_platform.jpg"/>
          <p:cNvPicPr/>
          <p:nvPr/>
        </p:nvPicPr>
        <p:blipFill rotWithShape="1">
          <a:blip r:embed="rId3"/>
          <a:srcRect l="25322" r="12465" b="27293"/>
          <a:stretch/>
        </p:blipFill>
        <p:spPr bwMode="auto">
          <a:xfrm rot="4537800">
            <a:off x="7420664" y="451807"/>
            <a:ext cx="1724040" cy="2478599"/>
          </a:xfrm>
          <a:prstGeom prst="rect">
            <a:avLst/>
          </a:prstGeom>
          <a:ln w="12600">
            <a:noFill/>
          </a:ln>
        </p:spPr>
      </p:pic>
      <p:grpSp>
        <p:nvGrpSpPr>
          <p:cNvPr id="1657702128" name="Group 7"/>
          <p:cNvGrpSpPr/>
          <p:nvPr/>
        </p:nvGrpSpPr>
        <p:grpSpPr bwMode="auto">
          <a:xfrm>
            <a:off x="1167464" y="2594887"/>
            <a:ext cx="3599640" cy="1897560"/>
            <a:chOff x="1102680" y="2585518"/>
            <a:chExt cx="3599640" cy="1897560"/>
          </a:xfrm>
        </p:grpSpPr>
        <p:pic>
          <p:nvPicPr>
            <p:cNvPr id="1869123845" name="fission 006.png" descr="fission 006.png"/>
            <p:cNvPicPr/>
            <p:nvPr/>
          </p:nvPicPr>
          <p:blipFill rotWithShape="1">
            <a:blip r:embed="rId4"/>
            <a:srcRect l="5029" t="45919" r="86380" b="45542"/>
            <a:stretch/>
          </p:blipFill>
          <p:spPr bwMode="auto">
            <a:xfrm rot="10800000" flipH="1">
              <a:off x="1102680" y="2889000"/>
              <a:ext cx="481320" cy="3585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349353388" name="fission 026.png" descr="fission 026.png"/>
            <p:cNvPicPr/>
            <p:nvPr/>
          </p:nvPicPr>
          <p:blipFill rotWithShape="1">
            <a:blip r:embed="rId5"/>
            <a:srcRect l="25322" t="41223" r="66226" b="45747"/>
            <a:stretch/>
          </p:blipFill>
          <p:spPr bwMode="auto">
            <a:xfrm rot="10800000" flipH="1">
              <a:off x="2240640" y="2897639"/>
              <a:ext cx="473400" cy="5475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152176303" name="fission 051.png" descr="fission 051.png"/>
            <p:cNvPicPr/>
            <p:nvPr/>
          </p:nvPicPr>
          <p:blipFill rotWithShape="1">
            <a:blip r:embed="rId6"/>
            <a:srcRect l="44949" t="17702" r="42809" b="44373"/>
            <a:stretch/>
          </p:blipFill>
          <p:spPr bwMode="auto">
            <a:xfrm rot="10800000" flipH="1">
              <a:off x="3365280" y="2889000"/>
              <a:ext cx="685800" cy="159408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401032707" name="fission 071.png" descr="fission 071.png"/>
            <p:cNvPicPr/>
            <p:nvPr/>
          </p:nvPicPr>
          <p:blipFill rotWithShape="1">
            <a:blip r:embed="rId7"/>
            <a:srcRect l="63903" t="41600" r="30760" b="38321"/>
            <a:stretch/>
          </p:blipFill>
          <p:spPr bwMode="auto">
            <a:xfrm rot="10800000" flipH="1">
              <a:off x="4403520" y="2585518"/>
              <a:ext cx="298800" cy="843840"/>
            </a:xfrm>
            <a:prstGeom prst="rect">
              <a:avLst/>
            </a:prstGeom>
            <a:ln w="12600">
              <a:noFill/>
            </a:ln>
          </p:spPr>
        </p:pic>
      </p:grpSp>
      <p:sp>
        <p:nvSpPr>
          <p:cNvPr id="1289208406" name="CustomShape 8"/>
          <p:cNvSpPr/>
          <p:nvPr/>
        </p:nvSpPr>
        <p:spPr bwMode="auto">
          <a:xfrm>
            <a:off x="715053" y="2307582"/>
            <a:ext cx="1370049" cy="51480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2000" b="1" strike="noStrike" spc="0" baseline="30000">
                <a:latin typeface="Arial"/>
                <a:ea typeface="Arial"/>
              </a:rPr>
              <a:t>238</a:t>
            </a:r>
            <a:r>
              <a:rPr lang="en-US" sz="2000" b="1" strike="noStrike" spc="0">
                <a:latin typeface="Arial"/>
                <a:ea typeface="Arial"/>
              </a:rPr>
              <a:t>U </a:t>
            </a:r>
            <a:endParaRPr lang="fr-FR" sz="2000" b="0" strike="noStrike" spc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1" strike="noStrike" spc="0">
                <a:latin typeface="Arial"/>
                <a:ea typeface="Arial"/>
              </a:rPr>
              <a:t>@ 6 AMeV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636555677" name="CustomShape 9"/>
          <p:cNvSpPr/>
          <p:nvPr/>
        </p:nvSpPr>
        <p:spPr bwMode="auto">
          <a:xfrm>
            <a:off x="1906508" y="2310978"/>
            <a:ext cx="1229580" cy="582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transfer</a:t>
            </a:r>
            <a:endParaRPr lang="fr-FR" sz="1800" b="0" strike="noStrike" spc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reaction</a:t>
            </a:r>
            <a:endParaRPr lang="fr-FR" sz="1800" b="0" strike="noStrike" spc="0">
              <a:latin typeface="Arial"/>
            </a:endParaRPr>
          </a:p>
        </p:txBody>
      </p:sp>
      <p:sp>
        <p:nvSpPr>
          <p:cNvPr id="472801029" name="CustomShape 10"/>
          <p:cNvSpPr/>
          <p:nvPr/>
        </p:nvSpPr>
        <p:spPr bwMode="auto">
          <a:xfrm>
            <a:off x="4161942" y="2123646"/>
            <a:ext cx="1011784" cy="376665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fission</a:t>
            </a:r>
            <a:endParaRPr lang="fr-FR" sz="1800" b="0" strike="noStrike" spc="0">
              <a:latin typeface="Arial"/>
            </a:endParaRPr>
          </a:p>
        </p:txBody>
      </p:sp>
      <p:pic>
        <p:nvPicPr>
          <p:cNvPr id="2001716643" name="Línea" descr="Línea"/>
          <p:cNvPicPr/>
          <p:nvPr/>
        </p:nvPicPr>
        <p:blipFill rotWithShape="1">
          <a:blip r:embed="rId8"/>
          <a:stretch/>
        </p:blipFill>
        <p:spPr bwMode="auto">
          <a:xfrm rot="20718000">
            <a:off x="6388544" y="2090527"/>
            <a:ext cx="767520" cy="265320"/>
          </a:xfrm>
          <a:prstGeom prst="rect">
            <a:avLst/>
          </a:prstGeom>
          <a:ln>
            <a:noFill/>
          </a:ln>
          <a:effectLst>
            <a:outerShdw blurRad="76200" rotWithShape="0">
              <a:srgbClr val="FFFFFF"/>
            </a:outerShdw>
          </a:effectLst>
        </p:spPr>
      </p:pic>
      <p:sp>
        <p:nvSpPr>
          <p:cNvPr id="768532592" name="CustomShape 11"/>
          <p:cNvSpPr/>
          <p:nvPr/>
        </p:nvSpPr>
        <p:spPr bwMode="auto">
          <a:xfrm>
            <a:off x="4161944" y="3843727"/>
            <a:ext cx="65880" cy="1021320"/>
          </a:xfrm>
          <a:prstGeom prst="rect">
            <a:avLst/>
          </a:prstGeom>
          <a:blipFill rotWithShape="0">
            <a:blip r:embed="rId9"/>
          </a:blipFill>
          <a:ln w="12600">
            <a:noFill/>
          </a:ln>
          <a:effectLst>
            <a:outerShdw blurRad="38100" dist="25560" dir="5400000" rotWithShape="0">
              <a:srgbClr val="000000">
                <a:alpha val="5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5441274" name="CustomShape 12"/>
          <p:cNvSpPr/>
          <p:nvPr/>
        </p:nvSpPr>
        <p:spPr bwMode="auto">
          <a:xfrm>
            <a:off x="4297664" y="3843727"/>
            <a:ext cx="155160" cy="1021320"/>
          </a:xfrm>
          <a:prstGeom prst="rect">
            <a:avLst/>
          </a:prstGeom>
          <a:blipFill rotWithShape="0">
            <a:blip r:embed="rId9"/>
          </a:blipFill>
          <a:ln w="12600">
            <a:noFill/>
          </a:ln>
          <a:effectLst>
            <a:outerShdw blurRad="38100" dist="25560" dir="5400000" rotWithShape="0">
              <a:srgbClr val="000000">
                <a:alpha val="5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46309345" name="CustomShape 14"/>
          <p:cNvSpPr/>
          <p:nvPr/>
        </p:nvSpPr>
        <p:spPr bwMode="auto">
          <a:xfrm>
            <a:off x="2612144" y="4018327"/>
            <a:ext cx="655200" cy="335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latin typeface="Helvetica Neue"/>
                <a:ea typeface="Helvetica Neue"/>
              </a:rPr>
              <a:t>recoil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1645482647" name="Line 15"/>
          <p:cNvSpPr/>
          <p:nvPr/>
        </p:nvSpPr>
        <p:spPr bwMode="auto">
          <a:xfrm flipH="1" flipV="1">
            <a:off x="2720144" y="3440527"/>
            <a:ext cx="1189080" cy="855360"/>
          </a:xfrm>
          <a:prstGeom prst="line">
            <a:avLst/>
          </a:prstGeom>
          <a:ln w="50760" cap="rnd">
            <a:solidFill>
              <a:srgbClr val="797979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38843138" name="Line 16"/>
          <p:cNvSpPr/>
          <p:nvPr/>
        </p:nvSpPr>
        <p:spPr bwMode="auto">
          <a:xfrm flipH="1">
            <a:off x="1689824" y="3082327"/>
            <a:ext cx="595800" cy="0"/>
          </a:xfrm>
          <a:prstGeom prst="line">
            <a:avLst/>
          </a:prstGeom>
          <a:ln w="50760" cap="rnd">
            <a:solidFill>
              <a:srgbClr val="5E5E5E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455640900" name="Line 17"/>
          <p:cNvSpPr/>
          <p:nvPr/>
        </p:nvSpPr>
        <p:spPr bwMode="auto">
          <a:xfrm flipH="1">
            <a:off x="2806544" y="3073686"/>
            <a:ext cx="595800" cy="0"/>
          </a:xfrm>
          <a:prstGeom prst="line">
            <a:avLst/>
          </a:prstGeom>
          <a:ln w="50760" cap="rnd">
            <a:solidFill>
              <a:srgbClr val="943A3A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5177618" name="CustomShape 18"/>
          <p:cNvSpPr/>
          <p:nvPr/>
        </p:nvSpPr>
        <p:spPr bwMode="auto">
          <a:xfrm>
            <a:off x="5479184" y="1530367"/>
            <a:ext cx="118692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evaporation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1766744076" name="CustomShape 19"/>
          <p:cNvSpPr/>
          <p:nvPr/>
        </p:nvSpPr>
        <p:spPr bwMode="auto">
          <a:xfrm>
            <a:off x="1914104" y="3328567"/>
            <a:ext cx="69768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spc="0" baseline="30000">
                <a:latin typeface="Helvetica Neue"/>
                <a:ea typeface="Helvetica Neue"/>
              </a:rPr>
              <a:t>12</a:t>
            </a:r>
            <a:r>
              <a:rPr lang="en-US" sz="1800" spc="0">
                <a:latin typeface="Helvetica Neue"/>
                <a:ea typeface="Helvetica Neue"/>
              </a:rPr>
              <a:t>C </a:t>
            </a:r>
            <a:br>
              <a:rPr lang="en-US" sz="1800" spc="0">
                <a:latin typeface="Helvetica Neue"/>
                <a:ea typeface="Helvetica Neue"/>
              </a:rPr>
            </a:br>
            <a:r>
              <a:rPr lang="en-US" sz="1800" b="0" strike="noStrike" spc="0">
                <a:latin typeface="Helvetica Neue"/>
                <a:ea typeface="Helvetica Neue"/>
              </a:rPr>
              <a:t>target</a:t>
            </a:r>
            <a:endParaRPr lang="fr-FR" sz="1800" b="0" strike="noStrike" spc="0">
              <a:latin typeface="Arial"/>
            </a:endParaRPr>
          </a:p>
        </p:txBody>
      </p:sp>
      <p:sp>
        <p:nvSpPr>
          <p:cNvPr id="781177843" name="Line 5"/>
          <p:cNvSpPr/>
          <p:nvPr/>
        </p:nvSpPr>
        <p:spPr bwMode="auto">
          <a:xfrm flipH="1">
            <a:off x="3852704" y="2348647"/>
            <a:ext cx="2418480" cy="665639"/>
          </a:xfrm>
          <a:prstGeom prst="line">
            <a:avLst/>
          </a:prstGeom>
          <a:ln w="50760" cap="rnd">
            <a:solidFill>
              <a:srgbClr val="A8302A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64724774" name="Line 6"/>
          <p:cNvSpPr/>
          <p:nvPr/>
        </p:nvSpPr>
        <p:spPr bwMode="auto">
          <a:xfrm flipH="1" flipV="1">
            <a:off x="3686024" y="3045967"/>
            <a:ext cx="2480040" cy="392040"/>
          </a:xfrm>
          <a:prstGeom prst="line">
            <a:avLst/>
          </a:prstGeom>
          <a:ln w="50760" cap="rnd">
            <a:solidFill>
              <a:srgbClr val="D51E0C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91685846" name="CustomShape 20"/>
          <p:cNvSpPr/>
          <p:nvPr/>
        </p:nvSpPr>
        <p:spPr bwMode="auto">
          <a:xfrm>
            <a:off x="126000" y="906521"/>
            <a:ext cx="3726703" cy="13449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0000" lnSpcReduction="10000"/>
          </a:bodyPr>
          <a:lstStyle/>
          <a:p>
            <a:pPr marL="97200">
              <a:lnSpc>
                <a:spcPct val="90000"/>
              </a:lnSpc>
              <a:spcBef>
                <a:spcPts val="498"/>
              </a:spcBef>
              <a:tabLst>
                <a:tab pos="0" algn="l"/>
              </a:tabLst>
              <a:defRPr/>
            </a:pPr>
            <a:r>
              <a:rPr lang="en-US" sz="2200" b="1" strike="noStrike" spc="0" dirty="0">
                <a:latin typeface="Candara"/>
              </a:rPr>
              <a:t>Inverse Kinematic</a:t>
            </a:r>
            <a:r>
              <a:rPr lang="fr-FR" sz="2200" b="1" strike="noStrike" spc="0" dirty="0">
                <a:latin typeface="Candara"/>
              </a:rPr>
              <a:t>s</a:t>
            </a:r>
            <a:r>
              <a:rPr lang="en-US" sz="2200" b="1" strike="noStrike" spc="0" dirty="0">
                <a:latin typeface="Candara"/>
              </a:rPr>
              <a:t> using beams of </a:t>
            </a:r>
            <a:r>
              <a:rPr lang="en-US" sz="2200" b="1" strike="noStrike" spc="0" baseline="30000" dirty="0">
                <a:latin typeface="Candara"/>
              </a:rPr>
              <a:t>238</a:t>
            </a:r>
            <a:r>
              <a:rPr lang="en-US" sz="2200" b="1" strike="noStrike" spc="0" dirty="0">
                <a:latin typeface="Candara"/>
              </a:rPr>
              <a:t>U</a:t>
            </a:r>
            <a:r>
              <a:rPr lang="fr-FR" sz="2200" b="1" strike="noStrike" spc="0" dirty="0">
                <a:latin typeface="Candara"/>
              </a:rPr>
              <a:t>/</a:t>
            </a:r>
            <a:r>
              <a:rPr lang="fr-FR" sz="2200" b="1" strike="noStrike" spc="0" baseline="30000" dirty="0">
                <a:latin typeface="Candara"/>
              </a:rPr>
              <a:t>232</a:t>
            </a:r>
            <a:r>
              <a:rPr lang="fr-FR" sz="2200" b="1" strike="noStrike" spc="0" dirty="0">
                <a:latin typeface="Candara"/>
              </a:rPr>
              <a:t>Th</a:t>
            </a:r>
            <a:r>
              <a:rPr lang="en-US" sz="2200" b="1" strike="noStrike" spc="0" dirty="0">
                <a:latin typeface="Candara"/>
              </a:rPr>
              <a:t> around Coulomb Barrier </a:t>
            </a:r>
            <a:endParaRPr lang="fr-FR" sz="2200" b="0" strike="noStrike" spc="0" dirty="0">
              <a:latin typeface="Arial"/>
              <a:ea typeface="Noto Sans CJK SC"/>
            </a:endParaRPr>
          </a:p>
          <a:p>
            <a:pPr marL="228600" indent="-228240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2000" b="0" strike="noStrike" spc="0" dirty="0">
                <a:latin typeface="Candara"/>
              </a:rPr>
              <a:t> Access to </a:t>
            </a:r>
            <a:r>
              <a:rPr lang="fr-FR" sz="2000" b="0" strike="noStrike" spc="0" dirty="0">
                <a:latin typeface="Candara"/>
              </a:rPr>
              <a:t>a range of </a:t>
            </a:r>
            <a:r>
              <a:rPr lang="en-US" sz="2000" b="0" strike="noStrike" spc="0" dirty="0">
                <a:latin typeface="Candara"/>
              </a:rPr>
              <a:t>exotic </a:t>
            </a:r>
            <a:r>
              <a:rPr lang="en-US" sz="2000" b="0" strike="noStrike" spc="0" dirty="0" err="1">
                <a:latin typeface="Candara"/>
              </a:rPr>
              <a:t>fissioning</a:t>
            </a:r>
            <a:r>
              <a:rPr lang="en-US" sz="2000" b="0" strike="noStrike" spc="0" dirty="0">
                <a:latin typeface="Candara"/>
              </a:rPr>
              <a:t> systems heavier than </a:t>
            </a:r>
            <a:r>
              <a:rPr lang="en-US" sz="2200" b="0" strike="noStrike" spc="0" baseline="30000" dirty="0">
                <a:latin typeface="Candara"/>
              </a:rPr>
              <a:t>238</a:t>
            </a:r>
            <a:r>
              <a:rPr lang="en-US" sz="2000" b="0" strike="noStrike" spc="0" dirty="0">
                <a:latin typeface="Candara"/>
              </a:rPr>
              <a:t>U</a:t>
            </a:r>
            <a:endParaRPr lang="fr-FR" sz="2200" b="0" strike="noStrike" spc="0" dirty="0">
              <a:latin typeface="Arial"/>
              <a:ea typeface="Noto Sans CJK SC"/>
            </a:endParaRPr>
          </a:p>
        </p:txBody>
      </p:sp>
      <p:sp>
        <p:nvSpPr>
          <p:cNvPr id="1264670784" name="TextShape 26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  <a:defRPr/>
            </a:pPr>
            <a:fld id="{F6366FAC-D4E8-59C7-82C9-2701DF74ADF1}" type="slidenum">
              <a:rPr lang="fr-FR" sz="1200" b="0" strike="noStrike" spc="0">
                <a:solidFill>
                  <a:srgbClr val="FFFFFF"/>
                </a:solidFill>
                <a:latin typeface="Candara"/>
              </a:rPr>
              <a:t>12</a:t>
            </a:fld>
            <a:endParaRPr lang="fr-FR" sz="1200" b="0" strike="noStrike" spc="0">
              <a:latin typeface="Times New Roman"/>
            </a:endParaRPr>
          </a:p>
        </p:txBody>
      </p:sp>
      <p:sp>
        <p:nvSpPr>
          <p:cNvPr id="1248961858" name="CustomShape 1"/>
          <p:cNvSpPr/>
          <p:nvPr/>
        </p:nvSpPr>
        <p:spPr bwMode="auto">
          <a:xfrm>
            <a:off x="8524279" y="2130334"/>
            <a:ext cx="3567240" cy="20452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2000" b="1" strike="noStrike" spc="0" dirty="0">
                <a:latin typeface="Candara"/>
              </a:rPr>
              <a:t>VAMOS Magnetic Spectrometer</a:t>
            </a:r>
            <a:endParaRPr lang="fr-FR" sz="2000" b="0" strike="noStrike" spc="0" dirty="0">
              <a:latin typeface="Arial"/>
              <a:ea typeface="Noto Sans CJK SC"/>
            </a:endParaRP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fr-FR" sz="1800" b="0" strike="noStrike" spc="0" dirty="0">
                <a:latin typeface="Candara"/>
              </a:rPr>
              <a:t> </a:t>
            </a:r>
            <a:r>
              <a:rPr lang="en-US" sz="1800" b="0" strike="noStrike" spc="0" dirty="0">
                <a:latin typeface="Candara"/>
              </a:rPr>
              <a:t>Direct and Complete isotopic </a:t>
            </a:r>
            <a:r>
              <a:rPr lang="fr-FR" sz="1800" b="0" strike="noStrike" spc="0" dirty="0">
                <a:latin typeface="Candara"/>
              </a:rPr>
              <a:t>identification of </a:t>
            </a:r>
            <a:r>
              <a:rPr lang="en-US" sz="1800" b="0" strike="noStrike" spc="0" dirty="0">
                <a:latin typeface="Candara"/>
              </a:rPr>
              <a:t>fission fragment</a:t>
            </a:r>
            <a:r>
              <a:rPr lang="fr-FR" sz="1800" b="0" strike="noStrike" spc="0" dirty="0">
                <a:latin typeface="Candara"/>
              </a:rPr>
              <a:t>s</a:t>
            </a:r>
            <a:r>
              <a:rPr lang="en-US" sz="1800" b="0" strike="noStrike" spc="0" dirty="0">
                <a:latin typeface="Candara"/>
              </a:rPr>
              <a:t> </a:t>
            </a: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1800" b="0" strike="noStrike" spc="0" dirty="0">
                <a:latin typeface="Candara"/>
              </a:rPr>
              <a:t> Precise center-of-mass fission fragment velocities </a:t>
            </a: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endParaRPr lang="fr-FR" sz="1500" b="0" strike="noStrike" spc="0" dirty="0">
              <a:latin typeface="Arial"/>
              <a:ea typeface="Noto Sans CJK SC"/>
            </a:endParaRPr>
          </a:p>
        </p:txBody>
      </p:sp>
      <p:sp>
        <p:nvSpPr>
          <p:cNvPr id="947196362" name="CustomShape 13"/>
          <p:cNvSpPr/>
          <p:nvPr/>
        </p:nvSpPr>
        <p:spPr bwMode="auto">
          <a:xfrm>
            <a:off x="4522663" y="4030207"/>
            <a:ext cx="1748520" cy="83448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5640" tIns="35640" rIns="35640" bIns="3564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latin typeface="Helvetica Neue"/>
                <a:ea typeface="Helvetica Neue"/>
              </a:rPr>
              <a:t>SPIDER → PISTA: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latin typeface="Helvetica Neue Light"/>
                <a:ea typeface="Helvetica Neue Light"/>
              </a:rPr>
              <a:t>Recoil 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latin typeface="Helvetica Neue Light"/>
                <a:ea typeface="Helvetica Neue Light"/>
              </a:rPr>
              <a:t>A, Z, E, angle</a:t>
            </a:r>
            <a:endParaRPr lang="fr-FR" sz="1400" b="0" strike="noStrike" spc="0">
              <a:latin typeface="Arial"/>
            </a:endParaRPr>
          </a:p>
        </p:txBody>
      </p:sp>
      <p:grpSp>
        <p:nvGrpSpPr>
          <p:cNvPr id="1491884406" name="Group 3"/>
          <p:cNvGrpSpPr/>
          <p:nvPr/>
        </p:nvGrpSpPr>
        <p:grpSpPr bwMode="auto">
          <a:xfrm>
            <a:off x="-83089" y="3733364"/>
            <a:ext cx="4219061" cy="2833030"/>
            <a:chOff x="1" y="-24479"/>
            <a:chExt cx="4219061" cy="2833030"/>
          </a:xfrm>
        </p:grpSpPr>
        <p:pic>
          <p:nvPicPr>
            <p:cNvPr id="437389890" name="Espace réservé du contenu 8" descr="ede_old_new.png"/>
            <p:cNvPicPr/>
            <p:nvPr/>
          </p:nvPicPr>
          <p:blipFill rotWithShape="1">
            <a:blip r:embed="rId10"/>
            <a:srcRect l="51209" t="6338"/>
            <a:stretch/>
          </p:blipFill>
          <p:spPr bwMode="auto">
            <a:xfrm>
              <a:off x="148982" y="60901"/>
              <a:ext cx="4070080" cy="2724706"/>
            </a:xfrm>
            <a:prstGeom prst="rect">
              <a:avLst/>
            </a:prstGeom>
            <a:ln>
              <a:noFill/>
            </a:ln>
          </p:spPr>
        </p:pic>
        <p:sp>
          <p:nvSpPr>
            <p:cNvPr id="1594400118" name="CustomShape 5"/>
            <p:cNvSpPr/>
            <p:nvPr/>
          </p:nvSpPr>
          <p:spPr bwMode="auto">
            <a:xfrm rot="16199998">
              <a:off x="-344267" y="1059861"/>
              <a:ext cx="1061445" cy="37290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  <a:defRPr/>
              </a:pPr>
              <a:r>
                <a:rPr lang="en-US" sz="1800" b="0" strike="noStrike" spc="0">
                  <a:solidFill>
                    <a:schemeClr val="tx1"/>
                  </a:solidFill>
                  <a:latin typeface="Symbol"/>
                </a:rPr>
                <a:t>D</a:t>
              </a:r>
              <a:r>
                <a:rPr lang="en-US" sz="1800" b="0" strike="noStrike" spc="0">
                  <a:solidFill>
                    <a:schemeClr val="tx1"/>
                  </a:solidFill>
                  <a:latin typeface="Candara"/>
                </a:rPr>
                <a:t>E (MeV)</a:t>
              </a:r>
              <a:endParaRPr sz="1800" b="0" strike="noStrike" spc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708632510" name="CustomShape 6"/>
            <p:cNvSpPr/>
            <p:nvPr/>
          </p:nvSpPr>
          <p:spPr bwMode="auto">
            <a:xfrm>
              <a:off x="1440215" y="2443872"/>
              <a:ext cx="920655" cy="36467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  <a:defRPr/>
              </a:pPr>
              <a:r>
                <a:rPr lang="en-US" sz="1800" b="0" strike="noStrike" spc="0">
                  <a:solidFill>
                    <a:srgbClr val="000000"/>
                  </a:solidFill>
                  <a:latin typeface="Candara"/>
                </a:rPr>
                <a:t>E (MeV)</a:t>
              </a:r>
              <a:endParaRPr lang="fr-FR" sz="1800" b="0" strike="noStrike" spc="0">
                <a:latin typeface="Arial"/>
              </a:endParaRPr>
            </a:p>
          </p:txBody>
        </p:sp>
        <p:sp>
          <p:nvSpPr>
            <p:cNvPr id="868685417" name="CustomShape 4"/>
            <p:cNvSpPr/>
            <p:nvPr/>
          </p:nvSpPr>
          <p:spPr bwMode="auto">
            <a:xfrm>
              <a:off x="3080135" y="-24479"/>
              <a:ext cx="1066807" cy="913320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  <a:defRPr/>
              </a:pPr>
              <a:r>
                <a:rPr lang="en-US" sz="1800" b="0" strike="noStrike" spc="0" dirty="0">
                  <a:solidFill>
                    <a:srgbClr val="000000"/>
                  </a:solidFill>
                  <a:latin typeface="Candara"/>
                </a:rPr>
                <a:t>Atomic </a:t>
              </a:r>
              <a:br>
                <a:rPr lang="en-US" sz="1800" b="0" strike="noStrike" spc="0" dirty="0">
                  <a:solidFill>
                    <a:srgbClr val="000000"/>
                  </a:solidFill>
                  <a:latin typeface="Candara"/>
                </a:rPr>
              </a:br>
              <a:r>
                <a:rPr lang="en-US" sz="1800" b="0" strike="noStrike" spc="0" dirty="0">
                  <a:solidFill>
                    <a:srgbClr val="000000"/>
                  </a:solidFill>
                  <a:latin typeface="Candara"/>
                </a:rPr>
                <a:t>Charge </a:t>
              </a:r>
              <a:br>
                <a:rPr lang="en-US" sz="1800" b="0" strike="noStrike" spc="0" dirty="0">
                  <a:solidFill>
                    <a:srgbClr val="000000"/>
                  </a:solidFill>
                  <a:latin typeface="Candara"/>
                </a:rPr>
              </a:br>
              <a:r>
                <a:rPr lang="en-US" sz="1800" b="0" strike="noStrike" spc="0" dirty="0">
                  <a:solidFill>
                    <a:srgbClr val="000000"/>
                  </a:solidFill>
                  <a:latin typeface="Candara"/>
                </a:rPr>
                <a:t>(Z)</a:t>
              </a:r>
              <a:endParaRPr lang="fr-FR" sz="1800" b="0" strike="noStrike" spc="0" dirty="0">
                <a:latin typeface="Arial"/>
              </a:endParaRPr>
            </a:p>
          </p:txBody>
        </p:sp>
      </p:grpSp>
      <p:grpSp>
        <p:nvGrpSpPr>
          <p:cNvPr id="646566606" name="Group 7"/>
          <p:cNvGrpSpPr/>
          <p:nvPr/>
        </p:nvGrpSpPr>
        <p:grpSpPr bwMode="auto">
          <a:xfrm>
            <a:off x="4119902" y="3719401"/>
            <a:ext cx="4325990" cy="2791071"/>
            <a:chOff x="0" y="-61336"/>
            <a:chExt cx="4325990" cy="2791071"/>
          </a:xfrm>
        </p:grpSpPr>
        <p:pic>
          <p:nvPicPr>
            <p:cNvPr id="449156849" name="Image 27" descr="qmq_old_new.png"/>
            <p:cNvPicPr/>
            <p:nvPr/>
          </p:nvPicPr>
          <p:blipFill rotWithShape="1">
            <a:blip r:embed="rId11"/>
            <a:srcRect l="51712" t="5635"/>
            <a:stretch/>
          </p:blipFill>
          <p:spPr bwMode="auto">
            <a:xfrm>
              <a:off x="0" y="0"/>
              <a:ext cx="4325990" cy="2728383"/>
            </a:xfrm>
            <a:prstGeom prst="rect">
              <a:avLst/>
            </a:prstGeom>
            <a:ln>
              <a:noFill/>
            </a:ln>
          </p:spPr>
        </p:pic>
        <p:sp>
          <p:nvSpPr>
            <p:cNvPr id="474718892" name="CustomShape 8"/>
            <p:cNvSpPr/>
            <p:nvPr/>
          </p:nvSpPr>
          <p:spPr bwMode="auto">
            <a:xfrm>
              <a:off x="3256627" y="-61336"/>
              <a:ext cx="980879" cy="902973"/>
            </a:xfrm>
            <a:prstGeom prst="rect">
              <a:avLst/>
            </a:prstGeom>
            <a:solidFill>
              <a:srgbClr val="FFFF00"/>
            </a:solidFill>
            <a:ln w="12600">
              <a:solidFill>
                <a:srgbClr val="FF0000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wrap="none" lIns="35640" tIns="35640" rIns="35640" bIns="35640" anchor="ctr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  <a:defRPr/>
              </a:pPr>
              <a:endParaRPr lang="fr-FR" sz="1800" b="0" strike="noStrike" spc="0" dirty="0">
                <a:latin typeface="Arial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</a:tabLst>
                <a:defRPr/>
              </a:pPr>
              <a:r>
                <a:rPr lang="en-US" sz="1800" b="0" strike="noStrike" spc="0" dirty="0">
                  <a:solidFill>
                    <a:srgbClr val="000000"/>
                  </a:solidFill>
                  <a:latin typeface="Candara"/>
                  <a:ea typeface="Helvetica Neue Thin"/>
                </a:rPr>
                <a:t>Mass (A) </a:t>
              </a:r>
            </a:p>
            <a:p>
              <a:pPr>
                <a:lnSpc>
                  <a:spcPct val="100000"/>
                </a:lnSpc>
                <a:tabLst>
                  <a:tab pos="0" algn="l"/>
                </a:tabLst>
                <a:defRPr/>
              </a:pPr>
              <a:endParaRPr lang="en-US" sz="1800" b="0" strike="noStrike" spc="0" dirty="0">
                <a:solidFill>
                  <a:srgbClr val="000000"/>
                </a:solidFill>
                <a:latin typeface="Candara"/>
                <a:ea typeface="Helvetica Neue Thin"/>
              </a:endParaRPr>
            </a:p>
          </p:txBody>
        </p:sp>
        <p:sp>
          <p:nvSpPr>
            <p:cNvPr id="2046042112" name="CustomShape 9"/>
            <p:cNvSpPr/>
            <p:nvPr/>
          </p:nvSpPr>
          <p:spPr bwMode="auto">
            <a:xfrm>
              <a:off x="1751311" y="2365056"/>
              <a:ext cx="617892" cy="36467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  <a:defRPr/>
              </a:pPr>
              <a:r>
                <a:rPr lang="en-US" sz="1800" b="0" strike="noStrike" spc="0" dirty="0">
                  <a:solidFill>
                    <a:srgbClr val="000000"/>
                  </a:solidFill>
                  <a:latin typeface="Candara"/>
                </a:rPr>
                <a:t>M/Q</a:t>
              </a:r>
              <a:endParaRPr lang="fr-FR" sz="1800" b="0" strike="noStrike" spc="0" dirty="0">
                <a:latin typeface="Arial"/>
              </a:endParaRPr>
            </a:p>
          </p:txBody>
        </p:sp>
      </p:grpSp>
      <p:sp>
        <p:nvSpPr>
          <p:cNvPr id="1628285698" name="CustomShape 9"/>
          <p:cNvSpPr/>
          <p:nvPr/>
        </p:nvSpPr>
        <p:spPr bwMode="auto">
          <a:xfrm rot="16199998">
            <a:off x="3913173" y="4943658"/>
            <a:ext cx="334405" cy="36467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ndara"/>
              </a:rPr>
              <a:t>Q</a:t>
            </a:r>
            <a:endParaRPr lang="fr-FR" sz="1800" b="0" strike="noStrike" spc="0">
              <a:latin typeface="Arial"/>
            </a:endParaRPr>
          </a:p>
        </p:txBody>
      </p:sp>
      <p:sp>
        <p:nvSpPr>
          <p:cNvPr id="1346519405" name="Title 4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400" b="0" strike="noStrike" spc="0">
                <a:latin typeface="Candara"/>
              </a:rPr>
              <a:t>Fission in inverse kinematics at VAMOS</a:t>
            </a:r>
            <a:r>
              <a:rPr lang="fr-FR" sz="4400" b="0" strike="noStrike" spc="0">
                <a:latin typeface="Candara"/>
              </a:rPr>
              <a:t>++</a:t>
            </a:r>
            <a:endParaRPr lang="en-US"/>
          </a:p>
        </p:txBody>
      </p:sp>
      <p:sp>
        <p:nvSpPr>
          <p:cNvPr id="1575536430" name="CustomShape 23"/>
          <p:cNvSpPr/>
          <p:nvPr/>
        </p:nvSpPr>
        <p:spPr bwMode="auto">
          <a:xfrm rot="20693999">
            <a:off x="5598416" y="1020277"/>
            <a:ext cx="2135373" cy="73512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600" b="0" strike="noStrike" spc="0" dirty="0">
                <a:solidFill>
                  <a:srgbClr val="000000"/>
                </a:solidFill>
                <a:latin typeface="Candara"/>
              </a:rPr>
              <a:t>VAMOS++</a:t>
            </a:r>
            <a:br>
              <a:rPr sz="1600" dirty="0"/>
            </a:br>
            <a:r>
              <a:rPr lang="fr-FR" sz="1600" dirty="0"/>
              <a:t>Fission Fragments</a:t>
            </a:r>
            <a:br>
              <a:rPr lang="fr-FR" sz="1600" dirty="0"/>
            </a:br>
            <a:r>
              <a:rPr lang="fr-FR" sz="1600" dirty="0"/>
              <a:t>(</a:t>
            </a:r>
            <a:r>
              <a:rPr lang="en-US" sz="1600" b="0" strike="noStrike" spc="0" dirty="0" err="1">
                <a:solidFill>
                  <a:srgbClr val="000000"/>
                </a:solidFill>
                <a:latin typeface="Candara"/>
              </a:rPr>
              <a:t>A,Z,q</a:t>
            </a:r>
            <a:r>
              <a:rPr lang="en-US" sz="1600" b="0" strike="noStrike" spc="0" dirty="0">
                <a:solidFill>
                  <a:srgbClr val="000000"/>
                </a:solidFill>
                <a:latin typeface="Candara"/>
              </a:rPr>
              <a:t>)</a:t>
            </a:r>
            <a:endParaRPr lang="fr-FR" sz="1600" b="0" strike="noStrike" spc="0" dirty="0">
              <a:latin typeface="Arial"/>
            </a:endParaRPr>
          </a:p>
        </p:txBody>
      </p:sp>
      <p:sp>
        <p:nvSpPr>
          <p:cNvPr id="282676121" name="TextBox 282676120"/>
          <p:cNvSpPr txBox="1"/>
          <p:nvPr/>
        </p:nvSpPr>
        <p:spPr bwMode="auto">
          <a:xfrm>
            <a:off x="8204625" y="5768413"/>
            <a:ext cx="3918315" cy="888705"/>
          </a:xfrm>
          <a:prstGeom prst="rect">
            <a:avLst/>
          </a:prstGeom>
          <a:noFill/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dirty="0">
                <a:solidFill>
                  <a:srgbClr val="FF0000"/>
                </a:solidFill>
              </a:rPr>
              <a:t>Inverse </a:t>
            </a:r>
            <a:r>
              <a:rPr lang="fr-FR" dirty="0" err="1">
                <a:solidFill>
                  <a:srgbClr val="FF0000"/>
                </a:solidFill>
              </a:rPr>
              <a:t>KinematicsTalks</a:t>
            </a:r>
            <a:r>
              <a:rPr lang="fr-FR" dirty="0">
                <a:solidFill>
                  <a:srgbClr val="FF0000"/>
                </a:solidFill>
              </a:rPr>
              <a:t> : 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A. </a:t>
            </a:r>
            <a:r>
              <a:rPr lang="fr-FR" dirty="0" err="1">
                <a:solidFill>
                  <a:srgbClr val="FF0000"/>
                </a:solidFill>
              </a:rPr>
              <a:t>Cobo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Zarzuelo</a:t>
            </a:r>
            <a:r>
              <a:rPr lang="fr-FR" dirty="0">
                <a:solidFill>
                  <a:srgbClr val="FF0000"/>
                </a:solidFill>
              </a:rPr>
              <a:t>, </a:t>
            </a:r>
            <a:r>
              <a:rPr lang="fr-FR" sz="1800" dirty="0">
                <a:solidFill>
                  <a:srgbClr val="FF0000"/>
                </a:solidFill>
              </a:rPr>
              <a:t>B. </a:t>
            </a:r>
            <a:r>
              <a:rPr lang="fr-FR" sz="1800" b="0" i="0" u="none" strike="noStrike" cap="none" spc="0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Errandonea</a:t>
            </a:r>
            <a:r>
              <a:rPr lang="fr-FR" sz="1800" dirty="0">
                <a:solidFill>
                  <a:srgbClr val="FF0000"/>
                </a:solidFill>
              </a:rPr>
              <a:t> 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P. </a:t>
            </a:r>
            <a:r>
              <a:rPr lang="fr-FR" dirty="0" err="1">
                <a:solidFill>
                  <a:srgbClr val="FF0000"/>
                </a:solidFill>
              </a:rPr>
              <a:t>Morfouace</a:t>
            </a:r>
            <a:r>
              <a:rPr lang="fr-FR" dirty="0">
                <a:solidFill>
                  <a:srgbClr val="FF0000"/>
                </a:solidFill>
              </a:rPr>
              <a:t>, B. </a:t>
            </a:r>
            <a:r>
              <a:rPr lang="fr-FR" dirty="0" err="1">
                <a:solidFill>
                  <a:srgbClr val="FF0000"/>
                </a:solidFill>
              </a:rPr>
              <a:t>Jurado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453629417" name="TextBox 1453629416"/>
          <p:cNvSpPr txBox="1"/>
          <p:nvPr/>
        </p:nvSpPr>
        <p:spPr bwMode="auto">
          <a:xfrm>
            <a:off x="8524279" y="4267347"/>
            <a:ext cx="3573000" cy="594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fr-FR" sz="1100"/>
              <a:t>M. Rejmund </a:t>
            </a:r>
            <a:r>
              <a:rPr lang="fr-FR" sz="1100" i="1"/>
              <a:t>et al.,</a:t>
            </a:r>
            <a:r>
              <a:rPr lang="fr-FR" sz="1100"/>
              <a:t> </a:t>
            </a:r>
            <a:r>
              <a:rPr lang="fr-FR" sz="11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NIM A</a:t>
            </a:r>
            <a:r>
              <a:rPr lang="fr-FR" sz="11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11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(2011)</a:t>
            </a:r>
          </a:p>
          <a:p>
            <a:pPr algn="l">
              <a:defRPr/>
            </a:pPr>
            <a:r>
              <a:rPr lang="fr-FR" sz="1100"/>
              <a:t>Y-H Kim </a:t>
            </a:r>
            <a:r>
              <a:rPr lang="fr-FR" sz="1100" i="1"/>
              <a:t>et al.</a:t>
            </a:r>
            <a:r>
              <a:rPr lang="fr-FR" sz="1100"/>
              <a:t>, EPJA (2018) </a:t>
            </a:r>
            <a:br>
              <a:rPr lang="fr-FR" sz="1100"/>
            </a:br>
            <a:r>
              <a:rPr lang="fr-FR" sz="1100"/>
              <a:t>A. Lemasson </a:t>
            </a:r>
            <a:r>
              <a:rPr lang="fr-FR" sz="1100" i="1"/>
              <a:t>et al,</a:t>
            </a:r>
            <a:r>
              <a:rPr lang="fr-FR" sz="1100"/>
              <a:t>. EPJA (2023)</a:t>
            </a:r>
            <a:endParaRPr sz="11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2848006" name="CustomShape 3"/>
          <p:cNvSpPr/>
          <p:nvPr/>
        </p:nvSpPr>
        <p:spPr bwMode="auto">
          <a:xfrm>
            <a:off x="9926280" y="7467480"/>
            <a:ext cx="2588265" cy="1702318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none" lIns="35640" tIns="35640" rIns="35640" bIns="3564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Thin"/>
                <a:ea typeface="Helvetica Neue Thin"/>
              </a:rPr>
              <a:t>observables: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Fissioning System: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7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- 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A, Z, E*, angle, velocity</a:t>
            </a:r>
            <a:endParaRPr lang="fr-FR" sz="17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7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Fission Fragments: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7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- 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A</a:t>
            </a:r>
            <a:r>
              <a:rPr lang="en-US" sz="1700" b="0" strike="noStrike" spc="0" baseline="30000">
                <a:solidFill>
                  <a:srgbClr val="FFFFFF"/>
                </a:solidFill>
                <a:latin typeface="Helvetica Neue"/>
                <a:ea typeface="Helvetica Neue"/>
              </a:rPr>
              <a:t>post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, Z, q, angle, velocity</a:t>
            </a:r>
            <a:endParaRPr lang="fr-FR" sz="1700" b="0" strike="noStrike" spc="0">
              <a:latin typeface="Arial"/>
            </a:endParaRPr>
          </a:p>
        </p:txBody>
      </p:sp>
      <p:pic>
        <p:nvPicPr>
          <p:cNvPr id="989990866" name="VAMOS_platform.jpg" descr="VAMOS_platform.jpg"/>
          <p:cNvPicPr/>
          <p:nvPr/>
        </p:nvPicPr>
        <p:blipFill rotWithShape="1">
          <a:blip r:embed="rId3"/>
          <a:srcRect l="25322" r="12465" b="27293"/>
          <a:stretch/>
        </p:blipFill>
        <p:spPr bwMode="auto">
          <a:xfrm rot="4537800">
            <a:off x="7420663" y="451805"/>
            <a:ext cx="1724040" cy="2478598"/>
          </a:xfrm>
          <a:prstGeom prst="rect">
            <a:avLst/>
          </a:prstGeom>
          <a:ln w="12600">
            <a:noFill/>
          </a:ln>
        </p:spPr>
      </p:pic>
      <p:grpSp>
        <p:nvGrpSpPr>
          <p:cNvPr id="1838172384" name="Group 7"/>
          <p:cNvGrpSpPr/>
          <p:nvPr/>
        </p:nvGrpSpPr>
        <p:grpSpPr bwMode="auto">
          <a:xfrm>
            <a:off x="1167463" y="2594886"/>
            <a:ext cx="3599640" cy="1897560"/>
            <a:chOff x="1102680" y="2585517"/>
            <a:chExt cx="3599640" cy="1897560"/>
          </a:xfrm>
        </p:grpSpPr>
        <p:pic>
          <p:nvPicPr>
            <p:cNvPr id="1171630015" name="fission 006.png" descr="fission 006.png"/>
            <p:cNvPicPr/>
            <p:nvPr/>
          </p:nvPicPr>
          <p:blipFill rotWithShape="1">
            <a:blip r:embed="rId4"/>
            <a:srcRect l="5029" t="45919" r="86380" b="45542"/>
            <a:stretch/>
          </p:blipFill>
          <p:spPr bwMode="auto">
            <a:xfrm rot="10800000" flipH="1">
              <a:off x="1102680" y="2889000"/>
              <a:ext cx="481320" cy="3585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643930851" name="fission 026.png" descr="fission 026.png"/>
            <p:cNvPicPr/>
            <p:nvPr/>
          </p:nvPicPr>
          <p:blipFill rotWithShape="1">
            <a:blip r:embed="rId5"/>
            <a:srcRect l="25322" t="41223" r="66226" b="45747"/>
            <a:stretch/>
          </p:blipFill>
          <p:spPr bwMode="auto">
            <a:xfrm rot="10800000" flipH="1">
              <a:off x="2240640" y="2897638"/>
              <a:ext cx="473400" cy="5475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938931186" name="fission 051.png" descr="fission 051.png"/>
            <p:cNvPicPr/>
            <p:nvPr/>
          </p:nvPicPr>
          <p:blipFill rotWithShape="1">
            <a:blip r:embed="rId6"/>
            <a:srcRect l="44949" t="17702" r="42809" b="44373"/>
            <a:stretch/>
          </p:blipFill>
          <p:spPr bwMode="auto">
            <a:xfrm rot="10800000" flipH="1">
              <a:off x="3365280" y="2889000"/>
              <a:ext cx="685800" cy="159408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2005344003" name="fission 071.png" descr="fission 071.png"/>
            <p:cNvPicPr/>
            <p:nvPr/>
          </p:nvPicPr>
          <p:blipFill rotWithShape="1">
            <a:blip r:embed="rId7"/>
            <a:srcRect l="63903" t="41600" r="30760" b="38321"/>
            <a:stretch/>
          </p:blipFill>
          <p:spPr bwMode="auto">
            <a:xfrm rot="10800000" flipH="1">
              <a:off x="4403520" y="2585517"/>
              <a:ext cx="298800" cy="843840"/>
            </a:xfrm>
            <a:prstGeom prst="rect">
              <a:avLst/>
            </a:prstGeom>
            <a:ln w="12600">
              <a:noFill/>
            </a:ln>
          </p:spPr>
        </p:pic>
      </p:grpSp>
      <p:sp>
        <p:nvSpPr>
          <p:cNvPr id="1946436355" name="CustomShape 8"/>
          <p:cNvSpPr/>
          <p:nvPr/>
        </p:nvSpPr>
        <p:spPr bwMode="auto">
          <a:xfrm>
            <a:off x="715053" y="2307582"/>
            <a:ext cx="1370048" cy="51480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2000" b="1" strike="noStrike" spc="0" baseline="30000">
                <a:latin typeface="Arial"/>
                <a:ea typeface="Arial"/>
              </a:rPr>
              <a:t>238</a:t>
            </a:r>
            <a:r>
              <a:rPr lang="en-US" sz="2000" b="1" strike="noStrike" spc="0">
                <a:latin typeface="Arial"/>
                <a:ea typeface="Arial"/>
              </a:rPr>
              <a:t>U </a:t>
            </a:r>
            <a:endParaRPr lang="fr-FR" sz="2000" b="0" strike="noStrike" spc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1" strike="noStrike" spc="0">
                <a:latin typeface="Arial"/>
                <a:ea typeface="Arial"/>
              </a:rPr>
              <a:t>@ 6 AMeV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1112372023" name="CustomShape 9"/>
          <p:cNvSpPr/>
          <p:nvPr/>
        </p:nvSpPr>
        <p:spPr bwMode="auto">
          <a:xfrm>
            <a:off x="1906508" y="2310977"/>
            <a:ext cx="1229580" cy="582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transfer</a:t>
            </a:r>
            <a:endParaRPr lang="fr-FR" sz="1800" b="0" strike="noStrike" spc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reaction</a:t>
            </a:r>
            <a:endParaRPr lang="fr-FR" sz="1800" b="0" strike="noStrike" spc="0">
              <a:latin typeface="Arial"/>
            </a:endParaRPr>
          </a:p>
        </p:txBody>
      </p:sp>
      <p:sp>
        <p:nvSpPr>
          <p:cNvPr id="427397040" name="CustomShape 10"/>
          <p:cNvSpPr/>
          <p:nvPr/>
        </p:nvSpPr>
        <p:spPr bwMode="auto">
          <a:xfrm>
            <a:off x="4161942" y="2123646"/>
            <a:ext cx="1011783" cy="376664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fission</a:t>
            </a:r>
            <a:endParaRPr lang="fr-FR" sz="1800" b="0" strike="noStrike" spc="0">
              <a:latin typeface="Arial"/>
            </a:endParaRPr>
          </a:p>
        </p:txBody>
      </p:sp>
      <p:pic>
        <p:nvPicPr>
          <p:cNvPr id="2112304017" name="Línea" descr="Línea"/>
          <p:cNvPicPr/>
          <p:nvPr/>
        </p:nvPicPr>
        <p:blipFill rotWithShape="1">
          <a:blip r:embed="rId8"/>
          <a:stretch/>
        </p:blipFill>
        <p:spPr bwMode="auto">
          <a:xfrm rot="20718000">
            <a:off x="6388543" y="2090526"/>
            <a:ext cx="767520" cy="265320"/>
          </a:xfrm>
          <a:prstGeom prst="rect">
            <a:avLst/>
          </a:prstGeom>
          <a:ln>
            <a:noFill/>
          </a:ln>
          <a:effectLst>
            <a:outerShdw blurRad="76200" rotWithShape="0">
              <a:srgbClr val="FFFFFF"/>
            </a:outerShdw>
          </a:effectLst>
        </p:spPr>
      </p:pic>
      <p:sp>
        <p:nvSpPr>
          <p:cNvPr id="1317064940" name="CustomShape 11"/>
          <p:cNvSpPr/>
          <p:nvPr/>
        </p:nvSpPr>
        <p:spPr bwMode="auto">
          <a:xfrm>
            <a:off x="4161942" y="3843726"/>
            <a:ext cx="65880" cy="1021320"/>
          </a:xfrm>
          <a:prstGeom prst="rect">
            <a:avLst/>
          </a:prstGeom>
          <a:blipFill rotWithShape="0">
            <a:blip r:embed="rId9"/>
          </a:blipFill>
          <a:ln w="12600">
            <a:noFill/>
          </a:ln>
          <a:effectLst>
            <a:outerShdw blurRad="38100" dist="25560" dir="5400000" rotWithShape="0">
              <a:srgbClr val="000000">
                <a:alpha val="5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671067657" name="CustomShape 12"/>
          <p:cNvSpPr/>
          <p:nvPr/>
        </p:nvSpPr>
        <p:spPr bwMode="auto">
          <a:xfrm>
            <a:off x="4297663" y="3843726"/>
            <a:ext cx="155160" cy="1021320"/>
          </a:xfrm>
          <a:prstGeom prst="rect">
            <a:avLst/>
          </a:prstGeom>
          <a:blipFill rotWithShape="0">
            <a:blip r:embed="rId9"/>
          </a:blipFill>
          <a:ln w="12600">
            <a:noFill/>
          </a:ln>
          <a:effectLst>
            <a:outerShdw blurRad="38100" dist="25560" dir="5400000" rotWithShape="0">
              <a:srgbClr val="000000">
                <a:alpha val="5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31854592" name="CustomShape 14"/>
          <p:cNvSpPr/>
          <p:nvPr/>
        </p:nvSpPr>
        <p:spPr bwMode="auto">
          <a:xfrm>
            <a:off x="2612143" y="4018326"/>
            <a:ext cx="655200" cy="335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recoil</a:t>
            </a:r>
            <a:endParaRPr lang="fr-FR" sz="1800" b="0" strike="noStrike" spc="0">
              <a:latin typeface="Arial"/>
            </a:endParaRPr>
          </a:p>
        </p:txBody>
      </p:sp>
      <p:sp>
        <p:nvSpPr>
          <p:cNvPr id="2128743938" name="Line 15"/>
          <p:cNvSpPr/>
          <p:nvPr/>
        </p:nvSpPr>
        <p:spPr bwMode="auto">
          <a:xfrm flipH="1" flipV="1">
            <a:off x="2720143" y="3440526"/>
            <a:ext cx="1189080" cy="855360"/>
          </a:xfrm>
          <a:prstGeom prst="line">
            <a:avLst/>
          </a:prstGeom>
          <a:ln w="50760" cap="rnd">
            <a:solidFill>
              <a:srgbClr val="797979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27647616" name="Line 16"/>
          <p:cNvSpPr/>
          <p:nvPr/>
        </p:nvSpPr>
        <p:spPr bwMode="auto">
          <a:xfrm flipH="1">
            <a:off x="1689823" y="3082326"/>
            <a:ext cx="595800" cy="0"/>
          </a:xfrm>
          <a:prstGeom prst="line">
            <a:avLst/>
          </a:prstGeom>
          <a:ln w="50760" cap="rnd">
            <a:solidFill>
              <a:srgbClr val="5E5E5E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57027194" name="Line 17"/>
          <p:cNvSpPr/>
          <p:nvPr/>
        </p:nvSpPr>
        <p:spPr bwMode="auto">
          <a:xfrm flipH="1">
            <a:off x="2806543" y="3073685"/>
            <a:ext cx="595800" cy="0"/>
          </a:xfrm>
          <a:prstGeom prst="line">
            <a:avLst/>
          </a:prstGeom>
          <a:ln w="50760" cap="rnd">
            <a:solidFill>
              <a:srgbClr val="943A3A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62850181" name="CustomShape 18"/>
          <p:cNvSpPr/>
          <p:nvPr/>
        </p:nvSpPr>
        <p:spPr bwMode="auto">
          <a:xfrm>
            <a:off x="5479183" y="1530366"/>
            <a:ext cx="118692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evaporation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1594230734" name="CustomShape 19"/>
          <p:cNvSpPr/>
          <p:nvPr/>
        </p:nvSpPr>
        <p:spPr bwMode="auto">
          <a:xfrm>
            <a:off x="1914103" y="3328566"/>
            <a:ext cx="69768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spc="0" baseline="30000" dirty="0">
                <a:latin typeface="Helvetica Neue"/>
                <a:ea typeface="Helvetica Neue"/>
              </a:rPr>
              <a:t>12</a:t>
            </a:r>
            <a:r>
              <a:rPr lang="en-US" sz="1800" spc="0" dirty="0">
                <a:latin typeface="Helvetica Neue"/>
                <a:ea typeface="Helvetica Neue"/>
              </a:rPr>
              <a:t>C </a:t>
            </a:r>
            <a:br>
              <a:rPr lang="en-US" sz="1800" spc="0" dirty="0">
                <a:latin typeface="Helvetica Neue"/>
                <a:ea typeface="Helvetica Neue"/>
              </a:rPr>
            </a:br>
            <a:r>
              <a:rPr lang="en-US" sz="1800" b="0" strike="noStrike" spc="0" dirty="0">
                <a:latin typeface="Helvetica Neue"/>
                <a:ea typeface="Helvetica Neue"/>
              </a:rPr>
              <a:t>target</a:t>
            </a:r>
            <a:endParaRPr lang="fr-FR" sz="1800" b="0" strike="noStrike" spc="0" dirty="0">
              <a:latin typeface="Arial"/>
            </a:endParaRPr>
          </a:p>
        </p:txBody>
      </p:sp>
      <p:sp>
        <p:nvSpPr>
          <p:cNvPr id="1025469910" name="Line 5"/>
          <p:cNvSpPr/>
          <p:nvPr/>
        </p:nvSpPr>
        <p:spPr bwMode="auto">
          <a:xfrm flipH="1">
            <a:off x="3852703" y="2348646"/>
            <a:ext cx="2418480" cy="665638"/>
          </a:xfrm>
          <a:prstGeom prst="line">
            <a:avLst/>
          </a:prstGeom>
          <a:ln w="50760" cap="rnd">
            <a:solidFill>
              <a:srgbClr val="A8302A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33286472" name="Line 6"/>
          <p:cNvSpPr/>
          <p:nvPr/>
        </p:nvSpPr>
        <p:spPr bwMode="auto">
          <a:xfrm flipH="1" flipV="1">
            <a:off x="3686023" y="3045966"/>
            <a:ext cx="2480040" cy="392040"/>
          </a:xfrm>
          <a:prstGeom prst="line">
            <a:avLst/>
          </a:prstGeom>
          <a:ln w="50760" cap="rnd">
            <a:solidFill>
              <a:srgbClr val="D51E0C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33837192" name="CustomShape 20"/>
          <p:cNvSpPr/>
          <p:nvPr/>
        </p:nvSpPr>
        <p:spPr bwMode="auto">
          <a:xfrm>
            <a:off x="126000" y="906520"/>
            <a:ext cx="3726703" cy="134492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0000" lnSpcReduction="10000"/>
          </a:bodyPr>
          <a:lstStyle/>
          <a:p>
            <a:pPr marL="97200">
              <a:lnSpc>
                <a:spcPct val="90000"/>
              </a:lnSpc>
              <a:spcBef>
                <a:spcPts val="497"/>
              </a:spcBef>
              <a:tabLst>
                <a:tab pos="0" algn="l"/>
              </a:tabLst>
              <a:defRPr/>
            </a:pPr>
            <a:r>
              <a:rPr lang="en-US" sz="2200" b="1" strike="noStrike" spc="0">
                <a:latin typeface="Candara"/>
              </a:rPr>
              <a:t>Inverse Kinematic</a:t>
            </a:r>
            <a:r>
              <a:rPr lang="fr-FR" sz="2200" b="1" strike="noStrike" spc="0">
                <a:latin typeface="Candara"/>
              </a:rPr>
              <a:t>s</a:t>
            </a:r>
            <a:r>
              <a:rPr lang="en-US" sz="2200" b="1" strike="noStrike" spc="0">
                <a:latin typeface="Candara"/>
              </a:rPr>
              <a:t> using beams of </a:t>
            </a:r>
            <a:r>
              <a:rPr lang="en-US" sz="2200" b="1" strike="noStrike" spc="0" baseline="30000">
                <a:latin typeface="Candara"/>
              </a:rPr>
              <a:t>238</a:t>
            </a:r>
            <a:r>
              <a:rPr lang="en-US" sz="2200" b="1" strike="noStrike" spc="0">
                <a:latin typeface="Candara"/>
              </a:rPr>
              <a:t>U</a:t>
            </a:r>
            <a:r>
              <a:rPr lang="fr-FR" sz="2200" b="1" strike="noStrike" spc="0">
                <a:latin typeface="Candara"/>
              </a:rPr>
              <a:t>/</a:t>
            </a:r>
            <a:r>
              <a:rPr lang="fr-FR" sz="2200" b="1" strike="noStrike" spc="0" baseline="30000">
                <a:latin typeface="Candara"/>
              </a:rPr>
              <a:t>232</a:t>
            </a:r>
            <a:r>
              <a:rPr lang="fr-FR" sz="2200" b="1" strike="noStrike" spc="0">
                <a:latin typeface="Candara"/>
              </a:rPr>
              <a:t>Th</a:t>
            </a:r>
            <a:r>
              <a:rPr lang="en-US" sz="2200" b="1" strike="noStrike" spc="0">
                <a:latin typeface="Candara"/>
              </a:rPr>
              <a:t> around Coulomb Barrier </a:t>
            </a:r>
            <a:endParaRPr lang="fr-FR" sz="2200" b="0" strike="noStrike" spc="0">
              <a:latin typeface="Arial"/>
              <a:ea typeface="Noto Sans CJK SC"/>
            </a:endParaRPr>
          </a:p>
          <a:p>
            <a:pPr marL="228600" indent="-228240">
              <a:lnSpc>
                <a:spcPct val="90000"/>
              </a:lnSpc>
              <a:spcBef>
                <a:spcPts val="999"/>
              </a:spcBef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2000" b="0" strike="noStrike" spc="0">
                <a:latin typeface="Candara"/>
              </a:rPr>
              <a:t> Access to </a:t>
            </a:r>
            <a:r>
              <a:rPr lang="fr-FR" sz="2000" b="0" strike="noStrike" spc="0">
                <a:latin typeface="Candara"/>
              </a:rPr>
              <a:t>a range of </a:t>
            </a:r>
            <a:r>
              <a:rPr lang="en-US" sz="2000" b="0" strike="noStrike" spc="0">
                <a:latin typeface="Candara"/>
              </a:rPr>
              <a:t>exotic fissioning systems heavier than </a:t>
            </a:r>
            <a:r>
              <a:rPr lang="en-US" sz="2200" b="0" strike="noStrike" spc="0" baseline="30000">
                <a:latin typeface="Candara"/>
              </a:rPr>
              <a:t>238</a:t>
            </a:r>
            <a:r>
              <a:rPr lang="en-US" sz="2000" b="0" strike="noStrike" spc="0">
                <a:latin typeface="Candara"/>
              </a:rPr>
              <a:t>U</a:t>
            </a:r>
            <a:endParaRPr lang="fr-FR" sz="2200" b="0" strike="noStrike" spc="0">
              <a:latin typeface="Arial"/>
              <a:ea typeface="Noto Sans CJK SC"/>
            </a:endParaRPr>
          </a:p>
        </p:txBody>
      </p:sp>
      <p:sp>
        <p:nvSpPr>
          <p:cNvPr id="790418918" name="TextShape 26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  <a:defRPr/>
            </a:pPr>
            <a:fld id="{23446190-03C4-6BA4-937B-15B5D7EE634E}" type="slidenum">
              <a:rPr lang="fr-FR" sz="1200" b="0" strike="noStrike" spc="0">
                <a:solidFill>
                  <a:srgbClr val="FFFFFF"/>
                </a:solidFill>
                <a:latin typeface="Candara"/>
              </a:rPr>
              <a:t>13</a:t>
            </a:fld>
            <a:endParaRPr lang="fr-FR" sz="1200" b="0" strike="noStrike" spc="0">
              <a:latin typeface="Times New Roman"/>
            </a:endParaRPr>
          </a:p>
        </p:txBody>
      </p:sp>
      <p:sp>
        <p:nvSpPr>
          <p:cNvPr id="1704056575" name="CustomShape 9"/>
          <p:cNvSpPr/>
          <p:nvPr/>
        </p:nvSpPr>
        <p:spPr bwMode="auto">
          <a:xfrm>
            <a:off x="3913173" y="4149909"/>
            <a:ext cx="180756" cy="36467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800" b="0" strike="noStrike" spc="0">
              <a:latin typeface="Arial"/>
            </a:endParaRPr>
          </a:p>
        </p:txBody>
      </p:sp>
      <p:sp>
        <p:nvSpPr>
          <p:cNvPr id="627996820" name="Title 4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VAMOS</a:t>
            </a:r>
            <a:r>
              <a:rPr lang="fr-FR"/>
              <a:t>++ and PISTA/SPIDER</a:t>
            </a:r>
            <a:endParaRPr/>
          </a:p>
          <a:p>
            <a:pPr>
              <a:defRPr/>
            </a:pPr>
            <a:endParaRPr/>
          </a:p>
        </p:txBody>
      </p:sp>
      <p:sp>
        <p:nvSpPr>
          <p:cNvPr id="68095284" name="Slide Number Placeholder 258"/>
          <p:cNvSpPr>
            <a:spLocks noGrp="1"/>
          </p:cNvSpPr>
          <p:nvPr>
            <p:ph type="sldNum" sz="quarter" idx="4"/>
          </p:nvPr>
        </p:nvSpPr>
        <p:spPr bwMode="auto">
          <a:xfrm>
            <a:off x="11582398" y="6588578"/>
            <a:ext cx="609598" cy="269418"/>
          </a:xfrm>
        </p:spPr>
        <p:txBody>
          <a:bodyPr/>
          <a:lstStyle/>
          <a:p>
            <a:pPr>
              <a:defRPr/>
            </a:pPr>
            <a:r>
              <a:rPr lang="en-US"/>
              <a:t>32</a:t>
            </a:r>
          </a:p>
        </p:txBody>
      </p:sp>
      <p:sp>
        <p:nvSpPr>
          <p:cNvPr id="551875092" name="TextBox 551875091"/>
          <p:cNvSpPr txBox="1"/>
          <p:nvPr/>
        </p:nvSpPr>
        <p:spPr bwMode="auto">
          <a:xfrm>
            <a:off x="4696344" y="3957786"/>
            <a:ext cx="1878318" cy="87857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fr-FR" b="0" strike="noStrike" spc="0">
                <a:latin typeface="Helvetica Neue"/>
                <a:ea typeface="Helvetica Neue"/>
              </a:rPr>
              <a:t>SPIDER/</a:t>
            </a:r>
            <a:r>
              <a:rPr lang="en-US" b="0" strike="noStrike" spc="0">
                <a:latin typeface="Helvetica Neue"/>
                <a:ea typeface="Helvetica Neue"/>
              </a:rPr>
              <a:t>PIST</a:t>
            </a:r>
            <a:r>
              <a:rPr lang="fr-FR" b="0" strike="noStrike" spc="0">
                <a:latin typeface="Helvetica Neue"/>
                <a:ea typeface="Helvetica Neue"/>
              </a:rPr>
              <a:t>A</a:t>
            </a:r>
            <a:br>
              <a:rPr lang="fr-FR" sz="1400" b="0" strike="noStrike" spc="0">
                <a:latin typeface="Arial"/>
              </a:rPr>
            </a:br>
            <a:r>
              <a:rPr lang="en-US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Recoil </a:t>
            </a:r>
            <a:endParaRPr lang="en-US" sz="1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defRPr/>
            </a:pPr>
            <a:r>
              <a:rPr lang="fr-FR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(</a:t>
            </a:r>
            <a:r>
              <a:rPr lang="en-US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A, Z, E,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 </a:t>
            </a:r>
            <a:r>
              <a:rPr lang="en-US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angle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)</a:t>
            </a:r>
            <a:endParaRPr lang="en-US" sz="1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86880463" name="CustomShape 21"/>
          <p:cNvSpPr/>
          <p:nvPr/>
        </p:nvSpPr>
        <p:spPr bwMode="auto">
          <a:xfrm>
            <a:off x="5938866" y="5005585"/>
            <a:ext cx="6020118" cy="118763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1" strike="noStrike" spc="0">
                <a:latin typeface="Candara"/>
              </a:rPr>
              <a:t>Surrogate reactions </a:t>
            </a:r>
            <a:br>
              <a:rPr sz="2200"/>
            </a:br>
            <a:r>
              <a:rPr lang="en-US" sz="1800" b="1" strike="noStrike" spc="0">
                <a:latin typeface="Candara"/>
              </a:rPr>
              <a:t>(transfer induced fission)</a:t>
            </a:r>
            <a:endParaRPr lang="fr-FR" sz="1800" b="0" strike="noStrike" spc="0">
              <a:latin typeface="Arial"/>
              <a:ea typeface="Noto Sans CJK SC"/>
            </a:endParaRP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1800" b="0" strike="noStrike" spc="0">
                <a:latin typeface="Candara"/>
              </a:rPr>
              <a:t> </a:t>
            </a:r>
            <a:r>
              <a:rPr lang="fr-FR" sz="1800" b="0" strike="noStrike" spc="0">
                <a:latin typeface="Candara"/>
              </a:rPr>
              <a:t>Identification </a:t>
            </a:r>
            <a:r>
              <a:rPr lang="en-US" sz="1800" b="0" strike="noStrike" spc="0">
                <a:latin typeface="Candara"/>
              </a:rPr>
              <a:t>of the fissionning system </a:t>
            </a:r>
            <a:endParaRPr lang="fr-FR" sz="1400" b="0" strike="noStrike" spc="0">
              <a:latin typeface="Arial"/>
              <a:ea typeface="Noto Sans CJK SC"/>
            </a:endParaRP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1800" b="0" strike="noStrike" spc="0">
                <a:latin typeface="Candara"/>
              </a:rPr>
              <a:t> Measurement of the </a:t>
            </a:r>
            <a:r>
              <a:rPr lang="en-US" sz="1800" b="0" i="0" u="none" strike="noStrike" cap="none" spc="0">
                <a:solidFill>
                  <a:schemeClr val="dk1"/>
                </a:solidFill>
                <a:latin typeface="Candara"/>
                <a:ea typeface="Candara"/>
                <a:cs typeface="Candara"/>
              </a:rPr>
              <a:t>fissionning system</a:t>
            </a:r>
            <a:r>
              <a:rPr lang="fr-FR" sz="1800" b="0" strike="noStrike" spc="0">
                <a:latin typeface="Candara"/>
              </a:rPr>
              <a:t> </a:t>
            </a:r>
            <a:r>
              <a:rPr lang="en-US" sz="1800" b="0" strike="noStrike" spc="0">
                <a:latin typeface="Candara"/>
              </a:rPr>
              <a:t>excitation energy </a:t>
            </a:r>
            <a:endParaRPr lang="fr-FR" sz="1800" b="0" strike="noStrike" spc="0">
              <a:latin typeface="Arial"/>
              <a:ea typeface="Noto Sans CJK SC"/>
            </a:endParaRPr>
          </a:p>
        </p:txBody>
      </p:sp>
      <p:sp>
        <p:nvSpPr>
          <p:cNvPr id="2" name="CustomShape 23">
            <a:extLst>
              <a:ext uri="{FF2B5EF4-FFF2-40B4-BE49-F238E27FC236}">
                <a16:creationId xmlns:a16="http://schemas.microsoft.com/office/drawing/2014/main" id="{5B8B237A-00AA-DCDC-41CD-50691D8BAB5F}"/>
              </a:ext>
            </a:extLst>
          </p:cNvPr>
          <p:cNvSpPr/>
          <p:nvPr/>
        </p:nvSpPr>
        <p:spPr bwMode="auto">
          <a:xfrm rot="20693999">
            <a:off x="5598416" y="1020277"/>
            <a:ext cx="2135373" cy="73512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600" b="0" strike="noStrike" spc="0" dirty="0">
                <a:solidFill>
                  <a:srgbClr val="000000"/>
                </a:solidFill>
                <a:latin typeface="Candara"/>
              </a:rPr>
              <a:t>VAMOS++</a:t>
            </a:r>
            <a:br>
              <a:rPr sz="1600" dirty="0"/>
            </a:br>
            <a:r>
              <a:rPr lang="fr-FR" sz="1600" dirty="0"/>
              <a:t>Fission Fragments</a:t>
            </a:r>
            <a:br>
              <a:rPr lang="fr-FR" sz="1600" dirty="0"/>
            </a:br>
            <a:r>
              <a:rPr lang="fr-FR" sz="1600" dirty="0"/>
              <a:t>(</a:t>
            </a:r>
            <a:r>
              <a:rPr lang="en-US" sz="1600" b="0" strike="noStrike" spc="0" dirty="0" err="1">
                <a:solidFill>
                  <a:srgbClr val="000000"/>
                </a:solidFill>
                <a:latin typeface="Candara"/>
              </a:rPr>
              <a:t>A,Z,q</a:t>
            </a:r>
            <a:r>
              <a:rPr lang="en-US" sz="1600" b="0" strike="noStrike" spc="0" dirty="0">
                <a:solidFill>
                  <a:srgbClr val="000000"/>
                </a:solidFill>
                <a:latin typeface="Candara"/>
              </a:rPr>
              <a:t>)</a:t>
            </a:r>
            <a:endParaRPr lang="fr-FR" sz="1600" b="0" strike="noStrike" spc="0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9008670" name="Rectangle 27"/>
          <p:cNvSpPr/>
          <p:nvPr/>
        </p:nvSpPr>
        <p:spPr bwMode="auto">
          <a:xfrm>
            <a:off x="855986" y="3616986"/>
            <a:ext cx="4336799" cy="2672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50"/>
          </a:p>
        </p:txBody>
      </p:sp>
      <p:sp>
        <p:nvSpPr>
          <p:cNvPr id="618640477" name="CustomShape 2"/>
          <p:cNvSpPr/>
          <p:nvPr/>
        </p:nvSpPr>
        <p:spPr bwMode="auto">
          <a:xfrm>
            <a:off x="785970" y="1064268"/>
            <a:ext cx="456167" cy="13061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4623978" name="CustomShape 3"/>
          <p:cNvSpPr/>
          <p:nvPr/>
        </p:nvSpPr>
        <p:spPr bwMode="auto">
          <a:xfrm>
            <a:off x="1732266" y="1097575"/>
            <a:ext cx="522453" cy="13061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628318" name="CustomShape 4"/>
          <p:cNvSpPr/>
          <p:nvPr/>
        </p:nvSpPr>
        <p:spPr bwMode="auto">
          <a:xfrm>
            <a:off x="785970" y="1065901"/>
            <a:ext cx="456167" cy="13061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3155714" name="CustomShape 5"/>
          <p:cNvSpPr/>
          <p:nvPr/>
        </p:nvSpPr>
        <p:spPr bwMode="auto">
          <a:xfrm>
            <a:off x="1732266" y="1099207"/>
            <a:ext cx="522453" cy="13061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8481089" name="Rectangle 12"/>
          <p:cNvSpPr/>
          <p:nvPr/>
        </p:nvSpPr>
        <p:spPr bwMode="auto">
          <a:xfrm>
            <a:off x="1366943" y="765422"/>
            <a:ext cx="3180272" cy="539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50"/>
          </a:p>
        </p:txBody>
      </p:sp>
      <p:sp>
        <p:nvSpPr>
          <p:cNvPr id="424488923" name="TextShape 7"/>
          <p:cNvSpPr txBox="1"/>
          <p:nvPr/>
        </p:nvSpPr>
        <p:spPr bwMode="auto">
          <a:xfrm>
            <a:off x="2067813" y="978332"/>
            <a:ext cx="1292333" cy="400492"/>
          </a:xfrm>
          <a:prstGeom prst="rect">
            <a:avLst/>
          </a:prstGeom>
          <a:noFill/>
          <a:ln>
            <a:noFill/>
          </a:ln>
        </p:spPr>
        <p:txBody>
          <a:bodyPr lIns="81633" tIns="40816" rIns="81633" bIns="40816"/>
          <a:lstStyle/>
          <a:p>
            <a:pPr algn="ctr">
              <a:buClr>
                <a:srgbClr val="000000"/>
              </a:buClr>
              <a:buSzPct val="45000"/>
              <a:defRPr/>
            </a:pPr>
            <a:r>
              <a:rPr lang="fr-FR" sz="2000" b="1" spc="0">
                <a:solidFill>
                  <a:srgbClr val="000000"/>
                </a:solidFill>
                <a:latin typeface="Calibri"/>
              </a:rPr>
              <a:t>PISTA</a:t>
            </a:r>
            <a:endParaRPr lang="fr-FR" sz="2000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8391489" name="TextShape 12"/>
          <p:cNvSpPr txBox="1"/>
          <p:nvPr/>
        </p:nvSpPr>
        <p:spPr bwMode="auto">
          <a:xfrm>
            <a:off x="242074" y="2866397"/>
            <a:ext cx="1998936" cy="1151685"/>
          </a:xfrm>
          <a:prstGeom prst="rect">
            <a:avLst/>
          </a:prstGeom>
          <a:noFill/>
          <a:ln>
            <a:noFill/>
          </a:ln>
        </p:spPr>
        <p:txBody>
          <a:bodyPr lIns="81633" tIns="40816" rIns="81633" bIns="40816"/>
          <a:lstStyle/>
          <a:p>
            <a:pPr marL="195899" indent="-195899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450" spc="0">
                <a:solidFill>
                  <a:srgbClr val="000000"/>
                </a:solidFill>
                <a:latin typeface="Calibri"/>
                <a:cs typeface="Times New Roman"/>
              </a:rPr>
              <a:t>High granularity</a:t>
            </a:r>
          </a:p>
          <a:p>
            <a:pPr>
              <a:buClr>
                <a:srgbClr val="000000"/>
              </a:buClr>
              <a:buSzPct val="45000"/>
              <a:defRPr/>
            </a:pPr>
            <a:r>
              <a:rPr lang="fr-FR" sz="1450" spc="0">
                <a:solidFill>
                  <a:srgbClr val="000000"/>
                </a:solidFill>
                <a:latin typeface="Calibri"/>
                <a:cs typeface="Times New Roman"/>
              </a:rPr>
              <a:t>      (0.5 mm strips)</a:t>
            </a:r>
            <a:endParaRPr/>
          </a:p>
          <a:p>
            <a:pPr marL="195899" indent="-195899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450" spc="0">
                <a:solidFill>
                  <a:srgbClr val="000000"/>
                </a:solidFill>
                <a:latin typeface="Calibri"/>
                <a:cs typeface="Times New Roman"/>
              </a:rPr>
              <a:t>High homogeneity</a:t>
            </a:r>
          </a:p>
        </p:txBody>
      </p:sp>
      <p:sp>
        <p:nvSpPr>
          <p:cNvPr id="393348708" name="TextShape 15"/>
          <p:cNvSpPr txBox="1"/>
          <p:nvPr/>
        </p:nvSpPr>
        <p:spPr bwMode="auto">
          <a:xfrm>
            <a:off x="64539" y="3902126"/>
            <a:ext cx="2281924" cy="322983"/>
          </a:xfrm>
          <a:prstGeom prst="rect">
            <a:avLst/>
          </a:prstGeom>
          <a:noFill/>
          <a:ln>
            <a:noFill/>
          </a:ln>
        </p:spPr>
        <p:txBody>
          <a:bodyPr lIns="81633" tIns="40816" rIns="81633" bIns="40816"/>
          <a:lstStyle/>
          <a:p>
            <a:pPr marL="195899" lvl="1">
              <a:buClr>
                <a:srgbClr val="000000"/>
              </a:buClr>
              <a:buSzPct val="45000"/>
              <a:defRPr/>
            </a:pPr>
            <a:r>
              <a:rPr lang="fr-FR" sz="1450" b="1" spc="0" dirty="0">
                <a:solidFill>
                  <a:srgbClr val="000000"/>
                </a:solidFill>
                <a:latin typeface="Times New Roman"/>
                <a:cs typeface="Times New Roman"/>
              </a:rPr>
              <a:t>∆</a:t>
            </a:r>
            <a:r>
              <a:rPr lang="fr-FR" sz="1450" b="1" spc="0" dirty="0">
                <a:solidFill>
                  <a:srgbClr val="000000"/>
                </a:solidFill>
                <a:latin typeface="Calibri"/>
                <a:cs typeface="Times New Roman"/>
              </a:rPr>
              <a:t>E</a:t>
            </a:r>
            <a:r>
              <a:rPr lang="fr-FR" sz="1450" b="1" spc="0" baseline="-25000" dirty="0">
                <a:solidFill>
                  <a:srgbClr val="000000"/>
                </a:solidFill>
                <a:latin typeface="Calibri"/>
                <a:cs typeface="Times New Roman"/>
              </a:rPr>
              <a:t>x</a:t>
            </a:r>
            <a:r>
              <a:rPr lang="fr-FR" sz="1450" b="1" spc="0" dirty="0">
                <a:solidFill>
                  <a:srgbClr val="000000"/>
                </a:solidFill>
                <a:latin typeface="Calibri"/>
                <a:cs typeface="Times New Roman"/>
              </a:rPr>
              <a:t>∼800 keV (FWHM)</a:t>
            </a:r>
            <a:endParaRPr dirty="0"/>
          </a:p>
        </p:txBody>
      </p:sp>
      <p:sp>
        <p:nvSpPr>
          <p:cNvPr id="1695026572" name="TextShape 24"/>
          <p:cNvSpPr txBox="1"/>
          <p:nvPr/>
        </p:nvSpPr>
        <p:spPr bwMode="auto">
          <a:xfrm>
            <a:off x="8006415" y="1543065"/>
            <a:ext cx="2417229" cy="753000"/>
          </a:xfrm>
          <a:prstGeom prst="rect">
            <a:avLst/>
          </a:prstGeom>
          <a:noFill/>
          <a:ln>
            <a:noFill/>
          </a:ln>
        </p:spPr>
        <p:txBody>
          <a:bodyPr lIns="89985" tIns="44992" rIns="89985" bIns="44992"/>
          <a:lstStyle/>
          <a:p>
            <a:pPr marL="360" algn="ctr">
              <a:lnSpc>
                <a:spcPct val="93000"/>
              </a:lnSpc>
              <a:buClr>
                <a:srgbClr val="000000"/>
              </a:buClr>
              <a:buSzPct val="45000"/>
              <a:defRPr/>
            </a:pPr>
            <a:endParaRPr lang="fr-FR" sz="1600" spc="0">
              <a:solidFill>
                <a:srgbClr val="000000"/>
              </a:solidFill>
              <a:latin typeface="Calibri"/>
              <a:ea typeface="Arial"/>
            </a:endParaRPr>
          </a:p>
        </p:txBody>
      </p:sp>
      <p:grpSp>
        <p:nvGrpSpPr>
          <p:cNvPr id="95155530" name="Groupe 36"/>
          <p:cNvGrpSpPr/>
          <p:nvPr/>
        </p:nvGrpSpPr>
        <p:grpSpPr bwMode="auto">
          <a:xfrm>
            <a:off x="1023026" y="1248284"/>
            <a:ext cx="3061247" cy="2584504"/>
            <a:chOff x="0" y="0"/>
            <a:chExt cx="3061247" cy="2584504"/>
          </a:xfrm>
          <a:noFill/>
        </p:grpSpPr>
        <p:pic>
          <p:nvPicPr>
            <p:cNvPr id="602515028" name="Image 37"/>
            <p:cNvPicPr>
              <a:picLocks noChangeAspect="1"/>
            </p:cNvPicPr>
            <p:nvPr/>
          </p:nvPicPr>
          <p:blipFill rotWithShape="1">
            <a:blip r:embed="rId3"/>
            <a:stretch/>
          </p:blipFill>
          <p:spPr bwMode="auto">
            <a:xfrm>
              <a:off x="690193" y="0"/>
              <a:ext cx="2112127" cy="2584504"/>
            </a:xfrm>
            <a:prstGeom prst="rect">
              <a:avLst/>
            </a:prstGeom>
            <a:grpFill/>
          </p:spPr>
        </p:pic>
        <p:cxnSp>
          <p:nvCxnSpPr>
            <p:cNvPr id="298570100" name="Connecteur droit 38"/>
            <p:cNvCxnSpPr/>
            <p:nvPr/>
          </p:nvCxnSpPr>
          <p:spPr bwMode="auto">
            <a:xfrm>
              <a:off x="0" y="1321234"/>
              <a:ext cx="119036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6435154" name="Connecteur droit 39"/>
            <p:cNvCxnSpPr/>
            <p:nvPr/>
          </p:nvCxnSpPr>
          <p:spPr bwMode="auto">
            <a:xfrm flipV="1">
              <a:off x="1272461" y="440636"/>
              <a:ext cx="610438" cy="765577"/>
            </a:xfrm>
            <a:prstGeom prst="line">
              <a:avLst/>
            </a:prstGeom>
            <a:grpFill/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7494858" name="Connecteur droit 40"/>
            <p:cNvCxnSpPr/>
            <p:nvPr/>
          </p:nvCxnSpPr>
          <p:spPr bwMode="auto">
            <a:xfrm>
              <a:off x="1295915" y="1346483"/>
              <a:ext cx="1145144" cy="194234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320874" name="Connecteur droit 41"/>
            <p:cNvCxnSpPr/>
            <p:nvPr/>
          </p:nvCxnSpPr>
          <p:spPr bwMode="auto">
            <a:xfrm flipV="1">
              <a:off x="1295915" y="1024913"/>
              <a:ext cx="1145144" cy="267338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0101428" name="Connecteur droit 42"/>
            <p:cNvCxnSpPr/>
            <p:nvPr/>
          </p:nvCxnSpPr>
          <p:spPr bwMode="auto">
            <a:xfrm>
              <a:off x="2621152" y="1573717"/>
              <a:ext cx="410987" cy="65748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6259438" name="Connecteur droit 43"/>
            <p:cNvCxnSpPr/>
            <p:nvPr/>
          </p:nvCxnSpPr>
          <p:spPr bwMode="auto">
            <a:xfrm flipV="1">
              <a:off x="2621152" y="875248"/>
              <a:ext cx="440094" cy="95200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7758489" name="TextShape 88"/>
            <p:cNvSpPr/>
            <p:nvPr/>
          </p:nvSpPr>
          <p:spPr bwMode="auto">
            <a:xfrm>
              <a:off x="121742" y="977803"/>
              <a:ext cx="867195" cy="376836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8" tIns="48979" rIns="97958" bIns="48979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 baseline="30000">
                  <a:solidFill>
                    <a:srgbClr val="000000"/>
                  </a:solidFill>
                  <a:latin typeface="Arial"/>
                  <a:ea typeface="DejaVu Sans"/>
                </a:rPr>
                <a:t>238</a:t>
              </a: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U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462313216" name="TextShape 88"/>
            <p:cNvSpPr/>
            <p:nvPr/>
          </p:nvSpPr>
          <p:spPr bwMode="auto">
            <a:xfrm>
              <a:off x="1833251" y="757609"/>
              <a:ext cx="657459" cy="267337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8" tIns="48979" rIns="97958" bIns="48979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FF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1325370097" name="TextShape 88"/>
            <p:cNvSpPr/>
            <p:nvPr/>
          </p:nvSpPr>
          <p:spPr bwMode="auto">
            <a:xfrm>
              <a:off x="2033385" y="1189171"/>
              <a:ext cx="657459" cy="267337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8" tIns="48979" rIns="97958" bIns="48979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FF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2077800379" name="TextShape 88"/>
            <p:cNvSpPr/>
            <p:nvPr/>
          </p:nvSpPr>
          <p:spPr bwMode="auto">
            <a:xfrm>
              <a:off x="855406" y="1365460"/>
              <a:ext cx="657459" cy="267337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8" tIns="48979" rIns="97958" bIns="48979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 baseline="30000">
                  <a:solidFill>
                    <a:srgbClr val="000000"/>
                  </a:solidFill>
                  <a:latin typeface="Arial"/>
                  <a:ea typeface="DejaVu Sans"/>
                </a:rPr>
                <a:t>12</a:t>
              </a: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C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811084231" name="TextShape 88"/>
            <p:cNvSpPr/>
            <p:nvPr/>
          </p:nvSpPr>
          <p:spPr bwMode="auto">
            <a:xfrm>
              <a:off x="923367" y="610008"/>
              <a:ext cx="757107" cy="414903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8" tIns="48979" rIns="97958" bIns="48979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 baseline="30000">
                  <a:solidFill>
                    <a:srgbClr val="000000"/>
                  </a:solidFill>
                  <a:latin typeface="Arial"/>
                  <a:ea typeface="DejaVu Sans"/>
                </a:rPr>
                <a:t>10</a:t>
              </a: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Be</a:t>
              </a:r>
              <a:endParaRPr lang="en-US" sz="1500" spc="0">
                <a:latin typeface="Arial"/>
              </a:endParaRPr>
            </a:p>
          </p:txBody>
        </p:sp>
      </p:grpSp>
      <p:sp>
        <p:nvSpPr>
          <p:cNvPr id="1866963407" name="TextShape 7"/>
          <p:cNvSpPr txBox="1"/>
          <p:nvPr/>
        </p:nvSpPr>
        <p:spPr bwMode="auto">
          <a:xfrm>
            <a:off x="3360145" y="1042172"/>
            <a:ext cx="1904193" cy="512307"/>
          </a:xfrm>
          <a:prstGeom prst="rect">
            <a:avLst/>
          </a:prstGeom>
          <a:noFill/>
          <a:ln>
            <a:noFill/>
          </a:ln>
        </p:spPr>
        <p:txBody>
          <a:bodyPr lIns="81633" tIns="40816" rIns="81633" bIns="40816"/>
          <a:lstStyle/>
          <a:p>
            <a:pPr algn="ctr">
              <a:buClr>
                <a:srgbClr val="000000"/>
              </a:buClr>
              <a:buSzPct val="45000"/>
              <a:defRPr/>
            </a:pPr>
            <a:r>
              <a:rPr lang="fr-FR" sz="1650" spc="0">
                <a:solidFill>
                  <a:srgbClr val="000000"/>
                </a:solidFill>
                <a:latin typeface="Arial"/>
              </a:rPr>
              <a:t>GANIL-CEA/DAM collaboration</a:t>
            </a:r>
            <a:endParaRPr/>
          </a:p>
        </p:txBody>
      </p:sp>
      <p:sp>
        <p:nvSpPr>
          <p:cNvPr id="1806868725" name="Title 1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VAMOS</a:t>
            </a:r>
            <a:r>
              <a:rPr lang="fr-FR"/>
              <a:t>++ and PISTA/SPIDER</a:t>
            </a:r>
            <a:endParaRPr/>
          </a:p>
        </p:txBody>
      </p:sp>
      <p:pic>
        <p:nvPicPr>
          <p:cNvPr id="1531979201" name="Picture 1531979200"/>
          <p:cNvPicPr>
            <a:picLocks noChangeAspect="1"/>
          </p:cNvPicPr>
          <p:nvPr/>
        </p:nvPicPr>
        <p:blipFill rotWithShape="1">
          <a:blip r:embed="rId4"/>
          <a:srcRect b="35765"/>
          <a:stretch/>
        </p:blipFill>
        <p:spPr bwMode="auto">
          <a:xfrm>
            <a:off x="5328586" y="891959"/>
            <a:ext cx="3172964" cy="2853357"/>
          </a:xfrm>
          <a:prstGeom prst="rect">
            <a:avLst/>
          </a:prstGeom>
        </p:spPr>
      </p:pic>
      <p:pic>
        <p:nvPicPr>
          <p:cNvPr id="984087659" name="Picture 984087658"/>
          <p:cNvPicPr>
            <a:picLocks noChangeAspect="1"/>
          </p:cNvPicPr>
          <p:nvPr/>
        </p:nvPicPr>
        <p:blipFill rotWithShape="1">
          <a:blip r:embed="rId4"/>
          <a:srcRect t="64626"/>
          <a:stretch/>
        </p:blipFill>
        <p:spPr bwMode="auto">
          <a:xfrm>
            <a:off x="8501549" y="1347144"/>
            <a:ext cx="3712243" cy="1838386"/>
          </a:xfrm>
          <a:prstGeom prst="rect">
            <a:avLst/>
          </a:prstGeom>
        </p:spPr>
      </p:pic>
      <p:sp>
        <p:nvSpPr>
          <p:cNvPr id="1903971004" name="TextBox 1903971003"/>
          <p:cNvSpPr txBox="1"/>
          <p:nvPr/>
        </p:nvSpPr>
        <p:spPr bwMode="auto">
          <a:xfrm>
            <a:off x="148307" y="4581864"/>
            <a:ext cx="4399628" cy="5185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1400"/>
              <a:t>L. Begué—Guillou et al. 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NIM A</a:t>
            </a:r>
            <a:r>
              <a:rPr lang="fr-FR" sz="14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 1090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, 171671 (2026)</a:t>
            </a:r>
            <a:r>
              <a:rPr lang="fr-FR" sz="1400"/>
              <a:t> </a:t>
            </a:r>
            <a:r>
              <a:rPr lang="fr-FR" sz="1400" u="sng">
                <a:hlinkClick r:id="rId5"/>
              </a:rPr>
              <a:t>10.1016/j.nima.2026.171671</a:t>
            </a:r>
            <a:endParaRPr sz="1400"/>
          </a:p>
        </p:txBody>
      </p:sp>
      <p:sp>
        <p:nvSpPr>
          <p:cNvPr id="1557015154" name="Rectangle : coins arrondis 35"/>
          <p:cNvSpPr/>
          <p:nvPr/>
        </p:nvSpPr>
        <p:spPr bwMode="auto">
          <a:xfrm>
            <a:off x="3713872" y="1688921"/>
            <a:ext cx="1564126" cy="1458007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33748843" name="TextShape 24"/>
          <p:cNvSpPr txBox="1"/>
          <p:nvPr/>
        </p:nvSpPr>
        <p:spPr bwMode="auto">
          <a:xfrm>
            <a:off x="3849672" y="1690172"/>
            <a:ext cx="1428325" cy="1456756"/>
          </a:xfrm>
          <a:prstGeom prst="rect">
            <a:avLst/>
          </a:prstGeom>
          <a:noFill/>
          <a:ln>
            <a:noFill/>
          </a:ln>
        </p:spPr>
        <p:txBody>
          <a:bodyPr lIns="89984" tIns="44991" rIns="89984" bIns="44991"/>
          <a:lstStyle/>
          <a:p>
            <a:pPr marL="360" algn="ctr">
              <a:lnSpc>
                <a:spcPct val="93000"/>
              </a:lnSpc>
              <a:buClr>
                <a:srgbClr val="000000"/>
              </a:buClr>
              <a:buSzPct val="45000"/>
              <a:defRPr/>
            </a:pPr>
            <a:r>
              <a:rPr lang="fr-FR" sz="1200" b="1" spc="0">
                <a:solidFill>
                  <a:srgbClr val="000000"/>
                </a:solidFill>
                <a:latin typeface="Symbol"/>
                <a:ea typeface="Arial"/>
              </a:rPr>
              <a:t>D</a:t>
            </a:r>
            <a:r>
              <a:rPr lang="fr-FR" sz="1200" b="1" spc="0">
                <a:solidFill>
                  <a:srgbClr val="000000"/>
                </a:solidFill>
                <a:latin typeface="Calibri"/>
                <a:ea typeface="Arial"/>
              </a:rPr>
              <a:t>E </a:t>
            </a:r>
            <a:endParaRPr sz="1400"/>
          </a:p>
          <a:p>
            <a:pPr>
              <a:lnSpc>
                <a:spcPct val="93000"/>
              </a:lnSpc>
              <a:defRPr/>
            </a:pPr>
            <a:r>
              <a:rPr lang="fr-FR" sz="1100" spc="0">
                <a:solidFill>
                  <a:srgbClr val="000000"/>
                </a:solidFill>
                <a:latin typeface="Calibri"/>
                <a:ea typeface="Arial"/>
              </a:rPr>
              <a:t>100 µm thickness</a:t>
            </a:r>
          </a:p>
          <a:p>
            <a:pPr>
              <a:lnSpc>
                <a:spcPct val="93000"/>
              </a:lnSpc>
              <a:defRPr/>
            </a:pPr>
            <a:r>
              <a:rPr lang="fr-FR" sz="1100" spc="0">
                <a:solidFill>
                  <a:srgbClr val="000000"/>
                </a:solidFill>
                <a:latin typeface="Calibri"/>
                <a:ea typeface="Arial"/>
              </a:rPr>
              <a:t>0.5 mm strips (θ)</a:t>
            </a:r>
            <a:endParaRPr sz="1400"/>
          </a:p>
          <a:p>
            <a:pPr>
              <a:lnSpc>
                <a:spcPct val="93000"/>
              </a:lnSpc>
              <a:defRPr/>
            </a:pPr>
            <a:r>
              <a:rPr lang="fr-FR" sz="1100" spc="0">
                <a:solidFill>
                  <a:srgbClr val="000000"/>
                </a:solidFill>
                <a:latin typeface="Calibri"/>
                <a:ea typeface="Arial"/>
              </a:rPr>
              <a:t>10 cm from target </a:t>
            </a:r>
          </a:p>
          <a:p>
            <a:pPr algn="ctr">
              <a:lnSpc>
                <a:spcPct val="93000"/>
              </a:lnSpc>
              <a:defRPr/>
            </a:pPr>
            <a:r>
              <a:rPr lang="fr-FR" sz="1200" b="1" spc="0">
                <a:solidFill>
                  <a:srgbClr val="000000"/>
                </a:solidFill>
                <a:latin typeface="Calibri"/>
                <a:ea typeface="Arial"/>
              </a:rPr>
              <a:t>E</a:t>
            </a:r>
            <a:endParaRPr sz="1400"/>
          </a:p>
          <a:p>
            <a:pPr>
              <a:lnSpc>
                <a:spcPct val="93000"/>
              </a:lnSpc>
              <a:defRPr/>
            </a:pPr>
            <a:r>
              <a:rPr lang="fr-FR" sz="1100" spc="0">
                <a:solidFill>
                  <a:srgbClr val="000000"/>
                </a:solidFill>
                <a:latin typeface="Calibri"/>
                <a:ea typeface="Arial"/>
              </a:rPr>
              <a:t>1 mm thickness</a:t>
            </a:r>
          </a:p>
          <a:p>
            <a:pPr>
              <a:lnSpc>
                <a:spcPct val="93000"/>
              </a:lnSpc>
              <a:defRPr/>
            </a:pPr>
            <a:r>
              <a:rPr lang="fr-FR" sz="1100" spc="0">
                <a:solidFill>
                  <a:srgbClr val="000000"/>
                </a:solidFill>
                <a:latin typeface="Calibri"/>
                <a:ea typeface="Arial"/>
              </a:rPr>
              <a:t>1.2 mm strips </a:t>
            </a:r>
            <a:r>
              <a:rPr lang="fr-FR" sz="1100" spc="0">
                <a:solidFill>
                  <a:srgbClr val="000000"/>
                </a:solidFill>
                <a:latin typeface="Times New Roman"/>
                <a:ea typeface="Arial"/>
              </a:rPr>
              <a:t>(ɸ) </a:t>
            </a:r>
            <a:endParaRPr sz="1400"/>
          </a:p>
        </p:txBody>
      </p:sp>
      <p:pic>
        <p:nvPicPr>
          <p:cNvPr id="173692384" name="Picture 173692383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6044519" y="4171446"/>
            <a:ext cx="5521705" cy="1932595"/>
          </a:xfrm>
          <a:prstGeom prst="rect">
            <a:avLst/>
          </a:prstGeom>
        </p:spPr>
      </p:pic>
      <p:sp>
        <p:nvSpPr>
          <p:cNvPr id="126296244" name="TextBox 126296243"/>
          <p:cNvSpPr txBox="1"/>
          <p:nvPr/>
        </p:nvSpPr>
        <p:spPr bwMode="auto">
          <a:xfrm>
            <a:off x="5145124" y="6248823"/>
            <a:ext cx="7079827" cy="366119"/>
          </a:xfrm>
          <a:prstGeom prst="rect">
            <a:avLst/>
          </a:prstGeom>
          <a:noFill/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>
                <a:solidFill>
                  <a:srgbClr val="FF0000"/>
                </a:solidFill>
              </a:rPr>
              <a:t>Talk by B. Jurado (P</a:t>
            </a:r>
            <a:r>
              <a:rPr lang="fr-FR" baseline="-25000">
                <a:solidFill>
                  <a:srgbClr val="FF0000"/>
                </a:solidFill>
              </a:rPr>
              <a:t>f</a:t>
            </a:r>
            <a:r>
              <a:rPr lang="fr-FR">
                <a:solidFill>
                  <a:srgbClr val="FF0000"/>
                </a:solidFill>
              </a:rPr>
              <a:t>,P</a:t>
            </a:r>
            <a:r>
              <a:rPr lang="fr-FR" baseline="-25000">
                <a:solidFill>
                  <a:srgbClr val="FF0000"/>
                </a:solidFill>
              </a:rPr>
              <a:t>n</a:t>
            </a:r>
            <a:r>
              <a:rPr lang="fr-FR">
                <a:solidFill>
                  <a:srgbClr val="FF0000"/>
                </a:solidFill>
              </a:rPr>
              <a:t>,P</a:t>
            </a:r>
            <a:r>
              <a:rPr lang="fr-FR" baseline="-25000">
                <a:solidFill>
                  <a:srgbClr val="FF0000"/>
                </a:solidFill>
              </a:rPr>
              <a:t>g</a:t>
            </a:r>
            <a:r>
              <a:rPr lang="fr-FR">
                <a:solidFill>
                  <a:srgbClr val="FF0000"/>
                </a:solidFill>
              </a:rPr>
              <a:t> at Storage Rings /  Surrogate Methods)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408096894" name="TextShape 8"/>
          <p:cNvSpPr txBox="1"/>
          <p:nvPr/>
        </p:nvSpPr>
        <p:spPr bwMode="auto">
          <a:xfrm>
            <a:off x="7856650" y="897729"/>
            <a:ext cx="4276099" cy="40059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lIns="81632" tIns="40815" rIns="81632" bIns="40815"/>
          <a:lstStyle/>
          <a:p>
            <a:pPr algn="ctr">
              <a:defRPr/>
            </a:pPr>
            <a:r>
              <a:rPr lang="fr-FR" sz="2000" spc="0">
                <a:solidFill>
                  <a:srgbClr val="000000"/>
                </a:solidFill>
                <a:latin typeface="Arial"/>
              </a:rPr>
              <a:t>Fissioning System Identification</a:t>
            </a:r>
            <a:endParaRPr/>
          </a:p>
        </p:txBody>
      </p:sp>
      <p:sp>
        <p:nvSpPr>
          <p:cNvPr id="467620509" name="TextShape 8"/>
          <p:cNvSpPr txBox="1"/>
          <p:nvPr/>
        </p:nvSpPr>
        <p:spPr bwMode="auto">
          <a:xfrm>
            <a:off x="6044519" y="3751358"/>
            <a:ext cx="5993917" cy="40059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lIns="81632" tIns="40815" rIns="81632" bIns="40815"/>
          <a:lstStyle/>
          <a:p>
            <a:pPr algn="ctr">
              <a:defRPr/>
            </a:pPr>
            <a:r>
              <a:rPr lang="fr-FR" sz="2000" spc="0">
                <a:solidFill>
                  <a:srgbClr val="000000"/>
                </a:solidFill>
                <a:latin typeface="Arial"/>
              </a:rPr>
              <a:t>Precise Excitation Energy, Fission Probability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6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69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9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1104785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8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VAMOS</a:t>
            </a:r>
            <a:r>
              <a:rPr lang="fr-FR"/>
              <a:t>++ and PISTA/SPIDER</a:t>
            </a:r>
            <a:endParaRPr/>
          </a:p>
          <a:p>
            <a:pPr>
              <a:defRPr/>
            </a:pPr>
            <a:endParaRPr/>
          </a:p>
        </p:txBody>
      </p:sp>
      <p:pic>
        <p:nvPicPr>
          <p:cNvPr id="1912348157" name="Picture 1912348156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741690" y="1450046"/>
            <a:ext cx="3044872" cy="233516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57296809" name="Picture 357296808"/>
          <p:cNvPicPr>
            <a:picLocks noChangeAspect="1"/>
          </p:cNvPicPr>
          <p:nvPr/>
        </p:nvPicPr>
        <p:blipFill rotWithShape="1">
          <a:blip r:embed="rId4"/>
          <a:srcRect l="5304" t="6081" r="12346" b="24494"/>
          <a:stretch/>
        </p:blipFill>
        <p:spPr bwMode="auto">
          <a:xfrm>
            <a:off x="-55791" y="3724494"/>
            <a:ext cx="4712306" cy="2781715"/>
          </a:xfrm>
          <a:prstGeom prst="rect">
            <a:avLst/>
          </a:prstGeom>
        </p:spPr>
      </p:pic>
      <p:sp>
        <p:nvSpPr>
          <p:cNvPr id="1412798337" name=" 1412798336"/>
          <p:cNvSpPr/>
          <p:nvPr/>
        </p:nvSpPr>
        <p:spPr bwMode="auto">
          <a:xfrm>
            <a:off x="8599996" y="1382525"/>
            <a:ext cx="3363016" cy="1768199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7792" lvl="0" indent="-217793">
              <a:buFont typeface="Arial"/>
              <a:buChar char="•"/>
              <a:defRPr/>
            </a:pP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</a:t>
            </a:r>
            <a:r>
              <a:rPr sz="22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rogressive</a:t>
            </a:r>
            <a:r>
              <a:rPr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damping of shell effects. </a:t>
            </a:r>
            <a:endParaRPr sz="2200" b="0" i="0" u="none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17792" lvl="0" indent="-217793">
              <a:buFont typeface="Arial"/>
              <a:buChar char="•"/>
              <a:defRPr/>
            </a:pPr>
            <a:r>
              <a:rPr lang="fr-FR" sz="22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Damping</a:t>
            </a: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of </a:t>
            </a:r>
            <a:r>
              <a:rPr lang="fr-FR" sz="22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even-odd</a:t>
            </a: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2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staggering</a:t>
            </a: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2200" b="0" i="0" u="none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17793" indent="-217793">
              <a:buFont typeface="Arial"/>
              <a:buChar char="•"/>
              <a:defRPr/>
            </a:pPr>
            <a:endParaRPr lang="fr-FR" sz="2200" b="0" i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4273206" name="TextBox 1894273205"/>
          <p:cNvSpPr txBox="1"/>
          <p:nvPr/>
        </p:nvSpPr>
        <p:spPr bwMode="auto">
          <a:xfrm>
            <a:off x="271155" y="6362572"/>
            <a:ext cx="4584186" cy="30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1400"/>
              <a:t>D. Ramos </a:t>
            </a:r>
            <a:r>
              <a:rPr lang="fr-FR" sz="1400" i="1"/>
              <a:t>et al</a:t>
            </a:r>
            <a:r>
              <a:rPr lang="fr-FR" sz="1400"/>
              <a:t>. Phys. Rev. </a:t>
            </a:r>
            <a:r>
              <a:rPr sz="1400"/>
              <a:t>C </a:t>
            </a:r>
            <a:r>
              <a:rPr sz="1400" b="1"/>
              <a:t>113</a:t>
            </a:r>
            <a:r>
              <a:rPr sz="1400"/>
              <a:t>, 054611 (2026)</a:t>
            </a:r>
            <a:r>
              <a:rPr lang="fr-FR" sz="1400" b="0" i="0" u="sng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  <a:hlinkClick r:id="rId5"/>
              </a:rPr>
              <a:t> </a:t>
            </a:r>
            <a:endParaRPr sz="1400"/>
          </a:p>
        </p:txBody>
      </p:sp>
      <p:pic>
        <p:nvPicPr>
          <p:cNvPr id="332740817" name="Picture 332740816"/>
          <p:cNvPicPr>
            <a:picLocks noChangeAspect="1"/>
          </p:cNvPicPr>
          <p:nvPr/>
        </p:nvPicPr>
        <p:blipFill rotWithShape="1">
          <a:blip r:embed="rId6"/>
          <a:srcRect t="7053" r="7459"/>
          <a:stretch/>
        </p:blipFill>
        <p:spPr bwMode="auto">
          <a:xfrm>
            <a:off x="4562484" y="1018486"/>
            <a:ext cx="3912151" cy="2676867"/>
          </a:xfrm>
          <a:prstGeom prst="rect">
            <a:avLst/>
          </a:prstGeom>
        </p:spPr>
      </p:pic>
      <p:sp>
        <p:nvSpPr>
          <p:cNvPr id="1023382523" name="TextBox 1023382522"/>
          <p:cNvSpPr txBox="1"/>
          <p:nvPr/>
        </p:nvSpPr>
        <p:spPr bwMode="auto">
          <a:xfrm>
            <a:off x="286402" y="909196"/>
            <a:ext cx="3220269" cy="357790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1800" b="0" i="0" u="none" strike="noStrike" cap="none" spc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E*</a:t>
            </a:r>
            <a:r>
              <a:rPr lang="fr-FR" dirty="0">
                <a:solidFill>
                  <a:srgbClr val="FF0000"/>
                </a:solidFill>
              </a:rPr>
              <a:t>  and  </a:t>
            </a:r>
            <a:r>
              <a:rPr lang="fr-FR" dirty="0" err="1">
                <a:solidFill>
                  <a:srgbClr val="FF0000"/>
                </a:solidFill>
              </a:rPr>
              <a:t>Isotopic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Yields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456564401" name="TextBox 1456564400"/>
          <p:cNvSpPr txBox="1"/>
          <p:nvPr/>
        </p:nvSpPr>
        <p:spPr bwMode="auto">
          <a:xfrm>
            <a:off x="3933661" y="1083927"/>
            <a:ext cx="706880" cy="366119"/>
          </a:xfrm>
          <a:prstGeom prst="rect">
            <a:avLst/>
          </a:prstGeom>
          <a:noFill/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fr-FR" baseline="30000"/>
              <a:t>240</a:t>
            </a:r>
            <a:r>
              <a:rPr lang="fr-FR"/>
              <a:t>Pu</a:t>
            </a:r>
            <a:endParaRPr/>
          </a:p>
        </p:txBody>
      </p:sp>
      <p:sp>
        <p:nvSpPr>
          <p:cNvPr id="1045292536" name="TextBox 1045292535"/>
          <p:cNvSpPr txBox="1"/>
          <p:nvPr/>
        </p:nvSpPr>
        <p:spPr bwMode="auto">
          <a:xfrm>
            <a:off x="8552694" y="6084262"/>
            <a:ext cx="3642543" cy="579479"/>
          </a:xfrm>
          <a:prstGeom prst="rect">
            <a:avLst/>
          </a:prstGeom>
          <a:noFill/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1600" dirty="0" err="1">
                <a:solidFill>
                  <a:srgbClr val="FF0000"/>
                </a:solidFill>
              </a:rPr>
              <a:t>Talks</a:t>
            </a:r>
            <a:r>
              <a:rPr lang="fr-FR" sz="1600" dirty="0">
                <a:solidFill>
                  <a:srgbClr val="FF0000"/>
                </a:solidFill>
              </a:rPr>
              <a:t> by :</a:t>
            </a:r>
            <a:br>
              <a:rPr lang="fr-FR" sz="1600" dirty="0">
                <a:solidFill>
                  <a:srgbClr val="FF0000"/>
                </a:solidFill>
              </a:rPr>
            </a:br>
            <a:r>
              <a:rPr lang="fr-FR" sz="1600" dirty="0">
                <a:solidFill>
                  <a:srgbClr val="FF0000"/>
                </a:solidFill>
              </a:rPr>
              <a:t>B. </a:t>
            </a:r>
            <a:r>
              <a:rPr lang="fr-FR" sz="1600" b="0" i="0" u="none" strike="noStrike" cap="none" spc="0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Errandonea</a:t>
            </a:r>
            <a:r>
              <a:rPr lang="fr-FR" sz="1600" dirty="0">
                <a:solidFill>
                  <a:srgbClr val="FF0000"/>
                </a:solidFill>
              </a:rPr>
              <a:t> and A. </a:t>
            </a:r>
            <a:r>
              <a:rPr lang="fr-FR" sz="1600" dirty="0" err="1">
                <a:solidFill>
                  <a:srgbClr val="FF0000"/>
                </a:solidFill>
              </a:rPr>
              <a:t>Cobo-Zarzuelo</a:t>
            </a:r>
            <a:endParaRPr sz="1600" dirty="0">
              <a:solidFill>
                <a:srgbClr val="FF0000"/>
              </a:solidFill>
            </a:endParaRPr>
          </a:p>
        </p:txBody>
      </p:sp>
      <p:sp>
        <p:nvSpPr>
          <p:cNvPr id="1098636728" name="TextBox 1098636727"/>
          <p:cNvSpPr txBox="1"/>
          <p:nvPr/>
        </p:nvSpPr>
        <p:spPr bwMode="auto">
          <a:xfrm>
            <a:off x="5442537" y="7758588"/>
            <a:ext cx="2783299" cy="3657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fr-FR">
                <a:solidFill>
                  <a:srgbClr val="FF0000"/>
                </a:solidFill>
              </a:rPr>
              <a:t>Y(A</a:t>
            </a:r>
            <a:r>
              <a:rPr lang="fr-FR" baseline="-25000">
                <a:solidFill>
                  <a:srgbClr val="FF0000"/>
                </a:solidFill>
              </a:rPr>
              <a:t>post</a:t>
            </a:r>
            <a:r>
              <a:rPr lang="fr-FR">
                <a:solidFill>
                  <a:srgbClr val="FF0000"/>
                </a:solidFill>
              </a:rPr>
              <a:t>,Z,E*), &lt;N&gt;/Z(Z,E*)</a:t>
            </a:r>
          </a:p>
        </p:txBody>
      </p:sp>
      <p:sp>
        <p:nvSpPr>
          <p:cNvPr id="1878614079" name="TextBox 1878614078"/>
          <p:cNvSpPr txBox="1"/>
          <p:nvPr/>
        </p:nvSpPr>
        <p:spPr bwMode="auto">
          <a:xfrm>
            <a:off x="-1310558" y="7036117"/>
            <a:ext cx="6026303" cy="2834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17792" indent="-217792" algn="l">
              <a:buFont typeface="Arial"/>
              <a:buChar char="•"/>
              <a:defRPr/>
            </a:pPr>
            <a:r>
              <a:rPr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Excitation-energy sharing is asymmetric:</a:t>
            </a:r>
            <a:r>
              <a:rPr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with increasing </a:t>
            </a:r>
            <a:r>
              <a:rPr lang="fr-FR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E*</a:t>
            </a:r>
            <a:r>
              <a:rPr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, the heavy fragments become less neutron rich while the light-fragment </a:t>
            </a:r>
            <a:r>
              <a:rPr lang="fr-FR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&lt;N&gt;/Z </a:t>
            </a:r>
            <a:r>
              <a:rPr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remains nearly unchanged → additional energy is mainly dissipated through </a:t>
            </a:r>
            <a:r>
              <a:rPr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neutron evaporation from the heavy fragment</a:t>
            </a:r>
            <a:r>
              <a:rPr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. </a:t>
            </a:r>
            <a:endParaRPr sz="1100" b="1" i="0" u="none">
              <a:solidFill>
                <a:srgbClr val="000000"/>
              </a:solidFill>
              <a:latin typeface="Arial"/>
              <a:cs typeface="Arial"/>
            </a:endParaRPr>
          </a:p>
          <a:p>
            <a:pPr marL="217792" indent="-217792" algn="l">
              <a:buFont typeface="Arial"/>
              <a:buChar char="•"/>
              <a:defRPr/>
            </a:pPr>
            <a:r>
              <a:rPr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Correlated observables reveal physics hidden in yields alone:</a:t>
            </a:r>
            <a:r>
              <a:rPr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the </a:t>
            </a:r>
            <a:r>
              <a:rPr lang="fr-FR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Z=50</a:t>
            </a:r>
            <a:r>
              <a:rPr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region shows a strong shell-related signature and provides stringent constraints on fission models; GEF reproduces the global trends but misses details of the fragment neutron content. 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527041446" name="Picture 1527041445"/>
          <p:cNvPicPr>
            <a:picLocks noChangeAspect="1"/>
          </p:cNvPicPr>
          <p:nvPr/>
        </p:nvPicPr>
        <p:blipFill rotWithShape="1">
          <a:blip r:embed="rId7"/>
          <a:srcRect l="4219" t="4107" r="6084"/>
          <a:stretch/>
        </p:blipFill>
        <p:spPr bwMode="auto">
          <a:xfrm>
            <a:off x="4629390" y="3698953"/>
            <a:ext cx="3883011" cy="2722819"/>
          </a:xfrm>
          <a:prstGeom prst="rect">
            <a:avLst/>
          </a:prstGeom>
        </p:spPr>
      </p:pic>
      <p:sp>
        <p:nvSpPr>
          <p:cNvPr id="2124540669" name=" 2124540668"/>
          <p:cNvSpPr/>
          <p:nvPr/>
        </p:nvSpPr>
        <p:spPr bwMode="auto">
          <a:xfrm>
            <a:off x="8599996" y="2876666"/>
            <a:ext cx="3363735" cy="3109319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7792" indent="-217792">
              <a:buFont typeface="Arial"/>
              <a:buChar char="•"/>
              <a:defRPr/>
            </a:pP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Reduction of neutron </a:t>
            </a:r>
            <a:r>
              <a:rPr lang="fr-FR" sz="22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richness</a:t>
            </a: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of </a:t>
            </a:r>
            <a:r>
              <a:rPr lang="fr-FR" sz="22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fnal</a:t>
            </a: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2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heavy</a:t>
            </a: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fragment </a:t>
            </a:r>
            <a:r>
              <a:rPr lang="fr-FR" sz="22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with</a:t>
            </a: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2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increasing</a:t>
            </a: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E*</a:t>
            </a:r>
            <a:b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fr-FR" sz="22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=&gt;  </a:t>
            </a:r>
            <a:r>
              <a:rPr lang="en-US" sz="22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energy is mainly dissipated through </a:t>
            </a:r>
            <a:r>
              <a:rPr lang="en-US" sz="22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neutron evaporation from the</a:t>
            </a:r>
            <a:r>
              <a:rPr lang="fr-FR" sz="22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200" b="1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heavy</a:t>
            </a:r>
            <a:r>
              <a:rPr lang="fr-FR" sz="22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fragment.</a:t>
            </a:r>
            <a:r>
              <a:rPr lang="en-US" sz="22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lang="fr-FR" sz="2200" b="0" i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798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04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454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9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4859391" name="CustomShape 17"/>
          <p:cNvSpPr/>
          <p:nvPr/>
        </p:nvSpPr>
        <p:spPr bwMode="auto">
          <a:xfrm>
            <a:off x="11674532" y="1103409"/>
            <a:ext cx="313510" cy="18860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5034007" name="CustomShape 18"/>
          <p:cNvSpPr/>
          <p:nvPr/>
        </p:nvSpPr>
        <p:spPr bwMode="auto">
          <a:xfrm>
            <a:off x="11749484" y="2668861"/>
            <a:ext cx="313510" cy="18860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2295522" name="CustomShape 7"/>
          <p:cNvSpPr/>
          <p:nvPr/>
        </p:nvSpPr>
        <p:spPr bwMode="auto">
          <a:xfrm>
            <a:off x="3282864" y="339987"/>
            <a:ext cx="6294421" cy="714127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89985" tIns="44992" rIns="89985" bIns="44992"/>
          <a:lstStyle/>
          <a:p>
            <a:pPr algn="ctr">
              <a:lnSpc>
                <a:spcPct val="100000"/>
              </a:lnSpc>
              <a:defRPr/>
            </a:pPr>
            <a:endParaRPr lang="fr-FR" sz="2200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1091152" name="TextShape 4"/>
          <p:cNvSpPr txBox="1"/>
          <p:nvPr/>
        </p:nvSpPr>
        <p:spPr bwMode="auto">
          <a:xfrm>
            <a:off x="673776" y="5665922"/>
            <a:ext cx="3519599" cy="6682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89984" tIns="44991" rIns="89984" bIns="44991"/>
          <a:lstStyle/>
          <a:p>
            <a:pPr algn="ctr">
              <a:lnSpc>
                <a:spcPct val="100000"/>
              </a:lnSpc>
              <a:defRPr/>
            </a:pPr>
            <a:r>
              <a:rPr lang="fr-FR" sz="1600"/>
              <a:t>D. Ramos </a:t>
            </a:r>
            <a:r>
              <a:rPr lang="fr-FR" sz="1600" i="1"/>
              <a:t>et al.</a:t>
            </a:r>
            <a:r>
              <a:rPr lang="fr-FR" sz="1600"/>
              <a:t>, </a:t>
            </a:r>
            <a:br>
              <a:rPr lang="fr-FR" sz="1600"/>
            </a:br>
            <a:r>
              <a:rPr lang="fr-FR" sz="1600"/>
              <a:t>Phys. Rev. C 101, 034609 (2020)</a:t>
            </a:r>
          </a:p>
        </p:txBody>
      </p:sp>
      <p:sp>
        <p:nvSpPr>
          <p:cNvPr id="243348537" name="Title 22"/>
          <p:cNvSpPr>
            <a:spLocks noGrp="1"/>
          </p:cNvSpPr>
          <p:nvPr>
            <p:ph type="title"/>
          </p:nvPr>
        </p:nvSpPr>
        <p:spPr bwMode="auto">
          <a:xfrm>
            <a:off x="5442" y="0"/>
            <a:ext cx="12192000" cy="838198"/>
          </a:xfrm>
        </p:spPr>
        <p:txBody>
          <a:bodyPr/>
          <a:lstStyle/>
          <a:p>
            <a:pPr>
              <a:defRPr/>
            </a:pPr>
            <a:r>
              <a:rPr lang="fr-FR"/>
              <a:t>Tracing back to scission</a:t>
            </a:r>
            <a:endParaRPr/>
          </a:p>
        </p:txBody>
      </p:sp>
      <p:grpSp>
        <p:nvGrpSpPr>
          <p:cNvPr id="82529673" name="Group 39"/>
          <p:cNvGrpSpPr/>
          <p:nvPr/>
        </p:nvGrpSpPr>
        <p:grpSpPr bwMode="auto">
          <a:xfrm>
            <a:off x="7101120" y="963403"/>
            <a:ext cx="4006792" cy="3569923"/>
            <a:chOff x="0" y="0"/>
            <a:chExt cx="4006792" cy="3569923"/>
          </a:xfrm>
        </p:grpSpPr>
        <p:pic>
          <p:nvPicPr>
            <p:cNvPr id="1679931194" name="Picture 40"/>
            <p:cNvPicPr>
              <a:picLocks noChangeAspect="1"/>
            </p:cNvPicPr>
            <p:nvPr/>
          </p:nvPicPr>
          <p:blipFill rotWithShape="1">
            <a:blip r:embed="rId3">
              <a:lum/>
              <a:alphaModFix/>
            </a:blip>
            <a:stretch/>
          </p:blipFill>
          <p:spPr bwMode="auto">
            <a:xfrm>
              <a:off x="0" y="0"/>
              <a:ext cx="4006792" cy="35699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4027328" name="TextBox 41"/>
            <p:cNvSpPr txBox="1"/>
            <p:nvPr/>
          </p:nvSpPr>
          <p:spPr bwMode="auto">
            <a:xfrm>
              <a:off x="3178989" y="192337"/>
              <a:ext cx="621068" cy="27250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81643" tIns="40820" rIns="81643" bIns="40820" anchorCtr="0" compatLnSpc="0">
              <a:spAutoFit/>
            </a:bodyPr>
            <a:lstStyle/>
            <a:p>
              <a:pPr>
                <a:defRPr b="0"/>
              </a:pPr>
              <a:r>
                <a:rPr lang="fr-FR" sz="1250" baseline="30000">
                  <a:latin typeface="Liberation Sans"/>
                  <a:ea typeface="WenQuanYi Zen Hei Sharp"/>
                  <a:cs typeface="Lohit Devanagari"/>
                </a:rPr>
                <a:t>239</a:t>
              </a:r>
              <a:r>
                <a:rPr lang="fr-FR" sz="1250">
                  <a:latin typeface="Liberation Sans"/>
                  <a:ea typeface="WenQuanYi Zen Hei Sharp"/>
                  <a:cs typeface="Lohit Devanagari"/>
                </a:rPr>
                <a:t>U</a:t>
              </a:r>
              <a:endParaRPr/>
            </a:p>
          </p:txBody>
        </p:sp>
        <p:sp>
          <p:nvSpPr>
            <p:cNvPr id="232620181" name="TextBox 42"/>
            <p:cNvSpPr txBox="1"/>
            <p:nvPr/>
          </p:nvSpPr>
          <p:spPr bwMode="auto">
            <a:xfrm>
              <a:off x="3178989" y="1768568"/>
              <a:ext cx="621068" cy="27250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81643" tIns="40820" rIns="81643" bIns="40820" anchorCtr="0" compatLnSpc="0">
              <a:spAutoFit/>
            </a:bodyPr>
            <a:lstStyle/>
            <a:p>
              <a:pPr>
                <a:defRPr b="0"/>
              </a:pPr>
              <a:r>
                <a:rPr lang="fr-FR" sz="1250" baseline="30000">
                  <a:latin typeface="Liberation Sans"/>
                  <a:ea typeface="WenQuanYi Zen Hei Sharp"/>
                  <a:cs typeface="Lohit Devanagari"/>
                </a:rPr>
                <a:t>239</a:t>
              </a:r>
              <a:r>
                <a:rPr lang="fr-FR" sz="1250">
                  <a:latin typeface="Liberation Sans"/>
                  <a:ea typeface="WenQuanYi Zen Hei Sharp"/>
                  <a:cs typeface="Lohit Devanagari"/>
                </a:rPr>
                <a:t>U</a:t>
              </a:r>
              <a:endParaRPr/>
            </a:p>
          </p:txBody>
        </p:sp>
      </p:grpSp>
      <p:sp>
        <p:nvSpPr>
          <p:cNvPr id="1180398180" name="TextBox 1180398179"/>
          <p:cNvSpPr txBox="1"/>
          <p:nvPr/>
        </p:nvSpPr>
        <p:spPr bwMode="auto">
          <a:xfrm>
            <a:off x="7002950" y="7107328"/>
            <a:ext cx="3295337" cy="384145"/>
          </a:xfrm>
          <a:prstGeom prst="rect">
            <a:avLst/>
          </a:prstGeom>
          <a:noFill/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fr-FR">
                <a:solidFill>
                  <a:srgbClr val="FF0000"/>
                </a:solidFill>
              </a:rPr>
              <a:t>Y(A</a:t>
            </a:r>
            <a:r>
              <a:rPr lang="fr-FR" baseline="-25000">
                <a:solidFill>
                  <a:srgbClr val="FF0000"/>
                </a:solidFill>
              </a:rPr>
              <a:t>pre</a:t>
            </a:r>
            <a:r>
              <a:rPr lang="fr-FR">
                <a:solidFill>
                  <a:srgbClr val="FF0000"/>
                </a:solidFill>
              </a:rPr>
              <a:t>,Z), &lt;N</a:t>
            </a:r>
            <a:r>
              <a:rPr lang="fr-FR" baseline="-25000">
                <a:solidFill>
                  <a:srgbClr val="FF0000"/>
                </a:solidFill>
              </a:rPr>
              <a:t>pre</a:t>
            </a:r>
            <a:r>
              <a:rPr lang="fr-FR">
                <a:solidFill>
                  <a:srgbClr val="FF0000"/>
                </a:solidFill>
              </a:rPr>
              <a:t>&gt;/Z(Z), </a:t>
            </a:r>
            <a:r>
              <a:rPr lang="fr-FR">
                <a:solidFill>
                  <a:srgbClr val="FF0000"/>
                </a:solidFill>
                <a:latin typeface="Symbol"/>
                <a:ea typeface="Symbol"/>
                <a:cs typeface="Symbol"/>
              </a:rPr>
              <a:t>&lt;n&gt;(Z)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61297450" name="TextBox 561297449"/>
          <p:cNvSpPr txBox="1"/>
          <p:nvPr/>
        </p:nvSpPr>
        <p:spPr bwMode="auto">
          <a:xfrm>
            <a:off x="102276" y="864289"/>
            <a:ext cx="3519599" cy="366119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dirty="0">
                <a:solidFill>
                  <a:srgbClr val="FF0000"/>
                </a:solidFill>
              </a:rPr>
              <a:t>(Z,A)-neutron </a:t>
            </a:r>
            <a:r>
              <a:rPr lang="fr-FR" dirty="0" err="1">
                <a:solidFill>
                  <a:srgbClr val="FF0000"/>
                </a:solidFill>
              </a:rPr>
              <a:t>multiplicity</a:t>
            </a:r>
            <a:r>
              <a:rPr lang="fr-FR" dirty="0">
                <a:solidFill>
                  <a:srgbClr val="FF0000"/>
                </a:solidFill>
              </a:rPr>
              <a:t>-TKE</a:t>
            </a:r>
          </a:p>
        </p:txBody>
      </p:sp>
      <p:sp>
        <p:nvSpPr>
          <p:cNvPr id="1293910911" name="TextBox 1293910910"/>
          <p:cNvSpPr txBox="1"/>
          <p:nvPr/>
        </p:nvSpPr>
        <p:spPr bwMode="auto">
          <a:xfrm>
            <a:off x="673776" y="4306573"/>
            <a:ext cx="3053882" cy="640440"/>
          </a:xfrm>
          <a:prstGeom prst="rect">
            <a:avLst/>
          </a:prstGeom>
          <a:solidFill>
            <a:schemeClr val="bg1"/>
          </a:solidFill>
          <a:ln w="6350">
            <a:noFill/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1200" dirty="0" err="1">
                <a:solidFill>
                  <a:schemeClr val="tx1"/>
                </a:solidFill>
              </a:rPr>
              <a:t>using</a:t>
            </a:r>
            <a:r>
              <a:rPr lang="fr-FR" sz="1200" dirty="0">
                <a:solidFill>
                  <a:schemeClr val="tx1"/>
                </a:solidFill>
              </a:rPr>
              <a:t> one fragment </a:t>
            </a:r>
            <a:r>
              <a:rPr lang="fr-FR" sz="1200" dirty="0" err="1">
                <a:solidFill>
                  <a:schemeClr val="tx1"/>
                </a:solidFill>
              </a:rPr>
              <a:t>velocity</a:t>
            </a:r>
            <a:endParaRPr lang="fr-FR" sz="12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fr-FR" sz="1200" dirty="0">
                <a:solidFill>
                  <a:schemeClr val="tx1"/>
                </a:solidFill>
              </a:rPr>
              <a:t>+ conservation </a:t>
            </a:r>
            <a:r>
              <a:rPr lang="fr-FR" sz="1200" dirty="0" err="1">
                <a:solidFill>
                  <a:schemeClr val="tx1"/>
                </a:solidFill>
              </a:rPr>
              <a:t>laws</a:t>
            </a:r>
            <a:br>
              <a:rPr lang="fr-FR" sz="1200" dirty="0">
                <a:solidFill>
                  <a:schemeClr val="tx1"/>
                </a:solidFill>
              </a:rPr>
            </a:br>
            <a:r>
              <a:rPr lang="fr-FR" sz="1200" dirty="0">
                <a:solidFill>
                  <a:schemeClr val="tx1"/>
                </a:solidFill>
              </a:rPr>
              <a:t>at Coulomb </a:t>
            </a:r>
            <a:r>
              <a:rPr lang="fr-FR" sz="1200" dirty="0" err="1">
                <a:solidFill>
                  <a:schemeClr val="tx1"/>
                </a:solidFill>
              </a:rPr>
              <a:t>barrier</a:t>
            </a:r>
            <a:r>
              <a:rPr lang="fr-FR" sz="1200" dirty="0">
                <a:solidFill>
                  <a:schemeClr val="tx1"/>
                </a:solidFill>
              </a:rPr>
              <a:t> </a:t>
            </a:r>
            <a:r>
              <a:rPr lang="fr-FR" sz="1200" dirty="0" err="1">
                <a:solidFill>
                  <a:schemeClr val="tx1"/>
                </a:solidFill>
              </a:rPr>
              <a:t>energies</a:t>
            </a:r>
            <a:endParaRPr sz="1200" dirty="0">
              <a:solidFill>
                <a:schemeClr val="tx1"/>
              </a:solidFill>
            </a:endParaRPr>
          </a:p>
        </p:txBody>
      </p:sp>
      <p:grpSp>
        <p:nvGrpSpPr>
          <p:cNvPr id="1402837284" name="Group 44"/>
          <p:cNvGrpSpPr/>
          <p:nvPr/>
        </p:nvGrpSpPr>
        <p:grpSpPr bwMode="auto">
          <a:xfrm>
            <a:off x="225027" y="1396999"/>
            <a:ext cx="3734190" cy="2581089"/>
            <a:chOff x="0" y="0"/>
            <a:chExt cx="3734190" cy="2581089"/>
          </a:xfrm>
        </p:grpSpPr>
        <p:pic>
          <p:nvPicPr>
            <p:cNvPr id="1052469521" name="Picture 51"/>
            <p:cNvPicPr>
              <a:picLocks noChangeAspect="1"/>
            </p:cNvPicPr>
            <p:nvPr/>
          </p:nvPicPr>
          <p:blipFill rotWithShape="1">
            <a:blip r:embed="rId4">
              <a:lum/>
              <a:alphaModFix/>
            </a:blip>
            <a:srcRect b="49144"/>
            <a:stretch/>
          </p:blipFill>
          <p:spPr bwMode="auto">
            <a:xfrm>
              <a:off x="54709" y="0"/>
              <a:ext cx="3679481" cy="25810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3686816" name="TextBox 53"/>
            <p:cNvSpPr txBox="1"/>
            <p:nvPr/>
          </p:nvSpPr>
          <p:spPr bwMode="auto">
            <a:xfrm>
              <a:off x="2662100" y="261141"/>
              <a:ext cx="509537" cy="27250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81643" tIns="40820" rIns="81643" bIns="40820" anchorCtr="0" compatLnSpc="0">
              <a:spAutoFit/>
            </a:bodyPr>
            <a:lstStyle/>
            <a:p>
              <a:pPr>
                <a:defRPr b="0"/>
              </a:pPr>
              <a:r>
                <a:rPr lang="fr-FR" sz="1250" baseline="30000">
                  <a:latin typeface="Liberation Sans"/>
                  <a:ea typeface="WenQuanYi Zen Hei Sharp"/>
                  <a:cs typeface="Lohit Devanagari"/>
                </a:rPr>
                <a:t>239</a:t>
              </a:r>
              <a:r>
                <a:rPr lang="fr-FR" sz="1250">
                  <a:latin typeface="Liberation Sans"/>
                  <a:ea typeface="WenQuanYi Zen Hei Sharp"/>
                  <a:cs typeface="Lohit Devanagari"/>
                </a:rPr>
                <a:t>U</a:t>
              </a:r>
              <a:endParaRPr/>
            </a:p>
          </p:txBody>
        </p:sp>
        <p:sp>
          <p:nvSpPr>
            <p:cNvPr id="122843129" name="Freeform: Shape 710"/>
            <p:cNvSpPr/>
            <p:nvPr/>
          </p:nvSpPr>
          <p:spPr bwMode="auto">
            <a:xfrm>
              <a:off x="0" y="2077552"/>
              <a:ext cx="186376" cy="386152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 extrusionOk="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</a:ln>
          </p:spPr>
          <p:txBody>
            <a:bodyPr vert="horz" wrap="square" lIns="81643" tIns="40820" rIns="81643" bIns="40820" anchor="ctr" anchorCtr="0" compatLnSpc="0">
              <a:noAutofit/>
            </a:bodyPr>
            <a:lstStyle/>
            <a:p>
              <a:pPr>
                <a:defRPr/>
              </a:pPr>
              <a:endParaRPr lang="fr-FR" sz="1650">
                <a:latin typeface="Liberation Sans"/>
                <a:ea typeface="WenQuanYi Zen Hei Sharp"/>
                <a:cs typeface="Lohit Devanagari"/>
              </a:endParaRPr>
            </a:p>
          </p:txBody>
        </p:sp>
      </p:grpSp>
      <p:sp>
        <p:nvSpPr>
          <p:cNvPr id="1202162111" name="TextBox 1202162110"/>
          <p:cNvSpPr txBox="1"/>
          <p:nvPr/>
        </p:nvSpPr>
        <p:spPr bwMode="auto">
          <a:xfrm>
            <a:off x="4197615" y="2373581"/>
            <a:ext cx="2813614" cy="2055670"/>
          </a:xfrm>
          <a:prstGeom prst="flowChartAlternateProcess">
            <a:avLst/>
          </a:prstGeom>
          <a:solidFill>
            <a:srgbClr val="FF0000">
              <a:alpha val="18039"/>
            </a:srgbClr>
          </a:solidFill>
          <a:ln w="28575">
            <a:solidFill>
              <a:srgbClr val="FF0000"/>
            </a:solidFill>
            <a:prstDash val="sysDash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2000" b="1" spc="0" dirty="0">
                <a:solidFill>
                  <a:srgbClr val="000000"/>
                </a:solidFill>
                <a:latin typeface="Calibri"/>
              </a:rPr>
              <a:t>Tracing back to scission </a:t>
            </a:r>
            <a:r>
              <a:rPr lang="fr-FR" sz="2000" b="1" spc="0" dirty="0" err="1">
                <a:solidFill>
                  <a:srgbClr val="000000"/>
                </a:solidFill>
                <a:latin typeface="Calibri"/>
              </a:rPr>
              <a:t>quantities</a:t>
            </a:r>
            <a:r>
              <a:rPr lang="fr-FR" sz="2000" b="1" spc="0" dirty="0">
                <a:solidFill>
                  <a:srgbClr val="000000"/>
                </a:solidFill>
                <a:latin typeface="Calibri"/>
              </a:rPr>
              <a:t> vs Z </a:t>
            </a:r>
            <a:endParaRPr sz="2000" b="1" spc="0" dirty="0">
              <a:solidFill>
                <a:srgbClr val="000000"/>
              </a:solidFill>
              <a:latin typeface="Calibri"/>
            </a:endParaRPr>
          </a:p>
          <a:p>
            <a:pPr marL="683929" lvl="1" indent="-283879" algn="l">
              <a:buFont typeface="Arial"/>
              <a:buChar char="•"/>
              <a:defRPr/>
            </a:pPr>
            <a:r>
              <a:rPr lang="fr-FR" sz="1800" spc="0" dirty="0">
                <a:solidFill>
                  <a:srgbClr val="000000"/>
                </a:solidFill>
                <a:latin typeface="Calibri"/>
              </a:rPr>
              <a:t>&lt;</a:t>
            </a:r>
            <a:r>
              <a:rPr lang="fr-FR" sz="1800" spc="0" dirty="0" err="1">
                <a:solidFill>
                  <a:srgbClr val="000000"/>
                </a:solidFill>
                <a:latin typeface="Calibri"/>
              </a:rPr>
              <a:t>N</a:t>
            </a:r>
            <a:r>
              <a:rPr lang="fr-FR" sz="1800" spc="0" baseline="-25000" dirty="0" err="1">
                <a:solidFill>
                  <a:srgbClr val="000000"/>
                </a:solidFill>
                <a:latin typeface="Calibri"/>
              </a:rPr>
              <a:t>pre</a:t>
            </a:r>
            <a:r>
              <a:rPr lang="fr-FR" sz="1800" spc="0" dirty="0">
                <a:solidFill>
                  <a:srgbClr val="000000"/>
                </a:solidFill>
                <a:latin typeface="Calibri"/>
              </a:rPr>
              <a:t>&gt;/Z (Z)</a:t>
            </a:r>
          </a:p>
          <a:p>
            <a:pPr marL="683929" lvl="1" indent="-283879" algn="l">
              <a:buFont typeface="Arial"/>
              <a:buChar char="•"/>
              <a:defRPr/>
            </a:pPr>
            <a:r>
              <a:rPr lang="fr-FR" sz="1800" spc="0" dirty="0">
                <a:solidFill>
                  <a:srgbClr val="000000"/>
                </a:solidFill>
                <a:latin typeface="Calibri"/>
              </a:rPr>
              <a:t>&lt;</a:t>
            </a:r>
            <a:r>
              <a:rPr lang="fr-FR" sz="1800" spc="0" dirty="0">
                <a:solidFill>
                  <a:srgbClr val="000000"/>
                </a:solidFill>
                <a:latin typeface="Symbol"/>
                <a:ea typeface="Symbol"/>
                <a:cs typeface="Symbol"/>
              </a:rPr>
              <a:t>n</a:t>
            </a:r>
            <a:r>
              <a:rPr lang="fr-FR" sz="1800" spc="0" dirty="0">
                <a:solidFill>
                  <a:srgbClr val="000000"/>
                </a:solidFill>
                <a:latin typeface="Calibri"/>
              </a:rPr>
              <a:t>&gt; (Z)</a:t>
            </a:r>
          </a:p>
          <a:p>
            <a:pPr marL="683929" lvl="1" indent="-283879" algn="l">
              <a:buFont typeface="Arial"/>
              <a:buChar char="•"/>
              <a:defRPr/>
            </a:pPr>
            <a:r>
              <a:rPr lang="fr-FR" sz="1800" spc="0" dirty="0">
                <a:solidFill>
                  <a:srgbClr val="000000"/>
                </a:solidFill>
                <a:latin typeface="Calibri"/>
              </a:rPr>
              <a:t>&lt;TKE&gt; (Z)</a:t>
            </a:r>
          </a:p>
          <a:p>
            <a:pPr marL="683929" lvl="1" indent="-283879" algn="l">
              <a:buFont typeface="Arial"/>
              <a:buChar char="•"/>
              <a:defRPr/>
            </a:pPr>
            <a:r>
              <a:rPr lang="fr-FR" sz="1800" spc="0" dirty="0">
                <a:solidFill>
                  <a:srgbClr val="000000"/>
                </a:solidFill>
                <a:latin typeface="Calibri"/>
              </a:rPr>
              <a:t>&lt;TXE&gt; (Z)</a:t>
            </a:r>
            <a:endParaRPr sz="1800" spc="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9466967" name="Picture 189466966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7155832" y="4466631"/>
            <a:ext cx="3963042" cy="21381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6359651" name="Title 8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fr-FR" sz="4400" b="0" i="0" u="none" strike="noStrike" cap="none" spc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Tracing back to scission</a:t>
            </a:r>
            <a:endParaRPr sz="4400"/>
          </a:p>
          <a:p>
            <a:pPr>
              <a:defRPr/>
            </a:pPr>
            <a:endParaRPr/>
          </a:p>
        </p:txBody>
      </p:sp>
      <p:pic>
        <p:nvPicPr>
          <p:cNvPr id="1765550575" name="Picture 1765550574"/>
          <p:cNvPicPr>
            <a:picLocks noChangeAspect="1"/>
          </p:cNvPicPr>
          <p:nvPr/>
        </p:nvPicPr>
        <p:blipFill rotWithShape="1">
          <a:blip r:embed="rId3"/>
          <a:srcRect l="17657" t="23505" r="41211" b="23783"/>
          <a:stretch/>
        </p:blipFill>
        <p:spPr bwMode="auto">
          <a:xfrm>
            <a:off x="974601" y="1473193"/>
            <a:ext cx="4667398" cy="4479208"/>
          </a:xfrm>
          <a:prstGeom prst="rect">
            <a:avLst/>
          </a:prstGeom>
        </p:spPr>
      </p:pic>
      <p:sp>
        <p:nvSpPr>
          <p:cNvPr id="1495084947" name="TextShape 14"/>
          <p:cNvSpPr txBox="1"/>
          <p:nvPr/>
        </p:nvSpPr>
        <p:spPr bwMode="auto">
          <a:xfrm>
            <a:off x="5800749" y="3379863"/>
            <a:ext cx="5336292" cy="1108262"/>
          </a:xfrm>
          <a:prstGeom prst="rect">
            <a:avLst/>
          </a:prstGeom>
          <a:noFill/>
          <a:ln>
            <a:noFill/>
          </a:ln>
        </p:spPr>
        <p:txBody>
          <a:bodyPr lIns="89983" tIns="44990" rIns="89983" bIns="44990"/>
          <a:lstStyle/>
          <a:p>
            <a:pPr>
              <a:defRPr/>
            </a:pPr>
            <a:r>
              <a:rPr lang="fr-FR" sz="2000" spc="0" dirty="0">
                <a:solidFill>
                  <a:srgbClr val="000000"/>
                </a:solidFill>
                <a:latin typeface="Calibri"/>
              </a:rPr>
              <a:t>By </a:t>
            </a:r>
            <a:r>
              <a:rPr lang="fr-FR" sz="2000" spc="0" dirty="0" err="1">
                <a:solidFill>
                  <a:srgbClr val="000000"/>
                </a:solidFill>
                <a:latin typeface="Calibri"/>
              </a:rPr>
              <a:t>combining</a:t>
            </a:r>
            <a:r>
              <a:rPr lang="fr-FR" sz="2000" spc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2000" spc="0" dirty="0" err="1">
                <a:solidFill>
                  <a:srgbClr val="000000"/>
                </a:solidFill>
                <a:latin typeface="Calibri"/>
              </a:rPr>
              <a:t>several</a:t>
            </a:r>
            <a:r>
              <a:rPr lang="fr-FR" sz="2000" spc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2000" spc="0" dirty="0" err="1">
                <a:solidFill>
                  <a:srgbClr val="000000"/>
                </a:solidFill>
                <a:latin typeface="Calibri"/>
              </a:rPr>
              <a:t>systems</a:t>
            </a:r>
            <a:r>
              <a:rPr lang="fr-FR" sz="2000" spc="0" dirty="0">
                <a:solidFill>
                  <a:srgbClr val="000000"/>
                </a:solidFill>
                <a:latin typeface="Calibri"/>
              </a:rPr>
              <a:t> the </a:t>
            </a:r>
            <a:r>
              <a:rPr lang="fr-FR" sz="2000" b="1" spc="0" dirty="0" err="1">
                <a:solidFill>
                  <a:srgbClr val="000000"/>
                </a:solidFill>
                <a:latin typeface="Calibri"/>
              </a:rPr>
              <a:t>role</a:t>
            </a:r>
            <a:r>
              <a:rPr lang="fr-FR" sz="2000" b="1" spc="0" dirty="0">
                <a:solidFill>
                  <a:srgbClr val="000000"/>
                </a:solidFill>
                <a:latin typeface="Calibri"/>
              </a:rPr>
              <a:t> of proton- and neutron- </a:t>
            </a:r>
            <a:r>
              <a:rPr lang="fr-FR" sz="2000" b="1" spc="0" dirty="0" err="1">
                <a:solidFill>
                  <a:srgbClr val="000000"/>
                </a:solidFill>
                <a:latin typeface="Calibri"/>
              </a:rPr>
              <a:t>octupole</a:t>
            </a:r>
            <a:r>
              <a:rPr lang="fr-FR" sz="2000" b="1" spc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2000" b="1" spc="0" dirty="0" err="1">
                <a:solidFill>
                  <a:srgbClr val="000000"/>
                </a:solidFill>
                <a:latin typeface="Calibri"/>
              </a:rPr>
              <a:t>deformed</a:t>
            </a:r>
            <a:r>
              <a:rPr lang="fr-FR" sz="2000" b="1" spc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2000" b="1" spc="0" dirty="0" err="1">
                <a:solidFill>
                  <a:srgbClr val="000000"/>
                </a:solidFill>
                <a:latin typeface="Calibri"/>
              </a:rPr>
              <a:t>shells</a:t>
            </a:r>
            <a:r>
              <a:rPr lang="fr-FR" sz="2000" spc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2000" b="0" spc="0" dirty="0">
                <a:solidFill>
                  <a:srgbClr val="000000"/>
                </a:solidFill>
                <a:latin typeface="Calibri"/>
              </a:rPr>
              <a:t>[G. </a:t>
            </a:r>
            <a:r>
              <a:rPr lang="fr-FR" sz="2000" b="0" spc="0" dirty="0" err="1">
                <a:solidFill>
                  <a:srgbClr val="000000"/>
                </a:solidFill>
                <a:latin typeface="Calibri"/>
              </a:rPr>
              <a:t>Scamps</a:t>
            </a:r>
            <a:r>
              <a:rPr lang="fr-FR" sz="2000" b="0" spc="0" dirty="0">
                <a:solidFill>
                  <a:srgbClr val="000000"/>
                </a:solidFill>
                <a:latin typeface="Calibri"/>
              </a:rPr>
              <a:t>, C </a:t>
            </a:r>
            <a:r>
              <a:rPr lang="fr-FR" sz="2000" b="0" spc="0" dirty="0" err="1">
                <a:solidFill>
                  <a:srgbClr val="000000"/>
                </a:solidFill>
                <a:latin typeface="Calibri"/>
              </a:rPr>
              <a:t>Simenel</a:t>
            </a:r>
            <a:r>
              <a:rPr lang="fr-FR" sz="2000" b="0" spc="0" dirty="0">
                <a:solidFill>
                  <a:srgbClr val="000000"/>
                </a:solidFill>
                <a:latin typeface="Calibri"/>
              </a:rPr>
              <a:t>, Nature 564, 382 (2018)]</a:t>
            </a:r>
            <a:r>
              <a:rPr lang="fr-FR" sz="2000" b="1" spc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2000" spc="0" dirty="0" err="1">
                <a:solidFill>
                  <a:srgbClr val="000000"/>
                </a:solidFill>
                <a:latin typeface="Calibri"/>
              </a:rPr>
              <a:t>is</a:t>
            </a:r>
            <a:r>
              <a:rPr lang="fr-FR" sz="2000" spc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2000" spc="0" dirty="0" err="1">
                <a:solidFill>
                  <a:srgbClr val="000000"/>
                </a:solidFill>
                <a:latin typeface="Calibri"/>
              </a:rPr>
              <a:t>revealed</a:t>
            </a:r>
            <a:r>
              <a:rPr lang="fr-FR" sz="2000" spc="0" dirty="0">
                <a:solidFill>
                  <a:srgbClr val="000000"/>
                </a:solidFill>
                <a:latin typeface="Calibri"/>
              </a:rPr>
              <a:t> :</a:t>
            </a:r>
          </a:p>
          <a:p>
            <a:pPr marL="215937" indent="-215937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enhanced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yields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of Te in </a:t>
            </a:r>
            <a:r>
              <a:rPr lang="fr-FR" sz="1600" b="0" i="0" u="none" strike="noStrike" cap="none" spc="0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239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 can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be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explained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by the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combined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effect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of the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octupole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shells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in Z=52 and N=84 </a:t>
            </a:r>
            <a:endParaRPr sz="1600" dirty="0"/>
          </a:p>
          <a:p>
            <a:pPr marL="215937" indent="-215937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enhanced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yields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of Ba can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be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explained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by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combined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6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effect</a:t>
            </a:r>
            <a:r>
              <a:rPr lang="fr-FR" sz="16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of the N=88 and Z=56</a:t>
            </a:r>
            <a:endParaRPr sz="2000" dirty="0"/>
          </a:p>
          <a:p>
            <a:pPr>
              <a:defRPr/>
            </a:pPr>
            <a:endParaRPr lang="fr-FR" sz="2000" spc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5187735" name="TextBox 615187734"/>
          <p:cNvSpPr txBox="1"/>
          <p:nvPr/>
        </p:nvSpPr>
        <p:spPr bwMode="auto">
          <a:xfrm>
            <a:off x="5800749" y="1473193"/>
            <a:ext cx="5553767" cy="10061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/>
              <a:t>The neutron excess</a:t>
            </a:r>
            <a:r>
              <a:rPr lang="fr-FR" sz="2000"/>
              <a:t> (</a:t>
            </a:r>
            <a:r>
              <a:rPr sz="2000"/>
              <a:t>N/Z</a:t>
            </a:r>
            <a:r>
              <a:rPr lang="fr-FR" sz="2000"/>
              <a:t>) at scission</a:t>
            </a:r>
            <a:r>
              <a:rPr sz="2000"/>
              <a:t> </a:t>
            </a:r>
            <a:r>
              <a:rPr lang="fr-FR" sz="2000"/>
              <a:t>allows to </a:t>
            </a:r>
            <a:r>
              <a:rPr sz="2000"/>
              <a:t>study the correlation between neutron and proton shells.</a:t>
            </a:r>
          </a:p>
        </p:txBody>
      </p:sp>
      <p:sp>
        <p:nvSpPr>
          <p:cNvPr id="717727689" name="TextShape 4"/>
          <p:cNvSpPr txBox="1"/>
          <p:nvPr/>
        </p:nvSpPr>
        <p:spPr bwMode="auto">
          <a:xfrm>
            <a:off x="1636859" y="5952402"/>
            <a:ext cx="3519598" cy="6682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89984" tIns="44991" rIns="89984" bIns="44991"/>
          <a:lstStyle/>
          <a:p>
            <a:pPr algn="ctr">
              <a:lnSpc>
                <a:spcPct val="100000"/>
              </a:lnSpc>
              <a:defRPr/>
            </a:pPr>
            <a:r>
              <a:rPr lang="fr-FR" sz="1600"/>
              <a:t>D. Ramos </a:t>
            </a:r>
            <a:r>
              <a:rPr lang="fr-FR" sz="1600" i="1"/>
              <a:t>et al.</a:t>
            </a:r>
            <a:r>
              <a:rPr lang="fr-FR" sz="1600"/>
              <a:t>, </a:t>
            </a:r>
            <a:br>
              <a:rPr lang="fr-FR" sz="1600"/>
            </a:br>
            <a:r>
              <a:rPr lang="fr-FR" sz="1600"/>
              <a:t>Phys. Rev. C 101, 034609 (2020)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1692130" name="CustomShape 17"/>
          <p:cNvSpPr/>
          <p:nvPr/>
        </p:nvSpPr>
        <p:spPr bwMode="auto">
          <a:xfrm>
            <a:off x="11674532" y="1103409"/>
            <a:ext cx="313509" cy="1886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3581537" name="CustomShape 18"/>
          <p:cNvSpPr/>
          <p:nvPr/>
        </p:nvSpPr>
        <p:spPr bwMode="auto">
          <a:xfrm>
            <a:off x="11749484" y="2668860"/>
            <a:ext cx="313509" cy="1886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29759836" name="Title 22"/>
          <p:cNvSpPr>
            <a:spLocks noGrp="1"/>
          </p:cNvSpPr>
          <p:nvPr>
            <p:ph type="title"/>
          </p:nvPr>
        </p:nvSpPr>
        <p:spPr bwMode="auto">
          <a:xfrm>
            <a:off x="5441" y="0"/>
            <a:ext cx="12192000" cy="838197"/>
          </a:xfrm>
        </p:spPr>
        <p:txBody>
          <a:bodyPr/>
          <a:lstStyle/>
          <a:p>
            <a:pPr>
              <a:defRPr/>
            </a:pPr>
            <a:r>
              <a:rPr lang="fr-FR"/>
              <a:t>Tracing back to scission</a:t>
            </a:r>
            <a:endParaRPr/>
          </a:p>
        </p:txBody>
      </p:sp>
      <p:sp>
        <p:nvSpPr>
          <p:cNvPr id="608294454" name="TextBox 608294453"/>
          <p:cNvSpPr txBox="1"/>
          <p:nvPr/>
        </p:nvSpPr>
        <p:spPr bwMode="auto">
          <a:xfrm>
            <a:off x="7002950" y="7107328"/>
            <a:ext cx="3295337" cy="384144"/>
          </a:xfrm>
          <a:prstGeom prst="rect">
            <a:avLst/>
          </a:prstGeom>
          <a:noFill/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fr-FR">
                <a:solidFill>
                  <a:srgbClr val="FF0000"/>
                </a:solidFill>
              </a:rPr>
              <a:t>Y(A</a:t>
            </a:r>
            <a:r>
              <a:rPr lang="fr-FR" baseline="-25000">
                <a:solidFill>
                  <a:srgbClr val="FF0000"/>
                </a:solidFill>
              </a:rPr>
              <a:t>pre</a:t>
            </a:r>
            <a:r>
              <a:rPr lang="fr-FR">
                <a:solidFill>
                  <a:srgbClr val="FF0000"/>
                </a:solidFill>
              </a:rPr>
              <a:t>,Z), &lt;N</a:t>
            </a:r>
            <a:r>
              <a:rPr lang="fr-FR" baseline="-25000">
                <a:solidFill>
                  <a:srgbClr val="FF0000"/>
                </a:solidFill>
              </a:rPr>
              <a:t>pre</a:t>
            </a:r>
            <a:r>
              <a:rPr lang="fr-FR">
                <a:solidFill>
                  <a:srgbClr val="FF0000"/>
                </a:solidFill>
              </a:rPr>
              <a:t>&gt;/Z(Z), </a:t>
            </a:r>
            <a:r>
              <a:rPr lang="fr-FR">
                <a:solidFill>
                  <a:srgbClr val="FF0000"/>
                </a:solidFill>
                <a:latin typeface="Symbol"/>
                <a:ea typeface="Symbol"/>
                <a:cs typeface="Symbol"/>
              </a:rPr>
              <a:t>&lt;n&gt;(Z)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445878722" name="TextBox 1445878721"/>
          <p:cNvSpPr txBox="1"/>
          <p:nvPr/>
        </p:nvSpPr>
        <p:spPr bwMode="auto">
          <a:xfrm>
            <a:off x="102276" y="1065528"/>
            <a:ext cx="3532559" cy="366119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>
                <a:solidFill>
                  <a:srgbClr val="FF0000"/>
                </a:solidFill>
              </a:rPr>
              <a:t>(Z,A)-TXE-Distance</a:t>
            </a:r>
          </a:p>
        </p:txBody>
      </p:sp>
      <p:pic>
        <p:nvPicPr>
          <p:cNvPr id="1121056921" name="Picture 1121056920"/>
          <p:cNvPicPr>
            <a:picLocks noChangeAspect="1"/>
          </p:cNvPicPr>
          <p:nvPr/>
        </p:nvPicPr>
        <p:blipFill rotWithShape="1">
          <a:blip r:embed="rId3"/>
          <a:srcRect l="5098" t="20579" r="52869" b="25251"/>
          <a:stretch/>
        </p:blipFill>
        <p:spPr bwMode="auto">
          <a:xfrm>
            <a:off x="4732466" y="965168"/>
            <a:ext cx="4539998" cy="4446707"/>
          </a:xfrm>
          <a:prstGeom prst="rect">
            <a:avLst/>
          </a:prstGeom>
        </p:spPr>
      </p:pic>
      <p:pic>
        <p:nvPicPr>
          <p:cNvPr id="802439339" name="Picture 802439338"/>
          <p:cNvPicPr>
            <a:picLocks noChangeAspect="1"/>
          </p:cNvPicPr>
          <p:nvPr/>
        </p:nvPicPr>
        <p:blipFill rotWithShape="1">
          <a:blip r:embed="rId4"/>
          <a:srcRect l="14456" t="13975" r="17450" b="8289"/>
          <a:stretch/>
        </p:blipFill>
        <p:spPr bwMode="auto">
          <a:xfrm>
            <a:off x="-3857" y="1608750"/>
            <a:ext cx="4119633" cy="3016329"/>
          </a:xfrm>
          <a:prstGeom prst="rect">
            <a:avLst/>
          </a:prstGeom>
        </p:spPr>
      </p:pic>
      <p:pic>
        <p:nvPicPr>
          <p:cNvPr id="103378388" name="Picture 103378387"/>
          <p:cNvPicPr>
            <a:picLocks noChangeAspect="1"/>
          </p:cNvPicPr>
          <p:nvPr/>
        </p:nvPicPr>
        <p:blipFill rotWithShape="1">
          <a:blip r:embed="rId5"/>
          <a:srcRect l="28889" t="29609" r="40823" b="46419"/>
          <a:stretch/>
        </p:blipFill>
        <p:spPr bwMode="auto">
          <a:xfrm>
            <a:off x="1181074" y="4740267"/>
            <a:ext cx="2519766" cy="1329545"/>
          </a:xfrm>
          <a:prstGeom prst="rect">
            <a:avLst/>
          </a:prstGeom>
        </p:spPr>
      </p:pic>
      <p:sp>
        <p:nvSpPr>
          <p:cNvPr id="155092634" name="TextShape 4"/>
          <p:cNvSpPr txBox="1"/>
          <p:nvPr/>
        </p:nvSpPr>
        <p:spPr bwMode="auto">
          <a:xfrm>
            <a:off x="318906" y="6263880"/>
            <a:ext cx="5404147" cy="3195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89984" tIns="44991" rIns="89984" bIns="44991"/>
          <a:lstStyle/>
          <a:p>
            <a:pPr algn="ctr">
              <a:lnSpc>
                <a:spcPct val="100000"/>
              </a:lnSpc>
              <a:defRPr/>
            </a:pPr>
            <a:r>
              <a:rPr lang="fr-FR" sz="1600"/>
              <a:t>D. Ramos et al., Phys. Rev. C 101, 034609 (2020)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A43F9915-360D-96DC-F3D7-F7F4F11C1904}"/>
              </a:ext>
            </a:extLst>
          </p:cNvPr>
          <p:cNvSpPr/>
          <p:nvPr/>
        </p:nvSpPr>
        <p:spPr>
          <a:xfrm rot="20240978">
            <a:off x="3893087" y="2000320"/>
            <a:ext cx="881326" cy="539793"/>
          </a:xfrm>
          <a:prstGeom prst="rightArrow">
            <a:avLst/>
          </a:prstGeom>
          <a:solidFill>
            <a:srgbClr val="FF0000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FC2A7D52-26DA-36E6-48FE-36E442A3220F}"/>
              </a:ext>
            </a:extLst>
          </p:cNvPr>
          <p:cNvSpPr/>
          <p:nvPr/>
        </p:nvSpPr>
        <p:spPr bwMode="auto">
          <a:xfrm rot="1072435">
            <a:off x="3733118" y="3489360"/>
            <a:ext cx="881326" cy="539793"/>
          </a:xfrm>
          <a:prstGeom prst="rightArrow">
            <a:avLst/>
          </a:prstGeom>
          <a:solidFill>
            <a:srgbClr val="FF0000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816239" name="TextShape 15"/>
          <p:cNvSpPr txBox="1"/>
          <p:nvPr/>
        </p:nvSpPr>
        <p:spPr bwMode="auto">
          <a:xfrm>
            <a:off x="8491162" y="5138690"/>
            <a:ext cx="3667124" cy="1536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89983" tIns="44990" rIns="89983" bIns="44990"/>
          <a:lstStyle/>
          <a:p>
            <a:pPr algn="ctr">
              <a:defRPr/>
            </a:pPr>
            <a:r>
              <a:rPr lang="fr-FR" dirty="0"/>
              <a:t>The excitation </a:t>
            </a:r>
            <a:r>
              <a:rPr lang="fr-FR" dirty="0" err="1"/>
              <a:t>energy</a:t>
            </a:r>
            <a:r>
              <a:rPr lang="fr-FR" dirty="0"/>
              <a:t> of the fission fragments and </a:t>
            </a:r>
            <a:r>
              <a:rPr lang="fr-FR" dirty="0" err="1"/>
              <a:t>their</a:t>
            </a:r>
            <a:r>
              <a:rPr lang="fr-FR" dirty="0"/>
              <a:t> relative distance at scission are </a:t>
            </a:r>
            <a:r>
              <a:rPr lang="fr-FR" dirty="0" err="1"/>
              <a:t>related</a:t>
            </a:r>
            <a:r>
              <a:rPr lang="fr-FR" dirty="0"/>
              <a:t> to the </a:t>
            </a:r>
            <a:r>
              <a:rPr lang="fr-FR" dirty="0" err="1"/>
              <a:t>dynamics</a:t>
            </a:r>
            <a:r>
              <a:rPr lang="fr-FR" dirty="0"/>
              <a:t> and </a:t>
            </a:r>
            <a:r>
              <a:rPr lang="fr-FR" dirty="0" err="1"/>
              <a:t>shape</a:t>
            </a:r>
            <a:r>
              <a:rPr lang="fr-FR" dirty="0"/>
              <a:t> of the </a:t>
            </a:r>
            <a:r>
              <a:rPr lang="fr-FR" dirty="0" err="1"/>
              <a:t>potential</a:t>
            </a:r>
            <a:r>
              <a:rPr lang="fr-FR" dirty="0"/>
              <a:t> surface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4B7175B-A861-3B62-880A-17B3A186C3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49953"/>
          <a:stretch/>
        </p:blipFill>
        <p:spPr bwMode="auto">
          <a:xfrm>
            <a:off x="9018372" y="1557229"/>
            <a:ext cx="2894464" cy="278561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F7177C4-DC97-CEF6-6714-F92CC8111237}"/>
              </a:ext>
            </a:extLst>
          </p:cNvPr>
          <p:cNvSpPr/>
          <p:nvPr/>
        </p:nvSpPr>
        <p:spPr>
          <a:xfrm rot="19403571">
            <a:off x="9840913" y="3040831"/>
            <a:ext cx="2471490" cy="5972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5F9CE2-F145-189E-1D7D-683103F5684B}"/>
              </a:ext>
            </a:extLst>
          </p:cNvPr>
          <p:cNvSpPr txBox="1"/>
          <p:nvPr/>
        </p:nvSpPr>
        <p:spPr>
          <a:xfrm rot="20367137">
            <a:off x="3569734" y="1382971"/>
            <a:ext cx="1762288" cy="369332"/>
          </a:xfrm>
          <a:prstGeom prst="rect">
            <a:avLst/>
          </a:prstGeom>
          <a:solidFill>
            <a:srgbClr val="DEEBF7">
              <a:alpha val="27843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TXE = Q-TKE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041E16-94F7-516B-6808-A8E278916B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371" t="68970" r="41471" b="24372"/>
          <a:stretch/>
        </p:blipFill>
        <p:spPr bwMode="auto">
          <a:xfrm rot="1241875">
            <a:off x="3738904" y="5018272"/>
            <a:ext cx="2592259" cy="3693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9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58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816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692130" grpId="0" animBg="1"/>
      <p:bldP spid="1353581537" grpId="0" animBg="1"/>
      <p:bldP spid="697816239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3321226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fr-FR"/>
              <a:t>Where are we heading today ?</a:t>
            </a:r>
            <a:endParaRPr/>
          </a:p>
        </p:txBody>
      </p:sp>
      <p:sp>
        <p:nvSpPr>
          <p:cNvPr id="1041795276" name="TextBox 1041795275"/>
          <p:cNvSpPr txBox="1"/>
          <p:nvPr/>
        </p:nvSpPr>
        <p:spPr bwMode="auto">
          <a:xfrm>
            <a:off x="1800100" y="4380897"/>
            <a:ext cx="8865887" cy="1746436"/>
          </a:xfrm>
          <a:prstGeom prst="flowChartAlternateProcess">
            <a:avLst/>
          </a:prstGeom>
          <a:noFill/>
          <a:ln w="28575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buClr>
                <a:srgbClr val="000000"/>
              </a:buClr>
              <a:buSzPct val="45000"/>
              <a:defRPr/>
            </a:pPr>
            <a:r>
              <a:rPr lang="fr-FR" sz="22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Efficient AI-</a:t>
            </a:r>
            <a:r>
              <a:rPr lang="fr-FR" sz="22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driven</a:t>
            </a:r>
            <a:r>
              <a:rPr lang="fr-FR" sz="22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instrument </a:t>
            </a:r>
            <a:br>
              <a:rPr lang="fr-FR" sz="22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lang="fr-FR" sz="22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 reliable high </a:t>
            </a:r>
            <a:r>
              <a:rPr lang="fr-FR" sz="22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quality</a:t>
            </a:r>
            <a:r>
              <a:rPr lang="fr-FR" sz="22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and </a:t>
            </a:r>
            <a:r>
              <a:rPr lang="fr-FR" sz="22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precision</a:t>
            </a:r>
            <a:r>
              <a:rPr lang="fr-FR" sz="22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22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results</a:t>
            </a:r>
            <a:endParaRPr lang="fr-FR" sz="2200" b="1" i="0" u="none" strike="noStrike" cap="none" spc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083979" lvl="2" indent="-283879">
              <a:buFont typeface="Arial"/>
              <a:buChar char="•"/>
              <a:defRPr/>
            </a:pPr>
            <a:r>
              <a:rPr lang="fr-FR" sz="18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Precision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/ </a:t>
            </a:r>
            <a:r>
              <a:rPr lang="fr-FR" sz="18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Reproducibility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endParaRPr sz="18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083979" lvl="2" indent="-283879">
              <a:buFont typeface="Arial"/>
              <a:buChar char="•"/>
              <a:defRPr/>
            </a:pP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Speed</a:t>
            </a:r>
            <a:endParaRPr lang="fr-FR" sz="1800" b="0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083979" lvl="2" indent="-283879">
              <a:buFont typeface="Arial"/>
              <a:buChar char="•"/>
              <a:defRPr/>
            </a:pPr>
            <a:r>
              <a:rPr lang="fr-FR" sz="18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Scalability</a:t>
            </a:r>
            <a:endParaRPr sz="18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0888707" name="TextBox 40888706"/>
          <p:cNvSpPr txBox="1"/>
          <p:nvPr/>
        </p:nvSpPr>
        <p:spPr bwMode="auto">
          <a:xfrm>
            <a:off x="1800100" y="912128"/>
            <a:ext cx="8865167" cy="3138094"/>
          </a:xfrm>
          <a:prstGeom prst="flowChartAlternateProcess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buClr>
                <a:srgbClr val="000000"/>
              </a:buClr>
              <a:buSzPct val="45000"/>
              <a:defRPr/>
            </a:pPr>
            <a:r>
              <a:rPr lang="fr-FR" sz="2400" b="1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Towards</a:t>
            </a:r>
            <a:r>
              <a:rPr lang="fr-FR" sz="24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400" b="1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complete</a:t>
            </a:r>
            <a:r>
              <a:rPr lang="fr-FR" sz="24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400" b="1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measurements</a:t>
            </a:r>
            <a:r>
              <a:rPr lang="fr-FR" sz="24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at VAMOS++</a:t>
            </a:r>
          </a:p>
          <a:p>
            <a:pPr marL="683928" lvl="1" indent="-283878" algn="l">
              <a:buFont typeface="Arial"/>
              <a:buChar char="•"/>
              <a:defRPr/>
            </a:pPr>
            <a:r>
              <a:rPr lang="fr-FR" sz="1800" b="1" i="0" u="none" strike="noStrike" cap="none" spc="0" dirty="0" err="1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</a:rPr>
              <a:t>Done</a:t>
            </a:r>
            <a:r>
              <a:rPr lang="fr-FR" sz="1800" b="1" i="0" u="none" strike="noStrike" cap="none" spc="0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</a:rPr>
              <a:t> : </a:t>
            </a:r>
            <a:r>
              <a:rPr lang="fr-FR" sz="18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Isotopic</a:t>
            </a:r>
            <a:r>
              <a:rPr lang="fr-FR" sz="18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distribution of FF (VAMOS++) (</a:t>
            </a:r>
            <a:r>
              <a:rPr lang="fr-FR" sz="18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A,Z,q</a:t>
            </a:r>
            <a:r>
              <a:rPr lang="fr-FR" sz="18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endParaRPr sz="1800" spc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683928" lvl="1" indent="-283878" algn="l">
              <a:buFont typeface="Arial"/>
              <a:buChar char="•"/>
              <a:defRPr/>
            </a:pPr>
            <a:r>
              <a:rPr lang="fr-FR" sz="1800" b="1" i="0" u="none" strike="noStrike" cap="none" spc="0" dirty="0" err="1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</a:rPr>
              <a:t>Done</a:t>
            </a:r>
            <a:r>
              <a:rPr lang="fr-FR" sz="1800" b="1" i="0" u="none" strike="noStrike" cap="none" spc="0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</a:rPr>
              <a:t> : </a:t>
            </a:r>
            <a:r>
              <a:rPr lang="fr-FR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Entrance Channel control (A,Z,E*) (PISTA)</a:t>
            </a:r>
          </a:p>
          <a:p>
            <a:pPr marL="683928" lvl="1" indent="-283878" algn="l">
              <a:buFont typeface="Arial"/>
              <a:buChar char="•"/>
              <a:defRPr/>
            </a:pPr>
            <a:r>
              <a:rPr lang="fr-FR" b="1" spc="0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On </a:t>
            </a:r>
            <a:r>
              <a:rPr lang="fr-FR" b="1" spc="0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way</a:t>
            </a:r>
            <a:r>
              <a:rPr lang="fr-FR" b="1" spc="0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to Scission :  </a:t>
            </a:r>
            <a:r>
              <a:rPr lang="fr-FR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2v </a:t>
            </a:r>
            <a:r>
              <a:rPr lang="fr-FR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method</a:t>
            </a:r>
            <a:r>
              <a:rPr lang="fr-FR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br>
              <a:rPr lang="fr-FR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fr-FR" sz="18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=&gt; Second Fragment as </a:t>
            </a:r>
            <a:r>
              <a:rPr lang="fr-FR" sz="1800" b="1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precisely</a:t>
            </a:r>
            <a:r>
              <a:rPr lang="fr-FR" sz="18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as possible</a:t>
            </a:r>
            <a:endParaRPr lang="fr-FR" spc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1083978" lvl="2" indent="-283878" algn="l">
              <a:buFont typeface="Arial"/>
              <a:buChar char="•"/>
              <a:defRPr/>
            </a:pPr>
            <a:r>
              <a:rPr lang="fr-FR" sz="18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Pre-neutron </a:t>
            </a:r>
            <a:r>
              <a:rPr lang="fr-FR" sz="18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evaporation</a:t>
            </a:r>
            <a:r>
              <a:rPr lang="fr-FR" sz="18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fission </a:t>
            </a:r>
            <a:r>
              <a:rPr lang="fr-FR" sz="18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yields</a:t>
            </a:r>
            <a:endParaRPr lang="fr-FR" sz="1800" b="0" i="0" u="none" strike="noStrike" cap="none" spc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083978" lvl="2" indent="-283878" algn="l">
              <a:buFont typeface="Arial"/>
              <a:buChar char="•"/>
              <a:defRPr/>
            </a:pPr>
            <a:r>
              <a:rPr lang="fr-FR" sz="18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Kinetic</a:t>
            </a:r>
            <a:r>
              <a:rPr lang="fr-FR" sz="18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Energies</a:t>
            </a:r>
            <a:endParaRPr lang="fr-FR" spc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1083978" lvl="2" indent="-283878" algn="l">
              <a:buFont typeface="Arial"/>
              <a:buChar char="•"/>
              <a:defRPr/>
            </a:pPr>
            <a:r>
              <a:rPr lang="fr-FR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Isotopic</a:t>
            </a:r>
            <a:r>
              <a:rPr lang="fr-FR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neutron </a:t>
            </a:r>
            <a:r>
              <a:rPr lang="fr-FR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evaporation</a:t>
            </a:r>
            <a:r>
              <a:rPr lang="fr-FR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multiplicities</a:t>
            </a:r>
            <a:endParaRPr lang="fr-FR" spc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683928" lvl="1" indent="-283878" algn="l">
              <a:buFont typeface="Arial"/>
              <a:buChar char="•"/>
              <a:defRPr/>
            </a:pPr>
            <a:r>
              <a:rPr lang="fr-FR" b="1" spc="0" dirty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</a:rPr>
              <a:t>Future (and </a:t>
            </a:r>
            <a:r>
              <a:rPr lang="fr-FR" b="1" spc="0" dirty="0" err="1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</a:rPr>
              <a:t>past</a:t>
            </a:r>
            <a:r>
              <a:rPr lang="fr-FR" b="1" spc="0" dirty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</a:rPr>
              <a:t> !) : </a:t>
            </a:r>
            <a:r>
              <a:rPr lang="fr-FR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Gamma-rays </a:t>
            </a:r>
          </a:p>
          <a:p>
            <a:pPr marL="1083978" lvl="2" indent="-283878" algn="l">
              <a:buFont typeface="Arial"/>
              <a:buChar char="•"/>
              <a:defRPr/>
            </a:pPr>
            <a:r>
              <a:rPr lang="fr-FR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Multiplicties</a:t>
            </a:r>
            <a:r>
              <a:rPr lang="fr-FR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Spin Distributions, </a:t>
            </a:r>
            <a:r>
              <a:rPr lang="fr-FR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Angular</a:t>
            </a:r>
            <a:r>
              <a:rPr lang="fr-FR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Distributions and </a:t>
            </a:r>
            <a:r>
              <a:rPr lang="fr-FR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Correlations</a:t>
            </a:r>
            <a:endParaRPr sz="1800" spc="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795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179527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0072635" name="Text 0"/>
          <p:cNvSpPr/>
          <p:nvPr/>
        </p:nvSpPr>
        <p:spPr bwMode="auto"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defRPr/>
            </a:pPr>
            <a:endParaRPr/>
          </a:p>
        </p:txBody>
      </p:sp>
      <p:sp>
        <p:nvSpPr>
          <p:cNvPr id="1443185939" name="Text 1"/>
          <p:cNvSpPr/>
          <p:nvPr/>
        </p:nvSpPr>
        <p:spPr bwMode="auto">
          <a:xfrm>
            <a:off x="70333" y="868680"/>
            <a:ext cx="6588615" cy="53613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Large-amplitude collective motion </a:t>
            </a:r>
            <a:b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coupled to quantum/shell effects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Non-equilibrium, dissipative many-body dynamics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Predictive theory</a:t>
            </a:r>
            <a:r>
              <a:rPr lang="fr-FR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struggles with </a:t>
            </a:r>
            <a:b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fragment distributions, </a:t>
            </a:r>
            <a:r>
              <a:rPr lang="fr-FR" sz="1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Kinetic</a:t>
            </a:r>
            <a:r>
              <a:rPr lang="fr-FR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Energies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prompt emission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 comprehensive, universal</a:t>
            </a:r>
            <a:r>
              <a:rPr lang="fr-FR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</a:t>
            </a:r>
            <a:r>
              <a:rPr lang="fr-FR" sz="1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microscopic</a:t>
            </a:r>
            <a:r>
              <a:rPr lang="fr-FR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description across the nuclear chart is missing</a:t>
            </a:r>
          </a:p>
          <a:p>
            <a:pPr algn="ctr">
              <a:spcAft>
                <a:spcPts val="1198"/>
              </a:spcAft>
              <a:defRPr/>
            </a:pPr>
            <a:endParaRPr lang="en-US" sz="1800" dirty="0"/>
          </a:p>
        </p:txBody>
      </p:sp>
      <p:pic>
        <p:nvPicPr>
          <p:cNvPr id="337475752" name="Picture 337475751"/>
          <p:cNvPicPr>
            <a:picLocks noChangeAspect="1"/>
          </p:cNvPicPr>
          <p:nvPr/>
        </p:nvPicPr>
        <p:blipFill rotWithShape="1">
          <a:blip r:embed="rId3"/>
          <a:srcRect l="3275" t="3554" r="2763" b="37558"/>
          <a:stretch/>
        </p:blipFill>
        <p:spPr bwMode="auto">
          <a:xfrm>
            <a:off x="6458155" y="3154393"/>
            <a:ext cx="5355519" cy="3185309"/>
          </a:xfrm>
          <a:prstGeom prst="rect">
            <a:avLst/>
          </a:prstGeom>
        </p:spPr>
      </p:pic>
      <p:sp>
        <p:nvSpPr>
          <p:cNvPr id="652562228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8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indent="0" algn="l">
              <a:buNone/>
              <a:defRPr/>
            </a:pPr>
            <a:r>
              <a:rPr lang="fr-FR"/>
              <a:t>Challenging Fission</a:t>
            </a:r>
            <a:endParaRPr/>
          </a:p>
        </p:txBody>
      </p:sp>
      <p:sp>
        <p:nvSpPr>
          <p:cNvPr id="703657115" name="TextBox 703657114"/>
          <p:cNvSpPr txBox="1"/>
          <p:nvPr/>
        </p:nvSpPr>
        <p:spPr bwMode="auto">
          <a:xfrm>
            <a:off x="638703" y="3443413"/>
            <a:ext cx="5540542" cy="3231736"/>
          </a:xfrm>
          <a:prstGeom prst="flowChartAlternateProcess">
            <a:avLst/>
          </a:prstGeom>
          <a:noFill/>
          <a:ln w="28575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spcAft>
                <a:spcPts val="1198"/>
              </a:spcAft>
              <a:defRPr/>
            </a:pPr>
            <a:r>
              <a:rPr lang="fr-FR" sz="2400" b="1" dirty="0" err="1">
                <a:solidFill>
                  <a:srgbClr val="FF0000"/>
                </a:solidFill>
              </a:rPr>
              <a:t>Experimentally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 err="1">
                <a:solidFill>
                  <a:srgbClr val="FF0000"/>
                </a:solidFill>
              </a:rPr>
              <a:t>challenging</a:t>
            </a:r>
            <a:r>
              <a:rPr lang="fr-FR" sz="2400" b="1" dirty="0">
                <a:solidFill>
                  <a:srgbClr val="FF0000"/>
                </a:solidFill>
              </a:rPr>
              <a:t> ! </a:t>
            </a:r>
            <a:endParaRPr sz="2400" b="1" dirty="0"/>
          </a:p>
          <a:p>
            <a:pPr marL="283879" indent="-283879" algn="l">
              <a:spcAft>
                <a:spcPts val="1197"/>
              </a:spcAft>
              <a:buFont typeface="Arial"/>
              <a:buChar char="•"/>
              <a:defRPr/>
            </a:pPr>
            <a:r>
              <a:rPr lang="fr-FR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Wide range of </a:t>
            </a:r>
            <a:r>
              <a:rPr lang="fr-FR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objects</a:t>
            </a:r>
            <a:r>
              <a:rPr lang="fr-FR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to </a:t>
            </a:r>
            <a:r>
              <a:rPr lang="fr-FR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detect</a:t>
            </a:r>
            <a:r>
              <a:rPr lang="fr-FR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and </a:t>
            </a:r>
            <a:r>
              <a:rPr lang="fr-FR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identify</a:t>
            </a:r>
            <a:endParaRPr lang="fr-FR" sz="18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741079" lvl="1" indent="-283879" algn="l">
              <a:lnSpc>
                <a:spcPct val="80000"/>
              </a:lnSpc>
              <a:spcAft>
                <a:spcPts val="1197"/>
              </a:spcAft>
              <a:buFont typeface="Arial"/>
              <a:buChar char="•"/>
              <a:defRPr/>
            </a:pPr>
            <a: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slow and </a:t>
            </a:r>
            <a:r>
              <a:rPr lang="fr-FR" sz="16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heavy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fission fragments</a:t>
            </a:r>
          </a:p>
          <a:p>
            <a:pPr marL="741079" lvl="1" indent="-283879" algn="l">
              <a:lnSpc>
                <a:spcPct val="80000"/>
              </a:lnSpc>
              <a:spcAft>
                <a:spcPts val="1197"/>
              </a:spcAft>
              <a:buFont typeface="Arial"/>
              <a:buChar char="•"/>
              <a:defRPr/>
            </a:pPr>
            <a: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neutrons, gamma-rays, ...</a:t>
            </a:r>
          </a:p>
          <a:p>
            <a:pPr marL="741079" lvl="1" indent="-283879" algn="l">
              <a:lnSpc>
                <a:spcPct val="80000"/>
              </a:lnSpc>
              <a:spcAft>
                <a:spcPts val="1197"/>
              </a:spcAft>
              <a:buFont typeface="Arial"/>
              <a:buChar char="•"/>
              <a:defRPr/>
            </a:pPr>
            <a: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short and long time </a:t>
            </a:r>
            <a:r>
              <a:rPr lang="fr-FR" sz="16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scales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b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(prompt n-</a:t>
            </a:r>
            <a:r>
              <a:rPr lang="fr-FR" sz="16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emission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</a:t>
            </a:r>
            <a:r>
              <a:rPr lang="fr-FR" sz="16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isomers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</a:t>
            </a:r>
            <a:r>
              <a:rPr lang="fr-FR" sz="16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decay</a:t>
            </a:r>
            <a: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endParaRPr lang="fr-FR" sz="18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83879" indent="-283879" algn="l">
              <a:spcAft>
                <a:spcPts val="1197"/>
              </a:spcAft>
              <a:buFont typeface="Arial"/>
              <a:buChar char="•"/>
              <a:defRPr/>
            </a:pPr>
            <a:r>
              <a:rPr lang="fr-FR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Complex</a:t>
            </a:r>
            <a:r>
              <a:rPr lang="fr-FR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coupled</a:t>
            </a:r>
            <a:r>
              <a:rPr lang="fr-FR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observables</a:t>
            </a:r>
          </a:p>
          <a:p>
            <a:pPr algn="ctr">
              <a:spcAft>
                <a:spcPts val="1197"/>
              </a:spcAft>
              <a:defRPr/>
            </a:pPr>
            <a:r>
              <a:rPr lang="fr-FR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Impressive </a:t>
            </a:r>
            <a:r>
              <a:rPr lang="fr-FR" sz="1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progress</a:t>
            </a:r>
            <a:r>
              <a:rPr lang="fr-FR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in the last </a:t>
            </a:r>
            <a:r>
              <a:rPr lang="fr-FR" sz="1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decade</a:t>
            </a:r>
            <a:r>
              <a:rPr lang="fr-FR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</a:p>
        </p:txBody>
      </p:sp>
      <p:sp>
        <p:nvSpPr>
          <p:cNvPr id="1933000289" name="TextBox 1933000288"/>
          <p:cNvSpPr txBox="1"/>
          <p:nvPr/>
        </p:nvSpPr>
        <p:spPr bwMode="auto">
          <a:xfrm>
            <a:off x="6937858" y="1280160"/>
            <a:ext cx="4835251" cy="912357"/>
          </a:xfrm>
          <a:prstGeom prst="flowChartAlternateProcess">
            <a:avLst/>
          </a:prstGeom>
          <a:noFill/>
          <a:ln w="28575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spcAft>
                <a:spcPts val="1198"/>
              </a:spcAft>
              <a:defRPr/>
            </a:pPr>
            <a:r>
              <a:rPr lang="fr-FR" sz="24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Sensitive to (</a:t>
            </a:r>
            <a:r>
              <a:rPr lang="fr-FR" sz="2400" b="1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so</a:t>
            </a:r>
            <a:r>
              <a:rPr lang="fr-FR" sz="24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) </a:t>
            </a:r>
            <a:r>
              <a:rPr lang="fr-FR" sz="2400" b="1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many</a:t>
            </a:r>
            <a:r>
              <a:rPr lang="fr-FR" sz="24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br>
              <a:rPr lang="fr-FR" sz="24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</a:br>
            <a:r>
              <a:rPr lang="fr-FR" sz="2400" b="1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nuclear</a:t>
            </a:r>
            <a:r>
              <a:rPr lang="fr-FR" sz="24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400" b="1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physics</a:t>
            </a:r>
            <a:r>
              <a:rPr lang="fr-FR" sz="24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aspects</a:t>
            </a:r>
            <a:endParaRPr sz="2400" b="1" dirty="0">
              <a:solidFill>
                <a:srgbClr val="FF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387107" name=" 98387106"/>
          <p:cNvSpPr/>
          <p:nvPr/>
        </p:nvSpPr>
        <p:spPr bwMode="auto">
          <a:xfrm>
            <a:off x="7289680" y="6382219"/>
            <a:ext cx="4131605" cy="305159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1400" dirty="0"/>
              <a:t>J. Phys. G: </a:t>
            </a:r>
            <a:r>
              <a:rPr sz="1400" dirty="0" err="1"/>
              <a:t>Nucl</a:t>
            </a:r>
            <a:r>
              <a:rPr sz="1400" dirty="0"/>
              <a:t>. Part. Phys. 47 113002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65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36571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16107588" name="Picture 1716107587"/>
          <p:cNvPicPr>
            <a:picLocks noChangeAspect="1"/>
          </p:cNvPicPr>
          <p:nvPr/>
        </p:nvPicPr>
        <p:blipFill rotWithShape="1">
          <a:blip r:embed="rId3"/>
          <a:srcRect l="14059" t="1769" r="30570" b="2004"/>
          <a:stretch/>
        </p:blipFill>
        <p:spPr bwMode="auto">
          <a:xfrm>
            <a:off x="5474151" y="865507"/>
            <a:ext cx="2544061" cy="3280892"/>
          </a:xfrm>
          <a:prstGeom prst="rect">
            <a:avLst/>
          </a:prstGeom>
        </p:spPr>
      </p:pic>
      <p:pic>
        <p:nvPicPr>
          <p:cNvPr id="970328075" name="Picture 970328074"/>
          <p:cNvPicPr>
            <a:picLocks noChangeAspect="1"/>
          </p:cNvPicPr>
          <p:nvPr/>
        </p:nvPicPr>
        <p:blipFill rotWithShape="1">
          <a:blip r:embed="rId4"/>
          <a:srcRect b="24710"/>
          <a:stretch/>
        </p:blipFill>
        <p:spPr bwMode="auto">
          <a:xfrm>
            <a:off x="5333495" y="3878137"/>
            <a:ext cx="6450666" cy="2242021"/>
          </a:xfrm>
          <a:prstGeom prst="rect">
            <a:avLst/>
          </a:prstGeom>
        </p:spPr>
      </p:pic>
      <p:sp>
        <p:nvSpPr>
          <p:cNvPr id="1608834314" name="TextBox 1608834313"/>
          <p:cNvSpPr txBox="1"/>
          <p:nvPr/>
        </p:nvSpPr>
        <p:spPr bwMode="auto">
          <a:xfrm>
            <a:off x="435919" y="4200420"/>
            <a:ext cx="4355815" cy="2591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2000" b="1" dirty="0"/>
              <a:t>Self-Calibration (no labels !)</a:t>
            </a:r>
          </a:p>
          <a:p>
            <a:pPr algn="l">
              <a:defRPr/>
            </a:pPr>
            <a:r>
              <a:rPr lang="fr-FR" dirty="0"/>
              <a:t>Learning f</a:t>
            </a:r>
            <a:r>
              <a:rPr dirty="0"/>
              <a:t>rom the production data :</a:t>
            </a:r>
          </a:p>
          <a:p>
            <a:pPr marL="283878" indent="-283878">
              <a:buFont typeface="Arial"/>
              <a:buChar char="–"/>
              <a:defRPr/>
            </a:pPr>
            <a:r>
              <a:rPr dirty="0"/>
              <a:t>Calibration of all wires</a:t>
            </a:r>
          </a:p>
          <a:p>
            <a:pPr marL="283878" indent="-283878">
              <a:buFont typeface="Arial"/>
              <a:buChar char="–"/>
              <a:defRPr/>
            </a:pPr>
            <a:r>
              <a:rPr dirty="0"/>
              <a:t>Charge Profile </a:t>
            </a:r>
          </a:p>
          <a:p>
            <a:pPr>
              <a:defRPr/>
            </a:pPr>
            <a:endParaRPr dirty="0"/>
          </a:p>
          <a:p>
            <a:pPr>
              <a:defRPr/>
            </a:pPr>
            <a:r>
              <a:rPr dirty="0"/>
              <a:t>Fast process (minutes)</a:t>
            </a:r>
          </a:p>
          <a:p>
            <a:pPr>
              <a:defRPr/>
            </a:pPr>
            <a:r>
              <a:rPr dirty="0"/>
              <a:t>Improved position resolution um-&gt;um</a:t>
            </a:r>
          </a:p>
          <a:p>
            <a:pPr>
              <a:defRPr/>
            </a:pPr>
            <a:r>
              <a:rPr dirty="0"/>
              <a:t>Online ci</a:t>
            </a:r>
            <a:r>
              <a:rPr lang="fr-FR" dirty="0"/>
              <a:t>r</a:t>
            </a:r>
            <a:r>
              <a:rPr dirty="0" err="1"/>
              <a:t>cular</a:t>
            </a:r>
            <a:r>
              <a:rPr dirty="0"/>
              <a:t>/repetitive process</a:t>
            </a:r>
          </a:p>
          <a:p>
            <a:pPr>
              <a:defRPr/>
            </a:pPr>
            <a:r>
              <a:rPr dirty="0"/>
              <a:t>Online optimization of detector</a:t>
            </a:r>
          </a:p>
        </p:txBody>
      </p:sp>
      <p:sp>
        <p:nvSpPr>
          <p:cNvPr id="2005094667" name="TextBox 2005094666"/>
          <p:cNvSpPr txBox="1"/>
          <p:nvPr/>
        </p:nvSpPr>
        <p:spPr bwMode="auto">
          <a:xfrm>
            <a:off x="4529998" y="1204632"/>
            <a:ext cx="1247024" cy="36611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92329984" name="Titre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t>AI’s perception of the instrument</a:t>
            </a:r>
          </a:p>
        </p:txBody>
      </p:sp>
      <p:pic>
        <p:nvPicPr>
          <p:cNvPr id="1601691465" name="Picture 1601691464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325555" y="865508"/>
            <a:ext cx="3932110" cy="3268006"/>
          </a:xfrm>
          <a:prstGeom prst="rect">
            <a:avLst/>
          </a:prstGeom>
        </p:spPr>
      </p:pic>
      <p:pic>
        <p:nvPicPr>
          <p:cNvPr id="2026619454" name="Picture 2026619453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10936165" y="-2336"/>
            <a:ext cx="1222101" cy="1245719"/>
          </a:xfrm>
          <a:prstGeom prst="rect">
            <a:avLst/>
          </a:prstGeom>
        </p:spPr>
      </p:pic>
      <p:pic>
        <p:nvPicPr>
          <p:cNvPr id="1051325392" name="Picture 1051325391"/>
          <p:cNvPicPr>
            <a:picLocks noChangeAspect="1"/>
          </p:cNvPicPr>
          <p:nvPr/>
        </p:nvPicPr>
        <p:blipFill rotWithShape="1">
          <a:blip r:embed="rId7"/>
          <a:srcRect t="71272" r="61366"/>
          <a:stretch/>
        </p:blipFill>
        <p:spPr bwMode="auto">
          <a:xfrm>
            <a:off x="7896628" y="841345"/>
            <a:ext cx="2907498" cy="1659429"/>
          </a:xfrm>
          <a:prstGeom prst="rect">
            <a:avLst/>
          </a:prstGeom>
        </p:spPr>
      </p:pic>
      <p:sp>
        <p:nvSpPr>
          <p:cNvPr id="1460899934" name="TextBox 1460899933"/>
          <p:cNvSpPr txBox="1"/>
          <p:nvPr/>
        </p:nvSpPr>
        <p:spPr bwMode="auto">
          <a:xfrm>
            <a:off x="5975824" y="6078553"/>
            <a:ext cx="5722505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fr-FR" sz="1600" dirty="0"/>
              <a:t>A. Lemasson, M. </a:t>
            </a:r>
            <a:r>
              <a:rPr lang="fr-FR" sz="1600" dirty="0" err="1"/>
              <a:t>Rejmund</a:t>
            </a:r>
            <a:r>
              <a:rPr lang="fr-FR" sz="1600" dirty="0"/>
              <a:t>, In </a:t>
            </a:r>
            <a:r>
              <a:rPr lang="fr-FR" sz="1600" dirty="0" err="1"/>
              <a:t>Prep</a:t>
            </a:r>
            <a:r>
              <a:rPr lang="fr-FR" sz="1600" dirty="0"/>
              <a:t>. (2026)</a:t>
            </a:r>
            <a:endParaRPr sz="1600" dirty="0"/>
          </a:p>
        </p:txBody>
      </p:sp>
      <p:sp>
        <p:nvSpPr>
          <p:cNvPr id="706263245" name="TextBox 706263244"/>
          <p:cNvSpPr txBox="1"/>
          <p:nvPr/>
        </p:nvSpPr>
        <p:spPr bwMode="auto">
          <a:xfrm>
            <a:off x="10368616" y="5956790"/>
            <a:ext cx="1773029" cy="37510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fr-FR" dirty="0">
                <a:solidFill>
                  <a:srgbClr val="FF0000"/>
                </a:solidFill>
                <a:latin typeface="Symbol"/>
                <a:ea typeface="Symbol"/>
                <a:cs typeface="Symbol"/>
              </a:rPr>
              <a:t>s</a:t>
            </a:r>
            <a:r>
              <a:rPr lang="fr-FR" dirty="0">
                <a:solidFill>
                  <a:srgbClr val="FF0000"/>
                </a:solidFill>
              </a:rPr>
              <a:t> = 60 (2) µm</a:t>
            </a:r>
            <a:endParaRPr sz="1600" dirty="0">
              <a:solidFill>
                <a:srgbClr val="FF0000"/>
              </a:solidFill>
            </a:endParaRPr>
          </a:p>
        </p:txBody>
      </p:sp>
      <p:pic>
        <p:nvPicPr>
          <p:cNvPr id="1902886673" name="Picture 1902886672"/>
          <p:cNvPicPr>
            <a:picLocks noChangeAspect="1"/>
          </p:cNvPicPr>
          <p:nvPr/>
        </p:nvPicPr>
        <p:blipFill rotWithShape="1">
          <a:blip r:embed="rId7"/>
          <a:srcRect l="37477" t="71272" r="27586"/>
          <a:stretch/>
        </p:blipFill>
        <p:spPr bwMode="auto">
          <a:xfrm>
            <a:off x="8174895" y="2289887"/>
            <a:ext cx="2629230" cy="1659429"/>
          </a:xfrm>
          <a:prstGeom prst="rect">
            <a:avLst/>
          </a:prstGeom>
        </p:spPr>
      </p:pic>
      <p:sp>
        <p:nvSpPr>
          <p:cNvPr id="1838585772" name="TextBox 1838585771"/>
          <p:cNvSpPr txBox="1"/>
          <p:nvPr/>
        </p:nvSpPr>
        <p:spPr bwMode="auto">
          <a:xfrm>
            <a:off x="6523462" y="901373"/>
            <a:ext cx="1683611" cy="10656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1800" dirty="0"/>
              <a:t>Dual Position MW </a:t>
            </a:r>
            <a:br>
              <a:rPr lang="fr-FR" sz="1000" dirty="0"/>
            </a:br>
            <a:r>
              <a:rPr lang="fr-FR" sz="1000" dirty="0"/>
              <a:t>M. </a:t>
            </a:r>
            <a:r>
              <a:rPr lang="fr-FR" sz="1000" dirty="0" err="1"/>
              <a:t>Vandebrouck</a:t>
            </a:r>
            <a:r>
              <a:rPr lang="fr-FR" sz="1000" dirty="0"/>
              <a:t> et al </a:t>
            </a:r>
            <a:br>
              <a:rPr lang="fr-FR" sz="1000" dirty="0"/>
            </a:br>
            <a:r>
              <a:rPr lang="fr-FR" sz="1000" dirty="0"/>
              <a:t>NIM A (2016)</a:t>
            </a:r>
          </a:p>
          <a:p>
            <a:pPr algn="ctr">
              <a:defRPr/>
            </a:pPr>
            <a:endParaRPr sz="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F68E40-333C-E574-3BB4-D937AF53E16E}"/>
              </a:ext>
            </a:extLst>
          </p:cNvPr>
          <p:cNvSpPr txBox="1"/>
          <p:nvPr/>
        </p:nvSpPr>
        <p:spPr bwMode="auto">
          <a:xfrm>
            <a:off x="10370145" y="6202457"/>
            <a:ext cx="1967038" cy="37510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fr-FR" dirty="0">
                <a:latin typeface="Symbol"/>
                <a:ea typeface="Symbol"/>
                <a:cs typeface="Symbol"/>
              </a:rPr>
              <a:t>s</a:t>
            </a:r>
            <a:r>
              <a:rPr lang="fr-FR" dirty="0"/>
              <a:t> = 92 (2) µm</a:t>
            </a:r>
            <a:endParaRPr sz="16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AFDCA92-9D4A-75C9-5105-E2973957838B}"/>
              </a:ext>
            </a:extLst>
          </p:cNvPr>
          <p:cNvSpPr/>
          <p:nvPr/>
        </p:nvSpPr>
        <p:spPr>
          <a:xfrm>
            <a:off x="2971800" y="2108200"/>
            <a:ext cx="1558198" cy="8381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834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32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89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26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8834314" grpId="0"/>
      <p:bldP spid="1460899934" grpId="0"/>
      <p:bldP spid="706263245" grpId="0"/>
      <p:bldP spid="2" grpId="0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6413591" name="Titre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t>AI’s perception of the instrument</a:t>
            </a:r>
          </a:p>
        </p:txBody>
      </p:sp>
      <p:pic>
        <p:nvPicPr>
          <p:cNvPr id="1786859408" name="Picture 1786859407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0840916" y="45288"/>
            <a:ext cx="1222101" cy="1245719"/>
          </a:xfrm>
          <a:prstGeom prst="rect">
            <a:avLst/>
          </a:prstGeom>
        </p:spPr>
      </p:pic>
      <p:sp>
        <p:nvSpPr>
          <p:cNvPr id="107817909" name="TextBox 107817908"/>
          <p:cNvSpPr txBox="1"/>
          <p:nvPr/>
        </p:nvSpPr>
        <p:spPr bwMode="auto">
          <a:xfrm>
            <a:off x="205218" y="4205734"/>
            <a:ext cx="6265307" cy="2591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800" b="1" dirty="0"/>
              <a:t>Self-Calibration + Self Analysis</a:t>
            </a:r>
            <a:br>
              <a:rPr sz="1800" dirty="0"/>
            </a:br>
            <a:r>
              <a:rPr lang="fr-FR" dirty="0"/>
              <a:t>Learning f</a:t>
            </a:r>
            <a:r>
              <a:rPr dirty="0"/>
              <a:t>rom the production data </a:t>
            </a:r>
            <a:r>
              <a:rPr sz="1600" dirty="0"/>
              <a:t>:</a:t>
            </a:r>
            <a:endParaRPr dirty="0"/>
          </a:p>
          <a:p>
            <a:pPr marL="661900" lvl="1" indent="-261850">
              <a:buFont typeface="Arial"/>
              <a:buChar char="•"/>
              <a:defRPr/>
            </a:pPr>
            <a:r>
              <a:rPr sz="1600" dirty="0"/>
              <a:t>Calibration of all IC Pads </a:t>
            </a:r>
            <a:endParaRPr dirty="0"/>
          </a:p>
          <a:p>
            <a:pPr marL="661900" lvl="1" indent="-261850">
              <a:buFont typeface="Arial"/>
              <a:buChar char="•"/>
              <a:defRPr/>
            </a:pPr>
            <a:r>
              <a:rPr sz="1600" dirty="0"/>
              <a:t>detector imperfections</a:t>
            </a:r>
            <a:r>
              <a:rPr lang="fr-FR" sz="1600" dirty="0"/>
              <a:t> </a:t>
            </a:r>
            <a:br>
              <a:rPr lang="fr-FR" sz="1600" dirty="0"/>
            </a:br>
            <a:r>
              <a:rPr lang="fr-FR" sz="1600" dirty="0"/>
              <a:t>(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d</a:t>
            </a:r>
            <a:r>
              <a:rPr lang="en-US" sz="1600" b="0" i="0" u="none" strike="noStrike" cap="none" spc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ownstream</a:t>
            </a:r>
            <a:r>
              <a:rPr lang="en-US" sz="16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specialized model accounting for </a:t>
            </a:r>
            <a:r>
              <a:rPr lang="fr-FR" sz="16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it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)</a:t>
            </a:r>
            <a:endParaRPr dirty="0"/>
          </a:p>
          <a:p>
            <a:pPr>
              <a:defRPr/>
            </a:pPr>
            <a:r>
              <a:rPr sz="1600" dirty="0"/>
              <a:t>Fast process (minutes)</a:t>
            </a:r>
            <a:endParaRPr dirty="0"/>
          </a:p>
          <a:p>
            <a:pPr>
              <a:defRPr/>
            </a:pPr>
            <a:r>
              <a:rPr sz="1600" dirty="0"/>
              <a:t>Improved resolution (ion charge state [q] and atomic number [Z])</a:t>
            </a:r>
            <a:endParaRPr dirty="0"/>
          </a:p>
          <a:p>
            <a:pPr>
              <a:defRPr/>
            </a:pPr>
            <a:r>
              <a:rPr sz="1600" dirty="0"/>
              <a:t>Online </a:t>
            </a:r>
            <a:r>
              <a:rPr sz="1600" dirty="0" err="1"/>
              <a:t>cicular</a:t>
            </a:r>
            <a:r>
              <a:rPr sz="1600" dirty="0"/>
              <a:t>/repetitive process</a:t>
            </a:r>
            <a:endParaRPr dirty="0"/>
          </a:p>
          <a:p>
            <a:pPr>
              <a:defRPr/>
            </a:pPr>
            <a:r>
              <a:rPr sz="1600" dirty="0"/>
              <a:t>Online optimization of detector</a:t>
            </a:r>
            <a:endParaRPr dirty="0"/>
          </a:p>
          <a:p>
            <a:pPr>
              <a:defRPr/>
            </a:pPr>
            <a:r>
              <a:rPr sz="1600" dirty="0"/>
              <a:t>Spatial detector imperfection tracking</a:t>
            </a:r>
            <a:endParaRPr dirty="0"/>
          </a:p>
        </p:txBody>
      </p:sp>
      <p:sp>
        <p:nvSpPr>
          <p:cNvPr id="1474426189" name="TextBox 1474426188"/>
          <p:cNvSpPr txBox="1"/>
          <p:nvPr/>
        </p:nvSpPr>
        <p:spPr bwMode="auto">
          <a:xfrm>
            <a:off x="8100918" y="922888"/>
            <a:ext cx="5244939" cy="68223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fr-FR" sz="20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Self-Calibration </a:t>
            </a:r>
            <a:br>
              <a:rPr lang="fr-FR" sz="20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</a:b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=&gt; </a:t>
            </a:r>
            <a:r>
              <a:rPr lang="fr-FR" sz="2000" b="0" i="0" u="none" strike="noStrike" cap="none" spc="0" dirty="0" err="1">
                <a:solidFill>
                  <a:schemeClr val="accent5">
                    <a:lumMod val="75000"/>
                  </a:schemeClr>
                </a:solidFill>
                <a:latin typeface="Arial"/>
                <a:ea typeface="Arial"/>
                <a:cs typeface="Arial"/>
              </a:rPr>
              <a:t>Specialized</a:t>
            </a:r>
            <a:r>
              <a:rPr lang="fr-FR" sz="2000" b="0" i="0" u="none" strike="noStrike" cap="none" spc="0" dirty="0">
                <a:solidFill>
                  <a:schemeClr val="accent5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Model</a:t>
            </a:r>
            <a:endParaRPr sz="2000" u="none" dirty="0">
              <a:solidFill>
                <a:srgbClr val="FF0000"/>
              </a:solidFill>
            </a:endParaRPr>
          </a:p>
        </p:txBody>
      </p:sp>
      <p:pic>
        <p:nvPicPr>
          <p:cNvPr id="128897299" name="Picture 128897298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8093443" y="1581975"/>
            <a:ext cx="2904921" cy="2033445"/>
          </a:xfrm>
          <a:prstGeom prst="rect">
            <a:avLst/>
          </a:prstGeom>
        </p:spPr>
      </p:pic>
      <p:pic>
        <p:nvPicPr>
          <p:cNvPr id="1687349287" name="Content Placeholder 8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4272385" y="1303364"/>
            <a:ext cx="3805665" cy="3805665"/>
          </a:xfrm>
          <a:prstGeom prst="rect">
            <a:avLst/>
          </a:prstGeom>
        </p:spPr>
      </p:pic>
      <p:sp>
        <p:nvSpPr>
          <p:cNvPr id="1311975714" name="TextBox 1311975713"/>
          <p:cNvSpPr txBox="1"/>
          <p:nvPr/>
        </p:nvSpPr>
        <p:spPr bwMode="auto">
          <a:xfrm>
            <a:off x="4595886" y="951054"/>
            <a:ext cx="2962087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b="1" dirty="0"/>
              <a:t>How it happens </a:t>
            </a:r>
            <a:endParaRPr sz="2000" dirty="0"/>
          </a:p>
        </p:txBody>
      </p:sp>
      <p:pic>
        <p:nvPicPr>
          <p:cNvPr id="1219926622" name="Picture 1219926621"/>
          <p:cNvPicPr>
            <a:picLocks noChangeAspect="1"/>
          </p:cNvPicPr>
          <p:nvPr/>
        </p:nvPicPr>
        <p:blipFill rotWithShape="1">
          <a:blip r:embed="rId6"/>
          <a:srcRect b="31769"/>
          <a:stretch/>
        </p:blipFill>
        <p:spPr bwMode="auto">
          <a:xfrm>
            <a:off x="8224206" y="3607662"/>
            <a:ext cx="2717696" cy="1946974"/>
          </a:xfrm>
          <a:prstGeom prst="rect">
            <a:avLst/>
          </a:prstGeom>
        </p:spPr>
      </p:pic>
      <p:pic>
        <p:nvPicPr>
          <p:cNvPr id="544887375" name="Picture 544887374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8655396" y="5554636"/>
            <a:ext cx="1855316" cy="1098696"/>
          </a:xfrm>
          <a:prstGeom prst="rect">
            <a:avLst/>
          </a:prstGeom>
        </p:spPr>
      </p:pic>
      <p:pic>
        <p:nvPicPr>
          <p:cNvPr id="1700494370" name="Picture 170049436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185000" y="883561"/>
            <a:ext cx="3674972" cy="3054295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7D4C808-3224-34D6-CCCA-985605E58073}"/>
              </a:ext>
            </a:extLst>
          </p:cNvPr>
          <p:cNvSpPr/>
          <p:nvPr/>
        </p:nvSpPr>
        <p:spPr bwMode="auto">
          <a:xfrm>
            <a:off x="2646096" y="1978908"/>
            <a:ext cx="1558198" cy="8381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F081009-93D4-784C-EE96-05F48C690B8A}"/>
              </a:ext>
            </a:extLst>
          </p:cNvPr>
          <p:cNvSpPr/>
          <p:nvPr/>
        </p:nvSpPr>
        <p:spPr bwMode="auto">
          <a:xfrm>
            <a:off x="1250493" y="3322172"/>
            <a:ext cx="1558198" cy="8381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97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34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1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42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179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926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8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179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179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179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179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179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817909" grpId="0"/>
      <p:bldP spid="1474426189" grpId="0"/>
      <p:bldP spid="1311975714" grpId="0"/>
      <p:bldP spid="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7968478" name="TextBox 777968477"/>
          <p:cNvSpPr txBox="1"/>
          <p:nvPr/>
        </p:nvSpPr>
        <p:spPr bwMode="auto">
          <a:xfrm>
            <a:off x="6780852" y="5321653"/>
            <a:ext cx="5222158" cy="128052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600" dirty="0">
                <a:solidFill>
                  <a:srgbClr val="FF0000"/>
                </a:solidFill>
              </a:rPr>
              <a:t>VAMOS is </a:t>
            </a:r>
            <a:r>
              <a:rPr lang="fr-FR" sz="2600" dirty="0">
                <a:solidFill>
                  <a:srgbClr val="FF0000"/>
                </a:solidFill>
              </a:rPr>
              <a:t>n</a:t>
            </a:r>
            <a:r>
              <a:rPr sz="2600" dirty="0">
                <a:solidFill>
                  <a:srgbClr val="FF0000"/>
                </a:solidFill>
              </a:rPr>
              <a:t>ow </a:t>
            </a:r>
            <a:br>
              <a:rPr sz="2600" dirty="0">
                <a:solidFill>
                  <a:srgbClr val="FF0000"/>
                </a:solidFill>
              </a:rPr>
            </a:br>
            <a:r>
              <a:rPr sz="2600" dirty="0">
                <a:solidFill>
                  <a:srgbClr val="FF0000"/>
                </a:solidFill>
              </a:rPr>
              <a:t>an Intelligent Instrument</a:t>
            </a:r>
            <a:r>
              <a:rPr lang="fr-FR" sz="2600" dirty="0">
                <a:solidFill>
                  <a:srgbClr val="FF0000"/>
                </a:solidFill>
              </a:rPr>
              <a:t> to </a:t>
            </a:r>
            <a:r>
              <a:rPr lang="fr-FR" sz="2600" dirty="0" err="1">
                <a:solidFill>
                  <a:srgbClr val="FF0000"/>
                </a:solidFill>
              </a:rPr>
              <a:t>provide</a:t>
            </a:r>
            <a:r>
              <a:rPr lang="fr-FR" sz="2600" dirty="0">
                <a:solidFill>
                  <a:srgbClr val="FF0000"/>
                </a:solidFill>
              </a:rPr>
              <a:t> </a:t>
            </a:r>
            <a:r>
              <a:rPr lang="fr-FR" sz="2600" dirty="0" err="1">
                <a:solidFill>
                  <a:srgbClr val="FF0000"/>
                </a:solidFill>
              </a:rPr>
              <a:t>even</a:t>
            </a:r>
            <a:r>
              <a:rPr lang="fr-FR" sz="2600" dirty="0">
                <a:solidFill>
                  <a:srgbClr val="FF0000"/>
                </a:solidFill>
              </a:rPr>
              <a:t> </a:t>
            </a:r>
            <a:r>
              <a:rPr lang="fr-FR" sz="2600" dirty="0" err="1">
                <a:solidFill>
                  <a:srgbClr val="FF0000"/>
                </a:solidFill>
              </a:rPr>
              <a:t>higher</a:t>
            </a:r>
            <a:r>
              <a:rPr lang="fr-FR" sz="2600" dirty="0">
                <a:solidFill>
                  <a:srgbClr val="FF0000"/>
                </a:solidFill>
              </a:rPr>
              <a:t> </a:t>
            </a:r>
            <a:r>
              <a:rPr lang="fr-FR" sz="2600" dirty="0" err="1">
                <a:solidFill>
                  <a:srgbClr val="FF0000"/>
                </a:solidFill>
              </a:rPr>
              <a:t>quality</a:t>
            </a:r>
            <a:r>
              <a:rPr lang="fr-FR" sz="2600" dirty="0">
                <a:solidFill>
                  <a:srgbClr val="FF0000"/>
                </a:solidFill>
              </a:rPr>
              <a:t> data </a:t>
            </a:r>
            <a:endParaRPr sz="2600" dirty="0">
              <a:solidFill>
                <a:srgbClr val="FF0000"/>
              </a:solidFill>
            </a:endParaRPr>
          </a:p>
        </p:txBody>
      </p:sp>
      <p:sp>
        <p:nvSpPr>
          <p:cNvPr id="2065971584" name="Titre 1"/>
          <p:cNvSpPr>
            <a:spLocks noGrp="1"/>
          </p:cNvSpPr>
          <p:nvPr/>
        </p:nvSpPr>
        <p:spPr bwMode="auto">
          <a:xfrm>
            <a:off x="84312" y="-12839"/>
            <a:ext cx="8463638" cy="596245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 lnSpcReduction="12000"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AI’s perception of the instrument</a:t>
            </a:r>
          </a:p>
        </p:txBody>
      </p:sp>
      <p:sp>
        <p:nvSpPr>
          <p:cNvPr id="2075385025" name="TextBox 2075385024"/>
          <p:cNvSpPr txBox="1"/>
          <p:nvPr/>
        </p:nvSpPr>
        <p:spPr bwMode="auto">
          <a:xfrm>
            <a:off x="84311" y="1053652"/>
            <a:ext cx="7095692" cy="2778349"/>
          </a:xfrm>
          <a:prstGeom prst="flowChartAlternateProcess">
            <a:avLst/>
          </a:prstGeom>
          <a:solidFill>
            <a:schemeClr val="accent6">
              <a:lumMod val="20000"/>
              <a:lumOff val="80000"/>
              <a:alpha val="23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>
              <a:defRPr/>
            </a:pP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VAMOS++ Large Acceptance </a:t>
            </a:r>
            <a:r>
              <a:rPr lang="fr-FR" sz="18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Spectrometer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 : </a:t>
            </a:r>
            <a:endParaRPr sz="18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741078" lvl="1" indent="-283878">
              <a:buFont typeface="Arial"/>
              <a:buChar char="•"/>
              <a:defRPr/>
            </a:pP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7D Ion </a:t>
            </a:r>
            <a:r>
              <a:rPr lang="en-US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Trajectory Reconstruction in Spectrometer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b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fr-FR" sz="1200" dirty="0"/>
              <a:t>M. </a:t>
            </a:r>
            <a:r>
              <a:rPr lang="fr-FR" sz="1200" dirty="0" err="1"/>
              <a:t>Rejmund</a:t>
            </a:r>
            <a:r>
              <a:rPr lang="fr-FR" sz="1200" dirty="0"/>
              <a:t>, A. Lemasson, </a:t>
            </a:r>
            <a:r>
              <a:rPr lang="fr-FR" sz="1200" u="sng" dirty="0">
                <a:hlinkClick r:id="rId3"/>
              </a:rPr>
              <a:t>NIMA 1076 170445 (2025)</a:t>
            </a:r>
            <a:endParaRPr sz="1600" dirty="0"/>
          </a:p>
          <a:p>
            <a:pPr marL="741078" lvl="1" indent="-283878">
              <a:buFont typeface="Arial"/>
              <a:buChar char="•"/>
              <a:defRPr/>
            </a:pP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Self-Calibration : Ion Trackers </a:t>
            </a:r>
            <a:b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A. Lemasson, M. </a:t>
            </a:r>
            <a:r>
              <a:rPr lang="fr-FR" sz="12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Rejmund</a:t>
            </a: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(In </a:t>
            </a:r>
            <a:r>
              <a:rPr lang="fr-FR" sz="12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prep</a:t>
            </a: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., 2026)</a:t>
            </a:r>
            <a:endParaRPr sz="16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741078" lvl="1" indent="-283878">
              <a:buFont typeface="Arial"/>
              <a:buChar char="•"/>
              <a:defRPr/>
            </a:pP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Self-Calibration and Self-</a:t>
            </a:r>
            <a:r>
              <a:rPr lang="fr-FR" sz="16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Analysis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 : Ion Identification </a:t>
            </a:r>
            <a:r>
              <a:rPr lang="en-US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(Z,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A, q) </a:t>
            </a:r>
            <a:b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M. </a:t>
            </a:r>
            <a:r>
              <a:rPr lang="fr-FR" sz="12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Rejmund</a:t>
            </a: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, A. Lemasson, </a:t>
            </a:r>
            <a:r>
              <a:rPr lang="fr-FR" sz="12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submitted</a:t>
            </a: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/ </a:t>
            </a:r>
            <a:r>
              <a:rPr lang="fr-FR" sz="1200" b="0" i="0" u="sng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  <a:hlinkClick r:id="rId4"/>
              </a:rPr>
              <a:t>arxiv</a:t>
            </a:r>
            <a:r>
              <a:rPr lang="fr-FR" sz="1200" b="0" i="0" u="sng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  <a:hlinkClick r:id="rId4"/>
              </a:rPr>
              <a:t> : 2606.29466v1</a:t>
            </a:r>
            <a:r>
              <a:rPr lang="fr-FR" sz="1200" dirty="0"/>
              <a:t> </a:t>
            </a: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(2026) </a:t>
            </a:r>
            <a:endParaRPr sz="16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buClr>
                <a:srgbClr val="FFFFFF"/>
              </a:buClr>
              <a:defRPr/>
            </a:pP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PISTA : </a:t>
            </a:r>
            <a:endParaRPr sz="18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741078" lvl="1" indent="-283878">
              <a:buFont typeface="Arial"/>
              <a:buChar char="•"/>
              <a:defRPr/>
            </a:pP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Self-Calibration : </a:t>
            </a:r>
            <a:r>
              <a:rPr lang="fr-FR" sz="16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Highly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16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segmented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Silicon Detectors </a:t>
            </a:r>
            <a:endParaRPr sz="16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741078" lvl="1" indent="-283878">
              <a:buFont typeface="Arial"/>
              <a:buChar char="•"/>
              <a:defRPr/>
            </a:pP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Ion Identification </a:t>
            </a:r>
            <a:r>
              <a:rPr lang="en-US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(Z,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A)</a:t>
            </a:r>
            <a:b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M. </a:t>
            </a:r>
            <a:r>
              <a:rPr lang="fr-FR" sz="12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Rejmund</a:t>
            </a: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et</a:t>
            </a:r>
            <a:r>
              <a:rPr lang="fr-FR" sz="1200" b="0" i="1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al.</a:t>
            </a: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, </a:t>
            </a:r>
            <a:r>
              <a:rPr lang="fr-FR" sz="12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submitted</a:t>
            </a:r>
            <a:r>
              <a:rPr lang="fr-FR" sz="12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(2026)</a:t>
            </a:r>
            <a:endParaRPr sz="1600" cap="none" spc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530933767" name="Picture 1530933766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7611087" y="896087"/>
            <a:ext cx="3826952" cy="3180610"/>
          </a:xfrm>
          <a:prstGeom prst="rect">
            <a:avLst/>
          </a:prstGeom>
        </p:spPr>
      </p:pic>
      <p:sp>
        <p:nvSpPr>
          <p:cNvPr id="1834985805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8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sz="4400" b="0" i="0" u="none" strike="noStrike" cap="none" spc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AI’s perception of the instrument</a:t>
            </a:r>
            <a:endParaRPr sz="4400"/>
          </a:p>
        </p:txBody>
      </p:sp>
      <p:pic>
        <p:nvPicPr>
          <p:cNvPr id="1529771493" name="Picture 1529771492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10840915" y="45288"/>
            <a:ext cx="1222100" cy="1245718"/>
          </a:xfrm>
          <a:prstGeom prst="rect">
            <a:avLst/>
          </a:prstGeom>
        </p:spPr>
      </p:pic>
      <p:sp>
        <p:nvSpPr>
          <p:cNvPr id="1107562918" name="TextBox 1107562917"/>
          <p:cNvSpPr txBox="1"/>
          <p:nvPr/>
        </p:nvSpPr>
        <p:spPr bwMode="auto">
          <a:xfrm>
            <a:off x="6897948" y="4219573"/>
            <a:ext cx="5105062" cy="853799"/>
          </a:xfrm>
          <a:prstGeom prst="rect">
            <a:avLst/>
          </a:prstGeom>
          <a:solidFill>
            <a:schemeClr val="accent2">
              <a:alpha val="12000"/>
            </a:schemeClr>
          </a:solidFill>
          <a:ln w="38100">
            <a:solidFill>
              <a:srgbClr val="ED7D31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fr-FR" b="1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Upcoming</a:t>
            </a:r>
            <a:r>
              <a:rPr lang="fr-FR" b="1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: </a:t>
            </a:r>
            <a:endParaRPr sz="2000" b="1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683928" lvl="1" indent="-283878" algn="l">
              <a:buFont typeface="Arial"/>
              <a:buChar char="•"/>
              <a:defRPr/>
            </a:pP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Self-</a:t>
            </a:r>
            <a:r>
              <a:rPr lang="fr-FR" sz="16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Tunning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 : Machine Learning </a:t>
            </a:r>
            <a:r>
              <a:rPr lang="fr-FR" sz="16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Optimization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endParaRPr sz="16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683928" lvl="1" indent="-283878" algn="l">
              <a:buFont typeface="Arial"/>
              <a:buChar char="•"/>
              <a:defRPr/>
            </a:pPr>
            <a:r>
              <a:rPr lang="fr-FR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Full Online </a:t>
            </a:r>
            <a:r>
              <a:rPr lang="fr-FR" sz="16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Implementation</a:t>
            </a:r>
            <a:endParaRPr sz="18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92557" name="TextBox 2792556"/>
          <p:cNvSpPr txBox="1"/>
          <p:nvPr/>
        </p:nvSpPr>
        <p:spPr bwMode="auto">
          <a:xfrm>
            <a:off x="84311" y="4094244"/>
            <a:ext cx="6495544" cy="2286359"/>
          </a:xfrm>
          <a:prstGeom prst="rect">
            <a:avLst/>
          </a:prstGeom>
          <a:solidFill>
            <a:schemeClr val="accent1">
              <a:alpha val="19000"/>
            </a:schemeClr>
          </a:solidFill>
          <a:ln w="38100">
            <a:solidFill>
              <a:schemeClr val="accent1">
                <a:lumMod val="74901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Gains :</a:t>
            </a:r>
            <a:endParaRPr dirty="0">
              <a:solidFill>
                <a:schemeClr val="tx1"/>
              </a:solidFill>
              <a:latin typeface="Arial"/>
              <a:cs typeface="Arial"/>
            </a:endParaRPr>
          </a:p>
          <a:p>
            <a:pPr marL="683928" lvl="1" indent="-283878" algn="l">
              <a:buFont typeface="Arial"/>
              <a:buChar char="•"/>
              <a:defRPr/>
            </a:pPr>
            <a:r>
              <a:rPr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Labelling-less  + Human-Bias-less</a:t>
            </a:r>
            <a:endParaRPr dirty="0">
              <a:solidFill>
                <a:schemeClr val="tx1"/>
              </a:solidFill>
              <a:latin typeface="Arial"/>
              <a:cs typeface="Arial"/>
            </a:endParaRPr>
          </a:p>
          <a:p>
            <a:pPr marL="1083978" lvl="2" indent="-283878" algn="l">
              <a:buFont typeface="Arial"/>
              <a:buChar char="•"/>
              <a:defRPr/>
            </a:pPr>
            <a:r>
              <a:rPr lang="fr-FR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Precision</a:t>
            </a:r>
            <a:endParaRPr sz="18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083978" lvl="2" indent="-283878" algn="l">
              <a:buFont typeface="Arial"/>
              <a:buChar char="•"/>
              <a:defRPr/>
            </a:pPr>
            <a:r>
              <a:rPr lang="fr-FR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Reproducibility</a:t>
            </a:r>
            <a:r>
              <a:rPr lang="fr-FR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endParaRPr sz="18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083978" lvl="2" indent="-283878" algn="l">
              <a:buFont typeface="Arial"/>
              <a:buChar char="•"/>
              <a:defRPr/>
            </a:pPr>
            <a:r>
              <a:rPr lang="fr-FR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Speed</a:t>
            </a:r>
            <a:endParaRPr sz="18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083978" lvl="2" indent="-283878" algn="l">
              <a:buFont typeface="Arial"/>
              <a:buChar char="•"/>
              <a:defRPr/>
            </a:pPr>
            <a:r>
              <a:rPr lang="fr-FR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Scalability</a:t>
            </a:r>
            <a:endParaRPr dirty="0">
              <a:solidFill>
                <a:schemeClr val="tx1"/>
              </a:solidFill>
              <a:latin typeface="Arial"/>
              <a:cs typeface="Arial"/>
            </a:endParaRPr>
          </a:p>
          <a:p>
            <a:pPr marL="683928" lvl="1" indent="-283878" algn="l">
              <a:buFont typeface="Arial"/>
              <a:buChar char="•"/>
              <a:defRPr/>
            </a:pPr>
            <a:r>
              <a:rPr lang="fr-FR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Detection</a:t>
            </a:r>
            <a:r>
              <a:rPr lang="fr-FR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Optimizability</a:t>
            </a:r>
            <a:endParaRPr sz="18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683928" lvl="1" indent="-283878" algn="l">
              <a:buFont typeface="Arial"/>
              <a:buChar char="•"/>
              <a:defRPr/>
            </a:pPr>
            <a:r>
              <a:rPr lang="fr-FR" sz="18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Detection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Imperfection </a:t>
            </a:r>
            <a:r>
              <a:rPr lang="fr-FR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Tracking</a:t>
            </a:r>
            <a:endParaRPr sz="18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562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968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7968478" grpId="0"/>
      <p:bldP spid="11075629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9579595" name="Content Placeholder 2"/>
          <p:cNvSpPr>
            <a:spLocks noGrp="1"/>
          </p:cNvSpPr>
          <p:nvPr>
            <p:ph idx="1"/>
          </p:nvPr>
        </p:nvSpPr>
        <p:spPr bwMode="auto">
          <a:xfrm>
            <a:off x="288475" y="966104"/>
            <a:ext cx="8160245" cy="359531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0000" lnSpcReduction="10000"/>
          </a:bodyPr>
          <a:lstStyle/>
          <a:p>
            <a:pPr>
              <a:defRPr/>
            </a:pPr>
            <a:r>
              <a:rPr dirty="0"/>
              <a:t>We learned to experimentally trace fission fragments back toward scission, revealing the deformation, energy and proton/neutron structure of the nascent fragments.</a:t>
            </a:r>
            <a:endParaRPr lang="fr-FR" dirty="0"/>
          </a:p>
          <a:p>
            <a:pPr>
              <a:defRPr/>
            </a:pPr>
            <a:r>
              <a:rPr dirty="0"/>
              <a:t>We </a:t>
            </a:r>
            <a:r>
              <a:rPr lang="fr-FR" dirty="0" err="1"/>
              <a:t>showed</a:t>
            </a:r>
            <a:r>
              <a:rPr lang="fr-FR" dirty="0"/>
              <a:t> </a:t>
            </a:r>
            <a:r>
              <a:rPr dirty="0"/>
              <a:t>that the proton structure of the emerging fragments is a major driver of asymmetric fission, with common fingerprints extending from neutron-deficient Hg </a:t>
            </a:r>
            <a:br>
              <a:rPr lang="fr-FR" dirty="0"/>
            </a:br>
            <a:r>
              <a:rPr dirty="0"/>
              <a:t>to the actinides.</a:t>
            </a:r>
            <a:endParaRPr lang="fr-FR" dirty="0"/>
          </a:p>
          <a:p>
            <a:pPr>
              <a:defRPr/>
            </a:pPr>
            <a:r>
              <a:rPr dirty="0"/>
              <a:t>We showed that nuclear shells influence not only the yields but the dynamics itself, modifying dissipation and potentially the saddle-to-scission time.</a:t>
            </a:r>
            <a:endParaRPr lang="en-US" sz="2000" b="0" i="0" u="none" strike="noStrike" cap="none" spc="0" dirty="0">
              <a:solidFill>
                <a:srgbClr val="FF0000"/>
              </a:solidFill>
              <a:latin typeface="Arial"/>
              <a:ea typeface="Arial"/>
              <a:cs typeface="Arial"/>
            </a:endParaRPr>
          </a:p>
          <a:p>
            <a:pPr marL="0" indent="0">
              <a:buFont typeface="Arial"/>
              <a:buNone/>
              <a:defRPr/>
            </a:pPr>
            <a:r>
              <a:rPr lang="fr-FR" dirty="0"/>
              <a:t>+ Fission Fragments </a:t>
            </a:r>
            <a:r>
              <a:rPr lang="fr-FR" dirty="0" err="1"/>
              <a:t>Spectroscpy</a:t>
            </a:r>
            <a:r>
              <a:rPr lang="fr-FR" dirty="0"/>
              <a:t> program </a:t>
            </a:r>
            <a:br>
              <a:rPr lang="fr-FR" dirty="0"/>
            </a:br>
            <a:r>
              <a:rPr lang="fr-FR" dirty="0"/>
              <a:t>   </a:t>
            </a:r>
            <a:r>
              <a:rPr lang="fr-FR" dirty="0" err="1"/>
              <a:t>already</a:t>
            </a:r>
            <a:r>
              <a:rPr lang="fr-FR" dirty="0"/>
              <a:t> </a:t>
            </a:r>
            <a:r>
              <a:rPr lang="fr-FR" dirty="0" err="1"/>
              <a:t>discussed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week</a:t>
            </a:r>
            <a:r>
              <a:rPr lang="fr-FR" dirty="0"/>
              <a:t> ! </a:t>
            </a:r>
            <a:endParaRPr sz="1800" dirty="0">
              <a:solidFill>
                <a:srgbClr val="FF0000"/>
              </a:solidFill>
            </a:endParaRPr>
          </a:p>
        </p:txBody>
      </p:sp>
      <p:sp>
        <p:nvSpPr>
          <p:cNvPr id="2091158899" name="Title 8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4400" b="0" i="0" u="none" strike="noStrike" cap="none" spc="0">
                <a:solidFill>
                  <a:schemeClr val="tx2"/>
                </a:solidFill>
                <a:latin typeface="Arial"/>
                <a:ea typeface="Arial"/>
                <a:cs typeface="Arial"/>
              </a:rPr>
              <a:t>Almost twenty years of Fission at VAMOS++ </a:t>
            </a:r>
            <a:endParaRPr/>
          </a:p>
        </p:txBody>
      </p:sp>
      <p:sp>
        <p:nvSpPr>
          <p:cNvPr id="581935139" name="TextBox 581935138"/>
          <p:cNvSpPr txBox="1"/>
          <p:nvPr/>
        </p:nvSpPr>
        <p:spPr bwMode="auto">
          <a:xfrm>
            <a:off x="1133756" y="4923692"/>
            <a:ext cx="9968444" cy="1768199"/>
          </a:xfrm>
          <a:prstGeom prst="rect">
            <a:avLst/>
          </a:prstGeom>
          <a:noFill/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indent="0" algn="ctr">
              <a:buFont typeface="Arial"/>
              <a:buNone/>
              <a:defRPr/>
            </a:pPr>
            <a:r>
              <a:rPr lang="fr-F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Path </a:t>
            </a:r>
            <a:r>
              <a:rPr lang="fr-FR" sz="2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followed</a:t>
            </a:r>
            <a:r>
              <a:rPr lang="fr-F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:</a:t>
            </a:r>
            <a:endParaRPr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fr-FR" sz="2200" dirty="0" err="1">
                <a:solidFill>
                  <a:srgbClr val="FF0000"/>
                </a:solidFill>
              </a:rPr>
              <a:t>Continuous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 err="1">
                <a:solidFill>
                  <a:srgbClr val="FF0000"/>
                </a:solidFill>
              </a:rPr>
              <a:t>improvement</a:t>
            </a:r>
            <a:r>
              <a:rPr lang="fr-FR" sz="2200" dirty="0">
                <a:solidFill>
                  <a:srgbClr val="FF0000"/>
                </a:solidFill>
              </a:rPr>
              <a:t> of </a:t>
            </a:r>
            <a:r>
              <a:rPr sz="2200" dirty="0">
                <a:solidFill>
                  <a:srgbClr val="FF0000"/>
                </a:solidFill>
              </a:rPr>
              <a:t>fission products </a:t>
            </a:r>
            <a:r>
              <a:rPr lang="en-US" sz="2200" dirty="0">
                <a:solidFill>
                  <a:srgbClr val="FF0000"/>
                </a:solidFill>
              </a:rPr>
              <a:t>measurement </a:t>
            </a:r>
            <a:r>
              <a:rPr sz="2200" dirty="0">
                <a:solidFill>
                  <a:srgbClr val="FF0000"/>
                </a:solidFill>
              </a:rPr>
              <a:t>→ </a:t>
            </a:r>
          </a:p>
          <a:p>
            <a:pPr marL="0" indent="0" algn="l">
              <a:buFont typeface="Arial"/>
              <a:buNone/>
              <a:defRPr/>
            </a:pPr>
            <a:r>
              <a:rPr sz="2200" dirty="0">
                <a:solidFill>
                  <a:srgbClr val="FF0000"/>
                </a:solidFill>
              </a:rPr>
              <a:t>	reconstructing scission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 err="1">
                <a:solidFill>
                  <a:srgbClr val="FF0000"/>
                </a:solidFill>
              </a:rPr>
              <a:t>quantities</a:t>
            </a:r>
            <a:r>
              <a:rPr sz="2200" dirty="0">
                <a:solidFill>
                  <a:srgbClr val="FF0000"/>
                </a:solidFill>
              </a:rPr>
              <a:t> → </a:t>
            </a:r>
          </a:p>
          <a:p>
            <a:pPr marL="0" indent="0" algn="l">
              <a:buFont typeface="Arial"/>
              <a:buNone/>
              <a:defRPr/>
            </a:pPr>
            <a:r>
              <a:rPr sz="2200" dirty="0">
                <a:solidFill>
                  <a:srgbClr val="FF0000"/>
                </a:solidFill>
              </a:rPr>
              <a:t>		identifying the microscopic structures controlling the path → </a:t>
            </a:r>
          </a:p>
          <a:p>
            <a:pPr marL="0" indent="0" algn="l">
              <a:buFont typeface="Arial"/>
              <a:buNone/>
              <a:defRPr/>
            </a:pPr>
            <a:r>
              <a:rPr sz="2200" dirty="0">
                <a:solidFill>
                  <a:srgbClr val="FF0000"/>
                </a:solidFill>
              </a:rPr>
              <a:t>			experimentally probing the dissipation along that path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1560728" name="TextBox 1311560727"/>
              <p:cNvSpPr txBox="1"/>
              <p:nvPr/>
            </p:nvSpPr>
            <p:spPr bwMode="auto">
              <a:xfrm>
                <a:off x="2268269" y="4458517"/>
                <a:ext cx="8160245" cy="421633"/>
              </a:xfrm>
              <a:prstGeom prst="rect">
                <a:avLst/>
              </a:prstGeom>
              <a:noFill/>
            </p:spPr>
            <p:txBody>
              <a:bodyPr vertOverflow="overflow" horzOverflow="overflow" vert="horz" wrap="none" lIns="91440" tIns="45720" rIns="91440" bIns="45720" numCol="1" spcCol="0" rtlCol="0" fromWordArt="0" anchor="t" anchorCtr="0" forceAA="0" compatLnSpc="0">
                <a:spAutoFit/>
              </a:bodyPr>
              <a:lstStyle/>
              <a:p>
                <a:pPr>
                  <a:defRPr/>
                </a:pPr>
                <a:r>
                  <a:rPr lang="fr-FR" sz="2000" dirty="0" err="1">
                    <a:solidFill>
                      <a:srgbClr val="002060"/>
                    </a:solidFill>
                  </a:rPr>
                  <a:t>We</a:t>
                </a:r>
                <a:r>
                  <a:rPr lang="fr-FR" sz="2000" dirty="0">
                    <a:solidFill>
                      <a:srgbClr val="002060"/>
                    </a:solidFill>
                  </a:rPr>
                  <a:t> </a:t>
                </a:r>
                <a14:m>
                  <m:oMath xmlns:m="http://schemas.openxmlformats.org/officeDocument/2006/math">
                    <m:r>
                      <a:rPr lang="en-US" sz="2000" u="none" strike="noStrike" cap="none" spc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Cambria Math"/>
                      </a:rPr>
                      <m:t>≡</m:t>
                    </m:r>
                  </m:oMath>
                </a14:m>
                <a:r>
                  <a:rPr lang="fr-FR" sz="2000" dirty="0">
                    <a:solidFill>
                      <a:srgbClr val="002060"/>
                    </a:solidFill>
                  </a:rPr>
                  <a:t> Long Standing Fission (Dynamics) Collaboration </a:t>
                </a:r>
                <a:r>
                  <a:rPr lang="fr-FR" sz="2000" dirty="0" err="1">
                    <a:solidFill>
                      <a:srgbClr val="002060"/>
                    </a:solidFill>
                  </a:rPr>
                  <a:t>around</a:t>
                </a:r>
                <a:r>
                  <a:rPr lang="fr-FR" sz="2000" dirty="0">
                    <a:solidFill>
                      <a:srgbClr val="002060"/>
                    </a:solidFill>
                  </a:rPr>
                  <a:t> </a:t>
                </a:r>
                <a:r>
                  <a:rPr lang="fr-FR" sz="2000" b="0" i="0" u="none" strike="noStrike" cap="none" spc="0" dirty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rPr>
                  <a:t>VAMOS</a:t>
                </a:r>
                <a:endParaRPr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11560728" name="TextBox 13115607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68269" y="4458517"/>
                <a:ext cx="8160245" cy="421633"/>
              </a:xfrm>
              <a:prstGeom prst="rect">
                <a:avLst/>
              </a:prstGeom>
              <a:blipFill>
                <a:blip r:embed="rId3"/>
                <a:stretch>
                  <a:fillRect l="-672" t="-5714" r="-1046" b="-1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EF78998-72C1-AB5A-C62B-183B65C8FD58}"/>
              </a:ext>
            </a:extLst>
          </p:cNvPr>
          <p:cNvSpPr txBox="1"/>
          <p:nvPr/>
        </p:nvSpPr>
        <p:spPr>
          <a:xfrm>
            <a:off x="8665029" y="886276"/>
            <a:ext cx="330925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M. </a:t>
            </a:r>
            <a:r>
              <a:rPr lang="en-US" sz="1100" b="0" i="0" u="none" strike="noStrike" cap="none" spc="0" dirty="0" err="1">
                <a:solidFill>
                  <a:srgbClr val="FF0000"/>
                </a:solidFill>
                <a:latin typeface="+mj-lt"/>
                <a:ea typeface="Arial"/>
                <a:cs typeface="Arial"/>
              </a:rPr>
              <a:t>Caamaño</a:t>
            </a: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 </a:t>
            </a:r>
            <a:r>
              <a:rPr lang="en-US" sz="1100" b="0" i="1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et al.</a:t>
            </a: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, PRC 92, 034606 (2015); </a:t>
            </a:r>
            <a:b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</a:b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M. </a:t>
            </a:r>
            <a:r>
              <a:rPr lang="en-US" sz="1100" b="0" i="0" u="none" strike="noStrike" cap="none" spc="0" dirty="0" err="1">
                <a:solidFill>
                  <a:srgbClr val="FF0000"/>
                </a:solidFill>
                <a:latin typeface="+mj-lt"/>
                <a:ea typeface="Arial"/>
                <a:cs typeface="Arial"/>
              </a:rPr>
              <a:t>Caamaño</a:t>
            </a: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 &amp; F. </a:t>
            </a:r>
            <a:r>
              <a:rPr lang="en-US" sz="1100" b="0" i="0" u="none" strike="noStrike" cap="none" spc="0" dirty="0" err="1">
                <a:solidFill>
                  <a:srgbClr val="FF0000"/>
                </a:solidFill>
                <a:latin typeface="+mj-lt"/>
                <a:ea typeface="Arial"/>
                <a:cs typeface="Arial"/>
              </a:rPr>
              <a:t>Farget</a:t>
            </a: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, PLB 770, 72 (2017); </a:t>
            </a:r>
            <a:b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</a:b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D. Ramos </a:t>
            </a:r>
            <a:r>
              <a:rPr lang="en-US" sz="1100" b="0" i="1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et al.</a:t>
            </a: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, PRC 101, 034609 (2020).</a:t>
            </a:r>
            <a:br>
              <a:rPr lang="en-US" sz="1100" dirty="0">
                <a:solidFill>
                  <a:srgbClr val="FF0000"/>
                </a:solidFill>
                <a:latin typeface="+mj-lt"/>
              </a:rPr>
            </a:b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D. Ramos</a:t>
            </a:r>
            <a:r>
              <a:rPr lang="en-US" sz="1100" b="0" i="1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 et al</a:t>
            </a: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., PRC 97, 054612 (2018); </a:t>
            </a:r>
            <a:b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</a:b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D. Ramos </a:t>
            </a:r>
            <a:r>
              <a:rPr lang="en-US" sz="1100" b="0" i="1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et al.</a:t>
            </a: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, PRL 123, 092503 (2019) ;</a:t>
            </a:r>
            <a:b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</a:b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D. Ramos </a:t>
            </a:r>
            <a:r>
              <a:rPr lang="en-US" sz="1100" b="0" i="1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et al.</a:t>
            </a:r>
            <a:r>
              <a:rPr lang="en-US" sz="1100" b="0" i="0" u="none" strike="noStrike" cap="none" spc="0" dirty="0">
                <a:solidFill>
                  <a:srgbClr val="FF0000"/>
                </a:solidFill>
                <a:latin typeface="+mj-lt"/>
                <a:ea typeface="Arial"/>
                <a:cs typeface="Arial"/>
              </a:rPr>
              <a:t>, PRC 113, 054611 (2026).</a:t>
            </a:r>
            <a:endParaRPr lang="en-US" sz="11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2F5332-6F2C-E326-C57C-BE2D3ACB3F23}"/>
              </a:ext>
            </a:extLst>
          </p:cNvPr>
          <p:cNvSpPr txBox="1"/>
          <p:nvPr/>
        </p:nvSpPr>
        <p:spPr>
          <a:xfrm>
            <a:off x="8665029" y="2086605"/>
            <a:ext cx="352697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1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C. Schmitt </a:t>
            </a:r>
            <a:r>
              <a:rPr lang="da-DK" sz="1100" b="0" i="1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et al.</a:t>
            </a:r>
            <a:r>
              <a:rPr lang="da-DK" sz="11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, PRL 126, 132502 (2021); </a:t>
            </a:r>
            <a:br>
              <a:rPr lang="da-DK" sz="110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</a:br>
            <a:r>
              <a:rPr lang="da-DK" sz="110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A. </a:t>
            </a:r>
            <a:r>
              <a:rPr lang="da-DK" sz="11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Jhingan</a:t>
            </a:r>
            <a:r>
              <a:rPr lang="da-DK" sz="1100" b="0" i="1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et al.</a:t>
            </a:r>
            <a:r>
              <a:rPr lang="da-DK" sz="11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, PRC 106, 044607 (2022), </a:t>
            </a:r>
          </a:p>
          <a:p>
            <a:pPr>
              <a:defRPr/>
            </a:pPr>
            <a:r>
              <a:rPr lang="da-DK" sz="11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D. Ramos et al., PRC 97, 054612 (2018);</a:t>
            </a:r>
            <a:endParaRPr lang="da-DK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6B0FB0-A39E-09CD-5F3D-7805CD97A8F8}"/>
              </a:ext>
            </a:extLst>
          </p:cNvPr>
          <p:cNvSpPr txBox="1"/>
          <p:nvPr/>
        </p:nvSpPr>
        <p:spPr>
          <a:xfrm>
            <a:off x="8650515" y="3120169"/>
            <a:ext cx="7561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s-ES" sz="1200" dirty="0"/>
            </a:br>
            <a:r>
              <a:rPr lang="es-ES" sz="12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D. Ramos </a:t>
            </a:r>
            <a:r>
              <a:rPr lang="es-ES" sz="1200" b="0" i="1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et al.</a:t>
            </a:r>
            <a:r>
              <a:rPr lang="es-ES" sz="12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, PRC 107, L021601 (2023).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B5E23-A120-BA57-64EB-0E40326F1953}"/>
              </a:ext>
            </a:extLst>
          </p:cNvPr>
          <p:cNvSpPr txBox="1"/>
          <p:nvPr/>
        </p:nvSpPr>
        <p:spPr>
          <a:xfrm>
            <a:off x="8665029" y="3810282"/>
            <a:ext cx="257628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FF0000"/>
                </a:solidFill>
              </a:rPr>
              <a:t>A. Navin and M. </a:t>
            </a:r>
            <a:r>
              <a:rPr lang="fr-FR" sz="1100" dirty="0" err="1">
                <a:solidFill>
                  <a:srgbClr val="FF0000"/>
                </a:solidFill>
              </a:rPr>
              <a:t>Rejmund</a:t>
            </a:r>
            <a:r>
              <a:rPr lang="fr-FR" sz="1100" dirty="0">
                <a:solidFill>
                  <a:srgbClr val="FF0000"/>
                </a:solidFill>
              </a:rPr>
              <a:t>, </a:t>
            </a:r>
            <a:r>
              <a:rPr lang="fr-FR" sz="1100" dirty="0" err="1">
                <a:solidFill>
                  <a:srgbClr val="FF0000"/>
                </a:solidFill>
              </a:rPr>
              <a:t>Yearbook</a:t>
            </a:r>
            <a:r>
              <a:rPr lang="fr-FR" sz="1100" dirty="0">
                <a:solidFill>
                  <a:srgbClr val="FF0000"/>
                </a:solidFill>
              </a:rPr>
              <a:t> of Science &amp; </a:t>
            </a:r>
            <a:r>
              <a:rPr lang="fr-FR" sz="1100" dirty="0" err="1">
                <a:solidFill>
                  <a:srgbClr val="FF0000"/>
                </a:solidFill>
              </a:rPr>
              <a:t>Technology</a:t>
            </a:r>
            <a:r>
              <a:rPr lang="fr-FR" sz="1100" dirty="0">
                <a:solidFill>
                  <a:srgbClr val="FF0000"/>
                </a:solidFill>
              </a:rPr>
              <a:t> (2018),</a:t>
            </a:r>
            <a:br>
              <a:rPr lang="fr-FR" sz="1100" dirty="0">
                <a:solidFill>
                  <a:srgbClr val="FF0000"/>
                </a:solidFill>
              </a:rPr>
            </a:br>
            <a:r>
              <a:rPr lang="fr-FR" sz="1100" dirty="0">
                <a:solidFill>
                  <a:srgbClr val="FF0000"/>
                </a:solidFill>
              </a:rPr>
              <a:t>A. Lemasson </a:t>
            </a:r>
            <a:r>
              <a:rPr lang="fr-FR" sz="1100" i="1" dirty="0">
                <a:solidFill>
                  <a:srgbClr val="FF0000"/>
                </a:solidFill>
              </a:rPr>
              <a:t>et al</a:t>
            </a:r>
            <a:r>
              <a:rPr lang="fr-FR" sz="1100" dirty="0">
                <a:solidFill>
                  <a:srgbClr val="FF0000"/>
                </a:solidFill>
              </a:rPr>
              <a:t>, EPJA (2023) </a:t>
            </a:r>
            <a:r>
              <a:rPr lang="en-US" sz="1100" dirty="0">
                <a:solidFill>
                  <a:srgbClr val="FF0000"/>
                </a:solidFill>
              </a:rPr>
              <a:t> </a:t>
            </a:r>
            <a:br>
              <a:rPr lang="en-US" sz="1100" dirty="0">
                <a:solidFill>
                  <a:srgbClr val="FF0000"/>
                </a:solidFill>
              </a:rPr>
            </a:br>
            <a:r>
              <a:rPr lang="en-US" sz="1100" dirty="0">
                <a:solidFill>
                  <a:srgbClr val="FF0000"/>
                </a:solidFill>
              </a:rPr>
              <a:t>….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0DEFA0F-1E97-FCF7-CA9C-C2C612410920}"/>
              </a:ext>
            </a:extLst>
          </p:cNvPr>
          <p:cNvSpPr/>
          <p:nvPr/>
        </p:nvSpPr>
        <p:spPr>
          <a:xfrm>
            <a:off x="8034885" y="1259831"/>
            <a:ext cx="471891" cy="421633"/>
          </a:xfrm>
          <a:prstGeom prst="rightArrow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29EBD277-CEDD-D4BA-41CB-45EFA0E82D9E}"/>
              </a:ext>
            </a:extLst>
          </p:cNvPr>
          <p:cNvSpPr/>
          <p:nvPr/>
        </p:nvSpPr>
        <p:spPr bwMode="auto">
          <a:xfrm>
            <a:off x="8070469" y="2143930"/>
            <a:ext cx="471891" cy="421633"/>
          </a:xfrm>
          <a:prstGeom prst="rightArrow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2365AE9-4FCC-5117-0C1E-A89D091BFE64}"/>
              </a:ext>
            </a:extLst>
          </p:cNvPr>
          <p:cNvSpPr/>
          <p:nvPr/>
        </p:nvSpPr>
        <p:spPr bwMode="auto">
          <a:xfrm>
            <a:off x="8070468" y="3238846"/>
            <a:ext cx="471891" cy="421633"/>
          </a:xfrm>
          <a:prstGeom prst="rightArrow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30FB56E0-90D6-90AA-4980-9C3F155448D0}"/>
              </a:ext>
            </a:extLst>
          </p:cNvPr>
          <p:cNvSpPr/>
          <p:nvPr/>
        </p:nvSpPr>
        <p:spPr bwMode="auto">
          <a:xfrm>
            <a:off x="8084985" y="3896021"/>
            <a:ext cx="471891" cy="421633"/>
          </a:xfrm>
          <a:prstGeom prst="rightArrow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579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56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93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935139" grpId="0" animBg="1"/>
      <p:bldP spid="13115607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9046302" name="Titre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>
              <a:defRPr/>
            </a:pPr>
            <a:r>
              <a:rPr lang="en-US" sz="3600" b="0" i="0" u="none" strike="noStrike" cap="none" spc="0">
                <a:solidFill>
                  <a:schemeClr val="tx2"/>
                </a:solidFill>
                <a:latin typeface="Arial"/>
                <a:ea typeface="Arial"/>
                <a:cs typeface="Arial"/>
              </a:rPr>
              <a:t>Nuclear fission </a:t>
            </a:r>
            <a:r>
              <a:rPr lang="fr-FR" sz="3600" b="0" i="0" u="none" strike="noStrike" cap="none" spc="0">
                <a:solidFill>
                  <a:schemeClr val="tx2"/>
                </a:solidFill>
                <a:latin typeface="Arial"/>
                <a:ea typeface="Arial"/>
                <a:cs typeface="Arial"/>
              </a:rPr>
              <a:t>has entered </a:t>
            </a:r>
            <a:r>
              <a:rPr lang="en-US" sz="3600" b="0" i="0" u="none" strike="noStrike" cap="none" spc="0">
                <a:solidFill>
                  <a:schemeClr val="tx2"/>
                </a:solidFill>
                <a:latin typeface="Arial"/>
                <a:ea typeface="Arial"/>
                <a:cs typeface="Arial"/>
              </a:rPr>
              <a:t>a new era of precision and correlation</a:t>
            </a:r>
            <a:endParaRPr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8903106" name="Espace réservé du contenu 2"/>
              <p:cNvSpPr>
                <a:spLocks noGrp="1"/>
              </p:cNvSpPr>
              <p:nvPr>
                <p:ph idx="1"/>
              </p:nvPr>
            </p:nvSpPr>
            <p:spPr bwMode="auto">
              <a:xfrm>
                <a:off x="190010" y="996948"/>
                <a:ext cx="11811976" cy="4351338"/>
              </a:xfrm>
            </p:spPr>
            <p:txBody>
              <a:bodyPr vertOverflow="overflow" horzOverflow="overflow" vert="horz" wrap="square" lIns="91440" tIns="45720" rIns="91440" bIns="45720" numCol="1" spcCol="0" rtlCol="0" fromWordArt="0" anchor="t" anchorCtr="0" forceAA="0" compatLnSpc="0">
                <a:normAutofit fontScale="87500" lnSpcReduction="20000"/>
              </a:bodyPr>
              <a:lstStyle/>
              <a:p>
                <a:pPr marL="0" lvl="0" indent="0">
                  <a:buFont typeface="Arial"/>
                  <a:buNone/>
                  <a:defRPr/>
                </a:pPr>
                <a:r>
                  <a:rPr lang="en-US" b="1" dirty="0"/>
                  <a:t>Hunting for high-quality, unique datasets :</a:t>
                </a:r>
              </a:p>
              <a:p>
                <a:pPr>
                  <a:defRPr/>
                </a:pPr>
                <a:r>
                  <a:rPr lang="en-US" dirty="0"/>
                  <a:t>New </a:t>
                </a:r>
                <a:r>
                  <a:rPr lang="en-US" dirty="0" err="1"/>
                  <a:t>experimental</a:t>
                </a:r>
                <a:r>
                  <a:rPr lang="en-US" dirty="0"/>
                  <a:t> setups </a:t>
                </a:r>
                <a:r>
                  <a:rPr lang="en-US" dirty="0" err="1"/>
                  <a:t>provide</a:t>
                </a:r>
                <a:r>
                  <a:rPr lang="en-US" dirty="0"/>
                  <a:t> </a:t>
                </a:r>
                <a:r>
                  <a:rPr lang="en-US" dirty="0" err="1"/>
                  <a:t>simultaneous</a:t>
                </a:r>
                <a:r>
                  <a:rPr lang="en-US" dirty="0"/>
                  <a:t> </a:t>
                </a:r>
                <a:r>
                  <a:rPr lang="en-US" dirty="0" err="1"/>
                  <a:t>access</a:t>
                </a:r>
                <a:r>
                  <a:rPr lang="en-US" dirty="0"/>
                  <a:t> to multiple </a:t>
                </a:r>
                <a:r>
                  <a:rPr lang="en-US" dirty="0" err="1"/>
                  <a:t>correlated</a:t>
                </a:r>
                <a:r>
                  <a:rPr lang="en-US" dirty="0"/>
                  <a:t> observables</a:t>
                </a:r>
              </a:p>
              <a:p>
                <a:pPr>
                  <a:defRPr/>
                </a:pPr>
                <a:r>
                  <a:rPr lang="en-US" dirty="0"/>
                  <a:t>Increasingly complete kinematics allow us to trace the system back toward scission using isotopic information on fragments</a:t>
                </a:r>
              </a:p>
              <a:p>
                <a:pPr>
                  <a:defRPr/>
                </a:pPr>
                <a:r>
                  <a:rPr lang="en-US" dirty="0"/>
                  <a:t>ML/AI offers new opportunities to push resolution, identification and reconstruction beyond traditional limits</a:t>
                </a:r>
                <a:br>
                  <a:rPr lang="en-US" dirty="0"/>
                </a:br>
                <a:endParaRPr lang="en-US" sz="1900" b="0" i="0" u="none" strike="noStrike" cap="none" spc="0" dirty="0">
                  <a:solidFill>
                    <a:schemeClr val="tx1"/>
                  </a:solidFill>
                  <a:latin typeface="Arial"/>
                  <a:cs typeface="Arial"/>
                </a:endParaRPr>
              </a:p>
              <a:p>
                <a:pPr marL="0" indent="0">
                  <a:buFont typeface="Arial"/>
                  <a:buNone/>
                  <a:defRPr/>
                </a:pPr>
                <a:r>
                  <a:rPr lang="en-US" b="1" dirty="0"/>
                  <a:t>Unprecedented experimental information available :</a:t>
                </a:r>
              </a:p>
              <a:p>
                <a:pPr>
                  <a:defRPr/>
                </a:pPr>
                <a:r>
                  <a:rPr lang="en-US" dirty="0"/>
                  <a:t>Multi-dimensional observables: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ea typeface="Cambria Math"/>
                        <a:cs typeface="Cambria Math"/>
                      </a:rPr>
                      <m:t>𝑌</m:t>
                    </m:r>
                    <m:r>
                      <a:rPr lang="en-US">
                        <a:latin typeface="Cambria Math"/>
                        <a:ea typeface="Cambria Math"/>
                        <a:cs typeface="Cambria Math"/>
                      </a:rPr>
                      <m:t>(</m:t>
                    </m:r>
                    <m:r>
                      <a:rPr lang="en-US">
                        <a:latin typeface="Cambria Math"/>
                        <a:ea typeface="Cambria Math"/>
                        <a:cs typeface="Cambria Math"/>
                      </a:rPr>
                      <m:t>𝐴</m:t>
                    </m:r>
                    <m:r>
                      <a:rPr lang="en-US">
                        <a:latin typeface="Cambria Math"/>
                        <a:ea typeface="Cambria Math"/>
                        <a:cs typeface="Cambria Math"/>
                      </a:rPr>
                      <m:t>,</m:t>
                    </m:r>
                    <m:r>
                      <a:rPr lang="en-US">
                        <a:latin typeface="Cambria Math"/>
                        <a:ea typeface="Cambria Math"/>
                        <a:cs typeface="Cambria Math"/>
                      </a:rPr>
                      <m:t>𝑍</m:t>
                    </m:r>
                    <m:r>
                      <a:rPr lang="en-US">
                        <a:latin typeface="Cambria Math"/>
                        <a:ea typeface="Cambria Math"/>
                        <a:cs typeface="Cambria Math"/>
                      </a:rPr>
                      <m:t>,</m:t>
                    </m:r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pPr>
                      <m:e>
                        <m:r>
                          <a:rPr lang="ar-AE">
                            <a:latin typeface="Cambria Math"/>
                            <a:ea typeface="Cambria Math"/>
                            <a:cs typeface="Cambria Math"/>
                          </a:rPr>
                          <m:t>𝐸</m:t>
                        </m:r>
                      </m:e>
                      <m:sup>
                        <m:r>
                          <a:rPr lang="ar-AE">
                            <a:latin typeface="Cambria Math"/>
                            <a:ea typeface="Cambria Math"/>
                            <a:cs typeface="Cambria Math"/>
                          </a:rPr>
                          <m:t>∗</m:t>
                        </m:r>
                      </m:sup>
                    </m:sSup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)</m:t>
                    </m:r>
                  </m:oMath>
                </a14:m>
                <a:r>
                  <a:rPr lang="ar-AE" dirty="0"/>
                  <a:t>, </a:t>
                </a:r>
                <a14:m>
                  <m:oMath xmlns:m="http://schemas.openxmlformats.org/officeDocument/2006/math"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𝜈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(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𝐴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,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𝑍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,</m:t>
                    </m:r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pPr>
                      <m:e>
                        <m:r>
                          <a:rPr lang="ar-AE">
                            <a:latin typeface="Cambria Math"/>
                            <a:ea typeface="Cambria Math"/>
                            <a:cs typeface="Cambria Math"/>
                          </a:rPr>
                          <m:t>𝐸</m:t>
                        </m:r>
                      </m:e>
                      <m:sup>
                        <m:r>
                          <a:rPr lang="ar-AE">
                            <a:latin typeface="Cambria Math"/>
                            <a:ea typeface="Cambria Math"/>
                            <a:cs typeface="Cambria Math"/>
                          </a:rPr>
                          <m:t>∗</m:t>
                        </m:r>
                      </m:sup>
                    </m:sSup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)</m:t>
                    </m:r>
                  </m:oMath>
                </a14:m>
                <a:r>
                  <a:rPr lang="ar-AE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bPr>
                      <m:e>
                        <m:r>
                          <a:rPr lang="ar-AE">
                            <a:latin typeface="Cambria Math"/>
                            <a:ea typeface="Cambria Math"/>
                            <a:cs typeface="Cambria Math"/>
                          </a:rPr>
                          <m:t>𝑀</m:t>
                        </m:r>
                      </m:e>
                      <m:sub>
                        <m:r>
                          <a:rPr lang="ar-AE">
                            <a:latin typeface="Cambria Math"/>
                            <a:ea typeface="Cambria Math"/>
                            <a:cs typeface="Cambria Math"/>
                          </a:rPr>
                          <m:t>𝛾</m:t>
                        </m:r>
                      </m:sub>
                    </m:sSub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(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𝐴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,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𝑍</m:t>
                    </m:r>
                    <m:r>
                      <a:rPr lang="ar-AE" b="0" i="0" smtClean="0">
                        <a:latin typeface="Cambria Math" panose="02040503050406030204" pitchFamily="18" charset="0"/>
                        <a:ea typeface="Cambria Math"/>
                        <a:cs typeface="Cambria Math"/>
                      </a:rPr>
                      <m:t>?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)</m:t>
                    </m:r>
                  </m:oMath>
                </a14:m>
                <a:r>
                  <a:rPr lang="ar-AE" dirty="0"/>
                  <a:t>, </a:t>
                </a:r>
                <a14:m>
                  <m:oMath xmlns:m="http://schemas.openxmlformats.org/officeDocument/2006/math"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𝑆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(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𝐴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,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𝑍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?)</m:t>
                    </m:r>
                  </m:oMath>
                </a14:m>
                <a:r>
                  <a:rPr lang="ar-AE" dirty="0"/>
                  <a:t>, </a:t>
                </a:r>
                <a14:m>
                  <m:oMath xmlns:m="http://schemas.openxmlformats.org/officeDocument/2006/math"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𝑇𝐾𝐸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(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𝐴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,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𝑍</m:t>
                    </m:r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,</m:t>
                    </m:r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pPr>
                      <m:e>
                        <m:r>
                          <a:rPr lang="ar-AE">
                            <a:latin typeface="Cambria Math"/>
                            <a:ea typeface="Cambria Math"/>
                            <a:cs typeface="Cambria Math"/>
                          </a:rPr>
                          <m:t>𝐸</m:t>
                        </m:r>
                      </m:e>
                      <m:sup>
                        <m:r>
                          <a:rPr lang="ar-AE">
                            <a:latin typeface="Cambria Math"/>
                            <a:ea typeface="Cambria Math"/>
                            <a:cs typeface="Cambria Math"/>
                          </a:rPr>
                          <m:t>∗</m:t>
                        </m:r>
                      </m:sup>
                    </m:sSup>
                    <m:r>
                      <a:rPr lang="ar-AE">
                        <a:latin typeface="Cambria Math"/>
                        <a:ea typeface="Cambria Math"/>
                        <a:cs typeface="Cambria Math"/>
                      </a:rPr>
                      <m:t>)</m:t>
                    </m:r>
                  </m:oMath>
                </a14:m>
                <a:r>
                  <a:rPr lang="ar-AE" dirty="0"/>
                  <a:t>,</a:t>
                </a:r>
              </a:p>
              <a:p>
                <a:pPr>
                  <a:defRPr/>
                </a:pPr>
                <a:r>
                  <a:rPr lang="en-US" dirty="0"/>
                  <a:t>Measurements across an increasingly broad range of </a:t>
                </a:r>
                <a:r>
                  <a:rPr lang="en-US" dirty="0" err="1"/>
                  <a:t>fissioning</a:t>
                </a:r>
                <a:r>
                  <a:rPr lang="en-US" dirty="0"/>
                  <a:t> systems, excitation energies and angular momenta</a:t>
                </a:r>
              </a:p>
              <a:p>
                <a:pPr marL="57150" lvl="0" indent="0">
                  <a:buFont typeface="Arial"/>
                  <a:buNone/>
                  <a:defRPr/>
                </a:pPr>
                <a:endParaRPr lang="fr-FR" dirty="0"/>
              </a:p>
            </p:txBody>
          </p:sp>
        </mc:Choice>
        <mc:Fallback xmlns="">
          <p:sp>
            <p:nvSpPr>
              <p:cNvPr id="888903106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190010" y="996948"/>
                <a:ext cx="11811976" cy="4351338"/>
              </a:xfrm>
              <a:blipFill>
                <a:blip r:embed="rId3"/>
                <a:stretch>
                  <a:fillRect l="-774" t="-3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2636573" name="TextBox 682636572"/>
          <p:cNvSpPr txBox="1"/>
          <p:nvPr/>
        </p:nvSpPr>
        <p:spPr bwMode="auto">
          <a:xfrm>
            <a:off x="974749" y="5433693"/>
            <a:ext cx="10048623" cy="100662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57150" lvl="0" indent="0" algn="ctr">
              <a:buFont typeface="Arial"/>
              <a:buNone/>
              <a:defRPr/>
            </a:pPr>
            <a:r>
              <a:rPr lang="en-US" sz="2200" b="1" i="0" u="none" strike="noStrike" cap="none" spc="0" noProof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We entered an exciting period for nuclear-fission research: </a:t>
            </a:r>
            <a:br>
              <a:rPr lang="en-US" sz="2200" b="1" i="0" u="none" strike="noStrike" cap="none" spc="0" noProof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</a:br>
            <a:r>
              <a:rPr lang="en-US" sz="2000" b="0" i="0" u="none" strike="noStrike" cap="none" spc="0" noProof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richer experiments, more complete correlations and rapidly advancing theory </a:t>
            </a:r>
            <a:br>
              <a:rPr lang="en-US" sz="2000" b="0" i="0" u="none" strike="noStrike" cap="none" spc="0" noProof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</a:br>
            <a:r>
              <a:rPr lang="en-US" sz="2000" b="0" i="0" u="none" strike="noStrike" cap="none" spc="0" noProof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towards a deeper understanding the fission dynamics universal drivers</a:t>
            </a:r>
            <a:endParaRPr lang="en-US" sz="7200" b="0" i="0" u="none" strike="noStrike" cap="none" spc="0" noProof="0" dirty="0">
              <a:solidFill>
                <a:srgbClr val="FF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12737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17161937" name="Title 8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882565056" name="Group 34"/>
          <p:cNvGrpSpPr/>
          <p:nvPr/>
        </p:nvGrpSpPr>
        <p:grpSpPr bwMode="auto">
          <a:xfrm>
            <a:off x="9247775" y="2419580"/>
            <a:ext cx="2518360" cy="1731006"/>
            <a:chOff x="5832000" y="3691722"/>
            <a:chExt cx="3600000" cy="2412000"/>
          </a:xfrm>
        </p:grpSpPr>
        <p:pic>
          <p:nvPicPr>
            <p:cNvPr id="743091646" name="Image 53"/>
            <p:cNvPicPr/>
            <p:nvPr/>
          </p:nvPicPr>
          <p:blipFill rotWithShape="1">
            <a:blip r:embed="rId3"/>
            <a:stretch/>
          </p:blipFill>
          <p:spPr bwMode="auto">
            <a:xfrm>
              <a:off x="5832000" y="3691722"/>
              <a:ext cx="3600000" cy="2412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679862002" name="CustomShape 35"/>
            <p:cNvSpPr/>
            <p:nvPr/>
          </p:nvSpPr>
          <p:spPr bwMode="auto">
            <a:xfrm>
              <a:off x="6838920" y="3897360"/>
              <a:ext cx="366120" cy="36036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778502328" name="Image 23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6616271" y="4391685"/>
            <a:ext cx="2756781" cy="1757630"/>
          </a:xfrm>
          <a:prstGeom prst="rect">
            <a:avLst/>
          </a:prstGeom>
        </p:spPr>
      </p:pic>
      <p:pic>
        <p:nvPicPr>
          <p:cNvPr id="492641930" name="Image 4"/>
          <p:cNvPicPr/>
          <p:nvPr/>
        </p:nvPicPr>
        <p:blipFill rotWithShape="1">
          <a:blip r:embed="rId5"/>
          <a:stretch/>
        </p:blipFill>
        <p:spPr bwMode="auto">
          <a:xfrm>
            <a:off x="-26628" y="1076187"/>
            <a:ext cx="4408504" cy="3054846"/>
          </a:xfrm>
          <a:prstGeom prst="rect">
            <a:avLst/>
          </a:prstGeom>
          <a:ln>
            <a:noFill/>
          </a:ln>
        </p:spPr>
      </p:pic>
      <p:sp>
        <p:nvSpPr>
          <p:cNvPr id="749477400" name="CustomShape 7"/>
          <p:cNvSpPr/>
          <p:nvPr/>
        </p:nvSpPr>
        <p:spPr bwMode="auto">
          <a:xfrm>
            <a:off x="14380820" y="3037100"/>
            <a:ext cx="869789" cy="237037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854595379" name="Groupe 7"/>
          <p:cNvGrpSpPr/>
          <p:nvPr/>
        </p:nvGrpSpPr>
        <p:grpSpPr bwMode="auto">
          <a:xfrm>
            <a:off x="511200" y="4324623"/>
            <a:ext cx="2431501" cy="2071256"/>
            <a:chOff x="485951" y="4352375"/>
            <a:chExt cx="2929482" cy="1977735"/>
          </a:xfrm>
        </p:grpSpPr>
        <p:pic>
          <p:nvPicPr>
            <p:cNvPr id="1749915642" name="Image 18"/>
            <p:cNvPicPr/>
            <p:nvPr/>
          </p:nvPicPr>
          <p:blipFill rotWithShape="1">
            <a:blip r:embed="rId6"/>
            <a:stretch/>
          </p:blipFill>
          <p:spPr bwMode="auto">
            <a:xfrm>
              <a:off x="485951" y="4352375"/>
              <a:ext cx="2929482" cy="1977735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499432343" name="Forme libre 19"/>
            <p:cNvSpPr/>
            <p:nvPr/>
          </p:nvSpPr>
          <p:spPr bwMode="auto">
            <a:xfrm rot="5159999">
              <a:off x="1940780" y="5644500"/>
              <a:ext cx="430904" cy="18781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6962"/>
                  </a:moveTo>
                  <a:lnTo>
                    <a:pt x="5594" y="6962"/>
                  </a:lnTo>
                  <a:lnTo>
                    <a:pt x="5594" y="0"/>
                  </a:lnTo>
                  <a:lnTo>
                    <a:pt x="0" y="10800"/>
                  </a:lnTo>
                  <a:lnTo>
                    <a:pt x="5594" y="21600"/>
                  </a:lnTo>
                  <a:lnTo>
                    <a:pt x="5594" y="14638"/>
                  </a:lnTo>
                  <a:lnTo>
                    <a:pt x="21600" y="14638"/>
                  </a:lnTo>
                  <a:close/>
                </a:path>
              </a:pathLst>
            </a:custGeom>
            <a:solidFill>
              <a:srgbClr val="ED4C05"/>
            </a:solidFill>
            <a:ln w="0">
              <a:solidFill>
                <a:srgbClr val="3465A4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34105971" name="Forme libre 20"/>
            <p:cNvSpPr/>
            <p:nvPr/>
          </p:nvSpPr>
          <p:spPr bwMode="auto">
            <a:xfrm rot="1632060">
              <a:off x="1673177" y="5744952"/>
              <a:ext cx="478717" cy="1690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7200"/>
                  </a:moveTo>
                  <a:lnTo>
                    <a:pt x="5834" y="7200"/>
                  </a:lnTo>
                  <a:lnTo>
                    <a:pt x="5834" y="0"/>
                  </a:lnTo>
                  <a:lnTo>
                    <a:pt x="0" y="10800"/>
                  </a:lnTo>
                  <a:lnTo>
                    <a:pt x="5834" y="21600"/>
                  </a:lnTo>
                  <a:lnTo>
                    <a:pt x="5834" y="14400"/>
                  </a:lnTo>
                  <a:lnTo>
                    <a:pt x="21600" y="14400"/>
                  </a:lnTo>
                  <a:close/>
                </a:path>
              </a:pathLst>
            </a:custGeom>
            <a:solidFill>
              <a:srgbClr val="ED4C05"/>
            </a:solidFill>
            <a:ln w="0">
              <a:solidFill>
                <a:srgbClr val="3465A4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6759406" name="Forme libre 21"/>
            <p:cNvSpPr/>
            <p:nvPr/>
          </p:nvSpPr>
          <p:spPr bwMode="auto">
            <a:xfrm rot="3569740">
              <a:off x="2050049" y="6020092"/>
              <a:ext cx="430904" cy="18781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5400"/>
                  </a:moveTo>
                  <a:lnTo>
                    <a:pt x="5400" y="5400"/>
                  </a:lnTo>
                  <a:lnTo>
                    <a:pt x="5400" y="0"/>
                  </a:lnTo>
                  <a:lnTo>
                    <a:pt x="0" y="10800"/>
                  </a:lnTo>
                  <a:lnTo>
                    <a:pt x="5400" y="21600"/>
                  </a:lnTo>
                  <a:lnTo>
                    <a:pt x="5400" y="16200"/>
                  </a:lnTo>
                  <a:lnTo>
                    <a:pt x="21600" y="16200"/>
                  </a:lnTo>
                  <a:close/>
                </a:path>
              </a:pathLst>
            </a:custGeom>
            <a:solidFill>
              <a:srgbClr val="F10D0C"/>
            </a:solidFill>
            <a:ln w="0">
              <a:solidFill>
                <a:srgbClr val="3465A4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49191675" name="CustomShape 4"/>
          <p:cNvSpPr/>
          <p:nvPr/>
        </p:nvSpPr>
        <p:spPr bwMode="auto">
          <a:xfrm>
            <a:off x="4629877" y="1036150"/>
            <a:ext cx="5039640" cy="1079640"/>
          </a:xfrm>
          <a:custGeom>
            <a:avLst/>
            <a:gdLst/>
            <a:ahLst/>
            <a:cxnLst/>
            <a:rect l="0" t="0" r="r" b="b"/>
            <a:pathLst>
              <a:path w="14001" h="3001" extrusionOk="0">
                <a:moveTo>
                  <a:pt x="499" y="0"/>
                </a:moveTo>
                <a:lnTo>
                  <a:pt x="500" y="0"/>
                </a:lnTo>
                <a:cubicBezTo>
                  <a:pt x="412" y="0"/>
                  <a:pt x="326" y="23"/>
                  <a:pt x="250" y="67"/>
                </a:cubicBezTo>
                <a:cubicBezTo>
                  <a:pt x="174" y="111"/>
                  <a:pt x="111" y="174"/>
                  <a:pt x="67" y="250"/>
                </a:cubicBezTo>
                <a:cubicBezTo>
                  <a:pt x="23" y="326"/>
                  <a:pt x="0" y="412"/>
                  <a:pt x="0" y="500"/>
                </a:cubicBezTo>
                <a:lnTo>
                  <a:pt x="0" y="2500"/>
                </a:lnTo>
                <a:lnTo>
                  <a:pt x="0" y="2500"/>
                </a:lnTo>
                <a:cubicBezTo>
                  <a:pt x="0" y="2588"/>
                  <a:pt x="23" y="2674"/>
                  <a:pt x="67" y="2750"/>
                </a:cubicBezTo>
                <a:cubicBezTo>
                  <a:pt x="111" y="2826"/>
                  <a:pt x="174" y="2889"/>
                  <a:pt x="250" y="2933"/>
                </a:cubicBezTo>
                <a:cubicBezTo>
                  <a:pt x="326" y="2977"/>
                  <a:pt x="412" y="3000"/>
                  <a:pt x="500" y="3000"/>
                </a:cubicBezTo>
                <a:lnTo>
                  <a:pt x="13499" y="3000"/>
                </a:lnTo>
                <a:lnTo>
                  <a:pt x="13500" y="3000"/>
                </a:lnTo>
                <a:cubicBezTo>
                  <a:pt x="13588" y="3000"/>
                  <a:pt x="13674" y="2977"/>
                  <a:pt x="13750" y="2933"/>
                </a:cubicBezTo>
                <a:cubicBezTo>
                  <a:pt x="13826" y="2889"/>
                  <a:pt x="13889" y="2826"/>
                  <a:pt x="13933" y="2750"/>
                </a:cubicBezTo>
                <a:cubicBezTo>
                  <a:pt x="13977" y="2674"/>
                  <a:pt x="14000" y="2588"/>
                  <a:pt x="14000" y="2500"/>
                </a:cubicBezTo>
                <a:lnTo>
                  <a:pt x="13999" y="500"/>
                </a:lnTo>
                <a:lnTo>
                  <a:pt x="14000" y="500"/>
                </a:lnTo>
                <a:lnTo>
                  <a:pt x="14000" y="500"/>
                </a:lnTo>
                <a:cubicBezTo>
                  <a:pt x="14000" y="412"/>
                  <a:pt x="13977" y="326"/>
                  <a:pt x="13933" y="250"/>
                </a:cubicBezTo>
                <a:cubicBezTo>
                  <a:pt x="13889" y="174"/>
                  <a:pt x="13826" y="111"/>
                  <a:pt x="13750" y="67"/>
                </a:cubicBezTo>
                <a:cubicBezTo>
                  <a:pt x="13674" y="23"/>
                  <a:pt x="13588" y="0"/>
                  <a:pt x="13500" y="0"/>
                </a:cubicBezTo>
                <a:lnTo>
                  <a:pt x="499" y="0"/>
                </a:lnTo>
              </a:path>
            </a:pathLst>
          </a:custGeom>
          <a:solidFill>
            <a:srgbClr val="FFFFCC"/>
          </a:solidFill>
          <a:ln>
            <a:solidFill>
              <a:srgbClr val="3465A4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661319" name="TextShape 5"/>
          <p:cNvSpPr txBox="1"/>
          <p:nvPr/>
        </p:nvSpPr>
        <p:spPr bwMode="auto">
          <a:xfrm>
            <a:off x="4737516" y="1125430"/>
            <a:ext cx="5359123" cy="11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s-ES" sz="1800" b="1" strike="noStrike" spc="0" baseline="30000">
                <a:latin typeface="Times New Roman"/>
              </a:rPr>
              <a:t>124</a:t>
            </a:r>
            <a:r>
              <a:rPr lang="es-ES" sz="1800" b="1" strike="noStrike" spc="0">
                <a:latin typeface="Times New Roman"/>
              </a:rPr>
              <a:t>Xe (4.3 MeV/u) + </a:t>
            </a:r>
            <a:r>
              <a:rPr lang="es-ES" sz="1800" b="1" strike="noStrike" spc="0" baseline="30000">
                <a:latin typeface="Times New Roman"/>
              </a:rPr>
              <a:t>54</a:t>
            </a:r>
            <a:r>
              <a:rPr lang="es-ES" sz="1800" b="1" strike="noStrike" spc="0">
                <a:latin typeface="Times New Roman"/>
              </a:rPr>
              <a:t>Fe → </a:t>
            </a:r>
            <a:r>
              <a:rPr lang="es-ES" sz="1800" b="1" strike="noStrike" spc="0" baseline="30000">
                <a:latin typeface="Times New Roman"/>
              </a:rPr>
              <a:t>178</a:t>
            </a:r>
            <a:r>
              <a:rPr lang="es-ES" sz="1800" b="1" strike="noStrike" spc="0">
                <a:latin typeface="Times New Roman"/>
              </a:rPr>
              <a:t>Hg (E</a:t>
            </a:r>
            <a:r>
              <a:rPr lang="es-ES" sz="1800" b="1" strike="noStrike" spc="0" baseline="-25000">
                <a:latin typeface="Times New Roman"/>
              </a:rPr>
              <a:t>x</a:t>
            </a:r>
            <a:r>
              <a:rPr lang="es-ES" sz="1800" b="1" strike="noStrike" spc="0">
                <a:latin typeface="Times New Roman"/>
              </a:rPr>
              <a:t>=34 MeV)</a:t>
            </a:r>
            <a:endParaRPr lang="es-ES" sz="1800" b="0" strike="noStrike" spc="0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s-ES" sz="1800" b="1" strike="noStrike" spc="0">
                <a:latin typeface="Times New Roman"/>
              </a:rPr>
              <a:t>2 arms at 64° (folding angle)</a:t>
            </a:r>
            <a:endParaRPr lang="es-ES" sz="1800" b="0" strike="noStrike" spc="0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s-ES" sz="1800" b="1" strike="noStrike" spc="0">
                <a:latin typeface="Times New Roman"/>
              </a:rPr>
              <a:t>Complete-Kinematics Measurement</a:t>
            </a:r>
            <a:endParaRPr lang="es-ES" sz="1800" b="0" strike="noStrike" spc="0">
              <a:latin typeface="Arial"/>
            </a:endParaRPr>
          </a:p>
        </p:txBody>
      </p:sp>
      <p:grpSp>
        <p:nvGrpSpPr>
          <p:cNvPr id="291528281" name="Group 6"/>
          <p:cNvGrpSpPr/>
          <p:nvPr/>
        </p:nvGrpSpPr>
        <p:grpSpPr bwMode="auto">
          <a:xfrm>
            <a:off x="3445342" y="2271582"/>
            <a:ext cx="2816640" cy="2059920"/>
            <a:chOff x="108000" y="2232000"/>
            <a:chExt cx="2816640" cy="2059920"/>
          </a:xfrm>
        </p:grpSpPr>
        <p:sp>
          <p:nvSpPr>
            <p:cNvPr id="300223550" name="CustomShape 7"/>
            <p:cNvSpPr/>
            <p:nvPr/>
          </p:nvSpPr>
          <p:spPr bwMode="auto">
            <a:xfrm>
              <a:off x="774720" y="3790080"/>
              <a:ext cx="400680" cy="12132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85177032" name="CustomShape 8"/>
            <p:cNvSpPr/>
            <p:nvPr/>
          </p:nvSpPr>
          <p:spPr bwMode="auto">
            <a:xfrm>
              <a:off x="1605600" y="3820680"/>
              <a:ext cx="458640" cy="1216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9095405" name="CustomShape 9"/>
            <p:cNvSpPr/>
            <p:nvPr/>
          </p:nvSpPr>
          <p:spPr bwMode="auto">
            <a:xfrm>
              <a:off x="1634400" y="4062960"/>
              <a:ext cx="314640" cy="22716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56508246" name="CustomShape 10"/>
            <p:cNvSpPr/>
            <p:nvPr/>
          </p:nvSpPr>
          <p:spPr bwMode="auto">
            <a:xfrm>
              <a:off x="774720" y="3791160"/>
              <a:ext cx="400680" cy="1216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66288649" name="CustomShape 11"/>
            <p:cNvSpPr/>
            <p:nvPr/>
          </p:nvSpPr>
          <p:spPr bwMode="auto">
            <a:xfrm>
              <a:off x="1605600" y="3822120"/>
              <a:ext cx="458640" cy="1216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0957647" name="CustomShape 12"/>
            <p:cNvSpPr/>
            <p:nvPr/>
          </p:nvSpPr>
          <p:spPr bwMode="auto">
            <a:xfrm>
              <a:off x="1634400" y="4064400"/>
              <a:ext cx="314640" cy="22752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703821123" name="Image 29"/>
            <p:cNvPicPr/>
            <p:nvPr/>
          </p:nvPicPr>
          <p:blipFill rotWithShape="1">
            <a:blip r:embed="rId7"/>
            <a:stretch/>
          </p:blipFill>
          <p:spPr bwMode="auto">
            <a:xfrm>
              <a:off x="108000" y="2232000"/>
              <a:ext cx="2816640" cy="1861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48576070" name="CustomShape 13"/>
            <p:cNvSpPr/>
            <p:nvPr/>
          </p:nvSpPr>
          <p:spPr bwMode="auto">
            <a:xfrm>
              <a:off x="917640" y="2393280"/>
              <a:ext cx="344160" cy="2566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641871525" name="Group 14"/>
          <p:cNvGrpSpPr/>
          <p:nvPr/>
        </p:nvGrpSpPr>
        <p:grpSpPr bwMode="auto">
          <a:xfrm>
            <a:off x="6145341" y="2271582"/>
            <a:ext cx="2736000" cy="1835280"/>
            <a:chOff x="2808000" y="2232000"/>
            <a:chExt cx="2736000" cy="1835280"/>
          </a:xfrm>
        </p:grpSpPr>
        <p:sp>
          <p:nvSpPr>
            <p:cNvPr id="2105421022" name="CustomShape 15"/>
            <p:cNvSpPr/>
            <p:nvPr/>
          </p:nvSpPr>
          <p:spPr bwMode="auto">
            <a:xfrm>
              <a:off x="2824560" y="2468518"/>
              <a:ext cx="627480" cy="12564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17808678" name="CustomShape 16"/>
            <p:cNvSpPr/>
            <p:nvPr/>
          </p:nvSpPr>
          <p:spPr bwMode="auto">
            <a:xfrm>
              <a:off x="2808000" y="2844360"/>
              <a:ext cx="627120" cy="12564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58404535" name="CustomShape 17"/>
            <p:cNvSpPr/>
            <p:nvPr/>
          </p:nvSpPr>
          <p:spPr bwMode="auto">
            <a:xfrm>
              <a:off x="3324960" y="3487320"/>
              <a:ext cx="437760" cy="12564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42705643" name="CustomShape 18"/>
            <p:cNvSpPr/>
            <p:nvPr/>
          </p:nvSpPr>
          <p:spPr bwMode="auto">
            <a:xfrm>
              <a:off x="4078440" y="3283920"/>
              <a:ext cx="627480" cy="12564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53617001" name="CustomShape 19"/>
            <p:cNvSpPr/>
            <p:nvPr/>
          </p:nvSpPr>
          <p:spPr bwMode="auto">
            <a:xfrm>
              <a:off x="4736520" y="2970360"/>
              <a:ext cx="375480" cy="1252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9133730" name="CustomShape 20"/>
            <p:cNvSpPr/>
            <p:nvPr/>
          </p:nvSpPr>
          <p:spPr bwMode="auto">
            <a:xfrm>
              <a:off x="4704480" y="2656440"/>
              <a:ext cx="438120" cy="1252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9108900" name="CustomShape 21"/>
            <p:cNvSpPr/>
            <p:nvPr/>
          </p:nvSpPr>
          <p:spPr bwMode="auto">
            <a:xfrm>
              <a:off x="4014720" y="3472200"/>
              <a:ext cx="438120" cy="147599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31997333" name="CustomShape 22"/>
            <p:cNvSpPr/>
            <p:nvPr/>
          </p:nvSpPr>
          <p:spPr bwMode="auto">
            <a:xfrm>
              <a:off x="4595400" y="3128040"/>
              <a:ext cx="61920" cy="46116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4003336" name="CustomShape 23"/>
            <p:cNvSpPr/>
            <p:nvPr/>
          </p:nvSpPr>
          <p:spPr bwMode="auto">
            <a:xfrm rot="480000">
              <a:off x="3843360" y="3416760"/>
              <a:ext cx="815400" cy="6192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99100826" name="CustomShape 24"/>
            <p:cNvSpPr/>
            <p:nvPr/>
          </p:nvSpPr>
          <p:spPr bwMode="auto">
            <a:xfrm>
              <a:off x="2824560" y="2470320"/>
              <a:ext cx="627480" cy="1252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78092529" name="CustomShape 25"/>
            <p:cNvSpPr/>
            <p:nvPr/>
          </p:nvSpPr>
          <p:spPr bwMode="auto">
            <a:xfrm>
              <a:off x="2808000" y="2846160"/>
              <a:ext cx="627120" cy="1252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5690333" name="CustomShape 26"/>
            <p:cNvSpPr/>
            <p:nvPr/>
          </p:nvSpPr>
          <p:spPr bwMode="auto">
            <a:xfrm>
              <a:off x="3324960" y="3489120"/>
              <a:ext cx="437760" cy="1252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97074413" name="CustomShape 27"/>
            <p:cNvSpPr/>
            <p:nvPr/>
          </p:nvSpPr>
          <p:spPr bwMode="auto">
            <a:xfrm>
              <a:off x="4078440" y="3285720"/>
              <a:ext cx="627480" cy="1252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8953796" name="CustomShape 28"/>
            <p:cNvSpPr/>
            <p:nvPr/>
          </p:nvSpPr>
          <p:spPr bwMode="auto">
            <a:xfrm>
              <a:off x="4736520" y="2971800"/>
              <a:ext cx="375480" cy="1252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0062561" name="CustomShape 29"/>
            <p:cNvSpPr/>
            <p:nvPr/>
          </p:nvSpPr>
          <p:spPr bwMode="auto">
            <a:xfrm>
              <a:off x="4704480" y="2657880"/>
              <a:ext cx="438120" cy="12564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67856304" name="CustomShape 30"/>
            <p:cNvSpPr/>
            <p:nvPr/>
          </p:nvSpPr>
          <p:spPr bwMode="auto">
            <a:xfrm>
              <a:off x="4014720" y="3473640"/>
              <a:ext cx="438120" cy="147599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66296106" name="CustomShape 31"/>
            <p:cNvSpPr/>
            <p:nvPr/>
          </p:nvSpPr>
          <p:spPr bwMode="auto">
            <a:xfrm>
              <a:off x="4595400" y="3129480"/>
              <a:ext cx="61920" cy="46152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1868664" name="CustomShape 32"/>
            <p:cNvSpPr/>
            <p:nvPr/>
          </p:nvSpPr>
          <p:spPr bwMode="auto">
            <a:xfrm rot="480000">
              <a:off x="3843360" y="3418200"/>
              <a:ext cx="815400" cy="6192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17703677" name="Image 50"/>
            <p:cNvPicPr/>
            <p:nvPr/>
          </p:nvPicPr>
          <p:blipFill rotWithShape="1">
            <a:blip r:embed="rId8"/>
            <a:stretch/>
          </p:blipFill>
          <p:spPr bwMode="auto">
            <a:xfrm>
              <a:off x="2823840" y="2232000"/>
              <a:ext cx="2720160" cy="1835280"/>
            </a:xfrm>
            <a:prstGeom prst="rect">
              <a:avLst/>
            </a:prstGeom>
            <a:ln>
              <a:noFill/>
            </a:ln>
          </p:spPr>
        </p:pic>
        <p:sp>
          <p:nvSpPr>
            <p:cNvPr id="2113259730" name="CustomShape 33"/>
            <p:cNvSpPr/>
            <p:nvPr/>
          </p:nvSpPr>
          <p:spPr bwMode="auto">
            <a:xfrm>
              <a:off x="3482280" y="2437200"/>
              <a:ext cx="313560" cy="1882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89574669" name="TextShape 38"/>
          <p:cNvSpPr txBox="1"/>
          <p:nvPr/>
        </p:nvSpPr>
        <p:spPr bwMode="auto">
          <a:xfrm>
            <a:off x="3281229" y="4795456"/>
            <a:ext cx="3466080" cy="175762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s-ES" sz="1800" b="1" strike="noStrike" spc="0">
                <a:latin typeface="Times New Roman"/>
              </a:rPr>
              <a:t>Confirmed presence of asymetric fission in </a:t>
            </a:r>
            <a:r>
              <a:rPr lang="es-ES" sz="1800" b="1" strike="noStrike" spc="0" baseline="30000">
                <a:latin typeface="Times New Roman"/>
              </a:rPr>
              <a:t>178</a:t>
            </a:r>
            <a:r>
              <a:rPr lang="es-ES" sz="1800" b="1" strike="noStrike" spc="0">
                <a:latin typeface="Times New Roman"/>
              </a:rPr>
              <a:t>Hg</a:t>
            </a:r>
            <a:endParaRPr/>
          </a:p>
          <a:p>
            <a:pPr marL="216000" indent="-216000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s-ES" b="1" spc="0">
                <a:latin typeface="Times New Roman"/>
              </a:rPr>
              <a:t>Pre-evaporation mass, TKE, neutron multiplicity </a:t>
            </a:r>
            <a:endParaRPr/>
          </a:p>
        </p:txBody>
      </p:sp>
      <p:sp>
        <p:nvSpPr>
          <p:cNvPr id="1895713593" name="TextShape 39"/>
          <p:cNvSpPr txBox="1"/>
          <p:nvPr/>
        </p:nvSpPr>
        <p:spPr bwMode="auto">
          <a:xfrm>
            <a:off x="211466" y="6518011"/>
            <a:ext cx="4202640" cy="290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>
              <a:defRPr/>
            </a:pPr>
            <a:r>
              <a:rPr lang="es-ES" sz="1400" b="0" strike="noStrike" spc="0">
                <a:latin typeface="Arial"/>
              </a:rPr>
              <a:t>C. Schmitt et al. PRL 126, 132502 (2021)</a:t>
            </a:r>
            <a:endParaRPr/>
          </a:p>
        </p:txBody>
      </p:sp>
      <p:grpSp>
        <p:nvGrpSpPr>
          <p:cNvPr id="1573589069" name="Group 1"/>
          <p:cNvGrpSpPr/>
          <p:nvPr/>
        </p:nvGrpSpPr>
        <p:grpSpPr bwMode="auto">
          <a:xfrm>
            <a:off x="10180059" y="1236990"/>
            <a:ext cx="1708898" cy="1120770"/>
            <a:chOff x="10180059" y="1236990"/>
            <a:chExt cx="1708898" cy="1120770"/>
          </a:xfrm>
        </p:grpSpPr>
        <p:sp>
          <p:nvSpPr>
            <p:cNvPr id="1560416383" name="TextShape 21"/>
            <p:cNvSpPr txBox="1"/>
            <p:nvPr/>
          </p:nvSpPr>
          <p:spPr bwMode="auto">
            <a:xfrm>
              <a:off x="10397351" y="1339695"/>
              <a:ext cx="1491606" cy="284410"/>
            </a:xfrm>
            <a:prstGeom prst="rect">
              <a:avLst/>
            </a:prstGeom>
            <a:noFill/>
            <a:ln>
              <a:noFill/>
            </a:ln>
          </p:spPr>
          <p:txBody>
            <a:bodyPr lIns="81633" tIns="40816" rIns="81633" bIns="40816"/>
            <a:lstStyle/>
            <a:p>
              <a:pPr marL="326">
                <a:lnSpc>
                  <a:spcPct val="93000"/>
                </a:lnSpc>
                <a:buClr>
                  <a:srgbClr val="000000"/>
                </a:buClr>
                <a:buSzPct val="45000"/>
                <a:defRPr/>
              </a:pPr>
              <a:r>
                <a:rPr lang="fr-FR" sz="1650" b="1" spc="0">
                  <a:solidFill>
                    <a:srgbClr val="000000"/>
                  </a:solidFill>
                  <a:latin typeface="Times New Roman"/>
                  <a:ea typeface="Arial"/>
                </a:rPr>
                <a:t>2V method </a:t>
              </a:r>
              <a:endParaRPr lang="fr-FR" sz="1650" spc="0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817234901" name="Image 9"/>
            <p:cNvPicPr/>
            <p:nvPr/>
          </p:nvPicPr>
          <p:blipFill rotWithShape="1">
            <a:blip r:embed="rId9"/>
            <a:stretch/>
          </p:blipFill>
          <p:spPr bwMode="auto">
            <a:xfrm>
              <a:off x="10240018" y="1586646"/>
              <a:ext cx="1526116" cy="613218"/>
            </a:xfrm>
            <a:prstGeom prst="rect">
              <a:avLst/>
            </a:prstGeom>
            <a:ln>
              <a:noFill/>
            </a:ln>
          </p:spPr>
        </p:pic>
        <p:sp>
          <p:nvSpPr>
            <p:cNvPr id="139015697" name="Rectangle : coins arrondis 12"/>
            <p:cNvSpPr/>
            <p:nvPr/>
          </p:nvSpPr>
          <p:spPr bwMode="auto">
            <a:xfrm>
              <a:off x="10180059" y="1236990"/>
              <a:ext cx="1708238" cy="1120770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pic>
        <p:nvPicPr>
          <p:cNvPr id="1516344831" name="Image 15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9046580" y="4406205"/>
            <a:ext cx="3079020" cy="1731006"/>
          </a:xfrm>
          <a:prstGeom prst="rect">
            <a:avLst/>
          </a:prstGeom>
        </p:spPr>
      </p:pic>
      <p:sp>
        <p:nvSpPr>
          <p:cNvPr id="246518024" name="TextShape 41"/>
          <p:cNvSpPr txBox="1"/>
          <p:nvPr/>
        </p:nvSpPr>
        <p:spPr bwMode="auto">
          <a:xfrm>
            <a:off x="3281229" y="4130935"/>
            <a:ext cx="3538392" cy="426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s-ES" sz="1800" strike="noStrike" spc="0">
                <a:latin typeface="Times New Roman"/>
              </a:rPr>
              <a:t>First isotopic FF measurement in n-defficient pre-actinides</a:t>
            </a:r>
            <a:endParaRPr lang="es-ES" sz="1800" strike="noStrike" spc="0">
              <a:latin typeface="Arial"/>
            </a:endParaRPr>
          </a:p>
        </p:txBody>
      </p:sp>
      <p:sp>
        <p:nvSpPr>
          <p:cNvPr id="547246618" name="ZoneTexte 13"/>
          <p:cNvSpPr txBox="1"/>
          <p:nvPr/>
        </p:nvSpPr>
        <p:spPr bwMode="auto">
          <a:xfrm>
            <a:off x="11871159" y="6587796"/>
            <a:ext cx="361398" cy="30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1400">
                <a:latin typeface="Times New Roman"/>
                <a:cs typeface="Times New Roman"/>
              </a:rPr>
              <a:t>10</a:t>
            </a:r>
            <a:endParaRPr/>
          </a:p>
        </p:txBody>
      </p:sp>
      <p:sp>
        <p:nvSpPr>
          <p:cNvPr id="224479279" name="Title 55"/>
          <p:cNvSpPr>
            <a:spLocks noGrp="1"/>
          </p:cNvSpPr>
          <p:nvPr>
            <p:ph type="title"/>
          </p:nvPr>
        </p:nvSpPr>
        <p:spPr bwMode="auto">
          <a:xfrm>
            <a:off x="-26628" y="-55775"/>
            <a:ext cx="11380428" cy="737169"/>
          </a:xfrm>
        </p:spPr>
        <p:txBody>
          <a:bodyPr/>
          <a:lstStyle/>
          <a:p>
            <a:pPr>
              <a:defRPr/>
            </a:pPr>
            <a:r>
              <a:rPr lang="fr-FR" sz="4400" spc="0" dirty="0">
                <a:solidFill>
                  <a:srgbClr val="000000"/>
                </a:solidFill>
                <a:latin typeface="Arial"/>
                <a:ea typeface="DejaVu Sans"/>
              </a:rPr>
              <a:t>Fusion-Fission in n-</a:t>
            </a:r>
            <a:r>
              <a:rPr lang="fr-FR" sz="4400" spc="0" dirty="0" err="1">
                <a:solidFill>
                  <a:srgbClr val="000000"/>
                </a:solidFill>
                <a:latin typeface="Arial"/>
                <a:ea typeface="DejaVu Sans"/>
              </a:rPr>
              <a:t>deficient</a:t>
            </a:r>
            <a:r>
              <a:rPr lang="fr-FR" sz="4400" spc="0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fr-FR" sz="4400" spc="0" dirty="0" err="1">
                <a:solidFill>
                  <a:srgbClr val="000000"/>
                </a:solidFill>
                <a:latin typeface="Arial"/>
                <a:ea typeface="DejaVu Sans"/>
              </a:rPr>
              <a:t>pre</a:t>
            </a:r>
            <a:r>
              <a:rPr lang="fr-FR" sz="4400" spc="0" dirty="0">
                <a:solidFill>
                  <a:srgbClr val="000000"/>
                </a:solidFill>
                <a:latin typeface="Arial"/>
                <a:ea typeface="DejaVu Sans"/>
              </a:rPr>
              <a:t>-Actinides</a:t>
            </a:r>
            <a:br>
              <a:rPr lang="fr-FR" sz="4400" spc="0" dirty="0">
                <a:solidFill>
                  <a:srgbClr val="000000"/>
                </a:solidFill>
                <a:latin typeface="Arial"/>
              </a:rPr>
            </a:br>
            <a:endParaRPr lang="en-US" dirty="0"/>
          </a:p>
        </p:txBody>
      </p:sp>
      <p:sp>
        <p:nvSpPr>
          <p:cNvPr id="1230501766" name="Slide Number Placeholder 59"/>
          <p:cNvSpPr>
            <a:spLocks noGrp="1"/>
          </p:cNvSpPr>
          <p:nvPr>
            <p:ph type="sldNum" sz="quarter" idx="4"/>
          </p:nvPr>
        </p:nvSpPr>
        <p:spPr bwMode="auto">
          <a:xfrm>
            <a:off x="11582399" y="6588579"/>
            <a:ext cx="609599" cy="269419"/>
          </a:xfrm>
        </p:spPr>
        <p:txBody>
          <a:bodyPr/>
          <a:lstStyle/>
          <a:p>
            <a:pPr>
              <a:defRPr/>
            </a:pPr>
            <a:r>
              <a:rPr lang="en-US"/>
              <a:t>37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9168599" name="Title 2"/>
          <p:cNvSpPr>
            <a:spLocks noGrp="1"/>
          </p:cNvSpPr>
          <p:nvPr>
            <p:ph type="title"/>
          </p:nvPr>
        </p:nvSpPr>
        <p:spPr bwMode="auto">
          <a:xfrm>
            <a:off x="838198" y="162619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fr-FR"/>
              <a:t>From a proton content perspective</a:t>
            </a:r>
            <a:endParaRPr lang="en-US"/>
          </a:p>
        </p:txBody>
      </p:sp>
      <p:pic>
        <p:nvPicPr>
          <p:cNvPr id="1157056684" name="Content Placeholder 6" descr="A screen shot of a computer screen&#10;&#10;Description automatically generated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tretch/>
        </p:blipFill>
        <p:spPr bwMode="auto">
          <a:xfrm>
            <a:off x="303912" y="1606984"/>
            <a:ext cx="3820134" cy="2972013"/>
          </a:xfrm>
          <a:prstGeom prst="rect">
            <a:avLst/>
          </a:prstGeom>
        </p:spPr>
      </p:pic>
      <p:pic>
        <p:nvPicPr>
          <p:cNvPr id="1469451140" name="Content Placeholder 7" descr="A graph of different numbers and lines&#10;&#10;Description automatically generated with medium confidence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tretch/>
        </p:blipFill>
        <p:spPr bwMode="auto">
          <a:xfrm>
            <a:off x="4627553" y="2270264"/>
            <a:ext cx="3893776" cy="2249906"/>
          </a:xfrm>
          <a:prstGeom prst="rect">
            <a:avLst/>
          </a:prstGeom>
        </p:spPr>
      </p:pic>
      <p:sp>
        <p:nvSpPr>
          <p:cNvPr id="1171786096" name="TextBox 9"/>
          <p:cNvSpPr txBox="1"/>
          <p:nvPr/>
        </p:nvSpPr>
        <p:spPr bwMode="auto">
          <a:xfrm>
            <a:off x="4792582" y="1904254"/>
            <a:ext cx="4890449" cy="30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i="1">
                <a:latin typeface="Calibri"/>
                <a:cs typeface="Times New Roman"/>
              </a:rPr>
              <a:t>M</a:t>
            </a:r>
            <a:r>
              <a:rPr lang="fr-FR" sz="1400" i="1" baseline="-25000">
                <a:latin typeface="Calibri"/>
                <a:cs typeface="Times New Roman"/>
              </a:rPr>
              <a:t>n </a:t>
            </a:r>
            <a:r>
              <a:rPr lang="en-US" sz="1400" b="1">
                <a:latin typeface="Calibri"/>
                <a:cs typeface="Times New Roman"/>
              </a:rPr>
              <a:t> = M</a:t>
            </a:r>
            <a:r>
              <a:rPr lang="en-US" sz="1400" b="1" baseline="-25000">
                <a:latin typeface="Calibri"/>
                <a:cs typeface="Times New Roman"/>
              </a:rPr>
              <a:t>post</a:t>
            </a:r>
            <a:r>
              <a:rPr lang="en-US" sz="1400" b="1">
                <a:latin typeface="Calibri"/>
                <a:cs typeface="Times New Roman"/>
              </a:rPr>
              <a:t> – M</a:t>
            </a:r>
            <a:r>
              <a:rPr lang="en-US" sz="1400" b="1" baseline="-25000">
                <a:latin typeface="Calibri"/>
                <a:cs typeface="Times New Roman"/>
              </a:rPr>
              <a:t>pre</a:t>
            </a:r>
            <a:r>
              <a:rPr lang="en-US" sz="1400" b="1">
                <a:latin typeface="Calibri"/>
                <a:cs typeface="Times New Roman"/>
              </a:rPr>
              <a:t> ~ </a:t>
            </a:r>
            <a:r>
              <a:rPr lang="fr-FR" sz="1400" i="1">
                <a:latin typeface="Calibri"/>
                <a:cs typeface="Times New Roman"/>
              </a:rPr>
              <a:t>Shape relaxation after scission</a:t>
            </a:r>
            <a:endParaRPr lang="fr-FR" sz="1400">
              <a:latin typeface="Calibri"/>
            </a:endParaRPr>
          </a:p>
        </p:txBody>
      </p:sp>
      <p:sp>
        <p:nvSpPr>
          <p:cNvPr id="1693792740" name="TextBox 14"/>
          <p:cNvSpPr txBox="1"/>
          <p:nvPr/>
        </p:nvSpPr>
        <p:spPr bwMode="auto">
          <a:xfrm>
            <a:off x="367326" y="4568139"/>
            <a:ext cx="4008834" cy="64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>
                <a:latin typeface="Calibri"/>
                <a:ea typeface="Batang"/>
              </a:rPr>
              <a:t>Same microscopic contribution to </a:t>
            </a:r>
            <a:r>
              <a:rPr lang="fr-FR" i="1">
                <a:latin typeface="Calibri"/>
                <a:ea typeface="Batang"/>
              </a:rPr>
              <a:t>N/Z</a:t>
            </a:r>
            <a:r>
              <a:rPr lang="fr-FR">
                <a:latin typeface="Calibri"/>
                <a:ea typeface="Batang"/>
              </a:rPr>
              <a:t> </a:t>
            </a:r>
            <a:r>
              <a:rPr lang="fr-FR" b="1">
                <a:latin typeface="Calibri"/>
                <a:ea typeface="Batang"/>
              </a:rPr>
              <a:t>at  given </a:t>
            </a:r>
            <a:r>
              <a:rPr lang="fr-FR" b="1" i="1">
                <a:latin typeface="Calibri"/>
                <a:ea typeface="Batang"/>
              </a:rPr>
              <a:t>Z</a:t>
            </a:r>
            <a:r>
              <a:rPr lang="fr-FR" b="1">
                <a:latin typeface="Calibri"/>
                <a:ea typeface="Batang"/>
              </a:rPr>
              <a:t> for different </a:t>
            </a:r>
            <a:r>
              <a:rPr lang="fr-FR" b="1" i="1">
                <a:latin typeface="Calibri"/>
                <a:ea typeface="Batang"/>
              </a:rPr>
              <a:t>N</a:t>
            </a:r>
            <a:r>
              <a:rPr lang="fr-FR" b="1">
                <a:latin typeface="Calibri"/>
                <a:ea typeface="Batang"/>
              </a:rPr>
              <a:t>’s</a:t>
            </a:r>
            <a:endParaRPr/>
          </a:p>
        </p:txBody>
      </p:sp>
      <p:sp>
        <p:nvSpPr>
          <p:cNvPr id="124116352" name="TextBox 16"/>
          <p:cNvSpPr txBox="1"/>
          <p:nvPr/>
        </p:nvSpPr>
        <p:spPr bwMode="auto">
          <a:xfrm>
            <a:off x="4816586" y="4705255"/>
            <a:ext cx="3780232" cy="1189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>
                <a:latin typeface="Calibri"/>
                <a:ea typeface="Batang"/>
              </a:rPr>
              <a:t>Same magnitude of shape relaxation </a:t>
            </a:r>
            <a:endParaRPr/>
          </a:p>
          <a:p>
            <a:pPr algn="ctr">
              <a:defRPr/>
            </a:pPr>
            <a:r>
              <a:rPr lang="fr-FR" b="1">
                <a:latin typeface="Calibri"/>
                <a:ea typeface="Batang"/>
              </a:rPr>
              <a:t>at  given </a:t>
            </a:r>
            <a:r>
              <a:rPr lang="fr-FR" b="1" i="1">
                <a:latin typeface="Calibri"/>
                <a:ea typeface="Batang"/>
              </a:rPr>
              <a:t>Z</a:t>
            </a:r>
            <a:r>
              <a:rPr lang="fr-FR" b="1">
                <a:latin typeface="Calibri"/>
                <a:ea typeface="Batang"/>
              </a:rPr>
              <a:t> for different </a:t>
            </a:r>
            <a:r>
              <a:rPr lang="fr-FR" b="1" i="1">
                <a:latin typeface="Calibri"/>
                <a:ea typeface="Batang"/>
              </a:rPr>
              <a:t>N</a:t>
            </a:r>
            <a:r>
              <a:rPr lang="fr-FR" b="1">
                <a:latin typeface="Calibri"/>
                <a:ea typeface="Batang"/>
              </a:rPr>
              <a:t>’s </a:t>
            </a:r>
            <a:endParaRPr/>
          </a:p>
          <a:p>
            <a:pPr algn="ctr">
              <a:defRPr/>
            </a:pPr>
            <a:r>
              <a:rPr lang="fr-FR" b="1">
                <a:latin typeface="Calibri"/>
                <a:ea typeface="Batang"/>
              </a:rPr>
              <a:t>deformed </a:t>
            </a:r>
            <a:r>
              <a:rPr lang="fr-FR">
                <a:latin typeface="Calibri"/>
                <a:ea typeface="Batang"/>
              </a:rPr>
              <a:t>fragments  with </a:t>
            </a:r>
            <a:br>
              <a:rPr lang="fr-FR">
                <a:latin typeface="Calibri"/>
                <a:ea typeface="Batang"/>
              </a:rPr>
            </a:br>
            <a:r>
              <a:rPr lang="fr-FR">
                <a:latin typeface="Calibri"/>
                <a:ea typeface="Batang"/>
              </a:rPr>
              <a:t>28 &lt; </a:t>
            </a:r>
            <a:r>
              <a:rPr lang="fr-FR" i="1">
                <a:latin typeface="Calibri"/>
                <a:ea typeface="Batang"/>
              </a:rPr>
              <a:t>Z</a:t>
            </a:r>
            <a:r>
              <a:rPr lang="fr-FR">
                <a:latin typeface="Calibri"/>
                <a:ea typeface="Batang"/>
              </a:rPr>
              <a:t> &lt; 50 favored</a:t>
            </a:r>
          </a:p>
        </p:txBody>
      </p:sp>
      <p:sp>
        <p:nvSpPr>
          <p:cNvPr id="1899647033" name="TextBox 23"/>
          <p:cNvSpPr txBox="1"/>
          <p:nvPr/>
        </p:nvSpPr>
        <p:spPr bwMode="auto">
          <a:xfrm>
            <a:off x="367326" y="5325341"/>
            <a:ext cx="4581636" cy="11890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/>
              <a:t>Shell effect Z~34-36 (quadrupole + octupole)</a:t>
            </a:r>
            <a:endParaRPr/>
          </a:p>
          <a:p>
            <a:pPr algn="ctr">
              <a:defRPr/>
            </a:pPr>
            <a:r>
              <a:rPr lang="en-US"/>
              <a:t>Single isotopic experiment so far… </a:t>
            </a:r>
            <a:br>
              <a:rPr lang="en-US"/>
            </a:br>
            <a:r>
              <a:rPr lang="en-US"/>
              <a:t>Additional experimental data needed </a:t>
            </a:r>
            <a:endParaRPr/>
          </a:p>
        </p:txBody>
      </p:sp>
      <p:grpSp>
        <p:nvGrpSpPr>
          <p:cNvPr id="591514335" name="Groupe 26"/>
          <p:cNvGrpSpPr/>
          <p:nvPr/>
        </p:nvGrpSpPr>
        <p:grpSpPr bwMode="auto">
          <a:xfrm>
            <a:off x="8521331" y="609327"/>
            <a:ext cx="3478933" cy="5637024"/>
            <a:chOff x="0" y="0"/>
            <a:chExt cx="3478933" cy="5637024"/>
          </a:xfrm>
        </p:grpSpPr>
        <p:pic>
          <p:nvPicPr>
            <p:cNvPr id="990890748" name="Image 25"/>
            <p:cNvPicPr>
              <a:picLocks noChangeAspect="1"/>
            </p:cNvPicPr>
            <p:nvPr/>
          </p:nvPicPr>
          <p:blipFill rotWithShape="1">
            <a:blip r:embed="rId5"/>
            <a:srcRect t="-18669" b="18668"/>
            <a:stretch/>
          </p:blipFill>
          <p:spPr bwMode="auto">
            <a:xfrm>
              <a:off x="0" y="0"/>
              <a:ext cx="3478933" cy="5158379"/>
            </a:xfrm>
            <a:prstGeom prst="rect">
              <a:avLst/>
            </a:prstGeom>
          </p:spPr>
        </p:pic>
        <p:sp>
          <p:nvSpPr>
            <p:cNvPr id="1772172695" name="Rectangle 32"/>
            <p:cNvSpPr/>
            <p:nvPr/>
          </p:nvSpPr>
          <p:spPr bwMode="auto">
            <a:xfrm>
              <a:off x="747128" y="5362344"/>
              <a:ext cx="2592216" cy="274679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spcBef>
                  <a:spcPts val="49"/>
                </a:spcBef>
                <a:defRPr/>
              </a:pPr>
              <a:r>
                <a:rPr lang="en-US" sz="1000">
                  <a:latin typeface="Times New Roman"/>
                  <a:cs typeface="Times New Roman"/>
                </a:rPr>
                <a:t>  </a:t>
              </a:r>
              <a:r>
                <a:rPr lang="en-US" sz="1200">
                  <a:latin typeface="Times New Roman"/>
                  <a:cs typeface="Times New Roman"/>
                </a:rPr>
                <a:t>Scamps and Simenel, PRC 100 (2019)</a:t>
              </a:r>
              <a:endParaRPr lang="fr-FR" sz="1200">
                <a:latin typeface="Times New Roman"/>
                <a:cs typeface="Times New Roman"/>
              </a:endParaRPr>
            </a:p>
          </p:txBody>
        </p:sp>
      </p:grpSp>
      <p:grpSp>
        <p:nvGrpSpPr>
          <p:cNvPr id="1648150986" name="Group 33"/>
          <p:cNvGrpSpPr/>
          <p:nvPr/>
        </p:nvGrpSpPr>
        <p:grpSpPr bwMode="auto">
          <a:xfrm>
            <a:off x="9340349" y="1356919"/>
            <a:ext cx="2346453" cy="4726791"/>
            <a:chOff x="0" y="0"/>
            <a:chExt cx="2346453" cy="4726791"/>
          </a:xfrm>
        </p:grpSpPr>
        <p:sp>
          <p:nvSpPr>
            <p:cNvPr id="1636920619" name="Rectangle 24"/>
            <p:cNvSpPr>
              <a:spLocks noChangeArrowheads="1"/>
            </p:cNvSpPr>
            <p:nvPr/>
          </p:nvSpPr>
          <p:spPr bwMode="auto">
            <a:xfrm>
              <a:off x="267079" y="0"/>
              <a:ext cx="1737039" cy="396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ts val="49"/>
                </a:spcBef>
                <a:defRPr/>
              </a:pPr>
              <a:r>
                <a:rPr lang="fr-FR" sz="2000" b="1">
                  <a:latin typeface="Calibri"/>
                  <a:cs typeface="Times New Roman"/>
                </a:rPr>
                <a:t>neutrons</a:t>
              </a:r>
              <a:endParaRPr/>
            </a:p>
          </p:txBody>
        </p:sp>
        <p:sp>
          <p:nvSpPr>
            <p:cNvPr id="630890423" name="Rectangle 24"/>
            <p:cNvSpPr>
              <a:spLocks noChangeArrowheads="1"/>
            </p:cNvSpPr>
            <p:nvPr/>
          </p:nvSpPr>
          <p:spPr bwMode="auto">
            <a:xfrm>
              <a:off x="385868" y="4330191"/>
              <a:ext cx="1737039" cy="396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ts val="49"/>
                </a:spcBef>
                <a:defRPr/>
              </a:pPr>
              <a:r>
                <a:rPr lang="fr-FR" sz="2000" b="1">
                  <a:latin typeface="Calibri"/>
                  <a:cs typeface="Times New Roman"/>
                </a:rPr>
                <a:t>protons</a:t>
              </a:r>
              <a:endParaRPr/>
            </a:p>
          </p:txBody>
        </p:sp>
        <p:cxnSp>
          <p:nvCxnSpPr>
            <p:cNvPr id="1734190263" name="Connecteur droit avec flèche 3"/>
            <p:cNvCxnSpPr/>
            <p:nvPr/>
          </p:nvCxnSpPr>
          <p:spPr bwMode="auto">
            <a:xfrm>
              <a:off x="1323196" y="458343"/>
              <a:ext cx="1023256" cy="10885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0093486" name="Connecteur droit avec flèche 17"/>
            <p:cNvCxnSpPr/>
            <p:nvPr/>
          </p:nvCxnSpPr>
          <p:spPr bwMode="auto">
            <a:xfrm>
              <a:off x="0" y="2260699"/>
              <a:ext cx="1023256" cy="10885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239061" name="Connecteur droit avec flèche 18"/>
            <p:cNvCxnSpPr/>
            <p:nvPr/>
          </p:nvCxnSpPr>
          <p:spPr bwMode="auto">
            <a:xfrm>
              <a:off x="1323196" y="2510343"/>
              <a:ext cx="1023256" cy="10885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7623059" name="Connecteur droit avec flèche 20"/>
            <p:cNvCxnSpPr/>
            <p:nvPr/>
          </p:nvCxnSpPr>
          <p:spPr bwMode="auto">
            <a:xfrm>
              <a:off x="0" y="4274343"/>
              <a:ext cx="1023256" cy="10885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0936072" name="Slide Number Placeholder 61"/>
          <p:cNvSpPr>
            <a:spLocks noGrp="1"/>
          </p:cNvSpPr>
          <p:nvPr>
            <p:ph type="sldNum" sz="quarter" idx="4"/>
          </p:nvPr>
        </p:nvSpPr>
        <p:spPr bwMode="auto">
          <a:xfrm>
            <a:off x="11582399" y="6588579"/>
            <a:ext cx="609599" cy="269419"/>
          </a:xfrm>
        </p:spPr>
        <p:txBody>
          <a:bodyPr/>
          <a:lstStyle/>
          <a:p>
            <a:pPr>
              <a:defRPr/>
            </a:pPr>
            <a:r>
              <a:rPr lang="en-US"/>
              <a:t>38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1780324" name="Content Placeholder 5" descr="A screenshot of a computer generated image&#10;&#10;Description automatically generated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tretch/>
        </p:blipFill>
        <p:spPr bwMode="auto">
          <a:xfrm>
            <a:off x="95692" y="933205"/>
            <a:ext cx="9652529" cy="5690876"/>
          </a:xfrm>
        </p:spPr>
      </p:pic>
      <p:sp>
        <p:nvSpPr>
          <p:cNvPr id="689276216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fr-FR" sz="3600"/>
              <a:t>Continuous improvements of VAMOS</a:t>
            </a:r>
            <a:endParaRPr lang="en-US" sz="3600"/>
          </a:p>
        </p:txBody>
      </p:sp>
      <p:sp>
        <p:nvSpPr>
          <p:cNvPr id="2032746589" name="TextBox 2"/>
          <p:cNvSpPr txBox="1"/>
          <p:nvPr/>
        </p:nvSpPr>
        <p:spPr bwMode="auto">
          <a:xfrm>
            <a:off x="9751870" y="1446025"/>
            <a:ext cx="2455948" cy="2225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defRPr/>
            </a:pPr>
            <a:r>
              <a:rPr lang="fr-FR" sz="1400"/>
              <a:t>Improvements : 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fr-FR" sz="1400"/>
              <a:t>High Pressure </a:t>
            </a:r>
            <a:br>
              <a:rPr lang="fr-FR" sz="1400"/>
            </a:br>
            <a:r>
              <a:rPr lang="fr-FR" sz="1400"/>
              <a:t>Ionisation chambers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fr-FR" sz="1400"/>
              <a:t>Target MWPC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fr-FR" sz="1400"/>
              <a:t>Focal Plane MWPC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fr-FR" sz="1400"/>
              <a:t>Reconstruction methods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fr-FR" sz="1400"/>
              <a:t>Software Standardisation</a:t>
            </a:r>
          </a:p>
          <a:p>
            <a:pPr marL="285750" indent="-285750">
              <a:buFont typeface="Arial"/>
              <a:buChar char="•"/>
              <a:defRPr/>
            </a:pPr>
            <a:endParaRPr lang="en-US" sz="1400"/>
          </a:p>
          <a:p>
            <a:pPr>
              <a:defRPr/>
            </a:pPr>
            <a:endParaRPr lang="fr-FR" sz="1400"/>
          </a:p>
          <a:p>
            <a:pPr marL="239821" indent="-239821">
              <a:buFont typeface="Arial"/>
              <a:buChar char="•"/>
              <a:defRPr/>
            </a:pPr>
            <a:r>
              <a:rPr lang="fr-FR" sz="1400"/>
              <a:t>Machine Learning / AI</a:t>
            </a:r>
          </a:p>
        </p:txBody>
      </p:sp>
      <p:sp>
        <p:nvSpPr>
          <p:cNvPr id="1526572054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11582398" y="6588578"/>
            <a:ext cx="609598" cy="269418"/>
          </a:xfrm>
        </p:spPr>
        <p:txBody>
          <a:bodyPr/>
          <a:lstStyle/>
          <a:p>
            <a:pPr>
              <a:defRPr/>
            </a:pPr>
            <a:r>
              <a:rPr lang="en-US"/>
              <a:t>15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0072351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fr-FR" dirty="0"/>
              <a:t>And </a:t>
            </a:r>
            <a:r>
              <a:rPr lang="fr-FR" dirty="0" err="1"/>
              <a:t>much</a:t>
            </a:r>
            <a:r>
              <a:rPr lang="fr-FR" dirty="0"/>
              <a:t> more at VAMOS</a:t>
            </a:r>
            <a:endParaRPr dirty="0"/>
          </a:p>
        </p:txBody>
      </p:sp>
      <p:pic>
        <p:nvPicPr>
          <p:cNvPr id="1775537746" name="Picture 1775537745"/>
          <p:cNvPicPr>
            <a:picLocks noChangeAspect="1"/>
          </p:cNvPicPr>
          <p:nvPr/>
        </p:nvPicPr>
        <p:blipFill rotWithShape="1">
          <a:blip r:embed="rId3"/>
          <a:srcRect t="12115" b="7195"/>
          <a:stretch/>
        </p:blipFill>
        <p:spPr bwMode="auto">
          <a:xfrm>
            <a:off x="1008741" y="607558"/>
            <a:ext cx="10174514" cy="60904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C69B34-93B7-6509-E192-F089780CB4F0}"/>
              </a:ext>
            </a:extLst>
          </p:cNvPr>
          <p:cNvSpPr txBox="1"/>
          <p:nvPr/>
        </p:nvSpPr>
        <p:spPr>
          <a:xfrm>
            <a:off x="6317343" y="515031"/>
            <a:ext cx="6219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s-ES" sz="1800" dirty="0"/>
            </a:br>
            <a:r>
              <a:rPr lang="es-ES" sz="18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D. Ramos </a:t>
            </a:r>
            <a:r>
              <a:rPr lang="es-ES" sz="1800" b="0" i="1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et al.</a:t>
            </a:r>
            <a:r>
              <a:rPr lang="es-ES" sz="18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, PRC 107, L021601 (2023).</a:t>
            </a:r>
            <a:endParaRPr lang="en-US" sz="18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97873158" name="Image 8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506913" y="2120080"/>
            <a:ext cx="4777092" cy="842246"/>
          </a:xfrm>
          <a:prstGeom prst="rect">
            <a:avLst/>
          </a:prstGeom>
        </p:spPr>
      </p:pic>
      <p:sp>
        <p:nvSpPr>
          <p:cNvPr id="1861465965" name="ZoneTexte 9"/>
          <p:cNvSpPr txBox="1"/>
          <p:nvPr/>
        </p:nvSpPr>
        <p:spPr bwMode="auto">
          <a:xfrm flipH="1">
            <a:off x="247865" y="138723"/>
            <a:ext cx="11842849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/>
              <a:t>Fission: a “definition”</a:t>
            </a:r>
            <a:endParaRPr/>
          </a:p>
        </p:txBody>
      </p:sp>
      <p:sp>
        <p:nvSpPr>
          <p:cNvPr id="1696799342" name="ZoneTexte 10"/>
          <p:cNvSpPr txBox="1"/>
          <p:nvPr/>
        </p:nvSpPr>
        <p:spPr bwMode="auto">
          <a:xfrm>
            <a:off x="101087" y="986364"/>
            <a:ext cx="5467027" cy="131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2000" b="1"/>
              <a:t>Large scale collective motion</a:t>
            </a:r>
            <a:endParaRPr sz="2400" b="1"/>
          </a:p>
          <a:p>
            <a:pPr marL="283879" indent="-283879" algn="just">
              <a:buFont typeface="Arial"/>
              <a:buChar char="–"/>
              <a:defRPr/>
            </a:pPr>
            <a:r>
              <a:rPr lang="en-US" sz="1800"/>
              <a:t>Static forces (nuclear, Coulomb)</a:t>
            </a:r>
            <a:endParaRPr sz="1800"/>
          </a:p>
          <a:p>
            <a:pPr marL="283879" indent="-283879" algn="just">
              <a:buFont typeface="Arial"/>
              <a:buChar char="–"/>
              <a:defRPr/>
            </a:pPr>
            <a:r>
              <a:rPr lang="en-US" sz="1800"/>
              <a:t>Dynamics of the nuclear medium</a:t>
            </a:r>
            <a:endParaRPr lang="en-US" sz="2400"/>
          </a:p>
          <a:p>
            <a:pPr algn="just">
              <a:defRPr/>
            </a:pPr>
            <a:r>
              <a:rPr lang="en-US" sz="2400"/>
              <a:t>	</a:t>
            </a:r>
            <a:endParaRPr sz="2400"/>
          </a:p>
        </p:txBody>
      </p:sp>
      <p:pic>
        <p:nvPicPr>
          <p:cNvPr id="25247569" name="Picture 25247568"/>
          <p:cNvPicPr>
            <a:picLocks noChangeAspect="1"/>
          </p:cNvPicPr>
          <p:nvPr/>
        </p:nvPicPr>
        <p:blipFill rotWithShape="1">
          <a:blip r:embed="rId4"/>
          <a:srcRect t="9831"/>
          <a:stretch/>
        </p:blipFill>
        <p:spPr bwMode="auto">
          <a:xfrm>
            <a:off x="6135780" y="701402"/>
            <a:ext cx="5519357" cy="3191920"/>
          </a:xfrm>
          <a:prstGeom prst="rect">
            <a:avLst/>
          </a:prstGeom>
        </p:spPr>
      </p:pic>
      <p:sp>
        <p:nvSpPr>
          <p:cNvPr id="90874323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fr-FR"/>
              <a:t>Fission Process</a:t>
            </a:r>
            <a:endParaRPr/>
          </a:p>
        </p:txBody>
      </p:sp>
      <p:sp>
        <p:nvSpPr>
          <p:cNvPr id="440659416" name="TextBox 440659415"/>
          <p:cNvSpPr txBox="1"/>
          <p:nvPr/>
        </p:nvSpPr>
        <p:spPr bwMode="auto">
          <a:xfrm>
            <a:off x="6169289" y="3611880"/>
            <a:ext cx="5797135" cy="2834999"/>
          </a:xfrm>
          <a:prstGeom prst="rect">
            <a:avLst/>
          </a:prstGeom>
          <a:solidFill>
            <a:schemeClr val="accent4">
              <a:lumMod val="20000"/>
              <a:lumOff val="80000"/>
              <a:alpha val="26998"/>
            </a:schemeClr>
          </a:solidFill>
          <a:ln w="6350">
            <a:solidFill>
              <a:srgbClr val="C0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endParaRPr lang="fr-FR"/>
          </a:p>
          <a:p>
            <a:pPr algn="l">
              <a:defRPr/>
            </a:pPr>
            <a:r>
              <a:rPr lang="en-US"/>
              <a:t>		      </a:t>
            </a:r>
            <a:r>
              <a:rPr lang="fr-FR"/>
              <a:t>  </a:t>
            </a:r>
          </a:p>
          <a:p>
            <a:pPr algn="l">
              <a:defRPr/>
            </a:pPr>
            <a:endParaRPr lang="en-US"/>
          </a:p>
          <a:p>
            <a:pPr algn="l">
              <a:defRPr/>
            </a:pPr>
            <a:endParaRPr lang="en-US"/>
          </a:p>
          <a:p>
            <a:pPr algn="l">
              <a:defRPr/>
            </a:pPr>
            <a:endParaRPr lang="en-US"/>
          </a:p>
          <a:p>
            <a:pPr algn="l">
              <a:defRPr/>
            </a:pPr>
            <a:endParaRPr lang="en-US"/>
          </a:p>
          <a:p>
            <a:pPr algn="l">
              <a:defRPr/>
            </a:pPr>
            <a:endParaRPr lang="en-US"/>
          </a:p>
          <a:p>
            <a:pPr algn="l">
              <a:defRPr/>
            </a:pPr>
            <a:endParaRPr lang="en-US"/>
          </a:p>
          <a:p>
            <a:pPr algn="l">
              <a:defRPr/>
            </a:pPr>
            <a:endParaRPr lang="en-US"/>
          </a:p>
          <a:p>
            <a:pPr algn="l">
              <a:defRPr/>
            </a:pPr>
            <a:endParaRPr lang="en-US"/>
          </a:p>
        </p:txBody>
      </p:sp>
      <p:sp>
        <p:nvSpPr>
          <p:cNvPr id="991190913" name="Arrow: Down 991190912"/>
          <p:cNvSpPr/>
          <p:nvPr/>
        </p:nvSpPr>
        <p:spPr bwMode="auto">
          <a:xfrm>
            <a:off x="8698734" y="4295975"/>
            <a:ext cx="309562" cy="36909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>
              <a:alpha val="52000"/>
            </a:srgbClr>
          </a:solidFill>
          <a:ln w="12700" cap="flat" cmpd="sng" algn="ctr">
            <a:solidFill>
              <a:srgbClr val="C000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04093947" name="TextBox 1704093946"/>
          <p:cNvSpPr txBox="1"/>
          <p:nvPr/>
        </p:nvSpPr>
        <p:spPr bwMode="auto">
          <a:xfrm>
            <a:off x="6933907" y="3717788"/>
            <a:ext cx="3839215" cy="518519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dirty="0"/>
              <a:t>S</a:t>
            </a:r>
            <a:r>
              <a:rPr lang="en-US" dirty="0"/>
              <a:t>hell-</a:t>
            </a:r>
            <a:r>
              <a:rPr lang="fr-FR" dirty="0"/>
              <a:t>Structure </a:t>
            </a:r>
            <a:r>
              <a:rPr lang="fr-FR" sz="2800" b="1" dirty="0">
                <a:solidFill>
                  <a:srgbClr val="FF0000"/>
                </a:solidFill>
              </a:rPr>
              <a:t>+</a:t>
            </a:r>
            <a:r>
              <a:rPr lang="fr-FR" dirty="0"/>
              <a:t> </a:t>
            </a:r>
            <a:r>
              <a:rPr lang="en-US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Dynamics</a:t>
            </a:r>
            <a:r>
              <a:rPr lang="fr-FR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endParaRPr sz="1800" dirty="0"/>
          </a:p>
        </p:txBody>
      </p:sp>
      <p:sp>
        <p:nvSpPr>
          <p:cNvPr id="1015676316" name="TextBox 1015676315"/>
          <p:cNvSpPr txBox="1"/>
          <p:nvPr/>
        </p:nvSpPr>
        <p:spPr bwMode="auto">
          <a:xfrm>
            <a:off x="6933907" y="4760317"/>
            <a:ext cx="3840654" cy="488039"/>
          </a:xfrm>
          <a:prstGeom prst="rect">
            <a:avLst/>
          </a:prstGeom>
          <a:noFill/>
          <a:ln w="19050">
            <a:solidFill>
              <a:srgbClr val="000000"/>
            </a:solidFill>
            <a:prstDash val="sysDash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fr-FR" dirty="0" err="1"/>
              <a:t>Favoured</a:t>
            </a:r>
            <a:r>
              <a:rPr lang="fr-FR" dirty="0"/>
              <a:t> </a:t>
            </a:r>
            <a:r>
              <a:rPr lang="fr-FR" dirty="0" err="1"/>
              <a:t>paths</a:t>
            </a:r>
            <a:r>
              <a:rPr lang="fr-FR" dirty="0"/>
              <a:t>  </a:t>
            </a:r>
            <a:r>
              <a:rPr lang="fr-FR" sz="2600" b="1" dirty="0">
                <a:solidFill>
                  <a:srgbClr val="FF0000"/>
                </a:solidFill>
              </a:rPr>
              <a:t>+</a:t>
            </a:r>
            <a:r>
              <a:rPr lang="fr-FR" dirty="0"/>
              <a:t>  </a:t>
            </a:r>
            <a:r>
              <a:rPr lang="fr-FR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Energy sharing</a:t>
            </a:r>
            <a:endParaRPr lang="en-US" dirty="0"/>
          </a:p>
        </p:txBody>
      </p:sp>
      <p:sp>
        <p:nvSpPr>
          <p:cNvPr id="966804840" name="TextBox 966804839"/>
          <p:cNvSpPr txBox="1"/>
          <p:nvPr/>
        </p:nvSpPr>
        <p:spPr bwMode="auto">
          <a:xfrm>
            <a:off x="6933907" y="5791060"/>
            <a:ext cx="3843535" cy="366119"/>
          </a:xfrm>
          <a:prstGeom prst="rect">
            <a:avLst/>
          </a:prstGeom>
          <a:noFill/>
          <a:ln w="19050">
            <a:solidFill>
              <a:srgbClr val="1F4F79"/>
            </a:solidFill>
            <a:prstDash val="sysDash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en-US" dirty="0"/>
              <a:t>Fragment properties (A, Z, </a:t>
            </a:r>
            <a:r>
              <a:rPr lang="fr-FR" dirty="0"/>
              <a:t>E*, TKE</a:t>
            </a:r>
            <a:r>
              <a:rPr lang="en-US" dirty="0"/>
              <a:t>)</a:t>
            </a:r>
          </a:p>
        </p:txBody>
      </p:sp>
      <p:sp>
        <p:nvSpPr>
          <p:cNvPr id="1177181763" name="Arrow: Down 1177181762"/>
          <p:cNvSpPr/>
          <p:nvPr/>
        </p:nvSpPr>
        <p:spPr bwMode="auto">
          <a:xfrm>
            <a:off x="8698734" y="5321877"/>
            <a:ext cx="309561" cy="36909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>
              <a:alpha val="52000"/>
            </a:srgbClr>
          </a:solidFill>
          <a:ln w="12700" cap="flat" cmpd="sng" algn="ctr">
            <a:solidFill>
              <a:srgbClr val="C000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0015701" name="Image 28"/>
          <p:cNvPicPr>
            <a:picLocks noChangeAspect="1"/>
          </p:cNvPicPr>
          <p:nvPr/>
        </p:nvPicPr>
        <p:blipFill rotWithShape="1">
          <a:blip r:embed="rId5"/>
          <a:srcRect l="-1809" r="1808" b="32622"/>
          <a:stretch/>
        </p:blipFill>
        <p:spPr bwMode="auto">
          <a:xfrm>
            <a:off x="62937" y="2475055"/>
            <a:ext cx="6058498" cy="3912165"/>
          </a:xfrm>
          <a:prstGeom prst="rect">
            <a:avLst/>
          </a:prstGeom>
        </p:spPr>
      </p:pic>
      <p:sp>
        <p:nvSpPr>
          <p:cNvPr id="441815589" name="Forme libre 29"/>
          <p:cNvSpPr/>
          <p:nvPr/>
        </p:nvSpPr>
        <p:spPr bwMode="auto">
          <a:xfrm>
            <a:off x="1764072" y="3853785"/>
            <a:ext cx="3609810" cy="1795512"/>
          </a:xfrm>
          <a:custGeom>
            <a:avLst/>
            <a:gdLst>
              <a:gd name="connsiteX0" fmla="*/ 90028 w 3508275"/>
              <a:gd name="connsiteY0" fmla="*/ 0 h 1882075"/>
              <a:gd name="connsiteX1" fmla="*/ 55522 w 3508275"/>
              <a:gd name="connsiteY1" fmla="*/ 86265 h 1882075"/>
              <a:gd name="connsiteX2" fmla="*/ 38269 w 3508275"/>
              <a:gd name="connsiteY2" fmla="*/ 189782 h 1882075"/>
              <a:gd name="connsiteX3" fmla="*/ 55522 w 3508275"/>
              <a:gd name="connsiteY3" fmla="*/ 103517 h 1882075"/>
              <a:gd name="connsiteX4" fmla="*/ 3764 w 3508275"/>
              <a:gd name="connsiteY4" fmla="*/ 86265 h 1882075"/>
              <a:gd name="connsiteX5" fmla="*/ 124534 w 3508275"/>
              <a:gd name="connsiteY5" fmla="*/ 86265 h 1882075"/>
              <a:gd name="connsiteX6" fmla="*/ 262556 w 3508275"/>
              <a:gd name="connsiteY6" fmla="*/ 51759 h 1882075"/>
              <a:gd name="connsiteX7" fmla="*/ 348820 w 3508275"/>
              <a:gd name="connsiteY7" fmla="*/ 155276 h 1882075"/>
              <a:gd name="connsiteX8" fmla="*/ 400579 w 3508275"/>
              <a:gd name="connsiteY8" fmla="*/ 172529 h 1882075"/>
              <a:gd name="connsiteX9" fmla="*/ 452337 w 3508275"/>
              <a:gd name="connsiteY9" fmla="*/ 207034 h 1882075"/>
              <a:gd name="connsiteX10" fmla="*/ 486843 w 3508275"/>
              <a:gd name="connsiteY10" fmla="*/ 258793 h 1882075"/>
              <a:gd name="connsiteX11" fmla="*/ 555854 w 3508275"/>
              <a:gd name="connsiteY11" fmla="*/ 241540 h 1882075"/>
              <a:gd name="connsiteX12" fmla="*/ 504096 w 3508275"/>
              <a:gd name="connsiteY12" fmla="*/ 414068 h 1882075"/>
              <a:gd name="connsiteX13" fmla="*/ 452337 w 3508275"/>
              <a:gd name="connsiteY13" fmla="*/ 379563 h 1882075"/>
              <a:gd name="connsiteX14" fmla="*/ 521349 w 3508275"/>
              <a:gd name="connsiteY14" fmla="*/ 241540 h 1882075"/>
              <a:gd name="connsiteX15" fmla="*/ 659371 w 3508275"/>
              <a:gd name="connsiteY15" fmla="*/ 155276 h 1882075"/>
              <a:gd name="connsiteX16" fmla="*/ 659371 w 3508275"/>
              <a:gd name="connsiteY16" fmla="*/ 172529 h 1882075"/>
              <a:gd name="connsiteX17" fmla="*/ 590360 w 3508275"/>
              <a:gd name="connsiteY17" fmla="*/ 69012 h 1882075"/>
              <a:gd name="connsiteX18" fmla="*/ 521349 w 3508275"/>
              <a:gd name="connsiteY18" fmla="*/ 172529 h 1882075"/>
              <a:gd name="connsiteX19" fmla="*/ 538601 w 3508275"/>
              <a:gd name="connsiteY19" fmla="*/ 224287 h 1882075"/>
              <a:gd name="connsiteX20" fmla="*/ 676624 w 3508275"/>
              <a:gd name="connsiteY20" fmla="*/ 276046 h 1882075"/>
              <a:gd name="connsiteX21" fmla="*/ 831900 w 3508275"/>
              <a:gd name="connsiteY21" fmla="*/ 310551 h 1882075"/>
              <a:gd name="connsiteX22" fmla="*/ 1073439 w 3508275"/>
              <a:gd name="connsiteY22" fmla="*/ 345057 h 1882075"/>
              <a:gd name="connsiteX23" fmla="*/ 1038934 w 3508275"/>
              <a:gd name="connsiteY23" fmla="*/ 465827 h 1882075"/>
              <a:gd name="connsiteX24" fmla="*/ 1194209 w 3508275"/>
              <a:gd name="connsiteY24" fmla="*/ 483080 h 1882075"/>
              <a:gd name="connsiteX25" fmla="*/ 1245967 w 3508275"/>
              <a:gd name="connsiteY25" fmla="*/ 534838 h 1882075"/>
              <a:gd name="connsiteX26" fmla="*/ 1314979 w 3508275"/>
              <a:gd name="connsiteY26" fmla="*/ 552091 h 1882075"/>
              <a:gd name="connsiteX27" fmla="*/ 1366737 w 3508275"/>
              <a:gd name="connsiteY27" fmla="*/ 569344 h 1882075"/>
              <a:gd name="connsiteX28" fmla="*/ 1625530 w 3508275"/>
              <a:gd name="connsiteY28" fmla="*/ 655608 h 1882075"/>
              <a:gd name="connsiteX29" fmla="*/ 1677288 w 3508275"/>
              <a:gd name="connsiteY29" fmla="*/ 690114 h 1882075"/>
              <a:gd name="connsiteX30" fmla="*/ 1729047 w 3508275"/>
              <a:gd name="connsiteY30" fmla="*/ 707366 h 1882075"/>
              <a:gd name="connsiteX31" fmla="*/ 1763552 w 3508275"/>
              <a:gd name="connsiteY31" fmla="*/ 759125 h 1882075"/>
              <a:gd name="connsiteX32" fmla="*/ 1867069 w 3508275"/>
              <a:gd name="connsiteY32" fmla="*/ 793631 h 1882075"/>
              <a:gd name="connsiteX33" fmla="*/ 1918828 w 3508275"/>
              <a:gd name="connsiteY33" fmla="*/ 845389 h 1882075"/>
              <a:gd name="connsiteX34" fmla="*/ 1936081 w 3508275"/>
              <a:gd name="connsiteY34" fmla="*/ 897148 h 1882075"/>
              <a:gd name="connsiteX35" fmla="*/ 1987839 w 3508275"/>
              <a:gd name="connsiteY35" fmla="*/ 931653 h 1882075"/>
              <a:gd name="connsiteX36" fmla="*/ 2022345 w 3508275"/>
              <a:gd name="connsiteY36" fmla="*/ 983412 h 1882075"/>
              <a:gd name="connsiteX37" fmla="*/ 2074103 w 3508275"/>
              <a:gd name="connsiteY37" fmla="*/ 1000665 h 1882075"/>
              <a:gd name="connsiteX38" fmla="*/ 2125862 w 3508275"/>
              <a:gd name="connsiteY38" fmla="*/ 1035170 h 1882075"/>
              <a:gd name="connsiteX39" fmla="*/ 2229379 w 3508275"/>
              <a:gd name="connsiteY39" fmla="*/ 1069676 h 1882075"/>
              <a:gd name="connsiteX40" fmla="*/ 2281137 w 3508275"/>
              <a:gd name="connsiteY40" fmla="*/ 1086929 h 1882075"/>
              <a:gd name="connsiteX41" fmla="*/ 2332896 w 3508275"/>
              <a:gd name="connsiteY41" fmla="*/ 1104182 h 1882075"/>
              <a:gd name="connsiteX42" fmla="*/ 2436413 w 3508275"/>
              <a:gd name="connsiteY42" fmla="*/ 1155940 h 1882075"/>
              <a:gd name="connsiteX43" fmla="*/ 2522677 w 3508275"/>
              <a:gd name="connsiteY43" fmla="*/ 1242204 h 1882075"/>
              <a:gd name="connsiteX44" fmla="*/ 2626194 w 3508275"/>
              <a:gd name="connsiteY44" fmla="*/ 1345721 h 1882075"/>
              <a:gd name="connsiteX45" fmla="*/ 2729711 w 3508275"/>
              <a:gd name="connsiteY45" fmla="*/ 1397480 h 1882075"/>
              <a:gd name="connsiteX46" fmla="*/ 2833228 w 3508275"/>
              <a:gd name="connsiteY46" fmla="*/ 1449238 h 1882075"/>
              <a:gd name="connsiteX47" fmla="*/ 2884986 w 3508275"/>
              <a:gd name="connsiteY47" fmla="*/ 1500997 h 1882075"/>
              <a:gd name="connsiteX48" fmla="*/ 2988503 w 3508275"/>
              <a:gd name="connsiteY48" fmla="*/ 1570008 h 1882075"/>
              <a:gd name="connsiteX49" fmla="*/ 3040262 w 3508275"/>
              <a:gd name="connsiteY49" fmla="*/ 1621766 h 1882075"/>
              <a:gd name="connsiteX50" fmla="*/ 3161032 w 3508275"/>
              <a:gd name="connsiteY50" fmla="*/ 1673525 h 1882075"/>
              <a:gd name="connsiteX51" fmla="*/ 3264549 w 3508275"/>
              <a:gd name="connsiteY51" fmla="*/ 1725283 h 1882075"/>
              <a:gd name="connsiteX52" fmla="*/ 3316307 w 3508275"/>
              <a:gd name="connsiteY52" fmla="*/ 1759789 h 1882075"/>
              <a:gd name="connsiteX53" fmla="*/ 3488835 w 3508275"/>
              <a:gd name="connsiteY53" fmla="*/ 1811548 h 1882075"/>
              <a:gd name="connsiteX54" fmla="*/ 3471583 w 3508275"/>
              <a:gd name="connsiteY54" fmla="*/ 1708031 h 1882075"/>
              <a:gd name="connsiteX55" fmla="*/ 3488835 w 3508275"/>
              <a:gd name="connsiteY55" fmla="*/ 1708031 h 1882075"/>
              <a:gd name="connsiteX56" fmla="*/ 3506088 w 3508275"/>
              <a:gd name="connsiteY56" fmla="*/ 1828800 h 1882075"/>
              <a:gd name="connsiteX57" fmla="*/ 3454330 w 3508275"/>
              <a:gd name="connsiteY57" fmla="*/ 1863306 h 1882075"/>
              <a:gd name="connsiteX58" fmla="*/ 3316307 w 3508275"/>
              <a:gd name="connsiteY58" fmla="*/ 1880559 h 188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508275" h="1882075" extrusionOk="0">
                <a:moveTo>
                  <a:pt x="90028" y="0"/>
                </a:moveTo>
                <a:cubicBezTo>
                  <a:pt x="78526" y="28755"/>
                  <a:pt x="63671" y="56386"/>
                  <a:pt x="55522" y="86265"/>
                </a:cubicBezTo>
                <a:cubicBezTo>
                  <a:pt x="46318" y="120014"/>
                  <a:pt x="38269" y="154800"/>
                  <a:pt x="38269" y="189782"/>
                </a:cubicBezTo>
                <a:cubicBezTo>
                  <a:pt x="38269" y="219106"/>
                  <a:pt x="49771" y="132272"/>
                  <a:pt x="55522" y="103517"/>
                </a:cubicBezTo>
                <a:cubicBezTo>
                  <a:pt x="38269" y="97766"/>
                  <a:pt x="-14422" y="86265"/>
                  <a:pt x="3764" y="86265"/>
                </a:cubicBezTo>
                <a:cubicBezTo>
                  <a:pt x="191357" y="86265"/>
                  <a:pt x="-27137" y="127630"/>
                  <a:pt x="124534" y="86265"/>
                </a:cubicBezTo>
                <a:cubicBezTo>
                  <a:pt x="170286" y="73787"/>
                  <a:pt x="262556" y="51759"/>
                  <a:pt x="262556" y="51759"/>
                </a:cubicBezTo>
                <a:cubicBezTo>
                  <a:pt x="409607" y="88522"/>
                  <a:pt x="265587" y="30428"/>
                  <a:pt x="348820" y="155276"/>
                </a:cubicBezTo>
                <a:cubicBezTo>
                  <a:pt x="358908" y="170408"/>
                  <a:pt x="384313" y="164396"/>
                  <a:pt x="400579" y="172529"/>
                </a:cubicBezTo>
                <a:cubicBezTo>
                  <a:pt x="419125" y="181802"/>
                  <a:pt x="435084" y="195532"/>
                  <a:pt x="452337" y="207034"/>
                </a:cubicBezTo>
                <a:cubicBezTo>
                  <a:pt x="463839" y="224287"/>
                  <a:pt x="467172" y="252236"/>
                  <a:pt x="486843" y="258793"/>
                </a:cubicBezTo>
                <a:cubicBezTo>
                  <a:pt x="509338" y="266291"/>
                  <a:pt x="545250" y="220332"/>
                  <a:pt x="555854" y="241540"/>
                </a:cubicBezTo>
                <a:cubicBezTo>
                  <a:pt x="587573" y="304979"/>
                  <a:pt x="534692" y="368173"/>
                  <a:pt x="504096" y="414068"/>
                </a:cubicBezTo>
                <a:cubicBezTo>
                  <a:pt x="486843" y="402566"/>
                  <a:pt x="456835" y="399805"/>
                  <a:pt x="452337" y="379563"/>
                </a:cubicBezTo>
                <a:cubicBezTo>
                  <a:pt x="424992" y="256513"/>
                  <a:pt x="452107" y="264621"/>
                  <a:pt x="521349" y="241540"/>
                </a:cubicBezTo>
                <a:cubicBezTo>
                  <a:pt x="587398" y="192004"/>
                  <a:pt x="585694" y="186852"/>
                  <a:pt x="659371" y="155276"/>
                </a:cubicBezTo>
                <a:cubicBezTo>
                  <a:pt x="759375" y="112417"/>
                  <a:pt x="693683" y="149654"/>
                  <a:pt x="659371" y="172529"/>
                </a:cubicBezTo>
                <a:cubicBezTo>
                  <a:pt x="636367" y="138023"/>
                  <a:pt x="613364" y="34506"/>
                  <a:pt x="590360" y="69012"/>
                </a:cubicBezTo>
                <a:lnTo>
                  <a:pt x="521349" y="172529"/>
                </a:lnTo>
                <a:cubicBezTo>
                  <a:pt x="527100" y="189782"/>
                  <a:pt x="527240" y="210086"/>
                  <a:pt x="538601" y="224287"/>
                </a:cubicBezTo>
                <a:cubicBezTo>
                  <a:pt x="573164" y="267491"/>
                  <a:pt x="628851" y="265430"/>
                  <a:pt x="676624" y="276046"/>
                </a:cubicBezTo>
                <a:cubicBezTo>
                  <a:pt x="801251" y="303741"/>
                  <a:pt x="688786" y="284531"/>
                  <a:pt x="831900" y="310551"/>
                </a:cubicBezTo>
                <a:cubicBezTo>
                  <a:pt x="941362" y="330453"/>
                  <a:pt x="953443" y="330057"/>
                  <a:pt x="1073439" y="345057"/>
                </a:cubicBezTo>
                <a:cubicBezTo>
                  <a:pt x="1042470" y="355380"/>
                  <a:pt x="914867" y="378980"/>
                  <a:pt x="1038934" y="465827"/>
                </a:cubicBezTo>
                <a:cubicBezTo>
                  <a:pt x="1081597" y="495691"/>
                  <a:pt x="1142451" y="477329"/>
                  <a:pt x="1194209" y="483080"/>
                </a:cubicBezTo>
                <a:cubicBezTo>
                  <a:pt x="1211462" y="500333"/>
                  <a:pt x="1224783" y="522733"/>
                  <a:pt x="1245967" y="534838"/>
                </a:cubicBezTo>
                <a:cubicBezTo>
                  <a:pt x="1266555" y="546602"/>
                  <a:pt x="1292179" y="545577"/>
                  <a:pt x="1314979" y="552091"/>
                </a:cubicBezTo>
                <a:cubicBezTo>
                  <a:pt x="1332465" y="557087"/>
                  <a:pt x="1350840" y="560512"/>
                  <a:pt x="1366737" y="569344"/>
                </a:cubicBezTo>
                <a:cubicBezTo>
                  <a:pt x="1550296" y="671321"/>
                  <a:pt x="1382937" y="628653"/>
                  <a:pt x="1625530" y="655608"/>
                </a:cubicBezTo>
                <a:cubicBezTo>
                  <a:pt x="1642783" y="667110"/>
                  <a:pt x="1658742" y="680841"/>
                  <a:pt x="1677288" y="690114"/>
                </a:cubicBezTo>
                <a:cubicBezTo>
                  <a:pt x="1693554" y="698247"/>
                  <a:pt x="1714846" y="696005"/>
                  <a:pt x="1729047" y="707366"/>
                </a:cubicBezTo>
                <a:cubicBezTo>
                  <a:pt x="1745239" y="720319"/>
                  <a:pt x="1745969" y="748135"/>
                  <a:pt x="1763552" y="759125"/>
                </a:cubicBezTo>
                <a:cubicBezTo>
                  <a:pt x="1794395" y="778402"/>
                  <a:pt x="1867069" y="793631"/>
                  <a:pt x="1867069" y="793631"/>
                </a:cubicBezTo>
                <a:cubicBezTo>
                  <a:pt x="1884322" y="810884"/>
                  <a:pt x="1905294" y="825088"/>
                  <a:pt x="1918828" y="845389"/>
                </a:cubicBezTo>
                <a:cubicBezTo>
                  <a:pt x="1928916" y="860521"/>
                  <a:pt x="1924720" y="882947"/>
                  <a:pt x="1936081" y="897148"/>
                </a:cubicBezTo>
                <a:cubicBezTo>
                  <a:pt x="1949034" y="913339"/>
                  <a:pt x="1970586" y="920151"/>
                  <a:pt x="1987839" y="931653"/>
                </a:cubicBezTo>
                <a:cubicBezTo>
                  <a:pt x="1999341" y="948906"/>
                  <a:pt x="2006153" y="970459"/>
                  <a:pt x="2022345" y="983412"/>
                </a:cubicBezTo>
                <a:cubicBezTo>
                  <a:pt x="2036546" y="994773"/>
                  <a:pt x="2057837" y="992532"/>
                  <a:pt x="2074103" y="1000665"/>
                </a:cubicBezTo>
                <a:cubicBezTo>
                  <a:pt x="2092649" y="1009938"/>
                  <a:pt x="2106914" y="1026749"/>
                  <a:pt x="2125862" y="1035170"/>
                </a:cubicBezTo>
                <a:cubicBezTo>
                  <a:pt x="2159099" y="1049942"/>
                  <a:pt x="2194873" y="1058174"/>
                  <a:pt x="2229379" y="1069676"/>
                </a:cubicBezTo>
                <a:lnTo>
                  <a:pt x="2281137" y="1086929"/>
                </a:lnTo>
                <a:cubicBezTo>
                  <a:pt x="2298390" y="1092680"/>
                  <a:pt x="2317764" y="1094094"/>
                  <a:pt x="2332896" y="1104182"/>
                </a:cubicBezTo>
                <a:cubicBezTo>
                  <a:pt x="2399786" y="1148775"/>
                  <a:pt x="2364983" y="1132130"/>
                  <a:pt x="2436413" y="1155940"/>
                </a:cubicBezTo>
                <a:cubicBezTo>
                  <a:pt x="2507514" y="1262595"/>
                  <a:pt x="2428570" y="1158554"/>
                  <a:pt x="2522677" y="1242204"/>
                </a:cubicBezTo>
                <a:cubicBezTo>
                  <a:pt x="2559149" y="1274624"/>
                  <a:pt x="2579900" y="1330289"/>
                  <a:pt x="2626194" y="1345721"/>
                </a:cubicBezTo>
                <a:cubicBezTo>
                  <a:pt x="2756288" y="1389087"/>
                  <a:pt x="2595931" y="1330589"/>
                  <a:pt x="2729711" y="1397480"/>
                </a:cubicBezTo>
                <a:cubicBezTo>
                  <a:pt x="2807518" y="1436384"/>
                  <a:pt x="2759065" y="1387436"/>
                  <a:pt x="2833228" y="1449238"/>
                </a:cubicBezTo>
                <a:cubicBezTo>
                  <a:pt x="2851972" y="1464858"/>
                  <a:pt x="2865726" y="1486017"/>
                  <a:pt x="2884986" y="1500997"/>
                </a:cubicBezTo>
                <a:cubicBezTo>
                  <a:pt x="2917721" y="1526458"/>
                  <a:pt x="2959179" y="1540684"/>
                  <a:pt x="2988503" y="1570008"/>
                </a:cubicBezTo>
                <a:cubicBezTo>
                  <a:pt x="3005756" y="1587261"/>
                  <a:pt x="3020408" y="1607584"/>
                  <a:pt x="3040262" y="1621766"/>
                </a:cubicBezTo>
                <a:cubicBezTo>
                  <a:pt x="3077573" y="1648416"/>
                  <a:pt x="3118792" y="1659445"/>
                  <a:pt x="3161032" y="1673525"/>
                </a:cubicBezTo>
                <a:cubicBezTo>
                  <a:pt x="3309363" y="1772414"/>
                  <a:pt x="3121690" y="1653854"/>
                  <a:pt x="3264549" y="1725283"/>
                </a:cubicBezTo>
                <a:cubicBezTo>
                  <a:pt x="3283095" y="1734556"/>
                  <a:pt x="3297359" y="1751368"/>
                  <a:pt x="3316307" y="1759789"/>
                </a:cubicBezTo>
                <a:cubicBezTo>
                  <a:pt x="3370311" y="1783791"/>
                  <a:pt x="3431481" y="1797209"/>
                  <a:pt x="3488835" y="1811548"/>
                </a:cubicBezTo>
                <a:cubicBezTo>
                  <a:pt x="3483084" y="1777042"/>
                  <a:pt x="3479171" y="1742180"/>
                  <a:pt x="3471583" y="1708031"/>
                </a:cubicBezTo>
                <a:cubicBezTo>
                  <a:pt x="3459679" y="1654460"/>
                  <a:pt x="3430668" y="1620778"/>
                  <a:pt x="3488835" y="1708031"/>
                </a:cubicBezTo>
                <a:cubicBezTo>
                  <a:pt x="3494586" y="1748287"/>
                  <a:pt x="3514909" y="1789103"/>
                  <a:pt x="3506088" y="1828800"/>
                </a:cubicBezTo>
                <a:cubicBezTo>
                  <a:pt x="3501590" y="1849041"/>
                  <a:pt x="3472876" y="1854033"/>
                  <a:pt x="3454330" y="1863306"/>
                </a:cubicBezTo>
                <a:cubicBezTo>
                  <a:pt x="3401638" y="1889652"/>
                  <a:pt x="3379100" y="1880559"/>
                  <a:pt x="3316307" y="1880559"/>
                </a:cubicBezTo>
              </a:path>
            </a:pathLst>
          </a:custGeom>
          <a:noFill/>
          <a:ln w="50800">
            <a:solidFill>
              <a:srgbClr val="FFC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23587075" name="Forme libre 30"/>
          <p:cNvSpPr/>
          <p:nvPr/>
        </p:nvSpPr>
        <p:spPr bwMode="auto">
          <a:xfrm>
            <a:off x="1713306" y="3886705"/>
            <a:ext cx="4029741" cy="1185070"/>
          </a:xfrm>
          <a:custGeom>
            <a:avLst/>
            <a:gdLst>
              <a:gd name="connsiteX0" fmla="*/ 120770 w 3916396"/>
              <a:gd name="connsiteY0" fmla="*/ 0 h 1242204"/>
              <a:gd name="connsiteX1" fmla="*/ 51758 w 3916396"/>
              <a:gd name="connsiteY1" fmla="*/ 120770 h 1242204"/>
              <a:gd name="connsiteX2" fmla="*/ 0 w 3916396"/>
              <a:gd name="connsiteY2" fmla="*/ 86264 h 1242204"/>
              <a:gd name="connsiteX3" fmla="*/ 172528 w 3916396"/>
              <a:gd name="connsiteY3" fmla="*/ 86264 h 1242204"/>
              <a:gd name="connsiteX4" fmla="*/ 189781 w 3916396"/>
              <a:gd name="connsiteY4" fmla="*/ 138023 h 1242204"/>
              <a:gd name="connsiteX5" fmla="*/ 448573 w 3916396"/>
              <a:gd name="connsiteY5" fmla="*/ 155276 h 1242204"/>
              <a:gd name="connsiteX6" fmla="*/ 500332 w 3916396"/>
              <a:gd name="connsiteY6" fmla="*/ 189781 h 1242204"/>
              <a:gd name="connsiteX7" fmla="*/ 724619 w 3916396"/>
              <a:gd name="connsiteY7" fmla="*/ 207034 h 1242204"/>
              <a:gd name="connsiteX8" fmla="*/ 672860 w 3916396"/>
              <a:gd name="connsiteY8" fmla="*/ 258793 h 1242204"/>
              <a:gd name="connsiteX9" fmla="*/ 569343 w 3916396"/>
              <a:gd name="connsiteY9" fmla="*/ 293298 h 1242204"/>
              <a:gd name="connsiteX10" fmla="*/ 569343 w 3916396"/>
              <a:gd name="connsiteY10" fmla="*/ 86264 h 1242204"/>
              <a:gd name="connsiteX11" fmla="*/ 621102 w 3916396"/>
              <a:gd name="connsiteY11" fmla="*/ 103517 h 1242204"/>
              <a:gd name="connsiteX12" fmla="*/ 552090 w 3916396"/>
              <a:gd name="connsiteY12" fmla="*/ 155276 h 1242204"/>
              <a:gd name="connsiteX13" fmla="*/ 500332 w 3916396"/>
              <a:gd name="connsiteY13" fmla="*/ 207034 h 1242204"/>
              <a:gd name="connsiteX14" fmla="*/ 569343 w 3916396"/>
              <a:gd name="connsiteY14" fmla="*/ 189781 h 1242204"/>
              <a:gd name="connsiteX15" fmla="*/ 690113 w 3916396"/>
              <a:gd name="connsiteY15" fmla="*/ 172528 h 1242204"/>
              <a:gd name="connsiteX16" fmla="*/ 707366 w 3916396"/>
              <a:gd name="connsiteY16" fmla="*/ 241540 h 1242204"/>
              <a:gd name="connsiteX17" fmla="*/ 759124 w 3916396"/>
              <a:gd name="connsiteY17" fmla="*/ 224287 h 1242204"/>
              <a:gd name="connsiteX18" fmla="*/ 879894 w 3916396"/>
              <a:gd name="connsiteY18" fmla="*/ 276045 h 1242204"/>
              <a:gd name="connsiteX19" fmla="*/ 1000664 w 3916396"/>
              <a:gd name="connsiteY19" fmla="*/ 258793 h 1242204"/>
              <a:gd name="connsiteX20" fmla="*/ 1052423 w 3916396"/>
              <a:gd name="connsiteY20" fmla="*/ 241540 h 1242204"/>
              <a:gd name="connsiteX21" fmla="*/ 1155939 w 3916396"/>
              <a:gd name="connsiteY21" fmla="*/ 258793 h 1242204"/>
              <a:gd name="connsiteX22" fmla="*/ 1328468 w 3916396"/>
              <a:gd name="connsiteY22" fmla="*/ 241540 h 1242204"/>
              <a:gd name="connsiteX23" fmla="*/ 1380226 w 3916396"/>
              <a:gd name="connsiteY23" fmla="*/ 207034 h 1242204"/>
              <a:gd name="connsiteX24" fmla="*/ 1535502 w 3916396"/>
              <a:gd name="connsiteY24" fmla="*/ 189781 h 1242204"/>
              <a:gd name="connsiteX25" fmla="*/ 1466490 w 3916396"/>
              <a:gd name="connsiteY25" fmla="*/ 51759 h 1242204"/>
              <a:gd name="connsiteX26" fmla="*/ 1414732 w 3916396"/>
              <a:gd name="connsiteY26" fmla="*/ 69011 h 1242204"/>
              <a:gd name="connsiteX27" fmla="*/ 1362973 w 3916396"/>
              <a:gd name="connsiteY27" fmla="*/ 224287 h 1242204"/>
              <a:gd name="connsiteX28" fmla="*/ 1380226 w 3916396"/>
              <a:gd name="connsiteY28" fmla="*/ 172528 h 1242204"/>
              <a:gd name="connsiteX29" fmla="*/ 1397479 w 3916396"/>
              <a:gd name="connsiteY29" fmla="*/ 103517 h 1242204"/>
              <a:gd name="connsiteX30" fmla="*/ 1466490 w 3916396"/>
              <a:gd name="connsiteY30" fmla="*/ 86264 h 1242204"/>
              <a:gd name="connsiteX31" fmla="*/ 1483743 w 3916396"/>
              <a:gd name="connsiteY31" fmla="*/ 138023 h 1242204"/>
              <a:gd name="connsiteX32" fmla="*/ 1587260 w 3916396"/>
              <a:gd name="connsiteY32" fmla="*/ 138023 h 1242204"/>
              <a:gd name="connsiteX33" fmla="*/ 1639019 w 3916396"/>
              <a:gd name="connsiteY33" fmla="*/ 120770 h 1242204"/>
              <a:gd name="connsiteX34" fmla="*/ 1690777 w 3916396"/>
              <a:gd name="connsiteY34" fmla="*/ 86264 h 1242204"/>
              <a:gd name="connsiteX35" fmla="*/ 1794294 w 3916396"/>
              <a:gd name="connsiteY35" fmla="*/ 51759 h 1242204"/>
              <a:gd name="connsiteX36" fmla="*/ 1863306 w 3916396"/>
              <a:gd name="connsiteY36" fmla="*/ 69011 h 1242204"/>
              <a:gd name="connsiteX37" fmla="*/ 2018581 w 3916396"/>
              <a:gd name="connsiteY37" fmla="*/ 207034 h 1242204"/>
              <a:gd name="connsiteX38" fmla="*/ 2070339 w 3916396"/>
              <a:gd name="connsiteY38" fmla="*/ 224287 h 1242204"/>
              <a:gd name="connsiteX39" fmla="*/ 2122098 w 3916396"/>
              <a:gd name="connsiteY39" fmla="*/ 276045 h 1242204"/>
              <a:gd name="connsiteX40" fmla="*/ 2225615 w 3916396"/>
              <a:gd name="connsiteY40" fmla="*/ 362310 h 1242204"/>
              <a:gd name="connsiteX41" fmla="*/ 2363638 w 3916396"/>
              <a:gd name="connsiteY41" fmla="*/ 483079 h 1242204"/>
              <a:gd name="connsiteX42" fmla="*/ 2536166 w 3916396"/>
              <a:gd name="connsiteY42" fmla="*/ 534838 h 1242204"/>
              <a:gd name="connsiteX43" fmla="*/ 2587924 w 3916396"/>
              <a:gd name="connsiteY43" fmla="*/ 552091 h 1242204"/>
              <a:gd name="connsiteX44" fmla="*/ 2656936 w 3916396"/>
              <a:gd name="connsiteY44" fmla="*/ 569344 h 1242204"/>
              <a:gd name="connsiteX45" fmla="*/ 2812211 w 3916396"/>
              <a:gd name="connsiteY45" fmla="*/ 621102 h 1242204"/>
              <a:gd name="connsiteX46" fmla="*/ 2915728 w 3916396"/>
              <a:gd name="connsiteY46" fmla="*/ 690113 h 1242204"/>
              <a:gd name="connsiteX47" fmla="*/ 2967487 w 3916396"/>
              <a:gd name="connsiteY47" fmla="*/ 724619 h 1242204"/>
              <a:gd name="connsiteX48" fmla="*/ 3019245 w 3916396"/>
              <a:gd name="connsiteY48" fmla="*/ 741872 h 1242204"/>
              <a:gd name="connsiteX49" fmla="*/ 3122762 w 3916396"/>
              <a:gd name="connsiteY49" fmla="*/ 793630 h 1242204"/>
              <a:gd name="connsiteX50" fmla="*/ 3140015 w 3916396"/>
              <a:gd name="connsiteY50" fmla="*/ 845389 h 1242204"/>
              <a:gd name="connsiteX51" fmla="*/ 3226279 w 3916396"/>
              <a:gd name="connsiteY51" fmla="*/ 948906 h 1242204"/>
              <a:gd name="connsiteX52" fmla="*/ 3278038 w 3916396"/>
              <a:gd name="connsiteY52" fmla="*/ 983411 h 1242204"/>
              <a:gd name="connsiteX53" fmla="*/ 3450566 w 3916396"/>
              <a:gd name="connsiteY53" fmla="*/ 1035170 h 1242204"/>
              <a:gd name="connsiteX54" fmla="*/ 3502324 w 3916396"/>
              <a:gd name="connsiteY54" fmla="*/ 1052423 h 1242204"/>
              <a:gd name="connsiteX55" fmla="*/ 3640347 w 3916396"/>
              <a:gd name="connsiteY55" fmla="*/ 1069676 h 1242204"/>
              <a:gd name="connsiteX56" fmla="*/ 3743864 w 3916396"/>
              <a:gd name="connsiteY56" fmla="*/ 1086928 h 1242204"/>
              <a:gd name="connsiteX57" fmla="*/ 3916392 w 3916396"/>
              <a:gd name="connsiteY57" fmla="*/ 1069676 h 1242204"/>
              <a:gd name="connsiteX58" fmla="*/ 3864634 w 3916396"/>
              <a:gd name="connsiteY58" fmla="*/ 1052423 h 1242204"/>
              <a:gd name="connsiteX59" fmla="*/ 3916392 w 3916396"/>
              <a:gd name="connsiteY59" fmla="*/ 1086928 h 1242204"/>
              <a:gd name="connsiteX60" fmla="*/ 3830128 w 3916396"/>
              <a:gd name="connsiteY60" fmla="*/ 1104181 h 1242204"/>
              <a:gd name="connsiteX61" fmla="*/ 3726611 w 3916396"/>
              <a:gd name="connsiteY61" fmla="*/ 1138687 h 1242204"/>
              <a:gd name="connsiteX62" fmla="*/ 3623094 w 3916396"/>
              <a:gd name="connsiteY62" fmla="*/ 1242204 h 124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916396" h="1242204" extrusionOk="0">
                <a:moveTo>
                  <a:pt x="120770" y="0"/>
                </a:moveTo>
                <a:cubicBezTo>
                  <a:pt x="113811" y="34795"/>
                  <a:pt x="117762" y="120770"/>
                  <a:pt x="51758" y="120770"/>
                </a:cubicBezTo>
                <a:cubicBezTo>
                  <a:pt x="31023" y="120770"/>
                  <a:pt x="17253" y="97766"/>
                  <a:pt x="0" y="86264"/>
                </a:cubicBezTo>
                <a:cubicBezTo>
                  <a:pt x="63739" y="65017"/>
                  <a:pt x="93229" y="46614"/>
                  <a:pt x="172528" y="86264"/>
                </a:cubicBezTo>
                <a:cubicBezTo>
                  <a:pt x="188794" y="94397"/>
                  <a:pt x="172138" y="133612"/>
                  <a:pt x="189781" y="138023"/>
                </a:cubicBezTo>
                <a:cubicBezTo>
                  <a:pt x="273655" y="158992"/>
                  <a:pt x="362309" y="149525"/>
                  <a:pt x="448573" y="155276"/>
                </a:cubicBezTo>
                <a:cubicBezTo>
                  <a:pt x="465826" y="166778"/>
                  <a:pt x="479952" y="185960"/>
                  <a:pt x="500332" y="189781"/>
                </a:cubicBezTo>
                <a:cubicBezTo>
                  <a:pt x="574031" y="203599"/>
                  <a:pt x="654999" y="179186"/>
                  <a:pt x="724619" y="207034"/>
                </a:cubicBezTo>
                <a:cubicBezTo>
                  <a:pt x="747273" y="216096"/>
                  <a:pt x="694189" y="246944"/>
                  <a:pt x="672860" y="258793"/>
                </a:cubicBezTo>
                <a:cubicBezTo>
                  <a:pt x="641065" y="276457"/>
                  <a:pt x="569343" y="293298"/>
                  <a:pt x="569343" y="293298"/>
                </a:cubicBezTo>
                <a:cubicBezTo>
                  <a:pt x="545038" y="220385"/>
                  <a:pt x="523116" y="178718"/>
                  <a:pt x="569343" y="86264"/>
                </a:cubicBezTo>
                <a:cubicBezTo>
                  <a:pt x="577476" y="69998"/>
                  <a:pt x="603849" y="97766"/>
                  <a:pt x="621102" y="103517"/>
                </a:cubicBezTo>
                <a:cubicBezTo>
                  <a:pt x="598098" y="120770"/>
                  <a:pt x="573922" y="136563"/>
                  <a:pt x="552090" y="155276"/>
                </a:cubicBezTo>
                <a:cubicBezTo>
                  <a:pt x="533565" y="171155"/>
                  <a:pt x="489420" y="185211"/>
                  <a:pt x="500332" y="207034"/>
                </a:cubicBezTo>
                <a:cubicBezTo>
                  <a:pt x="510936" y="228242"/>
                  <a:pt x="546339" y="195532"/>
                  <a:pt x="569343" y="189781"/>
                </a:cubicBezTo>
                <a:cubicBezTo>
                  <a:pt x="605757" y="165505"/>
                  <a:pt x="641094" y="123509"/>
                  <a:pt x="690113" y="172528"/>
                </a:cubicBezTo>
                <a:cubicBezTo>
                  <a:pt x="706880" y="189295"/>
                  <a:pt x="701615" y="218536"/>
                  <a:pt x="707366" y="241540"/>
                </a:cubicBezTo>
                <a:cubicBezTo>
                  <a:pt x="724619" y="235789"/>
                  <a:pt x="740938" y="224287"/>
                  <a:pt x="759124" y="224287"/>
                </a:cubicBezTo>
                <a:cubicBezTo>
                  <a:pt x="814829" y="224287"/>
                  <a:pt x="837634" y="247872"/>
                  <a:pt x="879894" y="276045"/>
                </a:cubicBezTo>
                <a:cubicBezTo>
                  <a:pt x="920151" y="270294"/>
                  <a:pt x="960788" y="266768"/>
                  <a:pt x="1000664" y="258793"/>
                </a:cubicBezTo>
                <a:cubicBezTo>
                  <a:pt x="1018497" y="255226"/>
                  <a:pt x="1034237" y="241540"/>
                  <a:pt x="1052423" y="241540"/>
                </a:cubicBezTo>
                <a:cubicBezTo>
                  <a:pt x="1087404" y="241540"/>
                  <a:pt x="1121434" y="253042"/>
                  <a:pt x="1155939" y="258793"/>
                </a:cubicBezTo>
                <a:cubicBezTo>
                  <a:pt x="1213449" y="253042"/>
                  <a:pt x="1272152" y="254536"/>
                  <a:pt x="1328468" y="241540"/>
                </a:cubicBezTo>
                <a:cubicBezTo>
                  <a:pt x="1348672" y="236877"/>
                  <a:pt x="1360110" y="212063"/>
                  <a:pt x="1380226" y="207034"/>
                </a:cubicBezTo>
                <a:cubicBezTo>
                  <a:pt x="1430748" y="194403"/>
                  <a:pt x="1483743" y="195532"/>
                  <a:pt x="1535502" y="189781"/>
                </a:cubicBezTo>
                <a:cubicBezTo>
                  <a:pt x="1525296" y="118337"/>
                  <a:pt x="1552526" y="51759"/>
                  <a:pt x="1466490" y="51759"/>
                </a:cubicBezTo>
                <a:cubicBezTo>
                  <a:pt x="1448304" y="51759"/>
                  <a:pt x="1431985" y="63260"/>
                  <a:pt x="1414732" y="69011"/>
                </a:cubicBezTo>
                <a:lnTo>
                  <a:pt x="1362973" y="224287"/>
                </a:lnTo>
                <a:cubicBezTo>
                  <a:pt x="1357222" y="241540"/>
                  <a:pt x="1375815" y="190171"/>
                  <a:pt x="1380226" y="172528"/>
                </a:cubicBezTo>
                <a:cubicBezTo>
                  <a:pt x="1385977" y="149524"/>
                  <a:pt x="1380712" y="120284"/>
                  <a:pt x="1397479" y="103517"/>
                </a:cubicBezTo>
                <a:cubicBezTo>
                  <a:pt x="1414246" y="86750"/>
                  <a:pt x="1443486" y="92015"/>
                  <a:pt x="1466490" y="86264"/>
                </a:cubicBezTo>
                <a:cubicBezTo>
                  <a:pt x="1472241" y="103517"/>
                  <a:pt x="1472382" y="123822"/>
                  <a:pt x="1483743" y="138023"/>
                </a:cubicBezTo>
                <a:cubicBezTo>
                  <a:pt x="1536323" y="203747"/>
                  <a:pt x="1534681" y="164312"/>
                  <a:pt x="1587260" y="138023"/>
                </a:cubicBezTo>
                <a:cubicBezTo>
                  <a:pt x="1603526" y="129890"/>
                  <a:pt x="1621766" y="126521"/>
                  <a:pt x="1639019" y="120770"/>
                </a:cubicBezTo>
                <a:cubicBezTo>
                  <a:pt x="1656272" y="109268"/>
                  <a:pt x="1671829" y="94685"/>
                  <a:pt x="1690777" y="86264"/>
                </a:cubicBezTo>
                <a:cubicBezTo>
                  <a:pt x="1724014" y="71492"/>
                  <a:pt x="1794294" y="51759"/>
                  <a:pt x="1794294" y="51759"/>
                </a:cubicBezTo>
                <a:cubicBezTo>
                  <a:pt x="1817298" y="57510"/>
                  <a:pt x="1843880" y="55413"/>
                  <a:pt x="1863306" y="69011"/>
                </a:cubicBezTo>
                <a:cubicBezTo>
                  <a:pt x="1977620" y="149030"/>
                  <a:pt x="1927863" y="161674"/>
                  <a:pt x="2018581" y="207034"/>
                </a:cubicBezTo>
                <a:cubicBezTo>
                  <a:pt x="2034847" y="215167"/>
                  <a:pt x="2053086" y="218536"/>
                  <a:pt x="2070339" y="224287"/>
                </a:cubicBezTo>
                <a:cubicBezTo>
                  <a:pt x="2087592" y="241540"/>
                  <a:pt x="2103354" y="260425"/>
                  <a:pt x="2122098" y="276045"/>
                </a:cubicBezTo>
                <a:cubicBezTo>
                  <a:pt x="2196122" y="337731"/>
                  <a:pt x="2156882" y="279832"/>
                  <a:pt x="2225615" y="362310"/>
                </a:cubicBezTo>
                <a:cubicBezTo>
                  <a:pt x="2279807" y="427339"/>
                  <a:pt x="2249505" y="445034"/>
                  <a:pt x="2363638" y="483079"/>
                </a:cubicBezTo>
                <a:cubicBezTo>
                  <a:pt x="2609646" y="565083"/>
                  <a:pt x="2353641" y="482687"/>
                  <a:pt x="2536166" y="534838"/>
                </a:cubicBezTo>
                <a:cubicBezTo>
                  <a:pt x="2553652" y="539834"/>
                  <a:pt x="2570438" y="547095"/>
                  <a:pt x="2587924" y="552091"/>
                </a:cubicBezTo>
                <a:cubicBezTo>
                  <a:pt x="2610724" y="558605"/>
                  <a:pt x="2634273" y="562371"/>
                  <a:pt x="2656936" y="569344"/>
                </a:cubicBezTo>
                <a:cubicBezTo>
                  <a:pt x="2709081" y="585389"/>
                  <a:pt x="2766816" y="590839"/>
                  <a:pt x="2812211" y="621102"/>
                </a:cubicBezTo>
                <a:lnTo>
                  <a:pt x="2915728" y="690113"/>
                </a:lnTo>
                <a:cubicBezTo>
                  <a:pt x="2932981" y="701615"/>
                  <a:pt x="2947816" y="718062"/>
                  <a:pt x="2967487" y="724619"/>
                </a:cubicBezTo>
                <a:cubicBezTo>
                  <a:pt x="2984740" y="730370"/>
                  <a:pt x="3002979" y="733739"/>
                  <a:pt x="3019245" y="741872"/>
                </a:cubicBezTo>
                <a:cubicBezTo>
                  <a:pt x="3153025" y="808761"/>
                  <a:pt x="2992667" y="750264"/>
                  <a:pt x="3122762" y="793630"/>
                </a:cubicBezTo>
                <a:cubicBezTo>
                  <a:pt x="3128513" y="810883"/>
                  <a:pt x="3131882" y="829123"/>
                  <a:pt x="3140015" y="845389"/>
                </a:cubicBezTo>
                <a:cubicBezTo>
                  <a:pt x="3159401" y="884161"/>
                  <a:pt x="3193577" y="921654"/>
                  <a:pt x="3226279" y="948906"/>
                </a:cubicBezTo>
                <a:cubicBezTo>
                  <a:pt x="3242208" y="962180"/>
                  <a:pt x="3259090" y="974990"/>
                  <a:pt x="3278038" y="983411"/>
                </a:cubicBezTo>
                <a:cubicBezTo>
                  <a:pt x="3351842" y="1016213"/>
                  <a:pt x="3380304" y="1015095"/>
                  <a:pt x="3450566" y="1035170"/>
                </a:cubicBezTo>
                <a:cubicBezTo>
                  <a:pt x="3468052" y="1040166"/>
                  <a:pt x="3484431" y="1049170"/>
                  <a:pt x="3502324" y="1052423"/>
                </a:cubicBezTo>
                <a:cubicBezTo>
                  <a:pt x="3547942" y="1060717"/>
                  <a:pt x="3594447" y="1063119"/>
                  <a:pt x="3640347" y="1069676"/>
                </a:cubicBezTo>
                <a:cubicBezTo>
                  <a:pt x="3674977" y="1074623"/>
                  <a:pt x="3709358" y="1081177"/>
                  <a:pt x="3743864" y="1086928"/>
                </a:cubicBezTo>
                <a:cubicBezTo>
                  <a:pt x="3801373" y="1081177"/>
                  <a:pt x="3880287" y="1114807"/>
                  <a:pt x="3916392" y="1069676"/>
                </a:cubicBezTo>
                <a:cubicBezTo>
                  <a:pt x="3917512" y="1068276"/>
                  <a:pt x="3710043" y="923597"/>
                  <a:pt x="3864634" y="1052423"/>
                </a:cubicBezTo>
                <a:cubicBezTo>
                  <a:pt x="3880563" y="1065697"/>
                  <a:pt x="3899139" y="1075426"/>
                  <a:pt x="3916392" y="1086928"/>
                </a:cubicBezTo>
                <a:cubicBezTo>
                  <a:pt x="3887637" y="1092679"/>
                  <a:pt x="3858419" y="1096465"/>
                  <a:pt x="3830128" y="1104181"/>
                </a:cubicBezTo>
                <a:cubicBezTo>
                  <a:pt x="3795037" y="1113751"/>
                  <a:pt x="3726611" y="1138687"/>
                  <a:pt x="3726611" y="1138687"/>
                </a:cubicBezTo>
                <a:cubicBezTo>
                  <a:pt x="3613524" y="1214078"/>
                  <a:pt x="3623094" y="1166227"/>
                  <a:pt x="3623094" y="1242204"/>
                </a:cubicBezTo>
              </a:path>
            </a:pathLst>
          </a:custGeom>
          <a:noFill/>
          <a:ln w="508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23151281" name="Rectangle 24"/>
          <p:cNvSpPr>
            <a:spLocks noChangeArrowheads="1"/>
          </p:cNvSpPr>
          <p:nvPr/>
        </p:nvSpPr>
        <p:spPr bwMode="auto">
          <a:xfrm>
            <a:off x="247864" y="6252070"/>
            <a:ext cx="3982014" cy="36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48"/>
              </a:spcBef>
              <a:defRPr/>
            </a:pPr>
            <a:r>
              <a:rPr lang="fr-FR" sz="1800"/>
              <a:t>Ichikawa et al., PRC (2012)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703956" name="CustomShape 3"/>
          <p:cNvSpPr/>
          <p:nvPr/>
        </p:nvSpPr>
        <p:spPr bwMode="auto">
          <a:xfrm>
            <a:off x="9926280" y="7467480"/>
            <a:ext cx="2588265" cy="1702318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none" lIns="35640" tIns="35640" rIns="35640" bIns="3564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Thin"/>
                <a:ea typeface="Helvetica Neue Thin"/>
              </a:rPr>
              <a:t>observables: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Fissioning System: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7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- 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A, Z, E*, angle, velocity</a:t>
            </a:r>
            <a:endParaRPr lang="fr-FR" sz="17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7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Fission Fragments: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7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- 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A</a:t>
            </a:r>
            <a:r>
              <a:rPr lang="en-US" sz="1700" b="0" strike="noStrike" spc="0" baseline="30000">
                <a:solidFill>
                  <a:srgbClr val="FFFFFF"/>
                </a:solidFill>
                <a:latin typeface="Helvetica Neue"/>
                <a:ea typeface="Helvetica Neue"/>
              </a:rPr>
              <a:t>post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, Z, q, angle, velocity</a:t>
            </a:r>
            <a:endParaRPr lang="fr-FR" sz="1700" b="0" strike="noStrike" spc="0">
              <a:latin typeface="Arial"/>
            </a:endParaRPr>
          </a:p>
        </p:txBody>
      </p:sp>
      <p:pic>
        <p:nvPicPr>
          <p:cNvPr id="1437956914" name="VAMOS_platform.jpg" descr="VAMOS_platform.jpg"/>
          <p:cNvPicPr/>
          <p:nvPr/>
        </p:nvPicPr>
        <p:blipFill rotWithShape="1">
          <a:blip r:embed="rId3"/>
          <a:srcRect l="25322" r="12465" b="27293"/>
          <a:stretch/>
        </p:blipFill>
        <p:spPr bwMode="auto">
          <a:xfrm rot="4537800">
            <a:off x="7420663" y="451805"/>
            <a:ext cx="1724040" cy="2478598"/>
          </a:xfrm>
          <a:prstGeom prst="rect">
            <a:avLst/>
          </a:prstGeom>
          <a:ln w="12600">
            <a:noFill/>
          </a:ln>
        </p:spPr>
      </p:pic>
      <p:grpSp>
        <p:nvGrpSpPr>
          <p:cNvPr id="1136905161" name="Group 7"/>
          <p:cNvGrpSpPr/>
          <p:nvPr/>
        </p:nvGrpSpPr>
        <p:grpSpPr bwMode="auto">
          <a:xfrm>
            <a:off x="1167463" y="2594886"/>
            <a:ext cx="3599640" cy="1897560"/>
            <a:chOff x="1102680" y="2585517"/>
            <a:chExt cx="3599640" cy="1897560"/>
          </a:xfrm>
        </p:grpSpPr>
        <p:pic>
          <p:nvPicPr>
            <p:cNvPr id="652626689" name="fission 006.png" descr="fission 006.png"/>
            <p:cNvPicPr/>
            <p:nvPr/>
          </p:nvPicPr>
          <p:blipFill rotWithShape="1">
            <a:blip r:embed="rId4"/>
            <a:srcRect l="5029" t="45919" r="86380" b="45542"/>
            <a:stretch/>
          </p:blipFill>
          <p:spPr bwMode="auto">
            <a:xfrm rot="10800000" flipH="1">
              <a:off x="1102680" y="2889000"/>
              <a:ext cx="481320" cy="3585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753942550" name="fission 026.png" descr="fission 026.png"/>
            <p:cNvPicPr/>
            <p:nvPr/>
          </p:nvPicPr>
          <p:blipFill rotWithShape="1">
            <a:blip r:embed="rId5"/>
            <a:srcRect l="25322" t="41223" r="66226" b="45747"/>
            <a:stretch/>
          </p:blipFill>
          <p:spPr bwMode="auto">
            <a:xfrm rot="10800000" flipH="1">
              <a:off x="2240640" y="2897638"/>
              <a:ext cx="473400" cy="5475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326778402" name="fission 051.png" descr="fission 051.png"/>
            <p:cNvPicPr/>
            <p:nvPr/>
          </p:nvPicPr>
          <p:blipFill rotWithShape="1">
            <a:blip r:embed="rId6"/>
            <a:srcRect l="44949" t="17702" r="42809" b="44373"/>
            <a:stretch/>
          </p:blipFill>
          <p:spPr bwMode="auto">
            <a:xfrm rot="10800000" flipH="1">
              <a:off x="3365280" y="2889000"/>
              <a:ext cx="685800" cy="159408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756435709" name="fission 071.png" descr="fission 071.png"/>
            <p:cNvPicPr/>
            <p:nvPr/>
          </p:nvPicPr>
          <p:blipFill rotWithShape="1">
            <a:blip r:embed="rId7"/>
            <a:srcRect l="63903" t="41600" r="30760" b="38321"/>
            <a:stretch/>
          </p:blipFill>
          <p:spPr bwMode="auto">
            <a:xfrm rot="10800000" flipH="1">
              <a:off x="4403520" y="2585517"/>
              <a:ext cx="298800" cy="843840"/>
            </a:xfrm>
            <a:prstGeom prst="rect">
              <a:avLst/>
            </a:prstGeom>
            <a:ln w="12600">
              <a:noFill/>
            </a:ln>
          </p:spPr>
        </p:pic>
      </p:grpSp>
      <p:sp>
        <p:nvSpPr>
          <p:cNvPr id="272401684" name="CustomShape 8"/>
          <p:cNvSpPr/>
          <p:nvPr/>
        </p:nvSpPr>
        <p:spPr bwMode="auto">
          <a:xfrm>
            <a:off x="715053" y="2307582"/>
            <a:ext cx="1370048" cy="51480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2000" b="1" strike="noStrike" spc="0" baseline="30000">
                <a:latin typeface="Arial"/>
                <a:ea typeface="Arial"/>
              </a:rPr>
              <a:t>238</a:t>
            </a:r>
            <a:r>
              <a:rPr lang="en-US" sz="2000" b="1" strike="noStrike" spc="0">
                <a:latin typeface="Arial"/>
                <a:ea typeface="Arial"/>
              </a:rPr>
              <a:t>U </a:t>
            </a:r>
            <a:endParaRPr lang="fr-FR" sz="2000" b="0" strike="noStrike" spc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1" strike="noStrike" spc="0">
                <a:latin typeface="Arial"/>
                <a:ea typeface="Arial"/>
              </a:rPr>
              <a:t>@ 6 AMeV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209224762" name="CustomShape 9"/>
          <p:cNvSpPr/>
          <p:nvPr/>
        </p:nvSpPr>
        <p:spPr bwMode="auto">
          <a:xfrm>
            <a:off x="1906508" y="2310977"/>
            <a:ext cx="1229580" cy="582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transfer</a:t>
            </a:r>
            <a:endParaRPr lang="fr-FR" sz="1800" b="0" strike="noStrike" spc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reaction</a:t>
            </a:r>
            <a:endParaRPr lang="fr-FR" sz="1800" b="0" strike="noStrike" spc="0">
              <a:latin typeface="Arial"/>
            </a:endParaRPr>
          </a:p>
        </p:txBody>
      </p:sp>
      <p:sp>
        <p:nvSpPr>
          <p:cNvPr id="816818084" name="CustomShape 10"/>
          <p:cNvSpPr/>
          <p:nvPr/>
        </p:nvSpPr>
        <p:spPr bwMode="auto">
          <a:xfrm>
            <a:off x="4161942" y="2123646"/>
            <a:ext cx="1011783" cy="376664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fission</a:t>
            </a:r>
            <a:endParaRPr lang="fr-FR" sz="1800" b="0" strike="noStrike" spc="0">
              <a:latin typeface="Arial"/>
            </a:endParaRPr>
          </a:p>
        </p:txBody>
      </p:sp>
      <p:pic>
        <p:nvPicPr>
          <p:cNvPr id="1230463647" name="Línea" descr="Línea"/>
          <p:cNvPicPr/>
          <p:nvPr/>
        </p:nvPicPr>
        <p:blipFill rotWithShape="1">
          <a:blip r:embed="rId8"/>
          <a:stretch/>
        </p:blipFill>
        <p:spPr bwMode="auto">
          <a:xfrm rot="20718000">
            <a:off x="6388543" y="2090526"/>
            <a:ext cx="767520" cy="265320"/>
          </a:xfrm>
          <a:prstGeom prst="rect">
            <a:avLst/>
          </a:prstGeom>
          <a:ln>
            <a:noFill/>
          </a:ln>
          <a:effectLst>
            <a:outerShdw blurRad="76200" rotWithShape="0">
              <a:srgbClr val="FFFFFF"/>
            </a:outerShdw>
          </a:effectLst>
        </p:spPr>
      </p:pic>
      <p:sp>
        <p:nvSpPr>
          <p:cNvPr id="1326633327" name="CustomShape 14"/>
          <p:cNvSpPr/>
          <p:nvPr/>
        </p:nvSpPr>
        <p:spPr bwMode="auto">
          <a:xfrm>
            <a:off x="2612143" y="4018326"/>
            <a:ext cx="655200" cy="335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latin typeface="Helvetica Neue"/>
                <a:ea typeface="Helvetica Neue"/>
              </a:rPr>
              <a:t>recoil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1509204657" name="Line 15"/>
          <p:cNvSpPr/>
          <p:nvPr/>
        </p:nvSpPr>
        <p:spPr bwMode="auto">
          <a:xfrm flipH="1" flipV="1">
            <a:off x="2720143" y="3440526"/>
            <a:ext cx="1189080" cy="855360"/>
          </a:xfrm>
          <a:prstGeom prst="line">
            <a:avLst/>
          </a:prstGeom>
          <a:ln w="50760" cap="rnd">
            <a:solidFill>
              <a:srgbClr val="797979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260898506" name="Line 16"/>
          <p:cNvSpPr/>
          <p:nvPr/>
        </p:nvSpPr>
        <p:spPr bwMode="auto">
          <a:xfrm flipH="1">
            <a:off x="1689823" y="3082326"/>
            <a:ext cx="595800" cy="0"/>
          </a:xfrm>
          <a:prstGeom prst="line">
            <a:avLst/>
          </a:prstGeom>
          <a:ln w="50760" cap="rnd">
            <a:solidFill>
              <a:srgbClr val="5E5E5E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692745026" name="Line 17"/>
          <p:cNvSpPr/>
          <p:nvPr/>
        </p:nvSpPr>
        <p:spPr bwMode="auto">
          <a:xfrm flipH="1">
            <a:off x="2806543" y="3073685"/>
            <a:ext cx="595800" cy="0"/>
          </a:xfrm>
          <a:prstGeom prst="line">
            <a:avLst/>
          </a:prstGeom>
          <a:ln w="50760" cap="rnd">
            <a:solidFill>
              <a:srgbClr val="943A3A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42834832" name="CustomShape 18"/>
          <p:cNvSpPr/>
          <p:nvPr/>
        </p:nvSpPr>
        <p:spPr bwMode="auto">
          <a:xfrm>
            <a:off x="5479183" y="1530366"/>
            <a:ext cx="118692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evaporation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1022196760" name="CustomShape 19"/>
          <p:cNvSpPr/>
          <p:nvPr/>
        </p:nvSpPr>
        <p:spPr bwMode="auto">
          <a:xfrm>
            <a:off x="1914103" y="3328566"/>
            <a:ext cx="69768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spc="0" baseline="30000">
                <a:latin typeface="Helvetica Neue"/>
                <a:ea typeface="Helvetica Neue"/>
              </a:rPr>
              <a:t>12</a:t>
            </a:r>
            <a:r>
              <a:rPr lang="en-US" sz="1800" spc="0">
                <a:latin typeface="Helvetica Neue"/>
                <a:ea typeface="Helvetica Neue"/>
              </a:rPr>
              <a:t>C </a:t>
            </a:r>
            <a:br>
              <a:rPr lang="en-US" sz="1800" spc="0">
                <a:latin typeface="Helvetica Neue"/>
                <a:ea typeface="Helvetica Neue"/>
              </a:rPr>
            </a:br>
            <a:r>
              <a:rPr lang="en-US" sz="1800" b="0" strike="noStrike" spc="0">
                <a:latin typeface="Helvetica Neue"/>
                <a:ea typeface="Helvetica Neue"/>
              </a:rPr>
              <a:t>target</a:t>
            </a:r>
            <a:endParaRPr lang="fr-FR" sz="1800" b="0" strike="noStrike" spc="0">
              <a:latin typeface="Arial"/>
            </a:endParaRPr>
          </a:p>
        </p:txBody>
      </p:sp>
      <p:sp>
        <p:nvSpPr>
          <p:cNvPr id="329030827" name="Line 5"/>
          <p:cNvSpPr/>
          <p:nvPr/>
        </p:nvSpPr>
        <p:spPr bwMode="auto">
          <a:xfrm flipH="1">
            <a:off x="3852703" y="2348646"/>
            <a:ext cx="2418480" cy="665638"/>
          </a:xfrm>
          <a:prstGeom prst="line">
            <a:avLst/>
          </a:prstGeom>
          <a:ln w="50760" cap="rnd">
            <a:solidFill>
              <a:srgbClr val="A8302A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1240996" name="Line 6"/>
          <p:cNvSpPr/>
          <p:nvPr/>
        </p:nvSpPr>
        <p:spPr bwMode="auto">
          <a:xfrm flipH="1" flipV="1">
            <a:off x="3686023" y="3045966"/>
            <a:ext cx="2480040" cy="392040"/>
          </a:xfrm>
          <a:prstGeom prst="line">
            <a:avLst/>
          </a:prstGeom>
          <a:ln w="50760" cap="rnd">
            <a:solidFill>
              <a:srgbClr val="D51E0C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29714926" name="CustomShape 20"/>
          <p:cNvSpPr/>
          <p:nvPr/>
        </p:nvSpPr>
        <p:spPr bwMode="auto">
          <a:xfrm>
            <a:off x="126000" y="906520"/>
            <a:ext cx="3726703" cy="134492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0000" lnSpcReduction="10000"/>
          </a:bodyPr>
          <a:lstStyle/>
          <a:p>
            <a:pPr marL="97200">
              <a:lnSpc>
                <a:spcPct val="90000"/>
              </a:lnSpc>
              <a:spcBef>
                <a:spcPts val="497"/>
              </a:spcBef>
              <a:tabLst>
                <a:tab pos="0" algn="l"/>
              </a:tabLst>
              <a:defRPr/>
            </a:pPr>
            <a:r>
              <a:rPr lang="en-US" sz="2200" b="1" strike="noStrike" spc="0">
                <a:latin typeface="Candara"/>
              </a:rPr>
              <a:t>Inverse Kinematic</a:t>
            </a:r>
            <a:r>
              <a:rPr lang="fr-FR" sz="2200" b="1" strike="noStrike" spc="0">
                <a:latin typeface="Candara"/>
              </a:rPr>
              <a:t>s</a:t>
            </a:r>
            <a:r>
              <a:rPr lang="en-US" sz="2200" b="1" strike="noStrike" spc="0">
                <a:latin typeface="Candara"/>
              </a:rPr>
              <a:t> using beams of </a:t>
            </a:r>
            <a:r>
              <a:rPr lang="en-US" sz="2200" b="1" strike="noStrike" spc="0" baseline="30000">
                <a:latin typeface="Candara"/>
              </a:rPr>
              <a:t>238</a:t>
            </a:r>
            <a:r>
              <a:rPr lang="en-US" sz="2200" b="1" strike="noStrike" spc="0">
                <a:latin typeface="Candara"/>
              </a:rPr>
              <a:t>U</a:t>
            </a:r>
            <a:r>
              <a:rPr lang="fr-FR" sz="2200" b="1" strike="noStrike" spc="0">
                <a:latin typeface="Candara"/>
              </a:rPr>
              <a:t>/</a:t>
            </a:r>
            <a:r>
              <a:rPr lang="fr-FR" sz="2200" b="1" strike="noStrike" spc="0" baseline="30000">
                <a:latin typeface="Candara"/>
              </a:rPr>
              <a:t>232</a:t>
            </a:r>
            <a:r>
              <a:rPr lang="fr-FR" sz="2200" b="1" strike="noStrike" spc="0">
                <a:latin typeface="Candara"/>
              </a:rPr>
              <a:t>Th</a:t>
            </a:r>
            <a:r>
              <a:rPr lang="en-US" sz="2200" b="1" strike="noStrike" spc="0">
                <a:latin typeface="Candara"/>
              </a:rPr>
              <a:t> around Coulomb Barrier </a:t>
            </a:r>
            <a:endParaRPr lang="fr-FR" sz="2200" b="0" strike="noStrike" spc="0">
              <a:latin typeface="Arial"/>
              <a:ea typeface="Noto Sans CJK SC"/>
            </a:endParaRPr>
          </a:p>
          <a:p>
            <a:pPr marL="228600" indent="-228240">
              <a:lnSpc>
                <a:spcPct val="90000"/>
              </a:lnSpc>
              <a:spcBef>
                <a:spcPts val="999"/>
              </a:spcBef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2000" b="0" strike="noStrike" spc="0">
                <a:latin typeface="Candara"/>
              </a:rPr>
              <a:t> Access to </a:t>
            </a:r>
            <a:r>
              <a:rPr lang="fr-FR" sz="2000" b="0" strike="noStrike" spc="0">
                <a:latin typeface="Candara"/>
              </a:rPr>
              <a:t>a range of </a:t>
            </a:r>
            <a:r>
              <a:rPr lang="en-US" sz="2000" b="0" strike="noStrike" spc="0">
                <a:latin typeface="Candara"/>
              </a:rPr>
              <a:t>exotic fissioning systems heavier than </a:t>
            </a:r>
            <a:r>
              <a:rPr lang="en-US" sz="2200" b="0" strike="noStrike" spc="0" baseline="30000">
                <a:latin typeface="Candara"/>
              </a:rPr>
              <a:t>238</a:t>
            </a:r>
            <a:r>
              <a:rPr lang="en-US" sz="2000" b="0" strike="noStrike" spc="0">
                <a:latin typeface="Candara"/>
              </a:rPr>
              <a:t>U</a:t>
            </a:r>
            <a:endParaRPr lang="fr-FR" sz="2200" b="0" strike="noStrike" spc="0">
              <a:latin typeface="Arial"/>
              <a:ea typeface="Noto Sans CJK SC"/>
            </a:endParaRPr>
          </a:p>
        </p:txBody>
      </p:sp>
      <p:sp>
        <p:nvSpPr>
          <p:cNvPr id="624110" name="CustomShape 1"/>
          <p:cNvSpPr/>
          <p:nvPr/>
        </p:nvSpPr>
        <p:spPr bwMode="auto">
          <a:xfrm>
            <a:off x="8524280" y="2361782"/>
            <a:ext cx="3567240" cy="20452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2000" b="1" strike="noStrike" spc="0" dirty="0">
                <a:latin typeface="Candara"/>
              </a:rPr>
              <a:t>VAMOS Magnetic Spectrometer</a:t>
            </a:r>
            <a:endParaRPr lang="fr-FR" sz="2000" b="0" strike="noStrike" spc="0" dirty="0">
              <a:latin typeface="Arial"/>
              <a:ea typeface="Noto Sans CJK SC"/>
            </a:endParaRP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fr-FR" sz="1800" b="0" strike="noStrike" spc="0" dirty="0">
                <a:latin typeface="Candara"/>
              </a:rPr>
              <a:t> </a:t>
            </a:r>
            <a:r>
              <a:rPr lang="en-US" sz="1800" b="0" strike="noStrike" spc="0" dirty="0">
                <a:latin typeface="Candara"/>
              </a:rPr>
              <a:t>Direct and Complete isotopic </a:t>
            </a:r>
            <a:r>
              <a:rPr lang="fr-FR" sz="1800" b="0" strike="noStrike" spc="0" dirty="0">
                <a:latin typeface="Candara"/>
              </a:rPr>
              <a:t>identification of </a:t>
            </a:r>
            <a:r>
              <a:rPr lang="en-US" sz="1800" b="0" strike="noStrike" spc="0" dirty="0">
                <a:latin typeface="Candara"/>
              </a:rPr>
              <a:t>fission fragment</a:t>
            </a:r>
            <a:r>
              <a:rPr lang="fr-FR" sz="1800" b="0" strike="noStrike" spc="0" dirty="0">
                <a:latin typeface="Candara"/>
              </a:rPr>
              <a:t>s</a:t>
            </a:r>
            <a:r>
              <a:rPr lang="en-US" sz="1800" b="0" strike="noStrike" spc="0" dirty="0">
                <a:latin typeface="Candara"/>
              </a:rPr>
              <a:t> </a:t>
            </a: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1800" b="0" strike="noStrike" spc="0" dirty="0">
                <a:latin typeface="Candara"/>
              </a:rPr>
              <a:t> Precise center-of-mass fission fragment velocities </a:t>
            </a: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endParaRPr lang="fr-FR" sz="1500" b="0" strike="noStrike" spc="0" dirty="0">
              <a:latin typeface="Arial"/>
              <a:ea typeface="Noto Sans CJK SC"/>
            </a:endParaRPr>
          </a:p>
        </p:txBody>
      </p:sp>
      <p:sp>
        <p:nvSpPr>
          <p:cNvPr id="894533307" name="Title 4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4400" b="0" i="0" u="none" strike="noStrike" cap="none" spc="0">
                <a:solidFill>
                  <a:schemeClr val="tx2"/>
                </a:solidFill>
                <a:latin typeface="Candara"/>
                <a:ea typeface="Candara"/>
                <a:cs typeface="Candara"/>
              </a:rPr>
              <a:t>Detecting two fission fragments</a:t>
            </a:r>
            <a:endParaRPr sz="4400"/>
          </a:p>
          <a:p>
            <a:pPr>
              <a:defRPr/>
            </a:pPr>
            <a:endParaRPr/>
          </a:p>
        </p:txBody>
      </p:sp>
      <p:sp>
        <p:nvSpPr>
          <p:cNvPr id="1709256471" name="CustomShape 23"/>
          <p:cNvSpPr/>
          <p:nvPr/>
        </p:nvSpPr>
        <p:spPr bwMode="auto">
          <a:xfrm rot="20693999">
            <a:off x="5598415" y="1020276"/>
            <a:ext cx="2135372" cy="73512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ndara"/>
              </a:rPr>
              <a:t>VAMOS</a:t>
            </a:r>
            <a:br>
              <a:rPr/>
            </a:br>
            <a:r>
              <a:rPr lang="fr-FR"/>
              <a:t>Fission Fragments</a:t>
            </a:r>
            <a:br>
              <a:rPr lang="fr-FR"/>
            </a:br>
            <a:r>
              <a:rPr lang="fr-FR"/>
              <a:t>(</a:t>
            </a:r>
            <a:r>
              <a:rPr lang="en-US" sz="1800" b="0" strike="noStrike" spc="0">
                <a:solidFill>
                  <a:srgbClr val="000000"/>
                </a:solidFill>
                <a:latin typeface="Candara"/>
              </a:rPr>
              <a:t>A,Z,q)</a:t>
            </a:r>
            <a:endParaRPr lang="fr-FR" sz="1800" b="0" strike="noStrike" spc="0">
              <a:latin typeface="Arial"/>
            </a:endParaRPr>
          </a:p>
        </p:txBody>
      </p:sp>
      <p:grpSp>
        <p:nvGrpSpPr>
          <p:cNvPr id="45254575" name="Group 6"/>
          <p:cNvGrpSpPr/>
          <p:nvPr/>
        </p:nvGrpSpPr>
        <p:grpSpPr bwMode="auto">
          <a:xfrm>
            <a:off x="2058968" y="3919161"/>
            <a:ext cx="3905577" cy="2691324"/>
            <a:chOff x="0" y="0"/>
            <a:chExt cx="3905577" cy="2691324"/>
          </a:xfrm>
        </p:grpSpPr>
        <p:grpSp>
          <p:nvGrpSpPr>
            <p:cNvPr id="327862222" name="Groupe 7"/>
            <p:cNvGrpSpPr/>
            <p:nvPr/>
          </p:nvGrpSpPr>
          <p:grpSpPr bwMode="auto">
            <a:xfrm>
              <a:off x="0" y="0"/>
              <a:ext cx="3905577" cy="2691324"/>
              <a:chOff x="0" y="0"/>
              <a:chExt cx="3905577" cy="2691324"/>
            </a:xfrm>
          </p:grpSpPr>
          <p:pic>
            <p:nvPicPr>
              <p:cNvPr id="607440049" name="Image 8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/>
            </p:blipFill>
            <p:spPr bwMode="auto">
              <a:xfrm rot="5400000">
                <a:off x="607125" y="-607125"/>
                <a:ext cx="2691324" cy="3905577"/>
              </a:xfrm>
              <a:prstGeom prst="rect">
                <a:avLst/>
              </a:prstGeom>
            </p:spPr>
          </p:pic>
          <p:cxnSp>
            <p:nvCxnSpPr>
              <p:cNvPr id="2114718934" name="Connecteur droit avec flèche 9"/>
              <p:cNvCxnSpPr/>
              <p:nvPr/>
            </p:nvCxnSpPr>
            <p:spPr bwMode="auto">
              <a:xfrm flipV="1">
                <a:off x="2454080" y="625611"/>
                <a:ext cx="319560" cy="703985"/>
              </a:xfrm>
              <a:prstGeom prst="straightConnector1">
                <a:avLst/>
              </a:prstGeom>
              <a:ln w="25400">
                <a:solidFill>
                  <a:schemeClr val="accent6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3135252" name="Connecteur droit avec flèche 10"/>
              <p:cNvCxnSpPr/>
              <p:nvPr/>
            </p:nvCxnSpPr>
            <p:spPr bwMode="auto">
              <a:xfrm flipV="1">
                <a:off x="872376" y="634438"/>
                <a:ext cx="1901264" cy="695157"/>
              </a:xfrm>
              <a:prstGeom prst="straightConnector1">
                <a:avLst/>
              </a:prstGeom>
              <a:ln w="3175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1223826" name="Connecteur droit avec flèche 11"/>
              <p:cNvCxnSpPr/>
              <p:nvPr/>
            </p:nvCxnSpPr>
            <p:spPr bwMode="auto">
              <a:xfrm flipH="1">
                <a:off x="2183589" y="1329597"/>
                <a:ext cx="270490" cy="551539"/>
              </a:xfrm>
              <a:prstGeom prst="straightConnector1">
                <a:avLst/>
              </a:prstGeom>
              <a:ln w="25400">
                <a:solidFill>
                  <a:schemeClr val="accent6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590536" name="Connecteur droit 12"/>
              <p:cNvCxnSpPr/>
              <p:nvPr/>
            </p:nvCxnSpPr>
            <p:spPr bwMode="auto">
              <a:xfrm flipV="1">
                <a:off x="371585" y="1329139"/>
                <a:ext cx="3162403" cy="1881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7968112" name="Connecteur droit avec flèche 13"/>
              <p:cNvCxnSpPr/>
              <p:nvPr/>
            </p:nvCxnSpPr>
            <p:spPr bwMode="auto">
              <a:xfrm>
                <a:off x="905129" y="1333289"/>
                <a:ext cx="1278456" cy="547849"/>
              </a:xfrm>
              <a:prstGeom prst="straightConnector1">
                <a:avLst/>
              </a:prstGeom>
              <a:ln w="3175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63392222" name="Flèche vers la droite 14"/>
              <p:cNvSpPr/>
              <p:nvPr/>
            </p:nvSpPr>
            <p:spPr bwMode="auto">
              <a:xfrm>
                <a:off x="905129" y="1306593"/>
                <a:ext cx="1501853" cy="53389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ln w="60325">
                <a:solidFill>
                  <a:srgbClr val="FFD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fr-FR" sz="1650"/>
              </a:p>
            </p:txBody>
          </p:sp>
        </p:grpSp>
        <p:sp>
          <p:nvSpPr>
            <p:cNvPr id="1701334083" name="ZoneTexte 15"/>
            <p:cNvSpPr txBox="1"/>
            <p:nvPr/>
          </p:nvSpPr>
          <p:spPr bwMode="auto">
            <a:xfrm>
              <a:off x="469734" y="260391"/>
              <a:ext cx="2241599" cy="3127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1450" spc="0">
                  <a:solidFill>
                    <a:srgbClr val="000000"/>
                  </a:solidFill>
                  <a:latin typeface="Times New Roman"/>
                </a:rPr>
                <a:t>Distribution of FF</a:t>
              </a:r>
              <a:endParaRPr/>
            </a:p>
          </p:txBody>
        </p:sp>
        <p:sp>
          <p:nvSpPr>
            <p:cNvPr id="803972735" name="ZoneTexte 16"/>
            <p:cNvSpPr txBox="1"/>
            <p:nvPr/>
          </p:nvSpPr>
          <p:spPr bwMode="auto">
            <a:xfrm>
              <a:off x="2516259" y="1037695"/>
              <a:ext cx="648450" cy="3127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1450" spc="0">
                  <a:solidFill>
                    <a:srgbClr val="000000"/>
                  </a:solidFill>
                  <a:latin typeface="Times New Roman"/>
                </a:rPr>
                <a:t>Vcm1</a:t>
              </a:r>
              <a:endParaRPr/>
            </a:p>
          </p:txBody>
        </p:sp>
        <p:sp>
          <p:nvSpPr>
            <p:cNvPr id="2042312141" name="ZoneTexte 17"/>
            <p:cNvSpPr txBox="1"/>
            <p:nvPr/>
          </p:nvSpPr>
          <p:spPr bwMode="auto">
            <a:xfrm>
              <a:off x="1071968" y="823207"/>
              <a:ext cx="648450" cy="3127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1450" spc="0">
                  <a:solidFill>
                    <a:srgbClr val="000000"/>
                  </a:solidFill>
                  <a:latin typeface="Times New Roman"/>
                </a:rPr>
                <a:t>Vlab1</a:t>
              </a:r>
              <a:endParaRPr/>
            </a:p>
          </p:txBody>
        </p:sp>
        <p:sp>
          <p:nvSpPr>
            <p:cNvPr id="1590934216" name="ZoneTexte 18"/>
            <p:cNvSpPr txBox="1"/>
            <p:nvPr/>
          </p:nvSpPr>
          <p:spPr bwMode="auto">
            <a:xfrm>
              <a:off x="1114872" y="1266507"/>
              <a:ext cx="648450" cy="3127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1450" spc="0">
                  <a:solidFill>
                    <a:srgbClr val="000000"/>
                  </a:solidFill>
                  <a:latin typeface="Times New Roman"/>
                </a:rPr>
                <a:t>Boost</a:t>
              </a:r>
              <a:endParaRPr/>
            </a:p>
          </p:txBody>
        </p:sp>
        <p:sp>
          <p:nvSpPr>
            <p:cNvPr id="690348713" name="ZoneTexte 19"/>
            <p:cNvSpPr txBox="1"/>
            <p:nvPr/>
          </p:nvSpPr>
          <p:spPr bwMode="auto">
            <a:xfrm>
              <a:off x="2318834" y="1388820"/>
              <a:ext cx="648450" cy="3127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1450" spc="0">
                  <a:solidFill>
                    <a:srgbClr val="000000"/>
                  </a:solidFill>
                  <a:latin typeface="Times New Roman"/>
                </a:rPr>
                <a:t>Vcm2</a:t>
              </a:r>
              <a:endParaRPr/>
            </a:p>
          </p:txBody>
        </p:sp>
        <p:sp>
          <p:nvSpPr>
            <p:cNvPr id="1602395296" name="ZoneTexte 20"/>
            <p:cNvSpPr txBox="1"/>
            <p:nvPr/>
          </p:nvSpPr>
          <p:spPr bwMode="auto">
            <a:xfrm>
              <a:off x="1210200" y="1610066"/>
              <a:ext cx="648450" cy="3127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1450" spc="0">
                  <a:solidFill>
                    <a:srgbClr val="000000"/>
                  </a:solidFill>
                  <a:latin typeface="Times New Roman"/>
                </a:rPr>
                <a:t>Vlab2</a:t>
              </a:r>
              <a:endParaRPr/>
            </a:p>
          </p:txBody>
        </p:sp>
        <p:sp>
          <p:nvSpPr>
            <p:cNvPr id="635531242" name="Arc 35"/>
            <p:cNvSpPr/>
            <p:nvPr/>
          </p:nvSpPr>
          <p:spPr bwMode="auto">
            <a:xfrm rot="4208499">
              <a:off x="1489983" y="849474"/>
              <a:ext cx="728514" cy="325759"/>
            </a:xfrm>
            <a:prstGeom prst="arc">
              <a:avLst>
                <a:gd name="adj1" fmla="val 16200000"/>
                <a:gd name="adj2" fmla="val 20770369"/>
              </a:avLst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650"/>
            </a:p>
          </p:txBody>
        </p:sp>
        <p:sp>
          <p:nvSpPr>
            <p:cNvPr id="1954090700" name="Arc 36"/>
            <p:cNvSpPr/>
            <p:nvPr/>
          </p:nvSpPr>
          <p:spPr bwMode="auto">
            <a:xfrm rot="5741231">
              <a:off x="1405590" y="1203193"/>
              <a:ext cx="728514" cy="325759"/>
            </a:xfrm>
            <a:prstGeom prst="arc">
              <a:avLst>
                <a:gd name="adj1" fmla="val 16200000"/>
                <a:gd name="adj2" fmla="val 20770369"/>
              </a:avLst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650"/>
            </a:p>
          </p:txBody>
        </p:sp>
        <p:sp>
          <p:nvSpPr>
            <p:cNvPr id="825624977" name="ZoneTexte 24"/>
            <p:cNvSpPr txBox="1"/>
            <p:nvPr/>
          </p:nvSpPr>
          <p:spPr bwMode="auto">
            <a:xfrm>
              <a:off x="2044942" y="974182"/>
              <a:ext cx="648450" cy="3127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1450" spc="0">
                  <a:solidFill>
                    <a:srgbClr val="000000"/>
                  </a:solidFill>
                  <a:latin typeface="Times New Roman"/>
                </a:rPr>
                <a:t>θ</a:t>
              </a:r>
              <a:r>
                <a:rPr lang="fr-FR" sz="1450" spc="0" baseline="-25000">
                  <a:solidFill>
                    <a:srgbClr val="000000"/>
                  </a:solidFill>
                  <a:latin typeface="Times New Roman"/>
                </a:rPr>
                <a:t>1</a:t>
              </a:r>
              <a:endParaRPr lang="fr-FR" sz="1450" spc="0">
                <a:solidFill>
                  <a:srgbClr val="000000"/>
                </a:solidFill>
                <a:latin typeface="Times New Roman"/>
              </a:endParaRPr>
            </a:p>
          </p:txBody>
        </p:sp>
        <p:sp>
          <p:nvSpPr>
            <p:cNvPr id="2135091831" name="ZoneTexte 25"/>
            <p:cNvSpPr txBox="1"/>
            <p:nvPr/>
          </p:nvSpPr>
          <p:spPr bwMode="auto">
            <a:xfrm>
              <a:off x="1998951" y="1362395"/>
              <a:ext cx="648450" cy="3127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1450" spc="0">
                  <a:solidFill>
                    <a:srgbClr val="000000"/>
                  </a:solidFill>
                  <a:latin typeface="Times New Roman"/>
                </a:rPr>
                <a:t>θ</a:t>
              </a:r>
              <a:r>
                <a:rPr lang="fr-FR" sz="1450" spc="0" baseline="-25000">
                  <a:solidFill>
                    <a:srgbClr val="000000"/>
                  </a:solidFill>
                  <a:latin typeface="Times New Roman"/>
                </a:rPr>
                <a:t>2</a:t>
              </a:r>
              <a:endParaRPr lang="fr-FR" sz="1450" spc="0">
                <a:solidFill>
                  <a:srgbClr val="000000"/>
                </a:solidFill>
                <a:latin typeface="Times New Roman"/>
              </a:endParaRPr>
            </a:p>
          </p:txBody>
        </p:sp>
      </p:grpSp>
      <p:sp>
        <p:nvSpPr>
          <p:cNvPr id="2105920566" name="Rectangle 4"/>
          <p:cNvSpPr/>
          <p:nvPr/>
        </p:nvSpPr>
        <p:spPr bwMode="auto">
          <a:xfrm rot="16779741">
            <a:off x="6088361" y="3300666"/>
            <a:ext cx="1119118" cy="6374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/>
              <a:t>Second Arm</a:t>
            </a:r>
            <a:endParaRPr lang="en-US"/>
          </a:p>
        </p:txBody>
      </p:sp>
      <p:sp>
        <p:nvSpPr>
          <p:cNvPr id="381259317" name="Rectangle : coins arrondis 35"/>
          <p:cNvSpPr/>
          <p:nvPr/>
        </p:nvSpPr>
        <p:spPr bwMode="auto">
          <a:xfrm>
            <a:off x="6271183" y="4585336"/>
            <a:ext cx="5508770" cy="1704861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62207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SzPct val="45000"/>
              <a:defRPr/>
            </a:pPr>
            <a:r>
              <a:rPr lang="fr-FR" sz="1800" b="1" spc="0" dirty="0" err="1">
                <a:solidFill>
                  <a:srgbClr val="000000"/>
                </a:solidFill>
                <a:latin typeface="Calibri"/>
              </a:rPr>
              <a:t>Ongoing</a:t>
            </a:r>
            <a:r>
              <a:rPr lang="fr-FR" sz="1800" b="1" spc="0" dirty="0">
                <a:solidFill>
                  <a:srgbClr val="000000"/>
                </a:solidFill>
                <a:latin typeface="Calibri"/>
              </a:rPr>
              <a:t> : </a:t>
            </a:r>
            <a:br>
              <a:rPr lang="fr-FR" sz="1800" b="1" spc="0" dirty="0">
                <a:solidFill>
                  <a:srgbClr val="000000"/>
                </a:solidFill>
                <a:latin typeface="Calibri"/>
              </a:rPr>
            </a:br>
            <a:r>
              <a:rPr lang="fr-FR" sz="18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Second Fragment as </a:t>
            </a:r>
            <a:r>
              <a:rPr lang="fr-FR" sz="18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precisely</a:t>
            </a:r>
            <a:r>
              <a:rPr lang="fr-FR" sz="18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8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measured</a:t>
            </a:r>
            <a:r>
              <a:rPr lang="fr-FR" sz="18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as possible</a:t>
            </a:r>
            <a:endParaRPr sz="2200" b="1" dirty="0"/>
          </a:p>
          <a:p>
            <a:pPr marL="595948" lvl="1" indent="-195898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800" spc="0" dirty="0">
                <a:solidFill>
                  <a:srgbClr val="000000"/>
                </a:solidFill>
                <a:latin typeface="Calibri"/>
              </a:rPr>
              <a:t>Pre-neutron </a:t>
            </a:r>
            <a:r>
              <a:rPr lang="fr-FR" sz="1800" spc="0" dirty="0" err="1">
                <a:solidFill>
                  <a:srgbClr val="000000"/>
                </a:solidFill>
                <a:latin typeface="Calibri"/>
              </a:rPr>
              <a:t>evaporation</a:t>
            </a:r>
            <a:r>
              <a:rPr lang="fr-FR" sz="1800" spc="0" dirty="0">
                <a:solidFill>
                  <a:srgbClr val="000000"/>
                </a:solidFill>
                <a:latin typeface="Calibri"/>
              </a:rPr>
              <a:t> fission </a:t>
            </a:r>
            <a:r>
              <a:rPr lang="fr-FR" sz="1800" spc="0" dirty="0" err="1">
                <a:solidFill>
                  <a:srgbClr val="000000"/>
                </a:solidFill>
                <a:latin typeface="Calibri"/>
              </a:rPr>
              <a:t>yields</a:t>
            </a:r>
            <a:endParaRPr lang="fr-FR" sz="1800" spc="0" dirty="0">
              <a:solidFill>
                <a:srgbClr val="000000"/>
              </a:solidFill>
              <a:latin typeface="Calibri"/>
            </a:endParaRPr>
          </a:p>
          <a:p>
            <a:pPr marL="595948" lvl="1" indent="-195898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800" spc="0" dirty="0" err="1">
                <a:solidFill>
                  <a:srgbClr val="000000"/>
                </a:solidFill>
                <a:latin typeface="Calibri"/>
              </a:rPr>
              <a:t>Isotopic</a:t>
            </a:r>
            <a:r>
              <a:rPr lang="fr-FR" sz="1800" spc="0" dirty="0">
                <a:solidFill>
                  <a:srgbClr val="000000"/>
                </a:solidFill>
                <a:latin typeface="Calibri"/>
              </a:rPr>
              <a:t> distribution of FF </a:t>
            </a:r>
            <a:r>
              <a:rPr lang="fr-FR" sz="1800" spc="0" dirty="0" err="1">
                <a:solidFill>
                  <a:srgbClr val="000000"/>
                </a:solidFill>
                <a:latin typeface="Calibri"/>
              </a:rPr>
              <a:t>Kinetic</a:t>
            </a:r>
            <a:r>
              <a:rPr lang="fr-FR" sz="1800" spc="0" dirty="0">
                <a:solidFill>
                  <a:srgbClr val="000000"/>
                </a:solidFill>
                <a:latin typeface="Calibri"/>
              </a:rPr>
              <a:t> Energy</a:t>
            </a:r>
            <a:endParaRPr sz="2200" dirty="0"/>
          </a:p>
          <a:p>
            <a:pPr marL="595948" lvl="1" indent="-195898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800" spc="0" dirty="0" err="1">
                <a:solidFill>
                  <a:srgbClr val="000000"/>
                </a:solidFill>
                <a:latin typeface="Calibri"/>
              </a:rPr>
              <a:t>Isotopic</a:t>
            </a:r>
            <a:r>
              <a:rPr lang="fr-FR" sz="1800" spc="0" dirty="0">
                <a:solidFill>
                  <a:srgbClr val="000000"/>
                </a:solidFill>
                <a:latin typeface="Calibri"/>
              </a:rPr>
              <a:t> neutron </a:t>
            </a:r>
            <a:r>
              <a:rPr lang="fr-FR" sz="1800" spc="0" dirty="0" err="1">
                <a:solidFill>
                  <a:srgbClr val="000000"/>
                </a:solidFill>
                <a:latin typeface="Calibri"/>
              </a:rPr>
              <a:t>evaporation</a:t>
            </a:r>
            <a:r>
              <a:rPr lang="fr-FR" sz="1800" spc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1800" spc="0" dirty="0" err="1">
                <a:solidFill>
                  <a:srgbClr val="000000"/>
                </a:solidFill>
                <a:latin typeface="Calibri"/>
              </a:rPr>
              <a:t>multiplicities</a:t>
            </a:r>
            <a:br>
              <a:rPr lang="fr-FR" sz="1800" spc="0" dirty="0">
                <a:solidFill>
                  <a:srgbClr val="000000"/>
                </a:solidFill>
                <a:latin typeface="Calibri"/>
              </a:rPr>
            </a:br>
            <a:endParaRPr lang="fr-FR" sz="1800" spc="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896635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3295361" name="CustomShape 3"/>
          <p:cNvSpPr/>
          <p:nvPr/>
        </p:nvSpPr>
        <p:spPr bwMode="auto">
          <a:xfrm>
            <a:off x="9926280" y="7467480"/>
            <a:ext cx="2588265" cy="1702318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none" lIns="35640" tIns="35640" rIns="35640" bIns="3564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Thin"/>
                <a:ea typeface="Helvetica Neue Thin"/>
              </a:rPr>
              <a:t>observables: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Fissioning System: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7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- 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A, Z, E*, angle, velocity</a:t>
            </a:r>
            <a:endParaRPr lang="fr-FR" sz="17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7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Fission Fragments: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7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- 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A</a:t>
            </a:r>
            <a:r>
              <a:rPr lang="en-US" sz="1700" b="0" strike="noStrike" spc="0" baseline="30000">
                <a:solidFill>
                  <a:srgbClr val="FFFFFF"/>
                </a:solidFill>
                <a:latin typeface="Helvetica Neue"/>
                <a:ea typeface="Helvetica Neue"/>
              </a:rPr>
              <a:t>post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, Z, q, angle, velocity</a:t>
            </a:r>
            <a:endParaRPr lang="fr-FR" sz="1700" b="0" strike="noStrike" spc="0">
              <a:latin typeface="Arial"/>
            </a:endParaRPr>
          </a:p>
        </p:txBody>
      </p:sp>
      <p:pic>
        <p:nvPicPr>
          <p:cNvPr id="196216927" name="VAMOS_platform.jpg" descr="VAMOS_platform.jpg"/>
          <p:cNvPicPr/>
          <p:nvPr/>
        </p:nvPicPr>
        <p:blipFill rotWithShape="1">
          <a:blip r:embed="rId3"/>
          <a:srcRect l="25322" r="12465" b="27293"/>
          <a:stretch/>
        </p:blipFill>
        <p:spPr bwMode="auto">
          <a:xfrm rot="4537800">
            <a:off x="7420663" y="451805"/>
            <a:ext cx="1724040" cy="2478598"/>
          </a:xfrm>
          <a:prstGeom prst="rect">
            <a:avLst/>
          </a:prstGeom>
          <a:ln w="12600">
            <a:noFill/>
          </a:ln>
        </p:spPr>
      </p:pic>
      <p:grpSp>
        <p:nvGrpSpPr>
          <p:cNvPr id="1780052834" name="Group 7"/>
          <p:cNvGrpSpPr/>
          <p:nvPr/>
        </p:nvGrpSpPr>
        <p:grpSpPr bwMode="auto">
          <a:xfrm>
            <a:off x="1167463" y="2594886"/>
            <a:ext cx="3599640" cy="1897560"/>
            <a:chOff x="1102680" y="2585517"/>
            <a:chExt cx="3599640" cy="1897560"/>
          </a:xfrm>
        </p:grpSpPr>
        <p:pic>
          <p:nvPicPr>
            <p:cNvPr id="368416387" name="fission 006.png" descr="fission 006.png"/>
            <p:cNvPicPr/>
            <p:nvPr/>
          </p:nvPicPr>
          <p:blipFill rotWithShape="1">
            <a:blip r:embed="rId4"/>
            <a:srcRect l="5029" t="45919" r="86380" b="45542"/>
            <a:stretch/>
          </p:blipFill>
          <p:spPr bwMode="auto">
            <a:xfrm rot="10800000" flipH="1">
              <a:off x="1102680" y="2889000"/>
              <a:ext cx="481320" cy="3585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375037002" name="fission 026.png" descr="fission 026.png"/>
            <p:cNvPicPr/>
            <p:nvPr/>
          </p:nvPicPr>
          <p:blipFill rotWithShape="1">
            <a:blip r:embed="rId5"/>
            <a:srcRect l="25322" t="41223" r="66226" b="45747"/>
            <a:stretch/>
          </p:blipFill>
          <p:spPr bwMode="auto">
            <a:xfrm rot="10800000" flipH="1">
              <a:off x="2240640" y="2897638"/>
              <a:ext cx="473400" cy="5475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527468081" name="fission 051.png" descr="fission 051.png"/>
            <p:cNvPicPr/>
            <p:nvPr/>
          </p:nvPicPr>
          <p:blipFill rotWithShape="1">
            <a:blip r:embed="rId6"/>
            <a:srcRect l="44949" t="17702" r="42809" b="44373"/>
            <a:stretch/>
          </p:blipFill>
          <p:spPr bwMode="auto">
            <a:xfrm rot="10800000" flipH="1">
              <a:off x="3365280" y="2889000"/>
              <a:ext cx="685800" cy="159408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598923746" name="fission 071.png" descr="fission 071.png"/>
            <p:cNvPicPr/>
            <p:nvPr/>
          </p:nvPicPr>
          <p:blipFill rotWithShape="1">
            <a:blip r:embed="rId7"/>
            <a:srcRect l="63903" t="41600" r="30760" b="38321"/>
            <a:stretch/>
          </p:blipFill>
          <p:spPr bwMode="auto">
            <a:xfrm rot="10800000" flipH="1">
              <a:off x="4403520" y="2585517"/>
              <a:ext cx="298800" cy="843840"/>
            </a:xfrm>
            <a:prstGeom prst="rect">
              <a:avLst/>
            </a:prstGeom>
            <a:ln w="12600">
              <a:noFill/>
            </a:ln>
          </p:spPr>
        </p:pic>
      </p:grpSp>
      <p:sp>
        <p:nvSpPr>
          <p:cNvPr id="268234473" name="CustomShape 8"/>
          <p:cNvSpPr/>
          <p:nvPr/>
        </p:nvSpPr>
        <p:spPr bwMode="auto">
          <a:xfrm>
            <a:off x="715053" y="2307582"/>
            <a:ext cx="1370048" cy="51480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2000" b="1" strike="noStrike" spc="0" baseline="30000">
                <a:latin typeface="Arial"/>
                <a:ea typeface="Arial"/>
              </a:rPr>
              <a:t>238</a:t>
            </a:r>
            <a:r>
              <a:rPr lang="en-US" sz="2000" b="1" strike="noStrike" spc="0">
                <a:latin typeface="Arial"/>
                <a:ea typeface="Arial"/>
              </a:rPr>
              <a:t>U </a:t>
            </a:r>
            <a:endParaRPr lang="fr-FR" sz="2000" b="0" strike="noStrike" spc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1" strike="noStrike" spc="0">
                <a:latin typeface="Arial"/>
                <a:ea typeface="Arial"/>
              </a:rPr>
              <a:t>@ 6 AMeV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250155426" name="CustomShape 9"/>
          <p:cNvSpPr/>
          <p:nvPr/>
        </p:nvSpPr>
        <p:spPr bwMode="auto">
          <a:xfrm>
            <a:off x="1906508" y="2310977"/>
            <a:ext cx="1229580" cy="582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transfer</a:t>
            </a:r>
            <a:endParaRPr lang="fr-FR" sz="1800" b="0" strike="noStrike" spc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reaction</a:t>
            </a:r>
            <a:endParaRPr lang="fr-FR" sz="1800" b="0" strike="noStrike" spc="0">
              <a:latin typeface="Arial"/>
            </a:endParaRPr>
          </a:p>
        </p:txBody>
      </p:sp>
      <p:sp>
        <p:nvSpPr>
          <p:cNvPr id="1818063093" name="CustomShape 10"/>
          <p:cNvSpPr/>
          <p:nvPr/>
        </p:nvSpPr>
        <p:spPr bwMode="auto">
          <a:xfrm>
            <a:off x="4161942" y="2123646"/>
            <a:ext cx="1011783" cy="376664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latin typeface="Helvetica Neue"/>
                <a:ea typeface="Helvetica Neue"/>
              </a:rPr>
              <a:t>fission</a:t>
            </a:r>
            <a:endParaRPr lang="fr-FR" sz="1800" b="0" strike="noStrike" spc="0">
              <a:latin typeface="Arial"/>
            </a:endParaRPr>
          </a:p>
        </p:txBody>
      </p:sp>
      <p:pic>
        <p:nvPicPr>
          <p:cNvPr id="1873419712" name="Línea" descr="Línea"/>
          <p:cNvPicPr/>
          <p:nvPr/>
        </p:nvPicPr>
        <p:blipFill rotWithShape="1">
          <a:blip r:embed="rId8"/>
          <a:stretch/>
        </p:blipFill>
        <p:spPr bwMode="auto">
          <a:xfrm rot="20718000">
            <a:off x="6388543" y="2090526"/>
            <a:ext cx="767520" cy="265320"/>
          </a:xfrm>
          <a:prstGeom prst="rect">
            <a:avLst/>
          </a:prstGeom>
          <a:ln>
            <a:noFill/>
          </a:ln>
          <a:effectLst>
            <a:outerShdw blurRad="76200" rotWithShape="0">
              <a:srgbClr val="FFFFFF"/>
            </a:outerShdw>
          </a:effectLst>
        </p:spPr>
      </p:pic>
      <p:sp>
        <p:nvSpPr>
          <p:cNvPr id="267266086" name="CustomShape 14"/>
          <p:cNvSpPr/>
          <p:nvPr/>
        </p:nvSpPr>
        <p:spPr bwMode="auto">
          <a:xfrm>
            <a:off x="2612143" y="4018326"/>
            <a:ext cx="655200" cy="335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latin typeface="Helvetica Neue"/>
                <a:ea typeface="Helvetica Neue"/>
              </a:rPr>
              <a:t>recoil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2060774648" name="Line 15"/>
          <p:cNvSpPr/>
          <p:nvPr/>
        </p:nvSpPr>
        <p:spPr bwMode="auto">
          <a:xfrm flipH="1" flipV="1">
            <a:off x="2720143" y="3440526"/>
            <a:ext cx="1189080" cy="855360"/>
          </a:xfrm>
          <a:prstGeom prst="line">
            <a:avLst/>
          </a:prstGeom>
          <a:ln w="50760" cap="rnd">
            <a:solidFill>
              <a:srgbClr val="797979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5438991" name="Line 16"/>
          <p:cNvSpPr/>
          <p:nvPr/>
        </p:nvSpPr>
        <p:spPr bwMode="auto">
          <a:xfrm flipH="1">
            <a:off x="1689823" y="3082326"/>
            <a:ext cx="595800" cy="0"/>
          </a:xfrm>
          <a:prstGeom prst="line">
            <a:avLst/>
          </a:prstGeom>
          <a:ln w="50760" cap="rnd">
            <a:solidFill>
              <a:srgbClr val="5E5E5E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31412755" name="Line 17"/>
          <p:cNvSpPr/>
          <p:nvPr/>
        </p:nvSpPr>
        <p:spPr bwMode="auto">
          <a:xfrm flipH="1">
            <a:off x="2806543" y="3073685"/>
            <a:ext cx="595800" cy="0"/>
          </a:xfrm>
          <a:prstGeom prst="line">
            <a:avLst/>
          </a:prstGeom>
          <a:ln w="50760" cap="rnd">
            <a:solidFill>
              <a:srgbClr val="943A3A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699311262" name="CustomShape 18"/>
          <p:cNvSpPr/>
          <p:nvPr/>
        </p:nvSpPr>
        <p:spPr bwMode="auto">
          <a:xfrm>
            <a:off x="5479183" y="1530366"/>
            <a:ext cx="118692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evaporation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506847875" name="CustomShape 19"/>
          <p:cNvSpPr/>
          <p:nvPr/>
        </p:nvSpPr>
        <p:spPr bwMode="auto">
          <a:xfrm>
            <a:off x="1914103" y="3328566"/>
            <a:ext cx="69768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spc="0" baseline="30000">
                <a:latin typeface="Helvetica Neue"/>
                <a:ea typeface="Helvetica Neue"/>
              </a:rPr>
              <a:t>12</a:t>
            </a:r>
            <a:r>
              <a:rPr lang="en-US" sz="1800" spc="0">
                <a:latin typeface="Helvetica Neue"/>
                <a:ea typeface="Helvetica Neue"/>
              </a:rPr>
              <a:t>C </a:t>
            </a:r>
            <a:br>
              <a:rPr lang="en-US" sz="1800" spc="0">
                <a:latin typeface="Helvetica Neue"/>
                <a:ea typeface="Helvetica Neue"/>
              </a:rPr>
            </a:br>
            <a:r>
              <a:rPr lang="en-US" sz="1800" b="0" strike="noStrike" spc="0">
                <a:latin typeface="Helvetica Neue"/>
                <a:ea typeface="Helvetica Neue"/>
              </a:rPr>
              <a:t>target</a:t>
            </a:r>
            <a:endParaRPr lang="fr-FR" sz="1800" b="0" strike="noStrike" spc="0">
              <a:latin typeface="Arial"/>
            </a:endParaRPr>
          </a:p>
        </p:txBody>
      </p:sp>
      <p:sp>
        <p:nvSpPr>
          <p:cNvPr id="1378621496" name="Line 5"/>
          <p:cNvSpPr/>
          <p:nvPr/>
        </p:nvSpPr>
        <p:spPr bwMode="auto">
          <a:xfrm flipH="1">
            <a:off x="3852703" y="2348646"/>
            <a:ext cx="2418480" cy="665638"/>
          </a:xfrm>
          <a:prstGeom prst="line">
            <a:avLst/>
          </a:prstGeom>
          <a:ln w="50760" cap="rnd">
            <a:solidFill>
              <a:srgbClr val="A8302A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54112797" name="Line 6"/>
          <p:cNvSpPr/>
          <p:nvPr/>
        </p:nvSpPr>
        <p:spPr bwMode="auto">
          <a:xfrm flipH="1" flipV="1">
            <a:off x="3686023" y="3045966"/>
            <a:ext cx="2480040" cy="392040"/>
          </a:xfrm>
          <a:prstGeom prst="line">
            <a:avLst/>
          </a:prstGeom>
          <a:ln w="50760" cap="rnd">
            <a:solidFill>
              <a:srgbClr val="D51E0C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45221767" name="CustomShape 20"/>
          <p:cNvSpPr/>
          <p:nvPr/>
        </p:nvSpPr>
        <p:spPr bwMode="auto">
          <a:xfrm>
            <a:off x="126000" y="906520"/>
            <a:ext cx="3726703" cy="134492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0000" lnSpcReduction="10000"/>
          </a:bodyPr>
          <a:lstStyle/>
          <a:p>
            <a:pPr marL="97200">
              <a:lnSpc>
                <a:spcPct val="90000"/>
              </a:lnSpc>
              <a:spcBef>
                <a:spcPts val="497"/>
              </a:spcBef>
              <a:tabLst>
                <a:tab pos="0" algn="l"/>
              </a:tabLst>
              <a:defRPr/>
            </a:pPr>
            <a:r>
              <a:rPr lang="en-US" sz="2200" b="1" strike="noStrike" spc="0">
                <a:latin typeface="Candara"/>
              </a:rPr>
              <a:t>Inverse Kinematic</a:t>
            </a:r>
            <a:r>
              <a:rPr lang="fr-FR" sz="2200" b="1" strike="noStrike" spc="0">
                <a:latin typeface="Candara"/>
              </a:rPr>
              <a:t>s</a:t>
            </a:r>
            <a:r>
              <a:rPr lang="en-US" sz="2200" b="1" strike="noStrike" spc="0">
                <a:latin typeface="Candara"/>
              </a:rPr>
              <a:t> using beams of </a:t>
            </a:r>
            <a:r>
              <a:rPr lang="en-US" sz="2200" b="1" strike="noStrike" spc="0" baseline="30000">
                <a:latin typeface="Candara"/>
              </a:rPr>
              <a:t>238</a:t>
            </a:r>
            <a:r>
              <a:rPr lang="en-US" sz="2200" b="1" strike="noStrike" spc="0">
                <a:latin typeface="Candara"/>
              </a:rPr>
              <a:t>U</a:t>
            </a:r>
            <a:r>
              <a:rPr lang="fr-FR" sz="2200" b="1" strike="noStrike" spc="0">
                <a:latin typeface="Candara"/>
              </a:rPr>
              <a:t>/</a:t>
            </a:r>
            <a:r>
              <a:rPr lang="fr-FR" sz="2200" b="1" strike="noStrike" spc="0" baseline="30000">
                <a:latin typeface="Candara"/>
              </a:rPr>
              <a:t>232</a:t>
            </a:r>
            <a:r>
              <a:rPr lang="fr-FR" sz="2200" b="1" strike="noStrike" spc="0">
                <a:latin typeface="Candara"/>
              </a:rPr>
              <a:t>Th</a:t>
            </a:r>
            <a:r>
              <a:rPr lang="en-US" sz="2200" b="1" strike="noStrike" spc="0">
                <a:latin typeface="Candara"/>
              </a:rPr>
              <a:t> around Coulomb Barrier </a:t>
            </a:r>
            <a:endParaRPr lang="fr-FR" sz="2200" b="0" strike="noStrike" spc="0">
              <a:latin typeface="Arial"/>
              <a:ea typeface="Noto Sans CJK SC"/>
            </a:endParaRPr>
          </a:p>
          <a:p>
            <a:pPr marL="228600" indent="-228240">
              <a:lnSpc>
                <a:spcPct val="90000"/>
              </a:lnSpc>
              <a:spcBef>
                <a:spcPts val="999"/>
              </a:spcBef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2000" b="0" strike="noStrike" spc="0">
                <a:latin typeface="Candara"/>
              </a:rPr>
              <a:t> Access to </a:t>
            </a:r>
            <a:r>
              <a:rPr lang="fr-FR" sz="2000" b="0" strike="noStrike" spc="0">
                <a:latin typeface="Candara"/>
              </a:rPr>
              <a:t>a range of </a:t>
            </a:r>
            <a:r>
              <a:rPr lang="en-US" sz="2000" b="0" strike="noStrike" spc="0">
                <a:latin typeface="Candara"/>
              </a:rPr>
              <a:t>exotic fissioning systems heavier than </a:t>
            </a:r>
            <a:r>
              <a:rPr lang="en-US" sz="2200" b="0" strike="noStrike" spc="0" baseline="30000">
                <a:latin typeface="Candara"/>
              </a:rPr>
              <a:t>238</a:t>
            </a:r>
            <a:r>
              <a:rPr lang="en-US" sz="2000" b="0" strike="noStrike" spc="0">
                <a:latin typeface="Candara"/>
              </a:rPr>
              <a:t>U</a:t>
            </a:r>
            <a:endParaRPr lang="fr-FR" sz="2200" b="0" strike="noStrike" spc="0">
              <a:latin typeface="Arial"/>
              <a:ea typeface="Noto Sans CJK SC"/>
            </a:endParaRPr>
          </a:p>
        </p:txBody>
      </p:sp>
      <p:sp>
        <p:nvSpPr>
          <p:cNvPr id="616379152" name="CustomShape 1"/>
          <p:cNvSpPr/>
          <p:nvPr/>
        </p:nvSpPr>
        <p:spPr bwMode="auto">
          <a:xfrm>
            <a:off x="8549321" y="1997487"/>
            <a:ext cx="3567240" cy="20452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2000" b="1" strike="noStrike" spc="0" dirty="0">
                <a:latin typeface="Candara"/>
              </a:rPr>
              <a:t>VAMOS Magnetic Spectrometer</a:t>
            </a:r>
            <a:endParaRPr lang="fr-FR" sz="2000" b="0" strike="noStrike" spc="0" dirty="0">
              <a:latin typeface="Arial"/>
              <a:ea typeface="Noto Sans CJK SC"/>
            </a:endParaRP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fr-FR" sz="1800" b="0" strike="noStrike" spc="0" dirty="0">
                <a:latin typeface="Candara"/>
              </a:rPr>
              <a:t> </a:t>
            </a:r>
            <a:r>
              <a:rPr lang="en-US" sz="1800" b="0" strike="noStrike" spc="0" dirty="0">
                <a:latin typeface="Candara"/>
              </a:rPr>
              <a:t>Direct and Complete isotopic </a:t>
            </a:r>
            <a:r>
              <a:rPr lang="fr-FR" sz="1800" b="0" strike="noStrike" spc="0" dirty="0">
                <a:latin typeface="Candara"/>
              </a:rPr>
              <a:t>identification of </a:t>
            </a:r>
            <a:r>
              <a:rPr lang="en-US" sz="1800" b="0" strike="noStrike" spc="0" dirty="0">
                <a:latin typeface="Candara"/>
              </a:rPr>
              <a:t>fission fragment</a:t>
            </a:r>
            <a:r>
              <a:rPr lang="fr-FR" sz="1800" b="0" strike="noStrike" spc="0" dirty="0">
                <a:latin typeface="Candara"/>
              </a:rPr>
              <a:t>s</a:t>
            </a:r>
            <a:r>
              <a:rPr lang="en-US" sz="1800" b="0" strike="noStrike" spc="0" dirty="0">
                <a:latin typeface="Candara"/>
              </a:rPr>
              <a:t> </a:t>
            </a: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1800" b="0" strike="noStrike" spc="0" dirty="0">
                <a:latin typeface="Candara"/>
              </a:rPr>
              <a:t> Precise center-of-mass fission fragment velocities </a:t>
            </a: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endParaRPr lang="fr-FR" sz="1500" b="0" strike="noStrike" spc="0" dirty="0">
              <a:latin typeface="Arial"/>
              <a:ea typeface="Noto Sans CJK SC"/>
            </a:endParaRPr>
          </a:p>
        </p:txBody>
      </p:sp>
      <p:sp>
        <p:nvSpPr>
          <p:cNvPr id="61426009" name="Title 4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4400" b="0" i="0" u="none" strike="noStrike" cap="none" spc="0">
                <a:solidFill>
                  <a:schemeClr val="tx2"/>
                </a:solidFill>
                <a:latin typeface="Candara"/>
                <a:ea typeface="Candara"/>
                <a:cs typeface="Candara"/>
              </a:rPr>
              <a:t>Towards Complete Measurements</a:t>
            </a:r>
            <a:endParaRPr sz="4400"/>
          </a:p>
          <a:p>
            <a:pPr>
              <a:defRPr/>
            </a:pPr>
            <a:endParaRPr/>
          </a:p>
        </p:txBody>
      </p:sp>
      <p:sp>
        <p:nvSpPr>
          <p:cNvPr id="60041992" name="CustomShape 23"/>
          <p:cNvSpPr/>
          <p:nvPr/>
        </p:nvSpPr>
        <p:spPr bwMode="auto">
          <a:xfrm rot="20693999">
            <a:off x="5598415" y="1020276"/>
            <a:ext cx="2135372" cy="73512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ndara"/>
              </a:rPr>
              <a:t>VAMOS</a:t>
            </a:r>
            <a:br>
              <a:rPr/>
            </a:br>
            <a:r>
              <a:rPr lang="fr-FR"/>
              <a:t>Fission Fragments</a:t>
            </a:r>
            <a:br>
              <a:rPr lang="fr-FR"/>
            </a:br>
            <a:r>
              <a:rPr lang="fr-FR"/>
              <a:t>(</a:t>
            </a:r>
            <a:r>
              <a:rPr lang="en-US" sz="1800" b="0" strike="noStrike" spc="0">
                <a:solidFill>
                  <a:srgbClr val="000000"/>
                </a:solidFill>
                <a:latin typeface="Candara"/>
              </a:rPr>
              <a:t>A,Z,q)</a:t>
            </a:r>
            <a:endParaRPr lang="fr-FR" sz="1800" b="0" strike="noStrike" spc="0">
              <a:latin typeface="Arial"/>
            </a:endParaRPr>
          </a:p>
        </p:txBody>
      </p:sp>
      <p:grpSp>
        <p:nvGrpSpPr>
          <p:cNvPr id="1800696637" name="Group 6"/>
          <p:cNvGrpSpPr/>
          <p:nvPr/>
        </p:nvGrpSpPr>
        <p:grpSpPr bwMode="auto">
          <a:xfrm>
            <a:off x="7932828" y="4428687"/>
            <a:ext cx="2954086" cy="2035654"/>
            <a:chOff x="0" y="0"/>
            <a:chExt cx="2954086" cy="2035654"/>
          </a:xfrm>
        </p:grpSpPr>
        <p:grpSp>
          <p:nvGrpSpPr>
            <p:cNvPr id="364740856" name="Groupe 7"/>
            <p:cNvGrpSpPr/>
            <p:nvPr/>
          </p:nvGrpSpPr>
          <p:grpSpPr bwMode="auto">
            <a:xfrm>
              <a:off x="0" y="0"/>
              <a:ext cx="2954086" cy="2035654"/>
              <a:chOff x="0" y="0"/>
              <a:chExt cx="2954086" cy="2035654"/>
            </a:xfrm>
          </p:grpSpPr>
          <p:pic>
            <p:nvPicPr>
              <p:cNvPr id="194638844" name="Image 8"/>
              <p:cNvPicPr>
                <a:picLocks noChangeAspect="1"/>
              </p:cNvPicPr>
              <p:nvPr/>
            </p:nvPicPr>
            <p:blipFill rotWithShape="1">
              <a:blip r:embed="rId9"/>
              <a:stretch/>
            </p:blipFill>
            <p:spPr bwMode="auto">
              <a:xfrm rot="5400000">
                <a:off x="459216" y="-459216"/>
                <a:ext cx="2035654" cy="2954086"/>
              </a:xfrm>
              <a:prstGeom prst="rect">
                <a:avLst/>
              </a:prstGeom>
            </p:spPr>
          </p:pic>
          <p:cxnSp>
            <p:nvCxnSpPr>
              <p:cNvPr id="550375935" name="Connecteur droit avec flèche 9"/>
              <p:cNvCxnSpPr/>
              <p:nvPr/>
            </p:nvCxnSpPr>
            <p:spPr bwMode="auto">
              <a:xfrm flipV="1">
                <a:off x="1856208" y="473198"/>
                <a:ext cx="241708" cy="532478"/>
              </a:xfrm>
              <a:prstGeom prst="straightConnector1">
                <a:avLst/>
              </a:prstGeom>
              <a:ln w="25400">
                <a:solidFill>
                  <a:schemeClr val="accent6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4200214" name="Connecteur droit avec flèche 10"/>
              <p:cNvCxnSpPr/>
              <p:nvPr/>
            </p:nvCxnSpPr>
            <p:spPr bwMode="auto">
              <a:xfrm flipV="1">
                <a:off x="659845" y="479875"/>
                <a:ext cx="1438071" cy="525800"/>
              </a:xfrm>
              <a:prstGeom prst="straightConnector1">
                <a:avLst/>
              </a:prstGeom>
              <a:ln w="3175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3024482" name="Connecteur droit avec flèche 11"/>
              <p:cNvCxnSpPr/>
              <p:nvPr/>
            </p:nvCxnSpPr>
            <p:spPr bwMode="auto">
              <a:xfrm flipH="1">
                <a:off x="1651616" y="1005674"/>
                <a:ext cx="204592" cy="417171"/>
              </a:xfrm>
              <a:prstGeom prst="straightConnector1">
                <a:avLst/>
              </a:prstGeom>
              <a:ln w="25400">
                <a:solidFill>
                  <a:schemeClr val="accent6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3803444" name="Connecteur droit 12"/>
              <p:cNvCxnSpPr/>
              <p:nvPr/>
            </p:nvCxnSpPr>
            <p:spPr bwMode="auto">
              <a:xfrm flipV="1">
                <a:off x="281059" y="1005330"/>
                <a:ext cx="2391967" cy="1423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963056" name="Connecteur droit avec flèche 13"/>
              <p:cNvCxnSpPr/>
              <p:nvPr/>
            </p:nvCxnSpPr>
            <p:spPr bwMode="auto">
              <a:xfrm>
                <a:off x="684619" y="1008469"/>
                <a:ext cx="966994" cy="414380"/>
              </a:xfrm>
              <a:prstGeom prst="straightConnector1">
                <a:avLst/>
              </a:prstGeom>
              <a:ln w="3175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609421" name="Flèche vers la droite 14"/>
              <p:cNvSpPr/>
              <p:nvPr/>
            </p:nvSpPr>
            <p:spPr bwMode="auto">
              <a:xfrm>
                <a:off x="684619" y="988277"/>
                <a:ext cx="1135966" cy="40382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ln w="60325">
                <a:solidFill>
                  <a:srgbClr val="FFD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fr-FR" sz="1000"/>
              </a:p>
            </p:txBody>
          </p:sp>
        </p:grpSp>
        <p:sp>
          <p:nvSpPr>
            <p:cNvPr id="99547144" name="ZoneTexte 15"/>
            <p:cNvSpPr txBox="1"/>
            <p:nvPr/>
          </p:nvSpPr>
          <p:spPr bwMode="auto">
            <a:xfrm>
              <a:off x="355296" y="196954"/>
              <a:ext cx="1697651" cy="228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900" spc="0">
                  <a:solidFill>
                    <a:srgbClr val="000000"/>
                  </a:solidFill>
                  <a:latin typeface="Times New Roman"/>
                </a:rPr>
                <a:t>Distribution of FF</a:t>
              </a:r>
              <a:endParaRPr sz="1000"/>
            </a:p>
          </p:txBody>
        </p:sp>
        <p:sp>
          <p:nvSpPr>
            <p:cNvPr id="1082603870" name="ZoneTexte 16"/>
            <p:cNvSpPr txBox="1"/>
            <p:nvPr/>
          </p:nvSpPr>
          <p:spPr bwMode="auto">
            <a:xfrm>
              <a:off x="1903239" y="784888"/>
              <a:ext cx="492633" cy="228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900" spc="0">
                  <a:solidFill>
                    <a:srgbClr val="000000"/>
                  </a:solidFill>
                  <a:latin typeface="Times New Roman"/>
                </a:rPr>
                <a:t>Vcm1</a:t>
              </a:r>
              <a:endParaRPr sz="1000"/>
            </a:p>
          </p:txBody>
        </p:sp>
        <p:sp>
          <p:nvSpPr>
            <p:cNvPr id="404841039" name="ZoneTexte 17"/>
            <p:cNvSpPr txBox="1"/>
            <p:nvPr/>
          </p:nvSpPr>
          <p:spPr bwMode="auto">
            <a:xfrm>
              <a:off x="810812" y="622655"/>
              <a:ext cx="492633" cy="228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900" spc="0">
                  <a:solidFill>
                    <a:srgbClr val="000000"/>
                  </a:solidFill>
                  <a:latin typeface="Times New Roman"/>
                </a:rPr>
                <a:t>Vlab1</a:t>
              </a:r>
              <a:endParaRPr sz="1000"/>
            </a:p>
          </p:txBody>
        </p:sp>
        <p:sp>
          <p:nvSpPr>
            <p:cNvPr id="1364696969" name="ZoneTexte 18"/>
            <p:cNvSpPr txBox="1"/>
            <p:nvPr/>
          </p:nvSpPr>
          <p:spPr bwMode="auto">
            <a:xfrm>
              <a:off x="843263" y="957956"/>
              <a:ext cx="492633" cy="228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900" spc="0">
                  <a:solidFill>
                    <a:srgbClr val="000000"/>
                  </a:solidFill>
                  <a:latin typeface="Times New Roman"/>
                </a:rPr>
                <a:t>Boost</a:t>
              </a:r>
              <a:endParaRPr sz="1000"/>
            </a:p>
          </p:txBody>
        </p:sp>
        <p:sp>
          <p:nvSpPr>
            <p:cNvPr id="2098354879" name="ZoneTexte 19"/>
            <p:cNvSpPr txBox="1"/>
            <p:nvPr/>
          </p:nvSpPr>
          <p:spPr bwMode="auto">
            <a:xfrm>
              <a:off x="1753912" y="1050471"/>
              <a:ext cx="492633" cy="228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900" spc="0">
                  <a:solidFill>
                    <a:srgbClr val="000000"/>
                  </a:solidFill>
                  <a:latin typeface="Times New Roman"/>
                </a:rPr>
                <a:t>Vcm2</a:t>
              </a:r>
              <a:endParaRPr sz="1000"/>
            </a:p>
          </p:txBody>
        </p:sp>
        <p:sp>
          <p:nvSpPr>
            <p:cNvPr id="189389774" name="ZoneTexte 20"/>
            <p:cNvSpPr txBox="1"/>
            <p:nvPr/>
          </p:nvSpPr>
          <p:spPr bwMode="auto">
            <a:xfrm>
              <a:off x="915367" y="1217817"/>
              <a:ext cx="492633" cy="228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900" spc="0">
                  <a:solidFill>
                    <a:srgbClr val="000000"/>
                  </a:solidFill>
                  <a:latin typeface="Times New Roman"/>
                </a:rPr>
                <a:t>Vlab2</a:t>
              </a:r>
              <a:endParaRPr sz="1000"/>
            </a:p>
          </p:txBody>
        </p:sp>
        <p:sp>
          <p:nvSpPr>
            <p:cNvPr id="39853579" name="Arc 35"/>
            <p:cNvSpPr/>
            <p:nvPr/>
          </p:nvSpPr>
          <p:spPr bwMode="auto">
            <a:xfrm rot="4208499">
              <a:off x="1126989" y="642522"/>
              <a:ext cx="551030" cy="246396"/>
            </a:xfrm>
            <a:prstGeom prst="arc">
              <a:avLst>
                <a:gd name="adj1" fmla="val 16200000"/>
                <a:gd name="adj2" fmla="val 20770369"/>
              </a:avLst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000"/>
            </a:p>
          </p:txBody>
        </p:sp>
        <p:sp>
          <p:nvSpPr>
            <p:cNvPr id="83368386" name="Arc 36"/>
            <p:cNvSpPr/>
            <p:nvPr/>
          </p:nvSpPr>
          <p:spPr bwMode="auto">
            <a:xfrm rot="5741231">
              <a:off x="1063155" y="910068"/>
              <a:ext cx="551030" cy="246396"/>
            </a:xfrm>
            <a:prstGeom prst="arc">
              <a:avLst>
                <a:gd name="adj1" fmla="val 16200000"/>
                <a:gd name="adj2" fmla="val 20770369"/>
              </a:avLst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000"/>
            </a:p>
          </p:txBody>
        </p:sp>
        <p:sp>
          <p:nvSpPr>
            <p:cNvPr id="968633117" name="ZoneTexte 24"/>
            <p:cNvSpPr txBox="1"/>
            <p:nvPr/>
          </p:nvSpPr>
          <p:spPr bwMode="auto">
            <a:xfrm>
              <a:off x="1546746" y="736849"/>
              <a:ext cx="492633" cy="228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900" spc="0">
                  <a:solidFill>
                    <a:srgbClr val="000000"/>
                  </a:solidFill>
                  <a:latin typeface="Times New Roman"/>
                </a:rPr>
                <a:t>θ</a:t>
              </a:r>
              <a:r>
                <a:rPr lang="fr-FR" sz="900" spc="0" baseline="-25000">
                  <a:solidFill>
                    <a:srgbClr val="000000"/>
                  </a:solidFill>
                  <a:latin typeface="Times New Roman"/>
                </a:rPr>
                <a:t>1</a:t>
              </a:r>
              <a:endParaRPr lang="fr-FR" sz="900" spc="0">
                <a:solidFill>
                  <a:srgbClr val="000000"/>
                </a:solidFill>
                <a:latin typeface="Times New Roman"/>
              </a:endParaRPr>
            </a:p>
          </p:txBody>
        </p:sp>
        <p:sp>
          <p:nvSpPr>
            <p:cNvPr id="1877625040" name="ZoneTexte 25"/>
            <p:cNvSpPr txBox="1"/>
            <p:nvPr/>
          </p:nvSpPr>
          <p:spPr bwMode="auto">
            <a:xfrm>
              <a:off x="1511960" y="1030484"/>
              <a:ext cx="492633" cy="228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45000"/>
                <a:defRPr/>
              </a:pPr>
              <a:r>
                <a:rPr lang="fr-FR" sz="900" spc="0">
                  <a:solidFill>
                    <a:srgbClr val="000000"/>
                  </a:solidFill>
                  <a:latin typeface="Times New Roman"/>
                </a:rPr>
                <a:t>θ</a:t>
              </a:r>
              <a:r>
                <a:rPr lang="fr-FR" sz="900" spc="0" baseline="-25000">
                  <a:solidFill>
                    <a:srgbClr val="000000"/>
                  </a:solidFill>
                  <a:latin typeface="Times New Roman"/>
                </a:rPr>
                <a:t>2</a:t>
              </a:r>
              <a:endParaRPr lang="fr-FR" sz="900" spc="0">
                <a:solidFill>
                  <a:srgbClr val="000000"/>
                </a:solidFill>
                <a:latin typeface="Times New Roman"/>
              </a:endParaRPr>
            </a:p>
          </p:txBody>
        </p:sp>
      </p:grpSp>
      <p:sp>
        <p:nvSpPr>
          <p:cNvPr id="636603043" name="Rectangle 4"/>
          <p:cNvSpPr/>
          <p:nvPr/>
        </p:nvSpPr>
        <p:spPr bwMode="auto">
          <a:xfrm rot="16779741">
            <a:off x="6088361" y="3300666"/>
            <a:ext cx="1119118" cy="637474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/>
              <a:t>Second Arm</a:t>
            </a:r>
            <a:endParaRPr lang="en-US"/>
          </a:p>
        </p:txBody>
      </p:sp>
      <p:sp>
        <p:nvSpPr>
          <p:cNvPr id="1156288634" name="CustomShape 11"/>
          <p:cNvSpPr/>
          <p:nvPr/>
        </p:nvSpPr>
        <p:spPr bwMode="auto">
          <a:xfrm>
            <a:off x="4161942" y="3843726"/>
            <a:ext cx="65880" cy="1021320"/>
          </a:xfrm>
          <a:prstGeom prst="rect">
            <a:avLst/>
          </a:prstGeom>
          <a:blipFill rotWithShape="0">
            <a:blip r:embed="rId10"/>
          </a:blipFill>
          <a:ln w="12600">
            <a:noFill/>
          </a:ln>
          <a:effectLst>
            <a:outerShdw blurRad="38100" dist="25560" dir="5400000" rotWithShape="0">
              <a:srgbClr val="000000">
                <a:alpha val="5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90461093" name="CustomShape 12"/>
          <p:cNvSpPr/>
          <p:nvPr/>
        </p:nvSpPr>
        <p:spPr bwMode="auto">
          <a:xfrm>
            <a:off x="4297663" y="3843726"/>
            <a:ext cx="155159" cy="1021320"/>
          </a:xfrm>
          <a:prstGeom prst="rect">
            <a:avLst/>
          </a:prstGeom>
          <a:blipFill rotWithShape="0">
            <a:blip r:embed="rId10"/>
          </a:blipFill>
          <a:ln w="12600">
            <a:noFill/>
          </a:ln>
          <a:effectLst>
            <a:outerShdw blurRad="38100" dist="25560" dir="5400000" rotWithShape="0">
              <a:srgbClr val="000000">
                <a:alpha val="5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55720601" name="TextBox 1055720600"/>
          <p:cNvSpPr txBox="1"/>
          <p:nvPr/>
        </p:nvSpPr>
        <p:spPr bwMode="auto">
          <a:xfrm>
            <a:off x="4557207" y="3957786"/>
            <a:ext cx="1540591" cy="87857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US" b="0" strike="noStrike" spc="0">
                <a:latin typeface="Helvetica Neue"/>
                <a:ea typeface="Helvetica Neue"/>
              </a:rPr>
              <a:t>PIST</a:t>
            </a:r>
            <a:r>
              <a:rPr lang="fr-FR" b="0" strike="noStrike" spc="0">
                <a:latin typeface="Helvetica Neue"/>
                <a:ea typeface="Helvetica Neue"/>
              </a:rPr>
              <a:t>A</a:t>
            </a:r>
            <a:br>
              <a:rPr lang="fr-FR" sz="1400" b="0" strike="noStrike" spc="0">
                <a:latin typeface="Arial"/>
              </a:rPr>
            </a:br>
            <a:r>
              <a:rPr lang="en-US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Recoil </a:t>
            </a:r>
            <a:endParaRPr lang="en-US" sz="1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defRPr/>
            </a:pPr>
            <a:r>
              <a:rPr lang="fr-FR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(</a:t>
            </a:r>
            <a:r>
              <a:rPr lang="en-US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A, Z, E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*</a:t>
            </a:r>
            <a:r>
              <a:rPr lang="en-US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,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 </a:t>
            </a:r>
            <a:r>
              <a:rPr lang="en-US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angle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)</a:t>
            </a:r>
            <a:endParaRPr lang="en-US" sz="1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pSp>
        <p:nvGrpSpPr>
          <p:cNvPr id="2045744611" name="Groupe 36"/>
          <p:cNvGrpSpPr/>
          <p:nvPr/>
        </p:nvGrpSpPr>
        <p:grpSpPr bwMode="auto">
          <a:xfrm>
            <a:off x="4255692" y="4946857"/>
            <a:ext cx="2344009" cy="1703029"/>
            <a:chOff x="0" y="0"/>
            <a:chExt cx="2344009" cy="1703029"/>
          </a:xfrm>
          <a:noFill/>
        </p:grpSpPr>
        <p:pic>
          <p:nvPicPr>
            <p:cNvPr id="1333657267" name="Image 37"/>
            <p:cNvPicPr>
              <a:picLocks noChangeAspect="1"/>
            </p:cNvPicPr>
            <p:nvPr/>
          </p:nvPicPr>
          <p:blipFill rotWithShape="1">
            <a:blip r:embed="rId11"/>
            <a:stretch/>
          </p:blipFill>
          <p:spPr bwMode="auto">
            <a:xfrm>
              <a:off x="528483" y="0"/>
              <a:ext cx="1617264" cy="1703029"/>
            </a:xfrm>
            <a:prstGeom prst="rect">
              <a:avLst/>
            </a:prstGeom>
            <a:grpFill/>
          </p:spPr>
        </p:pic>
        <p:cxnSp>
          <p:nvCxnSpPr>
            <p:cNvPr id="1737226729" name="Connecteur droit 38"/>
            <p:cNvCxnSpPr/>
            <p:nvPr/>
          </p:nvCxnSpPr>
          <p:spPr bwMode="auto">
            <a:xfrm>
              <a:off x="0" y="870612"/>
              <a:ext cx="911467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4583478" name="Connecteur droit 39"/>
            <p:cNvCxnSpPr/>
            <p:nvPr/>
          </p:nvCxnSpPr>
          <p:spPr bwMode="auto">
            <a:xfrm flipV="1">
              <a:off x="974328" y="290351"/>
              <a:ext cx="467415" cy="504468"/>
            </a:xfrm>
            <a:prstGeom prst="line">
              <a:avLst/>
            </a:prstGeom>
            <a:grpFill/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2063786" name="Connecteur droit 40"/>
            <p:cNvCxnSpPr/>
            <p:nvPr/>
          </p:nvCxnSpPr>
          <p:spPr bwMode="auto">
            <a:xfrm>
              <a:off x="992287" y="887249"/>
              <a:ext cx="876841" cy="127988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060520" name="Connecteur droit 41"/>
            <p:cNvCxnSpPr/>
            <p:nvPr/>
          </p:nvCxnSpPr>
          <p:spPr bwMode="auto">
            <a:xfrm flipV="1">
              <a:off x="992287" y="675354"/>
              <a:ext cx="876841" cy="176158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547335" name="Connecteur droit 42"/>
            <p:cNvCxnSpPr/>
            <p:nvPr/>
          </p:nvCxnSpPr>
          <p:spPr bwMode="auto">
            <a:xfrm>
              <a:off x="2007026" y="1036982"/>
              <a:ext cx="314694" cy="43323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9793898" name="Connecteur droit 43"/>
            <p:cNvCxnSpPr/>
            <p:nvPr/>
          </p:nvCxnSpPr>
          <p:spPr bwMode="auto">
            <a:xfrm flipV="1">
              <a:off x="2007026" y="576734"/>
              <a:ext cx="336981" cy="62730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7992467" name="TextShape 88"/>
            <p:cNvSpPr/>
            <p:nvPr/>
          </p:nvSpPr>
          <p:spPr bwMode="auto">
            <a:xfrm>
              <a:off x="93218" y="644312"/>
              <a:ext cx="664013" cy="248311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7" tIns="48978" rIns="97957" bIns="48978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 baseline="30000">
                  <a:solidFill>
                    <a:srgbClr val="000000"/>
                  </a:solidFill>
                  <a:latin typeface="Arial"/>
                  <a:ea typeface="DejaVu Sans"/>
                </a:rPr>
                <a:t>238</a:t>
              </a: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U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1523775206" name="TextShape 88"/>
            <p:cNvSpPr/>
            <p:nvPr/>
          </p:nvSpPr>
          <p:spPr bwMode="auto">
            <a:xfrm>
              <a:off x="1403728" y="499217"/>
              <a:ext cx="503418" cy="176158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7" tIns="48978" rIns="97957" bIns="48978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FF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605730608" name="TextShape 88"/>
            <p:cNvSpPr/>
            <p:nvPr/>
          </p:nvSpPr>
          <p:spPr bwMode="auto">
            <a:xfrm>
              <a:off x="1556971" y="783590"/>
              <a:ext cx="503418" cy="176158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7" tIns="48978" rIns="97957" bIns="48978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FF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1692196515" name="TextShape 88"/>
            <p:cNvSpPr/>
            <p:nvPr/>
          </p:nvSpPr>
          <p:spPr bwMode="auto">
            <a:xfrm>
              <a:off x="654986" y="899754"/>
              <a:ext cx="503418" cy="176158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7" tIns="48978" rIns="97957" bIns="48978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 baseline="30000">
                  <a:solidFill>
                    <a:srgbClr val="000000"/>
                  </a:solidFill>
                  <a:latin typeface="Arial"/>
                  <a:ea typeface="DejaVu Sans"/>
                </a:rPr>
                <a:t>12</a:t>
              </a: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C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588264476" name="TextShape 88"/>
            <p:cNvSpPr/>
            <p:nvPr/>
          </p:nvSpPr>
          <p:spPr bwMode="auto">
            <a:xfrm>
              <a:off x="707025" y="401957"/>
              <a:ext cx="579719" cy="273395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7" tIns="48978" rIns="97957" bIns="48978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400" b="1" spc="0" baseline="30000">
                  <a:solidFill>
                    <a:srgbClr val="000000"/>
                  </a:solidFill>
                  <a:latin typeface="Arial"/>
                  <a:ea typeface="DejaVu Sans"/>
                </a:rPr>
                <a:t>10</a:t>
              </a:r>
              <a:r>
                <a:rPr lang="fr-FR" sz="1400" b="1" spc="0">
                  <a:solidFill>
                    <a:srgbClr val="000000"/>
                  </a:solidFill>
                  <a:latin typeface="Arial"/>
                  <a:ea typeface="DejaVu Sans"/>
                </a:rPr>
                <a:t>Be</a:t>
              </a:r>
              <a:endParaRPr lang="en-US" sz="1400" spc="0">
                <a:latin typeface="Arial"/>
              </a:endParaRPr>
            </a:p>
          </p:txBody>
        </p:sp>
      </p:grpSp>
      <p:sp>
        <p:nvSpPr>
          <p:cNvPr id="896328648" name="CustomShape 20"/>
          <p:cNvSpPr/>
          <p:nvPr/>
        </p:nvSpPr>
        <p:spPr bwMode="auto">
          <a:xfrm>
            <a:off x="182520" y="5146107"/>
            <a:ext cx="3726703" cy="134492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0000" lnSpcReduction="10000"/>
          </a:bodyPr>
          <a:lstStyle/>
          <a:p>
            <a:pPr marL="97200" algn="ctr">
              <a:lnSpc>
                <a:spcPct val="90000"/>
              </a:lnSpc>
              <a:spcBef>
                <a:spcPts val="497"/>
              </a:spcBef>
              <a:tabLst>
                <a:tab pos="0" algn="l"/>
              </a:tabLst>
              <a:defRPr/>
            </a:pPr>
            <a:r>
              <a:rPr lang="fr-FR" sz="2200" b="1" strike="noStrike" spc="0">
                <a:latin typeface="Candara"/>
              </a:rPr>
              <a:t>Gamma-rays</a:t>
            </a:r>
            <a:endParaRPr lang="fr-FR" sz="2200" b="0" strike="noStrike" spc="0">
              <a:latin typeface="Arial"/>
              <a:ea typeface="Noto Sans CJK SC"/>
            </a:endParaRPr>
          </a:p>
          <a:p>
            <a:pPr marL="228600" indent="-228240">
              <a:lnSpc>
                <a:spcPct val="90000"/>
              </a:lnSpc>
              <a:spcBef>
                <a:spcPts val="999"/>
              </a:spcBef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2000" b="0" strike="noStrike" spc="0">
                <a:latin typeface="Candara"/>
              </a:rPr>
              <a:t> </a:t>
            </a:r>
            <a:r>
              <a:rPr lang="fr-FR" sz="2000" b="0" strike="noStrike" spc="0">
                <a:latin typeface="Candara"/>
              </a:rPr>
              <a:t>Gamma-ray multiplicities</a:t>
            </a:r>
          </a:p>
          <a:p>
            <a:pPr marL="228600" indent="-228240">
              <a:lnSpc>
                <a:spcPct val="90000"/>
              </a:lnSpc>
              <a:spcBef>
                <a:spcPts val="999"/>
              </a:spcBef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fr-FR" sz="2000" b="0" strike="noStrike" spc="0">
                <a:latin typeface="Candara"/>
              </a:rPr>
              <a:t> Spin distributions</a:t>
            </a:r>
          </a:p>
          <a:p>
            <a:pPr marL="228600" indent="-228240">
              <a:lnSpc>
                <a:spcPct val="90000"/>
              </a:lnSpc>
              <a:spcBef>
                <a:spcPts val="999"/>
              </a:spcBef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fr-FR" sz="2000" b="0" strike="noStrike" spc="0">
                <a:latin typeface="Candara"/>
              </a:rPr>
              <a:t> Angular correlations wrt Fission Plane</a:t>
            </a:r>
            <a:endParaRPr lang="fr-FR" sz="2200" b="0" strike="noStrike" spc="0">
              <a:latin typeface="Arial"/>
              <a:ea typeface="Noto Sans CJK SC"/>
            </a:endParaRPr>
          </a:p>
        </p:txBody>
      </p:sp>
    </p:spTree>
    <p:extLst>
      <p:ext uri="{BB962C8B-B14F-4D97-AF65-F5344CB8AC3E}">
        <p14:creationId xmlns:p14="http://schemas.microsoft.com/office/powerpoint/2010/main" val="191837282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219065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75384207" name="Title 8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0152615" name="CustomShape 17"/>
          <p:cNvSpPr/>
          <p:nvPr/>
        </p:nvSpPr>
        <p:spPr bwMode="auto">
          <a:xfrm>
            <a:off x="11674532" y="1103409"/>
            <a:ext cx="313509" cy="1886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0351317" name="CustomShape 18"/>
          <p:cNvSpPr/>
          <p:nvPr/>
        </p:nvSpPr>
        <p:spPr bwMode="auto">
          <a:xfrm>
            <a:off x="11749484" y="2668860"/>
            <a:ext cx="313509" cy="1886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8208683" name="CustomShape 7"/>
          <p:cNvSpPr/>
          <p:nvPr/>
        </p:nvSpPr>
        <p:spPr bwMode="auto">
          <a:xfrm>
            <a:off x="3282863" y="339986"/>
            <a:ext cx="6294421" cy="71412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89984" tIns="44991" rIns="89984" bIns="44991"/>
          <a:lstStyle/>
          <a:p>
            <a:pPr algn="ctr">
              <a:lnSpc>
                <a:spcPct val="100000"/>
              </a:lnSpc>
              <a:defRPr/>
            </a:pPr>
            <a:endParaRPr lang="fr-FR" sz="2200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9440930" name="TextShape 4"/>
          <p:cNvSpPr txBox="1"/>
          <p:nvPr/>
        </p:nvSpPr>
        <p:spPr bwMode="auto">
          <a:xfrm>
            <a:off x="102276" y="6310276"/>
            <a:ext cx="3887748" cy="261972"/>
          </a:xfrm>
          <a:prstGeom prst="rect">
            <a:avLst/>
          </a:prstGeom>
          <a:noFill/>
          <a:ln>
            <a:noFill/>
          </a:ln>
        </p:spPr>
        <p:txBody>
          <a:bodyPr lIns="89984" tIns="44991" rIns="89984" bIns="44991"/>
          <a:lstStyle/>
          <a:p>
            <a:pPr>
              <a:lnSpc>
                <a:spcPct val="100000"/>
              </a:lnSpc>
              <a:defRPr/>
            </a:pPr>
            <a:r>
              <a:rPr lang="fr-FR" sz="1200" spc="0">
                <a:solidFill>
                  <a:srgbClr val="000000"/>
                </a:solidFill>
                <a:latin typeface="Times New Roman"/>
                <a:ea typeface="Palatino"/>
              </a:rPr>
              <a:t>D. Ramos et al., Phys. Rev. C 101, 034609 (2020)</a:t>
            </a:r>
            <a:endParaRPr lang="fr-FR" sz="1200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8158867" name="Title 22"/>
          <p:cNvSpPr>
            <a:spLocks noGrp="1"/>
          </p:cNvSpPr>
          <p:nvPr>
            <p:ph type="title"/>
          </p:nvPr>
        </p:nvSpPr>
        <p:spPr bwMode="auto">
          <a:xfrm>
            <a:off x="5441" y="0"/>
            <a:ext cx="12192000" cy="838197"/>
          </a:xfrm>
        </p:spPr>
        <p:txBody>
          <a:bodyPr/>
          <a:lstStyle/>
          <a:p>
            <a:pPr>
              <a:defRPr/>
            </a:pPr>
            <a:r>
              <a:rPr lang="fr-FR"/>
              <a:t>Tracing back to scission</a:t>
            </a:r>
            <a:endParaRPr/>
          </a:p>
        </p:txBody>
      </p:sp>
      <p:grpSp>
        <p:nvGrpSpPr>
          <p:cNvPr id="773923560" name="Group 39"/>
          <p:cNvGrpSpPr/>
          <p:nvPr/>
        </p:nvGrpSpPr>
        <p:grpSpPr bwMode="auto">
          <a:xfrm>
            <a:off x="311455" y="1209578"/>
            <a:ext cx="3278493" cy="2921031"/>
            <a:chOff x="0" y="0"/>
            <a:chExt cx="3278493" cy="2921031"/>
          </a:xfrm>
        </p:grpSpPr>
        <p:pic>
          <p:nvPicPr>
            <p:cNvPr id="287528426" name="Picture 40"/>
            <p:cNvPicPr>
              <a:picLocks noChangeAspect="1"/>
            </p:cNvPicPr>
            <p:nvPr/>
          </p:nvPicPr>
          <p:blipFill rotWithShape="1">
            <a:blip r:embed="rId3">
              <a:lum/>
              <a:alphaModFix/>
            </a:blip>
            <a:stretch/>
          </p:blipFill>
          <p:spPr bwMode="auto">
            <a:xfrm>
              <a:off x="0" y="0"/>
              <a:ext cx="3278493" cy="29210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39067691" name="TextBox 41"/>
            <p:cNvSpPr txBox="1"/>
            <p:nvPr/>
          </p:nvSpPr>
          <p:spPr bwMode="auto">
            <a:xfrm>
              <a:off x="2601155" y="157376"/>
              <a:ext cx="507636" cy="27250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81643" tIns="40820" rIns="81643" bIns="40820" anchorCtr="0" compatLnSpc="0">
              <a:spAutoFit/>
            </a:bodyPr>
            <a:lstStyle/>
            <a:p>
              <a:pPr>
                <a:defRPr b="0"/>
              </a:pPr>
              <a:r>
                <a:rPr lang="fr-FR" sz="1250" baseline="30000">
                  <a:latin typeface="Liberation Sans"/>
                  <a:ea typeface="WenQuanYi Zen Hei Sharp"/>
                  <a:cs typeface="Lohit Devanagari"/>
                </a:rPr>
                <a:t>239</a:t>
              </a:r>
              <a:r>
                <a:rPr lang="fr-FR" sz="1250">
                  <a:latin typeface="Liberation Sans"/>
                  <a:ea typeface="WenQuanYi Zen Hei Sharp"/>
                  <a:cs typeface="Lohit Devanagari"/>
                </a:rPr>
                <a:t>U</a:t>
              </a:r>
              <a:endParaRPr/>
            </a:p>
          </p:txBody>
        </p:sp>
        <p:sp>
          <p:nvSpPr>
            <p:cNvPr id="605012143" name="TextBox 42"/>
            <p:cNvSpPr txBox="1"/>
            <p:nvPr/>
          </p:nvSpPr>
          <p:spPr bwMode="auto">
            <a:xfrm>
              <a:off x="2601155" y="1447101"/>
              <a:ext cx="507636" cy="27250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81643" tIns="40820" rIns="81643" bIns="40820" anchorCtr="0" compatLnSpc="0">
              <a:spAutoFit/>
            </a:bodyPr>
            <a:lstStyle/>
            <a:p>
              <a:pPr>
                <a:defRPr b="0"/>
              </a:pPr>
              <a:r>
                <a:rPr lang="fr-FR" sz="1250" baseline="30000">
                  <a:latin typeface="Liberation Sans"/>
                  <a:ea typeface="WenQuanYi Zen Hei Sharp"/>
                  <a:cs typeface="Lohit Devanagari"/>
                </a:rPr>
                <a:t>239</a:t>
              </a:r>
              <a:r>
                <a:rPr lang="fr-FR" sz="1250">
                  <a:latin typeface="Liberation Sans"/>
                  <a:ea typeface="WenQuanYi Zen Hei Sharp"/>
                  <a:cs typeface="Lohit Devanagari"/>
                </a:rPr>
                <a:t>U</a:t>
              </a:r>
              <a:endParaRPr/>
            </a:p>
          </p:txBody>
        </p:sp>
      </p:grpSp>
      <p:grpSp>
        <p:nvGrpSpPr>
          <p:cNvPr id="980640151" name="Group 44"/>
          <p:cNvGrpSpPr/>
          <p:nvPr/>
        </p:nvGrpSpPr>
        <p:grpSpPr bwMode="auto">
          <a:xfrm>
            <a:off x="336204" y="4076368"/>
            <a:ext cx="3286746" cy="2251719"/>
            <a:chOff x="0" y="0"/>
            <a:chExt cx="3286746" cy="2251719"/>
          </a:xfrm>
        </p:grpSpPr>
        <p:pic>
          <p:nvPicPr>
            <p:cNvPr id="2084536176" name="Picture 51"/>
            <p:cNvPicPr>
              <a:picLocks noChangeAspect="1"/>
            </p:cNvPicPr>
            <p:nvPr/>
          </p:nvPicPr>
          <p:blipFill rotWithShape="1">
            <a:blip r:embed="rId4">
              <a:lum/>
              <a:alphaModFix/>
            </a:blip>
            <a:srcRect b="49144"/>
            <a:stretch/>
          </p:blipFill>
          <p:spPr bwMode="auto">
            <a:xfrm>
              <a:off x="48154" y="0"/>
              <a:ext cx="3238587" cy="22517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4540663" name="TextBox 53"/>
            <p:cNvSpPr txBox="1"/>
            <p:nvPr/>
          </p:nvSpPr>
          <p:spPr bwMode="auto">
            <a:xfrm>
              <a:off x="2343114" y="227818"/>
              <a:ext cx="448167" cy="27250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44" tIns="40821" rIns="81644" bIns="40821" anchorCtr="0" compatLnSpc="0">
              <a:spAutoFit/>
            </a:bodyPr>
            <a:lstStyle/>
            <a:p>
              <a:pPr>
                <a:defRPr b="0"/>
              </a:pPr>
              <a:r>
                <a:rPr lang="fr-FR" sz="1250" baseline="30000">
                  <a:latin typeface="Liberation Sans"/>
                  <a:ea typeface="WenQuanYi Zen Hei Sharp"/>
                  <a:cs typeface="Lohit Devanagari"/>
                </a:rPr>
                <a:t>239</a:t>
              </a:r>
              <a:r>
                <a:rPr lang="fr-FR" sz="1250">
                  <a:latin typeface="Liberation Sans"/>
                  <a:ea typeface="WenQuanYi Zen Hei Sharp"/>
                  <a:cs typeface="Lohit Devanagari"/>
                </a:rPr>
                <a:t>U</a:t>
              </a:r>
              <a:endParaRPr/>
            </a:p>
          </p:txBody>
        </p:sp>
        <p:sp>
          <p:nvSpPr>
            <p:cNvPr id="1382622333" name="Freeform: Shape 710"/>
            <p:cNvSpPr/>
            <p:nvPr/>
          </p:nvSpPr>
          <p:spPr bwMode="auto">
            <a:xfrm>
              <a:off x="0" y="1812438"/>
              <a:ext cx="164046" cy="33651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 extrusionOk="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</a:ln>
          </p:spPr>
          <p:txBody>
            <a:bodyPr vert="horz" wrap="none" lIns="81644" tIns="40821" rIns="81644" bIns="40821" anchor="ctr" anchorCtr="0" compatLnSpc="0">
              <a:noAutofit/>
            </a:bodyPr>
            <a:lstStyle/>
            <a:p>
              <a:pPr>
                <a:defRPr/>
              </a:pPr>
              <a:endParaRPr lang="fr-FR" sz="1650">
                <a:latin typeface="Liberation Sans"/>
                <a:ea typeface="WenQuanYi Zen Hei Sharp"/>
                <a:cs typeface="Lohit Devanagari"/>
              </a:endParaRPr>
            </a:p>
          </p:txBody>
        </p:sp>
      </p:grpSp>
      <p:grpSp>
        <p:nvGrpSpPr>
          <p:cNvPr id="250825084" name="Group 715"/>
          <p:cNvGrpSpPr/>
          <p:nvPr/>
        </p:nvGrpSpPr>
        <p:grpSpPr bwMode="auto">
          <a:xfrm>
            <a:off x="4019014" y="4876264"/>
            <a:ext cx="1708897" cy="1120770"/>
            <a:chOff x="10180059" y="1236989"/>
            <a:chExt cx="1708897" cy="1120770"/>
          </a:xfrm>
        </p:grpSpPr>
        <p:sp>
          <p:nvSpPr>
            <p:cNvPr id="1842194750" name="TextShape 21"/>
            <p:cNvSpPr txBox="1"/>
            <p:nvPr/>
          </p:nvSpPr>
          <p:spPr bwMode="auto">
            <a:xfrm>
              <a:off x="10397351" y="1339694"/>
              <a:ext cx="1491606" cy="284409"/>
            </a:xfrm>
            <a:prstGeom prst="rect">
              <a:avLst/>
            </a:prstGeom>
            <a:noFill/>
            <a:ln>
              <a:noFill/>
            </a:ln>
          </p:spPr>
          <p:txBody>
            <a:bodyPr lIns="81632" tIns="40815" rIns="81632" bIns="40815"/>
            <a:lstStyle/>
            <a:p>
              <a:pPr marL="324">
                <a:lnSpc>
                  <a:spcPct val="93000"/>
                </a:lnSpc>
                <a:buClr>
                  <a:srgbClr val="000000"/>
                </a:buClr>
                <a:buSzPct val="45000"/>
                <a:defRPr/>
              </a:pPr>
              <a:r>
                <a:rPr lang="fr-FR" sz="1650" b="1" spc="0">
                  <a:solidFill>
                    <a:srgbClr val="000000"/>
                  </a:solidFill>
                  <a:latin typeface="Times New Roman"/>
                  <a:ea typeface="Arial"/>
                </a:rPr>
                <a:t>2v method </a:t>
              </a:r>
              <a:endParaRPr lang="fr-FR" sz="1650" spc="0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29579216" name="Image 9"/>
            <p:cNvPicPr/>
            <p:nvPr/>
          </p:nvPicPr>
          <p:blipFill rotWithShape="1">
            <a:blip r:embed="rId5"/>
            <a:stretch/>
          </p:blipFill>
          <p:spPr bwMode="auto">
            <a:xfrm>
              <a:off x="10240018" y="1586646"/>
              <a:ext cx="1526115" cy="613217"/>
            </a:xfrm>
            <a:prstGeom prst="rect">
              <a:avLst/>
            </a:prstGeom>
            <a:ln>
              <a:noFill/>
            </a:ln>
          </p:spPr>
        </p:pic>
        <p:sp>
          <p:nvSpPr>
            <p:cNvPr id="1227260458" name="Rectangle : coins arrondis 12"/>
            <p:cNvSpPr/>
            <p:nvPr/>
          </p:nvSpPr>
          <p:spPr bwMode="auto">
            <a:xfrm>
              <a:off x="10180059" y="1236989"/>
              <a:ext cx="1708236" cy="1120770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pic>
        <p:nvPicPr>
          <p:cNvPr id="957907208" name="Picture 957907207"/>
          <p:cNvPicPr>
            <a:picLocks noChangeAspect="1"/>
          </p:cNvPicPr>
          <p:nvPr/>
        </p:nvPicPr>
        <p:blipFill rotWithShape="1">
          <a:blip r:embed="rId6"/>
          <a:srcRect l="17657" t="18939" r="41211" b="23783"/>
          <a:stretch/>
        </p:blipFill>
        <p:spPr bwMode="auto">
          <a:xfrm>
            <a:off x="3902990" y="868455"/>
            <a:ext cx="3619499" cy="3774469"/>
          </a:xfrm>
          <a:prstGeom prst="rect">
            <a:avLst/>
          </a:prstGeom>
        </p:spPr>
      </p:pic>
      <p:sp>
        <p:nvSpPr>
          <p:cNvPr id="452818637" name="TextShape 14"/>
          <p:cNvSpPr txBox="1"/>
          <p:nvPr/>
        </p:nvSpPr>
        <p:spPr bwMode="auto">
          <a:xfrm>
            <a:off x="7624706" y="2664243"/>
            <a:ext cx="4547813" cy="1108262"/>
          </a:xfrm>
          <a:prstGeom prst="rect">
            <a:avLst/>
          </a:prstGeom>
          <a:noFill/>
          <a:ln>
            <a:noFill/>
          </a:ln>
        </p:spPr>
        <p:txBody>
          <a:bodyPr lIns="89983" tIns="44990" rIns="89983" bIns="44990"/>
          <a:lstStyle/>
          <a:p>
            <a:pPr marL="215937" indent="-215937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400" spc="0">
                <a:solidFill>
                  <a:srgbClr val="000000"/>
                </a:solidFill>
                <a:latin typeface="Calibri"/>
              </a:rPr>
              <a:t>By combining several systems the </a:t>
            </a:r>
            <a:r>
              <a:rPr lang="fr-FR" sz="1400" b="1" spc="0">
                <a:solidFill>
                  <a:srgbClr val="000000"/>
                </a:solidFill>
                <a:latin typeface="Calibri"/>
              </a:rPr>
              <a:t>role of proton- and neutron- octupole deformed shells</a:t>
            </a:r>
            <a:r>
              <a:rPr lang="fr-FR" sz="1400" spc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1400" b="1" spc="0">
                <a:solidFill>
                  <a:srgbClr val="000000"/>
                </a:solidFill>
                <a:latin typeface="Calibri"/>
              </a:rPr>
              <a:t>[G. Scamps, C Simenel, Nature 564, 382 (2018)] </a:t>
            </a:r>
            <a:r>
              <a:rPr lang="fr-FR" sz="1400" spc="0">
                <a:solidFill>
                  <a:srgbClr val="000000"/>
                </a:solidFill>
                <a:latin typeface="Calibri"/>
              </a:rPr>
              <a:t>are reflected</a:t>
            </a:r>
          </a:p>
        </p:txBody>
      </p:sp>
      <p:sp>
        <p:nvSpPr>
          <p:cNvPr id="439611695" name="TextShape 15"/>
          <p:cNvSpPr txBox="1"/>
          <p:nvPr/>
        </p:nvSpPr>
        <p:spPr bwMode="auto">
          <a:xfrm>
            <a:off x="7637581" y="3329055"/>
            <a:ext cx="4335294" cy="853785"/>
          </a:xfrm>
          <a:prstGeom prst="rect">
            <a:avLst/>
          </a:prstGeom>
          <a:noFill/>
          <a:ln>
            <a:noFill/>
          </a:ln>
        </p:spPr>
        <p:txBody>
          <a:bodyPr lIns="89983" tIns="44990" rIns="89983" bIns="44990"/>
          <a:lstStyle/>
          <a:p>
            <a:pPr marL="215937" indent="-215937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400" spc="0">
                <a:solidFill>
                  <a:srgbClr val="000000"/>
                </a:solidFill>
                <a:latin typeface="Calibri"/>
              </a:rPr>
              <a:t>The large production of Te in </a:t>
            </a:r>
            <a:r>
              <a:rPr lang="fr-FR" sz="1400" spc="0" baseline="30000">
                <a:solidFill>
                  <a:srgbClr val="000000"/>
                </a:solidFill>
                <a:latin typeface="Calibri"/>
              </a:rPr>
              <a:t>239</a:t>
            </a:r>
            <a:r>
              <a:rPr lang="fr-FR" sz="1400" spc="0">
                <a:solidFill>
                  <a:srgbClr val="000000"/>
                </a:solidFill>
                <a:latin typeface="Calibri"/>
              </a:rPr>
              <a:t>U can be explained by the combined effect of the octupole shells in Z=52 and N=84 </a:t>
            </a:r>
            <a:endParaRPr/>
          </a:p>
        </p:txBody>
      </p:sp>
      <p:sp>
        <p:nvSpPr>
          <p:cNvPr id="1592490743" name="TextShape 16"/>
          <p:cNvSpPr txBox="1"/>
          <p:nvPr/>
        </p:nvSpPr>
        <p:spPr bwMode="auto">
          <a:xfrm>
            <a:off x="7637581" y="3964460"/>
            <a:ext cx="4227312" cy="849465"/>
          </a:xfrm>
          <a:prstGeom prst="rect">
            <a:avLst/>
          </a:prstGeom>
          <a:noFill/>
          <a:ln>
            <a:noFill/>
          </a:ln>
        </p:spPr>
        <p:txBody>
          <a:bodyPr lIns="89983" tIns="44990" rIns="89983" bIns="44990"/>
          <a:lstStyle/>
          <a:p>
            <a:pPr marL="215937" indent="-215937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400" spc="0">
                <a:solidFill>
                  <a:srgbClr val="000000"/>
                </a:solidFill>
                <a:latin typeface="Calibri"/>
              </a:rPr>
              <a:t>The production of Ba is explained by the effect of N=88 in </a:t>
            </a:r>
            <a:r>
              <a:rPr lang="fr-FR" sz="1400" spc="0" baseline="30000">
                <a:solidFill>
                  <a:srgbClr val="000000"/>
                </a:solidFill>
                <a:latin typeface="Calibri"/>
              </a:rPr>
              <a:t>240</a:t>
            </a:r>
            <a:r>
              <a:rPr lang="fr-FR" sz="1400" spc="0">
                <a:solidFill>
                  <a:srgbClr val="000000"/>
                </a:solidFill>
                <a:latin typeface="Calibri"/>
              </a:rPr>
              <a:t>Pu and N=56 in </a:t>
            </a:r>
            <a:r>
              <a:rPr lang="fr-FR" sz="1400" spc="0" baseline="30000">
                <a:solidFill>
                  <a:srgbClr val="000000"/>
                </a:solidFill>
                <a:latin typeface="Calibri"/>
              </a:rPr>
              <a:t>239</a:t>
            </a:r>
            <a:r>
              <a:rPr lang="fr-FR" sz="1400" spc="0">
                <a:solidFill>
                  <a:srgbClr val="000000"/>
                </a:solidFill>
                <a:latin typeface="Calibri"/>
              </a:rPr>
              <a:t>U </a:t>
            </a:r>
            <a:endParaRPr/>
          </a:p>
        </p:txBody>
      </p:sp>
      <p:sp>
        <p:nvSpPr>
          <p:cNvPr id="480101219" name="TextBox 480101218"/>
          <p:cNvSpPr txBox="1"/>
          <p:nvPr/>
        </p:nvSpPr>
        <p:spPr bwMode="auto">
          <a:xfrm>
            <a:off x="8080885" y="1197712"/>
            <a:ext cx="3340701" cy="11890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t>The neutron excess N/Z also helps the study of the correlation between neutron and proton shells.</a:t>
            </a:r>
          </a:p>
        </p:txBody>
      </p:sp>
      <p:sp>
        <p:nvSpPr>
          <p:cNvPr id="466366029" name="TextBox 466366028"/>
          <p:cNvSpPr txBox="1"/>
          <p:nvPr/>
        </p:nvSpPr>
        <p:spPr bwMode="auto">
          <a:xfrm>
            <a:off x="7002950" y="5402354"/>
            <a:ext cx="3295337" cy="384144"/>
          </a:xfrm>
          <a:prstGeom prst="rect">
            <a:avLst/>
          </a:prstGeom>
          <a:noFill/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fr-FR">
                <a:solidFill>
                  <a:srgbClr val="FF0000"/>
                </a:solidFill>
              </a:rPr>
              <a:t>Y(A</a:t>
            </a:r>
            <a:r>
              <a:rPr lang="fr-FR" baseline="-25000">
                <a:solidFill>
                  <a:srgbClr val="FF0000"/>
                </a:solidFill>
              </a:rPr>
              <a:t>pre</a:t>
            </a:r>
            <a:r>
              <a:rPr lang="fr-FR">
                <a:solidFill>
                  <a:srgbClr val="FF0000"/>
                </a:solidFill>
              </a:rPr>
              <a:t>,Z), &lt;N</a:t>
            </a:r>
            <a:r>
              <a:rPr lang="fr-FR" baseline="-25000">
                <a:solidFill>
                  <a:srgbClr val="FF0000"/>
                </a:solidFill>
              </a:rPr>
              <a:t>pre</a:t>
            </a:r>
            <a:r>
              <a:rPr lang="fr-FR">
                <a:solidFill>
                  <a:srgbClr val="FF0000"/>
                </a:solidFill>
              </a:rPr>
              <a:t>&gt;/Z(Z), </a:t>
            </a:r>
            <a:r>
              <a:rPr lang="fr-FR">
                <a:solidFill>
                  <a:srgbClr val="FF0000"/>
                </a:solidFill>
                <a:latin typeface="Symbol"/>
                <a:ea typeface="Symbol"/>
                <a:cs typeface="Symbol"/>
              </a:rPr>
              <a:t>&lt;n&gt;(Z)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23305356" name="TextBox 423305355"/>
          <p:cNvSpPr txBox="1"/>
          <p:nvPr/>
        </p:nvSpPr>
        <p:spPr bwMode="auto">
          <a:xfrm>
            <a:off x="102276" y="737289"/>
            <a:ext cx="3519599" cy="366118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>
                <a:solidFill>
                  <a:srgbClr val="FF0000"/>
                </a:solidFill>
              </a:rPr>
              <a:t>(Z,A)-neutron multiplicity-TKE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140495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46251122" name="Title 8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810474367" name="Picture 810474366"/>
          <p:cNvPicPr>
            <a:picLocks noChangeAspect="1"/>
          </p:cNvPicPr>
          <p:nvPr/>
        </p:nvPicPr>
        <p:blipFill rotWithShape="1">
          <a:blip/>
          <a:stretch/>
        </p:blipFill>
        <p:spPr bwMode="auto">
          <a:xfrm>
            <a:off x="5195999" y="2529000"/>
            <a:ext cx="1800000" cy="1800000"/>
          </a:xfrm>
          <a:prstGeom prst="rect">
            <a:avLst/>
          </a:prstGeom>
        </p:spPr>
      </p:pic>
      <p:pic>
        <p:nvPicPr>
          <p:cNvPr id="755356406" name="Picture 75535640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455333" y="944031"/>
            <a:ext cx="8319583" cy="55463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9416240" name="Titre 1"/>
          <p:cNvSpPr>
            <a:spLocks noGrp="1"/>
          </p:cNvSpPr>
          <p:nvPr>
            <p:ph type="title"/>
          </p:nvPr>
        </p:nvSpPr>
        <p:spPr bwMode="auto">
          <a:xfrm>
            <a:off x="838198" y="365124"/>
            <a:ext cx="10515600" cy="1325562"/>
          </a:xfrm>
        </p:spPr>
        <p:txBody>
          <a:bodyPr/>
          <a:lstStyle/>
          <a:p>
            <a:pPr algn="ctr">
              <a:defRPr/>
            </a:pPr>
            <a:r>
              <a:rPr lang="fr-FR"/>
              <a:t>A set of </a:t>
            </a:r>
            <a:r>
              <a:rPr lang="en-ZA"/>
              <a:t>revisited</a:t>
            </a:r>
            <a:r>
              <a:rPr lang="fr-FR"/>
              <a:t> and new observables</a:t>
            </a:r>
            <a:br>
              <a:rPr lang="fr-FR"/>
            </a:br>
            <a:r>
              <a:rPr lang="fr-FR"/>
              <a:t>Fragments N excess (&lt;N&gt;/Z)</a:t>
            </a:r>
            <a:endParaRPr/>
          </a:p>
        </p:txBody>
      </p:sp>
      <p:pic>
        <p:nvPicPr>
          <p:cNvPr id="1915614333" name="Image 4"/>
          <p:cNvPicPr>
            <a:picLocks noChangeAspect="1"/>
          </p:cNvPicPr>
          <p:nvPr/>
        </p:nvPicPr>
        <p:blipFill rotWithShape="1">
          <a:blip r:embed="rId3"/>
          <a:srcRect t="24652"/>
          <a:stretch/>
        </p:blipFill>
        <p:spPr bwMode="auto">
          <a:xfrm>
            <a:off x="4002287" y="1723176"/>
            <a:ext cx="8783146" cy="4671721"/>
          </a:xfrm>
          <a:prstGeom prst="rect">
            <a:avLst/>
          </a:prstGeom>
        </p:spPr>
      </p:pic>
      <p:cxnSp>
        <p:nvCxnSpPr>
          <p:cNvPr id="717666180" name="Connecteur droit avec flèche 10"/>
          <p:cNvCxnSpPr>
            <a:stCxn id="2070183407" idx="1"/>
          </p:cNvCxnSpPr>
          <p:nvPr/>
        </p:nvCxnSpPr>
        <p:spPr bwMode="auto">
          <a:xfrm flipV="1">
            <a:off x="4327266" y="3716786"/>
            <a:ext cx="378082" cy="2122"/>
          </a:xfrm>
          <a:prstGeom prst="straightConnector1">
            <a:avLst/>
          </a:prstGeom>
          <a:ln w="57150">
            <a:solidFill>
              <a:srgbClr val="FF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2372342" name="Rectangle 14"/>
          <p:cNvSpPr/>
          <p:nvPr/>
        </p:nvSpPr>
        <p:spPr bwMode="auto">
          <a:xfrm>
            <a:off x="5559424" y="1603600"/>
            <a:ext cx="5048249" cy="252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>
                <a:solidFill>
                  <a:schemeClr val="tx1"/>
                </a:solidFill>
              </a:rPr>
              <a:t>D. Ramos </a:t>
            </a:r>
            <a:r>
              <a:rPr lang="fr-FR" i="1">
                <a:solidFill>
                  <a:schemeClr val="tx1"/>
                </a:solidFill>
              </a:rPr>
              <a:t>et al.</a:t>
            </a:r>
            <a:r>
              <a:rPr lang="fr-FR">
                <a:solidFill>
                  <a:schemeClr val="tx1"/>
                </a:solidFill>
              </a:rPr>
              <a:t> (2019)</a:t>
            </a:r>
            <a:endParaRPr/>
          </a:p>
        </p:txBody>
      </p:sp>
      <p:sp>
        <p:nvSpPr>
          <p:cNvPr id="1977826568" name="ZoneTexte 15"/>
          <p:cNvSpPr txBox="1"/>
          <p:nvPr/>
        </p:nvSpPr>
        <p:spPr bwMode="auto">
          <a:xfrm>
            <a:off x="2261985" y="5776617"/>
            <a:ext cx="7256771" cy="823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fr-FR" sz="2400"/>
              <a:t>Reveals fine structural effects otherwise unnoticed</a:t>
            </a:r>
            <a:br>
              <a:rPr lang="fr-FR" sz="2400"/>
            </a:br>
            <a:r>
              <a:rPr lang="fr-FR" sz="2400"/>
              <a:t>N=82 (~spherical)  and N=88 (deformed / Octupolar)</a:t>
            </a:r>
            <a:endParaRPr/>
          </a:p>
        </p:txBody>
      </p:sp>
      <p:grpSp>
        <p:nvGrpSpPr>
          <p:cNvPr id="489960086" name="Groupe 18"/>
          <p:cNvGrpSpPr/>
          <p:nvPr/>
        </p:nvGrpSpPr>
        <p:grpSpPr bwMode="auto">
          <a:xfrm>
            <a:off x="374400" y="1592712"/>
            <a:ext cx="3952866" cy="4272739"/>
            <a:chOff x="374400" y="1766887"/>
            <a:chExt cx="3952866" cy="4272739"/>
          </a:xfrm>
        </p:grpSpPr>
        <p:pic>
          <p:nvPicPr>
            <p:cNvPr id="130713930" name="Image 6"/>
            <p:cNvPicPr>
              <a:picLocks noChangeAspect="1"/>
            </p:cNvPicPr>
            <p:nvPr/>
          </p:nvPicPr>
          <p:blipFill rotWithShape="1">
            <a:blip r:embed="rId4"/>
            <a:srcRect t="24652" r="50714" b="29251"/>
            <a:stretch/>
          </p:blipFill>
          <p:spPr bwMode="auto">
            <a:xfrm>
              <a:off x="374400" y="1766887"/>
              <a:ext cx="3462777" cy="2142297"/>
            </a:xfrm>
            <a:prstGeom prst="rect">
              <a:avLst/>
            </a:prstGeom>
          </p:spPr>
        </p:pic>
        <p:pic>
          <p:nvPicPr>
            <p:cNvPr id="727432958" name="Image 7"/>
            <p:cNvPicPr>
              <a:picLocks noChangeAspect="1"/>
            </p:cNvPicPr>
            <p:nvPr/>
          </p:nvPicPr>
          <p:blipFill rotWithShape="1">
            <a:blip r:embed="rId4"/>
            <a:srcRect l="47817" t="24652" r="40" b="29251"/>
            <a:stretch/>
          </p:blipFill>
          <p:spPr bwMode="auto">
            <a:xfrm>
              <a:off x="446939" y="3858840"/>
              <a:ext cx="3663418" cy="2142297"/>
            </a:xfrm>
            <a:prstGeom prst="rect">
              <a:avLst/>
            </a:prstGeom>
          </p:spPr>
        </p:pic>
        <p:sp>
          <p:nvSpPr>
            <p:cNvPr id="2070183407" name="Accolade fermante 8"/>
            <p:cNvSpPr/>
            <p:nvPr/>
          </p:nvSpPr>
          <p:spPr bwMode="auto">
            <a:xfrm>
              <a:off x="4163979" y="1970313"/>
              <a:ext cx="163287" cy="3845542"/>
            </a:xfrm>
            <a:prstGeom prst="rightBrace">
              <a:avLst>
                <a:gd name="adj1" fmla="val 8333"/>
                <a:gd name="adj2" fmla="val 500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823595218" name="Rectangle 16"/>
            <p:cNvSpPr/>
            <p:nvPr/>
          </p:nvSpPr>
          <p:spPr bwMode="auto">
            <a:xfrm>
              <a:off x="3543300" y="3686175"/>
              <a:ext cx="455569" cy="172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15283037" name="Rectangle 17"/>
            <p:cNvSpPr/>
            <p:nvPr/>
          </p:nvSpPr>
          <p:spPr bwMode="auto">
            <a:xfrm>
              <a:off x="374400" y="5769621"/>
              <a:ext cx="625725" cy="2700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439023096" name="Slide Number Placeholder 2"/>
          <p:cNvSpPr>
            <a:spLocks noGrp="1"/>
          </p:cNvSpPr>
          <p:nvPr>
            <p:ph type="sldNum" sz="quarter" idx="4"/>
          </p:nvPr>
        </p:nvSpPr>
        <p:spPr bwMode="auto">
          <a:xfrm>
            <a:off x="11582399" y="6588579"/>
            <a:ext cx="609599" cy="269419"/>
          </a:xfrm>
        </p:spPr>
        <p:txBody>
          <a:bodyPr/>
          <a:lstStyle/>
          <a:p>
            <a:pPr>
              <a:defRPr/>
            </a:pPr>
            <a:r>
              <a:rPr lang="en-US"/>
              <a:t>33</a:t>
            </a:r>
          </a:p>
        </p:txBody>
      </p:sp>
      <p:sp>
        <p:nvSpPr>
          <p:cNvPr id="980922235" name="TextBox 3"/>
          <p:cNvSpPr txBox="1"/>
          <p:nvPr/>
        </p:nvSpPr>
        <p:spPr bwMode="auto">
          <a:xfrm rot="16199998">
            <a:off x="4569686" y="2713026"/>
            <a:ext cx="641019" cy="3661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/>
              <a:t>Post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2098722" name="Rectangle 27"/>
          <p:cNvSpPr/>
          <p:nvPr/>
        </p:nvSpPr>
        <p:spPr bwMode="auto">
          <a:xfrm>
            <a:off x="4506737" y="3500481"/>
            <a:ext cx="4336799" cy="267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50"/>
          </a:p>
        </p:txBody>
      </p:sp>
      <p:pic>
        <p:nvPicPr>
          <p:cNvPr id="1371745872" name="Image 390"/>
          <p:cNvPicPr/>
          <p:nvPr/>
        </p:nvPicPr>
        <p:blipFill rotWithShape="1">
          <a:blip r:embed="rId3"/>
          <a:stretch/>
        </p:blipFill>
        <p:spPr bwMode="auto">
          <a:xfrm>
            <a:off x="246123" y="1254638"/>
            <a:ext cx="3615057" cy="2491125"/>
          </a:xfrm>
          <a:prstGeom prst="rect">
            <a:avLst/>
          </a:prstGeom>
          <a:ln>
            <a:noFill/>
          </a:ln>
        </p:spPr>
      </p:pic>
      <p:sp>
        <p:nvSpPr>
          <p:cNvPr id="1811157509" name="CustomShape 2"/>
          <p:cNvSpPr/>
          <p:nvPr/>
        </p:nvSpPr>
        <p:spPr bwMode="auto">
          <a:xfrm>
            <a:off x="785970" y="1064268"/>
            <a:ext cx="456166" cy="13061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3559069" name="CustomShape 3"/>
          <p:cNvSpPr/>
          <p:nvPr/>
        </p:nvSpPr>
        <p:spPr bwMode="auto">
          <a:xfrm>
            <a:off x="1732266" y="1097574"/>
            <a:ext cx="522452" cy="13061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8357254" name="CustomShape 4"/>
          <p:cNvSpPr/>
          <p:nvPr/>
        </p:nvSpPr>
        <p:spPr bwMode="auto">
          <a:xfrm>
            <a:off x="785970" y="1065900"/>
            <a:ext cx="456166" cy="13061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8039746" name="CustomShape 5"/>
          <p:cNvSpPr/>
          <p:nvPr/>
        </p:nvSpPr>
        <p:spPr bwMode="auto">
          <a:xfrm>
            <a:off x="1732266" y="1099206"/>
            <a:ext cx="522452" cy="13061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5610135" name="TextShape 7"/>
          <p:cNvSpPr txBox="1"/>
          <p:nvPr/>
        </p:nvSpPr>
        <p:spPr bwMode="auto">
          <a:xfrm>
            <a:off x="4145826" y="1830926"/>
            <a:ext cx="735916" cy="400491"/>
          </a:xfrm>
          <a:prstGeom prst="rect">
            <a:avLst/>
          </a:prstGeom>
          <a:noFill/>
          <a:ln>
            <a:noFill/>
          </a:ln>
        </p:spPr>
        <p:txBody>
          <a:bodyPr lIns="81632" tIns="40815" rIns="81632" bIns="40815"/>
          <a:lstStyle/>
          <a:p>
            <a:pPr>
              <a:buClr>
                <a:srgbClr val="000000"/>
              </a:buClr>
              <a:buSzPct val="45000"/>
              <a:defRPr/>
            </a:pPr>
            <a:r>
              <a:rPr lang="fr-FR" sz="1650" b="1" spc="0">
                <a:solidFill>
                  <a:srgbClr val="000000"/>
                </a:solidFill>
                <a:latin typeface="Times New Roman"/>
              </a:rPr>
              <a:t>2023</a:t>
            </a:r>
            <a:endParaRPr lang="fr-FR" sz="1650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525434" name="Rectangle 12"/>
          <p:cNvSpPr/>
          <p:nvPr/>
        </p:nvSpPr>
        <p:spPr bwMode="auto">
          <a:xfrm>
            <a:off x="5017694" y="648918"/>
            <a:ext cx="3180272" cy="5390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50"/>
          </a:p>
        </p:txBody>
      </p:sp>
      <p:sp>
        <p:nvSpPr>
          <p:cNvPr id="1946626503" name="TextShape 7"/>
          <p:cNvSpPr txBox="1"/>
          <p:nvPr/>
        </p:nvSpPr>
        <p:spPr bwMode="auto">
          <a:xfrm>
            <a:off x="5718564" y="861827"/>
            <a:ext cx="1292332" cy="400491"/>
          </a:xfrm>
          <a:prstGeom prst="rect">
            <a:avLst/>
          </a:prstGeom>
          <a:noFill/>
          <a:ln>
            <a:noFill/>
          </a:ln>
        </p:spPr>
        <p:txBody>
          <a:bodyPr lIns="81632" tIns="40815" rIns="81632" bIns="40815"/>
          <a:lstStyle/>
          <a:p>
            <a:pPr algn="ctr">
              <a:buClr>
                <a:srgbClr val="000000"/>
              </a:buClr>
              <a:buSzPct val="45000"/>
              <a:defRPr/>
            </a:pPr>
            <a:r>
              <a:rPr lang="fr-FR" sz="2000" b="1" spc="0">
                <a:solidFill>
                  <a:srgbClr val="000000"/>
                </a:solidFill>
                <a:latin typeface="Calibri"/>
              </a:rPr>
              <a:t>PISTA</a:t>
            </a:r>
            <a:endParaRPr lang="fr-FR" sz="2000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3065215" name="TextShape 7"/>
          <p:cNvSpPr txBox="1"/>
          <p:nvPr/>
        </p:nvSpPr>
        <p:spPr bwMode="auto">
          <a:xfrm>
            <a:off x="1674947" y="925668"/>
            <a:ext cx="1292332" cy="400491"/>
          </a:xfrm>
          <a:prstGeom prst="rect">
            <a:avLst/>
          </a:prstGeom>
          <a:noFill/>
          <a:ln>
            <a:noFill/>
          </a:ln>
        </p:spPr>
        <p:txBody>
          <a:bodyPr lIns="81632" tIns="40815" rIns="81632" bIns="40815"/>
          <a:lstStyle/>
          <a:p>
            <a:pPr algn="ctr">
              <a:buClr>
                <a:srgbClr val="000000"/>
              </a:buClr>
              <a:buSzPct val="45000"/>
              <a:defRPr/>
            </a:pPr>
            <a:r>
              <a:rPr lang="fr-FR" sz="2000" b="1" spc="0">
                <a:solidFill>
                  <a:srgbClr val="000000"/>
                </a:solidFill>
                <a:latin typeface="Calibri"/>
              </a:rPr>
              <a:t>SPIDER</a:t>
            </a:r>
            <a:endParaRPr lang="fr-FR" sz="2000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4732399" name="TextShape 12"/>
          <p:cNvSpPr txBox="1"/>
          <p:nvPr/>
        </p:nvSpPr>
        <p:spPr bwMode="auto">
          <a:xfrm>
            <a:off x="3495947" y="2670517"/>
            <a:ext cx="1998936" cy="1151685"/>
          </a:xfrm>
          <a:prstGeom prst="rect">
            <a:avLst/>
          </a:prstGeom>
          <a:noFill/>
          <a:ln>
            <a:noFill/>
          </a:ln>
        </p:spPr>
        <p:txBody>
          <a:bodyPr lIns="81632" tIns="40815" rIns="81632" bIns="40815"/>
          <a:lstStyle/>
          <a:p>
            <a:pPr marL="195898" indent="-195898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450" spc="0">
                <a:solidFill>
                  <a:srgbClr val="000000"/>
                </a:solidFill>
                <a:latin typeface="Calibri"/>
                <a:cs typeface="Times New Roman"/>
              </a:rPr>
              <a:t>High granularity</a:t>
            </a:r>
          </a:p>
          <a:p>
            <a:pPr>
              <a:buClr>
                <a:srgbClr val="000000"/>
              </a:buClr>
              <a:buSzPct val="45000"/>
              <a:defRPr/>
            </a:pPr>
            <a:r>
              <a:rPr lang="fr-FR" sz="1450" spc="0">
                <a:solidFill>
                  <a:srgbClr val="000000"/>
                </a:solidFill>
                <a:latin typeface="Calibri"/>
                <a:cs typeface="Times New Roman"/>
              </a:rPr>
              <a:t>      (0.5 mm strips)</a:t>
            </a:r>
            <a:endParaRPr/>
          </a:p>
          <a:p>
            <a:pPr marL="195898" indent="-195898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450" spc="0">
                <a:solidFill>
                  <a:srgbClr val="000000"/>
                </a:solidFill>
                <a:latin typeface="Calibri"/>
                <a:cs typeface="Times New Roman"/>
              </a:rPr>
              <a:t>High homogeneity</a:t>
            </a:r>
          </a:p>
        </p:txBody>
      </p:sp>
      <p:sp>
        <p:nvSpPr>
          <p:cNvPr id="1914339607" name="TextShape 15"/>
          <p:cNvSpPr txBox="1"/>
          <p:nvPr/>
        </p:nvSpPr>
        <p:spPr bwMode="auto">
          <a:xfrm>
            <a:off x="3318413" y="3438621"/>
            <a:ext cx="2281923" cy="322983"/>
          </a:xfrm>
          <a:prstGeom prst="rect">
            <a:avLst/>
          </a:prstGeom>
          <a:noFill/>
          <a:ln>
            <a:noFill/>
          </a:ln>
        </p:spPr>
        <p:txBody>
          <a:bodyPr lIns="81632" tIns="40815" rIns="81632" bIns="40815"/>
          <a:lstStyle/>
          <a:p>
            <a:pPr marL="195898" lvl="1">
              <a:buClr>
                <a:srgbClr val="000000"/>
              </a:buClr>
              <a:buSzPct val="45000"/>
              <a:defRPr/>
            </a:pPr>
            <a:r>
              <a:rPr lang="fr-FR" sz="1450" b="1" spc="0">
                <a:solidFill>
                  <a:srgbClr val="000000"/>
                </a:solidFill>
                <a:latin typeface="Times New Roman"/>
                <a:cs typeface="Times New Roman"/>
              </a:rPr>
              <a:t>∆</a:t>
            </a:r>
            <a:r>
              <a:rPr lang="fr-FR" sz="1450" b="1" spc="0">
                <a:solidFill>
                  <a:srgbClr val="000000"/>
                </a:solidFill>
                <a:latin typeface="Calibri"/>
                <a:cs typeface="Times New Roman"/>
              </a:rPr>
              <a:t>E</a:t>
            </a:r>
            <a:r>
              <a:rPr lang="fr-FR" sz="1450" b="1" spc="0" baseline="-25000">
                <a:solidFill>
                  <a:srgbClr val="000000"/>
                </a:solidFill>
                <a:latin typeface="Calibri"/>
                <a:cs typeface="Times New Roman"/>
              </a:rPr>
              <a:t>x</a:t>
            </a:r>
            <a:r>
              <a:rPr lang="fr-FR" sz="1450" b="1" spc="0">
                <a:solidFill>
                  <a:srgbClr val="000000"/>
                </a:solidFill>
                <a:latin typeface="Calibri"/>
                <a:cs typeface="Times New Roman"/>
              </a:rPr>
              <a:t>∼800 keV (FWHM)</a:t>
            </a:r>
            <a:endParaRPr/>
          </a:p>
        </p:txBody>
      </p:sp>
      <p:sp>
        <p:nvSpPr>
          <p:cNvPr id="1804703022" name="TextShape 24"/>
          <p:cNvSpPr txBox="1"/>
          <p:nvPr/>
        </p:nvSpPr>
        <p:spPr bwMode="auto">
          <a:xfrm>
            <a:off x="8006415" y="1543064"/>
            <a:ext cx="2417229" cy="752999"/>
          </a:xfrm>
          <a:prstGeom prst="rect">
            <a:avLst/>
          </a:prstGeom>
          <a:noFill/>
          <a:ln>
            <a:noFill/>
          </a:ln>
        </p:spPr>
        <p:txBody>
          <a:bodyPr lIns="89984" tIns="44991" rIns="89984" bIns="44991"/>
          <a:lstStyle/>
          <a:p>
            <a:pPr marL="360" algn="ctr">
              <a:lnSpc>
                <a:spcPct val="93000"/>
              </a:lnSpc>
              <a:buClr>
                <a:srgbClr val="000000"/>
              </a:buClr>
              <a:buSzPct val="45000"/>
              <a:defRPr/>
            </a:pPr>
            <a:endParaRPr lang="fr-FR" sz="1600" spc="0">
              <a:solidFill>
                <a:srgbClr val="000000"/>
              </a:solidFill>
              <a:latin typeface="Calibri"/>
              <a:ea typeface="Arial"/>
            </a:endParaRPr>
          </a:p>
        </p:txBody>
      </p:sp>
      <p:grpSp>
        <p:nvGrpSpPr>
          <p:cNvPr id="555231320" name="Groupe 36"/>
          <p:cNvGrpSpPr/>
          <p:nvPr/>
        </p:nvGrpSpPr>
        <p:grpSpPr bwMode="auto">
          <a:xfrm>
            <a:off x="4673777" y="1131779"/>
            <a:ext cx="3061247" cy="2584502"/>
            <a:chOff x="0" y="0"/>
            <a:chExt cx="3061247" cy="2584502"/>
          </a:xfrm>
          <a:noFill/>
        </p:grpSpPr>
        <p:pic>
          <p:nvPicPr>
            <p:cNvPr id="2142566988" name="Image 37"/>
            <p:cNvPicPr>
              <a:picLocks noChangeAspect="1"/>
            </p:cNvPicPr>
            <p:nvPr/>
          </p:nvPicPr>
          <p:blipFill rotWithShape="1">
            <a:blip r:embed="rId4"/>
            <a:stretch/>
          </p:blipFill>
          <p:spPr bwMode="auto">
            <a:xfrm>
              <a:off x="690192" y="0"/>
              <a:ext cx="2112126" cy="2584502"/>
            </a:xfrm>
            <a:prstGeom prst="rect">
              <a:avLst/>
            </a:prstGeom>
            <a:grpFill/>
          </p:spPr>
        </p:pic>
        <p:cxnSp>
          <p:nvCxnSpPr>
            <p:cNvPr id="1193484858" name="Connecteur droit 38"/>
            <p:cNvCxnSpPr/>
            <p:nvPr/>
          </p:nvCxnSpPr>
          <p:spPr bwMode="auto">
            <a:xfrm>
              <a:off x="0" y="1321233"/>
              <a:ext cx="1190364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953569" name="Connecteur droit 39"/>
            <p:cNvCxnSpPr/>
            <p:nvPr/>
          </p:nvCxnSpPr>
          <p:spPr bwMode="auto">
            <a:xfrm flipV="1">
              <a:off x="1272460" y="440635"/>
              <a:ext cx="610437" cy="765575"/>
            </a:xfrm>
            <a:prstGeom prst="line">
              <a:avLst/>
            </a:prstGeom>
            <a:grpFill/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7943215" name="Connecteur droit 40"/>
            <p:cNvCxnSpPr/>
            <p:nvPr/>
          </p:nvCxnSpPr>
          <p:spPr bwMode="auto">
            <a:xfrm>
              <a:off x="1295914" y="1346482"/>
              <a:ext cx="1145143" cy="194233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162416" name="Connecteur droit 41"/>
            <p:cNvCxnSpPr/>
            <p:nvPr/>
          </p:nvCxnSpPr>
          <p:spPr bwMode="auto">
            <a:xfrm flipV="1">
              <a:off x="1295914" y="1024912"/>
              <a:ext cx="1145143" cy="267337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335186" name="Connecteur droit 42"/>
            <p:cNvCxnSpPr/>
            <p:nvPr/>
          </p:nvCxnSpPr>
          <p:spPr bwMode="auto">
            <a:xfrm>
              <a:off x="2621151" y="1573716"/>
              <a:ext cx="410986" cy="65747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750003" name="Connecteur droit 43"/>
            <p:cNvCxnSpPr/>
            <p:nvPr/>
          </p:nvCxnSpPr>
          <p:spPr bwMode="auto">
            <a:xfrm flipV="1">
              <a:off x="2621151" y="875247"/>
              <a:ext cx="440093" cy="95199"/>
            </a:xfrm>
            <a:prstGeom prst="line">
              <a:avLst/>
            </a:prstGeom>
            <a:grp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1364546" name="TextShape 88"/>
            <p:cNvSpPr/>
            <p:nvPr/>
          </p:nvSpPr>
          <p:spPr bwMode="auto">
            <a:xfrm>
              <a:off x="121741" y="977802"/>
              <a:ext cx="867195" cy="376835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7" tIns="48978" rIns="97957" bIns="48978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 baseline="30000">
                  <a:solidFill>
                    <a:srgbClr val="000000"/>
                  </a:solidFill>
                  <a:latin typeface="Arial"/>
                  <a:ea typeface="DejaVu Sans"/>
                </a:rPr>
                <a:t>238</a:t>
              </a: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U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1722253946" name="TextShape 88"/>
            <p:cNvSpPr/>
            <p:nvPr/>
          </p:nvSpPr>
          <p:spPr bwMode="auto">
            <a:xfrm>
              <a:off x="1833250" y="757608"/>
              <a:ext cx="657459" cy="267336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7" tIns="48978" rIns="97957" bIns="48978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FF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1263112564" name="TextShape 88"/>
            <p:cNvSpPr/>
            <p:nvPr/>
          </p:nvSpPr>
          <p:spPr bwMode="auto">
            <a:xfrm>
              <a:off x="2033384" y="1189170"/>
              <a:ext cx="657459" cy="267336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7" tIns="48978" rIns="97957" bIns="48978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FF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717190639" name="TextShape 88"/>
            <p:cNvSpPr/>
            <p:nvPr/>
          </p:nvSpPr>
          <p:spPr bwMode="auto">
            <a:xfrm>
              <a:off x="855405" y="1365459"/>
              <a:ext cx="657459" cy="267336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7" tIns="48978" rIns="97957" bIns="48978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 baseline="30000">
                  <a:solidFill>
                    <a:srgbClr val="000000"/>
                  </a:solidFill>
                  <a:latin typeface="Arial"/>
                  <a:ea typeface="DejaVu Sans"/>
                </a:rPr>
                <a:t>12</a:t>
              </a: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C</a:t>
              </a:r>
              <a:endParaRPr lang="en-US" sz="1500" spc="0">
                <a:latin typeface="Arial"/>
              </a:endParaRPr>
            </a:p>
          </p:txBody>
        </p:sp>
        <p:sp>
          <p:nvSpPr>
            <p:cNvPr id="445442532" name="TextShape 88"/>
            <p:cNvSpPr/>
            <p:nvPr/>
          </p:nvSpPr>
          <p:spPr bwMode="auto">
            <a:xfrm>
              <a:off x="923366" y="610007"/>
              <a:ext cx="757107" cy="414902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97957" tIns="48978" rIns="97957" bIns="48978" anchor="t">
              <a:no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1500" b="1" spc="0" baseline="30000">
                  <a:solidFill>
                    <a:srgbClr val="000000"/>
                  </a:solidFill>
                  <a:latin typeface="Arial"/>
                  <a:ea typeface="DejaVu Sans"/>
                </a:rPr>
                <a:t>10</a:t>
              </a:r>
              <a:r>
                <a:rPr lang="fr-FR" sz="1500" b="1" spc="0">
                  <a:solidFill>
                    <a:srgbClr val="000000"/>
                  </a:solidFill>
                  <a:latin typeface="Arial"/>
                  <a:ea typeface="DejaVu Sans"/>
                </a:rPr>
                <a:t>Be</a:t>
              </a:r>
              <a:endParaRPr lang="en-US" sz="1500" spc="0">
                <a:latin typeface="Arial"/>
              </a:endParaRPr>
            </a:p>
          </p:txBody>
        </p:sp>
      </p:grpSp>
      <p:pic>
        <p:nvPicPr>
          <p:cNvPr id="930391845" name="Image 50"/>
          <p:cNvPicPr>
            <a:picLocks noChangeAspect="1"/>
          </p:cNvPicPr>
          <p:nvPr/>
        </p:nvPicPr>
        <p:blipFill rotWithShape="1">
          <a:blip r:embed="rId5"/>
          <a:srcRect l="28751" t="21997" r="21420" b="22771"/>
          <a:stretch/>
        </p:blipFill>
        <p:spPr bwMode="auto">
          <a:xfrm flipV="1">
            <a:off x="8896452" y="950049"/>
            <a:ext cx="3254639" cy="2705719"/>
          </a:xfrm>
          <a:prstGeom prst="rect">
            <a:avLst/>
          </a:prstGeom>
          <a:ln w="0">
            <a:noFill/>
          </a:ln>
        </p:spPr>
      </p:pic>
      <p:pic>
        <p:nvPicPr>
          <p:cNvPr id="720302918" name="Image 51"/>
          <p:cNvPicPr/>
          <p:nvPr/>
        </p:nvPicPr>
        <p:blipFill rotWithShape="1">
          <a:blip r:embed="rId6"/>
          <a:stretch/>
        </p:blipFill>
        <p:spPr bwMode="auto">
          <a:xfrm>
            <a:off x="22977" y="3724895"/>
            <a:ext cx="4231881" cy="2873497"/>
          </a:xfrm>
          <a:prstGeom prst="rect">
            <a:avLst/>
          </a:prstGeom>
          <a:ln w="25560">
            <a:solidFill>
              <a:srgbClr val="FFFFFF"/>
            </a:solidFill>
            <a:miter/>
          </a:ln>
        </p:spPr>
      </p:pic>
      <p:sp>
        <p:nvSpPr>
          <p:cNvPr id="709034855" name="ZoneTexte 52"/>
          <p:cNvSpPr txBox="1"/>
          <p:nvPr/>
        </p:nvSpPr>
        <p:spPr bwMode="auto">
          <a:xfrm>
            <a:off x="1341678" y="3959121"/>
            <a:ext cx="1463098" cy="366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spc="0" baseline="30000">
                <a:solidFill>
                  <a:srgbClr val="000000"/>
                </a:solidFill>
                <a:latin typeface="Times New Roman"/>
              </a:rPr>
              <a:t>238-236</a:t>
            </a:r>
            <a:r>
              <a:rPr lang="fr-FR" b="1" spc="0">
                <a:solidFill>
                  <a:srgbClr val="000000"/>
                </a:solidFill>
                <a:latin typeface="Times New Roman"/>
              </a:rPr>
              <a:t>U</a:t>
            </a:r>
            <a:r>
              <a:rPr lang="fr-FR" sz="1800" b="1" spc="0">
                <a:solidFill>
                  <a:srgbClr val="000000"/>
                </a:solidFill>
                <a:latin typeface="Times New Roman"/>
              </a:rPr>
              <a:t> </a:t>
            </a:r>
            <a:endParaRPr lang="fr-FR"/>
          </a:p>
        </p:txBody>
      </p:sp>
      <p:sp>
        <p:nvSpPr>
          <p:cNvPr id="1663270548" name="ZoneTexte 53"/>
          <p:cNvSpPr txBox="1"/>
          <p:nvPr/>
        </p:nvSpPr>
        <p:spPr bwMode="auto">
          <a:xfrm>
            <a:off x="669798" y="4009455"/>
            <a:ext cx="972038" cy="366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spc="0" baseline="30000">
                <a:solidFill>
                  <a:srgbClr val="000000"/>
                </a:solidFill>
                <a:latin typeface="Times New Roman"/>
              </a:rPr>
              <a:t>239</a:t>
            </a:r>
            <a:r>
              <a:rPr lang="fr-FR" b="1" spc="0">
                <a:solidFill>
                  <a:srgbClr val="000000"/>
                </a:solidFill>
                <a:latin typeface="Times New Roman"/>
              </a:rPr>
              <a:t>Np</a:t>
            </a:r>
            <a:r>
              <a:rPr lang="fr-FR" sz="1800" b="1" spc="0">
                <a:solidFill>
                  <a:srgbClr val="000000"/>
                </a:solidFill>
                <a:latin typeface="Times New Roman"/>
              </a:rPr>
              <a:t> </a:t>
            </a:r>
            <a:endParaRPr lang="fr-FR"/>
          </a:p>
        </p:txBody>
      </p:sp>
      <p:sp>
        <p:nvSpPr>
          <p:cNvPr id="686803673" name="ZoneTexte 54"/>
          <p:cNvSpPr txBox="1"/>
          <p:nvPr/>
        </p:nvSpPr>
        <p:spPr bwMode="auto">
          <a:xfrm>
            <a:off x="99212" y="4143789"/>
            <a:ext cx="972038" cy="366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spc="0" baseline="30000">
                <a:solidFill>
                  <a:srgbClr val="000000"/>
                </a:solidFill>
                <a:latin typeface="Times New Roman"/>
              </a:rPr>
              <a:t>240-241</a:t>
            </a:r>
            <a:r>
              <a:rPr lang="fr-FR" b="1" spc="0">
                <a:solidFill>
                  <a:srgbClr val="000000"/>
                </a:solidFill>
                <a:latin typeface="Times New Roman"/>
              </a:rPr>
              <a:t>Pu</a:t>
            </a:r>
            <a:r>
              <a:rPr lang="fr-FR" sz="1800" b="1" spc="0">
                <a:solidFill>
                  <a:srgbClr val="000000"/>
                </a:solidFill>
                <a:latin typeface="Times New Roman"/>
              </a:rPr>
              <a:t> </a:t>
            </a:r>
            <a:endParaRPr lang="fr-FR"/>
          </a:p>
        </p:txBody>
      </p:sp>
      <p:sp>
        <p:nvSpPr>
          <p:cNvPr id="889365911" name="TextShape 8"/>
          <p:cNvSpPr txBox="1"/>
          <p:nvPr/>
        </p:nvSpPr>
        <p:spPr bwMode="auto">
          <a:xfrm>
            <a:off x="3621524" y="287399"/>
            <a:ext cx="4948948" cy="648821"/>
          </a:xfrm>
          <a:prstGeom prst="rect">
            <a:avLst/>
          </a:prstGeom>
          <a:noFill/>
          <a:ln>
            <a:noFill/>
          </a:ln>
        </p:spPr>
        <p:txBody>
          <a:bodyPr lIns="81632" tIns="40815" rIns="81632" bIns="40815"/>
          <a:lstStyle/>
          <a:p>
            <a:pPr algn="ctr">
              <a:defRPr/>
            </a:pPr>
            <a:r>
              <a:rPr lang="fr-FR" sz="2000" spc="0">
                <a:solidFill>
                  <a:srgbClr val="000000"/>
                </a:solidFill>
                <a:latin typeface="Arial"/>
              </a:rPr>
              <a:t>Fissioning System Identification</a:t>
            </a:r>
            <a:endParaRPr/>
          </a:p>
        </p:txBody>
      </p:sp>
      <p:sp>
        <p:nvSpPr>
          <p:cNvPr id="1768570889" name="TextShape 7"/>
          <p:cNvSpPr txBox="1"/>
          <p:nvPr/>
        </p:nvSpPr>
        <p:spPr bwMode="auto">
          <a:xfrm>
            <a:off x="7010895" y="925668"/>
            <a:ext cx="1904193" cy="512307"/>
          </a:xfrm>
          <a:prstGeom prst="rect">
            <a:avLst/>
          </a:prstGeom>
          <a:noFill/>
          <a:ln>
            <a:noFill/>
          </a:ln>
        </p:spPr>
        <p:txBody>
          <a:bodyPr lIns="81632" tIns="40815" rIns="81632" bIns="40815"/>
          <a:lstStyle/>
          <a:p>
            <a:pPr algn="ctr">
              <a:buClr>
                <a:srgbClr val="000000"/>
              </a:buClr>
              <a:buSzPct val="45000"/>
              <a:defRPr/>
            </a:pPr>
            <a:r>
              <a:rPr lang="fr-FR" sz="1650" spc="0">
                <a:solidFill>
                  <a:srgbClr val="000000"/>
                </a:solidFill>
                <a:latin typeface="Arial"/>
              </a:rPr>
              <a:t>GANIL-CEA/DAM collaboration</a:t>
            </a:r>
            <a:endParaRPr/>
          </a:p>
        </p:txBody>
      </p:sp>
      <p:sp>
        <p:nvSpPr>
          <p:cNvPr id="234276963" name="Title 1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3600"/>
              <a:t>PISTA : Improving fissioning system identification</a:t>
            </a:r>
            <a:endParaRPr lang="en-US" sz="3600"/>
          </a:p>
        </p:txBody>
      </p:sp>
      <p:pic>
        <p:nvPicPr>
          <p:cNvPr id="1685019120" name="Picture 1685019119"/>
          <p:cNvPicPr>
            <a:picLocks noChangeAspect="1"/>
          </p:cNvPicPr>
          <p:nvPr/>
        </p:nvPicPr>
        <p:blipFill rotWithShape="1">
          <a:blip r:embed="rId7"/>
          <a:srcRect b="35765"/>
          <a:stretch/>
        </p:blipFill>
        <p:spPr bwMode="auto">
          <a:xfrm>
            <a:off x="4297668" y="3675595"/>
            <a:ext cx="3172964" cy="2853356"/>
          </a:xfrm>
          <a:prstGeom prst="rect">
            <a:avLst/>
          </a:prstGeom>
        </p:spPr>
      </p:pic>
      <p:pic>
        <p:nvPicPr>
          <p:cNvPr id="374448800" name="Picture 374448799"/>
          <p:cNvPicPr>
            <a:picLocks noChangeAspect="1"/>
          </p:cNvPicPr>
          <p:nvPr/>
        </p:nvPicPr>
        <p:blipFill rotWithShape="1">
          <a:blip r:embed="rId7"/>
          <a:srcRect t="64626"/>
          <a:stretch/>
        </p:blipFill>
        <p:spPr bwMode="auto">
          <a:xfrm>
            <a:off x="7617719" y="3822201"/>
            <a:ext cx="4574278" cy="2265285"/>
          </a:xfrm>
          <a:prstGeom prst="rect">
            <a:avLst/>
          </a:prstGeom>
        </p:spPr>
      </p:pic>
      <p:sp>
        <p:nvSpPr>
          <p:cNvPr id="526096230" name="TextBox 526096229"/>
          <p:cNvSpPr txBox="1"/>
          <p:nvPr/>
        </p:nvSpPr>
        <p:spPr bwMode="auto">
          <a:xfrm>
            <a:off x="7856650" y="6071393"/>
            <a:ext cx="4242260" cy="4575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1200"/>
              <a:t>L. Begué—Guillou et al. </a:t>
            </a:r>
            <a:r>
              <a:rPr lang="fr-FR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NIM A</a:t>
            </a:r>
            <a:r>
              <a:rPr lang="fr-FR" sz="12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 1090</a:t>
            </a:r>
            <a:r>
              <a:rPr lang="fr-FR" sz="12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, 171671 (2026)</a:t>
            </a:r>
            <a:r>
              <a:rPr lang="fr-FR" sz="1200"/>
              <a:t> </a:t>
            </a:r>
            <a:r>
              <a:rPr lang="fr-FR" sz="1600" u="sng">
                <a:hlinkClick r:id="rId8"/>
              </a:rPr>
              <a:t>10.1016/j.nima.2026.171671</a:t>
            </a:r>
            <a:endParaRPr sz="1000"/>
          </a:p>
        </p:txBody>
      </p:sp>
      <p:sp>
        <p:nvSpPr>
          <p:cNvPr id="107643373" name="Flèche vers la droite 18"/>
          <p:cNvSpPr/>
          <p:nvPr/>
        </p:nvSpPr>
        <p:spPr bwMode="auto">
          <a:xfrm>
            <a:off x="4064236" y="2179261"/>
            <a:ext cx="893925" cy="556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>
              <a:alpha val="99999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50"/>
          </a:p>
        </p:txBody>
      </p:sp>
      <p:sp>
        <p:nvSpPr>
          <p:cNvPr id="172949785" name="Rectangle : coins arrondis 35"/>
          <p:cNvSpPr/>
          <p:nvPr/>
        </p:nvSpPr>
        <p:spPr bwMode="auto">
          <a:xfrm>
            <a:off x="7364622" y="1572417"/>
            <a:ext cx="1564125" cy="1458006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09101548" name="TextShape 24"/>
          <p:cNvSpPr txBox="1"/>
          <p:nvPr/>
        </p:nvSpPr>
        <p:spPr bwMode="auto">
          <a:xfrm>
            <a:off x="7500422" y="1573668"/>
            <a:ext cx="1428324" cy="1456755"/>
          </a:xfrm>
          <a:prstGeom prst="rect">
            <a:avLst/>
          </a:prstGeom>
          <a:noFill/>
          <a:ln>
            <a:noFill/>
          </a:ln>
        </p:spPr>
        <p:txBody>
          <a:bodyPr lIns="89983" tIns="44990" rIns="89983" bIns="44990"/>
          <a:lstStyle/>
          <a:p>
            <a:pPr marL="360" algn="ctr">
              <a:lnSpc>
                <a:spcPct val="93000"/>
              </a:lnSpc>
              <a:buClr>
                <a:srgbClr val="000000"/>
              </a:buClr>
              <a:buSzPct val="45000"/>
              <a:defRPr/>
            </a:pPr>
            <a:r>
              <a:rPr lang="fr-FR" sz="1200" b="1" spc="0">
                <a:solidFill>
                  <a:srgbClr val="000000"/>
                </a:solidFill>
                <a:latin typeface="Symbol"/>
                <a:ea typeface="Arial"/>
              </a:rPr>
              <a:t>D</a:t>
            </a:r>
            <a:r>
              <a:rPr lang="fr-FR" sz="1200" b="1" spc="0">
                <a:solidFill>
                  <a:srgbClr val="000000"/>
                </a:solidFill>
                <a:latin typeface="Calibri"/>
                <a:ea typeface="Arial"/>
              </a:rPr>
              <a:t>E </a:t>
            </a:r>
            <a:endParaRPr sz="1400"/>
          </a:p>
          <a:p>
            <a:pPr>
              <a:lnSpc>
                <a:spcPct val="93000"/>
              </a:lnSpc>
              <a:defRPr/>
            </a:pPr>
            <a:r>
              <a:rPr lang="fr-FR" sz="1100" spc="0">
                <a:solidFill>
                  <a:srgbClr val="000000"/>
                </a:solidFill>
                <a:latin typeface="Calibri"/>
                <a:ea typeface="Arial"/>
              </a:rPr>
              <a:t>100 µm thickness</a:t>
            </a:r>
          </a:p>
          <a:p>
            <a:pPr>
              <a:lnSpc>
                <a:spcPct val="93000"/>
              </a:lnSpc>
              <a:defRPr/>
            </a:pPr>
            <a:r>
              <a:rPr lang="fr-FR" sz="1100" spc="0">
                <a:solidFill>
                  <a:srgbClr val="000000"/>
                </a:solidFill>
                <a:latin typeface="Calibri"/>
                <a:ea typeface="Arial"/>
              </a:rPr>
              <a:t>0.5 mm strips (θ)</a:t>
            </a:r>
            <a:endParaRPr sz="1400"/>
          </a:p>
          <a:p>
            <a:pPr>
              <a:lnSpc>
                <a:spcPct val="93000"/>
              </a:lnSpc>
              <a:defRPr/>
            </a:pPr>
            <a:r>
              <a:rPr lang="fr-FR" sz="1100" spc="0">
                <a:solidFill>
                  <a:srgbClr val="000000"/>
                </a:solidFill>
                <a:latin typeface="Calibri"/>
                <a:ea typeface="Arial"/>
              </a:rPr>
              <a:t>10 cm from target </a:t>
            </a:r>
          </a:p>
          <a:p>
            <a:pPr algn="ctr">
              <a:lnSpc>
                <a:spcPct val="93000"/>
              </a:lnSpc>
              <a:defRPr/>
            </a:pPr>
            <a:r>
              <a:rPr lang="fr-FR" sz="1200" b="1" spc="0">
                <a:solidFill>
                  <a:srgbClr val="000000"/>
                </a:solidFill>
                <a:latin typeface="Calibri"/>
                <a:ea typeface="Arial"/>
              </a:rPr>
              <a:t>E</a:t>
            </a:r>
            <a:endParaRPr sz="1400"/>
          </a:p>
          <a:p>
            <a:pPr>
              <a:lnSpc>
                <a:spcPct val="93000"/>
              </a:lnSpc>
              <a:defRPr/>
            </a:pPr>
            <a:r>
              <a:rPr lang="fr-FR" sz="1100" spc="0">
                <a:solidFill>
                  <a:srgbClr val="000000"/>
                </a:solidFill>
                <a:latin typeface="Calibri"/>
                <a:ea typeface="Arial"/>
              </a:rPr>
              <a:t>1 mm thickness</a:t>
            </a:r>
          </a:p>
          <a:p>
            <a:pPr>
              <a:lnSpc>
                <a:spcPct val="93000"/>
              </a:lnSpc>
              <a:defRPr/>
            </a:pPr>
            <a:r>
              <a:rPr lang="fr-FR" sz="1100" spc="0">
                <a:solidFill>
                  <a:srgbClr val="000000"/>
                </a:solidFill>
                <a:latin typeface="Calibri"/>
                <a:ea typeface="Arial"/>
              </a:rPr>
              <a:t>1.2 mm strips </a:t>
            </a:r>
            <a:r>
              <a:rPr lang="fr-FR" sz="1100" spc="0">
                <a:solidFill>
                  <a:srgbClr val="000000"/>
                </a:solidFill>
                <a:latin typeface="Times New Roman"/>
                <a:ea typeface="Arial"/>
              </a:rPr>
              <a:t>(ɸ) </a:t>
            </a:r>
            <a:endParaRPr sz="14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1392396" name="CustomShape 3"/>
          <p:cNvSpPr/>
          <p:nvPr/>
        </p:nvSpPr>
        <p:spPr bwMode="auto">
          <a:xfrm>
            <a:off x="9926280" y="7467480"/>
            <a:ext cx="2588266" cy="1702319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none" lIns="35640" tIns="35640" rIns="35640" bIns="3564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Thin"/>
                <a:ea typeface="Helvetica Neue Thin"/>
              </a:rPr>
              <a:t>observables: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Fissioning System: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7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- 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A, Z, E*, angle, velocity</a:t>
            </a:r>
            <a:endParaRPr lang="fr-FR" sz="17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endParaRPr lang="fr-FR" sz="17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Fission Fragments: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7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- 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A</a:t>
            </a:r>
            <a:r>
              <a:rPr lang="en-US" sz="1700" b="0" strike="noStrike" spc="0" baseline="30000">
                <a:solidFill>
                  <a:srgbClr val="FFFFFF"/>
                </a:solidFill>
                <a:latin typeface="Helvetica Neue"/>
                <a:ea typeface="Helvetica Neue"/>
              </a:rPr>
              <a:t>post</a:t>
            </a:r>
            <a:r>
              <a:rPr lang="en-US" sz="1700" b="0" strike="noStrike" spc="0">
                <a:solidFill>
                  <a:srgbClr val="FFFFFF"/>
                </a:solidFill>
                <a:latin typeface="Helvetica Neue"/>
                <a:ea typeface="Helvetica Neue"/>
              </a:rPr>
              <a:t>, Z, q, angle, velocity</a:t>
            </a:r>
            <a:endParaRPr lang="fr-FR" sz="1700" b="0" strike="noStrike" spc="0">
              <a:latin typeface="Arial"/>
            </a:endParaRPr>
          </a:p>
        </p:txBody>
      </p:sp>
      <p:grpSp>
        <p:nvGrpSpPr>
          <p:cNvPr id="396113056" name="Group 7"/>
          <p:cNvGrpSpPr/>
          <p:nvPr/>
        </p:nvGrpSpPr>
        <p:grpSpPr bwMode="auto">
          <a:xfrm>
            <a:off x="1167464" y="2594887"/>
            <a:ext cx="3599640" cy="1897560"/>
            <a:chOff x="1102680" y="2585518"/>
            <a:chExt cx="3599640" cy="1897560"/>
          </a:xfrm>
        </p:grpSpPr>
        <p:pic>
          <p:nvPicPr>
            <p:cNvPr id="868915866" name="fission 006.png" descr="fission 006.png"/>
            <p:cNvPicPr/>
            <p:nvPr/>
          </p:nvPicPr>
          <p:blipFill rotWithShape="1">
            <a:blip r:embed="rId3"/>
            <a:srcRect l="5029" t="45919" r="86380" b="45542"/>
            <a:stretch/>
          </p:blipFill>
          <p:spPr bwMode="auto">
            <a:xfrm rot="10800000" flipH="1">
              <a:off x="1102680" y="2889000"/>
              <a:ext cx="481320" cy="3585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2004810329" name="fission 026.png" descr="fission 026.png"/>
            <p:cNvPicPr/>
            <p:nvPr/>
          </p:nvPicPr>
          <p:blipFill rotWithShape="1">
            <a:blip r:embed="rId4"/>
            <a:srcRect l="25322" t="41223" r="66226" b="45747"/>
            <a:stretch/>
          </p:blipFill>
          <p:spPr bwMode="auto">
            <a:xfrm rot="10800000" flipH="1">
              <a:off x="2240640" y="2897639"/>
              <a:ext cx="473400" cy="5475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570838916" name="fission 051.png" descr="fission 051.png"/>
            <p:cNvPicPr/>
            <p:nvPr/>
          </p:nvPicPr>
          <p:blipFill rotWithShape="1">
            <a:blip r:embed="rId5"/>
            <a:srcRect l="44949" t="17702" r="42809" b="44373"/>
            <a:stretch/>
          </p:blipFill>
          <p:spPr bwMode="auto">
            <a:xfrm rot="10800000" flipH="1">
              <a:off x="3365280" y="2889000"/>
              <a:ext cx="685800" cy="159408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748341179" name="fission 071.png" descr="fission 071.png"/>
            <p:cNvPicPr/>
            <p:nvPr/>
          </p:nvPicPr>
          <p:blipFill rotWithShape="1">
            <a:blip r:embed="rId6"/>
            <a:srcRect l="63903" t="41600" r="30760" b="38321"/>
            <a:stretch/>
          </p:blipFill>
          <p:spPr bwMode="auto">
            <a:xfrm rot="10800000" flipH="1">
              <a:off x="4403520" y="2585518"/>
              <a:ext cx="298800" cy="843840"/>
            </a:xfrm>
            <a:prstGeom prst="rect">
              <a:avLst/>
            </a:prstGeom>
            <a:ln w="12600">
              <a:noFill/>
            </a:ln>
          </p:spPr>
        </p:pic>
      </p:grpSp>
      <p:sp>
        <p:nvSpPr>
          <p:cNvPr id="1390170737" name="CustomShape 8"/>
          <p:cNvSpPr/>
          <p:nvPr/>
        </p:nvSpPr>
        <p:spPr bwMode="auto">
          <a:xfrm>
            <a:off x="973424" y="2319127"/>
            <a:ext cx="799920" cy="51480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1" strike="noStrike" spc="0" baseline="30000">
                <a:latin typeface="Arial"/>
                <a:ea typeface="Arial"/>
              </a:rPr>
              <a:t>238</a:t>
            </a:r>
            <a:r>
              <a:rPr lang="en-US" sz="1400" b="1" strike="noStrike" spc="0">
                <a:latin typeface="Arial"/>
                <a:ea typeface="Arial"/>
              </a:rPr>
              <a:t>U 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000" b="1" strike="noStrike" spc="0">
                <a:latin typeface="Arial"/>
                <a:ea typeface="Arial"/>
              </a:rPr>
              <a:t>@ 6 AMeV</a:t>
            </a:r>
            <a:endParaRPr lang="fr-FR" sz="1000" b="0" strike="noStrike" spc="0">
              <a:latin typeface="Arial"/>
            </a:endParaRPr>
          </a:p>
        </p:txBody>
      </p:sp>
      <p:sp>
        <p:nvSpPr>
          <p:cNvPr id="909088700" name="CustomShape 9"/>
          <p:cNvSpPr/>
          <p:nvPr/>
        </p:nvSpPr>
        <p:spPr bwMode="auto">
          <a:xfrm>
            <a:off x="2085104" y="2251447"/>
            <a:ext cx="869040" cy="582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latin typeface="Helvetica Neue"/>
                <a:ea typeface="Helvetica Neue"/>
              </a:rPr>
              <a:t>transfer</a:t>
            </a:r>
            <a:endParaRPr lang="fr-FR" sz="1400" b="0" strike="noStrike" spc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latin typeface="Helvetica Neue"/>
                <a:ea typeface="Helvetica Neue"/>
              </a:rPr>
              <a:t>reaction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232290359" name="CustomShape 10"/>
          <p:cNvSpPr/>
          <p:nvPr/>
        </p:nvSpPr>
        <p:spPr bwMode="auto">
          <a:xfrm>
            <a:off x="4228184" y="2123647"/>
            <a:ext cx="69768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latin typeface="Helvetica Neue"/>
                <a:ea typeface="Helvetica Neue"/>
              </a:rPr>
              <a:t>fission</a:t>
            </a:r>
            <a:endParaRPr lang="fr-FR" sz="1400" b="0" strike="noStrike" spc="0">
              <a:latin typeface="Arial"/>
            </a:endParaRPr>
          </a:p>
        </p:txBody>
      </p:sp>
      <p:pic>
        <p:nvPicPr>
          <p:cNvPr id="1173611120" name="Línea" descr="Línea"/>
          <p:cNvPicPr/>
          <p:nvPr/>
        </p:nvPicPr>
        <p:blipFill rotWithShape="1">
          <a:blip r:embed="rId7"/>
          <a:stretch/>
        </p:blipFill>
        <p:spPr bwMode="auto">
          <a:xfrm rot="20718000">
            <a:off x="6388544" y="2090527"/>
            <a:ext cx="767520" cy="265320"/>
          </a:xfrm>
          <a:prstGeom prst="rect">
            <a:avLst/>
          </a:prstGeom>
          <a:ln>
            <a:noFill/>
          </a:ln>
          <a:effectLst>
            <a:outerShdw blurRad="76200" rotWithShape="0">
              <a:srgbClr val="FFFFFF"/>
            </a:outerShdw>
          </a:effectLst>
        </p:spPr>
      </p:pic>
      <p:sp>
        <p:nvSpPr>
          <p:cNvPr id="275344912" name="CustomShape 11"/>
          <p:cNvSpPr/>
          <p:nvPr/>
        </p:nvSpPr>
        <p:spPr bwMode="auto">
          <a:xfrm>
            <a:off x="4161944" y="3843727"/>
            <a:ext cx="65880" cy="1021320"/>
          </a:xfrm>
          <a:prstGeom prst="rect">
            <a:avLst/>
          </a:prstGeom>
          <a:blipFill rotWithShape="0">
            <a:blip r:embed="rId8"/>
          </a:blipFill>
          <a:ln w="12600">
            <a:noFill/>
          </a:ln>
          <a:effectLst>
            <a:outerShdw blurRad="38100" dist="25560" dir="5400000" rotWithShape="0">
              <a:srgbClr val="000000">
                <a:alpha val="5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17563067" name="CustomShape 12"/>
          <p:cNvSpPr/>
          <p:nvPr/>
        </p:nvSpPr>
        <p:spPr bwMode="auto">
          <a:xfrm>
            <a:off x="4297664" y="3843727"/>
            <a:ext cx="155160" cy="1021320"/>
          </a:xfrm>
          <a:prstGeom prst="rect">
            <a:avLst/>
          </a:prstGeom>
          <a:blipFill rotWithShape="0">
            <a:blip r:embed="rId8"/>
          </a:blipFill>
          <a:ln w="12600">
            <a:noFill/>
          </a:ln>
          <a:effectLst>
            <a:outerShdw blurRad="38100" dist="25560" dir="5400000" rotWithShape="0">
              <a:srgbClr val="000000">
                <a:alpha val="5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34919393" name="CustomShape 14"/>
          <p:cNvSpPr/>
          <p:nvPr/>
        </p:nvSpPr>
        <p:spPr bwMode="auto">
          <a:xfrm>
            <a:off x="2612144" y="4018327"/>
            <a:ext cx="655200" cy="335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latin typeface="Helvetica Neue"/>
                <a:ea typeface="Helvetica Neue"/>
              </a:rPr>
              <a:t>recoil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148611623" name="Line 15"/>
          <p:cNvSpPr/>
          <p:nvPr/>
        </p:nvSpPr>
        <p:spPr bwMode="auto">
          <a:xfrm flipH="1" flipV="1">
            <a:off x="2720144" y="3440527"/>
            <a:ext cx="1189080" cy="855360"/>
          </a:xfrm>
          <a:prstGeom prst="line">
            <a:avLst/>
          </a:prstGeom>
          <a:ln w="50760" cap="rnd">
            <a:solidFill>
              <a:srgbClr val="797979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568303513" name="Line 16"/>
          <p:cNvSpPr/>
          <p:nvPr/>
        </p:nvSpPr>
        <p:spPr bwMode="auto">
          <a:xfrm flipH="1">
            <a:off x="1689824" y="3082327"/>
            <a:ext cx="595800" cy="0"/>
          </a:xfrm>
          <a:prstGeom prst="line">
            <a:avLst/>
          </a:prstGeom>
          <a:ln w="50760" cap="rnd">
            <a:solidFill>
              <a:srgbClr val="5E5E5E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217007" name="Line 17"/>
          <p:cNvSpPr/>
          <p:nvPr/>
        </p:nvSpPr>
        <p:spPr bwMode="auto">
          <a:xfrm flipH="1">
            <a:off x="2806544" y="3073686"/>
            <a:ext cx="595800" cy="0"/>
          </a:xfrm>
          <a:prstGeom prst="line">
            <a:avLst/>
          </a:prstGeom>
          <a:ln w="50760" cap="rnd">
            <a:solidFill>
              <a:srgbClr val="943A3A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778313" name="CustomShape 18"/>
          <p:cNvSpPr/>
          <p:nvPr/>
        </p:nvSpPr>
        <p:spPr bwMode="auto">
          <a:xfrm>
            <a:off x="5479184" y="1530367"/>
            <a:ext cx="118692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b="0" strike="noStrike" spc="0">
                <a:solidFill>
                  <a:srgbClr val="FFFFFF"/>
                </a:solidFill>
                <a:latin typeface="Helvetica Neue Light"/>
                <a:ea typeface="Helvetica Neue Light"/>
              </a:rPr>
              <a:t>evaporation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875220045" name="CustomShape 19"/>
          <p:cNvSpPr/>
          <p:nvPr/>
        </p:nvSpPr>
        <p:spPr bwMode="auto">
          <a:xfrm>
            <a:off x="1914104" y="3328567"/>
            <a:ext cx="697680" cy="330120"/>
          </a:xfrm>
          <a:prstGeom prst="rect">
            <a:avLst/>
          </a:prstGeom>
          <a:noFill/>
          <a:ln w="1260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35640" tIns="35640" rIns="35640" bIns="356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400" spc="0" baseline="30000">
                <a:latin typeface="Helvetica Neue"/>
                <a:ea typeface="Helvetica Neue"/>
              </a:rPr>
              <a:t>12</a:t>
            </a:r>
            <a:r>
              <a:rPr lang="en-US" sz="1400" spc="0">
                <a:latin typeface="Helvetica Neue"/>
                <a:ea typeface="Helvetica Neue"/>
              </a:rPr>
              <a:t>C </a:t>
            </a:r>
            <a:br>
              <a:rPr lang="en-US" sz="1400" spc="0">
                <a:latin typeface="Helvetica Neue"/>
                <a:ea typeface="Helvetica Neue"/>
              </a:rPr>
            </a:br>
            <a:r>
              <a:rPr lang="en-US" sz="1400" b="0" strike="noStrike" spc="0">
                <a:latin typeface="Helvetica Neue"/>
                <a:ea typeface="Helvetica Neue"/>
              </a:rPr>
              <a:t>target</a:t>
            </a:r>
            <a:endParaRPr lang="fr-FR" sz="1400" b="0" strike="noStrike" spc="0">
              <a:latin typeface="Arial"/>
            </a:endParaRPr>
          </a:p>
        </p:txBody>
      </p:sp>
      <p:sp>
        <p:nvSpPr>
          <p:cNvPr id="849527339" name="Line 5"/>
          <p:cNvSpPr/>
          <p:nvPr/>
        </p:nvSpPr>
        <p:spPr bwMode="auto">
          <a:xfrm flipH="1">
            <a:off x="3852704" y="2348647"/>
            <a:ext cx="2418480" cy="665639"/>
          </a:xfrm>
          <a:prstGeom prst="line">
            <a:avLst/>
          </a:prstGeom>
          <a:ln w="50760" cap="rnd">
            <a:solidFill>
              <a:srgbClr val="A8302A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8867162" name="Line 6"/>
          <p:cNvSpPr/>
          <p:nvPr/>
        </p:nvSpPr>
        <p:spPr bwMode="auto">
          <a:xfrm flipH="1" flipV="1">
            <a:off x="3686024" y="3045967"/>
            <a:ext cx="2480040" cy="392040"/>
          </a:xfrm>
          <a:prstGeom prst="line">
            <a:avLst/>
          </a:prstGeom>
          <a:ln w="50760" cap="rnd">
            <a:solidFill>
              <a:srgbClr val="D51E0C">
                <a:alpha val="50000"/>
              </a:srgbClr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35254842" name="CustomShape 20"/>
          <p:cNvSpPr/>
          <p:nvPr/>
        </p:nvSpPr>
        <p:spPr bwMode="auto">
          <a:xfrm>
            <a:off x="126000" y="846990"/>
            <a:ext cx="3560024" cy="1235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97200">
              <a:lnSpc>
                <a:spcPct val="90000"/>
              </a:lnSpc>
              <a:spcBef>
                <a:spcPts val="497"/>
              </a:spcBef>
              <a:defRPr/>
            </a:pPr>
            <a:r>
              <a:rPr lang="en-US" sz="1800" b="1" i="0" u="none" strike="noStrike" cap="none" spc="0">
                <a:solidFill>
                  <a:schemeClr val="dk1"/>
                </a:solidFill>
                <a:latin typeface="Candara"/>
                <a:ea typeface="Candara"/>
                <a:cs typeface="Candara"/>
              </a:rPr>
              <a:t>Inverse Kinematic using beams of </a:t>
            </a:r>
            <a:r>
              <a:rPr lang="en-US" sz="1800" b="1" i="0" u="none" strike="noStrike" cap="none" spc="0" baseline="30000">
                <a:solidFill>
                  <a:schemeClr val="dk1"/>
                </a:solidFill>
                <a:latin typeface="Candara"/>
                <a:ea typeface="Candara"/>
                <a:cs typeface="Candara"/>
              </a:rPr>
              <a:t>238</a:t>
            </a:r>
            <a:r>
              <a:rPr lang="en-US" sz="1800" b="1" i="0" u="none" strike="noStrike" cap="none" spc="0">
                <a:solidFill>
                  <a:schemeClr val="dk1"/>
                </a:solidFill>
                <a:latin typeface="Candara"/>
                <a:ea typeface="Candara"/>
                <a:cs typeface="Candara"/>
              </a:rPr>
              <a:t>U</a:t>
            </a:r>
            <a:r>
              <a:rPr lang="fr-FR" sz="1800" b="1" i="0" u="none" strike="noStrike" cap="none" spc="0">
                <a:solidFill>
                  <a:schemeClr val="dk1"/>
                </a:solidFill>
                <a:latin typeface="Candara"/>
                <a:ea typeface="Candara"/>
                <a:cs typeface="Candara"/>
              </a:rPr>
              <a:t>/</a:t>
            </a:r>
            <a:r>
              <a:rPr lang="fr-FR" sz="1800" b="1" i="0" u="none" strike="noStrike" cap="none" spc="0" baseline="30000">
                <a:solidFill>
                  <a:schemeClr val="dk1"/>
                </a:solidFill>
                <a:latin typeface="Candara"/>
                <a:ea typeface="Candara"/>
                <a:cs typeface="Candara"/>
              </a:rPr>
              <a:t>232</a:t>
            </a:r>
            <a:r>
              <a:rPr lang="fr-FR" sz="1800" b="1" i="0" u="none" strike="noStrike" cap="none" spc="0">
                <a:solidFill>
                  <a:schemeClr val="dk1"/>
                </a:solidFill>
                <a:latin typeface="Candara"/>
                <a:ea typeface="Candara"/>
                <a:cs typeface="Candara"/>
              </a:rPr>
              <a:t>Th</a:t>
            </a:r>
            <a:r>
              <a:rPr lang="en-US" sz="1800" b="1" i="0" u="none" strike="noStrike" cap="none" spc="0">
                <a:solidFill>
                  <a:schemeClr val="dk1"/>
                </a:solidFill>
                <a:latin typeface="Candara"/>
                <a:ea typeface="Candara"/>
                <a:cs typeface="Candara"/>
              </a:rPr>
              <a:t> around Coulomb Barrier </a:t>
            </a:r>
            <a:endParaRPr sz="1800" b="0" strike="noStrike" spc="0">
              <a:latin typeface="Arial"/>
              <a:ea typeface="Noto Sans CJK SC"/>
            </a:endParaRPr>
          </a:p>
          <a:p>
            <a:pPr marL="228600" indent="-228240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1800" b="0" strike="noStrike" spc="0">
                <a:latin typeface="Candara"/>
              </a:rPr>
              <a:t> Access to « exotic » fissioning systems heavier than </a:t>
            </a:r>
            <a:r>
              <a:rPr lang="en-US" sz="1800" b="0" strike="noStrike" spc="0" baseline="30000">
                <a:latin typeface="Candara"/>
              </a:rPr>
              <a:t>238</a:t>
            </a:r>
            <a:r>
              <a:rPr lang="en-US" sz="1800" b="0" strike="noStrike" spc="0">
                <a:latin typeface="Candara"/>
              </a:rPr>
              <a:t>U</a:t>
            </a:r>
            <a:endParaRPr lang="fr-FR" sz="1800" b="0" strike="noStrike" spc="0">
              <a:latin typeface="Arial"/>
              <a:ea typeface="Noto Sans CJK SC"/>
            </a:endParaRPr>
          </a:p>
        </p:txBody>
      </p:sp>
      <p:sp>
        <p:nvSpPr>
          <p:cNvPr id="701456605" name="CustomShape 21"/>
          <p:cNvSpPr/>
          <p:nvPr/>
        </p:nvSpPr>
        <p:spPr bwMode="auto">
          <a:xfrm>
            <a:off x="603842" y="5485776"/>
            <a:ext cx="4046760" cy="10047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500" b="1" strike="noStrike" spc="0">
                <a:latin typeface="Candara"/>
              </a:rPr>
              <a:t>Surrogate reactions </a:t>
            </a:r>
            <a:br>
              <a:rPr/>
            </a:br>
            <a:r>
              <a:rPr lang="en-US" sz="1500" b="1" strike="noStrike" spc="0">
                <a:latin typeface="Candara"/>
              </a:rPr>
              <a:t>(transfer induced fission)</a:t>
            </a:r>
            <a:endParaRPr lang="fr-FR" sz="1500" b="0" strike="noStrike" spc="0">
              <a:latin typeface="Arial"/>
              <a:ea typeface="Noto Sans CJK SC"/>
            </a:endParaRP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1500" b="0" strike="noStrike" spc="0">
                <a:latin typeface="Candara"/>
              </a:rPr>
              <a:t> Selection of the fissionning system </a:t>
            </a:r>
            <a:endParaRPr lang="fr-FR" sz="1500" b="0" strike="noStrike" spc="0">
              <a:latin typeface="Arial"/>
              <a:ea typeface="Noto Sans CJK SC"/>
            </a:endParaRPr>
          </a:p>
          <a:p>
            <a:pPr>
              <a:lnSpc>
                <a:spcPct val="100000"/>
              </a:lnSpc>
              <a:buClr>
                <a:srgbClr val="FF0000"/>
              </a:buClr>
              <a:buFont typeface="Symbol"/>
              <a:buChar char="Þ"/>
              <a:tabLst>
                <a:tab pos="0" algn="l"/>
              </a:tabLst>
              <a:defRPr/>
            </a:pPr>
            <a:r>
              <a:rPr lang="en-US" sz="1500" b="0" strike="noStrike" spc="0">
                <a:latin typeface="Candara"/>
              </a:rPr>
              <a:t> Measurement of the excitation energy </a:t>
            </a:r>
            <a:endParaRPr lang="fr-FR" sz="1500" b="0" strike="noStrike" spc="0">
              <a:latin typeface="Arial"/>
              <a:ea typeface="Noto Sans CJK SC"/>
            </a:endParaRPr>
          </a:p>
        </p:txBody>
      </p:sp>
      <p:sp>
        <p:nvSpPr>
          <p:cNvPr id="816296842" name="TextShape 26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  <a:defRPr/>
            </a:pPr>
            <a:fld id="{D74190DA-96F7-5F43-A4F9-03CC19489FE7}" type="slidenum">
              <a:rPr lang="fr-FR" sz="1200" b="0" strike="noStrike" spc="0">
                <a:solidFill>
                  <a:srgbClr val="FFFFFF"/>
                </a:solidFill>
                <a:latin typeface="Candara"/>
              </a:rPr>
              <a:t>37</a:t>
            </a:fld>
            <a:endParaRPr lang="fr-FR" sz="1200" b="0" strike="noStrike" spc="0">
              <a:latin typeface="Times New Roman"/>
            </a:endParaRPr>
          </a:p>
        </p:txBody>
      </p:sp>
      <p:sp>
        <p:nvSpPr>
          <p:cNvPr id="480122406" name="ZoneTexte 8"/>
          <p:cNvSpPr txBox="1"/>
          <p:nvPr/>
        </p:nvSpPr>
        <p:spPr bwMode="auto">
          <a:xfrm>
            <a:off x="7033407" y="5898420"/>
            <a:ext cx="4791370" cy="6404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800" b="0" i="0" u="none" strike="noStrike">
                <a:latin typeface="HelveticaNeue-Thin"/>
              </a:rPr>
              <a:t>The </a:t>
            </a:r>
            <a:r>
              <a:rPr lang="en-US" sz="1800" b="0" i="0" u="none" strike="noStrike">
                <a:latin typeface="HelveticaNeue"/>
              </a:rPr>
              <a:t>reconstruction </a:t>
            </a:r>
            <a:r>
              <a:rPr lang="en-US" sz="1800" b="0" i="0" u="none" strike="noStrike">
                <a:latin typeface="HelveticaNeue-Thin"/>
              </a:rPr>
              <a:t>of the binary reaction also provides information on the fission barrier</a:t>
            </a:r>
            <a:endParaRPr lang="fr-FR"/>
          </a:p>
        </p:txBody>
      </p:sp>
      <p:sp>
        <p:nvSpPr>
          <p:cNvPr id="1755067121" name="Title 4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400" b="0" strike="noStrike" spc="0">
                <a:latin typeface="Candara"/>
              </a:rPr>
              <a:t>Fission in inverse kinematics at VAMOS/GANIL</a:t>
            </a:r>
            <a:br>
              <a:rPr lang="fr-FR" sz="4400" b="0" strike="noStrike" spc="0">
                <a:latin typeface="Candara"/>
              </a:rPr>
            </a:br>
            <a:endParaRPr lang="en-US"/>
          </a:p>
        </p:txBody>
      </p:sp>
      <p:sp>
        <p:nvSpPr>
          <p:cNvPr id="837615570" name="Slide Number Placeholder 258"/>
          <p:cNvSpPr>
            <a:spLocks noGrp="1"/>
          </p:cNvSpPr>
          <p:nvPr>
            <p:ph type="sldNum" sz="quarter" idx="4"/>
          </p:nvPr>
        </p:nvSpPr>
        <p:spPr bwMode="auto">
          <a:xfrm>
            <a:off x="11582398" y="6588578"/>
            <a:ext cx="609598" cy="269418"/>
          </a:xfrm>
        </p:spPr>
        <p:txBody>
          <a:bodyPr/>
          <a:lstStyle/>
          <a:p>
            <a:pPr>
              <a:defRPr/>
            </a:pPr>
            <a:r>
              <a:rPr lang="en-US"/>
              <a:t>32</a:t>
            </a:r>
          </a:p>
        </p:txBody>
      </p:sp>
      <p:sp>
        <p:nvSpPr>
          <p:cNvPr id="1665650395" name="Rectangle 1665650394"/>
          <p:cNvSpPr/>
          <p:nvPr/>
        </p:nvSpPr>
        <p:spPr bwMode="auto">
          <a:xfrm>
            <a:off x="5197499" y="882855"/>
            <a:ext cx="3524249" cy="3143249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55269772" name="Picture 155526977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6538628" y="3219968"/>
            <a:ext cx="5521706" cy="1932596"/>
          </a:xfrm>
          <a:prstGeom prst="rect">
            <a:avLst/>
          </a:prstGeom>
        </p:spPr>
      </p:pic>
      <p:pic>
        <p:nvPicPr>
          <p:cNvPr id="511840875" name="Picture 511840874"/>
          <p:cNvPicPr>
            <a:picLocks noChangeAspect="1"/>
          </p:cNvPicPr>
          <p:nvPr/>
        </p:nvPicPr>
        <p:blipFill rotWithShape="1">
          <a:blip r:embed="rId10"/>
          <a:srcRect t="51697"/>
          <a:stretch/>
        </p:blipFill>
        <p:spPr bwMode="auto">
          <a:xfrm>
            <a:off x="8562999" y="973713"/>
            <a:ext cx="3122083" cy="2111260"/>
          </a:xfrm>
          <a:prstGeom prst="rect">
            <a:avLst/>
          </a:prstGeom>
        </p:spPr>
      </p:pic>
      <p:pic>
        <p:nvPicPr>
          <p:cNvPr id="1891190578" name="Picture 1891190577"/>
          <p:cNvPicPr>
            <a:picLocks noChangeAspect="1"/>
          </p:cNvPicPr>
          <p:nvPr/>
        </p:nvPicPr>
        <p:blipFill rotWithShape="1">
          <a:blip r:embed="rId10"/>
          <a:srcRect b="49598"/>
          <a:stretch/>
        </p:blipFill>
        <p:spPr bwMode="auto">
          <a:xfrm>
            <a:off x="5248379" y="899906"/>
            <a:ext cx="3095392" cy="2184162"/>
          </a:xfrm>
          <a:prstGeom prst="rect">
            <a:avLst/>
          </a:prstGeom>
        </p:spPr>
      </p:pic>
      <p:pic>
        <p:nvPicPr>
          <p:cNvPr id="583661049" name="Picture 583661048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4996958" y="4950205"/>
            <a:ext cx="1370482" cy="1540328"/>
          </a:xfrm>
          <a:prstGeom prst="rect">
            <a:avLst/>
          </a:prstGeom>
        </p:spPr>
      </p:pic>
      <p:sp>
        <p:nvSpPr>
          <p:cNvPr id="1789647001" name="TextBox 1789647000"/>
          <p:cNvSpPr txBox="1"/>
          <p:nvPr/>
        </p:nvSpPr>
        <p:spPr bwMode="auto">
          <a:xfrm>
            <a:off x="7282008" y="5216779"/>
            <a:ext cx="4489853" cy="7318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1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L. Begué—Guillou et al. 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NIM A</a:t>
            </a:r>
            <a:r>
              <a:rPr lang="fr-FR" sz="14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 1090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, 171671 (2026)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400" b="0" i="0" u="sng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/>
              </a:rPr>
              <a:t>10.1016/j.nima.2026.171671</a:t>
            </a:r>
            <a:br>
              <a:rPr lang="en-US" sz="1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fr-FR" sz="1400"/>
              <a:t>L. Begué—Guillou et al. (PhD GANIL/CEA-DAM)</a:t>
            </a:r>
            <a:endParaRPr sz="1400"/>
          </a:p>
        </p:txBody>
      </p:sp>
      <p:sp>
        <p:nvSpPr>
          <p:cNvPr id="732919080" name="TextBox 732919079"/>
          <p:cNvSpPr txBox="1"/>
          <p:nvPr/>
        </p:nvSpPr>
        <p:spPr bwMode="auto">
          <a:xfrm>
            <a:off x="4696344" y="3957786"/>
            <a:ext cx="1878318" cy="87857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fr-FR" b="0" strike="noStrike" spc="0">
                <a:latin typeface="Helvetica Neue"/>
                <a:ea typeface="Helvetica Neue"/>
              </a:rPr>
              <a:t>SPIDER/</a:t>
            </a:r>
            <a:r>
              <a:rPr lang="en-US" b="0" strike="noStrike" spc="0">
                <a:latin typeface="Helvetica Neue"/>
                <a:ea typeface="Helvetica Neue"/>
              </a:rPr>
              <a:t>PIST</a:t>
            </a:r>
            <a:r>
              <a:rPr lang="fr-FR" b="0" strike="noStrike" spc="0">
                <a:latin typeface="Helvetica Neue"/>
                <a:ea typeface="Helvetica Neue"/>
              </a:rPr>
              <a:t>A</a:t>
            </a:r>
            <a:br>
              <a:rPr lang="fr-FR" sz="1400" b="0" strike="noStrike" spc="0">
                <a:latin typeface="Arial"/>
              </a:rPr>
            </a:br>
            <a:r>
              <a:rPr lang="en-US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Recoil </a:t>
            </a:r>
            <a:endParaRPr lang="en-US" sz="1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defRPr/>
            </a:pPr>
            <a:r>
              <a:rPr lang="fr-FR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(</a:t>
            </a:r>
            <a:r>
              <a:rPr lang="en-US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A, Z, E,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 </a:t>
            </a:r>
            <a:r>
              <a:rPr lang="en-US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angle</a:t>
            </a:r>
            <a:r>
              <a:rPr lang="fr-FR" sz="1400" b="0" i="0" u="none" strike="noStrike" cap="none" spc="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</a:rPr>
              <a:t>)</a:t>
            </a:r>
            <a:endParaRPr lang="en-US" sz="1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269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0053834" name="CustomShape 17"/>
          <p:cNvSpPr/>
          <p:nvPr/>
        </p:nvSpPr>
        <p:spPr bwMode="auto">
          <a:xfrm>
            <a:off x="11674532" y="1103409"/>
            <a:ext cx="313509" cy="1886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0824760" name="CustomShape 18"/>
          <p:cNvSpPr/>
          <p:nvPr/>
        </p:nvSpPr>
        <p:spPr bwMode="auto">
          <a:xfrm>
            <a:off x="11749484" y="2668860"/>
            <a:ext cx="313509" cy="1886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1194815" name="TextShape 21"/>
          <p:cNvSpPr txBox="1"/>
          <p:nvPr/>
        </p:nvSpPr>
        <p:spPr bwMode="auto">
          <a:xfrm>
            <a:off x="10122305" y="924602"/>
            <a:ext cx="1491606" cy="284409"/>
          </a:xfrm>
          <a:prstGeom prst="rect">
            <a:avLst/>
          </a:prstGeom>
          <a:noFill/>
          <a:ln>
            <a:noFill/>
          </a:ln>
        </p:spPr>
        <p:txBody>
          <a:bodyPr lIns="81632" tIns="40815" rIns="81632" bIns="40815"/>
          <a:lstStyle/>
          <a:p>
            <a:pPr marL="324" algn="ctr">
              <a:lnSpc>
                <a:spcPct val="93000"/>
              </a:lnSpc>
              <a:buClr>
                <a:srgbClr val="000000"/>
              </a:buClr>
              <a:buSzPct val="45000"/>
              <a:defRPr/>
            </a:pPr>
            <a:r>
              <a:rPr lang="fr-FR" sz="1650" b="1" spc="0">
                <a:solidFill>
                  <a:srgbClr val="000000"/>
                </a:solidFill>
                <a:latin typeface="Calibri"/>
                <a:ea typeface="Arial"/>
              </a:rPr>
              <a:t>2v method </a:t>
            </a:r>
            <a:endParaRPr lang="fr-FR" sz="1650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4213339" name="TextShape 14"/>
          <p:cNvSpPr txBox="1"/>
          <p:nvPr/>
        </p:nvSpPr>
        <p:spPr bwMode="auto">
          <a:xfrm>
            <a:off x="3680447" y="4646988"/>
            <a:ext cx="4547813" cy="1108263"/>
          </a:xfrm>
          <a:prstGeom prst="rect">
            <a:avLst/>
          </a:prstGeom>
          <a:noFill/>
          <a:ln>
            <a:noFill/>
          </a:ln>
        </p:spPr>
        <p:txBody>
          <a:bodyPr lIns="89984" tIns="44991" rIns="89984" bIns="44991"/>
          <a:lstStyle/>
          <a:p>
            <a:pPr marL="215937" indent="-215937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400" spc="0">
                <a:solidFill>
                  <a:srgbClr val="000000"/>
                </a:solidFill>
                <a:latin typeface="Calibri"/>
              </a:rPr>
              <a:t>By combining several systems the </a:t>
            </a:r>
            <a:r>
              <a:rPr lang="fr-FR" sz="1400" b="1" spc="0">
                <a:solidFill>
                  <a:srgbClr val="000000"/>
                </a:solidFill>
                <a:latin typeface="Calibri"/>
              </a:rPr>
              <a:t>role of proton- and neutron- octupole deformed shells</a:t>
            </a:r>
            <a:r>
              <a:rPr lang="fr-FR" sz="1400" spc="0">
                <a:solidFill>
                  <a:srgbClr val="000000"/>
                </a:solidFill>
                <a:latin typeface="Calibri"/>
              </a:rPr>
              <a:t> </a:t>
            </a:r>
            <a:r>
              <a:rPr lang="fr-FR" sz="1400" b="1" spc="0">
                <a:solidFill>
                  <a:srgbClr val="000000"/>
                </a:solidFill>
                <a:latin typeface="Calibri"/>
              </a:rPr>
              <a:t>[G. Scamps, C Simenel, Nature 564, 382 (2018)] </a:t>
            </a:r>
            <a:r>
              <a:rPr lang="fr-FR" sz="1400" spc="0">
                <a:solidFill>
                  <a:srgbClr val="000000"/>
                </a:solidFill>
                <a:latin typeface="Calibri"/>
              </a:rPr>
              <a:t>are reflected</a:t>
            </a:r>
          </a:p>
        </p:txBody>
      </p:sp>
      <p:sp>
        <p:nvSpPr>
          <p:cNvPr id="2016150416" name="TextShape 15"/>
          <p:cNvSpPr txBox="1"/>
          <p:nvPr/>
        </p:nvSpPr>
        <p:spPr bwMode="auto">
          <a:xfrm>
            <a:off x="3678237" y="5383830"/>
            <a:ext cx="4335296" cy="853785"/>
          </a:xfrm>
          <a:prstGeom prst="rect">
            <a:avLst/>
          </a:prstGeom>
          <a:noFill/>
          <a:ln>
            <a:noFill/>
          </a:ln>
        </p:spPr>
        <p:txBody>
          <a:bodyPr lIns="89984" tIns="44991" rIns="89984" bIns="44991"/>
          <a:lstStyle/>
          <a:p>
            <a:pPr marL="215937" indent="-215937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400" spc="0">
                <a:solidFill>
                  <a:srgbClr val="000000"/>
                </a:solidFill>
                <a:latin typeface="Calibri"/>
              </a:rPr>
              <a:t>The large production of Te in </a:t>
            </a:r>
            <a:r>
              <a:rPr lang="fr-FR" sz="1400" spc="0" baseline="30000">
                <a:solidFill>
                  <a:srgbClr val="000000"/>
                </a:solidFill>
                <a:latin typeface="Calibri"/>
              </a:rPr>
              <a:t>239</a:t>
            </a:r>
            <a:r>
              <a:rPr lang="fr-FR" sz="1400" spc="0">
                <a:solidFill>
                  <a:srgbClr val="000000"/>
                </a:solidFill>
                <a:latin typeface="Calibri"/>
              </a:rPr>
              <a:t>U can be explained by the combined effect of the octupole shells in Z=52 and N=84 </a:t>
            </a:r>
            <a:endParaRPr/>
          </a:p>
        </p:txBody>
      </p:sp>
      <p:sp>
        <p:nvSpPr>
          <p:cNvPr id="1273138654" name="TextShape 16"/>
          <p:cNvSpPr txBox="1"/>
          <p:nvPr/>
        </p:nvSpPr>
        <p:spPr bwMode="auto">
          <a:xfrm>
            <a:off x="3678237" y="6019236"/>
            <a:ext cx="4227314" cy="849465"/>
          </a:xfrm>
          <a:prstGeom prst="rect">
            <a:avLst/>
          </a:prstGeom>
          <a:noFill/>
          <a:ln>
            <a:noFill/>
          </a:ln>
        </p:spPr>
        <p:txBody>
          <a:bodyPr lIns="89984" tIns="44991" rIns="89984" bIns="44991"/>
          <a:lstStyle/>
          <a:p>
            <a:pPr marL="215937" indent="-215937"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fr-FR" sz="1400" spc="0">
                <a:solidFill>
                  <a:srgbClr val="000000"/>
                </a:solidFill>
                <a:latin typeface="Calibri"/>
              </a:rPr>
              <a:t>The production of Ba is explained by the effect of N=88 in </a:t>
            </a:r>
            <a:r>
              <a:rPr lang="fr-FR" sz="1400" spc="0" baseline="30000">
                <a:solidFill>
                  <a:srgbClr val="000000"/>
                </a:solidFill>
                <a:latin typeface="Calibri"/>
              </a:rPr>
              <a:t>240</a:t>
            </a:r>
            <a:r>
              <a:rPr lang="fr-FR" sz="1400" spc="0">
                <a:solidFill>
                  <a:srgbClr val="000000"/>
                </a:solidFill>
                <a:latin typeface="Calibri"/>
              </a:rPr>
              <a:t>Pu and N=56 in </a:t>
            </a:r>
            <a:r>
              <a:rPr lang="fr-FR" sz="1400" spc="0" baseline="30000">
                <a:solidFill>
                  <a:srgbClr val="000000"/>
                </a:solidFill>
                <a:latin typeface="Calibri"/>
              </a:rPr>
              <a:t>239</a:t>
            </a:r>
            <a:r>
              <a:rPr lang="fr-FR" sz="1400" spc="0">
                <a:solidFill>
                  <a:srgbClr val="000000"/>
                </a:solidFill>
                <a:latin typeface="Calibri"/>
              </a:rPr>
              <a:t>U </a:t>
            </a:r>
            <a:endParaRPr/>
          </a:p>
        </p:txBody>
      </p:sp>
      <p:grpSp>
        <p:nvGrpSpPr>
          <p:cNvPr id="1972636504" name="Groupe 711"/>
          <p:cNvGrpSpPr/>
          <p:nvPr/>
        </p:nvGrpSpPr>
        <p:grpSpPr bwMode="auto">
          <a:xfrm>
            <a:off x="520747" y="3522728"/>
            <a:ext cx="2608074" cy="3105946"/>
            <a:chOff x="0" y="0"/>
            <a:chExt cx="2608074" cy="3105946"/>
          </a:xfrm>
        </p:grpSpPr>
        <p:pic>
          <p:nvPicPr>
            <p:cNvPr id="1655569540" name="Captura de pantalla 2019-09-10 a las 17.32.53.png" descr="Captura de pantalla 2019-09-10 a las 17.32.53.png"/>
            <p:cNvPicPr>
              <a:picLocks noChangeAspect="1"/>
            </p:cNvPicPr>
            <p:nvPr/>
          </p:nvPicPr>
          <p:blipFill rotWithShape="1">
            <a:blip r:embed="rId3"/>
            <a:srcRect t="49723"/>
            <a:stretch/>
          </p:blipFill>
          <p:spPr bwMode="auto">
            <a:xfrm>
              <a:off x="0" y="0"/>
              <a:ext cx="2599953" cy="155297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190500" dist="101600" dir="5400000" sx="1000" sy="1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11137889" name="Captura de pantalla 2019-09-10 a las 17.32.53.png" descr="Captura de pantalla 2019-09-10 a las 17.32.53.png"/>
            <p:cNvPicPr>
              <a:picLocks noChangeAspect="1"/>
            </p:cNvPicPr>
            <p:nvPr/>
          </p:nvPicPr>
          <p:blipFill rotWithShape="1">
            <a:blip r:embed="rId3"/>
            <a:srcRect t="614" b="49109"/>
            <a:stretch/>
          </p:blipFill>
          <p:spPr bwMode="auto">
            <a:xfrm>
              <a:off x="8119" y="1552972"/>
              <a:ext cx="2599953" cy="155297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190500" dist="101600" dir="5400000" sx="1000" sy="1000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354338958" name="Rectángulo"/>
            <p:cNvSpPr/>
            <p:nvPr/>
          </p:nvSpPr>
          <p:spPr bwMode="auto">
            <a:xfrm>
              <a:off x="8119" y="31767"/>
              <a:ext cx="120749" cy="14595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798" tIns="50798" rIns="50798" bIns="5079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3590674" name="Rectángulo"/>
            <p:cNvSpPr/>
            <p:nvPr/>
          </p:nvSpPr>
          <p:spPr bwMode="auto">
            <a:xfrm>
              <a:off x="30244" y="1629752"/>
              <a:ext cx="120749" cy="14595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798" tIns="50798" rIns="50798" bIns="5079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6258433" name="Rectángulo"/>
            <p:cNvSpPr/>
            <p:nvPr/>
          </p:nvSpPr>
          <p:spPr bwMode="auto">
            <a:xfrm>
              <a:off x="1679823" y="485929"/>
              <a:ext cx="120749" cy="14595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798" tIns="50798" rIns="50798" bIns="5079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2236366" name="56"/>
            <p:cNvSpPr/>
            <p:nvPr/>
          </p:nvSpPr>
          <p:spPr bwMode="auto">
            <a:xfrm>
              <a:off x="1951574" y="359376"/>
              <a:ext cx="314209" cy="330558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50798" tIns="50798" rIns="50798" bIns="50798" numCol="1" anchor="ctr">
              <a:spAutoFit/>
            </a:bodyPr>
            <a:lstStyle>
              <a:lvl1pPr>
                <a:defRPr sz="1500"/>
              </a:lvl1pPr>
            </a:lstStyle>
            <a:p>
              <a:pPr>
                <a:defRPr/>
              </a:pPr>
              <a:r>
                <a:t>56</a:t>
              </a:r>
            </a:p>
          </p:txBody>
        </p:sp>
        <p:sp>
          <p:nvSpPr>
            <p:cNvPr id="1497571645" name="Rectángulo"/>
            <p:cNvSpPr/>
            <p:nvPr/>
          </p:nvSpPr>
          <p:spPr bwMode="auto">
            <a:xfrm>
              <a:off x="1794525" y="792660"/>
              <a:ext cx="120749" cy="14595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798" tIns="50798" rIns="50798" bIns="5079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1440946" name="52"/>
            <p:cNvSpPr/>
            <p:nvPr/>
          </p:nvSpPr>
          <p:spPr bwMode="auto">
            <a:xfrm>
              <a:off x="1951574" y="666108"/>
              <a:ext cx="314209" cy="330558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50798" tIns="50798" rIns="50798" bIns="50798" numCol="1" anchor="ctr">
              <a:spAutoFit/>
            </a:bodyPr>
            <a:lstStyle>
              <a:lvl1pPr>
                <a:defRPr sz="1500"/>
              </a:lvl1pPr>
            </a:lstStyle>
            <a:p>
              <a:pPr>
                <a:defRPr/>
              </a:pPr>
              <a:r>
                <a:t>52</a:t>
              </a:r>
            </a:p>
          </p:txBody>
        </p:sp>
        <p:sp>
          <p:nvSpPr>
            <p:cNvPr id="1209745552" name="Rectángulo"/>
            <p:cNvSpPr/>
            <p:nvPr/>
          </p:nvSpPr>
          <p:spPr bwMode="auto">
            <a:xfrm>
              <a:off x="609348" y="792660"/>
              <a:ext cx="120749" cy="14595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798" tIns="50798" rIns="50798" bIns="5079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1013647" name="50"/>
            <p:cNvSpPr/>
            <p:nvPr/>
          </p:nvSpPr>
          <p:spPr bwMode="auto">
            <a:xfrm>
              <a:off x="669726" y="666108"/>
              <a:ext cx="314209" cy="330558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50798" tIns="50798" rIns="50798" bIns="50798" numCol="1" anchor="ctr">
              <a:spAutoFit/>
            </a:bodyPr>
            <a:lstStyle>
              <a:lvl1pPr>
                <a:defRPr sz="1500"/>
              </a:lvl1pPr>
            </a:lstStyle>
            <a:p>
              <a:pPr>
                <a:defRPr/>
              </a:pPr>
              <a:r>
                <a:t>50</a:t>
              </a:r>
            </a:p>
          </p:txBody>
        </p:sp>
        <p:sp>
          <p:nvSpPr>
            <p:cNvPr id="1234392895" name="Rectángulo"/>
            <p:cNvSpPr/>
            <p:nvPr/>
          </p:nvSpPr>
          <p:spPr bwMode="auto">
            <a:xfrm>
              <a:off x="640535" y="2393409"/>
              <a:ext cx="120749" cy="14595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798" tIns="50798" rIns="50798" bIns="5079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7790581" name="82"/>
            <p:cNvSpPr/>
            <p:nvPr/>
          </p:nvSpPr>
          <p:spPr bwMode="auto">
            <a:xfrm>
              <a:off x="713183" y="2263842"/>
              <a:ext cx="314209" cy="330558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50798" tIns="50798" rIns="50798" bIns="50798" numCol="1" anchor="ctr">
              <a:spAutoFit/>
            </a:bodyPr>
            <a:lstStyle>
              <a:lvl1pPr>
                <a:defRPr sz="1500"/>
              </a:lvl1pPr>
            </a:lstStyle>
            <a:p>
              <a:pPr>
                <a:defRPr/>
              </a:pPr>
              <a:r>
                <a:t>82</a:t>
              </a:r>
            </a:p>
          </p:txBody>
        </p:sp>
        <p:sp>
          <p:nvSpPr>
            <p:cNvPr id="1962566742" name="Rectángulo"/>
            <p:cNvSpPr/>
            <p:nvPr/>
          </p:nvSpPr>
          <p:spPr bwMode="auto">
            <a:xfrm>
              <a:off x="1813455" y="2256489"/>
              <a:ext cx="120749" cy="14595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798" tIns="50798" rIns="50798" bIns="5079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7417069" name="88"/>
            <p:cNvSpPr/>
            <p:nvPr/>
          </p:nvSpPr>
          <p:spPr bwMode="auto">
            <a:xfrm>
              <a:off x="1941025" y="2115121"/>
              <a:ext cx="314209" cy="330558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50798" tIns="50798" rIns="50798" bIns="50798" numCol="1" anchor="ctr">
              <a:spAutoFit/>
            </a:bodyPr>
            <a:lstStyle>
              <a:lvl1pPr>
                <a:defRPr sz="1500"/>
              </a:lvl1pPr>
            </a:lstStyle>
            <a:p>
              <a:pPr>
                <a:defRPr/>
              </a:pPr>
              <a:r>
                <a:t>88</a:t>
              </a:r>
            </a:p>
          </p:txBody>
        </p:sp>
        <p:sp>
          <p:nvSpPr>
            <p:cNvPr id="335451698" name="Rectángulo"/>
            <p:cNvSpPr/>
            <p:nvPr/>
          </p:nvSpPr>
          <p:spPr bwMode="auto">
            <a:xfrm>
              <a:off x="1547346" y="2429302"/>
              <a:ext cx="120749" cy="7471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798" tIns="50798" rIns="50798" bIns="5079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1682537" name="84"/>
            <p:cNvSpPr/>
            <p:nvPr/>
          </p:nvSpPr>
          <p:spPr bwMode="auto">
            <a:xfrm>
              <a:off x="1494847" y="2310153"/>
              <a:ext cx="314209" cy="330558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50798" tIns="50798" rIns="50798" bIns="50798" numCol="1" anchor="ctr">
              <a:spAutoFit/>
            </a:bodyPr>
            <a:lstStyle>
              <a:lvl1pPr>
                <a:defRPr sz="1500"/>
              </a:lvl1pPr>
            </a:lstStyle>
            <a:p>
              <a:pPr>
                <a:defRPr/>
              </a:pPr>
              <a:r>
                <a:t>84</a:t>
              </a:r>
            </a:p>
          </p:txBody>
        </p:sp>
      </p:grpSp>
      <p:sp>
        <p:nvSpPr>
          <p:cNvPr id="1235492742" name="CustomShape 7"/>
          <p:cNvSpPr/>
          <p:nvPr/>
        </p:nvSpPr>
        <p:spPr bwMode="auto">
          <a:xfrm>
            <a:off x="3282863" y="339986"/>
            <a:ext cx="6294421" cy="71412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89984" tIns="44991" rIns="89984" bIns="44991"/>
          <a:lstStyle/>
          <a:p>
            <a:pPr algn="ctr">
              <a:lnSpc>
                <a:spcPct val="100000"/>
              </a:lnSpc>
              <a:defRPr/>
            </a:pPr>
            <a:endParaRPr lang="fr-FR" sz="2200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752793" name="TextShape 4"/>
          <p:cNvSpPr txBox="1"/>
          <p:nvPr/>
        </p:nvSpPr>
        <p:spPr bwMode="auto">
          <a:xfrm>
            <a:off x="8770025" y="6405527"/>
            <a:ext cx="3887748" cy="688212"/>
          </a:xfrm>
          <a:prstGeom prst="rect">
            <a:avLst/>
          </a:prstGeom>
          <a:noFill/>
          <a:ln>
            <a:noFill/>
          </a:ln>
        </p:spPr>
        <p:txBody>
          <a:bodyPr lIns="89984" tIns="44991" rIns="89984" bIns="44991"/>
          <a:lstStyle/>
          <a:p>
            <a:pPr>
              <a:lnSpc>
                <a:spcPct val="100000"/>
              </a:lnSpc>
              <a:defRPr/>
            </a:pPr>
            <a:endParaRPr lang="fr-FR" sz="1200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fr-FR" sz="1200" spc="0">
                <a:solidFill>
                  <a:srgbClr val="000000"/>
                </a:solidFill>
                <a:latin typeface="Times New Roman"/>
                <a:ea typeface="Palatino"/>
              </a:rPr>
              <a:t>D. Ramos et al., Phys. Rev. C 101, 034609 (2020)</a:t>
            </a:r>
            <a:endParaRPr lang="fr-FR" sz="1200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3167223" name="ZoneTexte 714"/>
          <p:cNvSpPr txBox="1"/>
          <p:nvPr/>
        </p:nvSpPr>
        <p:spPr bwMode="auto">
          <a:xfrm>
            <a:off x="11914702" y="6587794"/>
            <a:ext cx="361397" cy="3051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1400">
                <a:latin typeface="Times New Roman"/>
                <a:cs typeface="Times New Roman"/>
              </a:rPr>
              <a:t>16</a:t>
            </a:r>
            <a:endParaRPr/>
          </a:p>
        </p:txBody>
      </p:sp>
      <p:sp>
        <p:nvSpPr>
          <p:cNvPr id="1628931845" name="Title 22"/>
          <p:cNvSpPr>
            <a:spLocks noGrp="1"/>
          </p:cNvSpPr>
          <p:nvPr>
            <p:ph type="title"/>
          </p:nvPr>
        </p:nvSpPr>
        <p:spPr bwMode="auto">
          <a:xfrm>
            <a:off x="5441" y="0"/>
            <a:ext cx="12192000" cy="838197"/>
          </a:xfrm>
        </p:spPr>
        <p:txBody>
          <a:bodyPr/>
          <a:lstStyle/>
          <a:p>
            <a:pPr>
              <a:defRPr/>
            </a:pPr>
            <a:r>
              <a:rPr lang="fr-FR" sz="3200" spc="0">
                <a:solidFill>
                  <a:srgbClr val="000000"/>
                </a:solidFill>
                <a:latin typeface="Arial"/>
                <a:ea typeface="DejaVu Sans"/>
              </a:rPr>
              <a:t>Scission Observables</a:t>
            </a:r>
            <a:r>
              <a:rPr lang="fr-FR" sz="3200" spc="0">
                <a:solidFill>
                  <a:srgbClr val="000000"/>
                </a:solidFill>
                <a:latin typeface="Arial"/>
              </a:rPr>
              <a:t> - </a:t>
            </a:r>
            <a:r>
              <a:rPr lang="fr-FR" sz="3200" spc="0">
                <a:solidFill>
                  <a:srgbClr val="000000"/>
                </a:solidFill>
                <a:latin typeface="Arial"/>
                <a:ea typeface="DejaVu Sans"/>
              </a:rPr>
              <a:t>Detection of both fragments</a:t>
            </a:r>
            <a:r>
              <a:rPr lang="fr-FR" sz="3200" spc="0">
                <a:solidFill>
                  <a:srgbClr val="000000"/>
                </a:solidFill>
                <a:latin typeface="Arial"/>
              </a:rPr>
              <a:t> </a:t>
            </a:r>
            <a:endParaRPr lang="en-US" sz="3200"/>
          </a:p>
        </p:txBody>
      </p:sp>
      <p:sp>
        <p:nvSpPr>
          <p:cNvPr id="1994730773" name="Slide Number Placeholder 37"/>
          <p:cNvSpPr>
            <a:spLocks noGrp="1"/>
          </p:cNvSpPr>
          <p:nvPr>
            <p:ph type="sldNum" sz="quarter" idx="4"/>
          </p:nvPr>
        </p:nvSpPr>
        <p:spPr bwMode="auto">
          <a:xfrm>
            <a:off x="11625941" y="6588578"/>
            <a:ext cx="609598" cy="269418"/>
          </a:xfrm>
        </p:spPr>
        <p:txBody>
          <a:bodyPr/>
          <a:lstStyle/>
          <a:p>
            <a:pPr>
              <a:defRPr/>
            </a:pPr>
            <a:r>
              <a:rPr lang="en-US"/>
              <a:t>34</a:t>
            </a:r>
          </a:p>
        </p:txBody>
      </p:sp>
      <p:grpSp>
        <p:nvGrpSpPr>
          <p:cNvPr id="917584331" name="Group 39"/>
          <p:cNvGrpSpPr/>
          <p:nvPr/>
        </p:nvGrpSpPr>
        <p:grpSpPr bwMode="auto">
          <a:xfrm>
            <a:off x="364374" y="944996"/>
            <a:ext cx="2896470" cy="2579188"/>
            <a:chOff x="0" y="0"/>
            <a:chExt cx="2896470" cy="2579188"/>
          </a:xfrm>
        </p:grpSpPr>
        <p:pic>
          <p:nvPicPr>
            <p:cNvPr id="769734445" name="Picture 40"/>
            <p:cNvPicPr>
              <a:picLocks noChangeAspect="1"/>
            </p:cNvPicPr>
            <p:nvPr/>
          </p:nvPicPr>
          <p:blipFill rotWithShape="1">
            <a:blip r:embed="rId4">
              <a:lum/>
              <a:alphaModFix/>
            </a:blip>
            <a:stretch/>
          </p:blipFill>
          <p:spPr bwMode="auto">
            <a:xfrm>
              <a:off x="0" y="0"/>
              <a:ext cx="2896470" cy="25791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2149886" name="TextBox 41"/>
            <p:cNvSpPr txBox="1"/>
            <p:nvPr/>
          </p:nvSpPr>
          <p:spPr bwMode="auto">
            <a:xfrm>
              <a:off x="2298058" y="138960"/>
              <a:ext cx="448167" cy="2725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none" lIns="81644" tIns="40821" rIns="81644" bIns="40821" anchorCtr="0" compatLnSpc="0">
              <a:spAutoFit/>
            </a:bodyPr>
            <a:lstStyle/>
            <a:p>
              <a:pPr>
                <a:defRPr b="0"/>
              </a:pPr>
              <a:r>
                <a:rPr lang="fr-FR" sz="1250" baseline="30000">
                  <a:latin typeface="Liberation Sans"/>
                  <a:ea typeface="WenQuanYi Zen Hei Sharp"/>
                  <a:cs typeface="Lohit Devanagari"/>
                </a:rPr>
                <a:t>239</a:t>
              </a:r>
              <a:r>
                <a:rPr lang="fr-FR" sz="1250">
                  <a:latin typeface="Liberation Sans"/>
                  <a:ea typeface="WenQuanYi Zen Hei Sharp"/>
                  <a:cs typeface="Lohit Devanagari"/>
                </a:rPr>
                <a:t>U</a:t>
              </a:r>
              <a:endParaRPr/>
            </a:p>
          </p:txBody>
        </p:sp>
        <p:sp>
          <p:nvSpPr>
            <p:cNvPr id="2043943025" name="TextBox 42"/>
            <p:cNvSpPr txBox="1"/>
            <p:nvPr/>
          </p:nvSpPr>
          <p:spPr bwMode="auto">
            <a:xfrm>
              <a:off x="2298058" y="1277750"/>
              <a:ext cx="448167" cy="2725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none" lIns="81644" tIns="40821" rIns="81644" bIns="40821" anchorCtr="0" compatLnSpc="0">
              <a:spAutoFit/>
            </a:bodyPr>
            <a:lstStyle/>
            <a:p>
              <a:pPr>
                <a:defRPr b="0"/>
              </a:pPr>
              <a:r>
                <a:rPr lang="fr-FR" sz="1250" baseline="30000">
                  <a:latin typeface="Liberation Sans"/>
                  <a:ea typeface="WenQuanYi Zen Hei Sharp"/>
                  <a:cs typeface="Lohit Devanagari"/>
                </a:rPr>
                <a:t>239</a:t>
              </a:r>
              <a:r>
                <a:rPr lang="fr-FR" sz="1250">
                  <a:latin typeface="Liberation Sans"/>
                  <a:ea typeface="WenQuanYi Zen Hei Sharp"/>
                  <a:cs typeface="Lohit Devanagari"/>
                </a:rPr>
                <a:t>U</a:t>
              </a:r>
              <a:endParaRPr/>
            </a:p>
          </p:txBody>
        </p:sp>
      </p:grpSp>
      <p:grpSp>
        <p:nvGrpSpPr>
          <p:cNvPr id="663925449" name="Group 44"/>
          <p:cNvGrpSpPr/>
          <p:nvPr/>
        </p:nvGrpSpPr>
        <p:grpSpPr bwMode="auto">
          <a:xfrm>
            <a:off x="8306777" y="859036"/>
            <a:ext cx="3286746" cy="2251719"/>
            <a:chOff x="0" y="0"/>
            <a:chExt cx="3286746" cy="2251719"/>
          </a:xfrm>
        </p:grpSpPr>
        <p:pic>
          <p:nvPicPr>
            <p:cNvPr id="268646681" name="Picture 51"/>
            <p:cNvPicPr>
              <a:picLocks noChangeAspect="1"/>
            </p:cNvPicPr>
            <p:nvPr/>
          </p:nvPicPr>
          <p:blipFill rotWithShape="1">
            <a:blip r:embed="rId5">
              <a:lum/>
              <a:alphaModFix/>
            </a:blip>
            <a:srcRect b="49144"/>
            <a:stretch/>
          </p:blipFill>
          <p:spPr bwMode="auto">
            <a:xfrm>
              <a:off x="48154" y="0"/>
              <a:ext cx="3238587" cy="22517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6663920" name="TextBox 53"/>
            <p:cNvSpPr txBox="1"/>
            <p:nvPr/>
          </p:nvSpPr>
          <p:spPr bwMode="auto">
            <a:xfrm>
              <a:off x="2343114" y="227818"/>
              <a:ext cx="448167" cy="27250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44" tIns="40821" rIns="81644" bIns="40821" anchorCtr="0" compatLnSpc="0">
              <a:spAutoFit/>
            </a:bodyPr>
            <a:lstStyle/>
            <a:p>
              <a:pPr>
                <a:defRPr b="0"/>
              </a:pPr>
              <a:r>
                <a:rPr lang="fr-FR" sz="1250" baseline="30000">
                  <a:latin typeface="Liberation Sans"/>
                  <a:ea typeface="WenQuanYi Zen Hei Sharp"/>
                  <a:cs typeface="Lohit Devanagari"/>
                </a:rPr>
                <a:t>239</a:t>
              </a:r>
              <a:r>
                <a:rPr lang="fr-FR" sz="1250">
                  <a:latin typeface="Liberation Sans"/>
                  <a:ea typeface="WenQuanYi Zen Hei Sharp"/>
                  <a:cs typeface="Lohit Devanagari"/>
                </a:rPr>
                <a:t>U</a:t>
              </a:r>
              <a:endParaRPr/>
            </a:p>
          </p:txBody>
        </p:sp>
        <p:sp>
          <p:nvSpPr>
            <p:cNvPr id="356712616" name="Freeform: Shape 710"/>
            <p:cNvSpPr/>
            <p:nvPr/>
          </p:nvSpPr>
          <p:spPr bwMode="auto">
            <a:xfrm>
              <a:off x="0" y="1812438"/>
              <a:ext cx="164046" cy="33651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 extrusionOk="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</a:ln>
          </p:spPr>
          <p:txBody>
            <a:bodyPr vert="horz" wrap="none" lIns="81644" tIns="40821" rIns="81644" bIns="40821" anchor="ctr" anchorCtr="0" compatLnSpc="0">
              <a:noAutofit/>
            </a:bodyPr>
            <a:lstStyle/>
            <a:p>
              <a:pPr>
                <a:defRPr/>
              </a:pPr>
              <a:endParaRPr lang="fr-FR" sz="1650">
                <a:latin typeface="Liberation Sans"/>
                <a:ea typeface="WenQuanYi Zen Hei Sharp"/>
                <a:cs typeface="Lohit Devanagari"/>
              </a:endParaRPr>
            </a:p>
          </p:txBody>
        </p:sp>
      </p:grpSp>
      <p:pic>
        <p:nvPicPr>
          <p:cNvPr id="914041712" name="Picture 914041711"/>
          <p:cNvPicPr>
            <a:picLocks noChangeAspect="1"/>
          </p:cNvPicPr>
          <p:nvPr/>
        </p:nvPicPr>
        <p:blipFill rotWithShape="1">
          <a:blip r:embed="rId6"/>
          <a:srcRect l="17657" t="18939" r="41211" b="23783"/>
          <a:stretch/>
        </p:blipFill>
        <p:spPr bwMode="auto">
          <a:xfrm>
            <a:off x="3940769" y="918754"/>
            <a:ext cx="3619500" cy="3774470"/>
          </a:xfrm>
          <a:prstGeom prst="rect">
            <a:avLst/>
          </a:prstGeom>
        </p:spPr>
      </p:pic>
      <p:sp>
        <p:nvSpPr>
          <p:cNvPr id="147168396" name="TextBox 147168395"/>
          <p:cNvSpPr txBox="1"/>
          <p:nvPr/>
        </p:nvSpPr>
        <p:spPr bwMode="auto">
          <a:xfrm>
            <a:off x="8491662" y="3793830"/>
            <a:ext cx="3340342" cy="11890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t>The neutron excess N/Z also helps the study of the correlation between neutron and proton shells.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6247750" name="Groupe 16"/>
          <p:cNvGrpSpPr/>
          <p:nvPr/>
        </p:nvGrpSpPr>
        <p:grpSpPr bwMode="auto">
          <a:xfrm>
            <a:off x="1645920" y="1190625"/>
            <a:ext cx="10261607" cy="4752973"/>
            <a:chOff x="1645920" y="962025"/>
            <a:chExt cx="10261607" cy="4752973"/>
          </a:xfrm>
        </p:grpSpPr>
        <p:pic>
          <p:nvPicPr>
            <p:cNvPr id="1215370575" name="Image 3"/>
            <p:cNvPicPr/>
            <p:nvPr/>
          </p:nvPicPr>
          <p:blipFill rotWithShape="1">
            <a:blip r:embed="rId3"/>
            <a:stretch/>
          </p:blipFill>
          <p:spPr bwMode="auto">
            <a:xfrm>
              <a:off x="1894196" y="962025"/>
              <a:ext cx="10013330" cy="4752973"/>
            </a:xfrm>
            <a:prstGeom prst="rect">
              <a:avLst/>
            </a:prstGeom>
            <a:ln>
              <a:noFill/>
            </a:ln>
          </p:spPr>
        </p:pic>
        <p:sp>
          <p:nvSpPr>
            <p:cNvPr id="2058344485" name="Forme libre : forme 15"/>
            <p:cNvSpPr/>
            <p:nvPr/>
          </p:nvSpPr>
          <p:spPr bwMode="auto">
            <a:xfrm>
              <a:off x="1645920" y="2551176"/>
              <a:ext cx="2203704" cy="923544"/>
            </a:xfrm>
            <a:custGeom>
              <a:avLst/>
              <a:gdLst>
                <a:gd name="connsiteX0" fmla="*/ 9144 w 2203704"/>
                <a:gd name="connsiteY0" fmla="*/ 27432 h 923544"/>
                <a:gd name="connsiteX1" fmla="*/ 9144 w 2203704"/>
                <a:gd name="connsiteY1" fmla="*/ 27432 h 923544"/>
                <a:gd name="connsiteX2" fmla="*/ 566928 w 2203704"/>
                <a:gd name="connsiteY2" fmla="*/ 0 h 923544"/>
                <a:gd name="connsiteX3" fmla="*/ 1682496 w 2203704"/>
                <a:gd name="connsiteY3" fmla="*/ 64008 h 923544"/>
                <a:gd name="connsiteX4" fmla="*/ 1764792 w 2203704"/>
                <a:gd name="connsiteY4" fmla="*/ 54864 h 923544"/>
                <a:gd name="connsiteX5" fmla="*/ 2203704 w 2203704"/>
                <a:gd name="connsiteY5" fmla="*/ 228600 h 923544"/>
                <a:gd name="connsiteX6" fmla="*/ 2020824 w 2203704"/>
                <a:gd name="connsiteY6" fmla="*/ 603504 h 923544"/>
                <a:gd name="connsiteX7" fmla="*/ 1764792 w 2203704"/>
                <a:gd name="connsiteY7" fmla="*/ 731520 h 923544"/>
                <a:gd name="connsiteX8" fmla="*/ 1700784 w 2203704"/>
                <a:gd name="connsiteY8" fmla="*/ 886968 h 923544"/>
                <a:gd name="connsiteX9" fmla="*/ 0 w 2203704"/>
                <a:gd name="connsiteY9" fmla="*/ 923544 h 923544"/>
                <a:gd name="connsiteX10" fmla="*/ 36576 w 2203704"/>
                <a:gd name="connsiteY10" fmla="*/ 210312 h 923544"/>
                <a:gd name="connsiteX0" fmla="*/ 9144 w 2203704"/>
                <a:gd name="connsiteY0" fmla="*/ 27432 h 923544"/>
                <a:gd name="connsiteX1" fmla="*/ 9144 w 2203704"/>
                <a:gd name="connsiteY1" fmla="*/ 27432 h 923544"/>
                <a:gd name="connsiteX2" fmla="*/ 566928 w 2203704"/>
                <a:gd name="connsiteY2" fmla="*/ 0 h 923544"/>
                <a:gd name="connsiteX3" fmla="*/ 1682496 w 2203704"/>
                <a:gd name="connsiteY3" fmla="*/ 64008 h 923544"/>
                <a:gd name="connsiteX4" fmla="*/ 1764792 w 2203704"/>
                <a:gd name="connsiteY4" fmla="*/ 54864 h 923544"/>
                <a:gd name="connsiteX5" fmla="*/ 2203704 w 2203704"/>
                <a:gd name="connsiteY5" fmla="*/ 228600 h 923544"/>
                <a:gd name="connsiteX6" fmla="*/ 2020824 w 2203704"/>
                <a:gd name="connsiteY6" fmla="*/ 603504 h 923544"/>
                <a:gd name="connsiteX7" fmla="*/ 1764792 w 2203704"/>
                <a:gd name="connsiteY7" fmla="*/ 731520 h 923544"/>
                <a:gd name="connsiteX8" fmla="*/ 1700784 w 2203704"/>
                <a:gd name="connsiteY8" fmla="*/ 886968 h 923544"/>
                <a:gd name="connsiteX9" fmla="*/ 0 w 2203704"/>
                <a:gd name="connsiteY9" fmla="*/ 923544 h 923544"/>
                <a:gd name="connsiteX10" fmla="*/ 36576 w 2203704"/>
                <a:gd name="connsiteY10" fmla="*/ 210312 h 923544"/>
                <a:gd name="connsiteX11" fmla="*/ 9144 w 2203704"/>
                <a:gd name="connsiteY11" fmla="*/ 27432 h 923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03704" h="923544" extrusionOk="0">
                  <a:moveTo>
                    <a:pt x="9144" y="27432"/>
                  </a:moveTo>
                  <a:lnTo>
                    <a:pt x="9144" y="27432"/>
                  </a:lnTo>
                  <a:lnTo>
                    <a:pt x="566928" y="0"/>
                  </a:lnTo>
                  <a:lnTo>
                    <a:pt x="1682496" y="64008"/>
                  </a:lnTo>
                  <a:lnTo>
                    <a:pt x="1764792" y="54864"/>
                  </a:lnTo>
                  <a:lnTo>
                    <a:pt x="2203704" y="228600"/>
                  </a:lnTo>
                  <a:lnTo>
                    <a:pt x="2020824" y="603504"/>
                  </a:lnTo>
                  <a:lnTo>
                    <a:pt x="1764792" y="731520"/>
                  </a:lnTo>
                  <a:lnTo>
                    <a:pt x="1700784" y="886968"/>
                  </a:lnTo>
                  <a:lnTo>
                    <a:pt x="0" y="923544"/>
                  </a:lnTo>
                  <a:lnTo>
                    <a:pt x="36576" y="210312"/>
                  </a:lnTo>
                  <a:lnTo>
                    <a:pt x="9144" y="27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2080944835" name="Titre 1"/>
          <p:cNvSpPr>
            <a:spLocks noGrp="1"/>
          </p:cNvSpPr>
          <p:nvPr>
            <p:ph type="title"/>
          </p:nvPr>
        </p:nvSpPr>
        <p:spPr bwMode="auto">
          <a:xfrm>
            <a:off x="838198" y="365124"/>
            <a:ext cx="10515600" cy="13255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/>
              <a:t>Exploring further the fission landscape</a:t>
            </a:r>
          </a:p>
        </p:txBody>
      </p:sp>
      <p:sp>
        <p:nvSpPr>
          <p:cNvPr id="1007639428" name="ZoneTexte 5"/>
          <p:cNvSpPr txBox="1"/>
          <p:nvPr/>
        </p:nvSpPr>
        <p:spPr bwMode="auto">
          <a:xfrm>
            <a:off x="135177" y="2091336"/>
            <a:ext cx="2612899" cy="2225399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fr-FR" sz="1400"/>
              <a:t>Unexpected Assymetric fission </a:t>
            </a:r>
            <a:br>
              <a:rPr lang="fr-FR" sz="1400"/>
            </a:br>
            <a:r>
              <a:rPr lang="fr-FR" sz="1400"/>
              <a:t>in </a:t>
            </a:r>
            <a:r>
              <a:rPr lang="fr-FR" sz="1400" baseline="30000"/>
              <a:t>180</a:t>
            </a:r>
            <a:r>
              <a:rPr lang="fr-FR" sz="1400"/>
              <a:t>Hg (</a:t>
            </a:r>
            <a:r>
              <a:rPr lang="fr-FR" sz="1050"/>
              <a:t>Andreiev et al PRL (2010) )</a:t>
            </a:r>
            <a:br>
              <a:rPr lang="fr-FR" sz="1400"/>
            </a:br>
            <a:r>
              <a:rPr lang="fr-FR" sz="1400"/>
              <a:t>=&gt; New stabilizing effects </a:t>
            </a:r>
            <a:br>
              <a:rPr lang="fr-FR" sz="1400"/>
            </a:br>
            <a:r>
              <a:rPr lang="fr-FR" sz="1400"/>
              <a:t>at Z ~ 36 deformed (octupole) configuration</a:t>
            </a:r>
            <a:endParaRPr/>
          </a:p>
          <a:p>
            <a:pPr>
              <a:defRPr/>
            </a:pPr>
            <a:r>
              <a:rPr lang="fr-FR" sz="1400"/>
              <a:t>Ongoing programs :</a:t>
            </a:r>
            <a:br>
              <a:rPr lang="fr-FR" sz="1400"/>
            </a:br>
            <a:r>
              <a:rPr lang="fr-FR" sz="1400"/>
              <a:t>- Fusion Fission GANIL / JAEA </a:t>
            </a:r>
            <a:endParaRPr/>
          </a:p>
          <a:p>
            <a:pPr>
              <a:defRPr/>
            </a:pPr>
            <a:r>
              <a:rPr lang="fr-FR" sz="1400"/>
              <a:t>- Electromagnetic probe @ GSI</a:t>
            </a:r>
            <a:endParaRPr/>
          </a:p>
        </p:txBody>
      </p:sp>
      <p:sp>
        <p:nvSpPr>
          <p:cNvPr id="1106698752" name="ZoneTexte 6"/>
          <p:cNvSpPr txBox="1"/>
          <p:nvPr/>
        </p:nvSpPr>
        <p:spPr bwMode="auto">
          <a:xfrm>
            <a:off x="7310053" y="5063458"/>
            <a:ext cx="4245788" cy="1554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3200"/>
              <a:t>Looking for a coherent picture across the landscape</a:t>
            </a:r>
          </a:p>
        </p:txBody>
      </p:sp>
      <p:sp>
        <p:nvSpPr>
          <p:cNvPr id="2038255482" name="Ellipse 7"/>
          <p:cNvSpPr/>
          <p:nvPr/>
        </p:nvSpPr>
        <p:spPr bwMode="auto">
          <a:xfrm rot="19701068">
            <a:off x="6905104" y="2544878"/>
            <a:ext cx="2502630" cy="813249"/>
          </a:xfrm>
          <a:prstGeom prst="ellipse">
            <a:avLst/>
          </a:prstGeom>
          <a:solidFill>
            <a:srgbClr val="FFC000">
              <a:alpha val="27843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071546" name="Ellipse 8"/>
          <p:cNvSpPr/>
          <p:nvPr/>
        </p:nvSpPr>
        <p:spPr bwMode="auto">
          <a:xfrm rot="20311968">
            <a:off x="1539977" y="3962133"/>
            <a:ext cx="2511740" cy="813575"/>
          </a:xfrm>
          <a:prstGeom prst="ellipse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92981222" name="ZoneTexte 10"/>
          <p:cNvSpPr txBox="1"/>
          <p:nvPr/>
        </p:nvSpPr>
        <p:spPr bwMode="auto">
          <a:xfrm>
            <a:off x="8671194" y="3222605"/>
            <a:ext cx="2884649" cy="366119"/>
          </a:xfrm>
          <a:prstGeom prst="rect">
            <a:avLst/>
          </a:prstGeom>
          <a:solidFill>
            <a:srgbClr val="FFEDB8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/>
              <a:t>Actinides N/Z ~ 1.5</a:t>
            </a:r>
            <a:endParaRPr/>
          </a:p>
        </p:txBody>
      </p:sp>
      <p:sp>
        <p:nvSpPr>
          <p:cNvPr id="1190689187" name="ZoneTexte 12"/>
          <p:cNvSpPr txBox="1"/>
          <p:nvPr/>
        </p:nvSpPr>
        <p:spPr bwMode="auto">
          <a:xfrm>
            <a:off x="8671194" y="3678463"/>
            <a:ext cx="2884649" cy="1585319"/>
          </a:xfrm>
          <a:prstGeom prst="rect">
            <a:avLst/>
          </a:prstGeom>
          <a:solidFill>
            <a:srgbClr val="FFEDB8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/>
              <a:t>Identified shell effects</a:t>
            </a:r>
          </a:p>
          <a:p>
            <a:pPr algn="ctr">
              <a:defRPr/>
            </a:pPr>
            <a:r>
              <a:rPr lang="fr-FR" sz="1400"/>
              <a:t>(Z= 52, 56, N=82,88)</a:t>
            </a:r>
            <a:endParaRPr/>
          </a:p>
          <a:p>
            <a:pPr algn="ctr">
              <a:defRPr/>
            </a:pPr>
            <a:r>
              <a:rPr lang="fr-FR" sz="1400"/>
              <a:t>Competition between modes</a:t>
            </a:r>
            <a:br>
              <a:rPr lang="fr-FR" sz="1400"/>
            </a:br>
            <a:r>
              <a:rPr lang="fr-FR" sz="1400"/>
              <a:t>Open questions  on the pairing and the damping of shell effects with E*</a:t>
            </a:r>
            <a:endParaRPr/>
          </a:p>
          <a:p>
            <a:pPr algn="ctr">
              <a:defRPr/>
            </a:pPr>
            <a:r>
              <a:rPr lang="fr-FR" sz="1400"/>
              <a:t>Isotopic scission observables</a:t>
            </a:r>
            <a:endParaRPr/>
          </a:p>
        </p:txBody>
      </p:sp>
      <p:sp>
        <p:nvSpPr>
          <p:cNvPr id="918231767" name="Flèche : double flèche horizontale 13"/>
          <p:cNvSpPr/>
          <p:nvPr/>
        </p:nvSpPr>
        <p:spPr bwMode="auto">
          <a:xfrm rot="21058805">
            <a:off x="4640810" y="3722118"/>
            <a:ext cx="2080971" cy="438148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35000">
                <a:srgbClr val="DDE5F4"/>
              </a:gs>
              <a:gs pos="100000">
                <a:srgbClr val="FFEDB8">
                  <a:lumMod val="90000"/>
                </a:srgbClr>
              </a:gs>
            </a:gsLst>
            <a:lin ang="189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25714721" name="ZoneTexte 9"/>
          <p:cNvSpPr txBox="1"/>
          <p:nvPr/>
        </p:nvSpPr>
        <p:spPr bwMode="auto">
          <a:xfrm>
            <a:off x="111043" y="1652105"/>
            <a:ext cx="2637032" cy="366119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/>
              <a:t>Pre-Actinides N/Z ~ 1.2</a:t>
            </a:r>
            <a:endParaRPr/>
          </a:p>
        </p:txBody>
      </p:sp>
      <p:grpSp>
        <p:nvGrpSpPr>
          <p:cNvPr id="767127507" name="Groupe 18"/>
          <p:cNvGrpSpPr/>
          <p:nvPr/>
        </p:nvGrpSpPr>
        <p:grpSpPr bwMode="auto">
          <a:xfrm>
            <a:off x="135177" y="727590"/>
            <a:ext cx="1916061" cy="896497"/>
            <a:chOff x="236587" y="959681"/>
            <a:chExt cx="1916061" cy="896497"/>
          </a:xfrm>
        </p:grpSpPr>
        <p:pic>
          <p:nvPicPr>
            <p:cNvPr id="972116815" name="Image 14"/>
            <p:cNvPicPr/>
            <p:nvPr/>
          </p:nvPicPr>
          <p:blipFill rotWithShape="1">
            <a:blip r:embed="rId3"/>
            <a:srcRect l="-417" t="34991" r="82307" b="46147"/>
            <a:stretch/>
          </p:blipFill>
          <p:spPr bwMode="auto">
            <a:xfrm>
              <a:off x="236587" y="959681"/>
              <a:ext cx="1813374" cy="896497"/>
            </a:xfrm>
            <a:prstGeom prst="rect">
              <a:avLst/>
            </a:prstGeom>
            <a:ln>
              <a:noFill/>
            </a:ln>
          </p:spPr>
        </p:pic>
        <p:sp>
          <p:nvSpPr>
            <p:cNvPr id="1995786381" name="Forme libre : forme 17"/>
            <p:cNvSpPr/>
            <p:nvPr/>
          </p:nvSpPr>
          <p:spPr bwMode="auto">
            <a:xfrm>
              <a:off x="1600200" y="1543050"/>
              <a:ext cx="552449" cy="304799"/>
            </a:xfrm>
            <a:custGeom>
              <a:avLst/>
              <a:gdLst>
                <a:gd name="connsiteX0" fmla="*/ 0 w 552450"/>
                <a:gd name="connsiteY0" fmla="*/ 276225 h 304800"/>
                <a:gd name="connsiteX1" fmla="*/ 0 w 552450"/>
                <a:gd name="connsiteY1" fmla="*/ 276225 h 304800"/>
                <a:gd name="connsiteX2" fmla="*/ 133350 w 552450"/>
                <a:gd name="connsiteY2" fmla="*/ 276225 h 304800"/>
                <a:gd name="connsiteX3" fmla="*/ 190500 w 552450"/>
                <a:gd name="connsiteY3" fmla="*/ 180975 h 304800"/>
                <a:gd name="connsiteX4" fmla="*/ 228600 w 552450"/>
                <a:gd name="connsiteY4" fmla="*/ 19050 h 304800"/>
                <a:gd name="connsiteX5" fmla="*/ 333375 w 552450"/>
                <a:gd name="connsiteY5" fmla="*/ 0 h 304800"/>
                <a:gd name="connsiteX6" fmla="*/ 552450 w 552450"/>
                <a:gd name="connsiteY6" fmla="*/ 0 h 304800"/>
                <a:gd name="connsiteX7" fmla="*/ 428625 w 552450"/>
                <a:gd name="connsiteY7" fmla="*/ 304800 h 304800"/>
                <a:gd name="connsiteX0" fmla="*/ 0 w 552450"/>
                <a:gd name="connsiteY0" fmla="*/ 276225 h 304800"/>
                <a:gd name="connsiteX1" fmla="*/ 0 w 552450"/>
                <a:gd name="connsiteY1" fmla="*/ 276225 h 304800"/>
                <a:gd name="connsiteX2" fmla="*/ 133350 w 552450"/>
                <a:gd name="connsiteY2" fmla="*/ 276225 h 304800"/>
                <a:gd name="connsiteX3" fmla="*/ 190500 w 552450"/>
                <a:gd name="connsiteY3" fmla="*/ 180975 h 304800"/>
                <a:gd name="connsiteX4" fmla="*/ 228600 w 552450"/>
                <a:gd name="connsiteY4" fmla="*/ 19050 h 304800"/>
                <a:gd name="connsiteX5" fmla="*/ 333375 w 552450"/>
                <a:gd name="connsiteY5" fmla="*/ 0 h 304800"/>
                <a:gd name="connsiteX6" fmla="*/ 552450 w 552450"/>
                <a:gd name="connsiteY6" fmla="*/ 0 h 304800"/>
                <a:gd name="connsiteX7" fmla="*/ 428625 w 552450"/>
                <a:gd name="connsiteY7" fmla="*/ 304800 h 304800"/>
                <a:gd name="connsiteX8" fmla="*/ 0 w 552450"/>
                <a:gd name="connsiteY8" fmla="*/ 27622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450" h="304800" extrusionOk="0">
                  <a:moveTo>
                    <a:pt x="0" y="276225"/>
                  </a:moveTo>
                  <a:lnTo>
                    <a:pt x="0" y="276225"/>
                  </a:lnTo>
                  <a:lnTo>
                    <a:pt x="133350" y="276225"/>
                  </a:lnTo>
                  <a:lnTo>
                    <a:pt x="190500" y="180975"/>
                  </a:lnTo>
                  <a:lnTo>
                    <a:pt x="228600" y="19050"/>
                  </a:lnTo>
                  <a:lnTo>
                    <a:pt x="333375" y="0"/>
                  </a:lnTo>
                  <a:lnTo>
                    <a:pt x="552450" y="0"/>
                  </a:lnTo>
                  <a:lnTo>
                    <a:pt x="428625" y="304800"/>
                  </a:lnTo>
                  <a:lnTo>
                    <a:pt x="0" y="2762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pic>
        <p:nvPicPr>
          <p:cNvPr id="659876397" name="Image 19"/>
          <p:cNvPicPr/>
          <p:nvPr/>
        </p:nvPicPr>
        <p:blipFill rotWithShape="1">
          <a:blip r:embed="rId4"/>
          <a:stretch/>
        </p:blipFill>
        <p:spPr bwMode="auto">
          <a:xfrm>
            <a:off x="2863159" y="1443333"/>
            <a:ext cx="1894196" cy="1382575"/>
          </a:xfrm>
          <a:prstGeom prst="rect">
            <a:avLst/>
          </a:prstGeom>
          <a:ln>
            <a:noFill/>
          </a:ln>
        </p:spPr>
      </p:pic>
      <p:sp>
        <p:nvSpPr>
          <p:cNvPr id="1568568162" name="Slide Number Placeholder 11"/>
          <p:cNvSpPr>
            <a:spLocks noGrp="1"/>
          </p:cNvSpPr>
          <p:nvPr>
            <p:ph type="sldNum" sz="quarter" idx="4"/>
          </p:nvPr>
        </p:nvSpPr>
        <p:spPr bwMode="auto">
          <a:xfrm>
            <a:off x="11582399" y="6588579"/>
            <a:ext cx="609599" cy="269419"/>
          </a:xfrm>
        </p:spPr>
        <p:txBody>
          <a:bodyPr/>
          <a:lstStyle/>
          <a:p>
            <a:pPr>
              <a:defRPr/>
            </a:pPr>
            <a:r>
              <a:rPr lang="en-US"/>
              <a:t>36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42645654" name="Image 28"/>
          <p:cNvPicPr>
            <a:picLocks noChangeAspect="1"/>
          </p:cNvPicPr>
          <p:nvPr/>
        </p:nvPicPr>
        <p:blipFill rotWithShape="1">
          <a:blip r:embed="rId3"/>
          <a:srcRect l="-1809" r="1808" b="32622"/>
          <a:stretch/>
        </p:blipFill>
        <p:spPr bwMode="auto">
          <a:xfrm>
            <a:off x="62937" y="2475055"/>
            <a:ext cx="6058498" cy="3912165"/>
          </a:xfrm>
          <a:prstGeom prst="rect">
            <a:avLst/>
          </a:prstGeom>
        </p:spPr>
      </p:pic>
      <p:sp>
        <p:nvSpPr>
          <p:cNvPr id="1707134968" name="Forme libre 29"/>
          <p:cNvSpPr/>
          <p:nvPr/>
        </p:nvSpPr>
        <p:spPr bwMode="auto">
          <a:xfrm>
            <a:off x="1764073" y="3853785"/>
            <a:ext cx="3609810" cy="1795512"/>
          </a:xfrm>
          <a:custGeom>
            <a:avLst/>
            <a:gdLst>
              <a:gd name="connsiteX0" fmla="*/ 90028 w 3508275"/>
              <a:gd name="connsiteY0" fmla="*/ 0 h 1882075"/>
              <a:gd name="connsiteX1" fmla="*/ 55522 w 3508275"/>
              <a:gd name="connsiteY1" fmla="*/ 86265 h 1882075"/>
              <a:gd name="connsiteX2" fmla="*/ 38269 w 3508275"/>
              <a:gd name="connsiteY2" fmla="*/ 189782 h 1882075"/>
              <a:gd name="connsiteX3" fmla="*/ 55522 w 3508275"/>
              <a:gd name="connsiteY3" fmla="*/ 103517 h 1882075"/>
              <a:gd name="connsiteX4" fmla="*/ 3764 w 3508275"/>
              <a:gd name="connsiteY4" fmla="*/ 86265 h 1882075"/>
              <a:gd name="connsiteX5" fmla="*/ 124534 w 3508275"/>
              <a:gd name="connsiteY5" fmla="*/ 86265 h 1882075"/>
              <a:gd name="connsiteX6" fmla="*/ 262556 w 3508275"/>
              <a:gd name="connsiteY6" fmla="*/ 51759 h 1882075"/>
              <a:gd name="connsiteX7" fmla="*/ 348820 w 3508275"/>
              <a:gd name="connsiteY7" fmla="*/ 155276 h 1882075"/>
              <a:gd name="connsiteX8" fmla="*/ 400579 w 3508275"/>
              <a:gd name="connsiteY8" fmla="*/ 172529 h 1882075"/>
              <a:gd name="connsiteX9" fmla="*/ 452337 w 3508275"/>
              <a:gd name="connsiteY9" fmla="*/ 207034 h 1882075"/>
              <a:gd name="connsiteX10" fmla="*/ 486843 w 3508275"/>
              <a:gd name="connsiteY10" fmla="*/ 258793 h 1882075"/>
              <a:gd name="connsiteX11" fmla="*/ 555854 w 3508275"/>
              <a:gd name="connsiteY11" fmla="*/ 241540 h 1882075"/>
              <a:gd name="connsiteX12" fmla="*/ 504096 w 3508275"/>
              <a:gd name="connsiteY12" fmla="*/ 414068 h 1882075"/>
              <a:gd name="connsiteX13" fmla="*/ 452337 w 3508275"/>
              <a:gd name="connsiteY13" fmla="*/ 379563 h 1882075"/>
              <a:gd name="connsiteX14" fmla="*/ 521349 w 3508275"/>
              <a:gd name="connsiteY14" fmla="*/ 241540 h 1882075"/>
              <a:gd name="connsiteX15" fmla="*/ 659371 w 3508275"/>
              <a:gd name="connsiteY15" fmla="*/ 155276 h 1882075"/>
              <a:gd name="connsiteX16" fmla="*/ 659371 w 3508275"/>
              <a:gd name="connsiteY16" fmla="*/ 172529 h 1882075"/>
              <a:gd name="connsiteX17" fmla="*/ 590360 w 3508275"/>
              <a:gd name="connsiteY17" fmla="*/ 69012 h 1882075"/>
              <a:gd name="connsiteX18" fmla="*/ 521349 w 3508275"/>
              <a:gd name="connsiteY18" fmla="*/ 172529 h 1882075"/>
              <a:gd name="connsiteX19" fmla="*/ 538601 w 3508275"/>
              <a:gd name="connsiteY19" fmla="*/ 224287 h 1882075"/>
              <a:gd name="connsiteX20" fmla="*/ 676624 w 3508275"/>
              <a:gd name="connsiteY20" fmla="*/ 276046 h 1882075"/>
              <a:gd name="connsiteX21" fmla="*/ 831900 w 3508275"/>
              <a:gd name="connsiteY21" fmla="*/ 310551 h 1882075"/>
              <a:gd name="connsiteX22" fmla="*/ 1073439 w 3508275"/>
              <a:gd name="connsiteY22" fmla="*/ 345057 h 1882075"/>
              <a:gd name="connsiteX23" fmla="*/ 1038934 w 3508275"/>
              <a:gd name="connsiteY23" fmla="*/ 465827 h 1882075"/>
              <a:gd name="connsiteX24" fmla="*/ 1194209 w 3508275"/>
              <a:gd name="connsiteY24" fmla="*/ 483080 h 1882075"/>
              <a:gd name="connsiteX25" fmla="*/ 1245967 w 3508275"/>
              <a:gd name="connsiteY25" fmla="*/ 534838 h 1882075"/>
              <a:gd name="connsiteX26" fmla="*/ 1314979 w 3508275"/>
              <a:gd name="connsiteY26" fmla="*/ 552091 h 1882075"/>
              <a:gd name="connsiteX27" fmla="*/ 1366737 w 3508275"/>
              <a:gd name="connsiteY27" fmla="*/ 569344 h 1882075"/>
              <a:gd name="connsiteX28" fmla="*/ 1625530 w 3508275"/>
              <a:gd name="connsiteY28" fmla="*/ 655608 h 1882075"/>
              <a:gd name="connsiteX29" fmla="*/ 1677288 w 3508275"/>
              <a:gd name="connsiteY29" fmla="*/ 690114 h 1882075"/>
              <a:gd name="connsiteX30" fmla="*/ 1729047 w 3508275"/>
              <a:gd name="connsiteY30" fmla="*/ 707366 h 1882075"/>
              <a:gd name="connsiteX31" fmla="*/ 1763552 w 3508275"/>
              <a:gd name="connsiteY31" fmla="*/ 759125 h 1882075"/>
              <a:gd name="connsiteX32" fmla="*/ 1867069 w 3508275"/>
              <a:gd name="connsiteY32" fmla="*/ 793631 h 1882075"/>
              <a:gd name="connsiteX33" fmla="*/ 1918828 w 3508275"/>
              <a:gd name="connsiteY33" fmla="*/ 845389 h 1882075"/>
              <a:gd name="connsiteX34" fmla="*/ 1936081 w 3508275"/>
              <a:gd name="connsiteY34" fmla="*/ 897148 h 1882075"/>
              <a:gd name="connsiteX35" fmla="*/ 1987839 w 3508275"/>
              <a:gd name="connsiteY35" fmla="*/ 931653 h 1882075"/>
              <a:gd name="connsiteX36" fmla="*/ 2022345 w 3508275"/>
              <a:gd name="connsiteY36" fmla="*/ 983412 h 1882075"/>
              <a:gd name="connsiteX37" fmla="*/ 2074103 w 3508275"/>
              <a:gd name="connsiteY37" fmla="*/ 1000665 h 1882075"/>
              <a:gd name="connsiteX38" fmla="*/ 2125862 w 3508275"/>
              <a:gd name="connsiteY38" fmla="*/ 1035170 h 1882075"/>
              <a:gd name="connsiteX39" fmla="*/ 2229379 w 3508275"/>
              <a:gd name="connsiteY39" fmla="*/ 1069676 h 1882075"/>
              <a:gd name="connsiteX40" fmla="*/ 2281137 w 3508275"/>
              <a:gd name="connsiteY40" fmla="*/ 1086929 h 1882075"/>
              <a:gd name="connsiteX41" fmla="*/ 2332896 w 3508275"/>
              <a:gd name="connsiteY41" fmla="*/ 1104182 h 1882075"/>
              <a:gd name="connsiteX42" fmla="*/ 2436413 w 3508275"/>
              <a:gd name="connsiteY42" fmla="*/ 1155940 h 1882075"/>
              <a:gd name="connsiteX43" fmla="*/ 2522677 w 3508275"/>
              <a:gd name="connsiteY43" fmla="*/ 1242204 h 1882075"/>
              <a:gd name="connsiteX44" fmla="*/ 2626194 w 3508275"/>
              <a:gd name="connsiteY44" fmla="*/ 1345721 h 1882075"/>
              <a:gd name="connsiteX45" fmla="*/ 2729711 w 3508275"/>
              <a:gd name="connsiteY45" fmla="*/ 1397480 h 1882075"/>
              <a:gd name="connsiteX46" fmla="*/ 2833228 w 3508275"/>
              <a:gd name="connsiteY46" fmla="*/ 1449238 h 1882075"/>
              <a:gd name="connsiteX47" fmla="*/ 2884986 w 3508275"/>
              <a:gd name="connsiteY47" fmla="*/ 1500997 h 1882075"/>
              <a:gd name="connsiteX48" fmla="*/ 2988503 w 3508275"/>
              <a:gd name="connsiteY48" fmla="*/ 1570008 h 1882075"/>
              <a:gd name="connsiteX49" fmla="*/ 3040262 w 3508275"/>
              <a:gd name="connsiteY49" fmla="*/ 1621766 h 1882075"/>
              <a:gd name="connsiteX50" fmla="*/ 3161032 w 3508275"/>
              <a:gd name="connsiteY50" fmla="*/ 1673525 h 1882075"/>
              <a:gd name="connsiteX51" fmla="*/ 3264549 w 3508275"/>
              <a:gd name="connsiteY51" fmla="*/ 1725283 h 1882075"/>
              <a:gd name="connsiteX52" fmla="*/ 3316307 w 3508275"/>
              <a:gd name="connsiteY52" fmla="*/ 1759789 h 1882075"/>
              <a:gd name="connsiteX53" fmla="*/ 3488835 w 3508275"/>
              <a:gd name="connsiteY53" fmla="*/ 1811548 h 1882075"/>
              <a:gd name="connsiteX54" fmla="*/ 3471583 w 3508275"/>
              <a:gd name="connsiteY54" fmla="*/ 1708031 h 1882075"/>
              <a:gd name="connsiteX55" fmla="*/ 3488835 w 3508275"/>
              <a:gd name="connsiteY55" fmla="*/ 1708031 h 1882075"/>
              <a:gd name="connsiteX56" fmla="*/ 3506088 w 3508275"/>
              <a:gd name="connsiteY56" fmla="*/ 1828800 h 1882075"/>
              <a:gd name="connsiteX57" fmla="*/ 3454330 w 3508275"/>
              <a:gd name="connsiteY57" fmla="*/ 1863306 h 1882075"/>
              <a:gd name="connsiteX58" fmla="*/ 3316307 w 3508275"/>
              <a:gd name="connsiteY58" fmla="*/ 1880559 h 188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508275" h="1882075" extrusionOk="0">
                <a:moveTo>
                  <a:pt x="90028" y="0"/>
                </a:moveTo>
                <a:cubicBezTo>
                  <a:pt x="78526" y="28755"/>
                  <a:pt x="63671" y="56386"/>
                  <a:pt x="55522" y="86265"/>
                </a:cubicBezTo>
                <a:cubicBezTo>
                  <a:pt x="46318" y="120014"/>
                  <a:pt x="38269" y="154800"/>
                  <a:pt x="38269" y="189782"/>
                </a:cubicBezTo>
                <a:cubicBezTo>
                  <a:pt x="38269" y="219106"/>
                  <a:pt x="49771" y="132272"/>
                  <a:pt x="55522" y="103517"/>
                </a:cubicBezTo>
                <a:cubicBezTo>
                  <a:pt x="38269" y="97766"/>
                  <a:pt x="-14422" y="86265"/>
                  <a:pt x="3764" y="86265"/>
                </a:cubicBezTo>
                <a:cubicBezTo>
                  <a:pt x="191357" y="86265"/>
                  <a:pt x="-27137" y="127630"/>
                  <a:pt x="124534" y="86265"/>
                </a:cubicBezTo>
                <a:cubicBezTo>
                  <a:pt x="170286" y="73787"/>
                  <a:pt x="262556" y="51759"/>
                  <a:pt x="262556" y="51759"/>
                </a:cubicBezTo>
                <a:cubicBezTo>
                  <a:pt x="409607" y="88522"/>
                  <a:pt x="265587" y="30428"/>
                  <a:pt x="348820" y="155276"/>
                </a:cubicBezTo>
                <a:cubicBezTo>
                  <a:pt x="358908" y="170408"/>
                  <a:pt x="384313" y="164396"/>
                  <a:pt x="400579" y="172529"/>
                </a:cubicBezTo>
                <a:cubicBezTo>
                  <a:pt x="419125" y="181802"/>
                  <a:pt x="435084" y="195532"/>
                  <a:pt x="452337" y="207034"/>
                </a:cubicBezTo>
                <a:cubicBezTo>
                  <a:pt x="463839" y="224287"/>
                  <a:pt x="467172" y="252236"/>
                  <a:pt x="486843" y="258793"/>
                </a:cubicBezTo>
                <a:cubicBezTo>
                  <a:pt x="509338" y="266291"/>
                  <a:pt x="545250" y="220332"/>
                  <a:pt x="555854" y="241540"/>
                </a:cubicBezTo>
                <a:cubicBezTo>
                  <a:pt x="587573" y="304979"/>
                  <a:pt x="534692" y="368173"/>
                  <a:pt x="504096" y="414068"/>
                </a:cubicBezTo>
                <a:cubicBezTo>
                  <a:pt x="486843" y="402566"/>
                  <a:pt x="456835" y="399805"/>
                  <a:pt x="452337" y="379563"/>
                </a:cubicBezTo>
                <a:cubicBezTo>
                  <a:pt x="424992" y="256513"/>
                  <a:pt x="452107" y="264621"/>
                  <a:pt x="521349" y="241540"/>
                </a:cubicBezTo>
                <a:cubicBezTo>
                  <a:pt x="587398" y="192004"/>
                  <a:pt x="585694" y="186852"/>
                  <a:pt x="659371" y="155276"/>
                </a:cubicBezTo>
                <a:cubicBezTo>
                  <a:pt x="759375" y="112417"/>
                  <a:pt x="693683" y="149654"/>
                  <a:pt x="659371" y="172529"/>
                </a:cubicBezTo>
                <a:cubicBezTo>
                  <a:pt x="636367" y="138023"/>
                  <a:pt x="613364" y="34506"/>
                  <a:pt x="590360" y="69012"/>
                </a:cubicBezTo>
                <a:lnTo>
                  <a:pt x="521349" y="172529"/>
                </a:lnTo>
                <a:cubicBezTo>
                  <a:pt x="527100" y="189782"/>
                  <a:pt x="527240" y="210086"/>
                  <a:pt x="538601" y="224287"/>
                </a:cubicBezTo>
                <a:cubicBezTo>
                  <a:pt x="573164" y="267491"/>
                  <a:pt x="628851" y="265430"/>
                  <a:pt x="676624" y="276046"/>
                </a:cubicBezTo>
                <a:cubicBezTo>
                  <a:pt x="801251" y="303741"/>
                  <a:pt x="688786" y="284531"/>
                  <a:pt x="831900" y="310551"/>
                </a:cubicBezTo>
                <a:cubicBezTo>
                  <a:pt x="941362" y="330453"/>
                  <a:pt x="953443" y="330057"/>
                  <a:pt x="1073439" y="345057"/>
                </a:cubicBezTo>
                <a:cubicBezTo>
                  <a:pt x="1042470" y="355380"/>
                  <a:pt x="914867" y="378980"/>
                  <a:pt x="1038934" y="465827"/>
                </a:cubicBezTo>
                <a:cubicBezTo>
                  <a:pt x="1081597" y="495691"/>
                  <a:pt x="1142451" y="477329"/>
                  <a:pt x="1194209" y="483080"/>
                </a:cubicBezTo>
                <a:cubicBezTo>
                  <a:pt x="1211462" y="500333"/>
                  <a:pt x="1224783" y="522733"/>
                  <a:pt x="1245967" y="534838"/>
                </a:cubicBezTo>
                <a:cubicBezTo>
                  <a:pt x="1266555" y="546602"/>
                  <a:pt x="1292179" y="545577"/>
                  <a:pt x="1314979" y="552091"/>
                </a:cubicBezTo>
                <a:cubicBezTo>
                  <a:pt x="1332465" y="557087"/>
                  <a:pt x="1350840" y="560512"/>
                  <a:pt x="1366737" y="569344"/>
                </a:cubicBezTo>
                <a:cubicBezTo>
                  <a:pt x="1550296" y="671321"/>
                  <a:pt x="1382937" y="628653"/>
                  <a:pt x="1625530" y="655608"/>
                </a:cubicBezTo>
                <a:cubicBezTo>
                  <a:pt x="1642783" y="667110"/>
                  <a:pt x="1658742" y="680841"/>
                  <a:pt x="1677288" y="690114"/>
                </a:cubicBezTo>
                <a:cubicBezTo>
                  <a:pt x="1693554" y="698247"/>
                  <a:pt x="1714846" y="696005"/>
                  <a:pt x="1729047" y="707366"/>
                </a:cubicBezTo>
                <a:cubicBezTo>
                  <a:pt x="1745239" y="720319"/>
                  <a:pt x="1745969" y="748135"/>
                  <a:pt x="1763552" y="759125"/>
                </a:cubicBezTo>
                <a:cubicBezTo>
                  <a:pt x="1794395" y="778402"/>
                  <a:pt x="1867069" y="793631"/>
                  <a:pt x="1867069" y="793631"/>
                </a:cubicBezTo>
                <a:cubicBezTo>
                  <a:pt x="1884322" y="810884"/>
                  <a:pt x="1905294" y="825088"/>
                  <a:pt x="1918828" y="845389"/>
                </a:cubicBezTo>
                <a:cubicBezTo>
                  <a:pt x="1928916" y="860521"/>
                  <a:pt x="1924720" y="882947"/>
                  <a:pt x="1936081" y="897148"/>
                </a:cubicBezTo>
                <a:cubicBezTo>
                  <a:pt x="1949034" y="913339"/>
                  <a:pt x="1970586" y="920151"/>
                  <a:pt x="1987839" y="931653"/>
                </a:cubicBezTo>
                <a:cubicBezTo>
                  <a:pt x="1999341" y="948906"/>
                  <a:pt x="2006153" y="970459"/>
                  <a:pt x="2022345" y="983412"/>
                </a:cubicBezTo>
                <a:cubicBezTo>
                  <a:pt x="2036546" y="994773"/>
                  <a:pt x="2057837" y="992532"/>
                  <a:pt x="2074103" y="1000665"/>
                </a:cubicBezTo>
                <a:cubicBezTo>
                  <a:pt x="2092649" y="1009938"/>
                  <a:pt x="2106914" y="1026749"/>
                  <a:pt x="2125862" y="1035170"/>
                </a:cubicBezTo>
                <a:cubicBezTo>
                  <a:pt x="2159099" y="1049942"/>
                  <a:pt x="2194873" y="1058174"/>
                  <a:pt x="2229379" y="1069676"/>
                </a:cubicBezTo>
                <a:lnTo>
                  <a:pt x="2281137" y="1086929"/>
                </a:lnTo>
                <a:cubicBezTo>
                  <a:pt x="2298390" y="1092680"/>
                  <a:pt x="2317764" y="1094094"/>
                  <a:pt x="2332896" y="1104182"/>
                </a:cubicBezTo>
                <a:cubicBezTo>
                  <a:pt x="2399786" y="1148775"/>
                  <a:pt x="2364983" y="1132130"/>
                  <a:pt x="2436413" y="1155940"/>
                </a:cubicBezTo>
                <a:cubicBezTo>
                  <a:pt x="2507514" y="1262595"/>
                  <a:pt x="2428570" y="1158554"/>
                  <a:pt x="2522677" y="1242204"/>
                </a:cubicBezTo>
                <a:cubicBezTo>
                  <a:pt x="2559149" y="1274624"/>
                  <a:pt x="2579900" y="1330289"/>
                  <a:pt x="2626194" y="1345721"/>
                </a:cubicBezTo>
                <a:cubicBezTo>
                  <a:pt x="2756288" y="1389087"/>
                  <a:pt x="2595931" y="1330589"/>
                  <a:pt x="2729711" y="1397480"/>
                </a:cubicBezTo>
                <a:cubicBezTo>
                  <a:pt x="2807518" y="1436384"/>
                  <a:pt x="2759065" y="1387436"/>
                  <a:pt x="2833228" y="1449238"/>
                </a:cubicBezTo>
                <a:cubicBezTo>
                  <a:pt x="2851972" y="1464858"/>
                  <a:pt x="2865726" y="1486017"/>
                  <a:pt x="2884986" y="1500997"/>
                </a:cubicBezTo>
                <a:cubicBezTo>
                  <a:pt x="2917721" y="1526458"/>
                  <a:pt x="2959179" y="1540684"/>
                  <a:pt x="2988503" y="1570008"/>
                </a:cubicBezTo>
                <a:cubicBezTo>
                  <a:pt x="3005756" y="1587261"/>
                  <a:pt x="3020408" y="1607584"/>
                  <a:pt x="3040262" y="1621766"/>
                </a:cubicBezTo>
                <a:cubicBezTo>
                  <a:pt x="3077573" y="1648416"/>
                  <a:pt x="3118792" y="1659445"/>
                  <a:pt x="3161032" y="1673525"/>
                </a:cubicBezTo>
                <a:cubicBezTo>
                  <a:pt x="3309363" y="1772414"/>
                  <a:pt x="3121690" y="1653854"/>
                  <a:pt x="3264549" y="1725283"/>
                </a:cubicBezTo>
                <a:cubicBezTo>
                  <a:pt x="3283095" y="1734556"/>
                  <a:pt x="3297359" y="1751368"/>
                  <a:pt x="3316307" y="1759789"/>
                </a:cubicBezTo>
                <a:cubicBezTo>
                  <a:pt x="3370311" y="1783791"/>
                  <a:pt x="3431481" y="1797209"/>
                  <a:pt x="3488835" y="1811548"/>
                </a:cubicBezTo>
                <a:cubicBezTo>
                  <a:pt x="3483084" y="1777042"/>
                  <a:pt x="3479171" y="1742180"/>
                  <a:pt x="3471583" y="1708031"/>
                </a:cubicBezTo>
                <a:cubicBezTo>
                  <a:pt x="3459679" y="1654460"/>
                  <a:pt x="3430668" y="1620778"/>
                  <a:pt x="3488835" y="1708031"/>
                </a:cubicBezTo>
                <a:cubicBezTo>
                  <a:pt x="3494586" y="1748287"/>
                  <a:pt x="3514909" y="1789103"/>
                  <a:pt x="3506088" y="1828800"/>
                </a:cubicBezTo>
                <a:cubicBezTo>
                  <a:pt x="3501590" y="1849041"/>
                  <a:pt x="3472876" y="1854033"/>
                  <a:pt x="3454330" y="1863306"/>
                </a:cubicBezTo>
                <a:cubicBezTo>
                  <a:pt x="3401638" y="1889652"/>
                  <a:pt x="3379100" y="1880559"/>
                  <a:pt x="3316307" y="1880559"/>
                </a:cubicBezTo>
              </a:path>
            </a:pathLst>
          </a:custGeom>
          <a:noFill/>
          <a:ln w="50800">
            <a:solidFill>
              <a:srgbClr val="FFC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41912435" name="Forme libre 30"/>
          <p:cNvSpPr/>
          <p:nvPr/>
        </p:nvSpPr>
        <p:spPr bwMode="auto">
          <a:xfrm>
            <a:off x="1713308" y="3886705"/>
            <a:ext cx="4029741" cy="1185070"/>
          </a:xfrm>
          <a:custGeom>
            <a:avLst/>
            <a:gdLst>
              <a:gd name="connsiteX0" fmla="*/ 120770 w 3916396"/>
              <a:gd name="connsiteY0" fmla="*/ 0 h 1242204"/>
              <a:gd name="connsiteX1" fmla="*/ 51758 w 3916396"/>
              <a:gd name="connsiteY1" fmla="*/ 120770 h 1242204"/>
              <a:gd name="connsiteX2" fmla="*/ 0 w 3916396"/>
              <a:gd name="connsiteY2" fmla="*/ 86264 h 1242204"/>
              <a:gd name="connsiteX3" fmla="*/ 172528 w 3916396"/>
              <a:gd name="connsiteY3" fmla="*/ 86264 h 1242204"/>
              <a:gd name="connsiteX4" fmla="*/ 189781 w 3916396"/>
              <a:gd name="connsiteY4" fmla="*/ 138023 h 1242204"/>
              <a:gd name="connsiteX5" fmla="*/ 448573 w 3916396"/>
              <a:gd name="connsiteY5" fmla="*/ 155276 h 1242204"/>
              <a:gd name="connsiteX6" fmla="*/ 500332 w 3916396"/>
              <a:gd name="connsiteY6" fmla="*/ 189781 h 1242204"/>
              <a:gd name="connsiteX7" fmla="*/ 724619 w 3916396"/>
              <a:gd name="connsiteY7" fmla="*/ 207034 h 1242204"/>
              <a:gd name="connsiteX8" fmla="*/ 672860 w 3916396"/>
              <a:gd name="connsiteY8" fmla="*/ 258793 h 1242204"/>
              <a:gd name="connsiteX9" fmla="*/ 569343 w 3916396"/>
              <a:gd name="connsiteY9" fmla="*/ 293298 h 1242204"/>
              <a:gd name="connsiteX10" fmla="*/ 569343 w 3916396"/>
              <a:gd name="connsiteY10" fmla="*/ 86264 h 1242204"/>
              <a:gd name="connsiteX11" fmla="*/ 621102 w 3916396"/>
              <a:gd name="connsiteY11" fmla="*/ 103517 h 1242204"/>
              <a:gd name="connsiteX12" fmla="*/ 552090 w 3916396"/>
              <a:gd name="connsiteY12" fmla="*/ 155276 h 1242204"/>
              <a:gd name="connsiteX13" fmla="*/ 500332 w 3916396"/>
              <a:gd name="connsiteY13" fmla="*/ 207034 h 1242204"/>
              <a:gd name="connsiteX14" fmla="*/ 569343 w 3916396"/>
              <a:gd name="connsiteY14" fmla="*/ 189781 h 1242204"/>
              <a:gd name="connsiteX15" fmla="*/ 690113 w 3916396"/>
              <a:gd name="connsiteY15" fmla="*/ 172528 h 1242204"/>
              <a:gd name="connsiteX16" fmla="*/ 707366 w 3916396"/>
              <a:gd name="connsiteY16" fmla="*/ 241540 h 1242204"/>
              <a:gd name="connsiteX17" fmla="*/ 759124 w 3916396"/>
              <a:gd name="connsiteY17" fmla="*/ 224287 h 1242204"/>
              <a:gd name="connsiteX18" fmla="*/ 879894 w 3916396"/>
              <a:gd name="connsiteY18" fmla="*/ 276045 h 1242204"/>
              <a:gd name="connsiteX19" fmla="*/ 1000664 w 3916396"/>
              <a:gd name="connsiteY19" fmla="*/ 258793 h 1242204"/>
              <a:gd name="connsiteX20" fmla="*/ 1052423 w 3916396"/>
              <a:gd name="connsiteY20" fmla="*/ 241540 h 1242204"/>
              <a:gd name="connsiteX21" fmla="*/ 1155939 w 3916396"/>
              <a:gd name="connsiteY21" fmla="*/ 258793 h 1242204"/>
              <a:gd name="connsiteX22" fmla="*/ 1328468 w 3916396"/>
              <a:gd name="connsiteY22" fmla="*/ 241540 h 1242204"/>
              <a:gd name="connsiteX23" fmla="*/ 1380226 w 3916396"/>
              <a:gd name="connsiteY23" fmla="*/ 207034 h 1242204"/>
              <a:gd name="connsiteX24" fmla="*/ 1535502 w 3916396"/>
              <a:gd name="connsiteY24" fmla="*/ 189781 h 1242204"/>
              <a:gd name="connsiteX25" fmla="*/ 1466490 w 3916396"/>
              <a:gd name="connsiteY25" fmla="*/ 51759 h 1242204"/>
              <a:gd name="connsiteX26" fmla="*/ 1414732 w 3916396"/>
              <a:gd name="connsiteY26" fmla="*/ 69011 h 1242204"/>
              <a:gd name="connsiteX27" fmla="*/ 1362973 w 3916396"/>
              <a:gd name="connsiteY27" fmla="*/ 224287 h 1242204"/>
              <a:gd name="connsiteX28" fmla="*/ 1380226 w 3916396"/>
              <a:gd name="connsiteY28" fmla="*/ 172528 h 1242204"/>
              <a:gd name="connsiteX29" fmla="*/ 1397479 w 3916396"/>
              <a:gd name="connsiteY29" fmla="*/ 103517 h 1242204"/>
              <a:gd name="connsiteX30" fmla="*/ 1466490 w 3916396"/>
              <a:gd name="connsiteY30" fmla="*/ 86264 h 1242204"/>
              <a:gd name="connsiteX31" fmla="*/ 1483743 w 3916396"/>
              <a:gd name="connsiteY31" fmla="*/ 138023 h 1242204"/>
              <a:gd name="connsiteX32" fmla="*/ 1587260 w 3916396"/>
              <a:gd name="connsiteY32" fmla="*/ 138023 h 1242204"/>
              <a:gd name="connsiteX33" fmla="*/ 1639019 w 3916396"/>
              <a:gd name="connsiteY33" fmla="*/ 120770 h 1242204"/>
              <a:gd name="connsiteX34" fmla="*/ 1690777 w 3916396"/>
              <a:gd name="connsiteY34" fmla="*/ 86264 h 1242204"/>
              <a:gd name="connsiteX35" fmla="*/ 1794294 w 3916396"/>
              <a:gd name="connsiteY35" fmla="*/ 51759 h 1242204"/>
              <a:gd name="connsiteX36" fmla="*/ 1863306 w 3916396"/>
              <a:gd name="connsiteY36" fmla="*/ 69011 h 1242204"/>
              <a:gd name="connsiteX37" fmla="*/ 2018581 w 3916396"/>
              <a:gd name="connsiteY37" fmla="*/ 207034 h 1242204"/>
              <a:gd name="connsiteX38" fmla="*/ 2070339 w 3916396"/>
              <a:gd name="connsiteY38" fmla="*/ 224287 h 1242204"/>
              <a:gd name="connsiteX39" fmla="*/ 2122098 w 3916396"/>
              <a:gd name="connsiteY39" fmla="*/ 276045 h 1242204"/>
              <a:gd name="connsiteX40" fmla="*/ 2225615 w 3916396"/>
              <a:gd name="connsiteY40" fmla="*/ 362310 h 1242204"/>
              <a:gd name="connsiteX41" fmla="*/ 2363638 w 3916396"/>
              <a:gd name="connsiteY41" fmla="*/ 483079 h 1242204"/>
              <a:gd name="connsiteX42" fmla="*/ 2536166 w 3916396"/>
              <a:gd name="connsiteY42" fmla="*/ 534838 h 1242204"/>
              <a:gd name="connsiteX43" fmla="*/ 2587924 w 3916396"/>
              <a:gd name="connsiteY43" fmla="*/ 552091 h 1242204"/>
              <a:gd name="connsiteX44" fmla="*/ 2656936 w 3916396"/>
              <a:gd name="connsiteY44" fmla="*/ 569344 h 1242204"/>
              <a:gd name="connsiteX45" fmla="*/ 2812211 w 3916396"/>
              <a:gd name="connsiteY45" fmla="*/ 621102 h 1242204"/>
              <a:gd name="connsiteX46" fmla="*/ 2915728 w 3916396"/>
              <a:gd name="connsiteY46" fmla="*/ 690113 h 1242204"/>
              <a:gd name="connsiteX47" fmla="*/ 2967487 w 3916396"/>
              <a:gd name="connsiteY47" fmla="*/ 724619 h 1242204"/>
              <a:gd name="connsiteX48" fmla="*/ 3019245 w 3916396"/>
              <a:gd name="connsiteY48" fmla="*/ 741872 h 1242204"/>
              <a:gd name="connsiteX49" fmla="*/ 3122762 w 3916396"/>
              <a:gd name="connsiteY49" fmla="*/ 793630 h 1242204"/>
              <a:gd name="connsiteX50" fmla="*/ 3140015 w 3916396"/>
              <a:gd name="connsiteY50" fmla="*/ 845389 h 1242204"/>
              <a:gd name="connsiteX51" fmla="*/ 3226279 w 3916396"/>
              <a:gd name="connsiteY51" fmla="*/ 948906 h 1242204"/>
              <a:gd name="connsiteX52" fmla="*/ 3278038 w 3916396"/>
              <a:gd name="connsiteY52" fmla="*/ 983411 h 1242204"/>
              <a:gd name="connsiteX53" fmla="*/ 3450566 w 3916396"/>
              <a:gd name="connsiteY53" fmla="*/ 1035170 h 1242204"/>
              <a:gd name="connsiteX54" fmla="*/ 3502324 w 3916396"/>
              <a:gd name="connsiteY54" fmla="*/ 1052423 h 1242204"/>
              <a:gd name="connsiteX55" fmla="*/ 3640347 w 3916396"/>
              <a:gd name="connsiteY55" fmla="*/ 1069676 h 1242204"/>
              <a:gd name="connsiteX56" fmla="*/ 3743864 w 3916396"/>
              <a:gd name="connsiteY56" fmla="*/ 1086928 h 1242204"/>
              <a:gd name="connsiteX57" fmla="*/ 3916392 w 3916396"/>
              <a:gd name="connsiteY57" fmla="*/ 1069676 h 1242204"/>
              <a:gd name="connsiteX58" fmla="*/ 3864634 w 3916396"/>
              <a:gd name="connsiteY58" fmla="*/ 1052423 h 1242204"/>
              <a:gd name="connsiteX59" fmla="*/ 3916392 w 3916396"/>
              <a:gd name="connsiteY59" fmla="*/ 1086928 h 1242204"/>
              <a:gd name="connsiteX60" fmla="*/ 3830128 w 3916396"/>
              <a:gd name="connsiteY60" fmla="*/ 1104181 h 1242204"/>
              <a:gd name="connsiteX61" fmla="*/ 3726611 w 3916396"/>
              <a:gd name="connsiteY61" fmla="*/ 1138687 h 1242204"/>
              <a:gd name="connsiteX62" fmla="*/ 3623094 w 3916396"/>
              <a:gd name="connsiteY62" fmla="*/ 1242204 h 124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916396" h="1242204" extrusionOk="0">
                <a:moveTo>
                  <a:pt x="120770" y="0"/>
                </a:moveTo>
                <a:cubicBezTo>
                  <a:pt x="113811" y="34795"/>
                  <a:pt x="117762" y="120770"/>
                  <a:pt x="51758" y="120770"/>
                </a:cubicBezTo>
                <a:cubicBezTo>
                  <a:pt x="31023" y="120770"/>
                  <a:pt x="17253" y="97766"/>
                  <a:pt x="0" y="86264"/>
                </a:cubicBezTo>
                <a:cubicBezTo>
                  <a:pt x="63739" y="65017"/>
                  <a:pt x="93229" y="46614"/>
                  <a:pt x="172528" y="86264"/>
                </a:cubicBezTo>
                <a:cubicBezTo>
                  <a:pt x="188794" y="94397"/>
                  <a:pt x="172138" y="133612"/>
                  <a:pt x="189781" y="138023"/>
                </a:cubicBezTo>
                <a:cubicBezTo>
                  <a:pt x="273655" y="158992"/>
                  <a:pt x="362309" y="149525"/>
                  <a:pt x="448573" y="155276"/>
                </a:cubicBezTo>
                <a:cubicBezTo>
                  <a:pt x="465826" y="166778"/>
                  <a:pt x="479952" y="185960"/>
                  <a:pt x="500332" y="189781"/>
                </a:cubicBezTo>
                <a:cubicBezTo>
                  <a:pt x="574031" y="203599"/>
                  <a:pt x="654999" y="179186"/>
                  <a:pt x="724619" y="207034"/>
                </a:cubicBezTo>
                <a:cubicBezTo>
                  <a:pt x="747273" y="216096"/>
                  <a:pt x="694189" y="246944"/>
                  <a:pt x="672860" y="258793"/>
                </a:cubicBezTo>
                <a:cubicBezTo>
                  <a:pt x="641065" y="276457"/>
                  <a:pt x="569343" y="293298"/>
                  <a:pt x="569343" y="293298"/>
                </a:cubicBezTo>
                <a:cubicBezTo>
                  <a:pt x="545038" y="220385"/>
                  <a:pt x="523116" y="178718"/>
                  <a:pt x="569343" y="86264"/>
                </a:cubicBezTo>
                <a:cubicBezTo>
                  <a:pt x="577476" y="69998"/>
                  <a:pt x="603849" y="97766"/>
                  <a:pt x="621102" y="103517"/>
                </a:cubicBezTo>
                <a:cubicBezTo>
                  <a:pt x="598098" y="120770"/>
                  <a:pt x="573922" y="136563"/>
                  <a:pt x="552090" y="155276"/>
                </a:cubicBezTo>
                <a:cubicBezTo>
                  <a:pt x="533565" y="171155"/>
                  <a:pt x="489420" y="185211"/>
                  <a:pt x="500332" y="207034"/>
                </a:cubicBezTo>
                <a:cubicBezTo>
                  <a:pt x="510936" y="228242"/>
                  <a:pt x="546339" y="195532"/>
                  <a:pt x="569343" y="189781"/>
                </a:cubicBezTo>
                <a:cubicBezTo>
                  <a:pt x="605757" y="165505"/>
                  <a:pt x="641094" y="123509"/>
                  <a:pt x="690113" y="172528"/>
                </a:cubicBezTo>
                <a:cubicBezTo>
                  <a:pt x="706880" y="189295"/>
                  <a:pt x="701615" y="218536"/>
                  <a:pt x="707366" y="241540"/>
                </a:cubicBezTo>
                <a:cubicBezTo>
                  <a:pt x="724619" y="235789"/>
                  <a:pt x="740938" y="224287"/>
                  <a:pt x="759124" y="224287"/>
                </a:cubicBezTo>
                <a:cubicBezTo>
                  <a:pt x="814829" y="224287"/>
                  <a:pt x="837634" y="247872"/>
                  <a:pt x="879894" y="276045"/>
                </a:cubicBezTo>
                <a:cubicBezTo>
                  <a:pt x="920151" y="270294"/>
                  <a:pt x="960788" y="266768"/>
                  <a:pt x="1000664" y="258793"/>
                </a:cubicBezTo>
                <a:cubicBezTo>
                  <a:pt x="1018497" y="255226"/>
                  <a:pt x="1034237" y="241540"/>
                  <a:pt x="1052423" y="241540"/>
                </a:cubicBezTo>
                <a:cubicBezTo>
                  <a:pt x="1087404" y="241540"/>
                  <a:pt x="1121434" y="253042"/>
                  <a:pt x="1155939" y="258793"/>
                </a:cubicBezTo>
                <a:cubicBezTo>
                  <a:pt x="1213449" y="253042"/>
                  <a:pt x="1272152" y="254536"/>
                  <a:pt x="1328468" y="241540"/>
                </a:cubicBezTo>
                <a:cubicBezTo>
                  <a:pt x="1348672" y="236877"/>
                  <a:pt x="1360110" y="212063"/>
                  <a:pt x="1380226" y="207034"/>
                </a:cubicBezTo>
                <a:cubicBezTo>
                  <a:pt x="1430748" y="194403"/>
                  <a:pt x="1483743" y="195532"/>
                  <a:pt x="1535502" y="189781"/>
                </a:cubicBezTo>
                <a:cubicBezTo>
                  <a:pt x="1525296" y="118337"/>
                  <a:pt x="1552526" y="51759"/>
                  <a:pt x="1466490" y="51759"/>
                </a:cubicBezTo>
                <a:cubicBezTo>
                  <a:pt x="1448304" y="51759"/>
                  <a:pt x="1431985" y="63260"/>
                  <a:pt x="1414732" y="69011"/>
                </a:cubicBezTo>
                <a:lnTo>
                  <a:pt x="1362973" y="224287"/>
                </a:lnTo>
                <a:cubicBezTo>
                  <a:pt x="1357222" y="241540"/>
                  <a:pt x="1375815" y="190171"/>
                  <a:pt x="1380226" y="172528"/>
                </a:cubicBezTo>
                <a:cubicBezTo>
                  <a:pt x="1385977" y="149524"/>
                  <a:pt x="1380712" y="120284"/>
                  <a:pt x="1397479" y="103517"/>
                </a:cubicBezTo>
                <a:cubicBezTo>
                  <a:pt x="1414246" y="86750"/>
                  <a:pt x="1443486" y="92015"/>
                  <a:pt x="1466490" y="86264"/>
                </a:cubicBezTo>
                <a:cubicBezTo>
                  <a:pt x="1472241" y="103517"/>
                  <a:pt x="1472382" y="123822"/>
                  <a:pt x="1483743" y="138023"/>
                </a:cubicBezTo>
                <a:cubicBezTo>
                  <a:pt x="1536323" y="203747"/>
                  <a:pt x="1534681" y="164312"/>
                  <a:pt x="1587260" y="138023"/>
                </a:cubicBezTo>
                <a:cubicBezTo>
                  <a:pt x="1603526" y="129890"/>
                  <a:pt x="1621766" y="126521"/>
                  <a:pt x="1639019" y="120770"/>
                </a:cubicBezTo>
                <a:cubicBezTo>
                  <a:pt x="1656272" y="109268"/>
                  <a:pt x="1671829" y="94685"/>
                  <a:pt x="1690777" y="86264"/>
                </a:cubicBezTo>
                <a:cubicBezTo>
                  <a:pt x="1724014" y="71492"/>
                  <a:pt x="1794294" y="51759"/>
                  <a:pt x="1794294" y="51759"/>
                </a:cubicBezTo>
                <a:cubicBezTo>
                  <a:pt x="1817298" y="57510"/>
                  <a:pt x="1843880" y="55413"/>
                  <a:pt x="1863306" y="69011"/>
                </a:cubicBezTo>
                <a:cubicBezTo>
                  <a:pt x="1977620" y="149030"/>
                  <a:pt x="1927863" y="161674"/>
                  <a:pt x="2018581" y="207034"/>
                </a:cubicBezTo>
                <a:cubicBezTo>
                  <a:pt x="2034847" y="215167"/>
                  <a:pt x="2053086" y="218536"/>
                  <a:pt x="2070339" y="224287"/>
                </a:cubicBezTo>
                <a:cubicBezTo>
                  <a:pt x="2087592" y="241540"/>
                  <a:pt x="2103354" y="260425"/>
                  <a:pt x="2122098" y="276045"/>
                </a:cubicBezTo>
                <a:cubicBezTo>
                  <a:pt x="2196122" y="337731"/>
                  <a:pt x="2156882" y="279832"/>
                  <a:pt x="2225615" y="362310"/>
                </a:cubicBezTo>
                <a:cubicBezTo>
                  <a:pt x="2279807" y="427339"/>
                  <a:pt x="2249505" y="445034"/>
                  <a:pt x="2363638" y="483079"/>
                </a:cubicBezTo>
                <a:cubicBezTo>
                  <a:pt x="2609646" y="565083"/>
                  <a:pt x="2353641" y="482687"/>
                  <a:pt x="2536166" y="534838"/>
                </a:cubicBezTo>
                <a:cubicBezTo>
                  <a:pt x="2553652" y="539834"/>
                  <a:pt x="2570438" y="547095"/>
                  <a:pt x="2587924" y="552091"/>
                </a:cubicBezTo>
                <a:cubicBezTo>
                  <a:pt x="2610724" y="558605"/>
                  <a:pt x="2634273" y="562371"/>
                  <a:pt x="2656936" y="569344"/>
                </a:cubicBezTo>
                <a:cubicBezTo>
                  <a:pt x="2709081" y="585389"/>
                  <a:pt x="2766816" y="590839"/>
                  <a:pt x="2812211" y="621102"/>
                </a:cubicBezTo>
                <a:lnTo>
                  <a:pt x="2915728" y="690113"/>
                </a:lnTo>
                <a:cubicBezTo>
                  <a:pt x="2932981" y="701615"/>
                  <a:pt x="2947816" y="718062"/>
                  <a:pt x="2967487" y="724619"/>
                </a:cubicBezTo>
                <a:cubicBezTo>
                  <a:pt x="2984740" y="730370"/>
                  <a:pt x="3002979" y="733739"/>
                  <a:pt x="3019245" y="741872"/>
                </a:cubicBezTo>
                <a:cubicBezTo>
                  <a:pt x="3153025" y="808761"/>
                  <a:pt x="2992667" y="750264"/>
                  <a:pt x="3122762" y="793630"/>
                </a:cubicBezTo>
                <a:cubicBezTo>
                  <a:pt x="3128513" y="810883"/>
                  <a:pt x="3131882" y="829123"/>
                  <a:pt x="3140015" y="845389"/>
                </a:cubicBezTo>
                <a:cubicBezTo>
                  <a:pt x="3159401" y="884161"/>
                  <a:pt x="3193577" y="921654"/>
                  <a:pt x="3226279" y="948906"/>
                </a:cubicBezTo>
                <a:cubicBezTo>
                  <a:pt x="3242208" y="962180"/>
                  <a:pt x="3259090" y="974990"/>
                  <a:pt x="3278038" y="983411"/>
                </a:cubicBezTo>
                <a:cubicBezTo>
                  <a:pt x="3351842" y="1016213"/>
                  <a:pt x="3380304" y="1015095"/>
                  <a:pt x="3450566" y="1035170"/>
                </a:cubicBezTo>
                <a:cubicBezTo>
                  <a:pt x="3468052" y="1040166"/>
                  <a:pt x="3484431" y="1049170"/>
                  <a:pt x="3502324" y="1052423"/>
                </a:cubicBezTo>
                <a:cubicBezTo>
                  <a:pt x="3547942" y="1060717"/>
                  <a:pt x="3594447" y="1063119"/>
                  <a:pt x="3640347" y="1069676"/>
                </a:cubicBezTo>
                <a:cubicBezTo>
                  <a:pt x="3674977" y="1074623"/>
                  <a:pt x="3709358" y="1081177"/>
                  <a:pt x="3743864" y="1086928"/>
                </a:cubicBezTo>
                <a:cubicBezTo>
                  <a:pt x="3801373" y="1081177"/>
                  <a:pt x="3880287" y="1114807"/>
                  <a:pt x="3916392" y="1069676"/>
                </a:cubicBezTo>
                <a:cubicBezTo>
                  <a:pt x="3917512" y="1068276"/>
                  <a:pt x="3710043" y="923597"/>
                  <a:pt x="3864634" y="1052423"/>
                </a:cubicBezTo>
                <a:cubicBezTo>
                  <a:pt x="3880563" y="1065697"/>
                  <a:pt x="3899139" y="1075426"/>
                  <a:pt x="3916392" y="1086928"/>
                </a:cubicBezTo>
                <a:cubicBezTo>
                  <a:pt x="3887637" y="1092679"/>
                  <a:pt x="3858419" y="1096465"/>
                  <a:pt x="3830128" y="1104181"/>
                </a:cubicBezTo>
                <a:cubicBezTo>
                  <a:pt x="3795037" y="1113751"/>
                  <a:pt x="3726611" y="1138687"/>
                  <a:pt x="3726611" y="1138687"/>
                </a:cubicBezTo>
                <a:cubicBezTo>
                  <a:pt x="3613524" y="1214078"/>
                  <a:pt x="3623094" y="1166227"/>
                  <a:pt x="3623094" y="1242204"/>
                </a:cubicBezTo>
              </a:path>
            </a:pathLst>
          </a:custGeom>
          <a:noFill/>
          <a:ln w="508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07086904" name="Rectangle 24"/>
          <p:cNvSpPr>
            <a:spLocks noChangeArrowheads="1"/>
          </p:cNvSpPr>
          <p:nvPr/>
        </p:nvSpPr>
        <p:spPr bwMode="auto">
          <a:xfrm>
            <a:off x="247864" y="6252070"/>
            <a:ext cx="3981654" cy="36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48"/>
              </a:spcBef>
              <a:defRPr/>
            </a:pPr>
            <a:r>
              <a:rPr lang="fr-FR" sz="1800" dirty="0"/>
              <a:t>Ichikawa et al., PRC (2012)</a:t>
            </a:r>
            <a:endParaRPr sz="1800" dirty="0"/>
          </a:p>
        </p:txBody>
      </p:sp>
      <p:sp>
        <p:nvSpPr>
          <p:cNvPr id="1696008290" name="Rectangle 5"/>
          <p:cNvSpPr/>
          <p:nvPr/>
        </p:nvSpPr>
        <p:spPr bwMode="auto">
          <a:xfrm>
            <a:off x="8470613" y="32910"/>
            <a:ext cx="457200" cy="1709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30120134" name="ZoneTexte 12"/>
          <p:cNvSpPr txBox="1"/>
          <p:nvPr/>
        </p:nvSpPr>
        <p:spPr bwMode="auto">
          <a:xfrm flipH="1">
            <a:off x="247865" y="138723"/>
            <a:ext cx="11842849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08223140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fr-FR" dirty="0" err="1"/>
              <a:t>Intertwinned</a:t>
            </a:r>
            <a:r>
              <a:rPr lang="fr-FR" dirty="0"/>
              <a:t> </a:t>
            </a:r>
            <a:r>
              <a:rPr lang="fr-FR" dirty="0" err="1"/>
              <a:t>Theories</a:t>
            </a:r>
            <a:r>
              <a:rPr lang="fr-FR" dirty="0"/>
              <a:t> and </a:t>
            </a:r>
            <a:r>
              <a:rPr lang="fr-FR" dirty="0" err="1"/>
              <a:t>Expriments</a:t>
            </a:r>
            <a:endParaRPr dirty="0"/>
          </a:p>
          <a:p>
            <a:pPr>
              <a:defRPr/>
            </a:pPr>
            <a:endParaRPr sz="3600" dirty="0"/>
          </a:p>
        </p:txBody>
      </p:sp>
      <p:sp>
        <p:nvSpPr>
          <p:cNvPr id="1186925036" name="TextBox 1186925035"/>
          <p:cNvSpPr txBox="1"/>
          <p:nvPr/>
        </p:nvSpPr>
        <p:spPr bwMode="auto">
          <a:xfrm>
            <a:off x="1449994" y="897876"/>
            <a:ext cx="8863223" cy="844801"/>
          </a:xfrm>
          <a:prstGeom prst="flowChartAlternateProcess">
            <a:avLst/>
          </a:prstGeom>
          <a:solidFill>
            <a:srgbClr val="FF0000">
              <a:alpha val="3999"/>
            </a:srgbClr>
          </a:solidFill>
          <a:ln w="12700">
            <a:solidFill>
              <a:schemeClr val="tx1">
                <a:lumMod val="65098"/>
                <a:lumOff val="34902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2200" b="1">
                <a:solidFill>
                  <a:srgbClr val="040404"/>
                </a:solidFill>
                <a:latin typeface="Times New Roman"/>
                <a:cs typeface="Times New Roman"/>
              </a:rPr>
              <a:t>Back-tracing, </a:t>
            </a:r>
            <a:r>
              <a:rPr lang="fr-FR" sz="2200" b="1" i="0" u="none" strike="noStrike" cap="none" spc="0">
                <a:solidFill>
                  <a:srgbClr val="040404"/>
                </a:solidFill>
                <a:latin typeface="Times New Roman"/>
                <a:ea typeface="Times New Roman"/>
                <a:cs typeface="Times New Roman"/>
              </a:rPr>
              <a:t>theory-aided</a:t>
            </a:r>
            <a:r>
              <a:rPr lang="fr-FR" sz="2200" b="1">
                <a:solidFill>
                  <a:srgbClr val="040404"/>
                </a:solidFill>
                <a:latin typeface="Times New Roman"/>
                <a:cs typeface="Times New Roman"/>
              </a:rPr>
              <a:t> : </a:t>
            </a:r>
            <a:br>
              <a:rPr lang="fr-FR" sz="2200" b="1">
                <a:solidFill>
                  <a:srgbClr val="040404"/>
                </a:solidFill>
                <a:latin typeface="Times New Roman"/>
                <a:cs typeface="Times New Roman"/>
              </a:rPr>
            </a:br>
            <a:r>
              <a:rPr lang="fr-FR" sz="2200">
                <a:solidFill>
                  <a:srgbClr val="040404"/>
                </a:solidFill>
                <a:latin typeface="Times New Roman"/>
                <a:cs typeface="Times New Roman"/>
              </a:rPr>
              <a:t>from initial and final observables to the </a:t>
            </a:r>
            <a:r>
              <a:rPr lang="fr-FR" sz="2200" b="0" i="0" u="none" strike="noStrike" cap="none" spc="0">
                <a:solidFill>
                  <a:srgbClr val="040404"/>
                </a:solidFill>
                <a:latin typeface="Times New Roman"/>
                <a:ea typeface="Times New Roman"/>
                <a:cs typeface="Times New Roman"/>
              </a:rPr>
              <a:t>fundamental </a:t>
            </a:r>
            <a:r>
              <a:rPr lang="fr-FR" sz="2200">
                <a:solidFill>
                  <a:srgbClr val="040404"/>
                </a:solidFill>
                <a:latin typeface="Times New Roman"/>
                <a:cs typeface="Times New Roman"/>
              </a:rPr>
              <a:t>fission driving laws </a:t>
            </a:r>
          </a:p>
        </p:txBody>
      </p:sp>
      <p:sp>
        <p:nvSpPr>
          <p:cNvPr id="194416736" name="ZoneTexte 114"/>
          <p:cNvSpPr txBox="1"/>
          <p:nvPr/>
        </p:nvSpPr>
        <p:spPr bwMode="auto">
          <a:xfrm>
            <a:off x="5827411" y="4414712"/>
            <a:ext cx="1291597" cy="817245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 A</a:t>
            </a:r>
            <a:r>
              <a:rPr lang="fr-FR" sz="1400" i="1" baseline="-250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1,2</a:t>
            </a: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, Z</a:t>
            </a:r>
            <a:r>
              <a:rPr lang="fr-FR" sz="1400" i="1" baseline="-250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1,</a:t>
            </a:r>
            <a:endParaRPr dirty="0">
              <a:latin typeface="+mj-lt"/>
            </a:endParaRPr>
          </a:p>
          <a:p>
            <a:pPr algn="ctr">
              <a:defRPr/>
            </a:pP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E</a:t>
            </a:r>
            <a:r>
              <a:rPr lang="fr-FR" sz="1400" i="1" baseline="-250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1,2 </a:t>
            </a:r>
            <a:r>
              <a:rPr lang="fr-FR" sz="1400" b="1" i="1" baseline="-25000" dirty="0" err="1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kin</a:t>
            </a: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, E*</a:t>
            </a:r>
            <a:r>
              <a:rPr lang="fr-FR" sz="1400" i="1" baseline="-250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1,2</a:t>
            </a: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 </a:t>
            </a:r>
          </a:p>
          <a:p>
            <a:pPr algn="ctr">
              <a:defRPr/>
            </a:pP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L</a:t>
            </a:r>
            <a:r>
              <a:rPr lang="fr-FR" sz="1400" i="1" baseline="-250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/>
              </a:rPr>
              <a:t>1,2 </a:t>
            </a:r>
            <a:endParaRPr lang="en-US" sz="1400" i="1" dirty="0">
              <a:solidFill>
                <a:schemeClr val="bg1">
                  <a:lumMod val="50000"/>
                </a:schemeClr>
              </a:solidFill>
              <a:latin typeface="+mj-lt"/>
              <a:cs typeface="Times New Roman"/>
            </a:endParaRPr>
          </a:p>
        </p:txBody>
      </p:sp>
      <p:grpSp>
        <p:nvGrpSpPr>
          <p:cNvPr id="2013945315" name="Groupe 101"/>
          <p:cNvGrpSpPr/>
          <p:nvPr/>
        </p:nvGrpSpPr>
        <p:grpSpPr bwMode="auto">
          <a:xfrm>
            <a:off x="7136682" y="4476560"/>
            <a:ext cx="871915" cy="1009642"/>
            <a:chOff x="0" y="0"/>
            <a:chExt cx="871915" cy="1009642"/>
          </a:xfrm>
        </p:grpSpPr>
        <p:sp>
          <p:nvSpPr>
            <p:cNvPr id="73513584" name="Ellipse 110"/>
            <p:cNvSpPr/>
            <p:nvPr/>
          </p:nvSpPr>
          <p:spPr bwMode="auto">
            <a:xfrm>
              <a:off x="173143" y="109004"/>
              <a:ext cx="239461" cy="25424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93675757" name="Ellipse 111"/>
            <p:cNvSpPr/>
            <p:nvPr/>
          </p:nvSpPr>
          <p:spPr bwMode="auto">
            <a:xfrm>
              <a:off x="0" y="755397"/>
              <a:ext cx="478922" cy="25424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80359859" name="Ellipse 112"/>
            <p:cNvSpPr/>
            <p:nvPr/>
          </p:nvSpPr>
          <p:spPr bwMode="auto">
            <a:xfrm>
              <a:off x="440740" y="0"/>
              <a:ext cx="431175" cy="4399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>
                <a:solidFill>
                  <a:srgbClr val="706B2A"/>
                </a:solidFill>
              </a:endParaRPr>
            </a:p>
          </p:txBody>
        </p:sp>
      </p:grpSp>
      <p:sp>
        <p:nvSpPr>
          <p:cNvPr id="1346448091" name="Ellipse 102"/>
          <p:cNvSpPr/>
          <p:nvPr/>
        </p:nvSpPr>
        <p:spPr bwMode="auto">
          <a:xfrm>
            <a:off x="7655038" y="5235149"/>
            <a:ext cx="478922" cy="25424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99545633" name="ZoneTexte 103"/>
          <p:cNvSpPr txBox="1"/>
          <p:nvPr/>
        </p:nvSpPr>
        <p:spPr bwMode="auto">
          <a:xfrm>
            <a:off x="5480050" y="5303877"/>
            <a:ext cx="1412224" cy="817245"/>
          </a:xfrm>
          <a:prstGeom prst="round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4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A</a:t>
            </a:r>
            <a:r>
              <a:rPr lang="fr-FR" sz="1400" i="1" baseline="-25000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1,2</a:t>
            </a:r>
            <a:r>
              <a:rPr lang="en-US" sz="14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, Z</a:t>
            </a:r>
            <a:r>
              <a:rPr lang="fr-FR" sz="1400" i="1" baseline="-25000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1,2</a:t>
            </a:r>
            <a:endParaRPr lang="en-US" sz="1400" b="1" i="1" dirty="0">
              <a:solidFill>
                <a:schemeClr val="accent4">
                  <a:lumMod val="75000"/>
                </a:schemeClr>
              </a:solidFill>
              <a:latin typeface="+mj-lt"/>
              <a:cs typeface="Times New Roman"/>
            </a:endParaRPr>
          </a:p>
          <a:p>
            <a:pPr algn="ctr">
              <a:defRPr/>
            </a:pPr>
            <a:r>
              <a:rPr lang="en-US" sz="14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 E</a:t>
            </a:r>
            <a:r>
              <a:rPr lang="fr-FR" sz="1400" i="1" baseline="-25000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1,2 </a:t>
            </a:r>
            <a:r>
              <a:rPr lang="fr-FR" sz="1400" b="1" i="1" baseline="-25000" dirty="0" err="1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kin</a:t>
            </a:r>
            <a:r>
              <a:rPr lang="en-US" sz="14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, E*</a:t>
            </a:r>
            <a:r>
              <a:rPr lang="fr-FR" sz="1400" i="1" baseline="-25000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1,2</a:t>
            </a:r>
            <a:r>
              <a:rPr lang="en-US" sz="14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  L</a:t>
            </a:r>
            <a:r>
              <a:rPr lang="fr-FR" sz="1400" i="1" baseline="-25000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/>
              </a:rPr>
              <a:t>1,2 </a:t>
            </a:r>
            <a:endParaRPr lang="en-US" sz="1400" i="1" dirty="0">
              <a:solidFill>
                <a:schemeClr val="accent4">
                  <a:lumMod val="75000"/>
                </a:schemeClr>
              </a:solidFill>
              <a:latin typeface="+mj-lt"/>
              <a:cs typeface="Times New Roman"/>
            </a:endParaRPr>
          </a:p>
        </p:txBody>
      </p:sp>
      <p:sp>
        <p:nvSpPr>
          <p:cNvPr id="430997216" name="Flèche droite 104"/>
          <p:cNvSpPr/>
          <p:nvPr/>
        </p:nvSpPr>
        <p:spPr bwMode="auto">
          <a:xfrm>
            <a:off x="8205615" y="4615955"/>
            <a:ext cx="937184" cy="84738"/>
          </a:xfrm>
          <a:prstGeom prst="rightArrow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1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05412469" name="ZoneTexte 105"/>
          <p:cNvSpPr txBox="1"/>
          <p:nvPr/>
        </p:nvSpPr>
        <p:spPr bwMode="auto">
          <a:xfrm>
            <a:off x="8444887" y="4108396"/>
            <a:ext cx="769674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n,</a:t>
            </a:r>
            <a:r>
              <a:rPr lang="fr-FR" sz="2000" b="1" i="1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g</a:t>
            </a:r>
            <a:r>
              <a:rPr lang="en-US" sz="2000" b="1" i="1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534309233" name="ZoneTexte 106"/>
          <p:cNvSpPr txBox="1"/>
          <p:nvPr/>
        </p:nvSpPr>
        <p:spPr bwMode="auto">
          <a:xfrm>
            <a:off x="9320346" y="3836250"/>
            <a:ext cx="2721623" cy="853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/>
              <a:t>SECONDARY (post-n)</a:t>
            </a:r>
          </a:p>
          <a:p>
            <a:pPr>
              <a:defRPr/>
            </a:pP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  </a:t>
            </a:r>
            <a:endParaRPr dirty="0"/>
          </a:p>
          <a:p>
            <a:pPr>
              <a:defRPr/>
            </a:pP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   A</a:t>
            </a:r>
            <a:r>
              <a:rPr lang="fr-FR" sz="1400" b="1" i="1" baseline="30000" dirty="0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*</a:t>
            </a:r>
            <a:r>
              <a:rPr lang="fr-FR" sz="1400" i="1" baseline="-25000" dirty="0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1,2</a:t>
            </a: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, Z</a:t>
            </a:r>
            <a:r>
              <a:rPr lang="fr-FR" sz="1400" b="1" i="1" u="none" strike="noStrike" cap="none" spc="0" baseline="300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*</a:t>
            </a:r>
            <a:r>
              <a:rPr lang="fr-FR" sz="1400" i="1" baseline="-25000" dirty="0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1,2</a:t>
            </a: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 , E</a:t>
            </a:r>
            <a:r>
              <a:rPr lang="fr-FR" sz="1400" b="1" i="1" u="none" strike="noStrike" cap="none" spc="0" baseline="300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*</a:t>
            </a:r>
            <a:r>
              <a:rPr lang="fr-FR" sz="1400" i="1" baseline="-25000" dirty="0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 1,2 </a:t>
            </a:r>
            <a:r>
              <a:rPr lang="fr-FR" sz="1400" b="1" i="1" baseline="-25000" dirty="0" err="1">
                <a:solidFill>
                  <a:schemeClr val="bg1">
                    <a:lumMod val="50000"/>
                  </a:schemeClr>
                </a:solidFill>
                <a:latin typeface="Times New Roman"/>
                <a:cs typeface="Times New Roman"/>
              </a:rPr>
              <a:t>kin</a:t>
            </a:r>
            <a:endParaRPr lang="en-US" sz="1400" i="1" dirty="0">
              <a:solidFill>
                <a:schemeClr val="bg1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262155337" name="ZoneTexte 107"/>
          <p:cNvSpPr txBox="1"/>
          <p:nvPr/>
        </p:nvSpPr>
        <p:spPr bwMode="auto">
          <a:xfrm>
            <a:off x="9481314" y="5138479"/>
            <a:ext cx="2138750" cy="30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b="1" i="1" dirty="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A</a:t>
            </a:r>
            <a:r>
              <a:rPr lang="fr-FR" sz="1400" b="1" i="1" baseline="30000" dirty="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*</a:t>
            </a:r>
            <a:r>
              <a:rPr lang="fr-FR" sz="1400" i="1" baseline="-25000" dirty="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1,2</a:t>
            </a:r>
            <a:r>
              <a:rPr lang="en-US" sz="1400" b="1" i="1" dirty="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, Z</a:t>
            </a:r>
            <a:r>
              <a:rPr lang="fr-FR" sz="1400" b="1" i="1" u="none" strike="noStrike" cap="none" spc="0" baseline="30000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*</a:t>
            </a:r>
            <a:r>
              <a:rPr lang="fr-FR" sz="1400" i="1" baseline="-25000" dirty="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1,2</a:t>
            </a:r>
            <a:r>
              <a:rPr lang="en-US" sz="1400" b="1" i="1" dirty="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 , E</a:t>
            </a:r>
            <a:r>
              <a:rPr lang="fr-FR" sz="1400" b="1" i="1" u="none" strike="noStrike" cap="none" spc="0" baseline="30000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*</a:t>
            </a:r>
            <a:r>
              <a:rPr lang="fr-FR" sz="1400" i="1" baseline="-25000" dirty="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 1,2 </a:t>
            </a:r>
            <a:r>
              <a:rPr lang="fr-FR" sz="1400" b="1" i="1" baseline="-25000" dirty="0" err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kin</a:t>
            </a:r>
            <a:endParaRPr lang="en-US" sz="1400" i="1" dirty="0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107690747" name="Flèche droite 108"/>
          <p:cNvSpPr/>
          <p:nvPr/>
        </p:nvSpPr>
        <p:spPr bwMode="auto">
          <a:xfrm>
            <a:off x="8234104" y="5305341"/>
            <a:ext cx="937184" cy="84738"/>
          </a:xfrm>
          <a:prstGeom prst="rightArrow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30188201" name="ZoneTexte 109"/>
          <p:cNvSpPr txBox="1"/>
          <p:nvPr/>
        </p:nvSpPr>
        <p:spPr bwMode="auto">
          <a:xfrm>
            <a:off x="8507912" y="4797783"/>
            <a:ext cx="769674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n,</a:t>
            </a:r>
            <a:r>
              <a:rPr lang="fr-FR" sz="2000" b="1" i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g</a:t>
            </a:r>
            <a:r>
              <a:rPr lang="en-US" sz="2000" b="1" i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</a:p>
        </p:txBody>
      </p:sp>
      <p:grpSp>
        <p:nvGrpSpPr>
          <p:cNvPr id="2031214378" name="Groupe 94"/>
          <p:cNvGrpSpPr/>
          <p:nvPr/>
        </p:nvGrpSpPr>
        <p:grpSpPr bwMode="auto">
          <a:xfrm>
            <a:off x="6764950" y="3624791"/>
            <a:ext cx="5011715" cy="3034046"/>
            <a:chOff x="578788" y="0"/>
            <a:chExt cx="5011715" cy="3034046"/>
          </a:xfrm>
        </p:grpSpPr>
        <p:grpSp>
          <p:nvGrpSpPr>
            <p:cNvPr id="1362600695" name="Groupe 95"/>
            <p:cNvGrpSpPr/>
            <p:nvPr/>
          </p:nvGrpSpPr>
          <p:grpSpPr bwMode="auto">
            <a:xfrm>
              <a:off x="851245" y="0"/>
              <a:ext cx="4739258" cy="2645987"/>
              <a:chOff x="851245" y="0"/>
              <a:chExt cx="4739258" cy="2645987"/>
            </a:xfrm>
          </p:grpSpPr>
          <p:sp>
            <p:nvSpPr>
              <p:cNvPr id="1726451732" name="Rectangle à coins arrondis 97"/>
              <p:cNvSpPr/>
              <p:nvPr/>
            </p:nvSpPr>
            <p:spPr bwMode="auto">
              <a:xfrm>
                <a:off x="3074244" y="0"/>
                <a:ext cx="2516259" cy="210587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521508281" name="Flèche courbée vers la gauche 99"/>
              <p:cNvSpPr/>
              <p:nvPr/>
            </p:nvSpPr>
            <p:spPr bwMode="auto">
              <a:xfrm rot="5400000">
                <a:off x="1873501" y="1151983"/>
                <a:ext cx="471748" cy="2516259"/>
              </a:xfrm>
              <a:prstGeom prst="curvedLeftArrow">
                <a:avLst>
                  <a:gd name="adj1" fmla="val 25000"/>
                  <a:gd name="adj2" fmla="val 50000"/>
                  <a:gd name="adj3" fmla="val 25000"/>
                </a:avLst>
              </a:prstGeom>
              <a:noFill/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98579261" name="ZoneTexte 96"/>
            <p:cNvSpPr txBox="1"/>
            <p:nvPr/>
          </p:nvSpPr>
          <p:spPr bwMode="auto">
            <a:xfrm>
              <a:off x="578788" y="2667927"/>
              <a:ext cx="3359874" cy="3661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fr-FR" dirty="0"/>
                <a:t>conservation </a:t>
              </a:r>
              <a:r>
                <a:rPr lang="fr-FR" dirty="0" err="1"/>
                <a:t>laws</a:t>
              </a:r>
              <a:r>
                <a:rPr lang="fr-FR" dirty="0"/>
                <a:t> &amp; </a:t>
              </a:r>
              <a:r>
                <a:rPr lang="fr-FR" dirty="0" err="1"/>
                <a:t>kinematics</a:t>
              </a:r>
              <a:endParaRPr lang="fr-FR" dirty="0"/>
            </a:p>
          </p:txBody>
        </p:sp>
      </p:grpSp>
      <p:sp>
        <p:nvSpPr>
          <p:cNvPr id="703262604" name="TextBox 703262603"/>
          <p:cNvSpPr txBox="1"/>
          <p:nvPr/>
        </p:nvSpPr>
        <p:spPr bwMode="auto">
          <a:xfrm>
            <a:off x="10520902" y="2326616"/>
            <a:ext cx="1570530" cy="914760"/>
          </a:xfrm>
          <a:prstGeom prst="rect">
            <a:avLst/>
          </a:prstGeom>
          <a:solidFill>
            <a:schemeClr val="accent6">
              <a:lumMod val="20000"/>
              <a:lumOff val="80000"/>
              <a:alpha val="70000"/>
            </a:schemeClr>
          </a:solidFill>
          <a:ln w="12700">
            <a:solidFill>
              <a:schemeClr val="accent6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endParaRPr/>
          </a:p>
          <a:p>
            <a:pPr algn="ctr">
              <a:defRPr/>
            </a:pPr>
            <a:r>
              <a:rPr lang="fr-FR"/>
              <a:t>Observables</a:t>
            </a:r>
          </a:p>
          <a:p>
            <a:pPr algn="ctr">
              <a:defRPr/>
            </a:pPr>
            <a:endParaRPr/>
          </a:p>
        </p:txBody>
      </p:sp>
      <p:sp>
        <p:nvSpPr>
          <p:cNvPr id="169645241" name="TextBox 169645240"/>
          <p:cNvSpPr txBox="1"/>
          <p:nvPr/>
        </p:nvSpPr>
        <p:spPr bwMode="auto">
          <a:xfrm>
            <a:off x="5644248" y="2180165"/>
            <a:ext cx="1931062" cy="366119"/>
          </a:xfrm>
          <a:prstGeom prst="rect">
            <a:avLst/>
          </a:prstGeom>
          <a:solidFill>
            <a:srgbClr val="FFC000">
              <a:alpha val="30000"/>
            </a:srgbClr>
          </a:solidFill>
          <a:ln w="12700">
            <a:solidFill>
              <a:srgbClr val="FFC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/>
              <a:t>Scission</a:t>
            </a:r>
            <a:endParaRPr/>
          </a:p>
        </p:txBody>
      </p:sp>
      <p:sp>
        <p:nvSpPr>
          <p:cNvPr id="1184269412" name="TextBox 1184269411"/>
          <p:cNvSpPr txBox="1"/>
          <p:nvPr/>
        </p:nvSpPr>
        <p:spPr bwMode="auto">
          <a:xfrm>
            <a:off x="3227593" y="2180164"/>
            <a:ext cx="1937901" cy="366119"/>
          </a:xfrm>
          <a:prstGeom prst="rect">
            <a:avLst/>
          </a:prstGeom>
          <a:solidFill>
            <a:srgbClr val="FF0000">
              <a:alpha val="55999"/>
            </a:srgbClr>
          </a:solidFill>
          <a:ln w="1270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dirty="0"/>
              <a:t>Fission </a:t>
            </a:r>
            <a:endParaRPr dirty="0"/>
          </a:p>
        </p:txBody>
      </p:sp>
      <p:sp>
        <p:nvSpPr>
          <p:cNvPr id="1465106079" name="TextBox 1465106078"/>
          <p:cNvSpPr txBox="1"/>
          <p:nvPr/>
        </p:nvSpPr>
        <p:spPr bwMode="auto">
          <a:xfrm>
            <a:off x="277581" y="1922598"/>
            <a:ext cx="1948700" cy="914760"/>
          </a:xfrm>
          <a:prstGeom prst="rect">
            <a:avLst/>
          </a:prstGeom>
          <a:solidFill>
            <a:schemeClr val="accent1">
              <a:lumMod val="20000"/>
              <a:lumOff val="80000"/>
              <a:alpha val="43999"/>
            </a:schemeClr>
          </a:solidFill>
          <a:ln w="12700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/>
              <a:t>Entrance Channel (A,Z,E*,J)</a:t>
            </a:r>
            <a:endParaRPr/>
          </a:p>
        </p:txBody>
      </p:sp>
      <p:cxnSp>
        <p:nvCxnSpPr>
          <p:cNvPr id="92609499" name="Straight Connector 92609498"/>
          <p:cNvCxnSpPr>
            <a:stCxn id="703262604" idx="1"/>
            <a:endCxn id="169645241" idx="3"/>
          </p:cNvCxnSpPr>
          <p:nvPr/>
        </p:nvCxnSpPr>
        <p:spPr bwMode="auto">
          <a:xfrm rot="10800000">
            <a:off x="7575310" y="2363225"/>
            <a:ext cx="2945591" cy="420771"/>
          </a:xfrm>
          <a:prstGeom prst="line">
            <a:avLst/>
          </a:prstGeom>
          <a:ln w="76200" cap="flat" cmpd="sng" algn="ctr">
            <a:solidFill>
              <a:schemeClr val="accent2">
                <a:lumMod val="74901"/>
              </a:schemeClr>
            </a:solidFill>
            <a:prstDash val="solid"/>
            <a:miter lim="800000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4366328" name="Straight Connector 2084366327"/>
          <p:cNvCxnSpPr>
            <a:endCxn id="1184269412" idx="1"/>
          </p:cNvCxnSpPr>
          <p:nvPr/>
        </p:nvCxnSpPr>
        <p:spPr bwMode="auto">
          <a:xfrm flipV="1">
            <a:off x="2251100" y="2363224"/>
            <a:ext cx="988902" cy="0"/>
          </a:xfrm>
          <a:prstGeom prst="line">
            <a:avLst/>
          </a:prstGeom>
          <a:ln w="76200" cap="flat" cmpd="sng" algn="ctr">
            <a:solidFill>
              <a:schemeClr val="accent5"/>
            </a:solidFill>
            <a:prstDash val="solid"/>
            <a:miter lim="800000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1958162" name="TextBox 1341958161"/>
          <p:cNvSpPr txBox="1"/>
          <p:nvPr/>
        </p:nvSpPr>
        <p:spPr bwMode="auto">
          <a:xfrm>
            <a:off x="6146189" y="3925515"/>
            <a:ext cx="3046926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en-US" dirty="0"/>
              <a:t>       PRIMARY (pre-n)</a:t>
            </a:r>
          </a:p>
        </p:txBody>
      </p:sp>
      <p:cxnSp>
        <p:nvCxnSpPr>
          <p:cNvPr id="1407137019" name="Straight Connector 1407137018"/>
          <p:cNvCxnSpPr>
            <a:endCxn id="1984893122" idx="1"/>
          </p:cNvCxnSpPr>
          <p:nvPr/>
        </p:nvCxnSpPr>
        <p:spPr bwMode="auto">
          <a:xfrm rot="5400000" flipV="1">
            <a:off x="6512702" y="2661804"/>
            <a:ext cx="931114" cy="700071"/>
          </a:xfrm>
          <a:prstGeom prst="line">
            <a:avLst/>
          </a:prstGeom>
          <a:ln w="76200" cap="flat" cmpd="sng" algn="ctr">
            <a:solidFill>
              <a:schemeClr val="accent5"/>
            </a:solidFill>
            <a:prstDash val="solid"/>
            <a:miter lim="800000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0504147" name="Straight Connector 1100504146"/>
          <p:cNvCxnSpPr>
            <a:stCxn id="1984893122" idx="3"/>
            <a:endCxn id="703262604" idx="1"/>
          </p:cNvCxnSpPr>
          <p:nvPr/>
        </p:nvCxnSpPr>
        <p:spPr bwMode="auto">
          <a:xfrm flipV="1">
            <a:off x="9273756" y="2783995"/>
            <a:ext cx="1247145" cy="693401"/>
          </a:xfrm>
          <a:prstGeom prst="line">
            <a:avLst/>
          </a:prstGeom>
          <a:ln w="76200" cap="flat" cmpd="sng" algn="ctr">
            <a:solidFill>
              <a:schemeClr val="accent5"/>
            </a:solidFill>
            <a:prstDash val="solid"/>
            <a:miter lim="800000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880923" name="Straight Connector 595880922"/>
          <p:cNvCxnSpPr>
            <a:cxnSpLocks/>
          </p:cNvCxnSpPr>
          <p:nvPr/>
        </p:nvCxnSpPr>
        <p:spPr bwMode="auto">
          <a:xfrm>
            <a:off x="5153085" y="2546282"/>
            <a:ext cx="491163" cy="2"/>
          </a:xfrm>
          <a:prstGeom prst="line">
            <a:avLst/>
          </a:prstGeom>
          <a:ln w="76200" cap="flat" cmpd="sng" algn="ctr">
            <a:solidFill>
              <a:schemeClr val="accent5"/>
            </a:solidFill>
            <a:prstDash val="solid"/>
            <a:miter lim="800000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6475754" name="Straight Connector 656475753"/>
          <p:cNvCxnSpPr/>
          <p:nvPr/>
        </p:nvCxnSpPr>
        <p:spPr bwMode="auto">
          <a:xfrm rot="10800000" flipV="1">
            <a:off x="5221475" y="2190519"/>
            <a:ext cx="440662" cy="7245"/>
          </a:xfrm>
          <a:prstGeom prst="line">
            <a:avLst/>
          </a:prstGeom>
          <a:ln w="76200" cap="flat" cmpd="sng" algn="ctr">
            <a:solidFill>
              <a:schemeClr val="accent2">
                <a:lumMod val="74901"/>
              </a:schemeClr>
            </a:solidFill>
            <a:prstDash val="solid"/>
            <a:miter lim="800000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4893122" name="TextBox 1984893121"/>
          <p:cNvSpPr txBox="1"/>
          <p:nvPr/>
        </p:nvSpPr>
        <p:spPr bwMode="auto">
          <a:xfrm>
            <a:off x="7328295" y="3157177"/>
            <a:ext cx="1945461" cy="640440"/>
          </a:xfrm>
          <a:prstGeom prst="rect">
            <a:avLst/>
          </a:prstGeom>
          <a:solidFill>
            <a:srgbClr val="FFC000">
              <a:alpha val="30000"/>
            </a:srgbClr>
          </a:solidFill>
          <a:ln w="12700">
            <a:solidFill>
              <a:srgbClr val="FFC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/>
              <a:t>Fragment</a:t>
            </a:r>
            <a:br>
              <a:rPr lang="fr-FR"/>
            </a:br>
            <a:r>
              <a:rPr lang="fr-FR"/>
              <a:t>De-excitation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8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36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26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91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64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134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394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95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416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44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54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489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41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99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7137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9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18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26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30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50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12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7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7346863" name="Content Placeholder 2"/>
          <p:cNvSpPr>
            <a:spLocks noGrp="1"/>
          </p:cNvSpPr>
          <p:nvPr>
            <p:ph idx="1"/>
          </p:nvPr>
        </p:nvSpPr>
        <p:spPr bwMode="auto">
          <a:xfrm>
            <a:off x="211533" y="1049334"/>
            <a:ext cx="6374323" cy="534083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u="sng"/>
              <a:t>Actinides : precision measurements</a:t>
            </a:r>
            <a:endParaRPr/>
          </a:p>
          <a:p>
            <a:pPr lvl="1">
              <a:defRPr/>
            </a:pPr>
            <a:r>
              <a:rPr lang="en-US" sz="2000"/>
              <a:t>PISTA : unprecedent precision on </a:t>
            </a:r>
            <a:br>
              <a:rPr lang="en-US" sz="2000"/>
            </a:br>
            <a:r>
              <a:rPr lang="en-US" sz="2000"/>
              <a:t>the entrance channel (A,Z,E</a:t>
            </a:r>
            <a:r>
              <a:rPr lang="en-US" sz="2000" baseline="30000"/>
              <a:t>*</a:t>
            </a:r>
            <a:r>
              <a:rPr lang="en-US" sz="2000"/>
              <a:t>)</a:t>
            </a:r>
            <a:endParaRPr/>
          </a:p>
          <a:p>
            <a:pPr lvl="3">
              <a:defRPr/>
            </a:pPr>
            <a:r>
              <a:rPr lang="en-US" sz="1600"/>
              <a:t>shell effect damping with E*</a:t>
            </a:r>
            <a:endParaRPr/>
          </a:p>
          <a:p>
            <a:pPr lvl="3">
              <a:defRPr/>
            </a:pPr>
            <a:r>
              <a:rPr lang="en-US" sz="1600"/>
              <a:t>even-odd effect</a:t>
            </a:r>
            <a:endParaRPr/>
          </a:p>
          <a:p>
            <a:pPr lvl="1">
              <a:defRPr/>
            </a:pPr>
            <a:r>
              <a:rPr lang="en-US" sz="2000" baseline="30000"/>
              <a:t>232</a:t>
            </a:r>
            <a:r>
              <a:rPr lang="en-US" sz="2000"/>
              <a:t>Th beams : new systems available</a:t>
            </a:r>
            <a:endParaRPr/>
          </a:p>
          <a:p>
            <a:pPr lvl="1">
              <a:defRPr/>
            </a:pPr>
            <a:r>
              <a:rPr lang="en-US" sz="2000"/>
              <a:t>Two velocities measurements</a:t>
            </a:r>
            <a:endParaRPr/>
          </a:p>
          <a:p>
            <a:pPr lvl="1">
              <a:defRPr/>
            </a:pPr>
            <a:r>
              <a:rPr lang="en-US" sz="2000">
                <a:latin typeface="Symbol"/>
              </a:rPr>
              <a:t>g</a:t>
            </a:r>
            <a:r>
              <a:rPr lang="en-US" sz="2000"/>
              <a:t>-rays : Calorimetry and Angular Momentum</a:t>
            </a:r>
            <a:endParaRPr/>
          </a:p>
          <a:p>
            <a:pPr marL="457200" lvl="1" indent="0">
              <a:buNone/>
              <a:defRPr/>
            </a:pPr>
            <a:r>
              <a:rPr lang="en-US" sz="2000"/>
              <a:t>Towards nuclear data standards </a:t>
            </a:r>
            <a:endParaRPr/>
          </a:p>
          <a:p>
            <a:pPr>
              <a:buSzPts val="100"/>
              <a:defRPr/>
            </a:pPr>
            <a:r>
              <a:rPr lang="en-US" sz="2400" u="sng">
                <a:solidFill>
                  <a:schemeClr val="tx1">
                    <a:alpha val="0"/>
                  </a:schemeClr>
                </a:solidFill>
              </a:rPr>
              <a:t>Pre-Actinides : uncharted territory</a:t>
            </a:r>
            <a:endParaRPr/>
          </a:p>
          <a:p>
            <a:pPr lvl="1">
              <a:buSzPts val="100"/>
              <a:defRPr/>
            </a:pPr>
            <a:r>
              <a:rPr lang="en-US" sz="2000">
                <a:solidFill>
                  <a:schemeClr val="tx1">
                    <a:alpha val="0"/>
                  </a:schemeClr>
                </a:solidFill>
              </a:rPr>
              <a:t>Exploring the island of asymmetry </a:t>
            </a:r>
            <a:r>
              <a:rPr lang="en-US" sz="2000" baseline="30000">
                <a:solidFill>
                  <a:schemeClr val="tx1">
                    <a:alpha val="0"/>
                  </a:schemeClr>
                </a:solidFill>
              </a:rPr>
              <a:t>184</a:t>
            </a:r>
            <a:r>
              <a:rPr lang="en-US" sz="2000">
                <a:solidFill>
                  <a:schemeClr val="tx1">
                    <a:alpha val="0"/>
                  </a:schemeClr>
                </a:solidFill>
              </a:rPr>
              <a:t>Pb </a:t>
            </a:r>
            <a:br>
              <a:rPr lang="en-US" sz="2000">
                <a:solidFill>
                  <a:schemeClr val="tx1">
                    <a:alpha val="0"/>
                  </a:schemeClr>
                </a:solidFill>
              </a:rPr>
            </a:br>
            <a:r>
              <a:rPr lang="en-US" sz="2000">
                <a:solidFill>
                  <a:schemeClr val="tx1">
                    <a:alpha val="0"/>
                  </a:schemeClr>
                </a:solidFill>
              </a:rPr>
              <a:t>(E851 , June 2024)</a:t>
            </a:r>
            <a:endParaRPr/>
          </a:p>
          <a:p>
            <a:pPr lvl="1">
              <a:buSzPts val="100"/>
              <a:defRPr/>
            </a:pPr>
            <a:r>
              <a:rPr lang="en-US" sz="2000" baseline="30000">
                <a:solidFill>
                  <a:schemeClr val="tx1">
                    <a:alpha val="0"/>
                  </a:schemeClr>
                </a:solidFill>
              </a:rPr>
              <a:t>210</a:t>
            </a:r>
            <a:r>
              <a:rPr lang="en-US" sz="2000">
                <a:solidFill>
                  <a:schemeClr val="tx1">
                    <a:alpha val="0"/>
                  </a:schemeClr>
                </a:solidFill>
              </a:rPr>
              <a:t>Po :</a:t>
            </a:r>
            <a:r>
              <a:rPr lang="en-US" sz="2000" baseline="30000">
                <a:solidFill>
                  <a:schemeClr val="tx1">
                    <a:alpha val="0"/>
                  </a:schemeClr>
                </a:solidFill>
              </a:rPr>
              <a:t> </a:t>
            </a:r>
            <a:r>
              <a:rPr lang="en-US" sz="2000">
                <a:solidFill>
                  <a:schemeClr val="tx1">
                    <a:alpha val="0"/>
                  </a:schemeClr>
                </a:solidFill>
              </a:rPr>
              <a:t>Fusion fission on </a:t>
            </a:r>
            <a:r>
              <a:rPr lang="en-US" sz="2000" baseline="30000">
                <a:solidFill>
                  <a:schemeClr val="tx1">
                    <a:alpha val="0"/>
                  </a:schemeClr>
                </a:solidFill>
              </a:rPr>
              <a:t>4</a:t>
            </a:r>
            <a:r>
              <a:rPr lang="en-US" sz="2000">
                <a:solidFill>
                  <a:schemeClr val="tx1">
                    <a:alpha val="0"/>
                  </a:schemeClr>
                </a:solidFill>
              </a:rPr>
              <a:t>He cooled gaz target </a:t>
            </a:r>
            <a:br>
              <a:rPr lang="en-US" sz="2000">
                <a:solidFill>
                  <a:schemeClr val="tx1">
                    <a:alpha val="0"/>
                  </a:schemeClr>
                </a:solidFill>
              </a:rPr>
            </a:br>
            <a:r>
              <a:rPr lang="en-US" sz="2000">
                <a:solidFill>
                  <a:schemeClr val="tx1">
                    <a:alpha val="0"/>
                  </a:schemeClr>
                </a:solidFill>
              </a:rPr>
              <a:t>(E882, March 2025), at the crossroads </a:t>
            </a:r>
            <a:endParaRPr/>
          </a:p>
          <a:p>
            <a:pPr marL="0" indent="0" algn="ctr">
              <a:buSzPts val="100"/>
              <a:buNone/>
              <a:defRPr/>
            </a:pPr>
            <a:r>
              <a:rPr lang="en-US" sz="2400">
                <a:solidFill>
                  <a:schemeClr val="tx1">
                    <a:alpha val="0"/>
                  </a:schemeClr>
                </a:solidFill>
              </a:rPr>
              <a:t>Unified view of fission </a:t>
            </a:r>
            <a:endParaRPr/>
          </a:p>
        </p:txBody>
      </p:sp>
      <p:sp>
        <p:nvSpPr>
          <p:cNvPr id="996622625" name="Title 1"/>
          <p:cNvSpPr>
            <a:spLocks noGrp="1"/>
          </p:cNvSpPr>
          <p:nvPr>
            <p:ph type="title"/>
          </p:nvPr>
        </p:nvSpPr>
        <p:spPr bwMode="auto">
          <a:xfrm>
            <a:off x="0" y="-7216"/>
            <a:ext cx="12191998" cy="931429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/>
              <a:t>Rich ongoing and future studies at VAMOS</a:t>
            </a:r>
            <a:endParaRPr dirty="0"/>
          </a:p>
        </p:txBody>
      </p:sp>
      <p:pic>
        <p:nvPicPr>
          <p:cNvPr id="81910625" name="Picture 4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213691" y="924213"/>
            <a:ext cx="5978309" cy="3344863"/>
          </a:xfrm>
          <a:prstGeom prst="rect">
            <a:avLst/>
          </a:prstGeom>
        </p:spPr>
      </p:pic>
      <p:sp>
        <p:nvSpPr>
          <p:cNvPr id="261704807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11582399" y="6588579"/>
            <a:ext cx="609599" cy="269419"/>
          </a:xfrm>
        </p:spPr>
        <p:txBody>
          <a:bodyPr/>
          <a:lstStyle/>
          <a:p>
            <a:pPr>
              <a:defRPr/>
            </a:pPr>
            <a:r>
              <a:rPr lang="en-US"/>
              <a:t>39</a:t>
            </a:r>
          </a:p>
        </p:txBody>
      </p:sp>
      <p:sp>
        <p:nvSpPr>
          <p:cNvPr id="190940112" name="TextBox 190940111"/>
          <p:cNvSpPr txBox="1"/>
          <p:nvPr/>
        </p:nvSpPr>
        <p:spPr bwMode="auto">
          <a:xfrm>
            <a:off x="5980514" y="3637849"/>
            <a:ext cx="4647106" cy="257834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en-US" u="sng"/>
              <a:t>Actinides : precision measurements</a:t>
            </a:r>
            <a:endParaRPr/>
          </a:p>
          <a:p>
            <a:pPr lvl="1" algn="l">
              <a:defRPr/>
            </a:pPr>
            <a:r>
              <a:rPr lang="en-US"/>
              <a:t>PISTA : unprecedent precision on </a:t>
            </a:r>
            <a:br>
              <a:rPr lang="en-US"/>
            </a:br>
            <a:r>
              <a:rPr lang="en-US"/>
              <a:t>the entrance channel (A,Z,E</a:t>
            </a:r>
            <a:r>
              <a:rPr lang="en-US" baseline="30000"/>
              <a:t>*</a:t>
            </a:r>
            <a:r>
              <a:rPr lang="en-US"/>
              <a:t>)</a:t>
            </a:r>
            <a:endParaRPr/>
          </a:p>
          <a:p>
            <a:pPr lvl="3" algn="l">
              <a:defRPr/>
            </a:pPr>
            <a:r>
              <a:rPr lang="en-US"/>
              <a:t>shell effect damping with E*</a:t>
            </a:r>
            <a:endParaRPr/>
          </a:p>
          <a:p>
            <a:pPr lvl="3" algn="l">
              <a:defRPr/>
            </a:pPr>
            <a:r>
              <a:rPr lang="en-US"/>
              <a:t>even-odd effect</a:t>
            </a:r>
            <a:endParaRPr/>
          </a:p>
          <a:p>
            <a:pPr lvl="1" algn="l">
              <a:defRPr/>
            </a:pPr>
            <a:r>
              <a:rPr lang="en-US" baseline="30000"/>
              <a:t>232</a:t>
            </a:r>
            <a:r>
              <a:rPr lang="en-US"/>
              <a:t>Th beams : new systems available</a:t>
            </a:r>
            <a:endParaRPr/>
          </a:p>
          <a:p>
            <a:pPr lvl="1" algn="l">
              <a:defRPr/>
            </a:pPr>
            <a:r>
              <a:rPr lang="en-US"/>
              <a:t>Two velocities measurements</a:t>
            </a:r>
            <a:endParaRPr/>
          </a:p>
          <a:p>
            <a:pPr lvl="1" algn="l">
              <a:defRPr/>
            </a:pPr>
            <a:r>
              <a:rPr lang="en-US">
                <a:latin typeface="Symbol"/>
              </a:rPr>
              <a:t>g</a:t>
            </a:r>
            <a:r>
              <a:rPr lang="en-US"/>
              <a:t>-rays : Calorimetry and Angular Momentum</a:t>
            </a:r>
            <a:endParaRPr/>
          </a:p>
          <a:p>
            <a:pPr marL="457200" lvl="1" indent="0" algn="l">
              <a:buNone/>
              <a:defRPr/>
            </a:pPr>
            <a:r>
              <a:rPr lang="en-US"/>
              <a:t>Towards nuclear data standards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7029588" name="Content Placeholder 2"/>
          <p:cNvSpPr>
            <a:spLocks noGrp="1"/>
          </p:cNvSpPr>
          <p:nvPr>
            <p:ph idx="1"/>
          </p:nvPr>
        </p:nvSpPr>
        <p:spPr bwMode="auto">
          <a:xfrm>
            <a:off x="211533" y="1049334"/>
            <a:ext cx="6374323" cy="534083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u="sng"/>
              <a:t>Actinides : precision measurements</a:t>
            </a:r>
            <a:endParaRPr/>
          </a:p>
          <a:p>
            <a:pPr lvl="1">
              <a:defRPr/>
            </a:pPr>
            <a:r>
              <a:rPr lang="en-US" sz="2000"/>
              <a:t>PISTA : unprecedent precision on </a:t>
            </a:r>
            <a:br>
              <a:rPr lang="en-US" sz="2000"/>
            </a:br>
            <a:r>
              <a:rPr lang="en-US" sz="2000"/>
              <a:t>the entrance channel (A,Z,E</a:t>
            </a:r>
            <a:r>
              <a:rPr lang="en-US" sz="2000" baseline="30000"/>
              <a:t>*</a:t>
            </a:r>
            <a:r>
              <a:rPr lang="en-US" sz="2000"/>
              <a:t>)</a:t>
            </a:r>
            <a:endParaRPr/>
          </a:p>
          <a:p>
            <a:pPr lvl="3">
              <a:defRPr/>
            </a:pPr>
            <a:r>
              <a:rPr lang="en-US" sz="1600"/>
              <a:t>shell effect damping with E*</a:t>
            </a:r>
            <a:endParaRPr/>
          </a:p>
          <a:p>
            <a:pPr lvl="3">
              <a:defRPr/>
            </a:pPr>
            <a:r>
              <a:rPr lang="en-US" sz="1600"/>
              <a:t>even-odd effect</a:t>
            </a:r>
            <a:endParaRPr/>
          </a:p>
          <a:p>
            <a:pPr lvl="1">
              <a:defRPr/>
            </a:pPr>
            <a:r>
              <a:rPr lang="en-US" sz="2000" baseline="30000"/>
              <a:t>232</a:t>
            </a:r>
            <a:r>
              <a:rPr lang="en-US" sz="2000"/>
              <a:t>Th beams : new systems available</a:t>
            </a:r>
            <a:endParaRPr/>
          </a:p>
          <a:p>
            <a:pPr lvl="1">
              <a:defRPr/>
            </a:pPr>
            <a:r>
              <a:rPr lang="en-US" sz="2000"/>
              <a:t>Two velocities measurements</a:t>
            </a:r>
            <a:endParaRPr/>
          </a:p>
          <a:p>
            <a:pPr lvl="1">
              <a:defRPr/>
            </a:pPr>
            <a:r>
              <a:rPr lang="en-US" sz="2000">
                <a:latin typeface="Symbol"/>
              </a:rPr>
              <a:t>g</a:t>
            </a:r>
            <a:r>
              <a:rPr lang="en-US" sz="2000"/>
              <a:t>-rays : Calorimetry and Angular Momentum</a:t>
            </a:r>
            <a:endParaRPr/>
          </a:p>
          <a:p>
            <a:pPr marL="457200" lvl="1" indent="0">
              <a:buNone/>
              <a:defRPr/>
            </a:pPr>
            <a:r>
              <a:rPr lang="en-US" sz="2000"/>
              <a:t>Towards nuclear data standards </a:t>
            </a:r>
            <a:endParaRPr/>
          </a:p>
          <a:p>
            <a:pPr>
              <a:defRPr/>
            </a:pPr>
            <a:r>
              <a:rPr lang="en-US" sz="2400" u="sng"/>
              <a:t>Pre-Actinides : uncharted territory</a:t>
            </a:r>
            <a:endParaRPr/>
          </a:p>
          <a:p>
            <a:pPr lvl="1">
              <a:defRPr/>
            </a:pPr>
            <a:r>
              <a:rPr lang="en-US" sz="2000"/>
              <a:t>Exploring the island of asymmetry </a:t>
            </a:r>
            <a:r>
              <a:rPr lang="en-US" sz="2000" baseline="30000"/>
              <a:t>184</a:t>
            </a:r>
            <a:r>
              <a:rPr lang="en-US" sz="2000"/>
              <a:t>Pb </a:t>
            </a:r>
            <a:br>
              <a:rPr lang="en-US" sz="2000"/>
            </a:br>
            <a:r>
              <a:rPr lang="en-US" sz="2000"/>
              <a:t>(E851 , June 2024)</a:t>
            </a:r>
            <a:endParaRPr/>
          </a:p>
          <a:p>
            <a:pPr lvl="1">
              <a:defRPr/>
            </a:pPr>
            <a:r>
              <a:rPr lang="en-US" sz="2000" baseline="30000"/>
              <a:t>210</a:t>
            </a:r>
            <a:r>
              <a:rPr lang="en-US" sz="2000"/>
              <a:t>Po :</a:t>
            </a:r>
            <a:r>
              <a:rPr lang="en-US" sz="2000" baseline="30000"/>
              <a:t> </a:t>
            </a:r>
            <a:r>
              <a:rPr lang="en-US" sz="2000"/>
              <a:t>Fusion fission on </a:t>
            </a:r>
            <a:r>
              <a:rPr lang="en-US" sz="2000" baseline="30000"/>
              <a:t>4</a:t>
            </a:r>
            <a:r>
              <a:rPr lang="en-US" sz="2000"/>
              <a:t>He cooled gaz target </a:t>
            </a:r>
            <a:br>
              <a:rPr lang="en-US" sz="2000"/>
            </a:br>
            <a:r>
              <a:rPr lang="en-US" sz="2000"/>
              <a:t>(E882, March 2025), at the crossroads </a:t>
            </a:r>
            <a:endParaRPr/>
          </a:p>
          <a:p>
            <a:pPr marL="0" indent="0" algn="ctr">
              <a:buNone/>
              <a:defRPr/>
            </a:pPr>
            <a:r>
              <a:rPr lang="en-US" sz="2400"/>
              <a:t>Unified view of fission </a:t>
            </a:r>
            <a:endParaRPr/>
          </a:p>
        </p:txBody>
      </p:sp>
      <p:sp>
        <p:nvSpPr>
          <p:cNvPr id="1768563809" name="Title 1"/>
          <p:cNvSpPr>
            <a:spLocks noGrp="1"/>
          </p:cNvSpPr>
          <p:nvPr>
            <p:ph type="title"/>
          </p:nvPr>
        </p:nvSpPr>
        <p:spPr bwMode="auto">
          <a:xfrm>
            <a:off x="0" y="3258"/>
            <a:ext cx="12192000" cy="92095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/>
              <a:t>Rich ongoing and future studies at VAMOS</a:t>
            </a:r>
            <a:endParaRPr dirty="0"/>
          </a:p>
        </p:txBody>
      </p:sp>
      <p:pic>
        <p:nvPicPr>
          <p:cNvPr id="1639580767" name="Picture 4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213691" y="924213"/>
            <a:ext cx="5978309" cy="3344863"/>
          </a:xfrm>
          <a:prstGeom prst="rect">
            <a:avLst/>
          </a:prstGeom>
        </p:spPr>
      </p:pic>
      <p:pic>
        <p:nvPicPr>
          <p:cNvPr id="2113305602" name="Picture 5" descr="A graph of a graph of a mass&#10;&#10;Description automatically generated with medium confidence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9826624" y="4480212"/>
            <a:ext cx="2278708" cy="1556656"/>
          </a:xfrm>
          <a:prstGeom prst="rect">
            <a:avLst/>
          </a:prstGeom>
        </p:spPr>
      </p:pic>
      <p:sp>
        <p:nvSpPr>
          <p:cNvPr id="1922067277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11582399" y="6588579"/>
            <a:ext cx="609599" cy="269419"/>
          </a:xfrm>
        </p:spPr>
        <p:txBody>
          <a:bodyPr/>
          <a:lstStyle/>
          <a:p>
            <a:pPr>
              <a:defRPr/>
            </a:pPr>
            <a:r>
              <a:rPr lang="en-US"/>
              <a:t>39</a:t>
            </a:r>
          </a:p>
        </p:txBody>
      </p:sp>
      <p:cxnSp>
        <p:nvCxnSpPr>
          <p:cNvPr id="368409565" name="Straight Arrow Connector 10"/>
          <p:cNvCxnSpPr/>
          <p:nvPr/>
        </p:nvCxnSpPr>
        <p:spPr bwMode="auto">
          <a:xfrm flipH="1" flipV="1">
            <a:off x="9067799" y="2819399"/>
            <a:ext cx="1301749" cy="173189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72282864" name="Group 9"/>
          <p:cNvGrpSpPr/>
          <p:nvPr/>
        </p:nvGrpSpPr>
        <p:grpSpPr bwMode="auto">
          <a:xfrm>
            <a:off x="6220041" y="4480212"/>
            <a:ext cx="3606582" cy="1679947"/>
            <a:chOff x="6258240" y="1944000"/>
            <a:chExt cx="5873760" cy="2736000"/>
          </a:xfrm>
        </p:grpSpPr>
        <p:sp>
          <p:nvSpPr>
            <p:cNvPr id="517079059" name="CustomShape 10"/>
            <p:cNvSpPr/>
            <p:nvPr/>
          </p:nvSpPr>
          <p:spPr bwMode="auto">
            <a:xfrm>
              <a:off x="6258240" y="1944000"/>
              <a:ext cx="5873760" cy="2736000"/>
            </a:xfrm>
            <a:prstGeom prst="rect">
              <a:avLst/>
            </a:prstGeom>
            <a:solidFill>
              <a:srgbClr val="E8E8E8"/>
            </a:solidFill>
            <a:ln>
              <a:solidFill>
                <a:srgbClr val="3465A4"/>
              </a:solidFill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/>
            <a:lstStyle/>
            <a:p>
              <a:pPr>
                <a:defRPr/>
              </a:pPr>
              <a:endParaRPr lang="fr-FR"/>
            </a:p>
          </p:txBody>
        </p:sp>
        <p:pic>
          <p:nvPicPr>
            <p:cNvPr id="1975027844" name="Image 719"/>
            <p:cNvPicPr/>
            <p:nvPr/>
          </p:nvPicPr>
          <p:blipFill rotWithShape="1">
            <a:blip r:embed="rId5"/>
            <a:stretch/>
          </p:blipFill>
          <p:spPr bwMode="auto">
            <a:xfrm>
              <a:off x="6366240" y="2160000"/>
              <a:ext cx="5603760" cy="237600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264138" name="Espace réservé du contenu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US" sz="8000"/>
              <a:t>Key Open Questions (Not all addressed here !):</a:t>
            </a:r>
            <a:endParaRPr/>
          </a:p>
          <a:p>
            <a:pPr lvl="1">
              <a:defRPr/>
            </a:pPr>
            <a:r>
              <a:rPr lang="en-US" sz="7200"/>
              <a:t>Dynamical evolution of complex quantum system</a:t>
            </a:r>
            <a:endParaRPr/>
          </a:p>
          <a:p>
            <a:pPr lvl="1">
              <a:defRPr/>
            </a:pPr>
            <a:r>
              <a:rPr lang="en-US" sz="7200"/>
              <a:t>At the crossroad of many research topics of nuclear physics with </a:t>
            </a:r>
            <a:br>
              <a:rPr lang="en-US" sz="7200"/>
            </a:br>
            <a:r>
              <a:rPr lang="en-US" sz="7200"/>
              <a:t>essential </a:t>
            </a:r>
            <a:r>
              <a:rPr lang="en-US" sz="7200" b="1"/>
              <a:t>interplay between structural  and dynamical properties of nuclei</a:t>
            </a:r>
            <a:r>
              <a:rPr lang="en-US" sz="7200"/>
              <a:t>.</a:t>
            </a:r>
            <a:endParaRPr/>
          </a:p>
          <a:p>
            <a:pPr lvl="1">
              <a:defRPr/>
            </a:pPr>
            <a:r>
              <a:rPr lang="en-US" sz="7200"/>
              <a:t>Fully microscopic description of the whole fission process (fissioning system, fission dynamics and fission fragment distributions and properties) is not yet available</a:t>
            </a:r>
            <a:endParaRPr/>
          </a:p>
          <a:p>
            <a:pPr lvl="1">
              <a:defRPr/>
            </a:pPr>
            <a:r>
              <a:rPr lang="en-US" sz="7200"/>
              <a:t>What is the importance of dissipation in the process  ?</a:t>
            </a:r>
            <a:endParaRPr/>
          </a:p>
          <a:p>
            <a:pPr marL="457200" lvl="1" indent="0">
              <a:buNone/>
              <a:defRPr/>
            </a:pPr>
            <a:endParaRPr lang="en-US" sz="7200"/>
          </a:p>
          <a:p>
            <a:pPr lvl="1">
              <a:defRPr/>
            </a:pPr>
            <a:endParaRPr lang="en-US" sz="7200"/>
          </a:p>
          <a:p>
            <a:pPr>
              <a:defRPr/>
            </a:pPr>
            <a:r>
              <a:rPr lang="en-US" sz="8000"/>
              <a:t>Relevant observables for what ?</a:t>
            </a:r>
            <a:endParaRPr/>
          </a:p>
          <a:p>
            <a:pPr lvl="1">
              <a:defRPr/>
            </a:pPr>
            <a:r>
              <a:rPr lang="en-US" sz="7200" b="1">
                <a:solidFill>
                  <a:srgbClr val="FF0000"/>
                </a:solidFill>
              </a:rPr>
              <a:t>Direct isotopic (A,Z)  fission fragments data</a:t>
            </a:r>
            <a:endParaRPr/>
          </a:p>
          <a:p>
            <a:pPr lvl="1">
              <a:defRPr/>
            </a:pPr>
            <a:r>
              <a:rPr lang="en-US" sz="7200" b="1">
                <a:solidFill>
                  <a:srgbClr val="FF0000"/>
                </a:solidFill>
              </a:rPr>
              <a:t>Complete fission yields</a:t>
            </a:r>
            <a:br>
              <a:rPr lang="en-US" sz="7200" b="1">
                <a:solidFill>
                  <a:srgbClr val="FF0000"/>
                </a:solidFill>
              </a:rPr>
            </a:br>
            <a:r>
              <a:rPr lang="en-US" sz="7200"/>
              <a:t>=&gt; Probing the role of shell effect in fission and dissipation</a:t>
            </a:r>
            <a:endParaRPr/>
          </a:p>
          <a:p>
            <a:pPr lvl="1">
              <a:defRPr/>
            </a:pPr>
            <a:r>
              <a:rPr lang="en-US" sz="7200" b="1">
                <a:solidFill>
                  <a:srgbClr val="FF0000"/>
                </a:solidFill>
              </a:rPr>
              <a:t>Kinetic energies  and excitation energies of the fission fragments </a:t>
            </a:r>
            <a:br>
              <a:rPr lang="en-US" sz="7200" b="1"/>
            </a:br>
            <a:r>
              <a:rPr lang="en-US" sz="7200"/>
              <a:t>=&gt; Probing the scission configurations (A, Z, Energy sharing)</a:t>
            </a:r>
            <a:endParaRPr/>
          </a:p>
          <a:p>
            <a:pPr lvl="1">
              <a:defRPr/>
            </a:pPr>
            <a:r>
              <a:rPr lang="en-US" sz="7200" b="1">
                <a:solidFill>
                  <a:srgbClr val="FF0000"/>
                </a:solidFill>
              </a:rPr>
              <a:t>Fission Barriers (evolution as function of excitation energy): </a:t>
            </a:r>
            <a:endParaRPr/>
          </a:p>
          <a:p>
            <a:pPr marL="457200" lvl="1" indent="0">
              <a:buNone/>
              <a:defRPr/>
            </a:pPr>
            <a:r>
              <a:rPr lang="en-US" sz="7200"/>
              <a:t>    =&gt; Probing the  the potential energy surface as function of E* </a:t>
            </a:r>
            <a:endParaRPr/>
          </a:p>
          <a:p>
            <a:pPr marL="457200" lvl="1" indent="0">
              <a:buNone/>
              <a:defRPr/>
            </a:pPr>
            <a:r>
              <a:rPr lang="en-US" sz="7200"/>
              <a:t>    =&gt; Exploring the fission paths (different modes of fission)</a:t>
            </a:r>
            <a:endParaRPr/>
          </a:p>
          <a:p>
            <a:pPr marL="457200" lvl="1" indent="0">
              <a:buNone/>
              <a:defRPr/>
            </a:pPr>
            <a:endParaRPr lang="en-US"/>
          </a:p>
          <a:p>
            <a:pPr lvl="2">
              <a:defRPr/>
            </a:pPr>
            <a:endParaRPr lang="en-US"/>
          </a:p>
        </p:txBody>
      </p:sp>
      <p:sp>
        <p:nvSpPr>
          <p:cNvPr id="1445785929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Fission studies at VAMOS/GANIL</a:t>
            </a:r>
            <a:endParaRPr/>
          </a:p>
        </p:txBody>
      </p:sp>
      <p:pic>
        <p:nvPicPr>
          <p:cNvPr id="1419982348" name="Picture 1"/>
          <p:cNvPicPr>
            <a:picLocks noChangeAspect="1" noChangeArrowheads="1"/>
          </p:cNvPicPr>
          <p:nvPr/>
        </p:nvPicPr>
        <p:blipFill rotWithShape="1">
          <a:blip r:embed="rId3"/>
          <a:srcRect l="48613" t="11910" r="6186"/>
          <a:stretch/>
        </p:blipFill>
        <p:spPr bwMode="auto">
          <a:xfrm>
            <a:off x="7725664" y="3485071"/>
            <a:ext cx="3928622" cy="2957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01731002" name="A871A295-DA8C-4557-91DF-209B8531CE7B" descr="F6A867F2-32DF-4207-91F9-E29E631FAF25"/>
          <p:cNvPicPr>
            <a:picLocks noChangeAspect="1" noChangeArrowheads="1"/>
          </p:cNvPicPr>
          <p:nvPr/>
        </p:nvPicPr>
        <p:blipFill rotWithShape="1">
          <a:blip r:embed="rId4"/>
          <a:stretch/>
        </p:blipFill>
        <p:spPr bwMode="auto">
          <a:xfrm>
            <a:off x="9331574" y="1347977"/>
            <a:ext cx="2623867" cy="164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63557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11582398" y="6588578"/>
            <a:ext cx="609598" cy="269418"/>
          </a:xfrm>
        </p:spPr>
        <p:txBody>
          <a:bodyPr/>
          <a:lstStyle/>
          <a:p>
            <a:pPr>
              <a:defRPr/>
            </a:pPr>
            <a:r>
              <a:rPr lang="en-US"/>
              <a:t>30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9128508" name="Content Placeholder 2"/>
          <p:cNvSpPr>
            <a:spLocks noGrp="1"/>
          </p:cNvSpPr>
          <p:nvPr>
            <p:ph idx="1"/>
          </p:nvPr>
        </p:nvSpPr>
        <p:spPr bwMode="auto">
          <a:xfrm>
            <a:off x="465761" y="1135061"/>
            <a:ext cx="5181598" cy="43513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55000" lnSpcReduction="20000"/>
          </a:bodyPr>
          <a:lstStyle/>
          <a:p>
            <a:pPr>
              <a:defRPr/>
            </a:pPr>
            <a: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How does the nucleus evolve from saddle to scission?</a:t>
            </a:r>
            <a:b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What are the relevant collective coordinates, timescales, dissipation and fluctuations along the fission pathway?</a:t>
            </a:r>
            <a:endParaRPr lang="en-US" sz="28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How do nuclear structure effects shape the fragment distribution?</a:t>
            </a:r>
            <a:b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When and how do shell effects, pairing and deformation select preferred mass/charge splits and scission configurations?</a:t>
            </a:r>
            <a:endParaRPr lang="en-US" sz="28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How are excitation energy and angular momentum shared between fragments?</a:t>
            </a:r>
            <a:b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What determines fragment \(N/Z\), intrinsic excitation, deformation energy, neutron/\(\gamma\) emission and spin?</a:t>
            </a:r>
            <a:endParaRPr lang="en-US" sz="28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How does the fission mechanism change with the initial conditions?</a:t>
            </a:r>
            <a:b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How do excitation energy, angular momentum and entrance channel modify shell damping, fission modes, multichance fission and fragment observables?</a:t>
            </a:r>
            <a:endParaRPr lang="en-US" sz="28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918506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063623"/>
            <a:ext cx="5181598" cy="43513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55000" lnSpcReduction="20000"/>
          </a:bodyPr>
          <a:lstStyle/>
          <a:p>
            <a:pPr>
              <a:defRPr/>
            </a:pPr>
            <a: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Test nuclear many-body dynamics in extreme conditions</a:t>
            </a:r>
            <a:b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Fission probes the interplay of collective motion, shell structure, pairing, dissipation and fluctuations far from equilibrium.</a:t>
            </a:r>
            <a:endParaRPr lang="en-US" sz="28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Constrain nuclear models and fundamental properties</a:t>
            </a:r>
            <a:b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Fragment yields, TKE, neutron/\(\gamma\) emission and correlations constrain potential-energy surfaces, level densities, barriers, energy sharing and scission dynamics.</a:t>
            </a:r>
            <a:endParaRPr lang="en-US" sz="28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Improve nuclear data for reactors and the fuel cycle</a:t>
            </a:r>
            <a:b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Accurate fission yields, prompt-neutron multiplicities and decay properties are essential for reactor calculations, decay heat, inventories, safety and transmutation.</a:t>
            </a:r>
            <a:endParaRPr lang="en-US" sz="28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US" sz="2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Enable applications from astrophysics to safeguards</a:t>
            </a:r>
            <a:b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en-US" sz="28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Fission data impact r-process nucleosynthesis and fission recycling, while also supporting nuclear forensics, safeguards, waste management and evaluated nuclear-data libraries.</a:t>
            </a:r>
            <a:endParaRPr lang="en-US" sz="28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80490478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8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sz="4400" b="0" i="0" u="none" strike="noStrike" cap="none" spc="0">
                <a:solidFill>
                  <a:schemeClr val="tx2"/>
                </a:solidFill>
                <a:latin typeface="Arial"/>
                <a:ea typeface="Arial"/>
                <a:cs typeface="Arial"/>
              </a:rPr>
              <a:t>Why fission still matters</a:t>
            </a:r>
            <a:r>
              <a:rPr lang="fr-FR"/>
              <a:t> ?</a:t>
            </a:r>
            <a:endParaRPr/>
          </a:p>
        </p:txBody>
      </p:sp>
      <p:sp>
        <p:nvSpPr>
          <p:cNvPr id="1097341970" name="TextBox 1097341969"/>
          <p:cNvSpPr txBox="1"/>
          <p:nvPr/>
        </p:nvSpPr>
        <p:spPr bwMode="auto">
          <a:xfrm>
            <a:off x="2568404" y="5486399"/>
            <a:ext cx="7482409" cy="9147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t>Fission connects fundamental many-body physics to applications.</a:t>
            </a:r>
          </a:p>
          <a:p>
            <a:pPr algn="ctr">
              <a:defRPr/>
            </a:pPr>
            <a:r>
              <a:t>From shell effects and quantum dynamics → to fragment yields, neutrons and nuclear data.</a:t>
            </a:r>
          </a:p>
        </p:txBody>
      </p:sp>
      <p:sp>
        <p:nvSpPr>
          <p:cNvPr id="1146301081" name=" 1146301080"/>
          <p:cNvSpPr/>
          <p:nvPr/>
        </p:nvSpPr>
        <p:spPr bwMode="auto">
          <a:xfrm>
            <a:off x="4178074" y="6401159"/>
            <a:ext cx="4920238" cy="274679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But experimentally, we </a:t>
            </a:r>
            <a:r>
              <a:rPr lang="fr-FR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limted number of observabkes</a:t>
            </a:r>
            <a:r>
              <a:rPr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…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5657177" name="Rectangle 1"/>
          <p:cNvSpPr txBox="1">
            <a:spLocks noChangeArrowheads="1"/>
          </p:cNvSpPr>
          <p:nvPr/>
        </p:nvSpPr>
        <p:spPr bwMode="auto">
          <a:xfrm>
            <a:off x="1952627" y="0"/>
            <a:ext cx="8228013" cy="53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fr-FR" sz="4000" b="1">
                <a:latin typeface="Calibri"/>
              </a:rPr>
              <a:t>The richness of fission observables</a:t>
            </a:r>
          </a:p>
        </p:txBody>
      </p:sp>
      <p:sp>
        <p:nvSpPr>
          <p:cNvPr id="1209110281" name="Text Box 3"/>
          <p:cNvSpPr txBox="1">
            <a:spLocks noChangeArrowheads="1"/>
          </p:cNvSpPr>
          <p:nvPr/>
        </p:nvSpPr>
        <p:spPr bwMode="auto">
          <a:xfrm>
            <a:off x="258611" y="2903070"/>
            <a:ext cx="3637303" cy="7920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63220" rIns="81639" bIns="40819"/>
          <a:lstStyle/>
          <a:p>
            <a:pPr algn="ctr">
              <a:tabLst>
                <a:tab pos="655637" algn="l"/>
                <a:tab pos="1312862" algn="l"/>
                <a:tab pos="1968499" algn="l"/>
                <a:tab pos="2625724" algn="l"/>
                <a:tab pos="3282949" algn="l"/>
                <a:tab pos="3938587" algn="l"/>
                <a:tab pos="4595812" algn="l"/>
              </a:tabLst>
              <a:defRPr/>
            </a:pPr>
            <a:r>
              <a:rPr lang="en-GB" sz="1400" b="1">
                <a:cs typeface="DejaVu Sans"/>
              </a:rPr>
              <a:t>Ground-state to barrier :</a:t>
            </a:r>
            <a:endParaRPr sz="1400"/>
          </a:p>
          <a:p>
            <a:pPr algn="ctr">
              <a:tabLst>
                <a:tab pos="655637" algn="l"/>
                <a:tab pos="1312862" algn="l"/>
                <a:tab pos="1968499" algn="l"/>
                <a:tab pos="2625724" algn="l"/>
                <a:tab pos="3282949" algn="l"/>
                <a:tab pos="3938587" algn="l"/>
                <a:tab pos="4595812" algn="l"/>
              </a:tabLst>
              <a:defRPr/>
            </a:pPr>
            <a:r>
              <a:rPr lang="en-GB" sz="1400" b="1" i="0" u="none" strike="noStrike" cap="none" spc="0">
                <a:solidFill>
                  <a:schemeClr val="tx1"/>
                </a:solidFill>
                <a:latin typeface="+mn-lt"/>
                <a:ea typeface="+mn-ea"/>
                <a:cs typeface="DejaVu Sans"/>
              </a:rPr>
              <a:t>Fission probability</a:t>
            </a:r>
            <a:r>
              <a:rPr lang="fr-FR" sz="1400" b="1" i="0" u="none" strike="noStrike" cap="none" spc="0">
                <a:solidFill>
                  <a:schemeClr val="tx1"/>
                </a:solidFill>
                <a:latin typeface="+mn-lt"/>
                <a:ea typeface="+mn-ea"/>
                <a:cs typeface="DejaVu Sans"/>
              </a:rPr>
              <a:t> (</a:t>
            </a:r>
            <a:r>
              <a:rPr lang="fr-FR" sz="1400" b="1">
                <a:cs typeface="DejaVu Sans"/>
              </a:rPr>
              <a:t>P</a:t>
            </a:r>
            <a:r>
              <a:rPr lang="fr-FR" sz="1400" b="1" baseline="-25000">
                <a:cs typeface="DejaVu Sans"/>
              </a:rPr>
              <a:t>f</a:t>
            </a:r>
            <a:r>
              <a:rPr lang="fr-FR" sz="1400" b="1">
                <a:cs typeface="DejaVu Sans"/>
              </a:rPr>
              <a:t>),</a:t>
            </a:r>
            <a:r>
              <a:rPr lang="en-GB" sz="1400" b="1">
                <a:cs typeface="DejaVu Sans"/>
              </a:rPr>
              <a:t> </a:t>
            </a:r>
            <a:r>
              <a:rPr lang="fr-FR" sz="1400" b="1">
                <a:cs typeface="DejaVu Sans"/>
              </a:rPr>
              <a:t>P</a:t>
            </a:r>
            <a:r>
              <a:rPr lang="fr-FR" sz="1400" b="1" baseline="-25000">
                <a:cs typeface="DejaVu Sans"/>
              </a:rPr>
              <a:t>n</a:t>
            </a:r>
            <a:r>
              <a:rPr lang="fr-FR" sz="1400" b="1">
                <a:cs typeface="DejaVu Sans"/>
              </a:rPr>
              <a:t>, P</a:t>
            </a:r>
            <a:r>
              <a:rPr lang="fr-FR" sz="1400" b="1" baseline="-25000">
                <a:cs typeface="DejaVu Sans"/>
              </a:rPr>
              <a:t>g</a:t>
            </a:r>
            <a:endParaRPr sz="1400"/>
          </a:p>
        </p:txBody>
      </p:sp>
      <p:pic>
        <p:nvPicPr>
          <p:cNvPr id="127974032" name="Picture 2"/>
          <p:cNvPicPr>
            <a:picLocks noChangeAspect="1" noChangeArrowheads="1"/>
          </p:cNvPicPr>
          <p:nvPr/>
        </p:nvPicPr>
        <p:blipFill rotWithShape="1">
          <a:blip r:embed="rId3"/>
          <a:srcRect l="49953"/>
          <a:stretch/>
        </p:blipFill>
        <p:spPr bwMode="auto">
          <a:xfrm>
            <a:off x="4261842" y="733789"/>
            <a:ext cx="3937433" cy="3789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73552641" name="Text Box 5"/>
          <p:cNvSpPr txBox="1">
            <a:spLocks noChangeArrowheads="1"/>
          </p:cNvSpPr>
          <p:nvPr/>
        </p:nvSpPr>
        <p:spPr bwMode="auto">
          <a:xfrm>
            <a:off x="258611" y="5722731"/>
            <a:ext cx="6386846" cy="70664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66168" rIns="90000" bIns="45000" numCol="2"/>
          <a:lstStyle/>
          <a:p>
            <a:pPr>
              <a:buFont typeface="Arial"/>
              <a:buChar char="•"/>
              <a:tabLst>
                <a:tab pos="723899" algn="l"/>
                <a:tab pos="1447799" algn="l"/>
                <a:tab pos="2171700" algn="l"/>
                <a:tab pos="2895598" algn="l"/>
                <a:tab pos="3619499" algn="l"/>
                <a:tab pos="4343400" algn="l"/>
                <a:tab pos="5067299" algn="l"/>
                <a:tab pos="5791199" algn="l"/>
                <a:tab pos="6515100" algn="l"/>
                <a:tab pos="7238999" algn="l"/>
                <a:tab pos="7962899" algn="l"/>
                <a:tab pos="8686800" algn="l"/>
              </a:tabLst>
              <a:defRPr/>
            </a:pPr>
            <a:r>
              <a:rPr lang="en-GB" sz="1200" b="1">
                <a:solidFill>
                  <a:schemeClr val="accent1"/>
                </a:solidFill>
              </a:rPr>
              <a:t> neutron capture cross sections</a:t>
            </a:r>
            <a:endParaRPr sz="1400"/>
          </a:p>
          <a:p>
            <a:pPr>
              <a:buFont typeface="Arial"/>
              <a:buChar char="•"/>
              <a:tabLst>
                <a:tab pos="723899" algn="l"/>
                <a:tab pos="1447799" algn="l"/>
                <a:tab pos="2171700" algn="l"/>
                <a:tab pos="2895598" algn="l"/>
                <a:tab pos="3619499" algn="l"/>
                <a:tab pos="4343400" algn="l"/>
                <a:tab pos="5067299" algn="l"/>
                <a:tab pos="5791199" algn="l"/>
                <a:tab pos="6515100" algn="l"/>
                <a:tab pos="7238999" algn="l"/>
                <a:tab pos="7962899" algn="l"/>
                <a:tab pos="8686800" algn="l"/>
              </a:tabLst>
              <a:defRPr/>
            </a:pPr>
            <a:r>
              <a:rPr lang="en-GB" sz="1200" b="1">
                <a:solidFill>
                  <a:schemeClr val="accent1"/>
                </a:solidFill>
              </a:rPr>
              <a:t> Fission Barrier (Fission probability)</a:t>
            </a:r>
            <a:endParaRPr sz="1400"/>
          </a:p>
          <a:p>
            <a:pPr>
              <a:buFont typeface="Arial"/>
              <a:buChar char="•"/>
              <a:tabLst>
                <a:tab pos="723899" algn="l"/>
                <a:tab pos="1447799" algn="l"/>
                <a:tab pos="2171700" algn="l"/>
                <a:tab pos="2895598" algn="l"/>
                <a:tab pos="3619499" algn="l"/>
                <a:tab pos="4343400" algn="l"/>
                <a:tab pos="5067299" algn="l"/>
                <a:tab pos="5791199" algn="l"/>
                <a:tab pos="6515100" algn="l"/>
                <a:tab pos="7238999" algn="l"/>
                <a:tab pos="7962899" algn="l"/>
                <a:tab pos="8686800" algn="l"/>
              </a:tabLst>
              <a:defRPr/>
            </a:pPr>
            <a:r>
              <a:rPr lang="en-GB" sz="1200" b="1">
                <a:solidFill>
                  <a:schemeClr val="accent1"/>
                </a:solidFill>
              </a:rPr>
              <a:t> Fission Fragment Yields (A , (N,Z))</a:t>
            </a:r>
            <a:endParaRPr sz="1400"/>
          </a:p>
          <a:p>
            <a:pPr>
              <a:buFont typeface="Arial"/>
              <a:buChar char="•"/>
              <a:tabLst>
                <a:tab pos="723899" algn="l"/>
                <a:tab pos="1447799" algn="l"/>
                <a:tab pos="2171700" algn="l"/>
                <a:tab pos="2895598" algn="l"/>
                <a:tab pos="3619499" algn="l"/>
                <a:tab pos="4343400" algn="l"/>
                <a:tab pos="5067299" algn="l"/>
                <a:tab pos="5791199" algn="l"/>
                <a:tab pos="6515100" algn="l"/>
                <a:tab pos="7238999" algn="l"/>
                <a:tab pos="7962899" algn="l"/>
                <a:tab pos="8686800" algn="l"/>
              </a:tabLst>
              <a:defRPr/>
            </a:pPr>
            <a:r>
              <a:rPr lang="en-GB" sz="1200" b="1">
                <a:solidFill>
                  <a:schemeClr val="accent1"/>
                </a:solidFill>
              </a:rPr>
              <a:t> Kinetic Energies </a:t>
            </a:r>
            <a:endParaRPr sz="1400"/>
          </a:p>
          <a:p>
            <a:pPr>
              <a:buFont typeface="Arial"/>
              <a:buChar char="•"/>
              <a:tabLst>
                <a:tab pos="723899" algn="l"/>
                <a:tab pos="1447799" algn="l"/>
                <a:tab pos="2171700" algn="l"/>
                <a:tab pos="2895598" algn="l"/>
                <a:tab pos="3619499" algn="l"/>
                <a:tab pos="4343400" algn="l"/>
                <a:tab pos="5067299" algn="l"/>
                <a:tab pos="5791199" algn="l"/>
                <a:tab pos="6515100" algn="l"/>
                <a:tab pos="7238999" algn="l"/>
                <a:tab pos="7962899" algn="l"/>
                <a:tab pos="8686800" algn="l"/>
              </a:tabLst>
              <a:defRPr/>
            </a:pPr>
            <a:r>
              <a:rPr lang="en-GB" sz="1200" b="1">
                <a:solidFill>
                  <a:schemeClr val="accent1"/>
                </a:solidFill>
              </a:rPr>
              <a:t> Neutron multiplicities</a:t>
            </a:r>
            <a:endParaRPr sz="1400"/>
          </a:p>
          <a:p>
            <a:pPr>
              <a:buFont typeface="Arial"/>
              <a:buChar char="•"/>
              <a:tabLst>
                <a:tab pos="723899" algn="l"/>
                <a:tab pos="1447799" algn="l"/>
                <a:tab pos="2171700" algn="l"/>
                <a:tab pos="2895598" algn="l"/>
                <a:tab pos="3619499" algn="l"/>
                <a:tab pos="4343400" algn="l"/>
                <a:tab pos="5067299" algn="l"/>
                <a:tab pos="5791199" algn="l"/>
                <a:tab pos="6515100" algn="l"/>
                <a:tab pos="7238999" algn="l"/>
                <a:tab pos="7962899" algn="l"/>
                <a:tab pos="8686800" algn="l"/>
              </a:tabLst>
              <a:defRPr/>
            </a:pPr>
            <a:r>
              <a:rPr lang="en-GB" sz="1200" b="1">
                <a:solidFill>
                  <a:schemeClr val="accent1"/>
                </a:solidFill>
              </a:rPr>
              <a:t> Gamma-ray Emission</a:t>
            </a:r>
            <a:endParaRPr sz="1400"/>
          </a:p>
          <a:p>
            <a:pPr>
              <a:buFont typeface="Arial"/>
              <a:buChar char="•"/>
              <a:tabLst>
                <a:tab pos="723899" algn="l"/>
                <a:tab pos="1447799" algn="l"/>
                <a:tab pos="2171700" algn="l"/>
                <a:tab pos="2895598" algn="l"/>
                <a:tab pos="3619499" algn="l"/>
                <a:tab pos="4343400" algn="l"/>
                <a:tab pos="5067299" algn="l"/>
                <a:tab pos="5791199" algn="l"/>
                <a:tab pos="6515100" algn="l"/>
                <a:tab pos="7238999" algn="l"/>
                <a:tab pos="7962899" algn="l"/>
                <a:tab pos="8686800" algn="l"/>
              </a:tabLst>
              <a:defRPr/>
            </a:pPr>
            <a:r>
              <a:rPr lang="en-GB" sz="1200" b="1">
                <a:solidFill>
                  <a:schemeClr val="accent1"/>
                </a:solidFill>
              </a:rPr>
              <a:t> Cummulative yields</a:t>
            </a:r>
          </a:p>
          <a:p>
            <a:pPr>
              <a:buFont typeface="Arial"/>
              <a:buChar char="•"/>
              <a:tabLst>
                <a:tab pos="723898" algn="l"/>
                <a:tab pos="1447798" algn="l"/>
                <a:tab pos="2171700" algn="l"/>
                <a:tab pos="2895598" algn="l"/>
                <a:tab pos="3619498" algn="l"/>
                <a:tab pos="4343400" algn="l"/>
                <a:tab pos="5067298" algn="l"/>
                <a:tab pos="5791197" algn="l"/>
                <a:tab pos="6515100" algn="l"/>
                <a:tab pos="7238998" algn="l"/>
                <a:tab pos="7962898" algn="l"/>
                <a:tab pos="8686800" algn="l"/>
              </a:tabLst>
              <a:defRPr/>
            </a:pPr>
            <a:r>
              <a:rPr lang="fr-FR" sz="1200" b="1">
                <a:solidFill>
                  <a:schemeClr val="accent1"/>
                </a:solidFill>
              </a:rPr>
              <a:t> ...</a:t>
            </a:r>
            <a:endParaRPr sz="1400"/>
          </a:p>
        </p:txBody>
      </p:sp>
      <p:sp>
        <p:nvSpPr>
          <p:cNvPr id="145175197" name="Ellipse 29"/>
          <p:cNvSpPr/>
          <p:nvPr/>
        </p:nvSpPr>
        <p:spPr bwMode="auto">
          <a:xfrm rot="19530268">
            <a:off x="5866571" y="1578447"/>
            <a:ext cx="805926" cy="71145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99699352" name="Connecteur droit avec flèche 13"/>
          <p:cNvCxnSpPr/>
          <p:nvPr/>
        </p:nvCxnSpPr>
        <p:spPr bwMode="auto">
          <a:xfrm flipH="1">
            <a:off x="3068786" y="1916831"/>
            <a:ext cx="2883196" cy="18562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923215" name="Groupe 26"/>
          <p:cNvGrpSpPr/>
          <p:nvPr/>
        </p:nvGrpSpPr>
        <p:grpSpPr bwMode="auto">
          <a:xfrm>
            <a:off x="5805380" y="733789"/>
            <a:ext cx="6504317" cy="5578551"/>
            <a:chOff x="0" y="0"/>
            <a:chExt cx="6504317" cy="5578551"/>
          </a:xfrm>
        </p:grpSpPr>
        <p:grpSp>
          <p:nvGrpSpPr>
            <p:cNvPr id="8553303" name="Groupe 18"/>
            <p:cNvGrpSpPr/>
            <p:nvPr/>
          </p:nvGrpSpPr>
          <p:grpSpPr bwMode="auto">
            <a:xfrm>
              <a:off x="0" y="0"/>
              <a:ext cx="6504317" cy="5578551"/>
              <a:chOff x="0" y="0"/>
              <a:chExt cx="6504317" cy="5578551"/>
            </a:xfrm>
          </p:grpSpPr>
          <p:pic>
            <p:nvPicPr>
              <p:cNvPr id="965274042" name="Image 5" descr="saw_tooth.png"/>
              <p:cNvPicPr>
                <a:picLocks noChangeAspect="1"/>
              </p:cNvPicPr>
              <p:nvPr/>
            </p:nvPicPr>
            <p:blipFill rotWithShape="1">
              <a:blip r:embed="rId4"/>
              <a:srcRect l="10521" t="27122" r="18311" b="13251"/>
              <a:stretch/>
            </p:blipFill>
            <p:spPr bwMode="auto">
              <a:xfrm>
                <a:off x="887079" y="3700962"/>
                <a:ext cx="2723141" cy="18775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12866584" name="Text Box 3"/>
              <p:cNvSpPr txBox="1">
                <a:spLocks noChangeArrowheads="1"/>
              </p:cNvSpPr>
              <p:nvPr/>
            </p:nvSpPr>
            <p:spPr bwMode="auto">
              <a:xfrm>
                <a:off x="2796413" y="0"/>
                <a:ext cx="3707903" cy="7920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81639" tIns="63220" rIns="81639" bIns="40819"/>
              <a:lstStyle/>
              <a:p>
                <a:pPr algn="ctr">
                  <a:tabLst>
                    <a:tab pos="655637" algn="l"/>
                    <a:tab pos="1312862" algn="l"/>
                    <a:tab pos="1968499" algn="l"/>
                    <a:tab pos="2625724" algn="l"/>
                    <a:tab pos="3282949" algn="l"/>
                    <a:tab pos="3938587" algn="l"/>
                    <a:tab pos="4595812" algn="l"/>
                  </a:tabLst>
                  <a:defRPr/>
                </a:pPr>
                <a:r>
                  <a:rPr lang="en-GB" sz="1400" b="1">
                    <a:cs typeface="DejaVu Sans"/>
                  </a:rPr>
                  <a:t>Barrier to  well after scission:</a:t>
                </a:r>
                <a:endParaRPr sz="1400"/>
              </a:p>
              <a:p>
                <a:pPr algn="ctr">
                  <a:tabLst>
                    <a:tab pos="655637" algn="l"/>
                    <a:tab pos="1312862" algn="l"/>
                    <a:tab pos="1968499" algn="l"/>
                    <a:tab pos="2625724" algn="l"/>
                    <a:tab pos="3282949" algn="l"/>
                    <a:tab pos="3938587" algn="l"/>
                    <a:tab pos="4595812" algn="l"/>
                  </a:tabLst>
                  <a:defRPr/>
                </a:pPr>
                <a:r>
                  <a:rPr lang="en-GB" sz="1400" b="1">
                    <a:cs typeface="DejaVu Sans"/>
                  </a:rPr>
                  <a:t>Fission fragment yields</a:t>
                </a:r>
                <a:endParaRPr sz="1400"/>
              </a:p>
            </p:txBody>
          </p:sp>
          <p:pic>
            <p:nvPicPr>
              <p:cNvPr id="1031583808" name="Picture 2"/>
              <p:cNvPicPr>
                <a:picLocks noChangeAspect="1" noChangeArrowheads="1"/>
              </p:cNvPicPr>
              <p:nvPr/>
            </p:nvPicPr>
            <p:blipFill rotWithShape="1">
              <a:blip r:embed="rId5"/>
              <a:srcRect l="21584" t="17910" r="26947" b="8453"/>
              <a:stretch/>
            </p:blipFill>
            <p:spPr bwMode="auto">
              <a:xfrm>
                <a:off x="3250643" y="631825"/>
                <a:ext cx="2633475" cy="2118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3050898" name="Ellipse 16"/>
              <p:cNvSpPr/>
              <p:nvPr/>
            </p:nvSpPr>
            <p:spPr bwMode="auto">
              <a:xfrm rot="19530268">
                <a:off x="0" y="2129760"/>
                <a:ext cx="2554768" cy="534155"/>
              </a:xfrm>
              <a:prstGeom prst="ellipse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056167030" name="Connecteur droit avec flèche 19"/>
              <p:cNvCxnSpPr>
                <a:stCxn id="73050898" idx="6"/>
              </p:cNvCxnSpPr>
              <p:nvPr/>
            </p:nvCxnSpPr>
            <p:spPr bwMode="auto">
              <a:xfrm flipV="1">
                <a:off x="2330166" y="1255275"/>
                <a:ext cx="877684" cy="41812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3978290" name="Connecteur droit avec flèche 22"/>
              <p:cNvCxnSpPr/>
              <p:nvPr/>
            </p:nvCxnSpPr>
            <p:spPr bwMode="auto">
              <a:xfrm>
                <a:off x="1469428" y="2635841"/>
                <a:ext cx="366914" cy="1387683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8990501" name="Rectangle 17"/>
              <p:cNvSpPr/>
              <p:nvPr/>
            </p:nvSpPr>
            <p:spPr bwMode="auto">
              <a:xfrm>
                <a:off x="2099865" y="3408736"/>
                <a:ext cx="668483" cy="36611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b="1" baseline="30000">
                    <a:cs typeface="DejaVu Sans"/>
                  </a:rPr>
                  <a:t>252</a:t>
                </a:r>
                <a:r>
                  <a:rPr lang="en-GB" b="1">
                    <a:cs typeface="DejaVu Sans"/>
                  </a:rPr>
                  <a:t>Cf</a:t>
                </a:r>
                <a:endParaRPr lang="en-US"/>
              </a:p>
            </p:txBody>
          </p:sp>
          <p:sp>
            <p:nvSpPr>
              <p:cNvPr id="965515698" name="Rectangle 21"/>
              <p:cNvSpPr/>
              <p:nvPr/>
            </p:nvSpPr>
            <p:spPr bwMode="auto">
              <a:xfrm>
                <a:off x="2803648" y="2804014"/>
                <a:ext cx="2961106" cy="3356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algn="ctr">
                  <a:tabLst>
                    <a:tab pos="655637" algn="l"/>
                    <a:tab pos="1312862" algn="l"/>
                    <a:tab pos="1968499" algn="l"/>
                    <a:tab pos="2625724" algn="l"/>
                    <a:tab pos="3282949" algn="l"/>
                    <a:tab pos="3938587" algn="l"/>
                    <a:tab pos="4595812" algn="l"/>
                  </a:tabLst>
                  <a:defRPr/>
                </a:pPr>
                <a:r>
                  <a:rPr lang="en-GB" sz="1600" b="1">
                    <a:cs typeface="DejaVu Sans"/>
                  </a:rPr>
                  <a:t>Prompt neutrons  &amp; gammas</a:t>
                </a:r>
                <a:endParaRPr/>
              </a:p>
            </p:txBody>
          </p:sp>
          <p:pic>
            <p:nvPicPr>
              <p:cNvPr id="646753309" name="Image 4"/>
              <p:cNvPicPr>
                <a:picLocks noChangeAspect="1"/>
              </p:cNvPicPr>
              <p:nvPr/>
            </p:nvPicPr>
            <p:blipFill rotWithShape="1">
              <a:blip r:embed="rId6"/>
              <a:srcRect l="31287" t="28656" r="20319" b="8593"/>
              <a:stretch/>
            </p:blipFill>
            <p:spPr bwMode="auto">
              <a:xfrm>
                <a:off x="3625774" y="3652849"/>
                <a:ext cx="2633477" cy="1920845"/>
              </a:xfrm>
              <a:prstGeom prst="rect">
                <a:avLst/>
              </a:prstGeom>
            </p:spPr>
          </p:pic>
          <p:cxnSp>
            <p:nvCxnSpPr>
              <p:cNvPr id="291950667" name="Connecteur droit avec flèche 23"/>
              <p:cNvCxnSpPr/>
              <p:nvPr/>
            </p:nvCxnSpPr>
            <p:spPr bwMode="auto">
              <a:xfrm>
                <a:off x="1469428" y="2635841"/>
                <a:ext cx="3462375" cy="114498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6554516" name="Rectangle 34"/>
            <p:cNvSpPr/>
            <p:nvPr/>
          </p:nvSpPr>
          <p:spPr bwMode="auto">
            <a:xfrm>
              <a:off x="4803968" y="3348282"/>
              <a:ext cx="668483" cy="366119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b="1" baseline="30000">
                  <a:cs typeface="DejaVu Sans"/>
                </a:rPr>
                <a:t>252</a:t>
              </a:r>
              <a:r>
                <a:rPr lang="en-GB" b="1">
                  <a:cs typeface="DejaVu Sans"/>
                </a:rPr>
                <a:t>Cf</a:t>
              </a:r>
              <a:endParaRPr lang="en-US"/>
            </a:p>
          </p:txBody>
        </p:sp>
      </p:grpSp>
      <p:pic>
        <p:nvPicPr>
          <p:cNvPr id="340617388" name="Image 2" descr="Une image contenant texte, capture d’écran, Tracé, diagramme&#10;&#10;Description générée automatiquement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548343" y="1145088"/>
            <a:ext cx="3444054" cy="1681026"/>
          </a:xfrm>
          <a:prstGeom prst="rect">
            <a:avLst/>
          </a:prstGeom>
        </p:spPr>
      </p:pic>
      <p:sp>
        <p:nvSpPr>
          <p:cNvPr id="475207651" name="ZoneTexte 6"/>
          <p:cNvSpPr txBox="1"/>
          <p:nvPr/>
        </p:nvSpPr>
        <p:spPr bwMode="auto">
          <a:xfrm>
            <a:off x="962300" y="626567"/>
            <a:ext cx="2706178" cy="518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55637" algn="l"/>
                <a:tab pos="1312862" algn="l"/>
                <a:tab pos="1968499" algn="l"/>
                <a:tab pos="2625724" algn="l"/>
                <a:tab pos="3282949" algn="l"/>
                <a:tab pos="3938587" algn="l"/>
                <a:tab pos="4595812" algn="l"/>
              </a:tabLst>
              <a:defRPr/>
            </a:pPr>
            <a:r>
              <a:rPr lang="en-GB" sz="1400" b="1">
                <a:cs typeface="DejaVu Sans"/>
              </a:rPr>
              <a:t>Formation :</a:t>
            </a:r>
            <a:br>
              <a:rPr lang="en-GB" sz="1400" b="1">
                <a:cs typeface="DejaVu Sans"/>
              </a:rPr>
            </a:br>
            <a:r>
              <a:rPr lang="en-GB" sz="1400" b="1">
                <a:cs typeface="DejaVu Sans"/>
              </a:rPr>
              <a:t>Capture cross sections</a:t>
            </a:r>
            <a:endParaRPr sz="1400"/>
          </a:p>
        </p:txBody>
      </p:sp>
      <p:pic>
        <p:nvPicPr>
          <p:cNvPr id="1764547952" name="Picture 1764547951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962300" y="3429000"/>
            <a:ext cx="2112261" cy="2008909"/>
          </a:xfrm>
          <a:prstGeom prst="rect">
            <a:avLst/>
          </a:prstGeom>
        </p:spPr>
      </p:pic>
      <p:sp>
        <p:nvSpPr>
          <p:cNvPr id="2127552033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8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r>
              <a:rPr lang="fr-FR"/>
              <a:t>The richness of fission observables</a:t>
            </a:r>
            <a:endParaRPr/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54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2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55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55264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3596024" name="Rectangle 1"/>
          <p:cNvSpPr txBox="1">
            <a:spLocks noChangeArrowheads="1"/>
          </p:cNvSpPr>
          <p:nvPr/>
        </p:nvSpPr>
        <p:spPr bwMode="auto">
          <a:xfrm>
            <a:off x="1952626" y="0"/>
            <a:ext cx="8228013" cy="53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fr-FR" sz="4000" b="1">
                <a:latin typeface="Calibri"/>
              </a:rPr>
              <a:t>The richness of fission observables</a:t>
            </a:r>
          </a:p>
        </p:txBody>
      </p:sp>
      <p:sp>
        <p:nvSpPr>
          <p:cNvPr id="1370328125" name="Text Box 3"/>
          <p:cNvSpPr txBox="1">
            <a:spLocks noChangeArrowheads="1"/>
          </p:cNvSpPr>
          <p:nvPr/>
        </p:nvSpPr>
        <p:spPr bwMode="auto">
          <a:xfrm>
            <a:off x="258610" y="2903069"/>
            <a:ext cx="3637302" cy="7920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63219" rIns="81639" bIns="40818"/>
          <a:lstStyle/>
          <a:p>
            <a:pPr algn="ctr">
              <a:tabLst>
                <a:tab pos="655636" algn="l"/>
                <a:tab pos="1312860" algn="l"/>
                <a:tab pos="1968498" algn="l"/>
                <a:tab pos="2625723" algn="l"/>
                <a:tab pos="3282948" algn="l"/>
                <a:tab pos="3938586" algn="l"/>
                <a:tab pos="4595811" algn="l"/>
              </a:tabLst>
              <a:defRPr/>
            </a:pPr>
            <a:r>
              <a:rPr lang="en-GB" sz="1400" b="1">
                <a:cs typeface="DejaVu Sans"/>
              </a:rPr>
              <a:t>Ground-state to barrier :</a:t>
            </a:r>
            <a:endParaRPr sz="1400"/>
          </a:p>
          <a:p>
            <a:pPr algn="ctr">
              <a:tabLst>
                <a:tab pos="655636" algn="l"/>
                <a:tab pos="1312860" algn="l"/>
                <a:tab pos="1968498" algn="l"/>
                <a:tab pos="2625723" algn="l"/>
                <a:tab pos="3282948" algn="l"/>
                <a:tab pos="3938586" algn="l"/>
                <a:tab pos="4595811" algn="l"/>
              </a:tabLst>
              <a:defRPr/>
            </a:pPr>
            <a:r>
              <a:rPr lang="en-GB" sz="14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DejaVu Sans"/>
              </a:rPr>
              <a:t>Fission probability</a:t>
            </a:r>
            <a:r>
              <a:rPr lang="fr-FR" sz="14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DejaVu Sans"/>
              </a:rPr>
              <a:t> (</a:t>
            </a:r>
            <a:r>
              <a:rPr lang="fr-FR" sz="1400" b="1">
                <a:cs typeface="DejaVu Sans"/>
              </a:rPr>
              <a:t>P</a:t>
            </a:r>
            <a:r>
              <a:rPr lang="fr-FR" sz="1400" b="1" baseline="-25000">
                <a:cs typeface="DejaVu Sans"/>
              </a:rPr>
              <a:t>f</a:t>
            </a:r>
            <a:r>
              <a:rPr lang="fr-FR" sz="1400" b="1">
                <a:cs typeface="DejaVu Sans"/>
              </a:rPr>
              <a:t>),</a:t>
            </a:r>
            <a:r>
              <a:rPr lang="en-GB" sz="1400" b="1">
                <a:cs typeface="DejaVu Sans"/>
              </a:rPr>
              <a:t> </a:t>
            </a:r>
            <a:r>
              <a:rPr lang="fr-FR" sz="1400" b="1">
                <a:cs typeface="DejaVu Sans"/>
              </a:rPr>
              <a:t>P</a:t>
            </a:r>
            <a:r>
              <a:rPr lang="fr-FR" sz="1400" b="1" baseline="-25000">
                <a:cs typeface="DejaVu Sans"/>
              </a:rPr>
              <a:t>n</a:t>
            </a:r>
            <a:r>
              <a:rPr lang="fr-FR" sz="1400" b="1">
                <a:cs typeface="DejaVu Sans"/>
              </a:rPr>
              <a:t>, P</a:t>
            </a:r>
            <a:r>
              <a:rPr lang="fr-FR" sz="1400" b="1" baseline="-25000">
                <a:cs typeface="DejaVu Sans"/>
              </a:rPr>
              <a:t>g</a:t>
            </a:r>
            <a:endParaRPr sz="1400"/>
          </a:p>
        </p:txBody>
      </p:sp>
      <p:pic>
        <p:nvPicPr>
          <p:cNvPr id="1468307774" name="Picture 2"/>
          <p:cNvPicPr>
            <a:picLocks noChangeAspect="1" noChangeArrowheads="1"/>
          </p:cNvPicPr>
          <p:nvPr/>
        </p:nvPicPr>
        <p:blipFill rotWithShape="1">
          <a:blip r:embed="rId3"/>
          <a:srcRect l="49953"/>
          <a:stretch/>
        </p:blipFill>
        <p:spPr bwMode="auto">
          <a:xfrm>
            <a:off x="4261842" y="733788"/>
            <a:ext cx="3937433" cy="378936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89484994" name="Text Box 5"/>
          <p:cNvSpPr txBox="1">
            <a:spLocks noChangeArrowheads="1"/>
          </p:cNvSpPr>
          <p:nvPr/>
        </p:nvSpPr>
        <p:spPr bwMode="auto">
          <a:xfrm>
            <a:off x="735307" y="5570331"/>
            <a:ext cx="4409166" cy="10019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Overflow="overflow" horzOverflow="overflow" vert="horz" wrap="square" lIns="90000" tIns="66168" rIns="90000" bIns="45000" numCol="1" spcCol="0" rtlCol="0" fromWordArt="0" anchor="t" anchorCtr="0" forceAA="0" compatLnSpc="0"/>
          <a:lstStyle/>
          <a:p>
            <a:pPr>
              <a:defRPr/>
            </a:pPr>
            <a:r>
              <a:rPr lang="fr-FR" sz="1200" b="1" i="0" u="none" strike="noStrike" cap="none" spc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Scientific Questions : </a:t>
            </a:r>
            <a:endParaRPr sz="1200" b="1">
              <a:solidFill>
                <a:schemeClr val="accent1"/>
              </a:solidFill>
            </a:endParaRPr>
          </a:p>
          <a:p>
            <a:pPr>
              <a:buFont typeface="Arial"/>
              <a:buChar char="•"/>
              <a:defRPr/>
            </a:pPr>
            <a:r>
              <a:rPr lang="fr-FR" sz="1200" b="1" i="0" u="none" strike="noStrike" cap="none" spc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Large Collective motion </a:t>
            </a:r>
            <a:endParaRPr sz="1200" b="1">
              <a:solidFill>
                <a:schemeClr val="accent1"/>
              </a:solidFill>
            </a:endParaRPr>
          </a:p>
          <a:p>
            <a:pPr>
              <a:buFont typeface="Arial"/>
              <a:buChar char="•"/>
              <a:defRPr/>
            </a:pPr>
            <a:r>
              <a:rPr lang="fr-FR" sz="1200" b="1" i="0" u="none" strike="noStrike" cap="none" spc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Microscopic effects (shell effects, paring, )</a:t>
            </a:r>
            <a:endParaRPr sz="1200" b="1">
              <a:solidFill>
                <a:schemeClr val="accent1"/>
              </a:solidFill>
            </a:endParaRPr>
          </a:p>
          <a:p>
            <a:pPr>
              <a:buFont typeface="Arial"/>
              <a:buChar char="•"/>
              <a:defRPr/>
            </a:pPr>
            <a:r>
              <a:rPr lang="fr-FR" sz="1200" b="1" i="0" u="none" strike="noStrike" cap="none" spc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Dynamics : Dissipation, Energy Sharing</a:t>
            </a:r>
            <a:endParaRPr sz="1200" b="1">
              <a:solidFill>
                <a:schemeClr val="accent1"/>
              </a:solidFill>
            </a:endParaRPr>
          </a:p>
        </p:txBody>
      </p:sp>
      <p:sp>
        <p:nvSpPr>
          <p:cNvPr id="1137251481" name="Ellipse 29"/>
          <p:cNvSpPr/>
          <p:nvPr/>
        </p:nvSpPr>
        <p:spPr bwMode="auto">
          <a:xfrm rot="19530268">
            <a:off x="5866570" y="1578447"/>
            <a:ext cx="805925" cy="71145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843430097" name="Connecteur droit avec flèche 13"/>
          <p:cNvCxnSpPr/>
          <p:nvPr/>
        </p:nvCxnSpPr>
        <p:spPr bwMode="auto">
          <a:xfrm flipH="1">
            <a:off x="3068785" y="1916830"/>
            <a:ext cx="2883195" cy="185623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2886039" name="Groupe 26"/>
          <p:cNvGrpSpPr/>
          <p:nvPr/>
        </p:nvGrpSpPr>
        <p:grpSpPr bwMode="auto">
          <a:xfrm>
            <a:off x="5805379" y="733788"/>
            <a:ext cx="6504316" cy="5578551"/>
            <a:chOff x="0" y="0"/>
            <a:chExt cx="6504316" cy="5578551"/>
          </a:xfrm>
        </p:grpSpPr>
        <p:grpSp>
          <p:nvGrpSpPr>
            <p:cNvPr id="1625489375" name="Groupe 18"/>
            <p:cNvGrpSpPr/>
            <p:nvPr/>
          </p:nvGrpSpPr>
          <p:grpSpPr bwMode="auto">
            <a:xfrm>
              <a:off x="0" y="0"/>
              <a:ext cx="6504316" cy="5578551"/>
              <a:chOff x="0" y="0"/>
              <a:chExt cx="6504316" cy="5578551"/>
            </a:xfrm>
          </p:grpSpPr>
          <p:pic>
            <p:nvPicPr>
              <p:cNvPr id="1049366806" name="Image 5" descr="saw_tooth.png"/>
              <p:cNvPicPr>
                <a:picLocks noChangeAspect="1"/>
              </p:cNvPicPr>
              <p:nvPr/>
            </p:nvPicPr>
            <p:blipFill rotWithShape="1">
              <a:blip r:embed="rId4"/>
              <a:srcRect l="10521" t="27122" r="18311" b="13251"/>
              <a:stretch/>
            </p:blipFill>
            <p:spPr bwMode="auto">
              <a:xfrm>
                <a:off x="887078" y="3700962"/>
                <a:ext cx="2723140" cy="18775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79336306" name="Text Box 3"/>
              <p:cNvSpPr txBox="1">
                <a:spLocks noChangeArrowheads="1"/>
              </p:cNvSpPr>
              <p:nvPr/>
            </p:nvSpPr>
            <p:spPr bwMode="auto">
              <a:xfrm>
                <a:off x="2796413" y="0"/>
                <a:ext cx="3707902" cy="79208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81639" tIns="63219" rIns="81639" bIns="40818"/>
              <a:lstStyle/>
              <a:p>
                <a:pPr algn="ctr">
                  <a:tabLst>
                    <a:tab pos="655636" algn="l"/>
                    <a:tab pos="1312860" algn="l"/>
                    <a:tab pos="1968498" algn="l"/>
                    <a:tab pos="2625723" algn="l"/>
                    <a:tab pos="3282948" algn="l"/>
                    <a:tab pos="3938586" algn="l"/>
                    <a:tab pos="4595811" algn="l"/>
                  </a:tabLst>
                  <a:defRPr/>
                </a:pPr>
                <a:r>
                  <a:rPr lang="en-GB" sz="1400" b="1">
                    <a:cs typeface="DejaVu Sans"/>
                  </a:rPr>
                  <a:t>Barrier to  well after scission:</a:t>
                </a:r>
                <a:endParaRPr sz="1400"/>
              </a:p>
              <a:p>
                <a:pPr algn="ctr">
                  <a:tabLst>
                    <a:tab pos="655636" algn="l"/>
                    <a:tab pos="1312860" algn="l"/>
                    <a:tab pos="1968498" algn="l"/>
                    <a:tab pos="2625723" algn="l"/>
                    <a:tab pos="3282948" algn="l"/>
                    <a:tab pos="3938586" algn="l"/>
                    <a:tab pos="4595811" algn="l"/>
                  </a:tabLst>
                  <a:defRPr/>
                </a:pPr>
                <a:r>
                  <a:rPr lang="en-GB" sz="1400" b="1">
                    <a:cs typeface="DejaVu Sans"/>
                  </a:rPr>
                  <a:t>Fission fragment yields</a:t>
                </a:r>
                <a:endParaRPr sz="1400"/>
              </a:p>
            </p:txBody>
          </p:sp>
          <p:pic>
            <p:nvPicPr>
              <p:cNvPr id="941886738" name="Picture 2"/>
              <p:cNvPicPr>
                <a:picLocks noChangeAspect="1" noChangeArrowheads="1"/>
              </p:cNvPicPr>
              <p:nvPr/>
            </p:nvPicPr>
            <p:blipFill rotWithShape="1">
              <a:blip r:embed="rId5"/>
              <a:srcRect l="21584" t="17910" r="26947" b="8453"/>
              <a:stretch/>
            </p:blipFill>
            <p:spPr bwMode="auto">
              <a:xfrm>
                <a:off x="3250643" y="631824"/>
                <a:ext cx="2633473" cy="2118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96831798" name="Ellipse 16"/>
              <p:cNvSpPr/>
              <p:nvPr/>
            </p:nvSpPr>
            <p:spPr bwMode="auto">
              <a:xfrm rot="19530268">
                <a:off x="0" y="2129760"/>
                <a:ext cx="2554767" cy="534154"/>
              </a:xfrm>
              <a:prstGeom prst="ellipse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10958460" name="Connecteur droit avec flèche 19"/>
              <p:cNvCxnSpPr>
                <a:stCxn id="1296831798" idx="6"/>
              </p:cNvCxnSpPr>
              <p:nvPr/>
            </p:nvCxnSpPr>
            <p:spPr bwMode="auto">
              <a:xfrm flipV="1">
                <a:off x="2330165" y="1255275"/>
                <a:ext cx="877683" cy="41812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0046264" name="Connecteur droit avec flèche 22"/>
              <p:cNvCxnSpPr/>
              <p:nvPr/>
            </p:nvCxnSpPr>
            <p:spPr bwMode="auto">
              <a:xfrm>
                <a:off x="1469427" y="2635840"/>
                <a:ext cx="366913" cy="1387683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6430720" name="Rectangle 17"/>
              <p:cNvSpPr/>
              <p:nvPr/>
            </p:nvSpPr>
            <p:spPr bwMode="auto">
              <a:xfrm>
                <a:off x="2099864" y="3408735"/>
                <a:ext cx="668482" cy="366118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b="1" baseline="30000">
                    <a:cs typeface="DejaVu Sans"/>
                  </a:rPr>
                  <a:t>252</a:t>
                </a:r>
                <a:r>
                  <a:rPr lang="en-GB" b="1">
                    <a:cs typeface="DejaVu Sans"/>
                  </a:rPr>
                  <a:t>Cf</a:t>
                </a:r>
                <a:endParaRPr lang="en-US"/>
              </a:p>
            </p:txBody>
          </p:sp>
          <p:sp>
            <p:nvSpPr>
              <p:cNvPr id="1218511313" name="Rectangle 21"/>
              <p:cNvSpPr/>
              <p:nvPr/>
            </p:nvSpPr>
            <p:spPr bwMode="auto">
              <a:xfrm>
                <a:off x="2803646" y="2804013"/>
                <a:ext cx="2961105" cy="335638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algn="ctr">
                  <a:tabLst>
                    <a:tab pos="655636" algn="l"/>
                    <a:tab pos="1312860" algn="l"/>
                    <a:tab pos="1968498" algn="l"/>
                    <a:tab pos="2625723" algn="l"/>
                    <a:tab pos="3282948" algn="l"/>
                    <a:tab pos="3938586" algn="l"/>
                    <a:tab pos="4595811" algn="l"/>
                  </a:tabLst>
                  <a:defRPr/>
                </a:pPr>
                <a:r>
                  <a:rPr lang="en-GB" sz="1600" b="1">
                    <a:cs typeface="DejaVu Sans"/>
                  </a:rPr>
                  <a:t>Prompt neutrons  &amp; gammas</a:t>
                </a:r>
                <a:endParaRPr/>
              </a:p>
            </p:txBody>
          </p:sp>
          <p:pic>
            <p:nvPicPr>
              <p:cNvPr id="851061516" name="Image 4"/>
              <p:cNvPicPr>
                <a:picLocks noChangeAspect="1"/>
              </p:cNvPicPr>
              <p:nvPr/>
            </p:nvPicPr>
            <p:blipFill rotWithShape="1">
              <a:blip r:embed="rId6"/>
              <a:srcRect l="31287" t="28656" r="20319" b="8593"/>
              <a:stretch/>
            </p:blipFill>
            <p:spPr bwMode="auto">
              <a:xfrm>
                <a:off x="3625773" y="3652848"/>
                <a:ext cx="2633477" cy="1920844"/>
              </a:xfrm>
              <a:prstGeom prst="rect">
                <a:avLst/>
              </a:prstGeom>
            </p:spPr>
          </p:pic>
          <p:cxnSp>
            <p:nvCxnSpPr>
              <p:cNvPr id="1614997027" name="Connecteur droit avec flèche 23"/>
              <p:cNvCxnSpPr/>
              <p:nvPr/>
            </p:nvCxnSpPr>
            <p:spPr bwMode="auto">
              <a:xfrm>
                <a:off x="1469427" y="2635840"/>
                <a:ext cx="3462374" cy="114498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57459404" name="Rectangle 34"/>
            <p:cNvSpPr/>
            <p:nvPr/>
          </p:nvSpPr>
          <p:spPr bwMode="auto">
            <a:xfrm>
              <a:off x="4803967" y="3348281"/>
              <a:ext cx="668482" cy="366118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b="1" baseline="30000">
                  <a:cs typeface="DejaVu Sans"/>
                </a:rPr>
                <a:t>252</a:t>
              </a:r>
              <a:r>
                <a:rPr lang="en-GB" b="1">
                  <a:cs typeface="DejaVu Sans"/>
                </a:rPr>
                <a:t>Cf</a:t>
              </a:r>
              <a:endParaRPr lang="en-US"/>
            </a:p>
          </p:txBody>
        </p:sp>
      </p:grpSp>
      <p:pic>
        <p:nvPicPr>
          <p:cNvPr id="699127136" name="Image 2" descr="Une image contenant texte, capture d’écran, Tracé, diagramme&#10;&#10;Description générée automatiquement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548343" y="1145088"/>
            <a:ext cx="3444053" cy="1681025"/>
          </a:xfrm>
          <a:prstGeom prst="rect">
            <a:avLst/>
          </a:prstGeom>
        </p:spPr>
      </p:pic>
      <p:sp>
        <p:nvSpPr>
          <p:cNvPr id="1699088034" name="ZoneTexte 6"/>
          <p:cNvSpPr txBox="1"/>
          <p:nvPr/>
        </p:nvSpPr>
        <p:spPr bwMode="auto">
          <a:xfrm>
            <a:off x="962299" y="626567"/>
            <a:ext cx="2706179" cy="518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55636" algn="l"/>
                <a:tab pos="1312860" algn="l"/>
                <a:tab pos="1968498" algn="l"/>
                <a:tab pos="2625723" algn="l"/>
                <a:tab pos="3282948" algn="l"/>
                <a:tab pos="3938586" algn="l"/>
                <a:tab pos="4595811" algn="l"/>
              </a:tabLst>
              <a:defRPr/>
            </a:pPr>
            <a:r>
              <a:rPr lang="en-GB" sz="1400" b="1">
                <a:cs typeface="DejaVu Sans"/>
              </a:rPr>
              <a:t>Formation :</a:t>
            </a:r>
            <a:br>
              <a:rPr lang="en-GB" sz="1400" b="1">
                <a:cs typeface="DejaVu Sans"/>
              </a:rPr>
            </a:br>
            <a:r>
              <a:rPr lang="en-GB" sz="1400" b="1">
                <a:cs typeface="DejaVu Sans"/>
              </a:rPr>
              <a:t>Capture cross sections</a:t>
            </a:r>
            <a:endParaRPr sz="1400"/>
          </a:p>
        </p:txBody>
      </p:sp>
      <p:pic>
        <p:nvPicPr>
          <p:cNvPr id="54616220" name="Picture 546162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962299" y="3429000"/>
            <a:ext cx="2112260" cy="2008908"/>
          </a:xfrm>
          <a:prstGeom prst="rect">
            <a:avLst/>
          </a:prstGeom>
        </p:spPr>
      </p:pic>
      <p:sp>
        <p:nvSpPr>
          <p:cNvPr id="1040827134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8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r>
              <a:rPr lang="fr-FR"/>
              <a:t>The richness of fission observables</a:t>
            </a:r>
            <a:endParaRPr/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1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886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4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948499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9458006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pic>
        <p:nvPicPr>
          <p:cNvPr id="1967360198" name="Picture 1967360197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681837" y="893640"/>
            <a:ext cx="7629338" cy="5665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1207977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fr-FR" dirty="0" err="1"/>
              <a:t>Correlations</a:t>
            </a:r>
            <a:r>
              <a:rPr lang="fr-FR" dirty="0"/>
              <a:t> </a:t>
            </a:r>
            <a:r>
              <a:rPr lang="fr-FR" dirty="0" err="1"/>
              <a:t>give</a:t>
            </a:r>
            <a:r>
              <a:rPr lang="fr-FR" dirty="0"/>
              <a:t> insight to the fission process</a:t>
            </a:r>
            <a:endParaRPr dirty="0"/>
          </a:p>
        </p:txBody>
      </p:sp>
      <p:grpSp>
        <p:nvGrpSpPr>
          <p:cNvPr id="397063492" name="Group 397063491"/>
          <p:cNvGrpSpPr/>
          <p:nvPr/>
        </p:nvGrpSpPr>
        <p:grpSpPr bwMode="auto">
          <a:xfrm>
            <a:off x="4303002" y="2723293"/>
            <a:ext cx="3274709" cy="3791574"/>
            <a:chOff x="0" y="0"/>
            <a:chExt cx="3274709" cy="3791574"/>
          </a:xfrm>
        </p:grpSpPr>
        <p:pic>
          <p:nvPicPr>
            <p:cNvPr id="1887130124" name="Picture 1887130123"/>
            <p:cNvPicPr>
              <a:picLocks noChangeAspect="1"/>
            </p:cNvPicPr>
            <p:nvPr/>
          </p:nvPicPr>
          <p:blipFill rotWithShape="1">
            <a:blip r:embed="rId3"/>
            <a:stretch/>
          </p:blipFill>
          <p:spPr bwMode="auto">
            <a:xfrm>
              <a:off x="0" y="0"/>
              <a:ext cx="3274710" cy="3610072"/>
            </a:xfrm>
            <a:prstGeom prst="rect">
              <a:avLst/>
            </a:prstGeom>
          </p:spPr>
        </p:pic>
        <p:sp>
          <p:nvSpPr>
            <p:cNvPr id="2080764653" name="TextBox 2080764652"/>
            <p:cNvSpPr txBox="1"/>
            <p:nvPr/>
          </p:nvSpPr>
          <p:spPr bwMode="auto">
            <a:xfrm>
              <a:off x="140071" y="3273053"/>
              <a:ext cx="2860062" cy="51851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vertOverflow="overflow" horzOverflow="overflow" vert="horz" wrap="square" lIns="91440" tIns="45720" rIns="91440" bIns="45720" numCol="1" spcCol="0" rtlCol="0" fromWordArt="0" anchor="t" anchorCtr="0" forceAA="0" compatLnSpc="0">
              <a:spAutoFit/>
            </a:bodyPr>
            <a:lstStyle/>
            <a:p>
              <a:pPr algn="ctr">
                <a:defRPr/>
              </a:pPr>
              <a:r>
                <a:rPr lang="fr-FR" sz="1400" baseline="30000"/>
                <a:t>233</a:t>
              </a:r>
              <a:r>
                <a:rPr lang="fr-FR" sz="1400"/>
                <a:t>U(n,f) </a:t>
              </a:r>
              <a:r>
                <a:rPr lang="fr-FR" sz="1400" b="0" i="0" u="none" strike="noStrike" cap="none" spc="0">
                  <a:solidFill>
                    <a:schemeClr val="tx1"/>
                  </a:solidFill>
                  <a:latin typeface="Arial"/>
                  <a:ea typeface="Arial"/>
                  <a:cs typeface="Arial"/>
                </a:rPr>
                <a:t>Higgins et al, </a:t>
              </a:r>
              <a:br>
                <a:rPr lang="fr-FR" sz="1400" b="0" i="0" u="none" strike="noStrike" cap="none" spc="0">
                  <a:solidFill>
                    <a:schemeClr val="tx1"/>
                  </a:solidFill>
                  <a:latin typeface="Arial"/>
                  <a:ea typeface="Arial"/>
                  <a:cs typeface="Arial"/>
                </a:rPr>
              </a:br>
              <a:r>
                <a:rPr lang="fr-FR" sz="1400" b="0" i="0" u="none" strike="noStrike" cap="none" spc="0">
                  <a:solidFill>
                    <a:schemeClr val="tx1"/>
                  </a:solidFill>
                  <a:latin typeface="Arial"/>
                  <a:ea typeface="Arial"/>
                  <a:cs typeface="Arial"/>
                </a:rPr>
                <a:t>PRC 101, 014601 (2020)</a:t>
              </a:r>
              <a:endParaRPr sz="1400"/>
            </a:p>
          </p:txBody>
        </p:sp>
      </p:grpSp>
      <p:pic>
        <p:nvPicPr>
          <p:cNvPr id="401559943" name="Picture 2"/>
          <p:cNvPicPr>
            <a:picLocks noChangeAspect="1" noChangeArrowheads="1"/>
          </p:cNvPicPr>
          <p:nvPr/>
        </p:nvPicPr>
        <p:blipFill rotWithShape="1">
          <a:blip r:embed="rId4"/>
          <a:srcRect l="21584" t="17910" r="26947" b="8453"/>
          <a:stretch/>
        </p:blipFill>
        <p:spPr bwMode="auto">
          <a:xfrm>
            <a:off x="619433" y="1818721"/>
            <a:ext cx="2633475" cy="211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1047704" name="TextBox 2111047703"/>
          <p:cNvSpPr txBox="1"/>
          <p:nvPr/>
        </p:nvSpPr>
        <p:spPr bwMode="auto">
          <a:xfrm>
            <a:off x="163037" y="3961220"/>
            <a:ext cx="4025557" cy="1668542"/>
          </a:xfrm>
          <a:prstGeom prst="flowChartAlternateProcess">
            <a:avLst/>
          </a:prstGeom>
          <a:noFill/>
          <a:ln w="19050">
            <a:solidFill>
              <a:schemeClr val="accent1">
                <a:alpha val="94999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61850" indent="-261850">
              <a:buFont typeface="Arial"/>
              <a:buChar char="•"/>
              <a:defRPr/>
            </a:pPr>
            <a:r>
              <a:rPr lang="fr-FR" sz="1600" dirty="0" err="1"/>
              <a:t>Symmetric</a:t>
            </a:r>
            <a:r>
              <a:rPr lang="fr-FR" sz="1600" dirty="0"/>
              <a:t> / </a:t>
            </a:r>
            <a:r>
              <a:rPr lang="fr-FR" sz="1600" dirty="0" err="1"/>
              <a:t>Assymetric</a:t>
            </a:r>
            <a:r>
              <a:rPr lang="fr-FR" sz="1600" dirty="0"/>
              <a:t> distributions</a:t>
            </a:r>
          </a:p>
          <a:p>
            <a:pPr marL="261850" indent="-261850">
              <a:buFont typeface="Arial"/>
              <a:buChar char="•"/>
              <a:defRPr/>
            </a:pPr>
            <a:r>
              <a:rPr lang="fr-FR" sz="1600" dirty="0"/>
              <a:t>Multimodal distributions </a:t>
            </a:r>
            <a:endParaRPr sz="1600" dirty="0"/>
          </a:p>
          <a:p>
            <a:pPr marL="261850" indent="-261850">
              <a:buFont typeface="Arial"/>
              <a:buChar char="•"/>
              <a:defRPr/>
            </a:pPr>
            <a:endParaRPr lang="fr-FR" sz="1600" dirty="0"/>
          </a:p>
          <a:p>
            <a:pPr marL="261850" indent="-261850">
              <a:buFont typeface="Arial"/>
              <a:buChar char="•"/>
              <a:defRPr/>
            </a:pPr>
            <a:r>
              <a:rPr lang="fr-FR" sz="1600" dirty="0"/>
              <a:t>Evolution as </a:t>
            </a:r>
            <a:r>
              <a:rPr lang="fr-FR" sz="1600" dirty="0" err="1"/>
              <a:t>function</a:t>
            </a:r>
            <a:r>
              <a:rPr lang="fr-FR" sz="1600" dirty="0"/>
              <a:t> of :</a:t>
            </a:r>
          </a:p>
          <a:p>
            <a:pPr marL="719050" lvl="1" indent="-261850">
              <a:buFont typeface="Arial"/>
              <a:buChar char="•"/>
              <a:defRPr/>
            </a:pPr>
            <a:r>
              <a:rPr lang="fr-FR" sz="1600" dirty="0"/>
              <a:t>Excitation Energy (E*)</a:t>
            </a:r>
          </a:p>
          <a:p>
            <a:pPr marL="719050" lvl="1" indent="-261850">
              <a:buFont typeface="Arial"/>
              <a:buChar char="•"/>
              <a:defRPr/>
            </a:pPr>
            <a:r>
              <a:rPr lang="fr-FR" sz="1600" b="0" i="0" u="none" strike="noStrike" cap="none" spc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Fissionning</a:t>
            </a:r>
            <a:r>
              <a:rPr lang="fr-FR" sz="16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system (A,Z)</a:t>
            </a:r>
            <a:endParaRPr sz="1600" dirty="0"/>
          </a:p>
        </p:txBody>
      </p:sp>
      <p:grpSp>
        <p:nvGrpSpPr>
          <p:cNvPr id="1396624296" name="Group 1396624295"/>
          <p:cNvGrpSpPr/>
          <p:nvPr/>
        </p:nvGrpSpPr>
        <p:grpSpPr bwMode="auto">
          <a:xfrm>
            <a:off x="4473939" y="892775"/>
            <a:ext cx="3269594" cy="1961151"/>
            <a:chOff x="0" y="0"/>
            <a:chExt cx="3269594" cy="1961151"/>
          </a:xfrm>
        </p:grpSpPr>
        <p:pic>
          <p:nvPicPr>
            <p:cNvPr id="1047112511" name="Image 19"/>
            <p:cNvPicPr/>
            <p:nvPr/>
          </p:nvPicPr>
          <p:blipFill rotWithShape="1">
            <a:blip r:embed="rId5"/>
            <a:stretch/>
          </p:blipFill>
          <p:spPr bwMode="auto">
            <a:xfrm>
              <a:off x="370426" y="0"/>
              <a:ext cx="2268793" cy="1655993"/>
            </a:xfrm>
            <a:prstGeom prst="rect">
              <a:avLst/>
            </a:prstGeom>
            <a:ln>
              <a:noFill/>
            </a:ln>
          </p:spPr>
        </p:pic>
        <p:sp>
          <p:nvSpPr>
            <p:cNvPr id="1926815170" name="TextBox 1926815169"/>
            <p:cNvSpPr txBox="1"/>
            <p:nvPr/>
          </p:nvSpPr>
          <p:spPr bwMode="auto">
            <a:xfrm>
              <a:off x="0" y="1655992"/>
              <a:ext cx="3269594" cy="305159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99999"/>
              </a:schemeClr>
            </a:solidFill>
          </p:spPr>
          <p:txBody>
            <a:bodyPr vertOverflow="overflow" horzOverflow="overflow" vert="horz" wrap="square" lIns="91440" tIns="45720" rIns="91440" bIns="45720" numCol="1" spcCol="0" rtlCol="0" fromWordArt="0" anchor="t" anchorCtr="0" forceAA="0" compatLnSpc="0">
              <a:spAutoFit/>
            </a:bodyPr>
            <a:lstStyle/>
            <a:p>
              <a:pPr algn="ctr">
                <a:defRPr/>
              </a:pPr>
              <a:r>
                <a:rPr lang="fr-FR" sz="1400" baseline="30000" dirty="0"/>
                <a:t>180</a:t>
              </a:r>
              <a:r>
                <a:rPr lang="fr-FR" sz="1400" dirty="0"/>
                <a:t>Hg (</a:t>
              </a:r>
              <a:r>
                <a:rPr lang="fr-FR" sz="1400" b="0" i="0" u="none" strike="noStrike" cap="none" spc="0" dirty="0" err="1">
                  <a:solidFill>
                    <a:schemeClr val="tx1"/>
                  </a:solidFill>
                  <a:latin typeface="Arial"/>
                  <a:ea typeface="Arial"/>
                  <a:cs typeface="Arial"/>
                </a:rPr>
                <a:t>Andreyev</a:t>
              </a:r>
              <a:r>
                <a:rPr lang="fr-FR" sz="1400" b="0" i="0" u="none" strike="noStrike" cap="none" spc="0" dirty="0">
                  <a:solidFill>
                    <a:schemeClr val="tx1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fr-FR" sz="1400" dirty="0"/>
                <a:t>et al PRL (2010) )</a:t>
              </a:r>
              <a:endParaRPr sz="1400" dirty="0"/>
            </a:p>
          </p:txBody>
        </p:sp>
      </p:grpSp>
      <p:sp>
        <p:nvSpPr>
          <p:cNvPr id="69064165" name="TextBox 69064164"/>
          <p:cNvSpPr txBox="1"/>
          <p:nvPr/>
        </p:nvSpPr>
        <p:spPr bwMode="auto">
          <a:xfrm>
            <a:off x="149249" y="5609166"/>
            <a:ext cx="3140226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866892902" name="ZoneTexte 5"/>
          <p:cNvSpPr txBox="1"/>
          <p:nvPr/>
        </p:nvSpPr>
        <p:spPr bwMode="auto">
          <a:xfrm>
            <a:off x="11665" y="860499"/>
            <a:ext cx="4469674" cy="914760"/>
          </a:xfrm>
          <a:prstGeom prst="rect">
            <a:avLst/>
          </a:prstGeom>
          <a:solidFill>
            <a:srgbClr val="FF0000">
              <a:alpha val="3000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dirty="0" err="1">
                <a:solidFill>
                  <a:srgbClr val="C00000"/>
                </a:solidFill>
              </a:rPr>
              <a:t>Fissioning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system-E</a:t>
            </a:r>
            <a:r>
              <a:rPr lang="fr-FR" dirty="0">
                <a:solidFill>
                  <a:srgbClr val="C00000"/>
                </a:solidFill>
              </a:rPr>
              <a:t>* </a:t>
            </a:r>
          </a:p>
          <a:p>
            <a:pPr algn="ctr">
              <a:defRPr/>
            </a:pPr>
            <a:r>
              <a:rPr lang="fr-FR" dirty="0">
                <a:solidFill>
                  <a:srgbClr val="C00000"/>
                </a:solidFill>
              </a:rPr>
              <a:t>and </a:t>
            </a:r>
          </a:p>
          <a:p>
            <a:pPr algn="ctr">
              <a:defRPr/>
            </a:pPr>
            <a:r>
              <a:rPr lang="fr-FR" dirty="0">
                <a:solidFill>
                  <a:srgbClr val="C00000"/>
                </a:solidFill>
              </a:rPr>
              <a:t>Fission Fragment </a:t>
            </a:r>
            <a:r>
              <a:rPr lang="fr-FR" b="1" dirty="0">
                <a:solidFill>
                  <a:srgbClr val="C00000"/>
                </a:solidFill>
              </a:rPr>
              <a:t>Mass-TKE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correlations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648308812" name="TextBox 1648308811"/>
          <p:cNvSpPr txBox="1"/>
          <p:nvPr/>
        </p:nvSpPr>
        <p:spPr bwMode="auto">
          <a:xfrm>
            <a:off x="101770" y="5751951"/>
            <a:ext cx="4214365" cy="914760"/>
          </a:xfrm>
          <a:prstGeom prst="rect">
            <a:avLst/>
          </a:prstGeom>
          <a:solidFill>
            <a:schemeClr val="accent4">
              <a:lumMod val="20000"/>
              <a:lumOff val="80000"/>
              <a:alpha val="49999"/>
            </a:schemeClr>
          </a:solidFill>
          <a:ln w="12700">
            <a:solidFill>
              <a:schemeClr val="tx1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dirty="0"/>
              <a:t>Shell </a:t>
            </a:r>
            <a:r>
              <a:rPr lang="fr-FR" dirty="0" err="1"/>
              <a:t>Stabilization</a:t>
            </a:r>
            <a:br>
              <a:rPr lang="fr-FR" dirty="0"/>
            </a:br>
            <a:r>
              <a:rPr lang="fr-FR" dirty="0" err="1"/>
              <a:t>Competition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Microscopic</a:t>
            </a:r>
            <a:r>
              <a:rPr lang="fr-FR" dirty="0"/>
              <a:t> / </a:t>
            </a:r>
            <a:r>
              <a:rPr lang="fr-FR" dirty="0" err="1"/>
              <a:t>Macroscopic</a:t>
            </a:r>
            <a:r>
              <a:rPr lang="fr-FR" dirty="0"/>
              <a:t> </a:t>
            </a:r>
            <a:r>
              <a:rPr lang="fr-FR" dirty="0" err="1"/>
              <a:t>properties</a:t>
            </a: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BDD39AC-CCF8-8FA2-ACBE-BB56B6F9CF0F}"/>
              </a:ext>
            </a:extLst>
          </p:cNvPr>
          <p:cNvGrpSpPr/>
          <p:nvPr/>
        </p:nvGrpSpPr>
        <p:grpSpPr>
          <a:xfrm>
            <a:off x="7693787" y="883017"/>
            <a:ext cx="4096432" cy="5740545"/>
            <a:chOff x="7693787" y="883017"/>
            <a:chExt cx="4096432" cy="5740545"/>
          </a:xfrm>
        </p:grpSpPr>
        <p:grpSp>
          <p:nvGrpSpPr>
            <p:cNvPr id="852887513" name="Group 852887512"/>
            <p:cNvGrpSpPr/>
            <p:nvPr/>
          </p:nvGrpSpPr>
          <p:grpSpPr bwMode="auto">
            <a:xfrm>
              <a:off x="7693787" y="883017"/>
              <a:ext cx="4096432" cy="5400765"/>
              <a:chOff x="0" y="114300"/>
              <a:chExt cx="4096432" cy="5400765"/>
            </a:xfrm>
          </p:grpSpPr>
          <p:pic>
            <p:nvPicPr>
              <p:cNvPr id="60055004" name="Image 6"/>
              <p:cNvPicPr/>
              <p:nvPr/>
            </p:nvPicPr>
            <p:blipFill rotWithShape="1">
              <a:blip r:embed="rId6"/>
              <a:stretch/>
            </p:blipFill>
            <p:spPr bwMode="auto">
              <a:xfrm>
                <a:off x="533970" y="538011"/>
                <a:ext cx="3223459" cy="4977054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40181172" name="ZoneTexte 5"/>
              <p:cNvSpPr txBox="1"/>
              <p:nvPr/>
            </p:nvSpPr>
            <p:spPr bwMode="auto">
              <a:xfrm>
                <a:off x="0" y="114300"/>
                <a:ext cx="4096432" cy="36611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fr-FR" dirty="0">
                    <a:solidFill>
                      <a:schemeClr val="tx1"/>
                    </a:solidFill>
                  </a:rPr>
                  <a:t>Fission Fragment Mass Distributions</a:t>
                </a:r>
                <a:endParaRPr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9978364" name="ZoneTexte 26"/>
              <p:cNvSpPr txBox="1"/>
              <p:nvPr/>
            </p:nvSpPr>
            <p:spPr bwMode="auto">
              <a:xfrm>
                <a:off x="358798" y="645958"/>
                <a:ext cx="653787" cy="36611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fr-FR" sz="1800" baseline="30000">
                    <a:solidFill>
                      <a:srgbClr val="C00000"/>
                    </a:solidFill>
                  </a:rPr>
                  <a:t>235</a:t>
                </a:r>
                <a:r>
                  <a:rPr lang="fr-FR" sz="1800">
                    <a:solidFill>
                      <a:srgbClr val="C00000"/>
                    </a:solidFill>
                  </a:rPr>
                  <a:t>U</a:t>
                </a:r>
                <a:endParaRPr sz="2000">
                  <a:solidFill>
                    <a:srgbClr val="C00000"/>
                  </a:solidFill>
                </a:endParaRPr>
              </a:p>
            </p:txBody>
          </p:sp>
          <p:sp>
            <p:nvSpPr>
              <p:cNvPr id="1829131031" name="ZoneTexte 27"/>
              <p:cNvSpPr txBox="1"/>
              <p:nvPr/>
            </p:nvSpPr>
            <p:spPr bwMode="auto">
              <a:xfrm>
                <a:off x="358798" y="1480712"/>
                <a:ext cx="751204" cy="36611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fr-FR" sz="1800" baseline="30000">
                    <a:solidFill>
                      <a:srgbClr val="C00000"/>
                    </a:solidFill>
                  </a:rPr>
                  <a:t>239</a:t>
                </a:r>
                <a:r>
                  <a:rPr lang="fr-FR" sz="1800">
                    <a:solidFill>
                      <a:srgbClr val="C00000"/>
                    </a:solidFill>
                  </a:rPr>
                  <a:t>Pu</a:t>
                </a:r>
                <a:endParaRPr sz="1800">
                  <a:solidFill>
                    <a:srgbClr val="C00000"/>
                  </a:solidFill>
                </a:endParaRPr>
              </a:p>
            </p:txBody>
          </p:sp>
          <p:sp>
            <p:nvSpPr>
              <p:cNvPr id="371271583" name="ZoneTexte 28"/>
              <p:cNvSpPr txBox="1"/>
              <p:nvPr/>
            </p:nvSpPr>
            <p:spPr bwMode="auto">
              <a:xfrm>
                <a:off x="326627" y="2419170"/>
                <a:ext cx="798642" cy="36611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fr-FR" sz="1800" baseline="30000">
                    <a:solidFill>
                      <a:srgbClr val="C00000"/>
                    </a:solidFill>
                  </a:rPr>
                  <a:t>245</a:t>
                </a:r>
                <a:r>
                  <a:rPr lang="fr-FR" sz="1800">
                    <a:solidFill>
                      <a:srgbClr val="C00000"/>
                    </a:solidFill>
                  </a:rPr>
                  <a:t>Cm</a:t>
                </a:r>
                <a:endParaRPr sz="1800">
                  <a:solidFill>
                    <a:srgbClr val="C00000"/>
                  </a:solidFill>
                </a:endParaRPr>
              </a:p>
            </p:txBody>
          </p:sp>
          <p:sp>
            <p:nvSpPr>
              <p:cNvPr id="641113939" name="ZoneTexte 29"/>
              <p:cNvSpPr txBox="1"/>
              <p:nvPr/>
            </p:nvSpPr>
            <p:spPr bwMode="auto">
              <a:xfrm>
                <a:off x="358798" y="3312334"/>
                <a:ext cx="708300" cy="36611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fr-FR" sz="1800" baseline="30000">
                    <a:solidFill>
                      <a:srgbClr val="C00000"/>
                    </a:solidFill>
                  </a:rPr>
                  <a:t>249</a:t>
                </a:r>
                <a:r>
                  <a:rPr lang="fr-FR" sz="1800">
                    <a:solidFill>
                      <a:srgbClr val="C00000"/>
                    </a:solidFill>
                  </a:rPr>
                  <a:t>Cf</a:t>
                </a:r>
                <a:endParaRPr sz="1800">
                  <a:solidFill>
                    <a:srgbClr val="C00000"/>
                  </a:solidFill>
                </a:endParaRPr>
              </a:p>
            </p:txBody>
          </p:sp>
          <p:sp>
            <p:nvSpPr>
              <p:cNvPr id="516199530" name="ZoneTexte 30"/>
              <p:cNvSpPr txBox="1"/>
              <p:nvPr/>
            </p:nvSpPr>
            <p:spPr bwMode="auto">
              <a:xfrm>
                <a:off x="331548" y="4180214"/>
                <a:ext cx="717506" cy="36611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fr-FR" sz="1800" baseline="30000">
                    <a:solidFill>
                      <a:srgbClr val="C00000"/>
                    </a:solidFill>
                  </a:rPr>
                  <a:t>254</a:t>
                </a:r>
                <a:r>
                  <a:rPr lang="fr-FR" sz="1800">
                    <a:solidFill>
                      <a:srgbClr val="C00000"/>
                    </a:solidFill>
                  </a:rPr>
                  <a:t>Es</a:t>
                </a:r>
                <a:endParaRPr sz="180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4912513" name="TextBox 4912512"/>
            <p:cNvSpPr txBox="1"/>
            <p:nvPr/>
          </p:nvSpPr>
          <p:spPr bwMode="auto">
            <a:xfrm>
              <a:off x="8340136" y="6324762"/>
              <a:ext cx="2869422" cy="298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vertOverflow="overflow" horzOverflow="overflow" vert="horz" wrap="square" lIns="91440" tIns="45720" rIns="91440" bIns="45720" numCol="1" spcCol="0" rtlCol="0" fromWordArt="0" anchor="t" anchorCtr="0" forceAA="0" compatLnSpc="0">
              <a:spAutoFit/>
            </a:bodyPr>
            <a:lstStyle/>
            <a:p>
              <a:pPr algn="ctr">
                <a:defRPr/>
              </a:pPr>
              <a:r>
                <a:rPr lang="fr-FR" sz="1400" dirty="0"/>
                <a:t> </a:t>
              </a:r>
              <a:r>
                <a:rPr lang="fr-FR" sz="1400" dirty="0" err="1"/>
                <a:t>Unik</a:t>
              </a:r>
              <a:r>
                <a:rPr lang="fr-FR" sz="1400" dirty="0"/>
                <a:t> et al. (1973)</a:t>
              </a:r>
              <a:endParaRPr sz="1400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4B02689-5D53-EE1E-E956-7A1AA287B4C5}"/>
              </a:ext>
            </a:extLst>
          </p:cNvPr>
          <p:cNvSpPr txBox="1"/>
          <p:nvPr/>
        </p:nvSpPr>
        <p:spPr bwMode="auto">
          <a:xfrm>
            <a:off x="3013034" y="6882339"/>
            <a:ext cx="62168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Spontaneaous</a:t>
            </a:r>
            <a:r>
              <a:rPr lang="fr-FR" sz="1800" dirty="0"/>
              <a:t> / beat-- Neutron </a:t>
            </a:r>
            <a:r>
              <a:rPr lang="fr-FR" sz="1800" dirty="0" err="1"/>
              <a:t>induced</a:t>
            </a:r>
            <a:r>
              <a:rPr lang="fr-FR" sz="1800" dirty="0"/>
              <a:t> – Fusion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0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62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308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3088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080202" name="Title 8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1999" cy="8381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fr-FR"/>
              <a:t>Correlations give insight to the fission process</a:t>
            </a:r>
            <a:endParaRPr/>
          </a:p>
        </p:txBody>
      </p:sp>
      <p:sp>
        <p:nvSpPr>
          <p:cNvPr id="1645985892" name="ZoneTexte 5"/>
          <p:cNvSpPr txBox="1"/>
          <p:nvPr/>
        </p:nvSpPr>
        <p:spPr bwMode="auto">
          <a:xfrm>
            <a:off x="47623" y="843429"/>
            <a:ext cx="4495953" cy="914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800" b="0" i="0" u="none" strike="noStrike" cap="none" spc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Fissioning system</a:t>
            </a:r>
            <a:r>
              <a:rPr lang="fr-FR" sz="1800" b="0" i="0" u="none" strike="noStrike" cap="none" spc="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algn="ctr">
              <a:defRPr/>
            </a:pPr>
            <a:r>
              <a:rPr lang="fr-FR" sz="1800" b="0" i="0" u="none" strike="noStrike" cap="none" spc="0">
                <a:solidFill>
                  <a:srgbClr val="C00000"/>
                </a:solidFill>
                <a:latin typeface="Arial"/>
                <a:ea typeface="Arial"/>
                <a:cs typeface="Arial"/>
              </a:rPr>
              <a:t>and </a:t>
            </a:r>
          </a:p>
          <a:p>
            <a:pPr algn="ctr">
              <a:defRPr/>
            </a:pPr>
            <a:r>
              <a:rPr lang="fr-FR" sz="1800" b="0" i="0" u="none" strike="noStrike" cap="none" spc="0">
                <a:solidFill>
                  <a:srgbClr val="C00000"/>
                </a:solidFill>
                <a:latin typeface="Arial"/>
                <a:ea typeface="Arial"/>
                <a:cs typeface="Arial"/>
              </a:rPr>
              <a:t>Fission Fragment </a:t>
            </a:r>
            <a:r>
              <a:rPr lang="fr-FR" sz="1800" b="1" i="0" u="none" strike="noStrike" cap="none" spc="0">
                <a:solidFill>
                  <a:srgbClr val="C00000"/>
                </a:solidFill>
                <a:latin typeface="Arial"/>
                <a:ea typeface="Arial"/>
                <a:cs typeface="Arial"/>
              </a:rPr>
              <a:t>Z-TKE</a:t>
            </a:r>
            <a:r>
              <a:rPr lang="fr-FR" sz="1800" b="0" i="0" u="none" strike="noStrike" cap="none" spc="0">
                <a:solidFill>
                  <a:srgbClr val="C00000"/>
                </a:solidFill>
                <a:latin typeface="Arial"/>
                <a:ea typeface="Arial"/>
                <a:cs typeface="Arial"/>
              </a:rPr>
              <a:t> correlation</a:t>
            </a:r>
          </a:p>
        </p:txBody>
      </p:sp>
      <p:pic>
        <p:nvPicPr>
          <p:cNvPr id="443986626" name="Picture 443986625"/>
          <p:cNvPicPr>
            <a:picLocks noChangeAspect="1"/>
          </p:cNvPicPr>
          <p:nvPr/>
        </p:nvPicPr>
        <p:blipFill rotWithShape="1">
          <a:blip r:embed="rId3"/>
          <a:srcRect r="6031" b="32563"/>
          <a:stretch/>
        </p:blipFill>
        <p:spPr bwMode="auto">
          <a:xfrm>
            <a:off x="6840348" y="1103392"/>
            <a:ext cx="4581094" cy="4831368"/>
          </a:xfrm>
          <a:prstGeom prst="rect">
            <a:avLst/>
          </a:prstGeom>
        </p:spPr>
      </p:pic>
      <p:sp>
        <p:nvSpPr>
          <p:cNvPr id="2089250199" name="ZoneTexte 5"/>
          <p:cNvSpPr txBox="1"/>
          <p:nvPr/>
        </p:nvSpPr>
        <p:spPr bwMode="auto">
          <a:xfrm>
            <a:off x="6930526" y="795470"/>
            <a:ext cx="4491274" cy="3661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Wide range of </a:t>
            </a:r>
            <a:r>
              <a:rPr lang="fr-FR" sz="18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fissioning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18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systems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(</a:t>
            </a:r>
            <a:r>
              <a:rPr lang="fr-FR" sz="18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Ac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-Cf)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90506108" name="TextBox 390506107"/>
          <p:cNvSpPr txBox="1"/>
          <p:nvPr/>
        </p:nvSpPr>
        <p:spPr bwMode="auto">
          <a:xfrm>
            <a:off x="1045921" y="5872860"/>
            <a:ext cx="3916912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7665807" name="Rectangle 24"/>
          <p:cNvSpPr>
            <a:spLocks noChangeArrowheads="1"/>
          </p:cNvSpPr>
          <p:nvPr/>
        </p:nvSpPr>
        <p:spPr bwMode="auto">
          <a:xfrm>
            <a:off x="7219442" y="5894792"/>
            <a:ext cx="38229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48"/>
              </a:spcBef>
              <a:defRPr/>
            </a:pPr>
            <a:r>
              <a:rPr lang="fr-FR" sz="1400" dirty="0"/>
              <a:t>Schmidt et al., NPA (2000)</a:t>
            </a:r>
            <a:endParaRPr sz="1400" dirty="0"/>
          </a:p>
          <a:p>
            <a:pPr algn="ctr">
              <a:spcBef>
                <a:spcPts val="48"/>
              </a:spcBef>
              <a:defRPr/>
            </a:pPr>
            <a:r>
              <a:rPr lang="fr-FR" sz="1400" dirty="0" err="1"/>
              <a:t>Bockstiegel</a:t>
            </a:r>
            <a:r>
              <a:rPr lang="fr-FR" sz="1400" dirty="0"/>
              <a:t> et al., NPA (2008)</a:t>
            </a:r>
            <a:endParaRPr sz="1400" dirty="0"/>
          </a:p>
        </p:txBody>
      </p:sp>
      <p:grpSp>
        <p:nvGrpSpPr>
          <p:cNvPr id="1465017334" name="Group 1465017333"/>
          <p:cNvGrpSpPr/>
          <p:nvPr/>
        </p:nvGrpSpPr>
        <p:grpSpPr bwMode="auto">
          <a:xfrm>
            <a:off x="294980" y="1893965"/>
            <a:ext cx="6169381" cy="2041562"/>
            <a:chOff x="0" y="0"/>
            <a:chExt cx="6169381" cy="2041562"/>
          </a:xfrm>
        </p:grpSpPr>
        <p:pic>
          <p:nvPicPr>
            <p:cNvPr id="1786133614" name="Picture 1786133613"/>
            <p:cNvPicPr>
              <a:picLocks noChangeAspect="1"/>
            </p:cNvPicPr>
            <p:nvPr/>
          </p:nvPicPr>
          <p:blipFill rotWithShape="1">
            <a:blip r:embed="rId4"/>
            <a:stretch/>
          </p:blipFill>
          <p:spPr bwMode="auto">
            <a:xfrm>
              <a:off x="0" y="0"/>
              <a:ext cx="6169381" cy="1653121"/>
            </a:xfrm>
            <a:prstGeom prst="rect">
              <a:avLst/>
            </a:prstGeom>
          </p:spPr>
        </p:pic>
        <p:pic>
          <p:nvPicPr>
            <p:cNvPr id="1555993343" name="Picture 1555993342"/>
            <p:cNvPicPr>
              <a:picLocks noChangeAspect="1"/>
            </p:cNvPicPr>
            <p:nvPr/>
          </p:nvPicPr>
          <p:blipFill rotWithShape="1">
            <a:blip r:embed="rId5"/>
            <a:stretch/>
          </p:blipFill>
          <p:spPr bwMode="auto">
            <a:xfrm>
              <a:off x="554093" y="1541649"/>
              <a:ext cx="5379745" cy="499912"/>
            </a:xfrm>
            <a:prstGeom prst="rect">
              <a:avLst/>
            </a:prstGeom>
          </p:spPr>
        </p:pic>
      </p:grpSp>
      <p:sp>
        <p:nvSpPr>
          <p:cNvPr id="2141840625" name="Freeform: Shape 2141840624"/>
          <p:cNvSpPr/>
          <p:nvPr/>
        </p:nvSpPr>
        <p:spPr bwMode="auto">
          <a:xfrm>
            <a:off x="2058049" y="2408519"/>
            <a:ext cx="946149" cy="1028699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0" y="43088"/>
                </a:moveTo>
                <a:cubicBezTo>
                  <a:pt x="3189" y="43200"/>
                  <a:pt x="6378" y="43311"/>
                  <a:pt x="8987" y="38822"/>
                </a:cubicBezTo>
                <a:cubicBezTo>
                  <a:pt x="11597" y="34333"/>
                  <a:pt x="14110" y="22066"/>
                  <a:pt x="15656" y="16155"/>
                </a:cubicBezTo>
                <a:cubicBezTo>
                  <a:pt x="17202" y="10244"/>
                  <a:pt x="17251" y="5933"/>
                  <a:pt x="18265" y="3355"/>
                </a:cubicBezTo>
                <a:cubicBezTo>
                  <a:pt x="19280" y="777"/>
                  <a:pt x="20391" y="-688"/>
                  <a:pt x="21744" y="688"/>
                </a:cubicBezTo>
                <a:cubicBezTo>
                  <a:pt x="23097" y="2066"/>
                  <a:pt x="24547" y="6111"/>
                  <a:pt x="26383" y="11622"/>
                </a:cubicBezTo>
                <a:cubicBezTo>
                  <a:pt x="28220" y="17133"/>
                  <a:pt x="30781" y="28999"/>
                  <a:pt x="32762" y="33755"/>
                </a:cubicBezTo>
                <a:cubicBezTo>
                  <a:pt x="34743" y="38511"/>
                  <a:pt x="36531" y="38777"/>
                  <a:pt x="38271" y="40155"/>
                </a:cubicBezTo>
                <a:cubicBezTo>
                  <a:pt x="40010" y="41533"/>
                  <a:pt x="41605" y="41777"/>
                  <a:pt x="43200" y="42022"/>
                </a:cubicBezTo>
              </a:path>
            </a:pathLst>
          </a:custGeom>
          <a:solidFill>
            <a:srgbClr val="1C55C8"/>
          </a:solidFill>
          <a:ln w="38100">
            <a:solidFill>
              <a:srgbClr val="1C55C8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4398828" name="Freeform: Shape 44398827"/>
          <p:cNvSpPr/>
          <p:nvPr/>
        </p:nvSpPr>
        <p:spPr bwMode="auto">
          <a:xfrm>
            <a:off x="2051814" y="3011729"/>
            <a:ext cx="608541" cy="402166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0" y="43200"/>
                </a:moveTo>
                <a:lnTo>
                  <a:pt x="6386" y="34673"/>
                </a:lnTo>
                <a:lnTo>
                  <a:pt x="10518" y="22168"/>
                </a:lnTo>
                <a:lnTo>
                  <a:pt x="13523" y="10800"/>
                </a:lnTo>
                <a:lnTo>
                  <a:pt x="16528" y="3410"/>
                </a:lnTo>
                <a:lnTo>
                  <a:pt x="17655" y="1136"/>
                </a:lnTo>
                <a:lnTo>
                  <a:pt x="19909" y="0"/>
                </a:lnTo>
                <a:lnTo>
                  <a:pt x="24041" y="3978"/>
                </a:lnTo>
                <a:lnTo>
                  <a:pt x="28173" y="19326"/>
                </a:lnTo>
                <a:lnTo>
                  <a:pt x="31554" y="34105"/>
                </a:lnTo>
                <a:lnTo>
                  <a:pt x="35686" y="40357"/>
                </a:lnTo>
                <a:lnTo>
                  <a:pt x="39067" y="42063"/>
                </a:lnTo>
                <a:lnTo>
                  <a:pt x="43200" y="43200"/>
                </a:lnTo>
              </a:path>
            </a:pathLst>
          </a:custGeom>
          <a:ln w="28575" cap="flat" cmpd="sng" algn="ctr">
            <a:solidFill>
              <a:srgbClr val="FF00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84286429" name="Freeform: Shape 1784286428"/>
          <p:cNvSpPr/>
          <p:nvPr/>
        </p:nvSpPr>
        <p:spPr bwMode="auto">
          <a:xfrm flipH="1">
            <a:off x="1268648" y="3011729"/>
            <a:ext cx="565149" cy="402165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0" y="43200"/>
                </a:moveTo>
                <a:lnTo>
                  <a:pt x="6386" y="34673"/>
                </a:lnTo>
                <a:lnTo>
                  <a:pt x="10518" y="22168"/>
                </a:lnTo>
                <a:lnTo>
                  <a:pt x="13523" y="10800"/>
                </a:lnTo>
                <a:lnTo>
                  <a:pt x="16528" y="3410"/>
                </a:lnTo>
                <a:lnTo>
                  <a:pt x="17655" y="1136"/>
                </a:lnTo>
                <a:lnTo>
                  <a:pt x="19909" y="0"/>
                </a:lnTo>
                <a:lnTo>
                  <a:pt x="24041" y="3978"/>
                </a:lnTo>
                <a:lnTo>
                  <a:pt x="28173" y="19326"/>
                </a:lnTo>
                <a:lnTo>
                  <a:pt x="31554" y="34105"/>
                </a:lnTo>
                <a:lnTo>
                  <a:pt x="35686" y="40357"/>
                </a:lnTo>
                <a:lnTo>
                  <a:pt x="39067" y="42063"/>
                </a:lnTo>
                <a:lnTo>
                  <a:pt x="43200" y="43200"/>
                </a:lnTo>
              </a:path>
            </a:pathLst>
          </a:custGeom>
          <a:ln w="28575" cap="flat" cmpd="sng" algn="ctr">
            <a:solidFill>
              <a:srgbClr val="FF00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49702057" name="Freeform: Shape 1749702056"/>
          <p:cNvSpPr/>
          <p:nvPr/>
        </p:nvSpPr>
        <p:spPr bwMode="auto">
          <a:xfrm>
            <a:off x="936409" y="2408519"/>
            <a:ext cx="946148" cy="1028698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0" y="43088"/>
                </a:moveTo>
                <a:cubicBezTo>
                  <a:pt x="3189" y="43200"/>
                  <a:pt x="6378" y="43311"/>
                  <a:pt x="8987" y="38822"/>
                </a:cubicBezTo>
                <a:cubicBezTo>
                  <a:pt x="11597" y="34333"/>
                  <a:pt x="14110" y="22066"/>
                  <a:pt x="15656" y="16155"/>
                </a:cubicBezTo>
                <a:cubicBezTo>
                  <a:pt x="17202" y="10244"/>
                  <a:pt x="17251" y="5933"/>
                  <a:pt x="18265" y="3355"/>
                </a:cubicBezTo>
                <a:cubicBezTo>
                  <a:pt x="19280" y="777"/>
                  <a:pt x="20391" y="-688"/>
                  <a:pt x="21744" y="688"/>
                </a:cubicBezTo>
                <a:cubicBezTo>
                  <a:pt x="23097" y="2066"/>
                  <a:pt x="24547" y="6111"/>
                  <a:pt x="26383" y="11622"/>
                </a:cubicBezTo>
                <a:cubicBezTo>
                  <a:pt x="28220" y="17133"/>
                  <a:pt x="30781" y="28999"/>
                  <a:pt x="32762" y="33755"/>
                </a:cubicBezTo>
                <a:cubicBezTo>
                  <a:pt x="34743" y="38511"/>
                  <a:pt x="36531" y="38777"/>
                  <a:pt x="38271" y="40155"/>
                </a:cubicBezTo>
                <a:cubicBezTo>
                  <a:pt x="40010" y="41533"/>
                  <a:pt x="41605" y="41777"/>
                  <a:pt x="43200" y="42022"/>
                </a:cubicBezTo>
              </a:path>
            </a:pathLst>
          </a:custGeom>
          <a:ln w="38100" cap="flat" cmpd="sng" algn="ctr">
            <a:solidFill>
              <a:srgbClr val="1C55C8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99835185" name="TextBox 499835184"/>
          <p:cNvSpPr txBox="1"/>
          <p:nvPr/>
        </p:nvSpPr>
        <p:spPr bwMode="auto">
          <a:xfrm>
            <a:off x="945080" y="5887473"/>
            <a:ext cx="3110083" cy="623248"/>
          </a:xfrm>
          <a:prstGeom prst="rect">
            <a:avLst/>
          </a:prstGeom>
          <a:solidFill>
            <a:schemeClr val="accent4">
              <a:lumMod val="20000"/>
              <a:lumOff val="80000"/>
              <a:alpha val="48999"/>
            </a:schemeClr>
          </a:solidFill>
          <a:ln w="6350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dirty="0"/>
              <a:t>Proton </a:t>
            </a:r>
            <a:r>
              <a:rPr lang="fr-FR" dirty="0" err="1"/>
              <a:t>Shells</a:t>
            </a:r>
            <a:r>
              <a:rPr lang="fr-FR" dirty="0"/>
              <a:t> </a:t>
            </a:r>
            <a:r>
              <a:rPr lang="fr-FR" dirty="0" err="1"/>
              <a:t>stabilization</a:t>
            </a:r>
            <a:br>
              <a:rPr lang="fr-FR" dirty="0"/>
            </a:br>
            <a:r>
              <a:rPr lang="fr-FR" dirty="0" err="1"/>
              <a:t>Competition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modes</a:t>
            </a:r>
          </a:p>
        </p:txBody>
      </p:sp>
      <p:sp>
        <p:nvSpPr>
          <p:cNvPr id="170594269" name="TextBox 170594268"/>
          <p:cNvSpPr txBox="1"/>
          <p:nvPr/>
        </p:nvSpPr>
        <p:spPr bwMode="auto">
          <a:xfrm>
            <a:off x="453447" y="3865373"/>
            <a:ext cx="5132925" cy="1867745"/>
          </a:xfrm>
          <a:prstGeom prst="flowChartAlternateProcess">
            <a:avLst/>
          </a:prstGeom>
          <a:noFill/>
          <a:ln w="19050">
            <a:solidFill>
              <a:schemeClr val="accent1">
                <a:alpha val="94999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>
              <a:buFont typeface="Arial"/>
              <a:buChar char="•"/>
              <a:defRPr/>
            </a:pPr>
            <a:r>
              <a:rPr lang="fr-FR" sz="1800" b="0" i="0" u="none" strike="noStrike" cap="none" spc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Asymetric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distributions</a:t>
            </a:r>
            <a:endParaRPr sz="1800" dirty="0"/>
          </a:p>
          <a:p>
            <a:pPr marL="283879" indent="-283879">
              <a:buFont typeface="Arial"/>
              <a:buChar char="•"/>
              <a:defRPr/>
            </a:pPr>
            <a:r>
              <a:rPr lang="fr-FR" sz="1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Multimodal distributions </a:t>
            </a:r>
            <a:endParaRPr lang="fr-FR" sz="1800" b="0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lang="fr-FR" dirty="0"/>
              <a:t>Evolution as </a:t>
            </a:r>
            <a:r>
              <a:rPr lang="fr-FR" dirty="0" err="1"/>
              <a:t>function</a:t>
            </a:r>
            <a:r>
              <a:rPr lang="fr-FR" dirty="0"/>
              <a:t> of  </a:t>
            </a:r>
            <a:r>
              <a:rPr lang="fr-FR" dirty="0" err="1"/>
              <a:t>fissionning</a:t>
            </a:r>
            <a:r>
              <a:rPr lang="fr-FR" dirty="0"/>
              <a:t> system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Heavy fragment </a:t>
            </a:r>
            <a:r>
              <a:rPr lang="fr-FR" sz="18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located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at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Times New Roman"/>
                <a:cs typeface="Times New Roman"/>
              </a:rPr>
              <a:t> :</a:t>
            </a:r>
            <a:endParaRPr lang="fr-FR" sz="1800" b="0" i="0" u="none" strike="noStrike" cap="none" spc="0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marL="741079" lvl="1" indent="-283879">
              <a:buFont typeface="Arial"/>
              <a:buChar char="•"/>
              <a:defRPr/>
            </a:pPr>
            <a:r>
              <a:rPr lang="fr-FR" sz="1800" b="0" i="0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Z~52 in S1</a:t>
            </a:r>
            <a:r>
              <a:rPr lang="fr-FR" sz="18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741079" lvl="1" indent="-283879">
              <a:buFont typeface="Arial"/>
              <a:buChar char="•"/>
              <a:defRPr/>
            </a:pPr>
            <a:r>
              <a:rPr lang="fr-FR" sz="1800" b="0" i="0" u="none" strike="noStrike" cap="none" spc="0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Z~55 in S2</a:t>
            </a:r>
            <a:endParaRPr lang="fr-FR" sz="1800" b="0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98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94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94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94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94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83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250199" grpId="0" animBg="1"/>
      <p:bldP spid="27665807" grpId="0"/>
      <p:bldP spid="49983518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6314670" name="Title 8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fr-FR" sz="3600" dirty="0"/>
              <a:t>« </a:t>
            </a:r>
            <a:r>
              <a:rPr lang="fr-FR" sz="3600" dirty="0" err="1"/>
              <a:t>Universality</a:t>
            </a:r>
            <a:r>
              <a:rPr lang="fr-FR" sz="3600" dirty="0"/>
              <a:t> » of </a:t>
            </a:r>
            <a:r>
              <a:rPr lang="fr-FR" sz="3600" dirty="0" err="1"/>
              <a:t>shell</a:t>
            </a:r>
            <a:r>
              <a:rPr lang="fr-FR" sz="3600" dirty="0"/>
              <a:t> </a:t>
            </a:r>
            <a:r>
              <a:rPr lang="fr-FR" sz="3600" dirty="0" err="1"/>
              <a:t>effects</a:t>
            </a:r>
            <a:r>
              <a:rPr lang="fr-FR" sz="3600" dirty="0"/>
              <a:t> </a:t>
            </a:r>
            <a:r>
              <a:rPr lang="fr-FR" sz="3600" dirty="0" err="1"/>
              <a:t>across</a:t>
            </a:r>
            <a:r>
              <a:rPr lang="fr-FR" sz="3600" dirty="0"/>
              <a:t> fission </a:t>
            </a:r>
            <a:r>
              <a:rPr lang="fr-FR" sz="3600" dirty="0" err="1"/>
              <a:t>landscape</a:t>
            </a:r>
            <a:endParaRPr sz="3600" dirty="0"/>
          </a:p>
        </p:txBody>
      </p:sp>
      <p:pic>
        <p:nvPicPr>
          <p:cNvPr id="1360256785" name="Picture 1360256784"/>
          <p:cNvPicPr>
            <a:picLocks noChangeAspect="1"/>
          </p:cNvPicPr>
          <p:nvPr/>
        </p:nvPicPr>
        <p:blipFill rotWithShape="1">
          <a:blip r:embed="rId3"/>
          <a:srcRect t="14697" b="11769"/>
          <a:stretch/>
        </p:blipFill>
        <p:spPr bwMode="auto">
          <a:xfrm>
            <a:off x="1879074" y="2497006"/>
            <a:ext cx="8281879" cy="3044956"/>
          </a:xfrm>
          <a:prstGeom prst="rect">
            <a:avLst/>
          </a:prstGeom>
        </p:spPr>
      </p:pic>
      <p:grpSp>
        <p:nvGrpSpPr>
          <p:cNvPr id="1110512154" name="Groupe 16"/>
          <p:cNvGrpSpPr/>
          <p:nvPr/>
        </p:nvGrpSpPr>
        <p:grpSpPr bwMode="auto">
          <a:xfrm>
            <a:off x="1645920" y="1250782"/>
            <a:ext cx="10261606" cy="4752972"/>
            <a:chOff x="1645920" y="962024"/>
            <a:chExt cx="10261606" cy="4752972"/>
          </a:xfrm>
        </p:grpSpPr>
        <p:pic>
          <p:nvPicPr>
            <p:cNvPr id="2039881385" name="Image 3"/>
            <p:cNvPicPr/>
            <p:nvPr/>
          </p:nvPicPr>
          <p:blipFill rotWithShape="1">
            <a:blip r:embed="rId4"/>
            <a:stretch/>
          </p:blipFill>
          <p:spPr bwMode="auto">
            <a:xfrm>
              <a:off x="1894195" y="962024"/>
              <a:ext cx="10013329" cy="4752972"/>
            </a:xfrm>
            <a:prstGeom prst="rect">
              <a:avLst/>
            </a:prstGeom>
            <a:ln>
              <a:noFill/>
            </a:ln>
          </p:spPr>
        </p:pic>
        <p:sp>
          <p:nvSpPr>
            <p:cNvPr id="1266533339" name="Forme libre : forme 15"/>
            <p:cNvSpPr/>
            <p:nvPr/>
          </p:nvSpPr>
          <p:spPr bwMode="auto">
            <a:xfrm>
              <a:off x="1645920" y="2551176"/>
              <a:ext cx="2203704" cy="923544"/>
            </a:xfrm>
            <a:custGeom>
              <a:avLst/>
              <a:gdLst>
                <a:gd name="connsiteX0" fmla="*/ 9144 w 2203704"/>
                <a:gd name="connsiteY0" fmla="*/ 27432 h 923544"/>
                <a:gd name="connsiteX1" fmla="*/ 9144 w 2203704"/>
                <a:gd name="connsiteY1" fmla="*/ 27432 h 923544"/>
                <a:gd name="connsiteX2" fmla="*/ 566928 w 2203704"/>
                <a:gd name="connsiteY2" fmla="*/ 0 h 923544"/>
                <a:gd name="connsiteX3" fmla="*/ 1682496 w 2203704"/>
                <a:gd name="connsiteY3" fmla="*/ 64008 h 923544"/>
                <a:gd name="connsiteX4" fmla="*/ 1764792 w 2203704"/>
                <a:gd name="connsiteY4" fmla="*/ 54864 h 923544"/>
                <a:gd name="connsiteX5" fmla="*/ 2203704 w 2203704"/>
                <a:gd name="connsiteY5" fmla="*/ 228600 h 923544"/>
                <a:gd name="connsiteX6" fmla="*/ 2020824 w 2203704"/>
                <a:gd name="connsiteY6" fmla="*/ 603504 h 923544"/>
                <a:gd name="connsiteX7" fmla="*/ 1764792 w 2203704"/>
                <a:gd name="connsiteY7" fmla="*/ 731520 h 923544"/>
                <a:gd name="connsiteX8" fmla="*/ 1700784 w 2203704"/>
                <a:gd name="connsiteY8" fmla="*/ 886968 h 923544"/>
                <a:gd name="connsiteX9" fmla="*/ 0 w 2203704"/>
                <a:gd name="connsiteY9" fmla="*/ 923544 h 923544"/>
                <a:gd name="connsiteX10" fmla="*/ 36576 w 2203704"/>
                <a:gd name="connsiteY10" fmla="*/ 210312 h 923544"/>
                <a:gd name="connsiteX0" fmla="*/ 9144 w 2203704"/>
                <a:gd name="connsiteY0" fmla="*/ 27432 h 923544"/>
                <a:gd name="connsiteX1" fmla="*/ 9144 w 2203704"/>
                <a:gd name="connsiteY1" fmla="*/ 27432 h 923544"/>
                <a:gd name="connsiteX2" fmla="*/ 566928 w 2203704"/>
                <a:gd name="connsiteY2" fmla="*/ 0 h 923544"/>
                <a:gd name="connsiteX3" fmla="*/ 1682496 w 2203704"/>
                <a:gd name="connsiteY3" fmla="*/ 64008 h 923544"/>
                <a:gd name="connsiteX4" fmla="*/ 1764792 w 2203704"/>
                <a:gd name="connsiteY4" fmla="*/ 54864 h 923544"/>
                <a:gd name="connsiteX5" fmla="*/ 2203704 w 2203704"/>
                <a:gd name="connsiteY5" fmla="*/ 228600 h 923544"/>
                <a:gd name="connsiteX6" fmla="*/ 2020824 w 2203704"/>
                <a:gd name="connsiteY6" fmla="*/ 603504 h 923544"/>
                <a:gd name="connsiteX7" fmla="*/ 1764792 w 2203704"/>
                <a:gd name="connsiteY7" fmla="*/ 731520 h 923544"/>
                <a:gd name="connsiteX8" fmla="*/ 1700784 w 2203704"/>
                <a:gd name="connsiteY8" fmla="*/ 886968 h 923544"/>
                <a:gd name="connsiteX9" fmla="*/ 0 w 2203704"/>
                <a:gd name="connsiteY9" fmla="*/ 923544 h 923544"/>
                <a:gd name="connsiteX10" fmla="*/ 36576 w 2203704"/>
                <a:gd name="connsiteY10" fmla="*/ 210312 h 923544"/>
                <a:gd name="connsiteX11" fmla="*/ 9144 w 2203704"/>
                <a:gd name="connsiteY11" fmla="*/ 27432 h 923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03704" h="923544" extrusionOk="0">
                  <a:moveTo>
                    <a:pt x="9144" y="27432"/>
                  </a:moveTo>
                  <a:lnTo>
                    <a:pt x="9144" y="27432"/>
                  </a:lnTo>
                  <a:lnTo>
                    <a:pt x="566928" y="0"/>
                  </a:lnTo>
                  <a:lnTo>
                    <a:pt x="1682496" y="64008"/>
                  </a:lnTo>
                  <a:lnTo>
                    <a:pt x="1764792" y="54864"/>
                  </a:lnTo>
                  <a:lnTo>
                    <a:pt x="2203704" y="228600"/>
                  </a:lnTo>
                  <a:lnTo>
                    <a:pt x="2020824" y="603504"/>
                  </a:lnTo>
                  <a:lnTo>
                    <a:pt x="1764792" y="731520"/>
                  </a:lnTo>
                  <a:lnTo>
                    <a:pt x="1700784" y="886968"/>
                  </a:lnTo>
                  <a:lnTo>
                    <a:pt x="0" y="923544"/>
                  </a:lnTo>
                  <a:lnTo>
                    <a:pt x="36576" y="210312"/>
                  </a:lnTo>
                  <a:lnTo>
                    <a:pt x="9144" y="27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1695535441" name="ZoneTexte 5"/>
          <p:cNvSpPr txBox="1"/>
          <p:nvPr/>
        </p:nvSpPr>
        <p:spPr bwMode="auto">
          <a:xfrm>
            <a:off x="135176" y="2091335"/>
            <a:ext cx="2901069" cy="954107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err="1"/>
              <a:t>Unexpected</a:t>
            </a:r>
            <a:r>
              <a:rPr lang="fr-FR" sz="1400" dirty="0"/>
              <a:t> </a:t>
            </a:r>
            <a:r>
              <a:rPr lang="fr-FR" sz="1400" dirty="0" err="1"/>
              <a:t>Assymetric</a:t>
            </a:r>
            <a:r>
              <a:rPr lang="fr-FR" sz="1400" dirty="0"/>
              <a:t> fission </a:t>
            </a:r>
            <a:br>
              <a:rPr lang="fr-FR" sz="1400" dirty="0"/>
            </a:br>
            <a:r>
              <a:rPr lang="fr-FR" sz="1400" dirty="0"/>
              <a:t>in </a:t>
            </a:r>
            <a:r>
              <a:rPr lang="fr-FR" sz="1400" baseline="30000" dirty="0"/>
              <a:t>180</a:t>
            </a:r>
            <a:r>
              <a:rPr lang="fr-FR" sz="1400" dirty="0"/>
              <a:t>Hg (</a:t>
            </a:r>
            <a:r>
              <a:rPr lang="fr-FR" sz="1050" dirty="0" err="1"/>
              <a:t>Andreiev</a:t>
            </a:r>
            <a:r>
              <a:rPr lang="fr-FR" sz="1050" dirty="0"/>
              <a:t> et al PRL (2010) )</a:t>
            </a:r>
            <a:br>
              <a:rPr lang="fr-FR" sz="1400" dirty="0"/>
            </a:br>
            <a:r>
              <a:rPr lang="fr-FR" sz="1400" dirty="0"/>
              <a:t>=&gt; New </a:t>
            </a:r>
            <a:r>
              <a:rPr lang="fr-FR" sz="1400" dirty="0" err="1"/>
              <a:t>stabilizing</a:t>
            </a:r>
            <a:r>
              <a:rPr lang="fr-FR" sz="1400" dirty="0"/>
              <a:t> </a:t>
            </a:r>
            <a:r>
              <a:rPr lang="fr-FR" sz="1400" dirty="0" err="1"/>
              <a:t>effects</a:t>
            </a:r>
            <a:r>
              <a:rPr lang="fr-FR" sz="1400" dirty="0"/>
              <a:t> </a:t>
            </a:r>
            <a:br>
              <a:rPr lang="fr-FR" sz="1400" dirty="0"/>
            </a:br>
            <a:r>
              <a:rPr lang="fr-FR" sz="1400" dirty="0"/>
              <a:t>at Z ~ 36 </a:t>
            </a:r>
            <a:r>
              <a:rPr lang="fr-FR" sz="1400" dirty="0" err="1"/>
              <a:t>deformed</a:t>
            </a:r>
            <a:endParaRPr dirty="0"/>
          </a:p>
        </p:txBody>
      </p:sp>
      <p:sp>
        <p:nvSpPr>
          <p:cNvPr id="917318813" name="ZoneTexte 6"/>
          <p:cNvSpPr txBox="1"/>
          <p:nvPr/>
        </p:nvSpPr>
        <p:spPr bwMode="auto">
          <a:xfrm>
            <a:off x="7710439" y="5314071"/>
            <a:ext cx="4246867" cy="128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600" dirty="0" err="1"/>
              <a:t>Looking</a:t>
            </a:r>
            <a:r>
              <a:rPr lang="fr-FR" sz="2600" dirty="0"/>
              <a:t> for a </a:t>
            </a:r>
            <a:r>
              <a:rPr lang="fr-FR" sz="2600" dirty="0" err="1"/>
              <a:t>coherent</a:t>
            </a:r>
            <a:r>
              <a:rPr lang="fr-FR" sz="2600" dirty="0"/>
              <a:t> </a:t>
            </a:r>
            <a:r>
              <a:rPr lang="fr-FR" sz="2600" dirty="0" err="1"/>
              <a:t>picture</a:t>
            </a:r>
            <a:r>
              <a:rPr lang="fr-FR" sz="2600" dirty="0"/>
              <a:t> </a:t>
            </a:r>
            <a:r>
              <a:rPr lang="fr-FR" sz="2600" dirty="0" err="1"/>
              <a:t>across</a:t>
            </a:r>
            <a:r>
              <a:rPr lang="fr-FR" sz="2600" dirty="0"/>
              <a:t> the </a:t>
            </a:r>
            <a:r>
              <a:rPr lang="fr-FR" sz="2600" dirty="0" err="1"/>
              <a:t>landscape</a:t>
            </a:r>
            <a:endParaRPr lang="fr-FR" sz="2600" dirty="0"/>
          </a:p>
        </p:txBody>
      </p:sp>
      <p:sp>
        <p:nvSpPr>
          <p:cNvPr id="1272966819" name="Ellipse 7"/>
          <p:cNvSpPr/>
          <p:nvPr/>
        </p:nvSpPr>
        <p:spPr bwMode="auto">
          <a:xfrm rot="19701068">
            <a:off x="6905103" y="2544877"/>
            <a:ext cx="2502630" cy="813249"/>
          </a:xfrm>
          <a:prstGeom prst="ellipse">
            <a:avLst/>
          </a:prstGeom>
          <a:solidFill>
            <a:srgbClr val="FFC000">
              <a:alpha val="27843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87886511" name="Ellipse 8"/>
          <p:cNvSpPr/>
          <p:nvPr/>
        </p:nvSpPr>
        <p:spPr bwMode="auto">
          <a:xfrm rot="20311968">
            <a:off x="1539976" y="3962133"/>
            <a:ext cx="2511739" cy="813574"/>
          </a:xfrm>
          <a:prstGeom prst="ellipse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91723530" name="ZoneTexte 10"/>
          <p:cNvSpPr txBox="1"/>
          <p:nvPr/>
        </p:nvSpPr>
        <p:spPr bwMode="auto">
          <a:xfrm>
            <a:off x="8671194" y="3222604"/>
            <a:ext cx="2885008" cy="366119"/>
          </a:xfrm>
          <a:prstGeom prst="rect">
            <a:avLst/>
          </a:prstGeom>
          <a:solidFill>
            <a:srgbClr val="FFEDB8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/>
              <a:t>Actinides N/Z ~ 1.5</a:t>
            </a:r>
            <a:endParaRPr/>
          </a:p>
        </p:txBody>
      </p:sp>
      <p:sp>
        <p:nvSpPr>
          <p:cNvPr id="246265581" name="ZoneTexte 12"/>
          <p:cNvSpPr txBox="1"/>
          <p:nvPr/>
        </p:nvSpPr>
        <p:spPr bwMode="auto">
          <a:xfrm>
            <a:off x="8671194" y="3678462"/>
            <a:ext cx="2885008" cy="1585319"/>
          </a:xfrm>
          <a:prstGeom prst="rect">
            <a:avLst/>
          </a:prstGeom>
          <a:solidFill>
            <a:srgbClr val="FFEDB8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dirty="0" err="1"/>
              <a:t>Identified</a:t>
            </a:r>
            <a:r>
              <a:rPr lang="fr-FR" sz="1400" dirty="0"/>
              <a:t> </a:t>
            </a:r>
            <a:r>
              <a:rPr lang="fr-FR" sz="1400" dirty="0" err="1"/>
              <a:t>shell</a:t>
            </a:r>
            <a:r>
              <a:rPr lang="fr-FR" sz="1400" dirty="0"/>
              <a:t> </a:t>
            </a:r>
            <a:r>
              <a:rPr lang="fr-FR" sz="1400" dirty="0" err="1"/>
              <a:t>effects</a:t>
            </a:r>
            <a:endParaRPr lang="fr-FR" sz="1400" dirty="0"/>
          </a:p>
          <a:p>
            <a:pPr algn="ctr">
              <a:defRPr/>
            </a:pPr>
            <a:r>
              <a:rPr lang="fr-FR" sz="1400" dirty="0"/>
              <a:t>(Z= 52, 56, N=82,88)</a:t>
            </a:r>
            <a:endParaRPr dirty="0"/>
          </a:p>
          <a:p>
            <a:pPr algn="ctr">
              <a:defRPr/>
            </a:pPr>
            <a:r>
              <a:rPr lang="fr-FR" sz="1400" dirty="0" err="1"/>
              <a:t>Competition</a:t>
            </a:r>
            <a:r>
              <a:rPr lang="fr-FR" sz="1400" dirty="0"/>
              <a:t> </a:t>
            </a:r>
            <a:r>
              <a:rPr lang="fr-FR" sz="1400" dirty="0" err="1"/>
              <a:t>between</a:t>
            </a:r>
            <a:r>
              <a:rPr lang="fr-FR" sz="1400" dirty="0"/>
              <a:t> modes</a:t>
            </a:r>
            <a:br>
              <a:rPr lang="fr-FR" sz="1400" dirty="0"/>
            </a:br>
            <a:r>
              <a:rPr lang="fr-FR" sz="1400" dirty="0"/>
              <a:t>Open questions  on the </a:t>
            </a:r>
            <a:r>
              <a:rPr lang="fr-FR" sz="1400" dirty="0" err="1"/>
              <a:t>pairing</a:t>
            </a:r>
            <a:r>
              <a:rPr lang="fr-FR" sz="1400" dirty="0"/>
              <a:t> and the </a:t>
            </a:r>
            <a:r>
              <a:rPr lang="fr-FR" sz="1400" dirty="0" err="1"/>
              <a:t>damping</a:t>
            </a:r>
            <a:r>
              <a:rPr lang="fr-FR" sz="1400" dirty="0"/>
              <a:t> of </a:t>
            </a:r>
            <a:r>
              <a:rPr lang="fr-FR" sz="1400" dirty="0" err="1"/>
              <a:t>shell</a:t>
            </a:r>
            <a:r>
              <a:rPr lang="fr-FR" sz="1400" dirty="0"/>
              <a:t> </a:t>
            </a:r>
            <a:r>
              <a:rPr lang="fr-FR" sz="1400" dirty="0" err="1"/>
              <a:t>effects</a:t>
            </a:r>
            <a:r>
              <a:rPr lang="fr-FR" sz="1400" dirty="0"/>
              <a:t> </a:t>
            </a:r>
            <a:r>
              <a:rPr lang="fr-FR" sz="1400" dirty="0" err="1"/>
              <a:t>with</a:t>
            </a:r>
            <a:r>
              <a:rPr lang="fr-FR" sz="1400" dirty="0"/>
              <a:t> E*</a:t>
            </a:r>
            <a:endParaRPr dirty="0"/>
          </a:p>
          <a:p>
            <a:pPr algn="ctr">
              <a:defRPr/>
            </a:pPr>
            <a:r>
              <a:rPr lang="fr-FR" sz="1400" dirty="0" err="1"/>
              <a:t>Isotopic</a:t>
            </a:r>
            <a:r>
              <a:rPr lang="fr-FR" sz="1400" dirty="0"/>
              <a:t> scission observables</a:t>
            </a:r>
            <a:endParaRPr dirty="0"/>
          </a:p>
        </p:txBody>
      </p:sp>
      <p:sp>
        <p:nvSpPr>
          <p:cNvPr id="359800647" name="Flèche : double flèche horizontale 13"/>
          <p:cNvSpPr/>
          <p:nvPr/>
        </p:nvSpPr>
        <p:spPr bwMode="auto">
          <a:xfrm rot="21058805">
            <a:off x="4640809" y="3722117"/>
            <a:ext cx="2080971" cy="438147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35000">
                <a:srgbClr val="DDE5F4"/>
              </a:gs>
              <a:gs pos="100000">
                <a:srgbClr val="FFEDB8">
                  <a:lumMod val="90000"/>
                </a:srgbClr>
              </a:gs>
            </a:gsLst>
            <a:lin ang="189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90747096" name="ZoneTexte 9"/>
          <p:cNvSpPr txBox="1"/>
          <p:nvPr/>
        </p:nvSpPr>
        <p:spPr bwMode="auto">
          <a:xfrm>
            <a:off x="111042" y="1652104"/>
            <a:ext cx="2925203" cy="366119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dirty="0"/>
              <a:t>Pre-Actinides N/Z ~ 1.2</a:t>
            </a:r>
            <a:endParaRPr dirty="0"/>
          </a:p>
        </p:txBody>
      </p:sp>
      <p:grpSp>
        <p:nvGrpSpPr>
          <p:cNvPr id="1861933163" name="Groupe 18"/>
          <p:cNvGrpSpPr/>
          <p:nvPr/>
        </p:nvGrpSpPr>
        <p:grpSpPr bwMode="auto">
          <a:xfrm>
            <a:off x="88740" y="5786402"/>
            <a:ext cx="1916060" cy="896496"/>
            <a:chOff x="236586" y="959680"/>
            <a:chExt cx="1916060" cy="896496"/>
          </a:xfrm>
        </p:grpSpPr>
        <p:pic>
          <p:nvPicPr>
            <p:cNvPr id="981680381" name="Image 14"/>
            <p:cNvPicPr/>
            <p:nvPr/>
          </p:nvPicPr>
          <p:blipFill rotWithShape="1">
            <a:blip r:embed="rId4"/>
            <a:srcRect l="-417" t="34991" r="82307" b="46147"/>
            <a:stretch/>
          </p:blipFill>
          <p:spPr bwMode="auto">
            <a:xfrm>
              <a:off x="236586" y="959680"/>
              <a:ext cx="1813374" cy="896496"/>
            </a:xfrm>
            <a:prstGeom prst="rect">
              <a:avLst/>
            </a:prstGeom>
            <a:ln>
              <a:noFill/>
            </a:ln>
          </p:spPr>
        </p:pic>
        <p:sp>
          <p:nvSpPr>
            <p:cNvPr id="215776733" name="Forme libre : forme 17"/>
            <p:cNvSpPr/>
            <p:nvPr/>
          </p:nvSpPr>
          <p:spPr bwMode="auto">
            <a:xfrm>
              <a:off x="1600200" y="1543050"/>
              <a:ext cx="552448" cy="304798"/>
            </a:xfrm>
            <a:custGeom>
              <a:avLst/>
              <a:gdLst>
                <a:gd name="connsiteX0" fmla="*/ 0 w 552450"/>
                <a:gd name="connsiteY0" fmla="*/ 276225 h 304800"/>
                <a:gd name="connsiteX1" fmla="*/ 0 w 552450"/>
                <a:gd name="connsiteY1" fmla="*/ 276225 h 304800"/>
                <a:gd name="connsiteX2" fmla="*/ 133350 w 552450"/>
                <a:gd name="connsiteY2" fmla="*/ 276225 h 304800"/>
                <a:gd name="connsiteX3" fmla="*/ 190500 w 552450"/>
                <a:gd name="connsiteY3" fmla="*/ 180975 h 304800"/>
                <a:gd name="connsiteX4" fmla="*/ 228600 w 552450"/>
                <a:gd name="connsiteY4" fmla="*/ 19050 h 304800"/>
                <a:gd name="connsiteX5" fmla="*/ 333375 w 552450"/>
                <a:gd name="connsiteY5" fmla="*/ 0 h 304800"/>
                <a:gd name="connsiteX6" fmla="*/ 552450 w 552450"/>
                <a:gd name="connsiteY6" fmla="*/ 0 h 304800"/>
                <a:gd name="connsiteX7" fmla="*/ 428625 w 552450"/>
                <a:gd name="connsiteY7" fmla="*/ 304800 h 304800"/>
                <a:gd name="connsiteX0" fmla="*/ 0 w 552450"/>
                <a:gd name="connsiteY0" fmla="*/ 276225 h 304800"/>
                <a:gd name="connsiteX1" fmla="*/ 0 w 552450"/>
                <a:gd name="connsiteY1" fmla="*/ 276225 h 304800"/>
                <a:gd name="connsiteX2" fmla="*/ 133350 w 552450"/>
                <a:gd name="connsiteY2" fmla="*/ 276225 h 304800"/>
                <a:gd name="connsiteX3" fmla="*/ 190500 w 552450"/>
                <a:gd name="connsiteY3" fmla="*/ 180975 h 304800"/>
                <a:gd name="connsiteX4" fmla="*/ 228600 w 552450"/>
                <a:gd name="connsiteY4" fmla="*/ 19050 h 304800"/>
                <a:gd name="connsiteX5" fmla="*/ 333375 w 552450"/>
                <a:gd name="connsiteY5" fmla="*/ 0 h 304800"/>
                <a:gd name="connsiteX6" fmla="*/ 552450 w 552450"/>
                <a:gd name="connsiteY6" fmla="*/ 0 h 304800"/>
                <a:gd name="connsiteX7" fmla="*/ 428625 w 552450"/>
                <a:gd name="connsiteY7" fmla="*/ 304800 h 304800"/>
                <a:gd name="connsiteX8" fmla="*/ 0 w 552450"/>
                <a:gd name="connsiteY8" fmla="*/ 27622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450" h="304800" extrusionOk="0">
                  <a:moveTo>
                    <a:pt x="0" y="276225"/>
                  </a:moveTo>
                  <a:lnTo>
                    <a:pt x="0" y="276225"/>
                  </a:lnTo>
                  <a:lnTo>
                    <a:pt x="133350" y="276225"/>
                  </a:lnTo>
                  <a:lnTo>
                    <a:pt x="190500" y="180975"/>
                  </a:lnTo>
                  <a:lnTo>
                    <a:pt x="228600" y="19050"/>
                  </a:lnTo>
                  <a:lnTo>
                    <a:pt x="333375" y="0"/>
                  </a:lnTo>
                  <a:lnTo>
                    <a:pt x="552450" y="0"/>
                  </a:lnTo>
                  <a:lnTo>
                    <a:pt x="428625" y="304800"/>
                  </a:lnTo>
                  <a:lnTo>
                    <a:pt x="0" y="2762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pic>
        <p:nvPicPr>
          <p:cNvPr id="525173726" name="Image 19"/>
          <p:cNvPicPr/>
          <p:nvPr/>
        </p:nvPicPr>
        <p:blipFill rotWithShape="1">
          <a:blip r:embed="rId5"/>
          <a:stretch/>
        </p:blipFill>
        <p:spPr bwMode="auto">
          <a:xfrm>
            <a:off x="3325410" y="1160512"/>
            <a:ext cx="1894195" cy="138257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318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73188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0496959" name="Title 8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pPr>
              <a:defRPr/>
            </a:pPr>
            <a:r>
              <a:rPr lang="fr-FR" sz="3200" b="0" i="0" u="none" strike="noStrike" cap="none" spc="0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Universality</a:t>
            </a:r>
            <a:r>
              <a:rPr lang="fr-FR" sz="3200" b="0" i="0" u="none" strike="noStrike" cap="none" spc="0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of </a:t>
            </a:r>
            <a:r>
              <a:rPr lang="fr-FR" sz="3200" b="0" i="0" u="none" strike="noStrike" cap="none" spc="0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shell</a:t>
            </a:r>
            <a:r>
              <a:rPr lang="fr-FR" sz="3200" b="0" i="0" u="none" strike="noStrike" cap="none" spc="0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3200" b="0" i="0" u="none" strike="noStrike" cap="none" spc="0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effects</a:t>
            </a:r>
            <a:r>
              <a:rPr lang="fr-FR" sz="3200" b="0" i="0" u="none" strike="noStrike" cap="none" spc="0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: proton configurations </a:t>
            </a:r>
            <a:r>
              <a:rPr lang="fr-FR" sz="3200" b="0" i="0" u="none" strike="noStrike" cap="none" spc="0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steer</a:t>
            </a:r>
            <a:r>
              <a:rPr lang="fr-FR" sz="3200" b="0" i="0" u="none" strike="noStrike" cap="none" spc="0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fission</a:t>
            </a:r>
            <a:endParaRPr sz="3200" dirty="0"/>
          </a:p>
        </p:txBody>
      </p:sp>
      <p:pic>
        <p:nvPicPr>
          <p:cNvPr id="268889569" name="Picture 268889568"/>
          <p:cNvPicPr>
            <a:picLocks noChangeAspect="1"/>
          </p:cNvPicPr>
          <p:nvPr/>
        </p:nvPicPr>
        <p:blipFill rotWithShape="1">
          <a:blip r:embed="rId3"/>
          <a:srcRect b="28131"/>
          <a:stretch/>
        </p:blipFill>
        <p:spPr bwMode="auto">
          <a:xfrm>
            <a:off x="7799875" y="1613328"/>
            <a:ext cx="3729256" cy="3711346"/>
          </a:xfrm>
          <a:prstGeom prst="rect">
            <a:avLst/>
          </a:prstGeom>
        </p:spPr>
      </p:pic>
      <p:pic>
        <p:nvPicPr>
          <p:cNvPr id="291768252" name="Picture 291768251"/>
          <p:cNvPicPr>
            <a:picLocks noChangeAspect="1"/>
          </p:cNvPicPr>
          <p:nvPr/>
        </p:nvPicPr>
        <p:blipFill rotWithShape="1">
          <a:blip r:embed="rId4"/>
          <a:srcRect b="27108"/>
          <a:stretch/>
        </p:blipFill>
        <p:spPr bwMode="auto">
          <a:xfrm>
            <a:off x="493905" y="1368208"/>
            <a:ext cx="5250056" cy="3467038"/>
          </a:xfrm>
          <a:prstGeom prst="rect">
            <a:avLst/>
          </a:prstGeom>
        </p:spPr>
      </p:pic>
      <p:sp>
        <p:nvSpPr>
          <p:cNvPr id="1811353925" name="TextBox 1811353924"/>
          <p:cNvSpPr txBox="1"/>
          <p:nvPr/>
        </p:nvSpPr>
        <p:spPr bwMode="auto">
          <a:xfrm>
            <a:off x="1960031" y="5228544"/>
            <a:ext cx="5043463" cy="131099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sz="2200" b="1" dirty="0"/>
              <a:t>P</a:t>
            </a:r>
            <a:r>
              <a:rPr lang="fr-FR" sz="2200" b="1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rotons </a:t>
            </a:r>
            <a:r>
              <a:rPr lang="fr-FR" sz="2200" b="1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emerge</a:t>
            </a:r>
            <a:r>
              <a:rPr lang="fr-FR" sz="2200" b="1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as dominant drivers</a:t>
            </a:r>
            <a:br>
              <a:rPr lang="fr-FR" sz="2200" b="1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fr-FR" sz="2200" b="1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accros the fission </a:t>
            </a:r>
            <a:r>
              <a:rPr lang="fr-FR" sz="2200" b="1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landscape</a:t>
            </a:r>
            <a:endParaRPr lang="fr-FR" sz="1600" b="1" i="0" u="none" strike="noStrike" cap="none" spc="0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algn="ctr">
              <a:defRPr/>
            </a:pP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C. Schmitt </a:t>
            </a:r>
            <a:r>
              <a:rPr sz="900"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et al.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900"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Phys. Rev. Lett.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9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126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132502 (2021); </a:t>
            </a:r>
          </a:p>
          <a:p>
            <a:pPr algn="ctr">
              <a:defRPr/>
            </a:pP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K. </a:t>
            </a:r>
            <a:r>
              <a:rPr sz="9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Mahata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900"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et al.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900"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Phys. Lett. B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9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825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136859 (2022); </a:t>
            </a:r>
          </a:p>
          <a:p>
            <a:pPr algn="ctr">
              <a:defRPr/>
            </a:pP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P. </a:t>
            </a:r>
            <a:r>
              <a:rPr sz="9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Morfouace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900"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et al.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900"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Nature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9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641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339 (2025); </a:t>
            </a:r>
          </a:p>
          <a:p>
            <a:pPr algn="ctr">
              <a:defRPr/>
            </a:pP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J. </a:t>
            </a:r>
            <a:r>
              <a:rPr sz="9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Buete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900"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et al.</a:t>
            </a:r>
            <a:r>
              <a:rPr sz="9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arXiv:2503.23681 (2025). </a:t>
            </a:r>
            <a:endParaRPr sz="1200" b="0" dirty="0"/>
          </a:p>
        </p:txBody>
      </p:sp>
      <p:sp>
        <p:nvSpPr>
          <p:cNvPr id="986279158" name="TextBox 986279157"/>
          <p:cNvSpPr txBox="1"/>
          <p:nvPr/>
        </p:nvSpPr>
        <p:spPr bwMode="auto">
          <a:xfrm>
            <a:off x="8119955" y="5374068"/>
            <a:ext cx="3704047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fr-FR"/>
              <a:t>P. Morfouace </a:t>
            </a:r>
            <a:r>
              <a:rPr lang="fr-FR" i="1"/>
              <a:t>et al.</a:t>
            </a:r>
            <a:r>
              <a:rPr lang="fr-FR"/>
              <a:t> Nature (2025)</a:t>
            </a:r>
          </a:p>
        </p:txBody>
      </p:sp>
      <p:sp>
        <p:nvSpPr>
          <p:cNvPr id="1428762781" name="TextBox 1428762780"/>
          <p:cNvSpPr txBox="1"/>
          <p:nvPr/>
        </p:nvSpPr>
        <p:spPr bwMode="auto">
          <a:xfrm>
            <a:off x="1471736" y="4769368"/>
            <a:ext cx="3067733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fr-FR" dirty="0"/>
              <a:t>K. </a:t>
            </a:r>
            <a:r>
              <a:rPr lang="fr-FR" dirty="0" err="1"/>
              <a:t>Mahata</a:t>
            </a:r>
            <a:r>
              <a:rPr lang="fr-FR" dirty="0"/>
              <a:t> </a:t>
            </a:r>
            <a:r>
              <a:rPr lang="fr-FR" i="1" dirty="0"/>
              <a:t>et al.</a:t>
            </a:r>
            <a:r>
              <a:rPr lang="fr-FR" dirty="0"/>
              <a:t> PLB  (2022)</a:t>
            </a:r>
          </a:p>
        </p:txBody>
      </p:sp>
      <p:sp>
        <p:nvSpPr>
          <p:cNvPr id="455979398" name="TextBox 455979397"/>
          <p:cNvSpPr txBox="1"/>
          <p:nvPr/>
        </p:nvSpPr>
        <p:spPr bwMode="auto">
          <a:xfrm>
            <a:off x="7820334" y="5851215"/>
            <a:ext cx="3509848" cy="640440"/>
          </a:xfrm>
          <a:prstGeom prst="rect">
            <a:avLst/>
          </a:prstGeom>
          <a:noFill/>
          <a:ln w="6350">
            <a:solidFill>
              <a:srgbClr val="FF0000"/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fr-FR" dirty="0" err="1">
                <a:solidFill>
                  <a:srgbClr val="FF0000"/>
                </a:solidFill>
              </a:rPr>
              <a:t>Talks</a:t>
            </a:r>
            <a:r>
              <a:rPr lang="fr-FR" dirty="0">
                <a:solidFill>
                  <a:srgbClr val="FF0000"/>
                </a:solidFill>
              </a:rPr>
              <a:t> : P. </a:t>
            </a:r>
            <a:r>
              <a:rPr lang="fr-FR" dirty="0" err="1">
                <a:solidFill>
                  <a:srgbClr val="FF0000"/>
                </a:solidFill>
              </a:rPr>
              <a:t>Morfouace</a:t>
            </a:r>
            <a:r>
              <a:rPr lang="fr-FR" dirty="0">
                <a:solidFill>
                  <a:srgbClr val="FF0000"/>
                </a:solidFill>
              </a:rPr>
              <a:t> for </a:t>
            </a:r>
            <a:r>
              <a:rPr lang="fr-FR" dirty="0" err="1">
                <a:solidFill>
                  <a:srgbClr val="FF0000"/>
                </a:solidFill>
              </a:rPr>
              <a:t>recent</a:t>
            </a:r>
            <a:r>
              <a:rPr lang="fr-FR" dirty="0">
                <a:solidFill>
                  <a:srgbClr val="FF0000"/>
                </a:solidFill>
              </a:rPr>
              <a:t> 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 err="1">
                <a:solidFill>
                  <a:srgbClr val="FF0000"/>
                </a:solidFill>
              </a:rPr>
              <a:t>results</a:t>
            </a:r>
            <a:r>
              <a:rPr lang="fr-FR" dirty="0">
                <a:solidFill>
                  <a:srgbClr val="FF0000"/>
                </a:solidFill>
              </a:rPr>
              <a:t> on n-</a:t>
            </a:r>
            <a:r>
              <a:rPr lang="fr-FR" dirty="0" err="1">
                <a:solidFill>
                  <a:srgbClr val="FF0000"/>
                </a:solidFill>
              </a:rPr>
              <a:t>deficient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systems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1044B5-DC59-24E7-C18B-BDCA59D093F5}"/>
              </a:ext>
            </a:extLst>
          </p:cNvPr>
          <p:cNvSpPr txBox="1"/>
          <p:nvPr/>
        </p:nvSpPr>
        <p:spPr>
          <a:xfrm>
            <a:off x="428822" y="956880"/>
            <a:ext cx="4467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Pre-actinide Fusion Fission / </a:t>
            </a:r>
            <a:r>
              <a:rPr lang="en-US" b="1" dirty="0">
                <a:latin typeface="Symbol" panose="05050102010706020507" pitchFamily="18" charset="2"/>
              </a:rPr>
              <a:t>b</a:t>
            </a:r>
            <a:r>
              <a:rPr lang="en-US" b="1" dirty="0"/>
              <a:t>-delayed</a:t>
            </a:r>
          </a:p>
          <a:p>
            <a:pPr algn="ctr"/>
            <a:r>
              <a:rPr lang="en-US" dirty="0" err="1"/>
              <a:t>Z</a:t>
            </a:r>
            <a:r>
              <a:rPr lang="en-US" baseline="-25000" dirty="0" err="1"/>
              <a:t>heavy</a:t>
            </a:r>
            <a:r>
              <a:rPr lang="en-US" baseline="-25000" dirty="0"/>
              <a:t> </a:t>
            </a:r>
            <a:r>
              <a:rPr lang="en-US" dirty="0"/>
              <a:t>and</a:t>
            </a:r>
            <a:r>
              <a:rPr lang="en-US" baseline="-25000" dirty="0"/>
              <a:t> </a:t>
            </a:r>
            <a:r>
              <a:rPr lang="en-US" dirty="0" err="1"/>
              <a:t>Z</a:t>
            </a:r>
            <a:r>
              <a:rPr lang="en-US" baseline="-25000" dirty="0" err="1"/>
              <a:t>Light</a:t>
            </a:r>
            <a:r>
              <a:rPr lang="en-US" dirty="0"/>
              <a:t> inferred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B30387-EDCD-3D75-EB35-DFD73D366E99}"/>
              </a:ext>
            </a:extLst>
          </p:cNvPr>
          <p:cNvSpPr txBox="1"/>
          <p:nvPr/>
        </p:nvSpPr>
        <p:spPr bwMode="auto">
          <a:xfrm>
            <a:off x="8165780" y="917603"/>
            <a:ext cx="2768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EM Fission Induced </a:t>
            </a:r>
          </a:p>
          <a:p>
            <a:pPr algn="ctr"/>
            <a:r>
              <a:rPr lang="en-US" dirty="0" err="1"/>
              <a:t>Z</a:t>
            </a:r>
            <a:r>
              <a:rPr lang="en-US" baseline="-25000" dirty="0" err="1"/>
              <a:t>heavy</a:t>
            </a:r>
            <a:r>
              <a:rPr lang="en-US" baseline="-25000" dirty="0"/>
              <a:t> </a:t>
            </a:r>
            <a:r>
              <a:rPr lang="en-US" dirty="0"/>
              <a:t>and</a:t>
            </a:r>
            <a:r>
              <a:rPr lang="en-US" baseline="-25000" dirty="0"/>
              <a:t> </a:t>
            </a:r>
            <a:r>
              <a:rPr lang="en-US" dirty="0" err="1"/>
              <a:t>Z</a:t>
            </a:r>
            <a:r>
              <a:rPr lang="en-US" baseline="-25000" dirty="0" err="1"/>
              <a:t>Light</a:t>
            </a:r>
            <a:r>
              <a:rPr lang="en-US" dirty="0"/>
              <a:t> measured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135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13539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0389675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4400" b="0" i="0" u="none" strike="noStrike" cap="none" spc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Correlations</a:t>
            </a:r>
            <a:r>
              <a:rPr lang="fr-FR" sz="4400" b="0" i="0" u="none" strike="noStrike" cap="none" spc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4400" b="0" i="0" u="none" strike="noStrike" cap="none" spc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give</a:t>
            </a:r>
            <a:r>
              <a:rPr lang="fr-FR" sz="4400" b="0" i="0" u="none" strike="noStrike" cap="none" spc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insight to the fission process</a:t>
            </a:r>
            <a:endParaRPr sz="4400" dirty="0"/>
          </a:p>
          <a:p>
            <a:pPr>
              <a:defRPr/>
            </a:pPr>
            <a:endParaRPr dirty="0"/>
          </a:p>
        </p:txBody>
      </p:sp>
      <p:pic>
        <p:nvPicPr>
          <p:cNvPr id="1088179306" name="Image 4"/>
          <p:cNvPicPr>
            <a:picLocks noChangeAspect="1"/>
          </p:cNvPicPr>
          <p:nvPr/>
        </p:nvPicPr>
        <p:blipFill rotWithShape="1">
          <a:blip r:embed="rId3"/>
          <a:srcRect t="24652"/>
          <a:stretch/>
        </p:blipFill>
        <p:spPr bwMode="auto">
          <a:xfrm>
            <a:off x="3628757" y="1880278"/>
            <a:ext cx="8783146" cy="4671721"/>
          </a:xfrm>
          <a:prstGeom prst="rect">
            <a:avLst/>
          </a:prstGeom>
        </p:spPr>
      </p:pic>
      <p:cxnSp>
        <p:nvCxnSpPr>
          <p:cNvPr id="163802888" name="Connecteur droit avec flèche 10"/>
          <p:cNvCxnSpPr/>
          <p:nvPr/>
        </p:nvCxnSpPr>
        <p:spPr bwMode="auto">
          <a:xfrm flipV="1">
            <a:off x="3953735" y="4016764"/>
            <a:ext cx="378082" cy="2122"/>
          </a:xfrm>
          <a:prstGeom prst="straightConnector1">
            <a:avLst/>
          </a:prstGeom>
          <a:ln w="57150">
            <a:solidFill>
              <a:srgbClr val="FF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1839901" name="Rectangle 14"/>
          <p:cNvSpPr/>
          <p:nvPr/>
        </p:nvSpPr>
        <p:spPr bwMode="auto">
          <a:xfrm>
            <a:off x="5368372" y="1534857"/>
            <a:ext cx="5048248" cy="478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>
                <a:solidFill>
                  <a:schemeClr val="tx1"/>
                </a:solidFill>
              </a:rPr>
              <a:t>M. Caamano</a:t>
            </a:r>
            <a:r>
              <a:rPr lang="fr-FR" sz="18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800" b="0" i="1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 al.</a:t>
            </a:r>
            <a:r>
              <a:rPr lang="fr-FR">
                <a:solidFill>
                  <a:schemeClr val="tx1"/>
                </a:solidFill>
              </a:rPr>
              <a:t> </a:t>
            </a:r>
            <a:r>
              <a:rPr lang="fr-FR" sz="18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PRC</a:t>
            </a:r>
            <a:r>
              <a:rPr lang="fr-FR">
                <a:solidFill>
                  <a:schemeClr val="tx1"/>
                </a:solidFill>
              </a:rPr>
              <a:t> (2015) </a:t>
            </a:r>
            <a:br>
              <a:rPr lang="fr-FR">
                <a:solidFill>
                  <a:schemeClr val="tx1"/>
                </a:solidFill>
              </a:rPr>
            </a:br>
            <a:r>
              <a:rPr lang="fr-FR">
                <a:solidFill>
                  <a:schemeClr val="tx1"/>
                </a:solidFill>
              </a:rPr>
              <a:t>D. Ramos </a:t>
            </a:r>
            <a:r>
              <a:rPr lang="fr-FR" i="1">
                <a:solidFill>
                  <a:schemeClr val="tx1"/>
                </a:solidFill>
              </a:rPr>
              <a:t>et al.</a:t>
            </a:r>
            <a:r>
              <a:rPr lang="fr-FR">
                <a:solidFill>
                  <a:schemeClr val="tx1"/>
                </a:solidFill>
              </a:rPr>
              <a:t> </a:t>
            </a:r>
            <a:r>
              <a:rPr lang="fr-FR" sz="18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PRC</a:t>
            </a:r>
            <a:r>
              <a:rPr lang="fr-FR">
                <a:solidFill>
                  <a:schemeClr val="tx1"/>
                </a:solidFill>
              </a:rPr>
              <a:t>(2019) </a:t>
            </a:r>
            <a:endParaRPr/>
          </a:p>
        </p:txBody>
      </p:sp>
      <p:sp>
        <p:nvSpPr>
          <p:cNvPr id="1855651220" name="ZoneTexte 15"/>
          <p:cNvSpPr txBox="1"/>
          <p:nvPr/>
        </p:nvSpPr>
        <p:spPr bwMode="auto">
          <a:xfrm>
            <a:off x="4476637" y="6263303"/>
            <a:ext cx="6875462" cy="457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fr-FR" sz="2400" dirty="0" err="1"/>
              <a:t>Reveals</a:t>
            </a:r>
            <a:r>
              <a:rPr lang="fr-FR" sz="2400" dirty="0"/>
              <a:t> fine structural </a:t>
            </a:r>
            <a:r>
              <a:rPr lang="fr-FR" sz="2400" dirty="0" err="1"/>
              <a:t>effects</a:t>
            </a:r>
            <a:r>
              <a:rPr lang="fr-FR" sz="2400" dirty="0"/>
              <a:t> </a:t>
            </a:r>
            <a:r>
              <a:rPr lang="fr-FR" sz="2400" dirty="0" err="1"/>
              <a:t>otherwise</a:t>
            </a:r>
            <a:r>
              <a:rPr lang="fr-FR" sz="2400" dirty="0"/>
              <a:t> </a:t>
            </a:r>
            <a:r>
              <a:rPr lang="fr-FR" sz="2400" dirty="0" err="1"/>
              <a:t>unknown</a:t>
            </a:r>
            <a:endParaRPr dirty="0"/>
          </a:p>
        </p:txBody>
      </p:sp>
      <p:grpSp>
        <p:nvGrpSpPr>
          <p:cNvPr id="274011482" name="Groupe 18"/>
          <p:cNvGrpSpPr/>
          <p:nvPr/>
        </p:nvGrpSpPr>
        <p:grpSpPr bwMode="auto">
          <a:xfrm>
            <a:off x="870" y="1892690"/>
            <a:ext cx="3952866" cy="4272739"/>
            <a:chOff x="374400" y="1766887"/>
            <a:chExt cx="3952866" cy="4272739"/>
          </a:xfrm>
        </p:grpSpPr>
        <p:pic>
          <p:nvPicPr>
            <p:cNvPr id="1562537002" name="Image 6"/>
            <p:cNvPicPr>
              <a:picLocks noChangeAspect="1"/>
            </p:cNvPicPr>
            <p:nvPr/>
          </p:nvPicPr>
          <p:blipFill rotWithShape="1">
            <a:blip r:embed="rId4"/>
            <a:srcRect t="24652" r="50714" b="29251"/>
            <a:stretch/>
          </p:blipFill>
          <p:spPr bwMode="auto">
            <a:xfrm>
              <a:off x="374400" y="1766887"/>
              <a:ext cx="3462777" cy="2142297"/>
            </a:xfrm>
            <a:prstGeom prst="rect">
              <a:avLst/>
            </a:prstGeom>
          </p:spPr>
        </p:pic>
        <p:pic>
          <p:nvPicPr>
            <p:cNvPr id="1709240992" name="Image 7"/>
            <p:cNvPicPr>
              <a:picLocks noChangeAspect="1"/>
            </p:cNvPicPr>
            <p:nvPr/>
          </p:nvPicPr>
          <p:blipFill rotWithShape="1">
            <a:blip r:embed="rId4"/>
            <a:srcRect l="47817" t="24652" r="40" b="29251"/>
            <a:stretch/>
          </p:blipFill>
          <p:spPr bwMode="auto">
            <a:xfrm>
              <a:off x="446939" y="3858840"/>
              <a:ext cx="3663418" cy="2142297"/>
            </a:xfrm>
            <a:prstGeom prst="rect">
              <a:avLst/>
            </a:prstGeom>
          </p:spPr>
        </p:pic>
        <p:sp>
          <p:nvSpPr>
            <p:cNvPr id="1560292716" name="Accolade fermante 8"/>
            <p:cNvSpPr/>
            <p:nvPr/>
          </p:nvSpPr>
          <p:spPr bwMode="auto">
            <a:xfrm>
              <a:off x="4163979" y="1970313"/>
              <a:ext cx="163287" cy="3845542"/>
            </a:xfrm>
            <a:prstGeom prst="rightBrace">
              <a:avLst>
                <a:gd name="adj1" fmla="val 8333"/>
                <a:gd name="adj2" fmla="val 500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457752493" name="Rectangle 16"/>
            <p:cNvSpPr/>
            <p:nvPr/>
          </p:nvSpPr>
          <p:spPr bwMode="auto">
            <a:xfrm>
              <a:off x="3543300" y="3686175"/>
              <a:ext cx="455569" cy="172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060379407" name="Rectangle 17"/>
            <p:cNvSpPr/>
            <p:nvPr/>
          </p:nvSpPr>
          <p:spPr bwMode="auto">
            <a:xfrm>
              <a:off x="374400" y="5769621"/>
              <a:ext cx="625725" cy="2700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1936395330" name="TextBox 3"/>
          <p:cNvSpPr txBox="1"/>
          <p:nvPr/>
        </p:nvSpPr>
        <p:spPr bwMode="auto">
          <a:xfrm rot="16199998">
            <a:off x="4196155" y="3013003"/>
            <a:ext cx="641019" cy="3661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/>
              <a:t>Post</a:t>
            </a:r>
            <a:endParaRPr/>
          </a:p>
        </p:txBody>
      </p:sp>
      <p:pic>
        <p:nvPicPr>
          <p:cNvPr id="1683542261" name="Image 16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5704803" y="2370054"/>
            <a:ext cx="3596263" cy="3293418"/>
          </a:xfrm>
          <a:prstGeom prst="rect">
            <a:avLst/>
          </a:prstGeom>
        </p:spPr>
      </p:pic>
      <p:sp>
        <p:nvSpPr>
          <p:cNvPr id="879674011" name="ZoneTexte 5"/>
          <p:cNvSpPr txBox="1"/>
          <p:nvPr/>
        </p:nvSpPr>
        <p:spPr bwMode="auto">
          <a:xfrm>
            <a:off x="11666" y="896040"/>
            <a:ext cx="4470034" cy="914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dirty="0" err="1">
                <a:solidFill>
                  <a:srgbClr val="C00000"/>
                </a:solidFill>
              </a:rPr>
              <a:t>Fissioning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system-E</a:t>
            </a:r>
            <a:r>
              <a:rPr lang="fr-FR" dirty="0">
                <a:solidFill>
                  <a:srgbClr val="C00000"/>
                </a:solidFill>
              </a:rPr>
              <a:t>* </a:t>
            </a:r>
          </a:p>
          <a:p>
            <a:pPr algn="ctr">
              <a:defRPr/>
            </a:pPr>
            <a:r>
              <a:rPr lang="fr-FR" dirty="0">
                <a:solidFill>
                  <a:srgbClr val="C00000"/>
                </a:solidFill>
              </a:rPr>
              <a:t>and  </a:t>
            </a:r>
            <a:br>
              <a:rPr lang="fr-FR" dirty="0">
                <a:solidFill>
                  <a:srgbClr val="C00000"/>
                </a:solidFill>
              </a:rPr>
            </a:br>
            <a:r>
              <a:rPr lang="fr-FR" b="1" dirty="0">
                <a:solidFill>
                  <a:srgbClr val="C00000"/>
                </a:solidFill>
              </a:rPr>
              <a:t>Fission Fragment A-Z </a:t>
            </a:r>
            <a:r>
              <a:rPr lang="fr-FR" dirty="0" err="1">
                <a:solidFill>
                  <a:srgbClr val="C00000"/>
                </a:solidFill>
              </a:rPr>
              <a:t>correlations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185791-7FE1-B50E-F621-86A8DB484285}"/>
              </a:ext>
            </a:extLst>
          </p:cNvPr>
          <p:cNvSpPr txBox="1"/>
          <p:nvPr/>
        </p:nvSpPr>
        <p:spPr>
          <a:xfrm>
            <a:off x="9857535" y="1073192"/>
            <a:ext cx="22987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dirty="0"/>
              <a:t>0.01 in N/Z </a:t>
            </a:r>
            <a:br>
              <a:rPr lang="fr-FR" sz="1800" dirty="0"/>
            </a:br>
            <a:r>
              <a:rPr lang="fr-FR" sz="1800" dirty="0"/>
              <a:t>=&gt; </a:t>
            </a:r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better</a:t>
            </a:r>
            <a:r>
              <a:rPr lang="fr-FR" sz="1800" dirty="0"/>
              <a:t> </a:t>
            </a:r>
            <a:br>
              <a:rPr lang="fr-FR" sz="1800" dirty="0"/>
            </a:br>
            <a:r>
              <a:rPr lang="fr-FR" sz="1800" dirty="0" err="1"/>
              <a:t>than</a:t>
            </a:r>
            <a:r>
              <a:rPr lang="fr-FR" sz="1800" dirty="0"/>
              <a:t> 1 neutrons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179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354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6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639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5049</Words>
  <Application>Microsoft Office PowerPoint</Application>
  <PresentationFormat>Widescreen</PresentationFormat>
  <Paragraphs>723</Paragraphs>
  <Slides>46</Slides>
  <Notes>46</Notes>
  <HiddenSlides>2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61" baseType="lpstr">
      <vt:lpstr>Arial</vt:lpstr>
      <vt:lpstr>Calibri</vt:lpstr>
      <vt:lpstr>Cambria Math</vt:lpstr>
      <vt:lpstr>Candara</vt:lpstr>
      <vt:lpstr>DejaVu Sans</vt:lpstr>
      <vt:lpstr>Helvetica Neue</vt:lpstr>
      <vt:lpstr>Helvetica Neue Light</vt:lpstr>
      <vt:lpstr>Helvetica Neue Thin</vt:lpstr>
      <vt:lpstr>HelveticaNeue</vt:lpstr>
      <vt:lpstr>HelveticaNeue-Thin</vt:lpstr>
      <vt:lpstr>Liberation Sans</vt:lpstr>
      <vt:lpstr>Symbol</vt:lpstr>
      <vt:lpstr>Times New Roman</vt:lpstr>
      <vt:lpstr>Wingdings</vt:lpstr>
      <vt:lpstr>Office Theme</vt:lpstr>
      <vt:lpstr>PowerPoint Presentation</vt:lpstr>
      <vt:lpstr>Challenging Fission</vt:lpstr>
      <vt:lpstr>Fission Process</vt:lpstr>
      <vt:lpstr>Intertwinned Theories and Expriments </vt:lpstr>
      <vt:lpstr>Correlations give insight to the fission process</vt:lpstr>
      <vt:lpstr>Correlations give insight to the fission process</vt:lpstr>
      <vt:lpstr>« Universality » of shell effects across fission landscape</vt:lpstr>
      <vt:lpstr>Universality of shell effects: proton configurations steer fission</vt:lpstr>
      <vt:lpstr>Correlations give insight to the fission process </vt:lpstr>
      <vt:lpstr>Correlations give insight to the fission process </vt:lpstr>
      <vt:lpstr>The Experimental Fission Landscape Today </vt:lpstr>
      <vt:lpstr>Fission in inverse kinematics at VAMOS++</vt:lpstr>
      <vt:lpstr>VAMOS++ and PISTA/SPIDER </vt:lpstr>
      <vt:lpstr>VAMOS++ and PISTA/SPIDER</vt:lpstr>
      <vt:lpstr>VAMOS++ and PISTA/SPIDER </vt:lpstr>
      <vt:lpstr>Tracing back to scission</vt:lpstr>
      <vt:lpstr>Tracing back to scission </vt:lpstr>
      <vt:lpstr>Tracing back to scission</vt:lpstr>
      <vt:lpstr>Where are we heading today ?</vt:lpstr>
      <vt:lpstr>AI’s perception of the instrument</vt:lpstr>
      <vt:lpstr>AI’s perception of the instrument</vt:lpstr>
      <vt:lpstr>AI’s perception of the instrument</vt:lpstr>
      <vt:lpstr>Almost twenty years of Fission at VAMOS++ </vt:lpstr>
      <vt:lpstr>Nuclear fission has entered a new era of precision and correlation</vt:lpstr>
      <vt:lpstr>PowerPoint Presentation</vt:lpstr>
      <vt:lpstr>Fusion-Fission in n-deficient pre-Actinides </vt:lpstr>
      <vt:lpstr>From a proton content perspective</vt:lpstr>
      <vt:lpstr>Continuous improvements of VAMOS</vt:lpstr>
      <vt:lpstr>And much more at VAMOS</vt:lpstr>
      <vt:lpstr>Detecting two fission fragments </vt:lpstr>
      <vt:lpstr>Towards Complete Measurements </vt:lpstr>
      <vt:lpstr>PowerPoint Presentation</vt:lpstr>
      <vt:lpstr>Tracing back to scission</vt:lpstr>
      <vt:lpstr>PowerPoint Presentation</vt:lpstr>
      <vt:lpstr>A set of revisited and new observables Fragments N excess (&lt;N&gt;/Z)</vt:lpstr>
      <vt:lpstr>PISTA : Improving fissioning system identification</vt:lpstr>
      <vt:lpstr>Fission in inverse kinematics at VAMOS/GANIL </vt:lpstr>
      <vt:lpstr>Scission Observables - Detection of both fragments </vt:lpstr>
      <vt:lpstr>Exploring further the fission landscape</vt:lpstr>
      <vt:lpstr>Rich ongoing and future studies at VAMOS</vt:lpstr>
      <vt:lpstr>Rich ongoing and future studies at VAMOS</vt:lpstr>
      <vt:lpstr>Fission studies at VAMOS/GANIL</vt:lpstr>
      <vt:lpstr>Why fission still matters ?</vt:lpstr>
      <vt:lpstr>The richness of fission observables </vt:lpstr>
      <vt:lpstr>The richness of fission observables 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Antoine Lem</cp:lastModifiedBy>
  <cp:revision>66</cp:revision>
  <dcterms:created xsi:type="dcterms:W3CDTF">2026-08-03T06:46:37Z</dcterms:created>
  <dcterms:modified xsi:type="dcterms:W3CDTF">2026-09-04T06:28:47Z</dcterms:modified>
</cp:coreProperties>
</file>