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446" r:id="rId2"/>
    <p:sldId id="488" r:id="rId3"/>
    <p:sldId id="447" r:id="rId4"/>
    <p:sldId id="491" r:id="rId5"/>
    <p:sldId id="492" r:id="rId6"/>
    <p:sldId id="264" r:id="rId7"/>
    <p:sldId id="329" r:id="rId8"/>
    <p:sldId id="467" r:id="rId9"/>
    <p:sldId id="489" r:id="rId10"/>
    <p:sldId id="453" r:id="rId11"/>
    <p:sldId id="457" r:id="rId12"/>
    <p:sldId id="448" r:id="rId13"/>
    <p:sldId id="468" r:id="rId14"/>
    <p:sldId id="460" r:id="rId15"/>
    <p:sldId id="433" r:id="rId16"/>
    <p:sldId id="459" r:id="rId17"/>
    <p:sldId id="461" r:id="rId18"/>
    <p:sldId id="429" r:id="rId19"/>
    <p:sldId id="470" r:id="rId20"/>
    <p:sldId id="500" r:id="rId21"/>
    <p:sldId id="472" r:id="rId22"/>
    <p:sldId id="480" r:id="rId23"/>
    <p:sldId id="479" r:id="rId24"/>
    <p:sldId id="498" r:id="rId25"/>
    <p:sldId id="475" r:id="rId26"/>
    <p:sldId id="496" r:id="rId27"/>
    <p:sldId id="493" r:id="rId28"/>
    <p:sldId id="40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F87"/>
    <a:srgbClr val="29F723"/>
    <a:srgbClr val="A647EE"/>
    <a:srgbClr val="F99E02"/>
    <a:srgbClr val="DF9DFF"/>
    <a:srgbClr val="FF9DD9"/>
    <a:srgbClr val="FF82D9"/>
    <a:srgbClr val="7EFF7D"/>
    <a:srgbClr val="72E972"/>
    <a:srgbClr val="2AF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861"/>
    <p:restoredTop sz="96098"/>
  </p:normalViewPr>
  <p:slideViewPr>
    <p:cSldViewPr snapToGrid="0" snapToObjects="1">
      <p:cViewPr varScale="1">
        <p:scale>
          <a:sx n="107" d="100"/>
          <a:sy n="107" d="100"/>
        </p:scale>
        <p:origin x="1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3" d="100"/>
        <a:sy n="10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39D4E-88FE-0A42-9FD5-71195E0E71F4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BA51C-A807-C640-AA7A-576B066D9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10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Hello…it is a pleasure to be here…for the first time every at the lake Zakopane nuclear physics conference!</a:t>
            </a:r>
          </a:p>
          <a:p>
            <a:endParaRPr lang="en-US" dirty="0"/>
          </a:p>
          <a:p>
            <a:r>
              <a:rPr lang="en-US" dirty="0"/>
              <a:t>my title is vibrational excitation in Nuclei….specifically the low-lying vibrational excitation in nuclei</a:t>
            </a:r>
          </a:p>
          <a:p>
            <a:r>
              <a:rPr lang="en-US" dirty="0"/>
              <a:t>There has been a lot of discussions in our field in the past two decades or so…about the </a:t>
            </a:r>
            <a:r>
              <a:rPr lang="en-US" dirty="0" err="1"/>
              <a:t>possiblility</a:t>
            </a:r>
            <a:r>
              <a:rPr lang="en-US" dirty="0"/>
              <a:t> that there are no low-lying vibrational excitations in nuclei</a:t>
            </a:r>
          </a:p>
          <a:p>
            <a:r>
              <a:rPr lang="en-US" dirty="0"/>
              <a:t>I hope to show you that it is not the case…they exist and I. hope to share with you how you can tell the difference…..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57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54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BC1AB-2CC3-2445-98A7-796E43E15FD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64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F5124-185C-1F20-9EEA-9C103083C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ACB5EE-AB8D-A9D1-8C07-CC8480736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F119B7-DCEB-C428-0B05-7D80093B6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Fo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37F19-B737-FBA2-250B-D8CE140ED1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BC1AB-2CC3-2445-98A7-796E43E15FD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15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BC1AB-2CC3-2445-98A7-796E43E15FD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71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Dynamics of nuclei…in rotations and vibrations…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68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solid shapes…n-p interactions that yield a pattern of low-lying excited states from which we extract the idea of a shape…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20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Vibrational excitations took much longer than rotational ones to be accepted….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1800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Gaute Hagen’s s-wave contact to cause deformation….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8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course if nuclei do not have oscillations …would be an odd quantum mechanical system…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99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Typically difficult to observe experimentally….</a:t>
            </a:r>
          </a:p>
          <a:p>
            <a:r>
              <a:rPr lang="en-US" dirty="0"/>
              <a:t>What is the nature of these 0+ states?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3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the nuclear landscape tell us?</a:t>
            </a:r>
          </a:p>
          <a:p>
            <a:r>
              <a:rPr lang="en-US" dirty="0"/>
              <a:t>Global calculations using HFB theory extended by the generator coordinate method and mapped onto a five-dimensional collective quadrupole Hamiltonian</a:t>
            </a:r>
          </a:p>
          <a:p>
            <a:r>
              <a:rPr lang="en-US" dirty="0"/>
              <a:t>Same deformation as the ground state with a larger dispersion….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17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Theoretical framework is broad and spans from the shell model and extensions to the onset of collectivity with microscopic/macroscopic foundations of geometric and </a:t>
            </a:r>
            <a:r>
              <a:rPr lang="en-US" dirty="0" err="1"/>
              <a:t>algebrai</a:t>
            </a:r>
            <a:r>
              <a:rPr lang="en-US" dirty="0"/>
              <a:t> models…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9BA51C-A807-C640-AA7A-576B066D98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50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CA939-D69E-9B44-8906-B743D1D86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EB398-E241-0541-A62E-9310F9B35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C2CB0-AD2C-4540-8560-BF1C10C08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071EC-E303-2149-A0E3-BA6415A38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10BBF-4782-9342-B57F-E2385C92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5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53F3-24CC-8244-BC65-D7F2CFA3D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28567-3EDE-DC4F-9F27-7853A9CA2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5BD02-31B1-7A4B-B397-1A023DFC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21D3-2482-0543-A231-7F75F47F5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28A89-D0A7-7545-A2BA-DBCF1332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4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DCD729-C43F-AA48-B323-72F769052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5120D-47C2-0444-A199-892ACA548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0D655-281C-F34A-8B5E-8EC76BCD2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97F82-F244-E244-B771-74F8E2839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FE7F4-EE01-9C4E-9DF3-A8504C30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3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8787-8A16-D249-924D-D0B52C4C2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EDA54-C952-9D44-9B45-7A54C76C7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83B04-A465-884E-9EB4-3DA82D69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F017F-1989-714C-9275-FCB40D14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8CE34-6F43-6447-A044-27304E2BC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193A6-B9BB-9742-B115-BB11240F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14E62-20DE-B54A-A107-7C083BA49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8B2AD-FBA5-6E44-B788-0332D4F4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69BA-5C13-8D42-98DD-EB5C594B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C86A0-FDA0-2B41-B9D9-55F349767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4AD7C-41A1-0247-BBFC-DA2193BEA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0175C-F1E0-8E48-A6A6-AB58B20F8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8A73C-DA42-314D-B3F2-D14E2AE76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40759-2F00-2549-B885-4CA9B860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AE60DB-E05C-214C-8B7E-A6A1AE20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700496-D50A-A64E-9987-77443E59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29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7C656-5195-A646-899F-8F1AA6F7D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35A4B-A96F-5E43-B1D2-3E053DF1A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B1923-D614-5647-914B-C76829191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FBCCB-E93B-E44A-8A8F-1098C1BD8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263513-C1BC-A740-8D21-522D5702EA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BDAC23-4B5A-D345-9B28-4494295E5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1F7BA-290D-C34F-8FD0-00FCBFDC7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EC05B1-B28A-DC43-B0B8-80673088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63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4C303-34A3-B448-B5D7-55106BCF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D1E14-A5E2-FE45-84FF-40B80C04B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FD10B8-20D4-6944-ACBF-B2426D524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975DF-74CD-BF44-9320-27DFD985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D27275-A705-5045-B0BC-CCE44269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9D92D-8BDB-DC45-8369-047D5F9F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2CF34-807E-A04C-9419-94EAB9464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7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2BCB1-2B37-EA47-AD12-BD10A4B0B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4DDA5-2A69-D84D-A967-D7DA0E441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C6EA5E-A779-534B-BCE2-58E9B68DF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F6BD5-E07A-6B49-8D24-D58C9F66F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A1C98-4BF6-734D-8669-AB95E47E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62900-A92D-214E-94EE-151C4E68A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9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F042-7E15-4B4A-8ED4-A784E2F1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ED0BA8-192B-8B44-A658-0341132BF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3726D-0479-AB46-AD7A-2E3B6C70D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6C3D3-7C82-9C47-B9BD-28A9F222F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9E247-D06F-8944-B324-225EB6D8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B3F0B-2F79-884E-B66F-BD6A85907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6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E6DB02-5773-4B4B-9503-6E9FD6DAF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C6914-3BB5-0146-AFBE-75F2ABD7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39410-7FFD-2A40-A4F0-84F5A9E38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1531-C784-EB4C-9A4D-C5D294E91639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00ACD-A296-0349-8A92-767C99DC5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47D96-CC31-BC47-9E76-F7B753157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8359-726D-934A-9F06-11858A64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tiff"/><Relationship Id="rId5" Type="http://schemas.openxmlformats.org/officeDocument/2006/relationships/image" Target="../media/image33.tif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tiff"/><Relationship Id="rId5" Type="http://schemas.openxmlformats.org/officeDocument/2006/relationships/image" Target="../media/image5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B1152C-65EB-45DA-FD5C-CFC0EC5FACD9}"/>
              </a:ext>
            </a:extLst>
          </p:cNvPr>
          <p:cNvSpPr txBox="1"/>
          <p:nvPr/>
        </p:nvSpPr>
        <p:spPr>
          <a:xfrm>
            <a:off x="-114662" y="1433607"/>
            <a:ext cx="12446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A647EE"/>
                </a:solidFill>
                <a:latin typeface="Avenir Next LT Pro" panose="020B0504020202020204" pitchFamily="34" charset="77"/>
              </a:rPr>
              <a:t>Vibrational Excitations in Nuclei?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649221-C7D4-8DE4-B16A-F3F0DD62739F}"/>
              </a:ext>
            </a:extLst>
          </p:cNvPr>
          <p:cNvSpPr txBox="1"/>
          <p:nvPr/>
        </p:nvSpPr>
        <p:spPr>
          <a:xfrm>
            <a:off x="2360036" y="2340059"/>
            <a:ext cx="640887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dirty="0">
              <a:solidFill>
                <a:srgbClr val="00B050"/>
              </a:solidFill>
              <a:latin typeface="Avenir Next LT Pro" panose="020B0504020202020204" pitchFamily="34" charset="77"/>
            </a:endParaRP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Avenir Next LT Pro" panose="020B0504020202020204" pitchFamily="34" charset="77"/>
              </a:rPr>
              <a:t>Ani </a:t>
            </a:r>
            <a:r>
              <a:rPr lang="en-US" sz="4800" dirty="0" err="1">
                <a:solidFill>
                  <a:srgbClr val="0070C0"/>
                </a:solidFill>
                <a:latin typeface="Avenir Next LT Pro" panose="020B0504020202020204" pitchFamily="34" charset="77"/>
              </a:rPr>
              <a:t>Aprahamian</a:t>
            </a:r>
            <a:endParaRPr lang="en-US" sz="4800" dirty="0">
              <a:solidFill>
                <a:srgbClr val="0070C0"/>
              </a:solidFill>
              <a:latin typeface="Avenir Next LT Pro" panose="020B0504020202020204" pitchFamily="34" charset="77"/>
            </a:endParaRP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Avenir Next LT Pro" panose="020B0504020202020204" pitchFamily="34" charset="77"/>
              </a:rPr>
              <a:t>University of Notre Dame</a:t>
            </a:r>
          </a:p>
        </p:txBody>
      </p:sp>
      <p:pic>
        <p:nvPicPr>
          <p:cNvPr id="6" name="Picture 2" descr="http://isnap.nd.edu/graphics/isnaplogo_l.jpg">
            <a:extLst>
              <a:ext uri="{FF2B5EF4-FFF2-40B4-BE49-F238E27FC236}">
                <a16:creationId xmlns:a16="http://schemas.microsoft.com/office/drawing/2014/main" id="{7647FEA9-1C8A-655F-67D7-331EBD784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236">
            <a:off x="6547135" y="2456139"/>
            <a:ext cx="4040401" cy="1693121"/>
          </a:xfrm>
          <a:prstGeom prst="rect">
            <a:avLst/>
          </a:prstGeom>
          <a:noFill/>
          <a:effectLst>
            <a:softEdge rad="5842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B084A5-528C-615A-FB42-D10313A415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042" y="5787814"/>
            <a:ext cx="910982" cy="912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2D3646-1707-E690-83A5-A239CB4BA1B7}"/>
              </a:ext>
            </a:extLst>
          </p:cNvPr>
          <p:cNvSpPr txBox="1"/>
          <p:nvPr/>
        </p:nvSpPr>
        <p:spPr>
          <a:xfrm>
            <a:off x="264976" y="4782127"/>
            <a:ext cx="572464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spc="300" dirty="0">
                <a:solidFill>
                  <a:srgbClr val="A647EE"/>
                </a:solidFill>
                <a:latin typeface="Avenir Next LT Pro" panose="020B0504020202020204" pitchFamily="34" charset="77"/>
              </a:rPr>
              <a:t>ZAKOPANE</a:t>
            </a:r>
          </a:p>
          <a:p>
            <a:r>
              <a:rPr lang="en-US" sz="3600" b="1" u="sng" spc="300" dirty="0">
                <a:solidFill>
                  <a:srgbClr val="A647EE"/>
                </a:solidFill>
                <a:latin typeface="Avenir Next LT Pro" panose="020B0504020202020204" pitchFamily="34" charset="77"/>
              </a:rPr>
              <a:t>CONFEREN</a:t>
            </a:r>
            <a:r>
              <a:rPr lang="en-US" sz="3600" b="1" spc="300" dirty="0">
                <a:solidFill>
                  <a:srgbClr val="A647EE"/>
                </a:solidFill>
                <a:latin typeface="Avenir Next LT Pro" panose="020B0504020202020204" pitchFamily="34" charset="77"/>
              </a:rPr>
              <a:t>CE</a:t>
            </a:r>
            <a:r>
              <a:rPr lang="en-US" sz="3600" b="1" spc="300" dirty="0">
                <a:solidFill>
                  <a:srgbClr val="A647EE"/>
                </a:solidFill>
              </a:rPr>
              <a:t>	</a:t>
            </a:r>
            <a:r>
              <a:rPr lang="en-US" sz="3200" b="1" spc="300" dirty="0">
                <a:solidFill>
                  <a:srgbClr val="A647EE"/>
                </a:solidFill>
              </a:rPr>
              <a:t>		</a:t>
            </a:r>
            <a:endParaRPr lang="en-US" sz="4400" b="1" spc="300" dirty="0">
              <a:solidFill>
                <a:srgbClr val="A647EE"/>
              </a:solidFill>
            </a:endParaRPr>
          </a:p>
          <a:p>
            <a:r>
              <a:rPr lang="en-US" sz="1600" b="1" spc="300" dirty="0">
                <a:solidFill>
                  <a:srgbClr val="A647EE"/>
                </a:solidFill>
                <a:latin typeface="Avenir Next LT Pro" panose="020B0504020202020204" pitchFamily="34" charset="77"/>
              </a:rPr>
              <a:t>on Nuclear Physics</a:t>
            </a:r>
          </a:p>
          <a:p>
            <a:r>
              <a:rPr lang="en-US" sz="1600" b="1" spc="300" dirty="0">
                <a:solidFill>
                  <a:srgbClr val="A647EE"/>
                </a:solidFill>
                <a:latin typeface="Avenir Next LT Pro" panose="020B0504020202020204" pitchFamily="34" charset="77"/>
              </a:rPr>
              <a:t>Extremes of the Nuclear Landscape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769397-5CBF-6050-4121-8A6AD6D8D398}"/>
              </a:ext>
            </a:extLst>
          </p:cNvPr>
          <p:cNvSpPr txBox="1"/>
          <p:nvPr/>
        </p:nvSpPr>
        <p:spPr>
          <a:xfrm>
            <a:off x="2973083" y="5925981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A647EE"/>
                </a:solidFill>
                <a:latin typeface="Avenir Next LT Pro" panose="020B0504020202020204" pitchFamily="34" charset="77"/>
              </a:rPr>
              <a:t>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2F14C-3036-32E3-600D-2B4C5D855B9C}"/>
              </a:ext>
            </a:extLst>
          </p:cNvPr>
          <p:cNvSpPr txBox="1"/>
          <p:nvPr/>
        </p:nvSpPr>
        <p:spPr>
          <a:xfrm rot="19952109">
            <a:off x="-103008" y="536588"/>
            <a:ext cx="2627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Low-lying</a:t>
            </a:r>
          </a:p>
        </p:txBody>
      </p:sp>
    </p:spTree>
    <p:extLst>
      <p:ext uri="{BB962C8B-B14F-4D97-AF65-F5344CB8AC3E}">
        <p14:creationId xmlns:p14="http://schemas.microsoft.com/office/powerpoint/2010/main" val="3277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9FDDF5-DDFD-B879-B319-5C892F910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59" y="149776"/>
            <a:ext cx="11032273" cy="6167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8DFD0A-7011-FB6B-197C-9CB4A34F4EBA}"/>
              </a:ext>
            </a:extLst>
          </p:cNvPr>
          <p:cNvSpPr txBox="1"/>
          <p:nvPr/>
        </p:nvSpPr>
        <p:spPr>
          <a:xfrm>
            <a:off x="1371395" y="81568"/>
            <a:ext cx="957714" cy="5847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C0724"/>
                </a:solidFill>
              </a:rPr>
              <a:t>K=2</a:t>
            </a:r>
            <a:r>
              <a:rPr lang="en-US" sz="3200" b="1" baseline="30000" dirty="0">
                <a:solidFill>
                  <a:srgbClr val="FC0724"/>
                </a:solidFill>
              </a:rPr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28CF9-0806-3045-E353-B5C1A9981322}"/>
              </a:ext>
            </a:extLst>
          </p:cNvPr>
          <p:cNvSpPr txBox="1"/>
          <p:nvPr/>
        </p:nvSpPr>
        <p:spPr>
          <a:xfrm>
            <a:off x="9562959" y="170164"/>
            <a:ext cx="957714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C0724"/>
                </a:solidFill>
              </a:rPr>
              <a:t>K=0</a:t>
            </a:r>
            <a:r>
              <a:rPr lang="en-US" sz="3200" b="1" baseline="30000" dirty="0">
                <a:solidFill>
                  <a:srgbClr val="FC0724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1258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6AF395-10C8-6DF0-F16B-1B5D0ED244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689"/>
          <a:stretch>
            <a:fillRect/>
          </a:stretch>
        </p:blipFill>
        <p:spPr>
          <a:xfrm>
            <a:off x="320193" y="96644"/>
            <a:ext cx="5891113" cy="6512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A6B2C7-20EF-1C92-C5A1-1E21CC1E6C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49" r="24205" b="14258"/>
          <a:stretch>
            <a:fillRect/>
          </a:stretch>
        </p:blipFill>
        <p:spPr>
          <a:xfrm>
            <a:off x="7062439" y="1710266"/>
            <a:ext cx="4138513" cy="3437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BB40D-1D4A-DB1A-62F0-9ADE833FF344}"/>
              </a:ext>
            </a:extLst>
          </p:cNvPr>
          <p:cNvSpPr txBox="1"/>
          <p:nvPr/>
        </p:nvSpPr>
        <p:spPr>
          <a:xfrm>
            <a:off x="5610897" y="5349895"/>
            <a:ext cx="673479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S. Leoni et al. PPNP 139, 104119 (2024)</a:t>
            </a:r>
          </a:p>
          <a:p>
            <a:r>
              <a:rPr lang="en-US" sz="1400" dirty="0">
                <a:solidFill>
                  <a:srgbClr val="FF0000"/>
                </a:solidFill>
              </a:rPr>
              <a:t>Multifaceted character of shape coexistence phenomena in atomic nuclei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P. Garrett, M. Zielinska, Emmanuel Clement, PPNP 124, 103931 (2022)</a:t>
            </a:r>
          </a:p>
          <a:p>
            <a:r>
              <a:rPr lang="en-US" sz="1400" dirty="0">
                <a:solidFill>
                  <a:srgbClr val="FF0000"/>
                </a:solidFill>
              </a:rPr>
              <a:t>An experimental view on shape coexistence in nuclei</a:t>
            </a:r>
          </a:p>
          <a:p>
            <a:r>
              <a:rPr lang="en-US" sz="1400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C4B17-219D-532D-F99E-48724E9EDDEE}"/>
              </a:ext>
            </a:extLst>
          </p:cNvPr>
          <p:cNvSpPr txBox="1"/>
          <p:nvPr/>
        </p:nvSpPr>
        <p:spPr>
          <a:xfrm rot="20595450">
            <a:off x="1249893" y="2101334"/>
            <a:ext cx="9015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A647EE"/>
                </a:solidFill>
              </a:rPr>
              <a:t>Oscillations on top of deformation?</a:t>
            </a:r>
          </a:p>
        </p:txBody>
      </p:sp>
    </p:spTree>
    <p:extLst>
      <p:ext uri="{BB962C8B-B14F-4D97-AF65-F5344CB8AC3E}">
        <p14:creationId xmlns:p14="http://schemas.microsoft.com/office/powerpoint/2010/main" val="118333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243974-1272-23EE-56D5-F9164DB2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494" y="97615"/>
            <a:ext cx="8667589" cy="59731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E314F4-0660-9218-D414-56E93A7428E3}"/>
              </a:ext>
            </a:extLst>
          </p:cNvPr>
          <p:cNvSpPr txBox="1"/>
          <p:nvPr/>
        </p:nvSpPr>
        <p:spPr>
          <a:xfrm>
            <a:off x="2002227" y="5929388"/>
            <a:ext cx="92985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647EE"/>
                </a:solidFill>
              </a:rPr>
              <a:t>Are any of them vibrational excitations built on a deformed ground state?</a:t>
            </a:r>
          </a:p>
          <a:p>
            <a:r>
              <a:rPr lang="en-US" sz="2400" dirty="0">
                <a:solidFill>
                  <a:srgbClr val="A647EE"/>
                </a:solidFill>
              </a:rPr>
              <a:t>How can you differentiate between coexistence and </a:t>
            </a:r>
            <a:r>
              <a:rPr lang="en-US" sz="2400" dirty="0">
                <a:solidFill>
                  <a:srgbClr val="A647EE"/>
                </a:solidFill>
                <a:latin typeface="Symbol" charset="2"/>
                <a:cs typeface="Symbol" charset="2"/>
              </a:rPr>
              <a:t>b </a:t>
            </a:r>
            <a:r>
              <a:rPr lang="en-US" sz="2400" dirty="0">
                <a:solidFill>
                  <a:srgbClr val="A647EE"/>
                </a:solidFill>
              </a:rPr>
              <a:t>vibration?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C74E3-4EA8-491E-E9B6-0646B5FD8B6F}"/>
              </a:ext>
            </a:extLst>
          </p:cNvPr>
          <p:cNvSpPr txBox="1"/>
          <p:nvPr/>
        </p:nvSpPr>
        <p:spPr>
          <a:xfrm>
            <a:off x="1398494" y="103790"/>
            <a:ext cx="856381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647EE"/>
                </a:solidFill>
              </a:rPr>
              <a:t>Observations of large numbers of 0</a:t>
            </a:r>
            <a:r>
              <a:rPr lang="en-US" sz="2800" baseline="30000" dirty="0">
                <a:solidFill>
                  <a:srgbClr val="A647EE"/>
                </a:solidFill>
              </a:rPr>
              <a:t>+</a:t>
            </a:r>
            <a:r>
              <a:rPr lang="en-US" sz="2800" dirty="0">
                <a:solidFill>
                  <a:srgbClr val="A647EE"/>
                </a:solidFill>
              </a:rPr>
              <a:t> states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841394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B8D610-B04A-62A5-5123-B6F5E1477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3201" y="0"/>
            <a:ext cx="12925549" cy="31053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3FD37A-1531-1452-D394-8AF794EEA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61" y="3175416"/>
            <a:ext cx="11865187" cy="1244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3B6147-F333-E805-B732-16ED07E06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897" y="4819650"/>
            <a:ext cx="12642939" cy="169077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19AAF7-4BE3-4D97-8642-3CAABD194C12}"/>
              </a:ext>
            </a:extLst>
          </p:cNvPr>
          <p:cNvSpPr/>
          <p:nvPr/>
        </p:nvSpPr>
        <p:spPr>
          <a:xfrm>
            <a:off x="4800600" y="4005178"/>
            <a:ext cx="4445000" cy="414838"/>
          </a:xfrm>
          <a:prstGeom prst="ellipse">
            <a:avLst/>
          </a:prstGeom>
          <a:solidFill>
            <a:srgbClr val="FFFF00">
              <a:alpha val="1785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55B223-6ABB-67B5-F124-7A95165EC82C}"/>
              </a:ext>
            </a:extLst>
          </p:cNvPr>
          <p:cNvSpPr/>
          <p:nvPr/>
        </p:nvSpPr>
        <p:spPr>
          <a:xfrm>
            <a:off x="0" y="4635500"/>
            <a:ext cx="12192000" cy="1244600"/>
          </a:xfrm>
          <a:prstGeom prst="ellipse">
            <a:avLst/>
          </a:prstGeom>
          <a:solidFill>
            <a:srgbClr val="FFFF00">
              <a:alpha val="1785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B34F4A-D7DB-7E43-2C77-0EE47C99050B}"/>
              </a:ext>
            </a:extLst>
          </p:cNvPr>
          <p:cNvSpPr txBox="1"/>
          <p:nvPr/>
        </p:nvSpPr>
        <p:spPr>
          <a:xfrm>
            <a:off x="8292343" y="23793"/>
            <a:ext cx="3899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647EE"/>
                </a:solidFill>
              </a:rPr>
              <a:t>Quad transition strengths</a:t>
            </a:r>
          </a:p>
          <a:p>
            <a:r>
              <a:rPr lang="en-US" sz="2800" dirty="0">
                <a:solidFill>
                  <a:srgbClr val="A647EE"/>
                </a:solidFill>
              </a:rPr>
              <a:t>Same deformation</a:t>
            </a:r>
          </a:p>
        </p:txBody>
      </p:sp>
    </p:spTree>
    <p:extLst>
      <p:ext uri="{BB962C8B-B14F-4D97-AF65-F5344CB8AC3E}">
        <p14:creationId xmlns:p14="http://schemas.microsoft.com/office/powerpoint/2010/main" val="414789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968EE1-F2C5-9EB9-A409-3BC83FC72D9A}"/>
              </a:ext>
            </a:extLst>
          </p:cNvPr>
          <p:cNvSpPr txBox="1"/>
          <p:nvPr/>
        </p:nvSpPr>
        <p:spPr>
          <a:xfrm>
            <a:off x="953191" y="273713"/>
            <a:ext cx="83029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solidFill>
                <a:srgbClr val="A647EE"/>
              </a:solidFill>
            </a:endParaRPr>
          </a:p>
          <a:p>
            <a:r>
              <a:rPr lang="en-US" sz="4000" dirty="0">
                <a:solidFill>
                  <a:srgbClr val="A647EE"/>
                </a:solidFill>
              </a:rPr>
              <a:t>Nature of 0</a:t>
            </a:r>
            <a:r>
              <a:rPr lang="en-US" sz="4000" baseline="30000" dirty="0">
                <a:solidFill>
                  <a:srgbClr val="A647EE"/>
                </a:solidFill>
              </a:rPr>
              <a:t>+</a:t>
            </a:r>
            <a:r>
              <a:rPr lang="en-US" sz="4000" dirty="0">
                <a:solidFill>
                  <a:srgbClr val="A647EE"/>
                </a:solidFill>
              </a:rPr>
              <a:t> states in Deformed Nuclei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E28453-3736-D462-B436-905575A69D4A}"/>
              </a:ext>
            </a:extLst>
          </p:cNvPr>
          <p:cNvSpPr txBox="1"/>
          <p:nvPr/>
        </p:nvSpPr>
        <p:spPr>
          <a:xfrm>
            <a:off x="398286" y="5279666"/>
            <a:ext cx="11395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647EE"/>
                </a:solidFill>
              </a:rPr>
              <a:t>What is the nature of the 0</a:t>
            </a:r>
            <a:r>
              <a:rPr lang="en-US" sz="2400" baseline="30000" dirty="0">
                <a:solidFill>
                  <a:srgbClr val="A647EE"/>
                </a:solidFill>
              </a:rPr>
              <a:t>+ </a:t>
            </a:r>
            <a:r>
              <a:rPr lang="en-US" sz="2400" dirty="0">
                <a:solidFill>
                  <a:srgbClr val="A647EE"/>
                </a:solidFill>
              </a:rPr>
              <a:t>states?</a:t>
            </a:r>
          </a:p>
          <a:p>
            <a:r>
              <a:rPr lang="en-US" sz="2400" dirty="0">
                <a:solidFill>
                  <a:srgbClr val="A647EE"/>
                </a:solidFill>
              </a:rPr>
              <a:t>What is a </a:t>
            </a:r>
            <a:r>
              <a:rPr lang="en-US" sz="2400" dirty="0">
                <a:solidFill>
                  <a:srgbClr val="A647EE"/>
                </a:solidFill>
                <a:latin typeface="Symbol" charset="2"/>
                <a:cs typeface="Symbol" charset="2"/>
              </a:rPr>
              <a:t>b</a:t>
            </a:r>
            <a:r>
              <a:rPr lang="en-US" sz="2400" dirty="0">
                <a:solidFill>
                  <a:srgbClr val="A647EE"/>
                </a:solidFill>
              </a:rPr>
              <a:t> vibration?</a:t>
            </a:r>
          </a:p>
          <a:p>
            <a:r>
              <a:rPr lang="en-US" sz="2400" dirty="0">
                <a:solidFill>
                  <a:srgbClr val="A647EE"/>
                </a:solidFill>
              </a:rPr>
              <a:t>How can you differentiate between coexistence (min of deformed shape) and </a:t>
            </a:r>
            <a:r>
              <a:rPr lang="en-US" sz="2400" dirty="0">
                <a:solidFill>
                  <a:srgbClr val="A647EE"/>
                </a:solidFill>
                <a:latin typeface="Symbol" charset="2"/>
                <a:cs typeface="Symbol" charset="2"/>
              </a:rPr>
              <a:t>b </a:t>
            </a:r>
            <a:r>
              <a:rPr lang="en-US" sz="2400" dirty="0">
                <a:solidFill>
                  <a:srgbClr val="A647EE"/>
                </a:solidFill>
              </a:rPr>
              <a:t>vibration?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EE1EF-3916-1B3E-9452-167852A5B2DE}"/>
              </a:ext>
            </a:extLst>
          </p:cNvPr>
          <p:cNvSpPr txBox="1"/>
          <p:nvPr/>
        </p:nvSpPr>
        <p:spPr>
          <a:xfrm>
            <a:off x="953191" y="2023443"/>
            <a:ext cx="7648056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IBA</a:t>
            </a:r>
          </a:p>
          <a:p>
            <a:r>
              <a:rPr lang="en-US" sz="2800" dirty="0"/>
              <a:t>IBA with partial dynamical symmetries</a:t>
            </a:r>
          </a:p>
          <a:p>
            <a:r>
              <a:rPr lang="en-US" sz="2800" dirty="0"/>
              <a:t>Proxy-SU(3)…</a:t>
            </a:r>
            <a:r>
              <a:rPr lang="en-US" sz="2800" b="1" dirty="0">
                <a:solidFill>
                  <a:srgbClr val="0070C0"/>
                </a:solidFill>
              </a:rPr>
              <a:t>coexistence for nuclei with R</a:t>
            </a:r>
            <a:r>
              <a:rPr lang="en-US" sz="2800" b="1" baseline="-25000" dirty="0">
                <a:solidFill>
                  <a:srgbClr val="0070C0"/>
                </a:solidFill>
              </a:rPr>
              <a:t>4/2</a:t>
            </a:r>
            <a:r>
              <a:rPr lang="en-US" sz="2800" b="1" dirty="0">
                <a:solidFill>
                  <a:srgbClr val="0070C0"/>
                </a:solidFill>
              </a:rPr>
              <a:t> &lt;3.05</a:t>
            </a:r>
          </a:p>
          <a:p>
            <a:r>
              <a:rPr lang="en-US" sz="2800" dirty="0"/>
              <a:t>Pseudo-SU(3) Shell model</a:t>
            </a:r>
          </a:p>
          <a:p>
            <a:r>
              <a:rPr lang="en-US" sz="2800" dirty="0"/>
              <a:t>Monte Carlo Shell Model</a:t>
            </a:r>
          </a:p>
          <a:p>
            <a:r>
              <a:rPr lang="en-US" sz="2800" dirty="0"/>
              <a:t>Quantum Phase Transitions</a:t>
            </a:r>
          </a:p>
          <a:p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F8B6D-A3AD-4AE6-E1EC-504FCEADF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372" y="1480872"/>
            <a:ext cx="2923559" cy="1827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8573E0-2C87-1175-D29D-D179AEB6D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105" y="3577715"/>
            <a:ext cx="2650826" cy="1701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C08FAF-2C54-1652-C950-46FD2DF54182}"/>
              </a:ext>
            </a:extLst>
          </p:cNvPr>
          <p:cNvSpPr txBox="1"/>
          <p:nvPr/>
        </p:nvSpPr>
        <p:spPr>
          <a:xfrm>
            <a:off x="9654634" y="4156364"/>
            <a:ext cx="4138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E6594A-066F-2037-C72C-B740ECA4708B}"/>
              </a:ext>
            </a:extLst>
          </p:cNvPr>
          <p:cNvSpPr txBox="1"/>
          <p:nvPr/>
        </p:nvSpPr>
        <p:spPr>
          <a:xfrm>
            <a:off x="10238203" y="5093639"/>
            <a:ext cx="42191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X5</a:t>
            </a:r>
          </a:p>
        </p:txBody>
      </p:sp>
    </p:spTree>
    <p:extLst>
      <p:ext uri="{BB962C8B-B14F-4D97-AF65-F5344CB8AC3E}">
        <p14:creationId xmlns:p14="http://schemas.microsoft.com/office/powerpoint/2010/main" val="2593272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4648200" y="1905000"/>
            <a:ext cx="914400" cy="0"/>
          </a:xfrm>
          <a:prstGeom prst="line">
            <a:avLst/>
          </a:prstGeom>
          <a:noFill/>
          <a:ln w="571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572000" y="2895600"/>
            <a:ext cx="838200" cy="0"/>
          </a:xfrm>
          <a:prstGeom prst="line">
            <a:avLst/>
          </a:prstGeom>
          <a:noFill/>
          <a:ln w="57150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5257800" y="3886200"/>
            <a:ext cx="762000" cy="0"/>
          </a:xfrm>
          <a:prstGeom prst="line">
            <a:avLst/>
          </a:prstGeom>
          <a:noFill/>
          <a:ln w="571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5943600" y="2895600"/>
            <a:ext cx="838200" cy="0"/>
          </a:xfrm>
          <a:prstGeom prst="line">
            <a:avLst/>
          </a:prstGeom>
          <a:noFill/>
          <a:ln w="57150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6629400" y="1905000"/>
            <a:ext cx="838200" cy="0"/>
          </a:xfrm>
          <a:prstGeom prst="line">
            <a:avLst/>
          </a:prstGeom>
          <a:noFill/>
          <a:ln w="571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8153400" y="1905000"/>
            <a:ext cx="838200" cy="0"/>
          </a:xfrm>
          <a:prstGeom prst="line">
            <a:avLst/>
          </a:prstGeom>
          <a:noFill/>
          <a:ln w="571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4724401" y="1981200"/>
            <a:ext cx="7393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K=0</a:t>
            </a:r>
            <a:r>
              <a:rPr lang="en-US" baseline="30000">
                <a:cs typeface="Arial" charset="0"/>
              </a:rPr>
              <a:t>+</a:t>
            </a:r>
            <a:r>
              <a:rPr lang="en-US" baseline="-25000">
                <a:latin typeface="Symbol" charset="0"/>
                <a:cs typeface="Arial" charset="0"/>
              </a:rPr>
              <a:t>gg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4724401" y="2971800"/>
            <a:ext cx="6142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K=2</a:t>
            </a:r>
            <a:r>
              <a:rPr lang="en-US" baseline="30000">
                <a:cs typeface="Arial" charset="0"/>
              </a:rPr>
              <a:t>+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5334001" y="3962400"/>
            <a:ext cx="6142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K=0</a:t>
            </a:r>
            <a:r>
              <a:rPr lang="en-US" baseline="30000">
                <a:cs typeface="Arial" charset="0"/>
              </a:rPr>
              <a:t>+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6705601" y="1995488"/>
            <a:ext cx="7841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K=0</a:t>
            </a:r>
            <a:r>
              <a:rPr lang="en-US" baseline="30000">
                <a:cs typeface="Arial" charset="0"/>
              </a:rPr>
              <a:t>+</a:t>
            </a:r>
            <a:r>
              <a:rPr lang="en-US" baseline="-25000">
                <a:latin typeface="Symbol" charset="0"/>
                <a:cs typeface="Arial" charset="0"/>
              </a:rPr>
              <a:t>bb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8153401" y="1995488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K=2</a:t>
            </a:r>
            <a:r>
              <a:rPr lang="en-US" baseline="30000">
                <a:cs typeface="Arial" charset="0"/>
              </a:rPr>
              <a:t>+</a:t>
            </a:r>
            <a:r>
              <a:rPr lang="en-US" baseline="-25000">
                <a:latin typeface="Symbol" charset="0"/>
                <a:cs typeface="Arial" charset="0"/>
              </a:rPr>
              <a:t>bg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6019801" y="2971800"/>
            <a:ext cx="6142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K=0</a:t>
            </a:r>
            <a:r>
              <a:rPr lang="en-US" baseline="30000">
                <a:cs typeface="Arial" charset="0"/>
              </a:rPr>
              <a:t>+</a:t>
            </a:r>
            <a:endParaRPr lang="en-US" baseline="-25000">
              <a:cs typeface="Arial" charset="0"/>
            </a:endParaRPr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3352800" y="1905000"/>
            <a:ext cx="914400" cy="0"/>
          </a:xfrm>
          <a:prstGeom prst="line">
            <a:avLst/>
          </a:prstGeom>
          <a:noFill/>
          <a:ln w="571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3429001" y="1981200"/>
            <a:ext cx="7393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K=4</a:t>
            </a:r>
            <a:r>
              <a:rPr lang="en-US" baseline="30000">
                <a:cs typeface="Arial" charset="0"/>
              </a:rPr>
              <a:t>+</a:t>
            </a:r>
            <a:r>
              <a:rPr lang="en-US" baseline="-25000">
                <a:latin typeface="Symbol" charset="0"/>
                <a:cs typeface="Arial" charset="0"/>
              </a:rPr>
              <a:t>gg</a:t>
            </a:r>
          </a:p>
        </p:txBody>
      </p:sp>
      <p:sp>
        <p:nvSpPr>
          <p:cNvPr id="32799" name="AutoShape 31"/>
          <p:cNvSpPr>
            <a:spLocks noChangeArrowheads="1"/>
          </p:cNvSpPr>
          <p:nvPr/>
        </p:nvSpPr>
        <p:spPr bwMode="auto">
          <a:xfrm rot="1487175" flipH="1">
            <a:off x="5867400" y="2895600"/>
            <a:ext cx="76200" cy="1066800"/>
          </a:xfrm>
          <a:prstGeom prst="downArrow">
            <a:avLst>
              <a:gd name="adj1" fmla="val 50000"/>
              <a:gd name="adj2" fmla="val 3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800" name="Text Box 32"/>
          <p:cNvSpPr txBox="1">
            <a:spLocks noChangeArrowheads="1"/>
          </p:cNvSpPr>
          <p:nvPr/>
        </p:nvSpPr>
        <p:spPr bwMode="auto">
          <a:xfrm>
            <a:off x="1236977" y="617192"/>
            <a:ext cx="89241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66"/>
                </a:solidFill>
                <a:latin typeface="AvantGarde" charset="0"/>
                <a:cs typeface="Arial" charset="0"/>
              </a:rPr>
              <a:t>What can we expect </a:t>
            </a:r>
            <a:r>
              <a:rPr lang="en-US" sz="3200" dirty="0">
                <a:solidFill>
                  <a:srgbClr val="FF0000"/>
                </a:solidFill>
                <a:latin typeface="AvantGarde" charset="0"/>
                <a:cs typeface="Arial" charset="0"/>
              </a:rPr>
              <a:t>to</a:t>
            </a:r>
            <a:r>
              <a:rPr lang="en-US" sz="3200" dirty="0">
                <a:solidFill>
                  <a:srgbClr val="FF0066"/>
                </a:solidFill>
                <a:latin typeface="AvantGarde" charset="0"/>
                <a:cs typeface="Arial" charset="0"/>
              </a:rPr>
              <a:t> see? Deformed Ground State</a:t>
            </a:r>
          </a:p>
        </p:txBody>
      </p: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7146926" y="3770313"/>
            <a:ext cx="16209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B(E2:4+</a:t>
            </a:r>
            <a:r>
              <a:rPr lang="en-US" baseline="-25000">
                <a:latin typeface="Symbol" charset="0"/>
                <a:cs typeface="Arial" charset="0"/>
              </a:rPr>
              <a:t>gg</a:t>
            </a:r>
            <a:r>
              <a:rPr lang="en-US">
                <a:cs typeface="Arial" charset="0"/>
                <a:sym typeface="Wingdings" charset="0"/>
              </a:rPr>
              <a:t>2+</a:t>
            </a:r>
            <a:r>
              <a:rPr lang="en-US" baseline="-25000">
                <a:latin typeface="Symbol" charset="0"/>
                <a:cs typeface="Arial" charset="0"/>
                <a:sym typeface="Wingdings" charset="0"/>
              </a:rPr>
              <a:t>g</a:t>
            </a:r>
            <a:r>
              <a:rPr lang="en-US">
                <a:cs typeface="Arial" charset="0"/>
                <a:sym typeface="Wingdings" charset="0"/>
              </a:rPr>
              <a:t>)</a:t>
            </a:r>
            <a:endParaRPr lang="en-US">
              <a:cs typeface="Arial" charset="0"/>
            </a:endParaRPr>
          </a:p>
        </p:txBody>
      </p:sp>
      <p:sp>
        <p:nvSpPr>
          <p:cNvPr id="32803" name="Text Box 35"/>
          <p:cNvSpPr txBox="1">
            <a:spLocks noChangeArrowheads="1"/>
          </p:cNvSpPr>
          <p:nvPr/>
        </p:nvSpPr>
        <p:spPr bwMode="auto">
          <a:xfrm>
            <a:off x="7162800" y="4114800"/>
            <a:ext cx="16289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B(E2:2+</a:t>
            </a:r>
            <a:r>
              <a:rPr lang="en-US" baseline="-25000">
                <a:latin typeface="Symbol" charset="0"/>
                <a:cs typeface="Arial" charset="0"/>
              </a:rPr>
              <a:t>g</a:t>
            </a:r>
            <a:r>
              <a:rPr lang="en-US">
                <a:cs typeface="Arial" charset="0"/>
                <a:sym typeface="Wingdings" charset="0"/>
              </a:rPr>
              <a:t>0+</a:t>
            </a:r>
            <a:r>
              <a:rPr lang="en-US" baseline="-25000">
                <a:latin typeface="AvantGarde" charset="0"/>
                <a:cs typeface="Arial" charset="0"/>
                <a:sym typeface="Wingdings" charset="0"/>
              </a:rPr>
              <a:t>gs</a:t>
            </a:r>
            <a:r>
              <a:rPr lang="en-US">
                <a:cs typeface="Arial" charset="0"/>
                <a:sym typeface="Wingdings" charset="0"/>
              </a:rPr>
              <a:t>)</a:t>
            </a:r>
            <a:endParaRPr lang="en-US">
              <a:cs typeface="Arial" charset="0"/>
            </a:endParaRPr>
          </a:p>
        </p:txBody>
      </p:sp>
      <p:sp>
        <p:nvSpPr>
          <p:cNvPr id="32804" name="Line 36"/>
          <p:cNvSpPr>
            <a:spLocks noChangeShapeType="1"/>
          </p:cNvSpPr>
          <p:nvPr/>
        </p:nvSpPr>
        <p:spPr bwMode="auto">
          <a:xfrm>
            <a:off x="7239000" y="411480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8899526" y="3922713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= 2.78</a:t>
            </a:r>
          </a:p>
        </p:txBody>
      </p: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7162801" y="4586288"/>
            <a:ext cx="16209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B(E2:0+</a:t>
            </a:r>
            <a:r>
              <a:rPr lang="en-US" baseline="-25000" dirty="0">
                <a:latin typeface="Symbol" charset="0"/>
                <a:cs typeface="Arial" charset="0"/>
              </a:rPr>
              <a:t>gg</a:t>
            </a:r>
            <a:r>
              <a:rPr lang="en-US" dirty="0">
                <a:cs typeface="Arial" charset="0"/>
                <a:sym typeface="Wingdings" charset="0"/>
              </a:rPr>
              <a:t>2+</a:t>
            </a:r>
            <a:r>
              <a:rPr lang="en-US" baseline="-25000" dirty="0">
                <a:latin typeface="Symbol" charset="0"/>
                <a:cs typeface="Arial" charset="0"/>
                <a:sym typeface="Wingdings" charset="0"/>
              </a:rPr>
              <a:t>g</a:t>
            </a:r>
            <a:r>
              <a:rPr lang="en-US" dirty="0">
                <a:cs typeface="Arial" charset="0"/>
                <a:sym typeface="Wingdings" charset="0"/>
              </a:rPr>
              <a:t>)</a:t>
            </a:r>
            <a:endParaRPr lang="en-US" dirty="0">
              <a:cs typeface="Arial" charset="0"/>
            </a:endParaRP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7162800" y="4967288"/>
            <a:ext cx="16289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B(E2:2+</a:t>
            </a:r>
            <a:r>
              <a:rPr lang="en-US" baseline="-25000">
                <a:latin typeface="Symbol" charset="0"/>
                <a:cs typeface="Arial" charset="0"/>
              </a:rPr>
              <a:t>g</a:t>
            </a:r>
            <a:r>
              <a:rPr lang="en-US">
                <a:cs typeface="Arial" charset="0"/>
                <a:sym typeface="Wingdings" charset="0"/>
              </a:rPr>
              <a:t></a:t>
            </a:r>
            <a:r>
              <a:rPr lang="en-US">
                <a:cs typeface="Arial" charset="0"/>
              </a:rPr>
              <a:t>0+</a:t>
            </a:r>
            <a:r>
              <a:rPr lang="en-US" baseline="-25000">
                <a:latin typeface="AvantGarde" charset="0"/>
                <a:cs typeface="Arial" charset="0"/>
              </a:rPr>
              <a:t>gs</a:t>
            </a:r>
            <a:r>
              <a:rPr lang="en-US">
                <a:cs typeface="Arial" charset="0"/>
              </a:rPr>
              <a:t>)</a:t>
            </a:r>
          </a:p>
        </p:txBody>
      </p:sp>
      <p:sp>
        <p:nvSpPr>
          <p:cNvPr id="32811" name="Line 43"/>
          <p:cNvSpPr>
            <a:spLocks noChangeShapeType="1"/>
          </p:cNvSpPr>
          <p:nvPr/>
        </p:nvSpPr>
        <p:spPr bwMode="auto">
          <a:xfrm>
            <a:off x="7239000" y="495300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812" name="Text Box 44"/>
          <p:cNvSpPr txBox="1">
            <a:spLocks noChangeArrowheads="1"/>
          </p:cNvSpPr>
          <p:nvPr/>
        </p:nvSpPr>
        <p:spPr bwMode="auto">
          <a:xfrm>
            <a:off x="8991600" y="4738688"/>
            <a:ext cx="6447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= 5.0</a:t>
            </a:r>
          </a:p>
        </p:txBody>
      </p:sp>
      <p:sp>
        <p:nvSpPr>
          <p:cNvPr id="32813" name="Text Box 45"/>
          <p:cNvSpPr txBox="1">
            <a:spLocks noChangeArrowheads="1"/>
          </p:cNvSpPr>
          <p:nvPr/>
        </p:nvSpPr>
        <p:spPr bwMode="auto">
          <a:xfrm>
            <a:off x="7153276" y="5486400"/>
            <a:ext cx="17363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B(E2:2+</a:t>
            </a:r>
            <a:r>
              <a:rPr lang="en-US" baseline="-25000">
                <a:latin typeface="Symbol" charset="0"/>
                <a:cs typeface="Arial" charset="0"/>
              </a:rPr>
              <a:t>bb</a:t>
            </a:r>
            <a:r>
              <a:rPr lang="en-US">
                <a:cs typeface="Arial" charset="0"/>
                <a:sym typeface="Wingdings" charset="0"/>
              </a:rPr>
              <a:t></a:t>
            </a:r>
            <a:r>
              <a:rPr lang="en-US">
                <a:cs typeface="Arial" charset="0"/>
              </a:rPr>
              <a:t>0+</a:t>
            </a:r>
            <a:r>
              <a:rPr lang="en-US" baseline="-25000">
                <a:latin typeface="AvantGarde" charset="0"/>
                <a:cs typeface="Arial" charset="0"/>
              </a:rPr>
              <a:t>gs</a:t>
            </a:r>
            <a:r>
              <a:rPr lang="en-US">
                <a:cs typeface="Arial" charset="0"/>
              </a:rPr>
              <a:t>)</a:t>
            </a:r>
          </a:p>
        </p:txBody>
      </p:sp>
      <p:sp>
        <p:nvSpPr>
          <p:cNvPr id="32814" name="Line 46"/>
          <p:cNvSpPr>
            <a:spLocks noChangeShapeType="1"/>
          </p:cNvSpPr>
          <p:nvPr/>
        </p:nvSpPr>
        <p:spPr bwMode="auto">
          <a:xfrm>
            <a:off x="7239000" y="586740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2815" name="Text Box 47"/>
          <p:cNvSpPr txBox="1">
            <a:spLocks noChangeArrowheads="1"/>
          </p:cNvSpPr>
          <p:nvPr/>
        </p:nvSpPr>
        <p:spPr bwMode="auto">
          <a:xfrm>
            <a:off x="7162800" y="5867400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B(E2:2+</a:t>
            </a:r>
            <a:r>
              <a:rPr lang="en-US" baseline="-25000">
                <a:latin typeface="Symbol" charset="0"/>
                <a:cs typeface="Arial" charset="0"/>
              </a:rPr>
              <a:t>b</a:t>
            </a:r>
            <a:r>
              <a:rPr lang="en-US">
                <a:cs typeface="Arial" charset="0"/>
                <a:sym typeface="Wingdings" charset="0"/>
              </a:rPr>
              <a:t></a:t>
            </a:r>
            <a:r>
              <a:rPr lang="en-US">
                <a:cs typeface="Arial" charset="0"/>
              </a:rPr>
              <a:t>0+</a:t>
            </a:r>
            <a:r>
              <a:rPr lang="en-US" baseline="-25000">
                <a:latin typeface="AvantGarde" charset="0"/>
                <a:cs typeface="Arial" charset="0"/>
              </a:rPr>
              <a:t>gs</a:t>
            </a:r>
            <a:r>
              <a:rPr lang="en-US">
                <a:cs typeface="Arial" charset="0"/>
              </a:rPr>
              <a:t>)</a:t>
            </a:r>
          </a:p>
        </p:txBody>
      </p:sp>
      <p:sp>
        <p:nvSpPr>
          <p:cNvPr id="32816" name="Text Box 48"/>
          <p:cNvSpPr txBox="1">
            <a:spLocks noChangeArrowheads="1"/>
          </p:cNvSpPr>
          <p:nvPr/>
        </p:nvSpPr>
        <p:spPr bwMode="auto">
          <a:xfrm>
            <a:off x="8991600" y="5653088"/>
            <a:ext cx="6447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cs typeface="Arial" charset="0"/>
              </a:rPr>
              <a:t>= 2.0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2C9F30-8F77-C69D-34DA-BA693380050A}"/>
              </a:ext>
            </a:extLst>
          </p:cNvPr>
          <p:cNvSpPr txBox="1"/>
          <p:nvPr/>
        </p:nvSpPr>
        <p:spPr>
          <a:xfrm>
            <a:off x="892296" y="1542145"/>
            <a:ext cx="2003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Two phonon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07B9EC-AB53-AFF5-5A78-7EFD2B7190B5}"/>
              </a:ext>
            </a:extLst>
          </p:cNvPr>
          <p:cNvSpPr txBox="1"/>
          <p:nvPr/>
        </p:nvSpPr>
        <p:spPr>
          <a:xfrm>
            <a:off x="892295" y="2710190"/>
            <a:ext cx="2005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One phonon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8861F4-3C27-CB71-88FA-1ADF6CFDF0AD}"/>
              </a:ext>
            </a:extLst>
          </p:cNvPr>
          <p:cNvSpPr txBox="1"/>
          <p:nvPr/>
        </p:nvSpPr>
        <p:spPr>
          <a:xfrm>
            <a:off x="800733" y="5532566"/>
            <a:ext cx="4609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Quadrupole oscillations</a:t>
            </a:r>
          </a:p>
        </p:txBody>
      </p:sp>
    </p:spTree>
    <p:extLst>
      <p:ext uri="{BB962C8B-B14F-4D97-AF65-F5344CB8AC3E}">
        <p14:creationId xmlns:p14="http://schemas.microsoft.com/office/powerpoint/2010/main" val="2584352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316198-1AD5-79D3-BA50-4B08E525C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894" y="-29149"/>
            <a:ext cx="8123458" cy="29860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78BB29-98DE-CA13-4099-6959B8AEC6E5}"/>
              </a:ext>
            </a:extLst>
          </p:cNvPr>
          <p:cNvSpPr txBox="1"/>
          <p:nvPr/>
        </p:nvSpPr>
        <p:spPr>
          <a:xfrm>
            <a:off x="667998" y="3054005"/>
            <a:ext cx="106853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Transfer Reactions (</a:t>
            </a:r>
            <a:r>
              <a:rPr lang="en-US" sz="2800" b="1" dirty="0">
                <a:solidFill>
                  <a:srgbClr val="C00000"/>
                </a:solidFill>
              </a:rPr>
              <a:t>Q3D at U of Munich + others over 6 decades</a:t>
            </a:r>
            <a:r>
              <a:rPr lang="en-US" sz="2800" dirty="0">
                <a:solidFill>
                  <a:srgbClr val="C00000"/>
                </a:solidFill>
              </a:rPr>
              <a:t>) </a:t>
            </a:r>
            <a:r>
              <a:rPr lang="en-US" sz="2800" dirty="0">
                <a:solidFill>
                  <a:srgbClr val="C00000"/>
                </a:solidFill>
                <a:sym typeface="Wingdings"/>
              </a:rPr>
              <a:t> Lifetime measurements:  DSAM, GRID</a:t>
            </a:r>
          </a:p>
          <a:p>
            <a:r>
              <a:rPr lang="en-US" sz="2800" dirty="0">
                <a:solidFill>
                  <a:srgbClr val="C00000"/>
                </a:solidFill>
                <a:sym typeface="Wingdings"/>
              </a:rPr>
              <a:t>				</a:t>
            </a:r>
            <a:r>
              <a:rPr lang="en-US" sz="2800" b="1" dirty="0">
                <a:solidFill>
                  <a:srgbClr val="C00000"/>
                </a:solidFill>
                <a:sym typeface="Wingdings"/>
              </a:rPr>
              <a:t>Transition probabilities, Quadrupole moments</a:t>
            </a:r>
          </a:p>
          <a:p>
            <a:r>
              <a:rPr lang="en-US" sz="2800" dirty="0">
                <a:solidFill>
                  <a:srgbClr val="C00000"/>
                </a:solidFill>
              </a:rPr>
              <a:t>Dynamic moments of inertia</a:t>
            </a:r>
          </a:p>
          <a:p>
            <a:r>
              <a:rPr lang="en-US" sz="2800" dirty="0">
                <a:solidFill>
                  <a:srgbClr val="C00000"/>
                </a:solidFill>
              </a:rPr>
              <a:t>Mikhailov plots …mixing</a:t>
            </a:r>
          </a:p>
          <a:p>
            <a:endParaRPr lang="en-US" sz="3200" dirty="0">
              <a:solidFill>
                <a:srgbClr val="000090"/>
              </a:solidFill>
            </a:endParaRPr>
          </a:p>
          <a:p>
            <a:r>
              <a:rPr lang="en-US" sz="3200" dirty="0">
                <a:solidFill>
                  <a:srgbClr val="000090"/>
                </a:solidFill>
              </a:rPr>
              <a:t>Examples: </a:t>
            </a:r>
            <a:r>
              <a:rPr lang="en-US" sz="3200" baseline="30000" dirty="0">
                <a:solidFill>
                  <a:srgbClr val="000090"/>
                </a:solidFill>
              </a:rPr>
              <a:t>154,156,158</a:t>
            </a:r>
            <a:r>
              <a:rPr lang="en-US" sz="3200" b="1" dirty="0">
                <a:solidFill>
                  <a:srgbClr val="000090"/>
                </a:solidFill>
              </a:rPr>
              <a:t>Gd, </a:t>
            </a:r>
            <a:r>
              <a:rPr lang="en-US" sz="3200" b="1" baseline="30000" dirty="0">
                <a:solidFill>
                  <a:srgbClr val="000090"/>
                </a:solidFill>
              </a:rPr>
              <a:t>162</a:t>
            </a:r>
            <a:r>
              <a:rPr lang="en-US" sz="3200" b="1" dirty="0">
                <a:solidFill>
                  <a:srgbClr val="000090"/>
                </a:solidFill>
              </a:rPr>
              <a:t>Dy, </a:t>
            </a:r>
            <a:r>
              <a:rPr lang="en-US" sz="3200" b="1" baseline="30000" dirty="0">
                <a:solidFill>
                  <a:srgbClr val="000090"/>
                </a:solidFill>
              </a:rPr>
              <a:t>168</a:t>
            </a:r>
            <a:r>
              <a:rPr lang="en-US" sz="3200" b="1" dirty="0">
                <a:solidFill>
                  <a:srgbClr val="000090"/>
                </a:solidFill>
              </a:rPr>
              <a:t>Er, </a:t>
            </a:r>
            <a:r>
              <a:rPr lang="en-US" sz="3200" b="1" baseline="30000" dirty="0">
                <a:solidFill>
                  <a:srgbClr val="000090"/>
                </a:solidFill>
              </a:rPr>
              <a:t>168</a:t>
            </a:r>
            <a:r>
              <a:rPr lang="en-US" sz="3200" b="1" dirty="0">
                <a:solidFill>
                  <a:srgbClr val="000090"/>
                </a:solidFill>
              </a:rPr>
              <a:t>Yb </a:t>
            </a:r>
            <a:r>
              <a:rPr lang="en-US" sz="3200" b="1" baseline="30000" dirty="0">
                <a:solidFill>
                  <a:srgbClr val="000090"/>
                </a:solidFill>
              </a:rPr>
              <a:t>178</a:t>
            </a:r>
            <a:r>
              <a:rPr lang="en-US" sz="3200" b="1" dirty="0">
                <a:solidFill>
                  <a:srgbClr val="000090"/>
                </a:solidFill>
              </a:rPr>
              <a:t>Hf, </a:t>
            </a:r>
            <a:r>
              <a:rPr lang="en-US" sz="3200" b="1" baseline="30000" dirty="0">
                <a:solidFill>
                  <a:srgbClr val="000090"/>
                </a:solidFill>
              </a:rPr>
              <a:t>182,184</a:t>
            </a:r>
            <a:r>
              <a:rPr lang="en-US" sz="3200" b="1" dirty="0">
                <a:solidFill>
                  <a:srgbClr val="000090"/>
                </a:solidFill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1793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428E66-1846-9118-6CC8-F1C0D6940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84" t="47016" r="11592" b="9919"/>
          <a:stretch>
            <a:fillRect/>
          </a:stretch>
        </p:blipFill>
        <p:spPr>
          <a:xfrm>
            <a:off x="-9240" y="1779282"/>
            <a:ext cx="5975144" cy="38259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B13BA7-8130-6B5C-E1FE-0D2842ECCA84}"/>
              </a:ext>
            </a:extLst>
          </p:cNvPr>
          <p:cNvSpPr txBox="1"/>
          <p:nvPr/>
        </p:nvSpPr>
        <p:spPr>
          <a:xfrm>
            <a:off x="706135" y="483279"/>
            <a:ext cx="77064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A647EE"/>
                </a:solidFill>
              </a:rPr>
              <a:t>Transfer Reactions: (</a:t>
            </a:r>
            <a:r>
              <a:rPr lang="en-US" sz="4400" dirty="0" err="1">
                <a:solidFill>
                  <a:srgbClr val="A647EE"/>
                </a:solidFill>
              </a:rPr>
              <a:t>t,p</a:t>
            </a:r>
            <a:r>
              <a:rPr lang="en-US" sz="4400" dirty="0">
                <a:solidFill>
                  <a:srgbClr val="A647EE"/>
                </a:solidFill>
              </a:rPr>
              <a:t>) and (</a:t>
            </a:r>
            <a:r>
              <a:rPr lang="en-US" sz="4400" dirty="0" err="1">
                <a:solidFill>
                  <a:srgbClr val="A647EE"/>
                </a:solidFill>
              </a:rPr>
              <a:t>p,t</a:t>
            </a:r>
            <a:r>
              <a:rPr lang="en-US" sz="4400" dirty="0">
                <a:solidFill>
                  <a:srgbClr val="A647EE"/>
                </a:solidFill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D3791D-23E5-D6C6-3385-4A8D304C0A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53" t="4466" r="12255" b="52470"/>
          <a:stretch>
            <a:fillRect/>
          </a:stretch>
        </p:blipFill>
        <p:spPr>
          <a:xfrm>
            <a:off x="5904470" y="2450592"/>
            <a:ext cx="6287530" cy="404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9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7" y="1590041"/>
            <a:ext cx="6197600" cy="990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0"/>
            <a:ext cx="1219200" cy="63246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1144436" y="1447800"/>
            <a:ext cx="7237564" cy="0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 flipV="1">
            <a:off x="1144436" y="1590041"/>
            <a:ext cx="6216484" cy="10159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" descr="Displaying IMG_20160311_192229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82321" y="557356"/>
            <a:ext cx="5836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pc="800" dirty="0">
                <a:solidFill>
                  <a:srgbClr val="A647EE"/>
                </a:solidFill>
                <a:latin typeface="Century Gothic"/>
                <a:cs typeface="Century Gothic"/>
              </a:rPr>
              <a:t>Quadrupole Moments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395" y="2326053"/>
            <a:ext cx="6832600" cy="977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FB1370-582E-434E-8870-B4F6B68CB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079" y="1631508"/>
            <a:ext cx="4762579" cy="45641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AD9845A-7A81-AB44-9D1E-C9B1121F8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134" y="5854700"/>
            <a:ext cx="104394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93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39DA1-4505-1EA2-86E1-676A82CC3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066677-E7C4-2EC2-B5DF-FAAB772C450C}"/>
              </a:ext>
            </a:extLst>
          </p:cNvPr>
          <p:cNvSpPr/>
          <p:nvPr/>
        </p:nvSpPr>
        <p:spPr>
          <a:xfrm>
            <a:off x="1524000" y="0"/>
            <a:ext cx="1219200" cy="63246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0E4245-E250-FD04-12EE-9E42627231DD}"/>
              </a:ext>
            </a:extLst>
          </p:cNvPr>
          <p:cNvCxnSpPr>
            <a:cxnSpLocks/>
          </p:cNvCxnSpPr>
          <p:nvPr/>
        </p:nvCxnSpPr>
        <p:spPr>
          <a:xfrm>
            <a:off x="1144436" y="1447800"/>
            <a:ext cx="7237564" cy="0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9D7BC8-D566-DC98-0BAD-13A25EA2882B}"/>
              </a:ext>
            </a:extLst>
          </p:cNvPr>
          <p:cNvCxnSpPr>
            <a:cxnSpLocks/>
          </p:cNvCxnSpPr>
          <p:nvPr/>
        </p:nvCxnSpPr>
        <p:spPr>
          <a:xfrm flipH="1" flipV="1">
            <a:off x="1144436" y="1590041"/>
            <a:ext cx="6216484" cy="10159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" descr="Displaying IMG_20160311_192229.jpg">
            <a:extLst>
              <a:ext uri="{FF2B5EF4-FFF2-40B4-BE49-F238E27FC236}">
                <a16:creationId xmlns:a16="http://schemas.microsoft.com/office/drawing/2014/main" id="{6BFDABB7-815C-F842-A268-B11CBB457C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BAC0BF-9E5B-821E-F4B8-11516F5F3833}"/>
              </a:ext>
            </a:extLst>
          </p:cNvPr>
          <p:cNvSpPr txBox="1"/>
          <p:nvPr/>
        </p:nvSpPr>
        <p:spPr>
          <a:xfrm>
            <a:off x="1144436" y="690999"/>
            <a:ext cx="4483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pc="800" dirty="0">
                <a:solidFill>
                  <a:srgbClr val="A647EE"/>
                </a:solidFill>
                <a:latin typeface="Century Gothic"/>
                <a:cs typeface="Century Gothic"/>
              </a:rPr>
              <a:t> Mikhailov Plots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EE806B-C087-961B-E250-5812859A0C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73"/>
          <a:stretch>
            <a:fillRect/>
          </a:stretch>
        </p:blipFill>
        <p:spPr>
          <a:xfrm>
            <a:off x="1022516" y="1905218"/>
            <a:ext cx="9898518" cy="14042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78CE3A-A9B2-5E9E-3213-7C2B95E55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980" y="3600246"/>
            <a:ext cx="10697034" cy="70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56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39C84D-3896-8AB6-0C17-63FCB36F6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0315" y="-191154"/>
            <a:ext cx="8855597" cy="62605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E6D36F-33CE-4CED-8D0D-34CCE41728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53" t="16441"/>
          <a:stretch>
            <a:fillRect/>
          </a:stretch>
        </p:blipFill>
        <p:spPr>
          <a:xfrm>
            <a:off x="3200400" y="4831493"/>
            <a:ext cx="9351796" cy="2026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0CB8E2-4329-4FF7-5D4A-50C2EDABAEB5}"/>
              </a:ext>
            </a:extLst>
          </p:cNvPr>
          <p:cNvSpPr txBox="1"/>
          <p:nvPr/>
        </p:nvSpPr>
        <p:spPr>
          <a:xfrm>
            <a:off x="1765005" y="308344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M. </a:t>
            </a:r>
            <a:r>
              <a:rPr lang="en-US" dirty="0" err="1">
                <a:solidFill>
                  <a:srgbClr val="0070C0"/>
                </a:solidFill>
              </a:rPr>
              <a:t>Thoennessen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65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E88837-6C29-536F-EF5E-24BC854909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78"/>
          <a:stretch>
            <a:fillRect/>
          </a:stretch>
        </p:blipFill>
        <p:spPr>
          <a:xfrm>
            <a:off x="299626" y="1186248"/>
            <a:ext cx="11592748" cy="507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93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DDD93A-685D-EE11-BADD-E865C972D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" y="95947"/>
            <a:ext cx="10984992" cy="66661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6AF365-C4DF-F80C-F611-721EC3F64396}"/>
              </a:ext>
            </a:extLst>
          </p:cNvPr>
          <p:cNvSpPr txBox="1"/>
          <p:nvPr/>
        </p:nvSpPr>
        <p:spPr>
          <a:xfrm>
            <a:off x="4559808" y="158496"/>
            <a:ext cx="2320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A647EE"/>
                </a:solidFill>
              </a:rPr>
              <a:t>Example 1</a:t>
            </a:r>
          </a:p>
        </p:txBody>
      </p:sp>
    </p:spTree>
    <p:extLst>
      <p:ext uri="{BB962C8B-B14F-4D97-AF65-F5344CB8AC3E}">
        <p14:creationId xmlns:p14="http://schemas.microsoft.com/office/powerpoint/2010/main" val="297023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339056-2372-4549-6D1C-B0CB23631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85" y="914400"/>
            <a:ext cx="7772400" cy="46683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52ED74-7B89-DEEC-4C59-534DA7BCFD28}"/>
              </a:ext>
            </a:extLst>
          </p:cNvPr>
          <p:cNvSpPr txBox="1"/>
          <p:nvPr/>
        </p:nvSpPr>
        <p:spPr>
          <a:xfrm>
            <a:off x="4888992" y="5791200"/>
            <a:ext cx="388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A647EE"/>
                </a:solidFill>
              </a:rPr>
              <a:t>Quadrupole Moments</a:t>
            </a:r>
          </a:p>
        </p:txBody>
      </p:sp>
    </p:spTree>
    <p:extLst>
      <p:ext uri="{BB962C8B-B14F-4D97-AF65-F5344CB8AC3E}">
        <p14:creationId xmlns:p14="http://schemas.microsoft.com/office/powerpoint/2010/main" val="2404662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graphs with numbers&#10;&#10;AI-generated content may be incorrect.">
            <a:extLst>
              <a:ext uri="{FF2B5EF4-FFF2-40B4-BE49-F238E27FC236}">
                <a16:creationId xmlns:a16="http://schemas.microsoft.com/office/drawing/2014/main" id="{3452B440-2523-E1B8-F2AE-B75B6F4AA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512" y="463296"/>
            <a:ext cx="7772400" cy="52463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579EAA-945A-7880-7AF3-C5FE8B5432C6}"/>
              </a:ext>
            </a:extLst>
          </p:cNvPr>
          <p:cNvSpPr txBox="1"/>
          <p:nvPr/>
        </p:nvSpPr>
        <p:spPr>
          <a:xfrm>
            <a:off x="5035296" y="5876544"/>
            <a:ext cx="2797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A647EE"/>
                </a:solidFill>
              </a:rPr>
              <a:t>Mikailov</a:t>
            </a:r>
            <a:r>
              <a:rPr lang="en-US" sz="3600" dirty="0">
                <a:solidFill>
                  <a:srgbClr val="A647EE"/>
                </a:solidFill>
              </a:rPr>
              <a:t> Plots</a:t>
            </a:r>
          </a:p>
        </p:txBody>
      </p:sp>
    </p:spTree>
    <p:extLst>
      <p:ext uri="{BB962C8B-B14F-4D97-AF65-F5344CB8AC3E}">
        <p14:creationId xmlns:p14="http://schemas.microsoft.com/office/powerpoint/2010/main" val="3952317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ABF09B-DAF1-10E8-05F8-B714A83CE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00" y="0"/>
            <a:ext cx="7772400" cy="21318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4F5CC8-8ADC-2F52-6E52-5EC7807D6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186" y="1339200"/>
            <a:ext cx="4435164" cy="541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0684A9-793C-B6EE-1E73-0890B4161EF5}"/>
              </a:ext>
            </a:extLst>
          </p:cNvPr>
          <p:cNvSpPr txBox="1"/>
          <p:nvPr/>
        </p:nvSpPr>
        <p:spPr>
          <a:xfrm>
            <a:off x="3218276" y="2390400"/>
            <a:ext cx="2573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GAMMASPHERE + CHICO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C6FF8-5A2F-9413-7623-4D0502029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0" y="3018274"/>
            <a:ext cx="7772400" cy="1771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FE7991-DD1B-C4A0-2119-3A99E6A96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50" y="4789683"/>
            <a:ext cx="4295350" cy="19032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216890-135C-3BCF-EDEA-AAD43593B175}"/>
              </a:ext>
            </a:extLst>
          </p:cNvPr>
          <p:cNvSpPr txBox="1"/>
          <p:nvPr/>
        </p:nvSpPr>
        <p:spPr>
          <a:xfrm>
            <a:off x="9696000" y="1891468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K=4</a:t>
            </a:r>
            <a:r>
              <a:rPr lang="en-US" b="1" baseline="30000" dirty="0">
                <a:solidFill>
                  <a:srgbClr val="0070C0"/>
                </a:solidFill>
              </a:rPr>
              <a:t>+</a:t>
            </a:r>
            <a:r>
              <a:rPr lang="en-US" b="1" dirty="0">
                <a:solidFill>
                  <a:srgbClr val="0070C0"/>
                </a:solidFill>
              </a:rPr>
              <a:t>/K=2</a:t>
            </a:r>
            <a:r>
              <a:rPr lang="en-US" b="1" baseline="30000" dirty="0">
                <a:solidFill>
                  <a:srgbClr val="0070C0"/>
                </a:solidFill>
              </a:rPr>
              <a:t>+ </a:t>
            </a:r>
            <a:r>
              <a:rPr lang="en-US" b="1" dirty="0">
                <a:solidFill>
                  <a:srgbClr val="0070C0"/>
                </a:solidFill>
              </a:rPr>
              <a:t>= 1.73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AAEA24-46C4-3C3E-445D-17092B3DDA68}"/>
              </a:ext>
            </a:extLst>
          </p:cNvPr>
          <p:cNvSpPr txBox="1"/>
          <p:nvPr/>
        </p:nvSpPr>
        <p:spPr>
          <a:xfrm>
            <a:off x="10518000" y="3298800"/>
            <a:ext cx="20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K=4</a:t>
            </a:r>
            <a:r>
              <a:rPr lang="en-US" b="1" baseline="30000" dirty="0">
                <a:solidFill>
                  <a:srgbClr val="0070C0"/>
                </a:solidFill>
              </a:rPr>
              <a:t>+</a:t>
            </a:r>
            <a:r>
              <a:rPr lang="en-US" b="1" dirty="0">
                <a:solidFill>
                  <a:srgbClr val="0070C0"/>
                </a:solidFill>
              </a:rPr>
              <a:t>/K=2</a:t>
            </a:r>
            <a:r>
              <a:rPr lang="en-US" b="1" baseline="30000" dirty="0">
                <a:solidFill>
                  <a:srgbClr val="0070C0"/>
                </a:solidFill>
              </a:rPr>
              <a:t>+ </a:t>
            </a:r>
            <a:r>
              <a:rPr lang="en-US" b="1" dirty="0">
                <a:solidFill>
                  <a:srgbClr val="0070C0"/>
                </a:solidFill>
              </a:rPr>
              <a:t>= 2.46</a:t>
            </a:r>
          </a:p>
        </p:txBody>
      </p:sp>
    </p:spTree>
    <p:extLst>
      <p:ext uri="{BB962C8B-B14F-4D97-AF65-F5344CB8AC3E}">
        <p14:creationId xmlns:p14="http://schemas.microsoft.com/office/powerpoint/2010/main" val="1132823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7417E-EC62-3593-9E9F-2967F8C6A9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4"/>
          <a:stretch>
            <a:fillRect/>
          </a:stretch>
        </p:blipFill>
        <p:spPr>
          <a:xfrm>
            <a:off x="446112" y="382800"/>
            <a:ext cx="10389888" cy="645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D60DD9-0429-BA3C-08D6-D55AF6677526}"/>
              </a:ext>
            </a:extLst>
          </p:cNvPr>
          <p:cNvSpPr txBox="1"/>
          <p:nvPr/>
        </p:nvSpPr>
        <p:spPr>
          <a:xfrm>
            <a:off x="6096000" y="1267200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K=4</a:t>
            </a:r>
            <a:r>
              <a:rPr lang="en-US" b="1" baseline="30000" dirty="0">
                <a:solidFill>
                  <a:srgbClr val="0070C0"/>
                </a:solidFill>
              </a:rPr>
              <a:t>+</a:t>
            </a:r>
            <a:r>
              <a:rPr lang="en-US" b="1" dirty="0">
                <a:solidFill>
                  <a:srgbClr val="0070C0"/>
                </a:solidFill>
              </a:rPr>
              <a:t>/K=2</a:t>
            </a:r>
            <a:r>
              <a:rPr lang="en-US" b="1" baseline="30000" dirty="0">
                <a:solidFill>
                  <a:srgbClr val="0070C0"/>
                </a:solidFill>
              </a:rPr>
              <a:t>+ </a:t>
            </a:r>
            <a:r>
              <a:rPr lang="en-US" b="1" dirty="0">
                <a:solidFill>
                  <a:srgbClr val="0070C0"/>
                </a:solidFill>
              </a:rPr>
              <a:t>= 1.73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46ADD5-C82E-3E65-7245-CC8176EB3855}"/>
              </a:ext>
            </a:extLst>
          </p:cNvPr>
          <p:cNvSpPr txBox="1"/>
          <p:nvPr/>
        </p:nvSpPr>
        <p:spPr>
          <a:xfrm>
            <a:off x="8300400" y="382800"/>
            <a:ext cx="20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K=4</a:t>
            </a:r>
            <a:r>
              <a:rPr lang="en-US" b="1" baseline="30000" dirty="0">
                <a:solidFill>
                  <a:srgbClr val="0070C0"/>
                </a:solidFill>
              </a:rPr>
              <a:t>+</a:t>
            </a:r>
            <a:r>
              <a:rPr lang="en-US" b="1" dirty="0">
                <a:solidFill>
                  <a:srgbClr val="0070C0"/>
                </a:solidFill>
              </a:rPr>
              <a:t>/K=2</a:t>
            </a:r>
            <a:r>
              <a:rPr lang="en-US" b="1" baseline="30000" dirty="0">
                <a:solidFill>
                  <a:srgbClr val="0070C0"/>
                </a:solidFill>
              </a:rPr>
              <a:t>+ </a:t>
            </a:r>
            <a:r>
              <a:rPr lang="en-US" b="1" dirty="0">
                <a:solidFill>
                  <a:srgbClr val="0070C0"/>
                </a:solidFill>
              </a:rPr>
              <a:t>= 2.46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59602-4833-40D0-C93F-FC4C57836710}"/>
              </a:ext>
            </a:extLst>
          </p:cNvPr>
          <p:cNvSpPr txBox="1"/>
          <p:nvPr/>
        </p:nvSpPr>
        <p:spPr>
          <a:xfrm>
            <a:off x="1356000" y="167357"/>
            <a:ext cx="6290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Two-phonon Vibrational Excitations?</a:t>
            </a:r>
          </a:p>
        </p:txBody>
      </p:sp>
    </p:spTree>
    <p:extLst>
      <p:ext uri="{BB962C8B-B14F-4D97-AF65-F5344CB8AC3E}">
        <p14:creationId xmlns:p14="http://schemas.microsoft.com/office/powerpoint/2010/main" val="2698452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1AC6E9-BB33-D8FA-8861-2C13B9FEC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84" y="3936267"/>
            <a:ext cx="7772400" cy="2727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8F136B-3CB7-B057-7684-29854C287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00" y="933199"/>
            <a:ext cx="7772400" cy="28604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B1EDD7-4CD1-8AE7-8569-E7B691A59A2C}"/>
              </a:ext>
            </a:extLst>
          </p:cNvPr>
          <p:cNvSpPr txBox="1"/>
          <p:nvPr/>
        </p:nvSpPr>
        <p:spPr>
          <a:xfrm>
            <a:off x="6401314" y="2101789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6FC672-23DC-D8B2-62A2-CC7D3D5CC714}"/>
              </a:ext>
            </a:extLst>
          </p:cNvPr>
          <p:cNvSpPr txBox="1"/>
          <p:nvPr/>
        </p:nvSpPr>
        <p:spPr>
          <a:xfrm>
            <a:off x="6401314" y="2889880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2.78</a:t>
            </a:r>
          </a:p>
        </p:txBody>
      </p:sp>
    </p:spTree>
    <p:extLst>
      <p:ext uri="{BB962C8B-B14F-4D97-AF65-F5344CB8AC3E}">
        <p14:creationId xmlns:p14="http://schemas.microsoft.com/office/powerpoint/2010/main" val="1101351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E09FAE-FBF5-CB30-B20B-C51689B92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71" y="-498151"/>
            <a:ext cx="10498238" cy="61314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E40895-837A-4AAA-D1F5-03BE469B9B5F}"/>
              </a:ext>
            </a:extLst>
          </p:cNvPr>
          <p:cNvSpPr txBox="1"/>
          <p:nvPr/>
        </p:nvSpPr>
        <p:spPr>
          <a:xfrm>
            <a:off x="0" y="106879"/>
            <a:ext cx="833647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Octupole vibrational States on a deformed ground state: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K=3</a:t>
            </a:r>
            <a:r>
              <a:rPr lang="en-US" sz="2400" baseline="30000" dirty="0">
                <a:solidFill>
                  <a:srgbClr val="FF0000"/>
                </a:solidFill>
              </a:rPr>
              <a:t>-</a:t>
            </a:r>
            <a:r>
              <a:rPr lang="en-US" sz="2400" dirty="0">
                <a:solidFill>
                  <a:srgbClr val="FF0000"/>
                </a:solidFill>
              </a:rPr>
              <a:t>, 2</a:t>
            </a:r>
            <a:r>
              <a:rPr lang="en-US" sz="2400" baseline="30000" dirty="0">
                <a:solidFill>
                  <a:srgbClr val="FF0000"/>
                </a:solidFill>
              </a:rPr>
              <a:t>-</a:t>
            </a:r>
            <a:r>
              <a:rPr lang="en-US" sz="2400" dirty="0">
                <a:solidFill>
                  <a:srgbClr val="FF0000"/>
                </a:solidFill>
              </a:rPr>
              <a:t>, 1</a:t>
            </a:r>
            <a:r>
              <a:rPr lang="en-US" sz="2400" baseline="30000" dirty="0">
                <a:solidFill>
                  <a:srgbClr val="FF0000"/>
                </a:solidFill>
              </a:rPr>
              <a:t>-</a:t>
            </a:r>
            <a:r>
              <a:rPr lang="en-US" sz="2400" dirty="0">
                <a:solidFill>
                  <a:srgbClr val="FF0000"/>
                </a:solidFill>
              </a:rPr>
              <a:t>, 0</a:t>
            </a:r>
            <a:r>
              <a:rPr lang="en-US" sz="2400" baseline="30000" dirty="0">
                <a:solidFill>
                  <a:srgbClr val="FF0000"/>
                </a:solidFill>
              </a:rPr>
              <a:t>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9B7263-3919-2EA2-87AF-A98B853EE0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671" t="-2166" r="671" b="33089"/>
          <a:stretch>
            <a:fillRect/>
          </a:stretch>
        </p:blipFill>
        <p:spPr>
          <a:xfrm>
            <a:off x="884284" y="4887948"/>
            <a:ext cx="9468757" cy="197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56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1219200" cy="63246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isnap.nd.edu/graphics/isnaplogo_l.jpg"/>
          <p:cNvPicPr>
            <a:picLocks noChangeAspect="1" noChangeArrowheads="1"/>
          </p:cNvPicPr>
          <p:nvPr/>
        </p:nvPicPr>
        <p:blipFill>
          <a:blip r:embed="rId3" cstate="print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1586">
            <a:off x="219817" y="-142171"/>
            <a:ext cx="3224315" cy="135114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>
            <a:cxnSpLocks/>
          </p:cNvCxnSpPr>
          <p:nvPr/>
        </p:nvCxnSpPr>
        <p:spPr>
          <a:xfrm>
            <a:off x="1158240" y="1447800"/>
            <a:ext cx="7223760" cy="0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1158240" y="1600200"/>
            <a:ext cx="6202680" cy="0"/>
          </a:xfrm>
          <a:prstGeom prst="line">
            <a:avLst/>
          </a:prstGeom>
          <a:ln w="38100">
            <a:solidFill>
              <a:srgbClr val="EB8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" descr="Displaying IMG_20160311_192229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590800" y="566410"/>
            <a:ext cx="5516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800" dirty="0">
                <a:latin typeface="Century Gothic"/>
                <a:cs typeface="Century Gothic"/>
              </a:rPr>
              <a:t>Institute for Structure</a:t>
            </a:r>
          </a:p>
          <a:p>
            <a:r>
              <a:rPr lang="en-US" b="1" spc="800" dirty="0">
                <a:latin typeface="Century Gothic"/>
                <a:cs typeface="Century Gothic"/>
              </a:rPr>
              <a:t>And Nuclear Astrophysics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389" y="378367"/>
            <a:ext cx="762000" cy="763271"/>
          </a:xfrm>
          <a:prstGeom prst="rect">
            <a:avLst/>
          </a:prstGeom>
        </p:spPr>
      </p:pic>
      <p:pic>
        <p:nvPicPr>
          <p:cNvPr id="1030" name="Picture 6" descr="http://onmessage.nd.edu/assets/41621/1_university_mark.jpg"/>
          <p:cNvPicPr>
            <a:picLocks noChangeAspect="1" noChangeArrowheads="1"/>
          </p:cNvPicPr>
          <p:nvPr/>
        </p:nvPicPr>
        <p:blipFill>
          <a:blip r:embed="rId5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489" y="6189529"/>
            <a:ext cx="2209800" cy="6492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FA9262-19FF-DA22-CBE0-F9C4303FAF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582" t="32919" r="3177" b="31533"/>
          <a:stretch>
            <a:fillRect/>
          </a:stretch>
        </p:blipFill>
        <p:spPr>
          <a:xfrm>
            <a:off x="5748915" y="4963504"/>
            <a:ext cx="6592549" cy="1821087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158240" y="1608138"/>
            <a:ext cx="10850880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GRID					(</a:t>
            </a:r>
            <a:r>
              <a:rPr lang="en-US" sz="2800" dirty="0" err="1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n,n’</a:t>
            </a:r>
            <a:r>
              <a:rPr lang="en-US" sz="2800" dirty="0" err="1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cs typeface="Symbol" charset="2"/>
              </a:rPr>
              <a:t>g</a:t>
            </a:r>
            <a:r>
              <a:rPr lang="en-US" sz="2800" dirty="0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)			Theory</a:t>
            </a:r>
          </a:p>
          <a:p>
            <a:r>
              <a:rPr lang="en-US" sz="2000" dirty="0"/>
              <a:t>ILL Grenoble	</a:t>
            </a:r>
            <a:r>
              <a:rPr lang="en-US" sz="2000" dirty="0">
                <a:solidFill>
                  <a:srgbClr val="9933FF"/>
                </a:solidFill>
              </a:rPr>
              <a:t>H. Boerner		</a:t>
            </a:r>
            <a:r>
              <a:rPr lang="en-US" sz="2000" dirty="0"/>
              <a:t>Univ of Kentucky    		</a:t>
            </a:r>
            <a:r>
              <a:rPr lang="en-US" sz="2000" dirty="0">
                <a:solidFill>
                  <a:srgbClr val="A647EE"/>
                </a:solidFill>
              </a:rPr>
              <a:t>R. Bijker</a:t>
            </a:r>
          </a:p>
          <a:p>
            <a:r>
              <a:rPr lang="en-US" sz="2000" dirty="0"/>
              <a:t>						   </a:t>
            </a:r>
            <a:r>
              <a:rPr lang="en-US" sz="2000" dirty="0">
                <a:solidFill>
                  <a:srgbClr val="9933FF"/>
                </a:solidFill>
              </a:rPr>
              <a:t>B.P. Crider		G. Bertsch</a:t>
            </a:r>
          </a:p>
          <a:p>
            <a:r>
              <a:rPr lang="en-US" sz="2000" dirty="0">
                <a:solidFill>
                  <a:srgbClr val="9933FF"/>
                </a:solidFill>
              </a:rPr>
              <a:t>		M. Jentschel			   M. Lowe		R.F. Casten</a:t>
            </a:r>
          </a:p>
          <a:p>
            <a:r>
              <a:rPr lang="en-US" sz="2000" dirty="0">
                <a:solidFill>
                  <a:srgbClr val="9933FF"/>
                </a:solidFill>
              </a:rPr>
              <a:t>				   		   E. E. Peters		D. </a:t>
            </a:r>
            <a:r>
              <a:rPr lang="en-US" sz="2000" dirty="0" err="1">
                <a:solidFill>
                  <a:srgbClr val="9933FF"/>
                </a:solidFill>
              </a:rPr>
              <a:t>Bonatsos</a:t>
            </a:r>
            <a:endParaRPr lang="en-US" sz="2000" dirty="0">
              <a:solidFill>
                <a:srgbClr val="9933FF"/>
              </a:solidFill>
            </a:endParaRPr>
          </a:p>
          <a:p>
            <a:r>
              <a:rPr lang="en-US" sz="2000" dirty="0">
                <a:solidFill>
                  <a:srgbClr val="9933FF"/>
                </a:solidFill>
              </a:rPr>
              <a:t>						   F.M. </a:t>
            </a:r>
            <a:r>
              <a:rPr lang="en-US" sz="2000" dirty="0" err="1">
                <a:solidFill>
                  <a:srgbClr val="9933FF"/>
                </a:solidFill>
              </a:rPr>
              <a:t>Prados</a:t>
            </a:r>
            <a:r>
              <a:rPr lang="en-US" sz="2000" dirty="0">
                <a:solidFill>
                  <a:srgbClr val="9933FF"/>
                </a:solidFill>
              </a:rPr>
              <a:t>-Estevez</a:t>
            </a:r>
          </a:p>
          <a:p>
            <a:r>
              <a:rPr lang="en-US" sz="2000" dirty="0">
                <a:solidFill>
                  <a:srgbClr val="9933FF"/>
                </a:solidFill>
              </a:rPr>
              <a:t>						   T. J. Ross		</a:t>
            </a:r>
            <a:endParaRPr lang="en-US" sz="3200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9933FF"/>
                </a:solidFill>
              </a:rPr>
              <a:t>			    			   Z. Tully                                 </a:t>
            </a:r>
          </a:p>
          <a:p>
            <a:r>
              <a:rPr lang="en-US" sz="2000" dirty="0"/>
              <a:t>Univ. of Brighton	            </a:t>
            </a:r>
            <a:r>
              <a:rPr lang="en-US" sz="2000" dirty="0">
                <a:solidFill>
                  <a:srgbClr val="9933FF"/>
                </a:solidFill>
              </a:rPr>
              <a:t>A.M. Bruce		   S.W. Yates</a:t>
            </a:r>
          </a:p>
          <a:p>
            <a:r>
              <a:rPr lang="en-US" sz="2000" dirty="0">
                <a:solidFill>
                  <a:srgbClr val="9933FF"/>
                </a:solidFill>
              </a:rPr>
              <a:t>__________________________________________________________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800" dirty="0">
                <a:solidFill>
                  <a:srgbClr val="00B0F0"/>
                </a:solidFill>
              </a:rPr>
              <a:t>(</a:t>
            </a:r>
            <a:r>
              <a:rPr lang="en-US" sz="2800" dirty="0" err="1">
                <a:solidFill>
                  <a:srgbClr val="00B0F0"/>
                </a:solidFill>
              </a:rPr>
              <a:t>p,t</a:t>
            </a:r>
            <a:r>
              <a:rPr lang="en-US" sz="2800" dirty="0">
                <a:solidFill>
                  <a:srgbClr val="00B0F0"/>
                </a:solidFill>
              </a:rPr>
              <a:t>) TU Munich </a:t>
            </a:r>
            <a:endParaRPr lang="en-US" sz="2000" dirty="0">
              <a:solidFill>
                <a:srgbClr val="9933FF"/>
              </a:solidFill>
            </a:endParaRPr>
          </a:p>
          <a:p>
            <a:r>
              <a:rPr lang="en-US" sz="2000" dirty="0"/>
              <a:t>Univ. of Wisconsin-</a:t>
            </a:r>
            <a:r>
              <a:rPr lang="en-US" sz="2000" dirty="0" err="1"/>
              <a:t>LaCrosse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E323FF"/>
                </a:solidFill>
              </a:rPr>
              <a:t>S.R. </a:t>
            </a:r>
            <a:r>
              <a:rPr lang="en-US" sz="2000" dirty="0" err="1">
                <a:solidFill>
                  <a:srgbClr val="E323FF"/>
                </a:solidFill>
              </a:rPr>
              <a:t>Lesher</a:t>
            </a:r>
            <a:endParaRPr lang="en-US" sz="2000" dirty="0"/>
          </a:p>
          <a:p>
            <a:r>
              <a:rPr lang="en-US" sz="2000" dirty="0"/>
              <a:t>Notre Dame		   </a:t>
            </a:r>
            <a:r>
              <a:rPr lang="en-US" sz="2000" dirty="0">
                <a:solidFill>
                  <a:srgbClr val="E323FF"/>
                </a:solidFill>
              </a:rPr>
              <a:t>C. Casarella			    </a:t>
            </a:r>
            <a:r>
              <a:rPr lang="en-US" sz="2000" dirty="0">
                <a:solidFill>
                  <a:srgbClr val="9933FF"/>
                </a:solidFill>
              </a:rPr>
              <a:t>			  		   		   R. C. de </a:t>
            </a:r>
            <a:r>
              <a:rPr lang="en-US" sz="2000" dirty="0" err="1">
                <a:solidFill>
                  <a:srgbClr val="9933FF"/>
                </a:solidFill>
              </a:rPr>
              <a:t>Haan</a:t>
            </a:r>
            <a:endParaRPr lang="en-US" sz="2000" dirty="0">
              <a:solidFill>
                <a:srgbClr val="9933FF"/>
              </a:solidFill>
            </a:endParaRPr>
          </a:p>
          <a:p>
            <a:r>
              <a:rPr lang="en-US" sz="2000" dirty="0">
                <a:solidFill>
                  <a:srgbClr val="9933FF"/>
                </a:solidFill>
              </a:rPr>
              <a:t>			    A. </a:t>
            </a:r>
            <a:r>
              <a:rPr lang="en-US" sz="2000" dirty="0" err="1">
                <a:solidFill>
                  <a:srgbClr val="9933FF"/>
                </a:solidFill>
              </a:rPr>
              <a:t>Stratman</a:t>
            </a:r>
            <a:endParaRPr lang="en-US" sz="2000" dirty="0">
              <a:solidFill>
                <a:srgbClr val="9933FF"/>
              </a:solidFill>
            </a:endParaRPr>
          </a:p>
          <a:p>
            <a:r>
              <a:rPr lang="en-US" sz="2000" dirty="0">
                <a:solidFill>
                  <a:srgbClr val="9933FF"/>
                </a:solidFill>
              </a:rPr>
              <a:t>			    K. Lee</a:t>
            </a:r>
          </a:p>
        </p:txBody>
      </p:sp>
    </p:spTree>
    <p:extLst>
      <p:ext uri="{BB962C8B-B14F-4D97-AF65-F5344CB8AC3E}">
        <p14:creationId xmlns:p14="http://schemas.microsoft.com/office/powerpoint/2010/main" val="197720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ACAD7E-82A5-5693-952E-1634F5EE6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69" y="983556"/>
            <a:ext cx="11234805" cy="4079360"/>
          </a:xfrm>
          <a:prstGeom prst="rect">
            <a:avLst/>
          </a:prstGeom>
        </p:spPr>
      </p:pic>
      <p:pic>
        <p:nvPicPr>
          <p:cNvPr id="2" name="Picture 2" descr="A schematic show of some typical nuclear shapes. From left to right,... |  Download Scientific Diagram">
            <a:extLst>
              <a:ext uri="{FF2B5EF4-FFF2-40B4-BE49-F238E27FC236}">
                <a16:creationId xmlns:a16="http://schemas.microsoft.com/office/drawing/2014/main" id="{25F571B9-DEE3-5E68-EF02-26CE7ACE1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5" t="11406" r="1105" b="54366"/>
          <a:stretch>
            <a:fillRect/>
          </a:stretch>
        </p:blipFill>
        <p:spPr bwMode="auto">
          <a:xfrm>
            <a:off x="9835375" y="2112553"/>
            <a:ext cx="2289717" cy="182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schematic show of some typical nuclear shapes. From left to right,... |  Download Scientific Diagram">
            <a:extLst>
              <a:ext uri="{FF2B5EF4-FFF2-40B4-BE49-F238E27FC236}">
                <a16:creationId xmlns:a16="http://schemas.microsoft.com/office/drawing/2014/main" id="{ECD39A0F-9A56-83EB-2E1A-8D041D4E3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8" t="62538" r="27274" b="1537"/>
          <a:stretch>
            <a:fillRect/>
          </a:stretch>
        </p:blipFill>
        <p:spPr bwMode="auto">
          <a:xfrm>
            <a:off x="4958575" y="4728117"/>
            <a:ext cx="4928839" cy="19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schematic show of some typical nuclear shapes. From left to right,... |  Download Scientific Diagram">
            <a:extLst>
              <a:ext uri="{FF2B5EF4-FFF2-40B4-BE49-F238E27FC236}">
                <a16:creationId xmlns:a16="http://schemas.microsoft.com/office/drawing/2014/main" id="{AAA7CEBC-A1B5-D211-F49F-C2C42695D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6" t="10289" r="28330" b="53388"/>
          <a:stretch>
            <a:fillRect/>
          </a:stretch>
        </p:blipFill>
        <p:spPr bwMode="auto">
          <a:xfrm rot="16200000">
            <a:off x="1228622" y="2940466"/>
            <a:ext cx="4740520" cy="211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1D8C94-6873-D206-9FE9-E4A8B3D53AD9}"/>
              </a:ext>
            </a:extLst>
          </p:cNvPr>
          <p:cNvSpPr txBox="1"/>
          <p:nvPr/>
        </p:nvSpPr>
        <p:spPr>
          <a:xfrm>
            <a:off x="3615971" y="1546302"/>
            <a:ext cx="998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oblate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982DF4-91C8-83E6-C619-D9A8207EFB45}"/>
              </a:ext>
            </a:extLst>
          </p:cNvPr>
          <p:cNvSpPr txBox="1"/>
          <p:nvPr/>
        </p:nvSpPr>
        <p:spPr>
          <a:xfrm>
            <a:off x="3563359" y="4062760"/>
            <a:ext cx="110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prolate</a:t>
            </a:r>
          </a:p>
        </p:txBody>
      </p:sp>
      <p:pic>
        <p:nvPicPr>
          <p:cNvPr id="8" name="Picture 2" descr="A schematic show of some typical nuclear shapes. From left to right,... |  Download Scientific Diagram">
            <a:extLst>
              <a:ext uri="{FF2B5EF4-FFF2-40B4-BE49-F238E27FC236}">
                <a16:creationId xmlns:a16="http://schemas.microsoft.com/office/drawing/2014/main" id="{C3FE2E79-3325-C10C-AD89-63208D50D2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" t="13363" r="77960" b="53806"/>
          <a:stretch>
            <a:fillRect/>
          </a:stretch>
        </p:blipFill>
        <p:spPr bwMode="auto">
          <a:xfrm>
            <a:off x="482910" y="2112553"/>
            <a:ext cx="2148778" cy="174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61FD94-CB27-5E11-1C83-A5F8990D6F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099"/>
          <a:stretch>
            <a:fillRect/>
          </a:stretch>
        </p:blipFill>
        <p:spPr>
          <a:xfrm>
            <a:off x="2165989" y="-56582"/>
            <a:ext cx="7565309" cy="13606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3A1BA5F-4E99-AF25-3FE8-6687A82EEAFF}"/>
              </a:ext>
            </a:extLst>
          </p:cNvPr>
          <p:cNvSpPr txBox="1"/>
          <p:nvPr/>
        </p:nvSpPr>
        <p:spPr>
          <a:xfrm>
            <a:off x="2806966" y="637347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Quadrupole</a:t>
            </a:r>
          </a:p>
        </p:txBody>
      </p:sp>
    </p:spTree>
    <p:extLst>
      <p:ext uri="{BB962C8B-B14F-4D97-AF65-F5344CB8AC3E}">
        <p14:creationId xmlns:p14="http://schemas.microsoft.com/office/powerpoint/2010/main" val="1730130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19663-B13C-2473-542C-442B520F4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60539-71FB-4349-D26D-43DB09D2F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F3F791-D082-6544-8FF1-33088E4D64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93"/>
          <a:stretch>
            <a:fillRect/>
          </a:stretch>
        </p:blipFill>
        <p:spPr>
          <a:xfrm>
            <a:off x="0" y="0"/>
            <a:ext cx="10382491" cy="6859290"/>
          </a:xfrm>
          <a:prstGeom prst="rect">
            <a:avLst/>
          </a:prstGeom>
        </p:spPr>
      </p:pic>
      <p:pic>
        <p:nvPicPr>
          <p:cNvPr id="5" name="Picture 2" descr="A schematic show of some typical nuclear shapes. From left to right,... |  Download Scientific Diagram">
            <a:extLst>
              <a:ext uri="{FF2B5EF4-FFF2-40B4-BE49-F238E27FC236}">
                <a16:creationId xmlns:a16="http://schemas.microsoft.com/office/drawing/2014/main" id="{FB277AA5-C4CD-2793-9478-CB4FDE9CB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" t="13363" r="77960" b="53806"/>
          <a:stretch>
            <a:fillRect/>
          </a:stretch>
        </p:blipFill>
        <p:spPr bwMode="auto">
          <a:xfrm>
            <a:off x="9793757" y="3127781"/>
            <a:ext cx="2148778" cy="174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46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A9627B-F35D-C4CE-7710-2D9B29AA1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183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4CB89C-5564-53A3-1F5B-DE7AF5FE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72" r="17418" b="6939"/>
          <a:stretch>
            <a:fillRect/>
          </a:stretch>
        </p:blipFill>
        <p:spPr>
          <a:xfrm>
            <a:off x="6573794" y="1581878"/>
            <a:ext cx="5315260" cy="4951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B9F8A4-F45F-B617-FE78-FA7E70EB47C8}"/>
              </a:ext>
            </a:extLst>
          </p:cNvPr>
          <p:cNvSpPr txBox="1"/>
          <p:nvPr/>
        </p:nvSpPr>
        <p:spPr>
          <a:xfrm>
            <a:off x="10044606" y="4922179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aseline="30000" dirty="0">
                <a:solidFill>
                  <a:srgbClr val="C00000"/>
                </a:solidFill>
              </a:rPr>
              <a:t>186</a:t>
            </a:r>
            <a:r>
              <a:rPr lang="en-US" sz="4000" dirty="0">
                <a:solidFill>
                  <a:srgbClr val="C00000"/>
                </a:solidFill>
              </a:rPr>
              <a:t>Pb</a:t>
            </a:r>
          </a:p>
        </p:txBody>
      </p:sp>
    </p:spTree>
    <p:extLst>
      <p:ext uri="{BB962C8B-B14F-4D97-AF65-F5344CB8AC3E}">
        <p14:creationId xmlns:p14="http://schemas.microsoft.com/office/powerpoint/2010/main" val="202971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F87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1" descr="Collective-Ex.pdf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0785" b="10785"/>
          <a:stretch/>
        </p:blipFill>
        <p:spPr>
          <a:xfrm>
            <a:off x="1624034" y="1942649"/>
            <a:ext cx="8728466" cy="455129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1"/>
          <p:cNvSpPr txBox="1"/>
          <p:nvPr/>
        </p:nvSpPr>
        <p:spPr>
          <a:xfrm>
            <a:off x="695517" y="-391209"/>
            <a:ext cx="10598354" cy="165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fr-FR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Evolution of </a:t>
            </a:r>
            <a:r>
              <a:rPr lang="fr-FR" sz="3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Nuclear</a:t>
            </a:r>
            <a:r>
              <a:rPr lang="fr-FR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Structure</a:t>
            </a:r>
            <a:endParaRPr sz="36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1"/>
          <p:cNvSpPr txBox="1"/>
          <p:nvPr/>
        </p:nvSpPr>
        <p:spPr>
          <a:xfrm>
            <a:off x="1624035" y="6481164"/>
            <a:ext cx="17991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Near closed shell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1"/>
          <p:cNvSpPr txBox="1"/>
          <p:nvPr/>
        </p:nvSpPr>
        <p:spPr>
          <a:xfrm>
            <a:off x="5384801" y="6460440"/>
            <a:ext cx="1371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 midshell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21" descr="Screenshot 2015-11-24 02.31.3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5791" y="993014"/>
            <a:ext cx="5959731" cy="400233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1"/>
          <p:cNvSpPr txBox="1"/>
          <p:nvPr/>
        </p:nvSpPr>
        <p:spPr>
          <a:xfrm>
            <a:off x="1791345" y="1503199"/>
            <a:ext cx="10811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sz="32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142</a:t>
            </a: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1"/>
          <p:cNvSpPr txBox="1"/>
          <p:nvPr/>
        </p:nvSpPr>
        <p:spPr>
          <a:xfrm>
            <a:off x="3648063" y="1503199"/>
            <a:ext cx="10811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sz="32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146</a:t>
            </a: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1"/>
          <p:cNvSpPr txBox="1"/>
          <p:nvPr/>
        </p:nvSpPr>
        <p:spPr>
          <a:xfrm>
            <a:off x="5454122" y="1503199"/>
            <a:ext cx="10811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sz="32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156</a:t>
            </a: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1"/>
          <p:cNvSpPr txBox="1"/>
          <p:nvPr/>
        </p:nvSpPr>
        <p:spPr>
          <a:xfrm>
            <a:off x="2038177" y="6208926"/>
            <a:ext cx="593920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1.33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 txBox="1"/>
          <p:nvPr/>
        </p:nvSpPr>
        <p:spPr>
          <a:xfrm>
            <a:off x="3779716" y="6208926"/>
            <a:ext cx="806955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2.30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 txBox="1"/>
          <p:nvPr/>
        </p:nvSpPr>
        <p:spPr>
          <a:xfrm flipH="1">
            <a:off x="5624647" y="6208926"/>
            <a:ext cx="910620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3.31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 txBox="1"/>
          <p:nvPr/>
        </p:nvSpPr>
        <p:spPr>
          <a:xfrm>
            <a:off x="2437410" y="4409374"/>
            <a:ext cx="10567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1576 keV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1"/>
          <p:cNvSpPr txBox="1"/>
          <p:nvPr/>
        </p:nvSpPr>
        <p:spPr>
          <a:xfrm>
            <a:off x="4339871" y="5213524"/>
            <a:ext cx="9412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454 keV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1"/>
          <p:cNvSpPr txBox="1"/>
          <p:nvPr/>
        </p:nvSpPr>
        <p:spPr>
          <a:xfrm>
            <a:off x="6311407" y="5735256"/>
            <a:ext cx="996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67.2 keV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 rot="-431379">
            <a:off x="7481593" y="1138419"/>
            <a:ext cx="28948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>
                <a:solidFill>
                  <a:srgbClr val="31859B"/>
                </a:solidFill>
                <a:latin typeface="Calibri"/>
                <a:ea typeface="Calibri"/>
                <a:cs typeface="Calibri"/>
                <a:sym typeface="Calibri"/>
              </a:rPr>
              <a:t>Transition rates - collectivity</a:t>
            </a:r>
            <a:endParaRPr>
              <a:solidFill>
                <a:srgbClr val="3185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1" descr="bar.png"/>
          <p:cNvPicPr preferRelativeResize="0"/>
          <p:nvPr/>
        </p:nvPicPr>
        <p:blipFill rotWithShape="1">
          <a:blip r:embed="rId5">
            <a:alphaModFix/>
          </a:blip>
          <a:srcRect t="77131" b="-76860"/>
          <a:stretch/>
        </p:blipFill>
        <p:spPr>
          <a:xfrm>
            <a:off x="1724915" y="769467"/>
            <a:ext cx="9144000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E7D3D0-56F5-4747-9F00-00CD5551D652}"/>
              </a:ext>
            </a:extLst>
          </p:cNvPr>
          <p:cNvSpPr txBox="1"/>
          <p:nvPr/>
        </p:nvSpPr>
        <p:spPr>
          <a:xfrm>
            <a:off x="54373" y="4778706"/>
            <a:ext cx="15696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E</a:t>
            </a:r>
            <a:r>
              <a:rPr lang="en-US" sz="4000" baseline="-25000" dirty="0">
                <a:solidFill>
                  <a:srgbClr val="FF0000"/>
                </a:solidFill>
              </a:rPr>
              <a:t>4+</a:t>
            </a:r>
            <a:r>
              <a:rPr lang="en-US" sz="4000" dirty="0">
                <a:solidFill>
                  <a:srgbClr val="FF0000"/>
                </a:solidFill>
              </a:rPr>
              <a:t>/E</a:t>
            </a:r>
            <a:r>
              <a:rPr lang="en-US" sz="4000" baseline="-25000" dirty="0">
                <a:solidFill>
                  <a:srgbClr val="FF0000"/>
                </a:solidFill>
              </a:rPr>
              <a:t>2+</a:t>
            </a:r>
          </a:p>
        </p:txBody>
      </p:sp>
      <p:sp>
        <p:nvSpPr>
          <p:cNvPr id="20" name="Google Shape;266;p21">
            <a:extLst>
              <a:ext uri="{FF2B5EF4-FFF2-40B4-BE49-F238E27FC236}">
                <a16:creationId xmlns:a16="http://schemas.microsoft.com/office/drawing/2014/main" id="{C1BE3D9F-53BB-8D4D-AB0B-C4834109BFC6}"/>
              </a:ext>
            </a:extLst>
          </p:cNvPr>
          <p:cNvSpPr txBox="1"/>
          <p:nvPr/>
        </p:nvSpPr>
        <p:spPr>
          <a:xfrm flipH="1">
            <a:off x="7469861" y="6268726"/>
            <a:ext cx="788922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3.2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66;p21">
            <a:extLst>
              <a:ext uri="{FF2B5EF4-FFF2-40B4-BE49-F238E27FC236}">
                <a16:creationId xmlns:a16="http://schemas.microsoft.com/office/drawing/2014/main" id="{70B8D0A5-9B53-CF43-966B-F4D3D41C6488}"/>
              </a:ext>
            </a:extLst>
          </p:cNvPr>
          <p:cNvSpPr txBox="1"/>
          <p:nvPr/>
        </p:nvSpPr>
        <p:spPr>
          <a:xfrm flipH="1">
            <a:off x="9432224" y="6270160"/>
            <a:ext cx="687229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 2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187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0"/>
            <a:ext cx="237167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1" y="3352800"/>
            <a:ext cx="444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2371676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257800" y="3429001"/>
            <a:ext cx="614680" cy="3280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57801" y="3352800"/>
            <a:ext cx="444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28</a:t>
            </a:r>
          </a:p>
        </p:txBody>
      </p:sp>
      <p:sp>
        <p:nvSpPr>
          <p:cNvPr id="9" name="Oval 8"/>
          <p:cNvSpPr/>
          <p:nvPr/>
        </p:nvSpPr>
        <p:spPr>
          <a:xfrm>
            <a:off x="2362200" y="3429001"/>
            <a:ext cx="614680" cy="3280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508016" y="194370"/>
            <a:ext cx="355738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Shape Coexistence: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Near closed shells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and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subshells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O, Ca, Ni </a:t>
            </a:r>
          </a:p>
          <a:p>
            <a:r>
              <a:rPr lang="en-US" sz="3200" dirty="0" err="1">
                <a:solidFill>
                  <a:srgbClr val="FF0000"/>
                </a:solidFill>
              </a:rPr>
              <a:t>Zr</a:t>
            </a:r>
            <a:r>
              <a:rPr lang="en-US" sz="3200" dirty="0">
                <a:solidFill>
                  <a:srgbClr val="FF0000"/>
                </a:solidFill>
              </a:rPr>
              <a:t>, Mo</a:t>
            </a:r>
          </a:p>
          <a:p>
            <a:r>
              <a:rPr lang="en-US" sz="3200" dirty="0">
                <a:solidFill>
                  <a:srgbClr val="FF0000"/>
                </a:solidFill>
              </a:rPr>
              <a:t>Cd, </a:t>
            </a:r>
            <a:r>
              <a:rPr lang="en-US" sz="3200" dirty="0" err="1">
                <a:solidFill>
                  <a:srgbClr val="FF0000"/>
                </a:solidFill>
              </a:rPr>
              <a:t>Sn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r>
              <a:rPr lang="en-US" sz="3200" dirty="0" err="1">
                <a:solidFill>
                  <a:srgbClr val="FF0000"/>
                </a:solidFill>
              </a:rPr>
              <a:t>Hg,Pb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429000" y="2133600"/>
            <a:ext cx="2286000" cy="609600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276600" y="3200400"/>
            <a:ext cx="2286000" cy="609600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048000" y="1143000"/>
            <a:ext cx="2286000" cy="609600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124200" y="3124200"/>
            <a:ext cx="2286000" cy="0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A1C9FC1-313B-37D1-1CCE-6EC6543020F9}"/>
              </a:ext>
            </a:extLst>
          </p:cNvPr>
          <p:cNvSpPr txBox="1"/>
          <p:nvPr/>
        </p:nvSpPr>
        <p:spPr>
          <a:xfrm>
            <a:off x="7508016" y="6035040"/>
            <a:ext cx="4503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Gaute Hagen: ab initio calculations</a:t>
            </a:r>
          </a:p>
          <a:p>
            <a:r>
              <a:rPr lang="en-US" dirty="0"/>
              <a:t>s-wave “contact” for the onset of deformation</a:t>
            </a:r>
          </a:p>
        </p:txBody>
      </p:sp>
    </p:spTree>
    <p:extLst>
      <p:ext uri="{BB962C8B-B14F-4D97-AF65-F5344CB8AC3E}">
        <p14:creationId xmlns:p14="http://schemas.microsoft.com/office/powerpoint/2010/main" val="290575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B2EDD4-1450-D9F5-CEE1-7C85919BB9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1782"/>
          <a:stretch>
            <a:fillRect/>
          </a:stretch>
        </p:blipFill>
        <p:spPr>
          <a:xfrm>
            <a:off x="501649" y="122566"/>
            <a:ext cx="9912934" cy="1549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F25F35-4782-0F54-BBE7-0C4A22486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874" y="1486638"/>
            <a:ext cx="8861426" cy="5172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825E70-3DB7-2B94-B3DD-058A218D098F}"/>
              </a:ext>
            </a:extLst>
          </p:cNvPr>
          <p:cNvSpPr txBox="1"/>
          <p:nvPr/>
        </p:nvSpPr>
        <p:spPr>
          <a:xfrm>
            <a:off x="2781300" y="1500000"/>
            <a:ext cx="191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J. Henderson et al.</a:t>
            </a:r>
          </a:p>
        </p:txBody>
      </p:sp>
    </p:spTree>
    <p:extLst>
      <p:ext uri="{BB962C8B-B14F-4D97-AF65-F5344CB8AC3E}">
        <p14:creationId xmlns:p14="http://schemas.microsoft.com/office/powerpoint/2010/main" val="1781743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C7B432-B3CD-35F9-0D80-B9EA1769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491"/>
          <a:stretch>
            <a:fillRect/>
          </a:stretch>
        </p:blipFill>
        <p:spPr>
          <a:xfrm>
            <a:off x="1122499" y="302954"/>
            <a:ext cx="10405640" cy="5691128"/>
          </a:xfrm>
          <a:prstGeom prst="rect">
            <a:avLst/>
          </a:prstGeom>
        </p:spPr>
      </p:pic>
      <p:pic>
        <p:nvPicPr>
          <p:cNvPr id="3" name="Picture 2" descr="url.jpg">
            <a:extLst>
              <a:ext uri="{FF2B5EF4-FFF2-40B4-BE49-F238E27FC236}">
                <a16:creationId xmlns:a16="http://schemas.microsoft.com/office/drawing/2014/main" id="{8DA7DB9B-E982-83E9-3CDF-E8C552979A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9" t="3918" r="51960" b="9943"/>
          <a:stretch/>
        </p:blipFill>
        <p:spPr>
          <a:xfrm>
            <a:off x="11076972" y="989634"/>
            <a:ext cx="902334" cy="4317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rved Down Arrow 3">
            <a:extLst>
              <a:ext uri="{FF2B5EF4-FFF2-40B4-BE49-F238E27FC236}">
                <a16:creationId xmlns:a16="http://schemas.microsoft.com/office/drawing/2014/main" id="{CCA5E158-4C04-2C77-8456-20ECFA246B50}"/>
              </a:ext>
            </a:extLst>
          </p:cNvPr>
          <p:cNvSpPr/>
          <p:nvPr/>
        </p:nvSpPr>
        <p:spPr>
          <a:xfrm rot="20372165">
            <a:off x="6850991" y="286558"/>
            <a:ext cx="4896328" cy="1406152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2C252-61DE-DDC3-D848-CEF2D6BDC105}"/>
              </a:ext>
            </a:extLst>
          </p:cNvPr>
          <p:cNvSpPr txBox="1"/>
          <p:nvPr/>
        </p:nvSpPr>
        <p:spPr>
          <a:xfrm>
            <a:off x="868280" y="5860369"/>
            <a:ext cx="109140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Vibrational Excitations built on a </a:t>
            </a:r>
            <a:r>
              <a:rPr lang="en-US" sz="2400" b="1" dirty="0">
                <a:solidFill>
                  <a:srgbClr val="C00000"/>
                </a:solidFill>
              </a:rPr>
              <a:t>deformed ground state</a:t>
            </a:r>
            <a:r>
              <a:rPr lang="en-US" sz="2400" dirty="0">
                <a:solidFill>
                  <a:srgbClr val="C00000"/>
                </a:solidFill>
              </a:rPr>
              <a:t>?</a:t>
            </a:r>
          </a:p>
          <a:p>
            <a:r>
              <a:rPr lang="en-US" sz="3200" dirty="0">
                <a:solidFill>
                  <a:srgbClr val="C00000"/>
                </a:solidFill>
              </a:rPr>
              <a:t>How can you differentiate between coexistence and </a:t>
            </a:r>
            <a:r>
              <a:rPr lang="en-US" sz="3200" dirty="0">
                <a:solidFill>
                  <a:srgbClr val="C00000"/>
                </a:solidFill>
                <a:latin typeface="Symbol" charset="2"/>
                <a:cs typeface="Symbol" charset="2"/>
              </a:rPr>
              <a:t>b </a:t>
            </a:r>
            <a:r>
              <a:rPr lang="en-US" sz="3200" dirty="0">
                <a:solidFill>
                  <a:srgbClr val="C00000"/>
                </a:solidFill>
              </a:rPr>
              <a:t>vibration?</a:t>
            </a:r>
          </a:p>
        </p:txBody>
      </p:sp>
      <p:pic>
        <p:nvPicPr>
          <p:cNvPr id="6" name="Google Shape;124;p16" descr="Screenshot 2015-03-23 10.23.15.png">
            <a:extLst>
              <a:ext uri="{FF2B5EF4-FFF2-40B4-BE49-F238E27FC236}">
                <a16:creationId xmlns:a16="http://schemas.microsoft.com/office/drawing/2014/main" id="{ABACC98D-14CD-E130-734A-376780EAED4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948" y="0"/>
            <a:ext cx="2590800" cy="1711569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185903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1029</Words>
  <Application>Microsoft Macintosh PowerPoint</Application>
  <PresentationFormat>Widescreen</PresentationFormat>
  <Paragraphs>162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AvantGarde</vt:lpstr>
      <vt:lpstr>Avenir Next LT Pro</vt:lpstr>
      <vt:lpstr>Calibri</vt:lpstr>
      <vt:lpstr>Calibri Light</vt:lpstr>
      <vt:lpstr>Century Gothic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 Aprahamian</dc:creator>
  <cp:lastModifiedBy>Ani Aprahamian</cp:lastModifiedBy>
  <cp:revision>66</cp:revision>
  <cp:lastPrinted>2023-01-10T17:56:58Z</cp:lastPrinted>
  <dcterms:created xsi:type="dcterms:W3CDTF">2023-01-09T22:31:13Z</dcterms:created>
  <dcterms:modified xsi:type="dcterms:W3CDTF">2026-09-01T07:17:07Z</dcterms:modified>
</cp:coreProperties>
</file>