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0" r:id="rId1"/>
  </p:sldMasterIdLst>
  <p:notesMasterIdLst>
    <p:notesMasterId r:id="rId62"/>
  </p:notesMasterIdLst>
  <p:sldIdLst>
    <p:sldId id="256" r:id="rId2"/>
    <p:sldId id="258" r:id="rId3"/>
    <p:sldId id="271" r:id="rId4"/>
    <p:sldId id="1086" r:id="rId5"/>
    <p:sldId id="1126" r:id="rId6"/>
    <p:sldId id="1127" r:id="rId7"/>
    <p:sldId id="1128" r:id="rId8"/>
    <p:sldId id="1129" r:id="rId9"/>
    <p:sldId id="1090" r:id="rId10"/>
    <p:sldId id="1130" r:id="rId11"/>
    <p:sldId id="1131" r:id="rId12"/>
    <p:sldId id="1132" r:id="rId13"/>
    <p:sldId id="1116" r:id="rId14"/>
    <p:sldId id="1133" r:id="rId15"/>
    <p:sldId id="1134" r:id="rId16"/>
    <p:sldId id="1119" r:id="rId17"/>
    <p:sldId id="1140" r:id="rId18"/>
    <p:sldId id="1141" r:id="rId19"/>
    <p:sldId id="1094" r:id="rId20"/>
    <p:sldId id="1136" r:id="rId21"/>
    <p:sldId id="1135" r:id="rId22"/>
    <p:sldId id="1139" r:id="rId23"/>
    <p:sldId id="1137" r:id="rId24"/>
    <p:sldId id="1138" r:id="rId25"/>
    <p:sldId id="1162" r:id="rId26"/>
    <p:sldId id="272" r:id="rId27"/>
    <p:sldId id="1097" r:id="rId28"/>
    <p:sldId id="1142" r:id="rId29"/>
    <p:sldId id="1144" r:id="rId30"/>
    <p:sldId id="1143" r:id="rId31"/>
    <p:sldId id="1146" r:id="rId32"/>
    <p:sldId id="1145" r:id="rId33"/>
    <p:sldId id="1147" r:id="rId34"/>
    <p:sldId id="1098" r:id="rId35"/>
    <p:sldId id="1148" r:id="rId36"/>
    <p:sldId id="1121" r:id="rId37"/>
    <p:sldId id="1124" r:id="rId38"/>
    <p:sldId id="1149" r:id="rId39"/>
    <p:sldId id="1150" r:id="rId40"/>
    <p:sldId id="259" r:id="rId41"/>
    <p:sldId id="264" r:id="rId42"/>
    <p:sldId id="1122" r:id="rId43"/>
    <p:sldId id="1151" r:id="rId44"/>
    <p:sldId id="1153" r:id="rId45"/>
    <p:sldId id="1104" r:id="rId46"/>
    <p:sldId id="1152" r:id="rId47"/>
    <p:sldId id="1125" r:id="rId48"/>
    <p:sldId id="1154" r:id="rId49"/>
    <p:sldId id="1156" r:id="rId50"/>
    <p:sldId id="1157" r:id="rId51"/>
    <p:sldId id="1155" r:id="rId52"/>
    <p:sldId id="1108" r:id="rId53"/>
    <p:sldId id="1158" r:id="rId54"/>
    <p:sldId id="1109" r:id="rId55"/>
    <p:sldId id="1159" r:id="rId56"/>
    <p:sldId id="1111" r:id="rId57"/>
    <p:sldId id="1160" r:id="rId58"/>
    <p:sldId id="1161" r:id="rId59"/>
    <p:sldId id="275" r:id="rId60"/>
    <p:sldId id="1081" r:id="rId6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68" autoAdjust="0"/>
    <p:restoredTop sz="94737" autoAdjust="0"/>
  </p:normalViewPr>
  <p:slideViewPr>
    <p:cSldViewPr snapToGrid="0">
      <p:cViewPr varScale="1">
        <p:scale>
          <a:sx n="93" d="100"/>
          <a:sy n="93" d="100"/>
        </p:scale>
        <p:origin x="216" y="4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EA1252-6AB1-104E-9B69-DC3619D3D1C5}" type="datetimeFigureOut">
              <a:rPr lang="en-IT" smtClean="0"/>
              <a:t>31/08/2026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A824F2-B23D-4141-ABB9-51540BD478E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011011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824F2-B23D-4141-ABB9-51540BD478E5}" type="slidenum">
              <a:rPr lang="en-IT" smtClean="0"/>
              <a:t>59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99672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14922" y="3085764"/>
            <a:ext cx="11362157" cy="366499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T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6534" y="297940"/>
            <a:ext cx="11262865" cy="1700193"/>
          </a:xfrm>
          <a:effectLst/>
        </p:spPr>
        <p:txBody>
          <a:bodyPr anchor="b">
            <a:normAutofit/>
          </a:bodyPr>
          <a:lstStyle>
            <a:lvl1pPr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6533" y="2149129"/>
            <a:ext cx="11262865" cy="834326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346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34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528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39200" y="27573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363486"/>
            <a:ext cx="11029616" cy="1013800"/>
          </a:xfrm>
        </p:spPr>
        <p:txBody>
          <a:bodyPr anchor="ctr">
            <a:normAutofit/>
          </a:bodyPr>
          <a:lstStyle>
            <a:lvl1pPr>
              <a:defRPr sz="44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286" y="1552784"/>
            <a:ext cx="11309338" cy="476847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299" y="6441563"/>
            <a:ext cx="11871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69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4979930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66" y="2652089"/>
            <a:ext cx="11293411" cy="1497507"/>
          </a:xfrm>
        </p:spPr>
        <p:txBody>
          <a:bodyPr anchor="b">
            <a:normAutofit/>
          </a:bodyPr>
          <a:lstStyle>
            <a:lvl1pPr algn="l">
              <a:defRPr sz="4800" b="1" cap="all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5266" y="4240474"/>
            <a:ext cx="1130019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2800" b="1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847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935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816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09183" y="6441564"/>
            <a:ext cx="3241567" cy="365125"/>
          </a:xfrm>
        </p:spPr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46534" y="6437238"/>
            <a:ext cx="6656632" cy="365125"/>
          </a:xfrm>
        </p:spPr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440683" y="277200"/>
            <a:ext cx="11300036" cy="80653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T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35162" y="385253"/>
            <a:ext cx="11029616" cy="588412"/>
          </a:xfrm>
        </p:spPr>
        <p:txBody>
          <a:bodyPr anchor="ctr">
            <a:normAutofit/>
          </a:bodyPr>
          <a:lstStyle>
            <a:lvl1pPr>
              <a:defRPr sz="36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64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924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045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16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6533" y="264853"/>
            <a:ext cx="11298933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6533" y="1614311"/>
            <a:ext cx="11298933" cy="4696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4156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accent2"/>
                </a:solidFill>
              </a:defRPr>
            </a:lvl1pPr>
          </a:lstStyle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6533" y="6437238"/>
            <a:ext cx="7051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cap="all">
                <a:solidFill>
                  <a:schemeClr val="accent2"/>
                </a:solidFill>
              </a:defRPr>
            </a:lvl1pPr>
          </a:lstStyle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41564"/>
            <a:ext cx="11871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105463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T"/>
          </a:p>
        </p:txBody>
      </p:sp>
      <p:sp>
        <p:nvSpPr>
          <p:cNvPr id="10" name="Rectangle 9"/>
          <p:cNvSpPr/>
          <p:nvPr/>
        </p:nvSpPr>
        <p:spPr>
          <a:xfrm>
            <a:off x="8042147" y="103684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T"/>
          </a:p>
        </p:txBody>
      </p:sp>
      <p:sp>
        <p:nvSpPr>
          <p:cNvPr id="11" name="Rectangle 10"/>
          <p:cNvSpPr/>
          <p:nvPr/>
        </p:nvSpPr>
        <p:spPr>
          <a:xfrm>
            <a:off x="4241830" y="107241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9700A16-67FA-D87C-7F83-95AA73F24709}"/>
              </a:ext>
            </a:extLst>
          </p:cNvPr>
          <p:cNvSpPr/>
          <p:nvPr userDrawn="1"/>
        </p:nvSpPr>
        <p:spPr>
          <a:xfrm>
            <a:off x="445431" y="6324971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T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781B9B-CA66-414F-8485-217A06C02801}"/>
              </a:ext>
            </a:extLst>
          </p:cNvPr>
          <p:cNvSpPr/>
          <p:nvPr userDrawn="1"/>
        </p:nvSpPr>
        <p:spPr>
          <a:xfrm>
            <a:off x="8041044" y="6323192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T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842955-61C6-35AB-3A75-50A5AAF3D389}"/>
              </a:ext>
            </a:extLst>
          </p:cNvPr>
          <p:cNvSpPr/>
          <p:nvPr userDrawn="1"/>
        </p:nvSpPr>
        <p:spPr>
          <a:xfrm>
            <a:off x="4240727" y="6326749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63117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9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0.png"/><Relationship Id="rId5" Type="http://schemas.openxmlformats.org/officeDocument/2006/relationships/image" Target="../media/image250.png"/><Relationship Id="rId4" Type="http://schemas.openxmlformats.org/officeDocument/2006/relationships/image" Target="../media/image24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30.png"/><Relationship Id="rId4" Type="http://schemas.openxmlformats.org/officeDocument/2006/relationships/image" Target="../media/image32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image" Target="../media/image46.png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0.png"/><Relationship Id="rId5" Type="http://schemas.openxmlformats.org/officeDocument/2006/relationships/image" Target="../media/image451.png"/><Relationship Id="rId4" Type="http://schemas.openxmlformats.org/officeDocument/2006/relationships/image" Target="../media/image48.e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9.emf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emf"/><Relationship Id="rId7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49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4.png"/><Relationship Id="rId4" Type="http://schemas.openxmlformats.org/officeDocument/2006/relationships/image" Target="../media/image6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4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emf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0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EF415-D899-54BF-8A06-2C8CC71252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Autofit/>
          </a:bodyPr>
          <a:lstStyle/>
          <a:p>
            <a:r>
              <a:rPr lang="en-IT" sz="3600" dirty="0"/>
              <a:t>Isospin Mixing via GDR Decay: An Overview and Recent Results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15BCB8-3F95-8A24-26DE-528A159845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6533" y="1931873"/>
            <a:ext cx="11262865" cy="1091056"/>
          </a:xfrm>
        </p:spPr>
        <p:txBody>
          <a:bodyPr>
            <a:norm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IT" sz="2600" cap="none" dirty="0"/>
              <a:t>A. Giaz</a:t>
            </a:r>
            <a:br>
              <a:rPr lang="en-IT" sz="2600" cap="none" dirty="0"/>
            </a:br>
            <a:r>
              <a:rPr lang="en-IT" sz="2600" cap="none" dirty="0"/>
              <a:t>INFN Sezione di Milano</a:t>
            </a:r>
          </a:p>
        </p:txBody>
      </p:sp>
      <p:pic>
        <p:nvPicPr>
          <p:cNvPr id="8" name="Picture 7" descr="A blue and black logo&#10;&#10;Description automatically generated">
            <a:extLst>
              <a:ext uri="{FF2B5EF4-FFF2-40B4-BE49-F238E27FC236}">
                <a16:creationId xmlns:a16="http://schemas.microsoft.com/office/drawing/2014/main" id="{46C2A75C-413F-D83F-5FB9-C254B5FA6D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1075" y="2009401"/>
            <a:ext cx="1688323" cy="936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AD991A-9936-282F-3281-67F5DA492B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3340"/>
          <a:stretch>
            <a:fillRect/>
          </a:stretch>
        </p:blipFill>
        <p:spPr>
          <a:xfrm>
            <a:off x="556591" y="3252645"/>
            <a:ext cx="11039061" cy="332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525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F551D-C3BC-1D70-E86E-443DFB63E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FCB47E3-F2A9-C324-7E6B-E637EC6CF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FC98C7-02E3-17CD-8ABC-6F7622AEF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292A91-8691-297E-D064-7FAF2EB40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How we can measure Isospin mixing?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19A0F46-6EED-DC73-1B38-38F3C289EC98}"/>
                  </a:ext>
                </a:extLst>
              </p:cNvPr>
              <p:cNvSpPr txBox="1"/>
              <p:nvPr/>
            </p:nvSpPr>
            <p:spPr>
              <a:xfrm>
                <a:off x="396359" y="2133719"/>
                <a:ext cx="3644204" cy="38027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0000"/>
                  </a:lnSpc>
                  <a:buNone/>
                </a:pPr>
                <a:r>
                  <a:rPr lang="en-GB" sz="2000" b="1" dirty="0">
                    <a:solidFill>
                      <a:schemeClr val="accent1"/>
                    </a:solidFill>
                    <a:effectLst/>
                  </a:rPr>
                  <a:t>Study of Fermi </a:t>
                </a:r>
                <a:r>
                  <a:rPr lang="el-GR" sz="2000" b="1" dirty="0">
                    <a:solidFill>
                      <a:schemeClr val="accent1"/>
                    </a:solidFill>
                    <a:effectLst/>
                  </a:rPr>
                  <a:t>β </a:t>
                </a:r>
                <a:r>
                  <a:rPr lang="en-GB" sz="2000" b="1" dirty="0">
                    <a:solidFill>
                      <a:schemeClr val="accent1"/>
                    </a:solidFill>
                    <a:effectLst/>
                  </a:rPr>
                  <a:t>transitions</a:t>
                </a:r>
                <a:endParaRPr lang="en-GB" sz="2000" dirty="0">
                  <a:solidFill>
                    <a:schemeClr val="accent1"/>
                  </a:solidFill>
                  <a:effectLst/>
                </a:endParaRPr>
              </a:p>
              <a:p>
                <a:pPr>
                  <a:lnSpc>
                    <a:spcPct val="110000"/>
                  </a:lnSpc>
                  <a:buNone/>
                </a:pPr>
                <a:r>
                  <a:rPr lang="en-GB" sz="2000" b="1" dirty="0">
                    <a:solidFill>
                      <a:schemeClr val="accent1"/>
                    </a:solidFill>
                    <a:effectLst/>
                  </a:rPr>
                  <a:t>(</a:t>
                </a:r>
                <a14:m>
                  <m:oMath xmlns:m="http://schemas.openxmlformats.org/officeDocument/2006/math"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∆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𝑱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2000" b="1" dirty="0">
                    <a:solidFill>
                      <a:schemeClr val="accent1"/>
                    </a:solidFill>
                    <a:effectLst/>
                  </a:rPr>
                  <a:t>, </a:t>
                </a:r>
                <a14:m>
                  <m:oMath xmlns:m="http://schemas.openxmlformats.org/officeDocument/2006/math"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∆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2000" b="1" dirty="0">
                    <a:solidFill>
                      <a:schemeClr val="accent1"/>
                    </a:solidFill>
                    <a:effectLst/>
                  </a:rPr>
                  <a:t>, </a:t>
                </a:r>
                <a14:m>
                  <m:oMath xmlns:m="http://schemas.openxmlformats.org/officeDocument/2006/math">
                    <m:r>
                      <a:rPr lang="el-GR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𝝅</m:t>
                    </m:r>
                    <m:r>
                      <a:rPr lang="en-GB" sz="2000" b="1" i="1" baseline="-25000" dirty="0" err="1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0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lang="el-GR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𝝅</m:t>
                    </m:r>
                    <m:r>
                      <a:rPr lang="en-GB" sz="2000" b="1" i="1" baseline="-25000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=+</m:t>
                    </m:r>
                  </m:oMath>
                </a14:m>
                <a:r>
                  <a:rPr lang="en-GB" sz="2000" b="1" dirty="0">
                    <a:solidFill>
                      <a:schemeClr val="accent1"/>
                    </a:solidFill>
                    <a:effectLst/>
                  </a:rPr>
                  <a:t>)</a:t>
                </a:r>
              </a:p>
              <a:p>
                <a:pPr marL="285750" indent="-2857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GB" sz="2000" dirty="0">
                    <a:effectLst/>
                  </a:rPr>
                  <a:t>Measurement of the </a:t>
                </a:r>
                <a:r>
                  <a:rPr lang="el-GR" sz="2000" dirty="0">
                    <a:effectLst/>
                  </a:rPr>
                  <a:t>β-</a:t>
                </a:r>
                <a:r>
                  <a:rPr lang="en-GB" sz="2000" dirty="0">
                    <a:effectLst/>
                  </a:rPr>
                  <a:t>particles anisotropy emission</a:t>
                </a:r>
              </a:p>
              <a:p>
                <a:pPr marL="285750" indent="-2857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GB" sz="2000" dirty="0">
                    <a:effectLst/>
                  </a:rPr>
                  <a:t>For </a:t>
                </a:r>
                <a:r>
                  <a:rPr lang="el-GR" sz="2000" dirty="0">
                    <a:effectLst/>
                  </a:rPr>
                  <a:t>β+ </a:t>
                </a:r>
                <a:r>
                  <a:rPr lang="en-GB" sz="2000" dirty="0">
                    <a:effectLst/>
                  </a:rPr>
                  <a:t>transition </a:t>
                </a:r>
                <a:r>
                  <a:rPr lang="en-GB" sz="2000" dirty="0">
                    <a:effectLst/>
                    <a:sym typeface="Wingdings" pitchFamily="2" charset="2"/>
                  </a:rPr>
                  <a:t> </a:t>
                </a:r>
                <a:r>
                  <a:rPr lang="en-GB" sz="2000" dirty="0">
                    <a:effectLst/>
                  </a:rPr>
                  <a:t>initial state, for </a:t>
                </a:r>
                <a:r>
                  <a:rPr lang="el-GR" sz="2000" dirty="0">
                    <a:effectLst/>
                  </a:rPr>
                  <a:t>β- </a:t>
                </a:r>
                <a:r>
                  <a:rPr lang="it-IT" sz="2000" dirty="0">
                    <a:effectLst/>
                    <a:sym typeface="Wingdings" pitchFamily="2" charset="2"/>
                  </a:rPr>
                  <a:t> </a:t>
                </a:r>
                <a:r>
                  <a:rPr lang="en-GB" sz="2000" dirty="0">
                    <a:effectLst/>
                  </a:rPr>
                  <a:t>final state.</a:t>
                </a:r>
              </a:p>
              <a:p>
                <a:pPr marL="285750" indent="-2857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GB" sz="2000" dirty="0">
                    <a:effectLst/>
                  </a:rPr>
                  <a:t>Fermi operator is not nuclear structure</a:t>
                </a:r>
                <a:r>
                  <a:rPr lang="en-GB" sz="2000" dirty="0"/>
                  <a:t> </a:t>
                </a:r>
                <a:r>
                  <a:rPr lang="en-GB" sz="2000" dirty="0">
                    <a:effectLst/>
                  </a:rPr>
                  <a:t>dependent</a:t>
                </a:r>
              </a:p>
              <a:p>
                <a:pPr marL="285750" indent="-2857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GB" sz="2000" b="1" dirty="0">
                    <a:solidFill>
                      <a:srgbClr val="00B050"/>
                    </a:solidFill>
                    <a:effectLst/>
                  </a:rPr>
                  <a:t>Possible for all nuclei</a:t>
                </a:r>
              </a:p>
              <a:p>
                <a:pPr marL="285750" indent="-2857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GB" sz="2000" b="1" dirty="0">
                    <a:solidFill>
                      <a:schemeClr val="accent6"/>
                    </a:solidFill>
                    <a:effectLst/>
                  </a:rPr>
                  <a:t>Difficult for unstable nuclei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19A0F46-6EED-DC73-1B38-38F3C289EC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359" y="2133719"/>
                <a:ext cx="3644204" cy="3802772"/>
              </a:xfrm>
              <a:prstGeom prst="rect">
                <a:avLst/>
              </a:prstGeom>
              <a:blipFill>
                <a:blip r:embed="rId2"/>
                <a:stretch>
                  <a:fillRect l="-1736" t="-333" r="-2431" b="-2000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36BB72DB-9C89-7DF2-E7E0-24180123508E}"/>
              </a:ext>
            </a:extLst>
          </p:cNvPr>
          <p:cNvSpPr txBox="1"/>
          <p:nvPr/>
        </p:nvSpPr>
        <p:spPr>
          <a:xfrm>
            <a:off x="446532" y="1171307"/>
            <a:ext cx="112989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i="1" dirty="0">
                <a:solidFill>
                  <a:schemeClr val="accent1"/>
                </a:solidFill>
              </a:rPr>
              <a:t>Measuring transition strictly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i="1" dirty="0">
                <a:solidFill>
                  <a:schemeClr val="accent1"/>
                </a:solidFill>
              </a:rPr>
              <a:t>forbidden by isospin conservation.</a:t>
            </a:r>
            <a:endParaRPr lang="en-GB" sz="2400" b="1" dirty="0">
              <a:solidFill>
                <a:schemeClr val="accent1"/>
              </a:solidFill>
              <a:effectLst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7F8BF3A-A37B-1EA9-5141-2CDA6A83C20C}"/>
              </a:ext>
            </a:extLst>
          </p:cNvPr>
          <p:cNvCxnSpPr>
            <a:cxnSpLocks/>
          </p:cNvCxnSpPr>
          <p:nvPr/>
        </p:nvCxnSpPr>
        <p:spPr>
          <a:xfrm flipV="1">
            <a:off x="4186989" y="1743933"/>
            <a:ext cx="0" cy="4428000"/>
          </a:xfrm>
          <a:prstGeom prst="line">
            <a:avLst/>
          </a:pr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4ECF089-3D3B-8254-D8B0-FB408BFBD8AD}"/>
              </a:ext>
            </a:extLst>
          </p:cNvPr>
          <p:cNvCxnSpPr>
            <a:cxnSpLocks/>
          </p:cNvCxnSpPr>
          <p:nvPr/>
        </p:nvCxnSpPr>
        <p:spPr>
          <a:xfrm flipV="1">
            <a:off x="7984958" y="1743933"/>
            <a:ext cx="0" cy="4428000"/>
          </a:xfrm>
          <a:prstGeom prst="line">
            <a:avLst/>
          </a:prstGeom>
          <a:ln w="762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9CD789-686B-1C69-5098-708E2433F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303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00C56-6D22-A128-B7DD-79FD5FB33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E2A0B9D-9BD1-2A01-E4EF-33BA3D7CB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7459C1-842C-2C6B-47DD-E0EC40BE2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85E2D52-A3F1-4A54-3F6E-B0CC3FBDC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How we can measure Isospin mixing?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B402E7-A0EE-D5AC-ED85-C9299E659532}"/>
                  </a:ext>
                </a:extLst>
              </p:cNvPr>
              <p:cNvSpPr txBox="1"/>
              <p:nvPr/>
            </p:nvSpPr>
            <p:spPr>
              <a:xfrm>
                <a:off x="396359" y="2133719"/>
                <a:ext cx="3644204" cy="38027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0000"/>
                  </a:lnSpc>
                  <a:buNone/>
                </a:pPr>
                <a:r>
                  <a:rPr lang="en-GB" sz="2000" b="1" dirty="0">
                    <a:solidFill>
                      <a:schemeClr val="accent1"/>
                    </a:solidFill>
                    <a:effectLst/>
                  </a:rPr>
                  <a:t>Study of Fermi </a:t>
                </a:r>
                <a:r>
                  <a:rPr lang="el-GR" sz="2000" b="1" dirty="0">
                    <a:solidFill>
                      <a:schemeClr val="accent1"/>
                    </a:solidFill>
                    <a:effectLst/>
                  </a:rPr>
                  <a:t>β </a:t>
                </a:r>
                <a:r>
                  <a:rPr lang="en-GB" sz="2000" b="1" dirty="0">
                    <a:solidFill>
                      <a:schemeClr val="accent1"/>
                    </a:solidFill>
                    <a:effectLst/>
                  </a:rPr>
                  <a:t>transitions</a:t>
                </a:r>
                <a:endParaRPr lang="en-GB" sz="2000" dirty="0">
                  <a:solidFill>
                    <a:schemeClr val="accent1"/>
                  </a:solidFill>
                  <a:effectLst/>
                </a:endParaRPr>
              </a:p>
              <a:p>
                <a:pPr>
                  <a:lnSpc>
                    <a:spcPct val="110000"/>
                  </a:lnSpc>
                  <a:buNone/>
                </a:pPr>
                <a:r>
                  <a:rPr lang="en-GB" sz="2000" b="1" dirty="0">
                    <a:solidFill>
                      <a:schemeClr val="accent1"/>
                    </a:solidFill>
                    <a:effectLst/>
                  </a:rPr>
                  <a:t>(</a:t>
                </a:r>
                <a14:m>
                  <m:oMath xmlns:m="http://schemas.openxmlformats.org/officeDocument/2006/math"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∆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𝑱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2000" b="1" dirty="0">
                    <a:solidFill>
                      <a:schemeClr val="accent1"/>
                    </a:solidFill>
                    <a:effectLst/>
                  </a:rPr>
                  <a:t>, </a:t>
                </a:r>
                <a14:m>
                  <m:oMath xmlns:m="http://schemas.openxmlformats.org/officeDocument/2006/math"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∆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2000" b="1" dirty="0">
                    <a:solidFill>
                      <a:schemeClr val="accent1"/>
                    </a:solidFill>
                    <a:effectLst/>
                  </a:rPr>
                  <a:t>, </a:t>
                </a:r>
                <a14:m>
                  <m:oMath xmlns:m="http://schemas.openxmlformats.org/officeDocument/2006/math">
                    <m:r>
                      <a:rPr lang="el-GR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𝝅</m:t>
                    </m:r>
                    <m:r>
                      <a:rPr lang="en-GB" sz="2000" b="1" i="1" baseline="-25000" dirty="0" err="1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0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lang="el-GR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𝝅</m:t>
                    </m:r>
                    <m:r>
                      <a:rPr lang="en-GB" sz="2000" b="1" i="1" baseline="-25000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=+</m:t>
                    </m:r>
                  </m:oMath>
                </a14:m>
                <a:r>
                  <a:rPr lang="en-GB" sz="2000" b="1" dirty="0">
                    <a:solidFill>
                      <a:schemeClr val="accent1"/>
                    </a:solidFill>
                    <a:effectLst/>
                  </a:rPr>
                  <a:t>)</a:t>
                </a:r>
              </a:p>
              <a:p>
                <a:pPr marL="285750" indent="-2857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GB" sz="2000" dirty="0">
                    <a:effectLst/>
                  </a:rPr>
                  <a:t>Measurement of the </a:t>
                </a:r>
                <a:r>
                  <a:rPr lang="el-GR" sz="2000" dirty="0">
                    <a:effectLst/>
                  </a:rPr>
                  <a:t>β-</a:t>
                </a:r>
                <a:r>
                  <a:rPr lang="en-GB" sz="2000" dirty="0">
                    <a:effectLst/>
                  </a:rPr>
                  <a:t>particles anisotropy emission</a:t>
                </a:r>
              </a:p>
              <a:p>
                <a:pPr marL="285750" indent="-2857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GB" sz="2000" dirty="0">
                    <a:effectLst/>
                  </a:rPr>
                  <a:t>For </a:t>
                </a:r>
                <a:r>
                  <a:rPr lang="el-GR" sz="2000" dirty="0">
                    <a:effectLst/>
                  </a:rPr>
                  <a:t>β+ </a:t>
                </a:r>
                <a:r>
                  <a:rPr lang="en-GB" sz="2000" dirty="0">
                    <a:effectLst/>
                  </a:rPr>
                  <a:t>transition </a:t>
                </a:r>
                <a:r>
                  <a:rPr lang="en-GB" sz="2000" dirty="0">
                    <a:effectLst/>
                    <a:sym typeface="Wingdings" pitchFamily="2" charset="2"/>
                  </a:rPr>
                  <a:t> </a:t>
                </a:r>
                <a:r>
                  <a:rPr lang="en-GB" sz="2000" dirty="0">
                    <a:effectLst/>
                  </a:rPr>
                  <a:t>initial state, for </a:t>
                </a:r>
                <a:r>
                  <a:rPr lang="el-GR" sz="2000" dirty="0">
                    <a:effectLst/>
                  </a:rPr>
                  <a:t>β- </a:t>
                </a:r>
                <a:r>
                  <a:rPr lang="it-IT" sz="2000" dirty="0">
                    <a:effectLst/>
                    <a:sym typeface="Wingdings" pitchFamily="2" charset="2"/>
                  </a:rPr>
                  <a:t> </a:t>
                </a:r>
                <a:r>
                  <a:rPr lang="en-GB" sz="2000" dirty="0">
                    <a:effectLst/>
                  </a:rPr>
                  <a:t>final state.</a:t>
                </a:r>
              </a:p>
              <a:p>
                <a:pPr marL="285750" indent="-2857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GB" sz="2000" dirty="0">
                    <a:effectLst/>
                  </a:rPr>
                  <a:t>Fermi operator is not nuclear structure</a:t>
                </a:r>
                <a:r>
                  <a:rPr lang="en-GB" sz="2000" dirty="0"/>
                  <a:t> </a:t>
                </a:r>
                <a:r>
                  <a:rPr lang="en-GB" sz="2000" dirty="0">
                    <a:effectLst/>
                  </a:rPr>
                  <a:t>dependent</a:t>
                </a:r>
              </a:p>
              <a:p>
                <a:pPr marL="285750" indent="-2857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GB" sz="2000" b="1" dirty="0">
                    <a:solidFill>
                      <a:srgbClr val="00B050"/>
                    </a:solidFill>
                    <a:effectLst/>
                  </a:rPr>
                  <a:t>Possible for all nuclei</a:t>
                </a:r>
              </a:p>
              <a:p>
                <a:pPr marL="285750" indent="-2857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GB" sz="2000" b="1" dirty="0">
                    <a:solidFill>
                      <a:schemeClr val="accent6"/>
                    </a:solidFill>
                    <a:effectLst/>
                  </a:rPr>
                  <a:t>Difficult for unstable nuclei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B402E7-A0EE-D5AC-ED85-C9299E6595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359" y="2133719"/>
                <a:ext cx="3644204" cy="3802772"/>
              </a:xfrm>
              <a:prstGeom prst="rect">
                <a:avLst/>
              </a:prstGeom>
              <a:blipFill>
                <a:blip r:embed="rId2"/>
                <a:stretch>
                  <a:fillRect l="-1736" t="-333" r="-2431" b="-2000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D4048A54-6ECA-1682-5B97-5DD8F16E4FE5}"/>
              </a:ext>
            </a:extLst>
          </p:cNvPr>
          <p:cNvSpPr txBox="1"/>
          <p:nvPr/>
        </p:nvSpPr>
        <p:spPr>
          <a:xfrm>
            <a:off x="4172911" y="1653283"/>
            <a:ext cx="3832101" cy="2787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None/>
            </a:pPr>
            <a:r>
              <a:rPr lang="en-GB" sz="2000" b="1" dirty="0">
                <a:solidFill>
                  <a:schemeClr val="accent2"/>
                </a:solidFill>
                <a:effectLst/>
              </a:rPr>
              <a:t>Study of a forbidden E1 decay</a:t>
            </a:r>
            <a:endParaRPr lang="en-GB" sz="2000" dirty="0">
              <a:solidFill>
                <a:schemeClr val="accent2"/>
              </a:solidFill>
              <a:effectLst/>
            </a:endParaRPr>
          </a:p>
          <a:p>
            <a:pPr>
              <a:lnSpc>
                <a:spcPct val="110000"/>
              </a:lnSpc>
              <a:buNone/>
            </a:pPr>
            <a:r>
              <a:rPr lang="en-GB" sz="2000" dirty="0">
                <a:solidFill>
                  <a:schemeClr val="accent2"/>
                </a:solidFill>
                <a:effectLst/>
              </a:rPr>
              <a:t>(polarization &amp; angular distribution)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accent6"/>
                </a:solidFill>
                <a:effectLst/>
              </a:rPr>
              <a:t>Possible only in N=Z nuclei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B050"/>
                </a:solidFill>
              </a:rPr>
              <a:t>U</a:t>
            </a:r>
            <a:r>
              <a:rPr lang="en-GB" sz="2000" b="1" dirty="0">
                <a:solidFill>
                  <a:srgbClr val="00B050"/>
                </a:solidFill>
                <a:effectLst/>
              </a:rPr>
              <a:t>nstable nuclei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</a:rPr>
              <a:t>It cannot discern if the mixing occur in the initial or final state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C53689-02AA-825E-6FEE-47F412685C16}"/>
              </a:ext>
            </a:extLst>
          </p:cNvPr>
          <p:cNvSpPr txBox="1"/>
          <p:nvPr/>
        </p:nvSpPr>
        <p:spPr>
          <a:xfrm>
            <a:off x="446532" y="1171307"/>
            <a:ext cx="112989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i="1" dirty="0">
                <a:solidFill>
                  <a:schemeClr val="accent1"/>
                </a:solidFill>
              </a:rPr>
              <a:t>Measuring transition strictly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i="1" dirty="0">
                <a:solidFill>
                  <a:schemeClr val="accent1"/>
                </a:solidFill>
              </a:rPr>
              <a:t>forbidden by isospin conservation.</a:t>
            </a:r>
            <a:endParaRPr lang="en-GB" sz="2400" b="1" dirty="0">
              <a:solidFill>
                <a:schemeClr val="accent1"/>
              </a:solidFill>
              <a:effectLst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989A931-BBDE-5D5E-130E-056359B0FD42}"/>
              </a:ext>
            </a:extLst>
          </p:cNvPr>
          <p:cNvCxnSpPr>
            <a:cxnSpLocks/>
          </p:cNvCxnSpPr>
          <p:nvPr/>
        </p:nvCxnSpPr>
        <p:spPr>
          <a:xfrm flipV="1">
            <a:off x="4186989" y="1743933"/>
            <a:ext cx="0" cy="4428000"/>
          </a:xfrm>
          <a:prstGeom prst="line">
            <a:avLst/>
          </a:pr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EBF67E8-C742-6BEB-87E3-C9371B4BEFAD}"/>
              </a:ext>
            </a:extLst>
          </p:cNvPr>
          <p:cNvCxnSpPr>
            <a:cxnSpLocks/>
          </p:cNvCxnSpPr>
          <p:nvPr/>
        </p:nvCxnSpPr>
        <p:spPr>
          <a:xfrm flipV="1">
            <a:off x="7984958" y="1743933"/>
            <a:ext cx="0" cy="4428000"/>
          </a:xfrm>
          <a:prstGeom prst="line">
            <a:avLst/>
          </a:prstGeom>
          <a:ln w="762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E08A01-A5B2-12FE-372E-A462622211FC}"/>
              </a:ext>
            </a:extLst>
          </p:cNvPr>
          <p:cNvCxnSpPr>
            <a:cxnSpLocks/>
          </p:cNvCxnSpPr>
          <p:nvPr/>
        </p:nvCxnSpPr>
        <p:spPr>
          <a:xfrm>
            <a:off x="4511842" y="4692316"/>
            <a:ext cx="914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A5E9DC7-8932-E566-C18B-F545BB421F83}"/>
              </a:ext>
            </a:extLst>
          </p:cNvPr>
          <p:cNvCxnSpPr/>
          <p:nvPr/>
        </p:nvCxnSpPr>
        <p:spPr>
          <a:xfrm>
            <a:off x="4511842" y="5410149"/>
            <a:ext cx="914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1F2F71D-35D6-7CEF-3362-16900F8A7B4E}"/>
              </a:ext>
            </a:extLst>
          </p:cNvPr>
          <p:cNvSpPr txBox="1"/>
          <p:nvPr/>
        </p:nvSpPr>
        <p:spPr>
          <a:xfrm>
            <a:off x="5438268" y="4487781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5</a:t>
            </a:r>
            <a:r>
              <a:rPr lang="en-IT" baseline="30000" dirty="0"/>
              <a:t>-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232475-3DA8-4752-5271-EB26B68D8C5F}"/>
              </a:ext>
            </a:extLst>
          </p:cNvPr>
          <p:cNvSpPr txBox="1"/>
          <p:nvPr/>
        </p:nvSpPr>
        <p:spPr>
          <a:xfrm>
            <a:off x="5462330" y="5225483"/>
            <a:ext cx="433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4</a:t>
            </a:r>
            <a:r>
              <a:rPr lang="en-IT" baseline="30000" dirty="0"/>
              <a:t>+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5BA1E5D-ABF0-2725-53F7-5C14C23853A6}"/>
              </a:ext>
            </a:extLst>
          </p:cNvPr>
          <p:cNvCxnSpPr/>
          <p:nvPr/>
        </p:nvCxnSpPr>
        <p:spPr>
          <a:xfrm>
            <a:off x="4957011" y="4740444"/>
            <a:ext cx="0" cy="648000"/>
          </a:xfrm>
          <a:prstGeom prst="straightConnector1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6DEC2AF3-45A4-4470-FB1B-EAC92584745C}"/>
              </a:ext>
            </a:extLst>
          </p:cNvPr>
          <p:cNvSpPr txBox="1"/>
          <p:nvPr/>
        </p:nvSpPr>
        <p:spPr>
          <a:xfrm>
            <a:off x="4559961" y="4281354"/>
            <a:ext cx="1118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000" b="1" baseline="30000" dirty="0">
                <a:solidFill>
                  <a:schemeClr val="accent2"/>
                </a:solidFill>
              </a:rPr>
              <a:t>64</a:t>
            </a:r>
            <a:r>
              <a:rPr lang="en-IT" sz="2000" b="1" dirty="0">
                <a:solidFill>
                  <a:schemeClr val="accent2"/>
                </a:solidFill>
              </a:rPr>
              <a:t>Ge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973E79C-6871-373D-B296-92CBAA9C7777}"/>
              </a:ext>
            </a:extLst>
          </p:cNvPr>
          <p:cNvSpPr txBox="1"/>
          <p:nvPr/>
        </p:nvSpPr>
        <p:spPr>
          <a:xfrm>
            <a:off x="4283242" y="5587573"/>
            <a:ext cx="161222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400" dirty="0">
                <a:effectLst/>
              </a:rPr>
              <a:t>E. </a:t>
            </a:r>
            <a:r>
              <a:rPr lang="en-GB" sz="1400" dirty="0" err="1">
                <a:effectLst/>
              </a:rPr>
              <a:t>Farnea</a:t>
            </a:r>
            <a:r>
              <a:rPr lang="en-GB" sz="1400" dirty="0">
                <a:effectLst/>
              </a:rPr>
              <a:t> et al., PLB, </a:t>
            </a:r>
            <a:r>
              <a:rPr lang="en-GB" sz="1400" b="1" dirty="0">
                <a:effectLst/>
              </a:rPr>
              <a:t>551,</a:t>
            </a:r>
            <a:r>
              <a:rPr lang="en-GB" sz="1400" dirty="0">
                <a:effectLst/>
              </a:rPr>
              <a:t> (2003),</a:t>
            </a:r>
            <a:r>
              <a:rPr lang="en-IT" sz="1400" dirty="0"/>
              <a:t> 56-62</a:t>
            </a:r>
            <a:endParaRPr lang="en-GB" sz="1400" dirty="0">
              <a:effectLst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D69C91C-E9C0-CAA0-03D8-D92E4DC4F606}"/>
              </a:ext>
            </a:extLst>
          </p:cNvPr>
          <p:cNvCxnSpPr>
            <a:cxnSpLocks/>
          </p:cNvCxnSpPr>
          <p:nvPr/>
        </p:nvCxnSpPr>
        <p:spPr>
          <a:xfrm>
            <a:off x="6926185" y="4688303"/>
            <a:ext cx="720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E5B264D-C203-F641-6A80-FA92896A6854}"/>
              </a:ext>
            </a:extLst>
          </p:cNvPr>
          <p:cNvCxnSpPr/>
          <p:nvPr/>
        </p:nvCxnSpPr>
        <p:spPr>
          <a:xfrm>
            <a:off x="6926185" y="5406136"/>
            <a:ext cx="720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D5D0BC87-972A-ABEA-4CCD-D00206CA902D}"/>
              </a:ext>
            </a:extLst>
          </p:cNvPr>
          <p:cNvSpPr txBox="1"/>
          <p:nvPr/>
        </p:nvSpPr>
        <p:spPr>
          <a:xfrm>
            <a:off x="7624011" y="4483768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5</a:t>
            </a:r>
            <a:r>
              <a:rPr lang="en-IT" baseline="30000" dirty="0"/>
              <a:t>-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9F45E09-B9FE-7111-D3F4-0A1647ED3143}"/>
              </a:ext>
            </a:extLst>
          </p:cNvPr>
          <p:cNvSpPr txBox="1"/>
          <p:nvPr/>
        </p:nvSpPr>
        <p:spPr>
          <a:xfrm>
            <a:off x="7648073" y="5221470"/>
            <a:ext cx="433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4</a:t>
            </a:r>
            <a:r>
              <a:rPr lang="en-IT" baseline="30000" dirty="0"/>
              <a:t>+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B59EF2B-C0FA-A7F3-9893-4E2319818CA7}"/>
              </a:ext>
            </a:extLst>
          </p:cNvPr>
          <p:cNvCxnSpPr/>
          <p:nvPr/>
        </p:nvCxnSpPr>
        <p:spPr>
          <a:xfrm>
            <a:off x="7303172" y="4738201"/>
            <a:ext cx="0" cy="648000"/>
          </a:xfrm>
          <a:prstGeom prst="straightConnector1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5DC4AB1-B905-D07B-6C99-FD49020915A4}"/>
              </a:ext>
            </a:extLst>
          </p:cNvPr>
          <p:cNvSpPr txBox="1"/>
          <p:nvPr/>
        </p:nvSpPr>
        <p:spPr>
          <a:xfrm>
            <a:off x="6047871" y="4264130"/>
            <a:ext cx="1118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000" b="1" baseline="30000" dirty="0">
                <a:solidFill>
                  <a:schemeClr val="accent5">
                    <a:lumMod val="75000"/>
                  </a:schemeClr>
                </a:solidFill>
              </a:rPr>
              <a:t>72</a:t>
            </a:r>
            <a:r>
              <a:rPr lang="en-IT" sz="2000" b="1" dirty="0">
                <a:solidFill>
                  <a:schemeClr val="accent5">
                    <a:lumMod val="75000"/>
                  </a:schemeClr>
                </a:solidFill>
              </a:rPr>
              <a:t>Kr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8E3FB1B-DC46-BDA4-DE48-E5BFF45D2D07}"/>
              </a:ext>
            </a:extLst>
          </p:cNvPr>
          <p:cNvSpPr txBox="1"/>
          <p:nvPr/>
        </p:nvSpPr>
        <p:spPr>
          <a:xfrm>
            <a:off x="5819268" y="5579547"/>
            <a:ext cx="21857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400" dirty="0">
                <a:solidFill>
                  <a:srgbClr val="000000"/>
                </a:solidFill>
                <a:effectLst/>
              </a:rPr>
              <a:t>A. </a:t>
            </a:r>
            <a:r>
              <a:rPr lang="en-GB" sz="1400" dirty="0" err="1">
                <a:solidFill>
                  <a:srgbClr val="000000"/>
                </a:solidFill>
                <a:effectLst/>
              </a:rPr>
              <a:t>Ertoprak</a:t>
            </a:r>
            <a:r>
              <a:rPr lang="en-GB" sz="1400" dirty="0">
                <a:solidFill>
                  <a:srgbClr val="000000"/>
                </a:solidFill>
                <a:effectLst/>
              </a:rPr>
              <a:t>, et al., proposal for AGATA @ LNL 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487349C-8265-6DB8-CA3E-387072EAC540}"/>
              </a:ext>
            </a:extLst>
          </p:cNvPr>
          <p:cNvCxnSpPr>
            <a:cxnSpLocks/>
          </p:cNvCxnSpPr>
          <p:nvPr/>
        </p:nvCxnSpPr>
        <p:spPr>
          <a:xfrm>
            <a:off x="5884785" y="4675603"/>
            <a:ext cx="720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51AB1BF-50AC-28A6-4798-A66503B41C88}"/>
              </a:ext>
            </a:extLst>
          </p:cNvPr>
          <p:cNvCxnSpPr/>
          <p:nvPr/>
        </p:nvCxnSpPr>
        <p:spPr>
          <a:xfrm>
            <a:off x="5884785" y="5393436"/>
            <a:ext cx="720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9C4D9FA9-F8C7-FAAE-ACC8-1C420B87B7B8}"/>
              </a:ext>
            </a:extLst>
          </p:cNvPr>
          <p:cNvSpPr txBox="1"/>
          <p:nvPr/>
        </p:nvSpPr>
        <p:spPr>
          <a:xfrm>
            <a:off x="6582611" y="4471068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3</a:t>
            </a:r>
            <a:r>
              <a:rPr lang="en-IT" baseline="30000" dirty="0"/>
              <a:t>-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4D90468-858D-6F7D-10F1-47058FE53A31}"/>
              </a:ext>
            </a:extLst>
          </p:cNvPr>
          <p:cNvSpPr txBox="1"/>
          <p:nvPr/>
        </p:nvSpPr>
        <p:spPr>
          <a:xfrm>
            <a:off x="6606673" y="5208770"/>
            <a:ext cx="433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2</a:t>
            </a:r>
            <a:r>
              <a:rPr lang="en-IT" baseline="30000" dirty="0"/>
              <a:t>+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ED10B72-976C-F2C1-2E6F-8136D38AE6A4}"/>
              </a:ext>
            </a:extLst>
          </p:cNvPr>
          <p:cNvCxnSpPr/>
          <p:nvPr/>
        </p:nvCxnSpPr>
        <p:spPr>
          <a:xfrm>
            <a:off x="6261772" y="4725501"/>
            <a:ext cx="0" cy="648000"/>
          </a:xfrm>
          <a:prstGeom prst="straightConnector1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979BEFE-8B1A-6343-B1C9-8E7755787259}"/>
              </a:ext>
            </a:extLst>
          </p:cNvPr>
          <p:cNvSpPr txBox="1"/>
          <p:nvPr/>
        </p:nvSpPr>
        <p:spPr>
          <a:xfrm>
            <a:off x="4369449" y="4772429"/>
            <a:ext cx="1118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>
                <a:solidFill>
                  <a:schemeClr val="accent2"/>
                </a:solidFill>
              </a:rPr>
              <a:t>1665 keV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EE39799-C6B2-E4F2-18C5-83AFADC482B8}"/>
              </a:ext>
            </a:extLst>
          </p:cNvPr>
          <p:cNvSpPr txBox="1"/>
          <p:nvPr/>
        </p:nvSpPr>
        <p:spPr>
          <a:xfrm>
            <a:off x="6718976" y="4821463"/>
            <a:ext cx="1118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>
                <a:solidFill>
                  <a:schemeClr val="accent5">
                    <a:lumMod val="75000"/>
                  </a:schemeClr>
                </a:solidFill>
              </a:rPr>
              <a:t>1334 keV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7E53F68-5DFA-4FCA-BC3C-31BC6CD9BAAF}"/>
              </a:ext>
            </a:extLst>
          </p:cNvPr>
          <p:cNvSpPr txBox="1"/>
          <p:nvPr/>
        </p:nvSpPr>
        <p:spPr>
          <a:xfrm>
            <a:off x="5664839" y="4783448"/>
            <a:ext cx="1118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>
                <a:solidFill>
                  <a:schemeClr val="accent5">
                    <a:lumMod val="75000"/>
                  </a:schemeClr>
                </a:solidFill>
              </a:rPr>
              <a:t>1339 keV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3115AF-0DE2-D7C2-4048-D0FFC9EFA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346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DEC68-73FF-44AD-D594-0C61116F4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D3FD875-BB1F-F5CB-77ED-52FB7992D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250050-CB7C-59A5-29D6-485694FE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25B0-C317-4D57-31FC-081CEA08A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How we can measure Isospin mixing?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F6EE40F-BA22-C4B8-2B56-0BFA08FCDCA3}"/>
                  </a:ext>
                </a:extLst>
              </p:cNvPr>
              <p:cNvSpPr txBox="1"/>
              <p:nvPr/>
            </p:nvSpPr>
            <p:spPr>
              <a:xfrm>
                <a:off x="396359" y="2133719"/>
                <a:ext cx="3644204" cy="38027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0000"/>
                  </a:lnSpc>
                  <a:buNone/>
                </a:pPr>
                <a:r>
                  <a:rPr lang="en-GB" sz="2000" b="1" dirty="0">
                    <a:solidFill>
                      <a:schemeClr val="accent1"/>
                    </a:solidFill>
                    <a:effectLst/>
                  </a:rPr>
                  <a:t>Study of Fermi </a:t>
                </a:r>
                <a:r>
                  <a:rPr lang="el-GR" sz="2000" b="1" dirty="0">
                    <a:solidFill>
                      <a:schemeClr val="accent1"/>
                    </a:solidFill>
                    <a:effectLst/>
                  </a:rPr>
                  <a:t>β </a:t>
                </a:r>
                <a:r>
                  <a:rPr lang="en-GB" sz="2000" b="1" dirty="0">
                    <a:solidFill>
                      <a:schemeClr val="accent1"/>
                    </a:solidFill>
                    <a:effectLst/>
                  </a:rPr>
                  <a:t>transitions</a:t>
                </a:r>
                <a:endParaRPr lang="en-GB" sz="2000" dirty="0">
                  <a:solidFill>
                    <a:schemeClr val="accent1"/>
                  </a:solidFill>
                  <a:effectLst/>
                </a:endParaRPr>
              </a:p>
              <a:p>
                <a:pPr>
                  <a:lnSpc>
                    <a:spcPct val="110000"/>
                  </a:lnSpc>
                  <a:buNone/>
                </a:pPr>
                <a:r>
                  <a:rPr lang="en-GB" sz="2000" b="1" dirty="0">
                    <a:solidFill>
                      <a:schemeClr val="accent1"/>
                    </a:solidFill>
                    <a:effectLst/>
                  </a:rPr>
                  <a:t>(</a:t>
                </a:r>
                <a14:m>
                  <m:oMath xmlns:m="http://schemas.openxmlformats.org/officeDocument/2006/math"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∆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𝑱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2000" b="1" dirty="0">
                    <a:solidFill>
                      <a:schemeClr val="accent1"/>
                    </a:solidFill>
                    <a:effectLst/>
                  </a:rPr>
                  <a:t>, </a:t>
                </a:r>
                <a14:m>
                  <m:oMath xmlns:m="http://schemas.openxmlformats.org/officeDocument/2006/math"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∆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2000" b="1" dirty="0">
                    <a:solidFill>
                      <a:schemeClr val="accent1"/>
                    </a:solidFill>
                    <a:effectLst/>
                  </a:rPr>
                  <a:t>, </a:t>
                </a:r>
                <a14:m>
                  <m:oMath xmlns:m="http://schemas.openxmlformats.org/officeDocument/2006/math">
                    <m:r>
                      <a:rPr lang="el-GR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𝝅</m:t>
                    </m:r>
                    <m:r>
                      <a:rPr lang="en-GB" sz="2000" b="1" i="1" baseline="-25000" dirty="0" err="1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0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lang="el-GR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𝝅</m:t>
                    </m:r>
                    <m:r>
                      <a:rPr lang="en-GB" sz="2000" b="1" i="1" baseline="-25000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GB" sz="2000" b="1" i="1" dirty="0" smtClean="0">
                        <a:solidFill>
                          <a:schemeClr val="accent1"/>
                        </a:solidFill>
                        <a:effectLst/>
                        <a:latin typeface="Cambria Math" panose="02040503050406030204" pitchFamily="18" charset="0"/>
                      </a:rPr>
                      <m:t>=+</m:t>
                    </m:r>
                  </m:oMath>
                </a14:m>
                <a:r>
                  <a:rPr lang="en-GB" sz="2000" b="1" dirty="0">
                    <a:solidFill>
                      <a:schemeClr val="accent1"/>
                    </a:solidFill>
                    <a:effectLst/>
                  </a:rPr>
                  <a:t>)</a:t>
                </a:r>
              </a:p>
              <a:p>
                <a:pPr marL="285750" indent="-2857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GB" sz="2000" dirty="0">
                    <a:effectLst/>
                  </a:rPr>
                  <a:t>Measurement of the </a:t>
                </a:r>
                <a:r>
                  <a:rPr lang="el-GR" sz="2000" dirty="0">
                    <a:effectLst/>
                  </a:rPr>
                  <a:t>β-</a:t>
                </a:r>
                <a:r>
                  <a:rPr lang="en-GB" sz="2000" dirty="0">
                    <a:effectLst/>
                  </a:rPr>
                  <a:t>particles anisotropy emission</a:t>
                </a:r>
              </a:p>
              <a:p>
                <a:pPr marL="285750" indent="-2857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GB" sz="2000" dirty="0">
                    <a:effectLst/>
                  </a:rPr>
                  <a:t>For </a:t>
                </a:r>
                <a:r>
                  <a:rPr lang="el-GR" sz="2000" dirty="0">
                    <a:effectLst/>
                  </a:rPr>
                  <a:t>β+ </a:t>
                </a:r>
                <a:r>
                  <a:rPr lang="en-GB" sz="2000" dirty="0">
                    <a:effectLst/>
                  </a:rPr>
                  <a:t>transition </a:t>
                </a:r>
                <a:r>
                  <a:rPr lang="en-GB" sz="2000" dirty="0">
                    <a:effectLst/>
                    <a:sym typeface="Wingdings" pitchFamily="2" charset="2"/>
                  </a:rPr>
                  <a:t> </a:t>
                </a:r>
                <a:r>
                  <a:rPr lang="en-GB" sz="2000" dirty="0">
                    <a:effectLst/>
                  </a:rPr>
                  <a:t>initial state, for </a:t>
                </a:r>
                <a:r>
                  <a:rPr lang="el-GR" sz="2000" dirty="0">
                    <a:effectLst/>
                  </a:rPr>
                  <a:t>β- </a:t>
                </a:r>
                <a:r>
                  <a:rPr lang="it-IT" sz="2000" dirty="0">
                    <a:effectLst/>
                    <a:sym typeface="Wingdings" pitchFamily="2" charset="2"/>
                  </a:rPr>
                  <a:t> </a:t>
                </a:r>
                <a:r>
                  <a:rPr lang="en-GB" sz="2000" dirty="0">
                    <a:effectLst/>
                  </a:rPr>
                  <a:t>final state.</a:t>
                </a:r>
              </a:p>
              <a:p>
                <a:pPr marL="285750" indent="-2857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GB" sz="2000" dirty="0">
                    <a:effectLst/>
                  </a:rPr>
                  <a:t>Fermi operator is not nuclear structure</a:t>
                </a:r>
                <a:r>
                  <a:rPr lang="en-GB" sz="2000" dirty="0"/>
                  <a:t> </a:t>
                </a:r>
                <a:r>
                  <a:rPr lang="en-GB" sz="2000" dirty="0">
                    <a:effectLst/>
                  </a:rPr>
                  <a:t>dependent</a:t>
                </a:r>
              </a:p>
              <a:p>
                <a:pPr marL="285750" indent="-2857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GB" sz="2000" b="1" dirty="0">
                    <a:solidFill>
                      <a:srgbClr val="00B050"/>
                    </a:solidFill>
                    <a:effectLst/>
                  </a:rPr>
                  <a:t>Possible for all nuclei</a:t>
                </a:r>
              </a:p>
              <a:p>
                <a:pPr marL="285750" indent="-2857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GB" sz="2000" b="1" dirty="0">
                    <a:solidFill>
                      <a:schemeClr val="accent6"/>
                    </a:solidFill>
                    <a:effectLst/>
                  </a:rPr>
                  <a:t>Difficult for unstable nuclei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F6EE40F-BA22-C4B8-2B56-0BFA08FCDC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359" y="2133719"/>
                <a:ext cx="3644204" cy="3802772"/>
              </a:xfrm>
              <a:prstGeom prst="rect">
                <a:avLst/>
              </a:prstGeom>
              <a:blipFill>
                <a:blip r:embed="rId2"/>
                <a:stretch>
                  <a:fillRect l="-1736" t="-333" r="-2431" b="-2000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29D8D29F-321E-8D70-1C44-95F16C9EDB98}"/>
              </a:ext>
            </a:extLst>
          </p:cNvPr>
          <p:cNvSpPr txBox="1"/>
          <p:nvPr/>
        </p:nvSpPr>
        <p:spPr>
          <a:xfrm>
            <a:off x="4172911" y="1653283"/>
            <a:ext cx="3832101" cy="2787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None/>
            </a:pPr>
            <a:r>
              <a:rPr lang="en-GB" sz="2000" b="1" dirty="0">
                <a:solidFill>
                  <a:schemeClr val="accent2"/>
                </a:solidFill>
                <a:effectLst/>
              </a:rPr>
              <a:t>Study of a forbidden E1 decay</a:t>
            </a:r>
            <a:endParaRPr lang="en-GB" sz="2000" dirty="0">
              <a:solidFill>
                <a:schemeClr val="accent2"/>
              </a:solidFill>
              <a:effectLst/>
            </a:endParaRPr>
          </a:p>
          <a:p>
            <a:pPr>
              <a:lnSpc>
                <a:spcPct val="110000"/>
              </a:lnSpc>
              <a:buNone/>
            </a:pPr>
            <a:r>
              <a:rPr lang="en-GB" sz="2000" dirty="0">
                <a:solidFill>
                  <a:schemeClr val="accent2"/>
                </a:solidFill>
                <a:effectLst/>
              </a:rPr>
              <a:t>(polarization &amp; angular distribution)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accent6"/>
                </a:solidFill>
                <a:effectLst/>
              </a:rPr>
              <a:t>Possible only in N=Z nuclei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B050"/>
                </a:solidFill>
              </a:rPr>
              <a:t>U</a:t>
            </a:r>
            <a:r>
              <a:rPr lang="en-GB" sz="2000" b="1" dirty="0">
                <a:solidFill>
                  <a:srgbClr val="00B050"/>
                </a:solidFill>
                <a:effectLst/>
              </a:rPr>
              <a:t>nstable nuclei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</a:rPr>
              <a:t>It cannot discern if the mixing occur in the initial or final state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ECE14E-0026-97B6-A002-B43310628486}"/>
              </a:ext>
            </a:extLst>
          </p:cNvPr>
          <p:cNvSpPr txBox="1"/>
          <p:nvPr/>
        </p:nvSpPr>
        <p:spPr>
          <a:xfrm>
            <a:off x="8117308" y="2133719"/>
            <a:ext cx="3628157" cy="2448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None/>
            </a:pPr>
            <a:r>
              <a:rPr lang="en-GB" sz="2000" b="1" dirty="0">
                <a:solidFill>
                  <a:srgbClr val="C00000"/>
                </a:solidFill>
                <a:effectLst/>
              </a:rPr>
              <a:t>Study of E1 Giant Dipole Resonance Strength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accent6"/>
                </a:solidFill>
                <a:effectLst/>
              </a:rPr>
              <a:t>Possible only in N=Z nuclei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B050"/>
                </a:solidFill>
              </a:rPr>
              <a:t>U</a:t>
            </a:r>
            <a:r>
              <a:rPr lang="en-GB" sz="2000" b="1" dirty="0">
                <a:solidFill>
                  <a:srgbClr val="00B050"/>
                </a:solidFill>
                <a:effectLst/>
              </a:rPr>
              <a:t>nstable nuclei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</a:rPr>
              <a:t>It cannot discern if the mixing occur in the initial or final state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A4C541-BDF1-3AAE-159C-78C427516D4E}"/>
              </a:ext>
            </a:extLst>
          </p:cNvPr>
          <p:cNvSpPr txBox="1"/>
          <p:nvPr/>
        </p:nvSpPr>
        <p:spPr>
          <a:xfrm>
            <a:off x="446532" y="1171307"/>
            <a:ext cx="112989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i="1" dirty="0">
                <a:solidFill>
                  <a:schemeClr val="accent1"/>
                </a:solidFill>
              </a:rPr>
              <a:t>Measuring transition strictly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i="1" dirty="0">
                <a:solidFill>
                  <a:schemeClr val="accent1"/>
                </a:solidFill>
              </a:rPr>
              <a:t>forbidden by isospin conservation.</a:t>
            </a:r>
            <a:endParaRPr lang="en-GB" sz="2400" b="1" dirty="0">
              <a:solidFill>
                <a:schemeClr val="accent1"/>
              </a:solidFill>
              <a:effectLst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207309-B287-2EC1-45CA-F374E1BC670D}"/>
              </a:ext>
            </a:extLst>
          </p:cNvPr>
          <p:cNvCxnSpPr>
            <a:cxnSpLocks/>
          </p:cNvCxnSpPr>
          <p:nvPr/>
        </p:nvCxnSpPr>
        <p:spPr>
          <a:xfrm flipV="1">
            <a:off x="4186989" y="1743933"/>
            <a:ext cx="0" cy="4428000"/>
          </a:xfrm>
          <a:prstGeom prst="line">
            <a:avLst/>
          </a:pr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9044DCD-6EBA-958C-3207-D1409F692699}"/>
              </a:ext>
            </a:extLst>
          </p:cNvPr>
          <p:cNvCxnSpPr>
            <a:cxnSpLocks/>
          </p:cNvCxnSpPr>
          <p:nvPr/>
        </p:nvCxnSpPr>
        <p:spPr>
          <a:xfrm flipV="1">
            <a:off x="7984958" y="1743933"/>
            <a:ext cx="0" cy="4428000"/>
          </a:xfrm>
          <a:prstGeom prst="line">
            <a:avLst/>
          </a:prstGeom>
          <a:ln w="762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1718E12-43E3-97C2-DD7D-D06C0B614428}"/>
              </a:ext>
            </a:extLst>
          </p:cNvPr>
          <p:cNvCxnSpPr>
            <a:cxnSpLocks/>
          </p:cNvCxnSpPr>
          <p:nvPr/>
        </p:nvCxnSpPr>
        <p:spPr>
          <a:xfrm>
            <a:off x="4511842" y="4692316"/>
            <a:ext cx="914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53CDBAC-77E3-B384-2797-ECA29FFC621C}"/>
              </a:ext>
            </a:extLst>
          </p:cNvPr>
          <p:cNvCxnSpPr/>
          <p:nvPr/>
        </p:nvCxnSpPr>
        <p:spPr>
          <a:xfrm>
            <a:off x="4511842" y="5410149"/>
            <a:ext cx="914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23183E2-E0D7-1ADC-1CFA-791553E5DDA0}"/>
              </a:ext>
            </a:extLst>
          </p:cNvPr>
          <p:cNvSpPr txBox="1"/>
          <p:nvPr/>
        </p:nvSpPr>
        <p:spPr>
          <a:xfrm>
            <a:off x="5438268" y="4487781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5</a:t>
            </a:r>
            <a:r>
              <a:rPr lang="en-IT" baseline="30000" dirty="0"/>
              <a:t>-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45873F-80B7-D90B-B27B-A6430550F293}"/>
              </a:ext>
            </a:extLst>
          </p:cNvPr>
          <p:cNvSpPr txBox="1"/>
          <p:nvPr/>
        </p:nvSpPr>
        <p:spPr>
          <a:xfrm>
            <a:off x="5462330" y="5225483"/>
            <a:ext cx="433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4</a:t>
            </a:r>
            <a:r>
              <a:rPr lang="en-IT" baseline="30000" dirty="0"/>
              <a:t>+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41513F6-86EC-C2A6-91CD-CC7D99940F69}"/>
              </a:ext>
            </a:extLst>
          </p:cNvPr>
          <p:cNvCxnSpPr/>
          <p:nvPr/>
        </p:nvCxnSpPr>
        <p:spPr>
          <a:xfrm>
            <a:off x="4957011" y="4740444"/>
            <a:ext cx="0" cy="648000"/>
          </a:xfrm>
          <a:prstGeom prst="straightConnector1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EED3479C-152E-05E5-DFFA-B632658AC888}"/>
              </a:ext>
            </a:extLst>
          </p:cNvPr>
          <p:cNvSpPr txBox="1"/>
          <p:nvPr/>
        </p:nvSpPr>
        <p:spPr>
          <a:xfrm>
            <a:off x="4559961" y="4281354"/>
            <a:ext cx="1118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000" b="1" baseline="30000" dirty="0">
                <a:solidFill>
                  <a:schemeClr val="accent2"/>
                </a:solidFill>
              </a:rPr>
              <a:t>64</a:t>
            </a:r>
            <a:r>
              <a:rPr lang="en-IT" sz="2000" b="1" dirty="0">
                <a:solidFill>
                  <a:schemeClr val="accent2"/>
                </a:solidFill>
              </a:rPr>
              <a:t>Ge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B73AEE4-3718-3983-D2C4-1262EC3FAB2A}"/>
              </a:ext>
            </a:extLst>
          </p:cNvPr>
          <p:cNvSpPr txBox="1"/>
          <p:nvPr/>
        </p:nvSpPr>
        <p:spPr>
          <a:xfrm>
            <a:off x="4283242" y="5587573"/>
            <a:ext cx="161222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400" dirty="0">
                <a:effectLst/>
              </a:rPr>
              <a:t>E. </a:t>
            </a:r>
            <a:r>
              <a:rPr lang="en-GB" sz="1400" dirty="0" err="1">
                <a:effectLst/>
              </a:rPr>
              <a:t>Farnea</a:t>
            </a:r>
            <a:r>
              <a:rPr lang="en-GB" sz="1400" dirty="0">
                <a:effectLst/>
              </a:rPr>
              <a:t> et al., PLB, </a:t>
            </a:r>
            <a:r>
              <a:rPr lang="en-GB" sz="1400" b="1" dirty="0">
                <a:effectLst/>
              </a:rPr>
              <a:t>551,</a:t>
            </a:r>
            <a:r>
              <a:rPr lang="en-GB" sz="1400" dirty="0">
                <a:effectLst/>
              </a:rPr>
              <a:t> (2003),</a:t>
            </a:r>
            <a:r>
              <a:rPr lang="en-IT" sz="1400" dirty="0"/>
              <a:t> 56-62</a:t>
            </a:r>
            <a:endParaRPr lang="en-GB" sz="1400" dirty="0">
              <a:effectLst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4AB57DE-A761-5370-A72D-72A7CEFC230E}"/>
              </a:ext>
            </a:extLst>
          </p:cNvPr>
          <p:cNvCxnSpPr>
            <a:cxnSpLocks/>
          </p:cNvCxnSpPr>
          <p:nvPr/>
        </p:nvCxnSpPr>
        <p:spPr>
          <a:xfrm>
            <a:off x="6926185" y="4688303"/>
            <a:ext cx="720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0C22372-4CDA-B052-AEA0-6AF04840007E}"/>
              </a:ext>
            </a:extLst>
          </p:cNvPr>
          <p:cNvCxnSpPr/>
          <p:nvPr/>
        </p:nvCxnSpPr>
        <p:spPr>
          <a:xfrm>
            <a:off x="6926185" y="5406136"/>
            <a:ext cx="720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2A445243-2049-158C-6605-B66A82FFCEF1}"/>
              </a:ext>
            </a:extLst>
          </p:cNvPr>
          <p:cNvSpPr txBox="1"/>
          <p:nvPr/>
        </p:nvSpPr>
        <p:spPr>
          <a:xfrm>
            <a:off x="7624011" y="4483768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5</a:t>
            </a:r>
            <a:r>
              <a:rPr lang="en-IT" baseline="30000" dirty="0"/>
              <a:t>-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22141EC-7155-8100-BEA4-DA4B7A6ADEBE}"/>
              </a:ext>
            </a:extLst>
          </p:cNvPr>
          <p:cNvSpPr txBox="1"/>
          <p:nvPr/>
        </p:nvSpPr>
        <p:spPr>
          <a:xfrm>
            <a:off x="7648073" y="5221470"/>
            <a:ext cx="433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4</a:t>
            </a:r>
            <a:r>
              <a:rPr lang="en-IT" baseline="30000" dirty="0"/>
              <a:t>+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552FBBB-FC29-7C6A-B29A-18AC81013DF4}"/>
              </a:ext>
            </a:extLst>
          </p:cNvPr>
          <p:cNvCxnSpPr/>
          <p:nvPr/>
        </p:nvCxnSpPr>
        <p:spPr>
          <a:xfrm>
            <a:off x="7303172" y="4738201"/>
            <a:ext cx="0" cy="648000"/>
          </a:xfrm>
          <a:prstGeom prst="straightConnector1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5395084-33F5-2B96-B422-B26E4E94924E}"/>
              </a:ext>
            </a:extLst>
          </p:cNvPr>
          <p:cNvSpPr txBox="1"/>
          <p:nvPr/>
        </p:nvSpPr>
        <p:spPr>
          <a:xfrm>
            <a:off x="6047871" y="4264130"/>
            <a:ext cx="1118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000" b="1" baseline="30000" dirty="0">
                <a:solidFill>
                  <a:schemeClr val="accent5">
                    <a:lumMod val="75000"/>
                  </a:schemeClr>
                </a:solidFill>
              </a:rPr>
              <a:t>72</a:t>
            </a:r>
            <a:r>
              <a:rPr lang="en-IT" sz="2000" b="1" dirty="0">
                <a:solidFill>
                  <a:schemeClr val="accent5">
                    <a:lumMod val="75000"/>
                  </a:schemeClr>
                </a:solidFill>
              </a:rPr>
              <a:t>Kr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C352887-D3D7-8AF4-F9D3-95D03F1FB125}"/>
              </a:ext>
            </a:extLst>
          </p:cNvPr>
          <p:cNvSpPr txBox="1"/>
          <p:nvPr/>
        </p:nvSpPr>
        <p:spPr>
          <a:xfrm>
            <a:off x="5819268" y="5579547"/>
            <a:ext cx="21857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400" dirty="0">
                <a:solidFill>
                  <a:srgbClr val="000000"/>
                </a:solidFill>
                <a:effectLst/>
              </a:rPr>
              <a:t>A. </a:t>
            </a:r>
            <a:r>
              <a:rPr lang="en-GB" sz="1400" dirty="0" err="1">
                <a:solidFill>
                  <a:srgbClr val="000000"/>
                </a:solidFill>
                <a:effectLst/>
              </a:rPr>
              <a:t>Ertoprak</a:t>
            </a:r>
            <a:r>
              <a:rPr lang="en-GB" sz="1400" dirty="0">
                <a:solidFill>
                  <a:srgbClr val="000000"/>
                </a:solidFill>
                <a:effectLst/>
              </a:rPr>
              <a:t>, et al., proposal for AGATA @ LNL 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A611D98-C0CE-D022-E23E-5CA5BB2153D5}"/>
              </a:ext>
            </a:extLst>
          </p:cNvPr>
          <p:cNvCxnSpPr>
            <a:cxnSpLocks/>
          </p:cNvCxnSpPr>
          <p:nvPr/>
        </p:nvCxnSpPr>
        <p:spPr>
          <a:xfrm>
            <a:off x="5884785" y="4675603"/>
            <a:ext cx="720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3936680-CCB2-877B-3D2A-DB23C160DD60}"/>
              </a:ext>
            </a:extLst>
          </p:cNvPr>
          <p:cNvCxnSpPr/>
          <p:nvPr/>
        </p:nvCxnSpPr>
        <p:spPr>
          <a:xfrm>
            <a:off x="5884785" y="5393436"/>
            <a:ext cx="720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AD1CA8DB-207B-962C-BA71-E2D9F6E3E2AC}"/>
              </a:ext>
            </a:extLst>
          </p:cNvPr>
          <p:cNvSpPr txBox="1"/>
          <p:nvPr/>
        </p:nvSpPr>
        <p:spPr>
          <a:xfrm>
            <a:off x="6582611" y="4471068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3</a:t>
            </a:r>
            <a:r>
              <a:rPr lang="en-IT" baseline="30000" dirty="0"/>
              <a:t>-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F0D8860-A5A8-728F-C29F-98FC523ED703}"/>
              </a:ext>
            </a:extLst>
          </p:cNvPr>
          <p:cNvSpPr txBox="1"/>
          <p:nvPr/>
        </p:nvSpPr>
        <p:spPr>
          <a:xfrm>
            <a:off x="6606673" y="5208770"/>
            <a:ext cx="433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2</a:t>
            </a:r>
            <a:r>
              <a:rPr lang="en-IT" baseline="30000" dirty="0"/>
              <a:t>+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96AACBA-FB78-724C-3817-B7AA23B46E7A}"/>
              </a:ext>
            </a:extLst>
          </p:cNvPr>
          <p:cNvCxnSpPr/>
          <p:nvPr/>
        </p:nvCxnSpPr>
        <p:spPr>
          <a:xfrm>
            <a:off x="6261772" y="4725501"/>
            <a:ext cx="0" cy="648000"/>
          </a:xfrm>
          <a:prstGeom prst="straightConnector1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F1695501-34A4-ADCB-472D-17DB6988DCCD}"/>
              </a:ext>
            </a:extLst>
          </p:cNvPr>
          <p:cNvSpPr txBox="1"/>
          <p:nvPr/>
        </p:nvSpPr>
        <p:spPr>
          <a:xfrm>
            <a:off x="4369449" y="4772429"/>
            <a:ext cx="1118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>
                <a:solidFill>
                  <a:schemeClr val="accent2"/>
                </a:solidFill>
              </a:rPr>
              <a:t>1665 keV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96CB971-19AA-B870-0E0C-AD394057BB0D}"/>
              </a:ext>
            </a:extLst>
          </p:cNvPr>
          <p:cNvSpPr txBox="1"/>
          <p:nvPr/>
        </p:nvSpPr>
        <p:spPr>
          <a:xfrm>
            <a:off x="6718976" y="4821463"/>
            <a:ext cx="1118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>
                <a:solidFill>
                  <a:schemeClr val="accent5">
                    <a:lumMod val="75000"/>
                  </a:schemeClr>
                </a:solidFill>
              </a:rPr>
              <a:t>1334 keV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B4F341D-6C39-67AD-5668-C166C70FFE4D}"/>
              </a:ext>
            </a:extLst>
          </p:cNvPr>
          <p:cNvSpPr txBox="1"/>
          <p:nvPr/>
        </p:nvSpPr>
        <p:spPr>
          <a:xfrm>
            <a:off x="5664839" y="4783448"/>
            <a:ext cx="1118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>
                <a:solidFill>
                  <a:schemeClr val="accent5">
                    <a:lumMod val="75000"/>
                  </a:schemeClr>
                </a:solidFill>
              </a:rPr>
              <a:t>1339 keV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6AAAF4A-EAED-C52B-5921-3E59BC1E71B6}"/>
              </a:ext>
            </a:extLst>
          </p:cNvPr>
          <p:cNvGrpSpPr/>
          <p:nvPr/>
        </p:nvGrpSpPr>
        <p:grpSpPr>
          <a:xfrm>
            <a:off x="8971271" y="4653154"/>
            <a:ext cx="1725089" cy="1188000"/>
            <a:chOff x="791679" y="1643855"/>
            <a:chExt cx="1725089" cy="1188000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DD3F05AF-F0CE-C7AA-A467-0012887B16E1}"/>
                </a:ext>
              </a:extLst>
            </p:cNvPr>
            <p:cNvGrpSpPr/>
            <p:nvPr/>
          </p:nvGrpSpPr>
          <p:grpSpPr>
            <a:xfrm>
              <a:off x="791679" y="1643855"/>
              <a:ext cx="1725089" cy="1188000"/>
              <a:chOff x="458565" y="1642227"/>
              <a:chExt cx="1725089" cy="1188000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07430DE9-B669-47E4-FF73-B6F890236E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8565" y="1642227"/>
                <a:ext cx="1188000" cy="1188000"/>
              </a:xfrm>
              <a:prstGeom prst="rect">
                <a:avLst/>
              </a:prstGeom>
            </p:spPr>
          </p:pic>
          <p:pic>
            <p:nvPicPr>
              <p:cNvPr id="53" name="Picture 52" descr="A group of red balls&#10;&#10;AI-generated content may be incorrect.">
                <a:extLst>
                  <a:ext uri="{FF2B5EF4-FFF2-40B4-BE49-F238E27FC236}">
                    <a16:creationId xmlns:a16="http://schemas.microsoft.com/office/drawing/2014/main" id="{6D2E0955-9D2C-0E03-B632-49DACDB912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95654" y="1642227"/>
                <a:ext cx="1188000" cy="1188000"/>
              </a:xfrm>
              <a:prstGeom prst="rect">
                <a:avLst/>
              </a:prstGeom>
            </p:spPr>
          </p:pic>
        </p:grp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CE9AE120-1F98-DBDA-472B-1551DA29E6C3}"/>
                </a:ext>
              </a:extLst>
            </p:cNvPr>
            <p:cNvCxnSpPr>
              <a:cxnSpLocks/>
            </p:cNvCxnSpPr>
            <p:nvPr/>
          </p:nvCxnSpPr>
          <p:spPr>
            <a:xfrm>
              <a:off x="1247915" y="2237855"/>
              <a:ext cx="812616" cy="0"/>
            </a:xfrm>
            <a:prstGeom prst="straightConnector1">
              <a:avLst/>
            </a:prstGeom>
            <a:ln w="57150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DA343CE8-96F7-C9BD-0673-A0E3BE3A67B4}"/>
              </a:ext>
            </a:extLst>
          </p:cNvPr>
          <p:cNvSpPr txBox="1"/>
          <p:nvPr/>
        </p:nvSpPr>
        <p:spPr>
          <a:xfrm>
            <a:off x="8154770" y="5853991"/>
            <a:ext cx="3495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400" b="1" baseline="30000" dirty="0">
                <a:solidFill>
                  <a:srgbClr val="C00000"/>
                </a:solidFill>
              </a:rPr>
              <a:t>72</a:t>
            </a:r>
            <a:r>
              <a:rPr lang="en-IT" sz="2400" b="1" dirty="0">
                <a:solidFill>
                  <a:srgbClr val="C00000"/>
                </a:solidFill>
              </a:rPr>
              <a:t>Kr this work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8C9108-7EC7-EBAD-34E1-E0C547CDE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81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EC3E5-A87C-6234-888A-86A378B21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9A3F5A-3B93-4BCE-D3CC-0431CD162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4E9FBC-EFC5-68C6-C217-A2E444E41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84102-BDAE-4675-53E6-D7F7A28DD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2C2FA6A-B14D-2082-E140-10D50D2BA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Previous experiments based on GDR TECNIQUE (I)</a:t>
            </a:r>
            <a:endParaRPr lang="en-IT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CDB5C86-F8EA-4ED2-FFAE-9B038441658E}"/>
              </a:ext>
            </a:extLst>
          </p:cNvPr>
          <p:cNvCxnSpPr>
            <a:cxnSpLocks/>
          </p:cNvCxnSpPr>
          <p:nvPr/>
        </p:nvCxnSpPr>
        <p:spPr>
          <a:xfrm flipV="1">
            <a:off x="4186989" y="1573909"/>
            <a:ext cx="0" cy="4644000"/>
          </a:xfrm>
          <a:prstGeom prst="line">
            <a:avLst/>
          </a:pr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9C1A66-7937-B485-42CD-90A7DAF4A814}"/>
              </a:ext>
            </a:extLst>
          </p:cNvPr>
          <p:cNvCxnSpPr>
            <a:cxnSpLocks/>
          </p:cNvCxnSpPr>
          <p:nvPr/>
        </p:nvCxnSpPr>
        <p:spPr>
          <a:xfrm flipV="1">
            <a:off x="7984958" y="1573909"/>
            <a:ext cx="0" cy="4644000"/>
          </a:xfrm>
          <a:prstGeom prst="line">
            <a:avLst/>
          </a:prstGeom>
          <a:ln w="762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3515207-2EBA-9FF0-601E-635067B39E0E}"/>
              </a:ext>
            </a:extLst>
          </p:cNvPr>
          <p:cNvSpPr txBox="1"/>
          <p:nvPr/>
        </p:nvSpPr>
        <p:spPr>
          <a:xfrm>
            <a:off x="446532" y="1085167"/>
            <a:ext cx="112989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i="1" dirty="0">
                <a:solidFill>
                  <a:schemeClr val="accent1"/>
                </a:solidFill>
                <a:effectLst/>
              </a:rPr>
              <a:t>Previous measurements in light nuclei</a:t>
            </a:r>
            <a:endParaRPr lang="en-GB" sz="2400" b="1" dirty="0">
              <a:solidFill>
                <a:schemeClr val="accent1"/>
              </a:solidFill>
              <a:effectLst/>
            </a:endParaRPr>
          </a:p>
        </p:txBody>
      </p:sp>
      <p:pic>
        <p:nvPicPr>
          <p:cNvPr id="15" name="Picture 14" descr="A graph of a graph of a number of electrons&#10;&#10;AI-generated content may be incorrect.">
            <a:extLst>
              <a:ext uri="{FF2B5EF4-FFF2-40B4-BE49-F238E27FC236}">
                <a16:creationId xmlns:a16="http://schemas.microsoft.com/office/drawing/2014/main" id="{4E544305-589A-5878-805B-F1C7F8A7F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594" y="2156317"/>
            <a:ext cx="2646886" cy="3744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4E70A4E-A84F-93AB-3D85-A0C51D342D53}"/>
              </a:ext>
            </a:extLst>
          </p:cNvPr>
          <p:cNvSpPr txBox="1"/>
          <p:nvPr/>
        </p:nvSpPr>
        <p:spPr>
          <a:xfrm>
            <a:off x="429128" y="6028107"/>
            <a:ext cx="37339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dirty="0"/>
              <a:t>M. </a:t>
            </a:r>
            <a:r>
              <a:rPr lang="en-GB" sz="1400" dirty="0" err="1"/>
              <a:t>Harakeh</a:t>
            </a:r>
            <a:r>
              <a:rPr lang="en-GB" sz="1400" dirty="0"/>
              <a:t>, et al., Phys. Lett. B 176 (1986) 297</a:t>
            </a:r>
            <a:endParaRPr lang="en-IT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EA4E851-87AA-30FC-709A-85D48645D066}"/>
              </a:ext>
            </a:extLst>
          </p:cNvPr>
          <p:cNvSpPr/>
          <p:nvPr/>
        </p:nvSpPr>
        <p:spPr>
          <a:xfrm>
            <a:off x="1966713" y="4709083"/>
            <a:ext cx="1112108" cy="107213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33F9C5-B0F5-CA7F-59D6-39028031145F}"/>
              </a:ext>
            </a:extLst>
          </p:cNvPr>
          <p:cNvSpPr txBox="1"/>
          <p:nvPr/>
        </p:nvSpPr>
        <p:spPr>
          <a:xfrm>
            <a:off x="425941" y="1595800"/>
            <a:ext cx="3717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000" dirty="0">
                <a:solidFill>
                  <a:schemeClr val="accent1"/>
                </a:solidFill>
              </a:rPr>
              <a:t>First investigation of the role of isospin mixing in GDR decay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033B18-5E57-2DB9-B810-30B55EDEDCA0}"/>
              </a:ext>
            </a:extLst>
          </p:cNvPr>
          <p:cNvSpPr txBox="1"/>
          <p:nvPr/>
        </p:nvSpPr>
        <p:spPr>
          <a:xfrm>
            <a:off x="1362204" y="4709083"/>
            <a:ext cx="679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baseline="30000" dirty="0">
                <a:solidFill>
                  <a:schemeClr val="accent1"/>
                </a:solidFill>
              </a:rPr>
              <a:t>24</a:t>
            </a:r>
            <a:r>
              <a:rPr lang="en-IT" b="1" dirty="0">
                <a:solidFill>
                  <a:schemeClr val="accent1"/>
                </a:solidFill>
              </a:rPr>
              <a:t>Mg</a:t>
            </a:r>
          </a:p>
        </p:txBody>
      </p:sp>
    </p:spTree>
    <p:extLst>
      <p:ext uri="{BB962C8B-B14F-4D97-AF65-F5344CB8AC3E}">
        <p14:creationId xmlns:p14="http://schemas.microsoft.com/office/powerpoint/2010/main" val="2444055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B7E8C-FBD8-56F3-55DB-648179E6C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diagram of a graph&#10;&#10;AI-generated content may be incorrect.">
            <a:extLst>
              <a:ext uri="{FF2B5EF4-FFF2-40B4-BE49-F238E27FC236}">
                <a16:creationId xmlns:a16="http://schemas.microsoft.com/office/drawing/2014/main" id="{6DBF6796-0607-81D5-85D9-5C42F529D8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57"/>
          <a:stretch>
            <a:fillRect/>
          </a:stretch>
        </p:blipFill>
        <p:spPr>
          <a:xfrm>
            <a:off x="4186989" y="2187814"/>
            <a:ext cx="4005611" cy="3924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335F6D-E197-7863-5C3E-A6CD48812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6BC70-CDB6-F0B7-74E0-AF966F498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3C8E2F-FFD3-2D92-ABA3-FBA742F07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3D8B8CD-499B-6E37-1665-76CFB0FC0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Previous experiments based on GDR TECNIQUE (I)</a:t>
            </a:r>
            <a:endParaRPr lang="en-IT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FE1A8D3-EA32-9917-EEA6-604594457D08}"/>
              </a:ext>
            </a:extLst>
          </p:cNvPr>
          <p:cNvCxnSpPr>
            <a:cxnSpLocks/>
          </p:cNvCxnSpPr>
          <p:nvPr/>
        </p:nvCxnSpPr>
        <p:spPr>
          <a:xfrm flipV="1">
            <a:off x="4186989" y="1573909"/>
            <a:ext cx="0" cy="4644000"/>
          </a:xfrm>
          <a:prstGeom prst="line">
            <a:avLst/>
          </a:pr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5175D62-601F-EFD8-6C99-D344EE8AA86A}"/>
              </a:ext>
            </a:extLst>
          </p:cNvPr>
          <p:cNvCxnSpPr>
            <a:cxnSpLocks/>
          </p:cNvCxnSpPr>
          <p:nvPr/>
        </p:nvCxnSpPr>
        <p:spPr>
          <a:xfrm flipV="1">
            <a:off x="7984958" y="1573909"/>
            <a:ext cx="0" cy="4644000"/>
          </a:xfrm>
          <a:prstGeom prst="line">
            <a:avLst/>
          </a:prstGeom>
          <a:ln w="762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154D060-D34F-BF2F-0492-8A859076C6A1}"/>
              </a:ext>
            </a:extLst>
          </p:cNvPr>
          <p:cNvSpPr txBox="1"/>
          <p:nvPr/>
        </p:nvSpPr>
        <p:spPr>
          <a:xfrm>
            <a:off x="446532" y="1085167"/>
            <a:ext cx="112989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i="1" dirty="0">
                <a:solidFill>
                  <a:schemeClr val="accent1"/>
                </a:solidFill>
                <a:effectLst/>
              </a:rPr>
              <a:t>Previous measurements in light nuclei</a:t>
            </a:r>
            <a:endParaRPr lang="en-GB" sz="2400" b="1" dirty="0">
              <a:solidFill>
                <a:schemeClr val="accent1"/>
              </a:solidFill>
              <a:effectLst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4C3687-7923-653A-F5B9-8A4A0428CBFB}"/>
              </a:ext>
            </a:extLst>
          </p:cNvPr>
          <p:cNvSpPr txBox="1"/>
          <p:nvPr/>
        </p:nvSpPr>
        <p:spPr>
          <a:xfrm>
            <a:off x="4218991" y="6014838"/>
            <a:ext cx="37339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T" sz="1400" dirty="0"/>
              <a:t>J. Behr, et al., Phys. Rev. Lett. 70 (1993) 3201.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F3440D-C8B2-FBEE-C8F9-629B8D67A732}"/>
              </a:ext>
            </a:extLst>
          </p:cNvPr>
          <p:cNvSpPr txBox="1"/>
          <p:nvPr/>
        </p:nvSpPr>
        <p:spPr>
          <a:xfrm>
            <a:off x="4321084" y="1595800"/>
            <a:ext cx="3521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000" dirty="0">
                <a:solidFill>
                  <a:schemeClr val="accent2"/>
                </a:solidFill>
              </a:rPr>
              <a:t>Isospin mixing in </a:t>
            </a:r>
            <a:r>
              <a:rPr lang="en-IT" sz="2000" baseline="30000" dirty="0">
                <a:solidFill>
                  <a:schemeClr val="accent2"/>
                </a:solidFill>
              </a:rPr>
              <a:t>28</a:t>
            </a:r>
            <a:r>
              <a:rPr lang="en-IT" sz="2000" dirty="0">
                <a:solidFill>
                  <a:schemeClr val="accent2"/>
                </a:solidFill>
              </a:rPr>
              <a:t>Si and </a:t>
            </a:r>
            <a:r>
              <a:rPr lang="en-IT" sz="2000" baseline="30000" dirty="0">
                <a:solidFill>
                  <a:schemeClr val="accent2"/>
                </a:solidFill>
              </a:rPr>
              <a:t>30</a:t>
            </a:r>
            <a:r>
              <a:rPr lang="en-IT" sz="2000" dirty="0">
                <a:solidFill>
                  <a:schemeClr val="accent2"/>
                </a:solidFill>
              </a:rPr>
              <a:t>Si</a:t>
            </a:r>
          </a:p>
        </p:txBody>
      </p:sp>
      <p:pic>
        <p:nvPicPr>
          <p:cNvPr id="15" name="Picture 14" descr="A graph of a graph of a number of electrons&#10;&#10;AI-generated content may be incorrect.">
            <a:extLst>
              <a:ext uri="{FF2B5EF4-FFF2-40B4-BE49-F238E27FC236}">
                <a16:creationId xmlns:a16="http://schemas.microsoft.com/office/drawing/2014/main" id="{D898CDB3-D17C-3AB3-64D5-AA945506A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94" y="2156317"/>
            <a:ext cx="2646886" cy="3744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EF6916A-02F6-F9B5-C580-69B866037AFE}"/>
              </a:ext>
            </a:extLst>
          </p:cNvPr>
          <p:cNvSpPr txBox="1"/>
          <p:nvPr/>
        </p:nvSpPr>
        <p:spPr>
          <a:xfrm>
            <a:off x="429128" y="6028107"/>
            <a:ext cx="37339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dirty="0"/>
              <a:t>M. </a:t>
            </a:r>
            <a:r>
              <a:rPr lang="en-GB" sz="1400" dirty="0" err="1"/>
              <a:t>Harakeh</a:t>
            </a:r>
            <a:r>
              <a:rPr lang="en-GB" sz="1400" dirty="0"/>
              <a:t>, et al., Phys. Lett. B 176 (1986) 297</a:t>
            </a:r>
            <a:endParaRPr lang="en-IT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1E1B2-1507-7647-9C81-5921E7AEB5D7}"/>
              </a:ext>
            </a:extLst>
          </p:cNvPr>
          <p:cNvSpPr/>
          <p:nvPr/>
        </p:nvSpPr>
        <p:spPr>
          <a:xfrm>
            <a:off x="1966713" y="4709083"/>
            <a:ext cx="1112108" cy="107213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9B051F-7DDF-FC7B-EFA6-A19DA2B635AA}"/>
              </a:ext>
            </a:extLst>
          </p:cNvPr>
          <p:cNvSpPr txBox="1"/>
          <p:nvPr/>
        </p:nvSpPr>
        <p:spPr>
          <a:xfrm>
            <a:off x="425941" y="1595800"/>
            <a:ext cx="3717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000" dirty="0">
                <a:solidFill>
                  <a:schemeClr val="accent1"/>
                </a:solidFill>
              </a:rPr>
              <a:t>First investigation of the role of isospin mixing in GDR decay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7AE269-C9A6-5B2B-4BFE-F7F95400E2CE}"/>
              </a:ext>
            </a:extLst>
          </p:cNvPr>
          <p:cNvSpPr txBox="1"/>
          <p:nvPr/>
        </p:nvSpPr>
        <p:spPr>
          <a:xfrm>
            <a:off x="1362204" y="4709083"/>
            <a:ext cx="679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baseline="30000" dirty="0">
                <a:solidFill>
                  <a:schemeClr val="accent1"/>
                </a:solidFill>
              </a:rPr>
              <a:t>24</a:t>
            </a:r>
            <a:r>
              <a:rPr lang="en-IT" b="1" dirty="0">
                <a:solidFill>
                  <a:schemeClr val="accent1"/>
                </a:solidFill>
              </a:rPr>
              <a:t>Mg</a:t>
            </a:r>
          </a:p>
        </p:txBody>
      </p:sp>
    </p:spTree>
    <p:extLst>
      <p:ext uri="{BB962C8B-B14F-4D97-AF65-F5344CB8AC3E}">
        <p14:creationId xmlns:p14="http://schemas.microsoft.com/office/powerpoint/2010/main" val="1628283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E372A-83EB-91A7-CDDA-27F724093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diagram of a graph&#10;&#10;AI-generated content may be incorrect.">
            <a:extLst>
              <a:ext uri="{FF2B5EF4-FFF2-40B4-BE49-F238E27FC236}">
                <a16:creationId xmlns:a16="http://schemas.microsoft.com/office/drawing/2014/main" id="{B4CDE0E3-0B28-5835-8657-E34DB98478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57"/>
          <a:stretch>
            <a:fillRect/>
          </a:stretch>
        </p:blipFill>
        <p:spPr>
          <a:xfrm>
            <a:off x="4186989" y="2187814"/>
            <a:ext cx="4005611" cy="3924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4AF09C-2877-1873-281A-F65B0054F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C25C9B-0435-9C04-EF6E-B1843F406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76B9C9-FBB5-7A63-EAD7-5E0C8991E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88FF2E5-9D5F-FE46-5034-8BA600D11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Previous experiments based on GDR TECNIQUE (I)</a:t>
            </a:r>
            <a:endParaRPr lang="en-IT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E2E7F7C-0582-B8EC-1E21-363BD0FA1792}"/>
              </a:ext>
            </a:extLst>
          </p:cNvPr>
          <p:cNvCxnSpPr>
            <a:cxnSpLocks/>
          </p:cNvCxnSpPr>
          <p:nvPr/>
        </p:nvCxnSpPr>
        <p:spPr>
          <a:xfrm flipV="1">
            <a:off x="4186989" y="1573909"/>
            <a:ext cx="0" cy="4644000"/>
          </a:xfrm>
          <a:prstGeom prst="line">
            <a:avLst/>
          </a:pr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7F8B96B-8299-18BF-7ED5-57FC6D2E7236}"/>
              </a:ext>
            </a:extLst>
          </p:cNvPr>
          <p:cNvCxnSpPr>
            <a:cxnSpLocks/>
          </p:cNvCxnSpPr>
          <p:nvPr/>
        </p:nvCxnSpPr>
        <p:spPr>
          <a:xfrm flipV="1">
            <a:off x="7984958" y="1573909"/>
            <a:ext cx="0" cy="4644000"/>
          </a:xfrm>
          <a:prstGeom prst="line">
            <a:avLst/>
          </a:prstGeom>
          <a:ln w="762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042331F-EFEF-F6A2-E139-6AADF99F2731}"/>
              </a:ext>
            </a:extLst>
          </p:cNvPr>
          <p:cNvSpPr txBox="1"/>
          <p:nvPr/>
        </p:nvSpPr>
        <p:spPr>
          <a:xfrm>
            <a:off x="446532" y="1085167"/>
            <a:ext cx="112989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i="1" dirty="0">
                <a:solidFill>
                  <a:schemeClr val="accent1"/>
                </a:solidFill>
                <a:effectLst/>
              </a:rPr>
              <a:t>Previous measurements in light nuclei</a:t>
            </a:r>
            <a:endParaRPr lang="en-GB" sz="2400" b="1" dirty="0">
              <a:solidFill>
                <a:schemeClr val="accent1"/>
              </a:solidFill>
              <a:effectLst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3B6D57-246A-2377-A71F-BC7D19BFE52F}"/>
              </a:ext>
            </a:extLst>
          </p:cNvPr>
          <p:cNvSpPr txBox="1"/>
          <p:nvPr/>
        </p:nvSpPr>
        <p:spPr>
          <a:xfrm>
            <a:off x="4218991" y="6014838"/>
            <a:ext cx="37339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T" sz="1400" dirty="0"/>
              <a:t>J. Behr, et al., Phys. Rev. Lett. 70 (1993) 3201.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395283-8C48-F256-AABF-BF4E66FC779B}"/>
              </a:ext>
            </a:extLst>
          </p:cNvPr>
          <p:cNvSpPr txBox="1"/>
          <p:nvPr/>
        </p:nvSpPr>
        <p:spPr>
          <a:xfrm>
            <a:off x="4321084" y="1595800"/>
            <a:ext cx="3521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000" dirty="0">
                <a:solidFill>
                  <a:schemeClr val="accent2"/>
                </a:solidFill>
              </a:rPr>
              <a:t>Isospin mixing in </a:t>
            </a:r>
            <a:r>
              <a:rPr lang="en-IT" sz="2000" baseline="30000" dirty="0">
                <a:solidFill>
                  <a:schemeClr val="accent2"/>
                </a:solidFill>
              </a:rPr>
              <a:t>28</a:t>
            </a:r>
            <a:r>
              <a:rPr lang="en-IT" sz="2000" dirty="0">
                <a:solidFill>
                  <a:schemeClr val="accent2"/>
                </a:solidFill>
              </a:rPr>
              <a:t>Si and </a:t>
            </a:r>
            <a:r>
              <a:rPr lang="en-IT" sz="2000" baseline="30000" dirty="0">
                <a:solidFill>
                  <a:schemeClr val="accent2"/>
                </a:solidFill>
              </a:rPr>
              <a:t>30</a:t>
            </a:r>
            <a:r>
              <a:rPr lang="en-IT" sz="2000" dirty="0">
                <a:solidFill>
                  <a:schemeClr val="accent2"/>
                </a:solidFill>
              </a:rPr>
              <a:t>Si</a:t>
            </a:r>
          </a:p>
        </p:txBody>
      </p:sp>
      <p:pic>
        <p:nvPicPr>
          <p:cNvPr id="15" name="Picture 14" descr="A graph of a graph of a number of electrons&#10;&#10;AI-generated content may be incorrect.">
            <a:extLst>
              <a:ext uri="{FF2B5EF4-FFF2-40B4-BE49-F238E27FC236}">
                <a16:creationId xmlns:a16="http://schemas.microsoft.com/office/drawing/2014/main" id="{4ACC8A20-9BC8-B1EE-8154-0B745B2F36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94" y="2156317"/>
            <a:ext cx="2646886" cy="3744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D50E663-00BA-4750-8DE5-D3EFE1DEC1BC}"/>
              </a:ext>
            </a:extLst>
          </p:cNvPr>
          <p:cNvSpPr txBox="1"/>
          <p:nvPr/>
        </p:nvSpPr>
        <p:spPr>
          <a:xfrm>
            <a:off x="429128" y="6028107"/>
            <a:ext cx="37339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dirty="0"/>
              <a:t>M. </a:t>
            </a:r>
            <a:r>
              <a:rPr lang="en-GB" sz="1400" dirty="0" err="1"/>
              <a:t>Harakeh</a:t>
            </a:r>
            <a:r>
              <a:rPr lang="en-GB" sz="1400" dirty="0"/>
              <a:t>, et al., Phys. Lett. B 176 (1986) 297</a:t>
            </a:r>
            <a:endParaRPr lang="en-IT" sz="1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5CB5494-A89E-2BEE-FC42-23808A6E05F0}"/>
              </a:ext>
            </a:extLst>
          </p:cNvPr>
          <p:cNvSpPr/>
          <p:nvPr/>
        </p:nvSpPr>
        <p:spPr>
          <a:xfrm>
            <a:off x="1966713" y="4709083"/>
            <a:ext cx="1112108" cy="107213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775DFB1-0C0B-4930-2875-9AD5D6BD436F}"/>
              </a:ext>
            </a:extLst>
          </p:cNvPr>
          <p:cNvSpPr txBox="1"/>
          <p:nvPr/>
        </p:nvSpPr>
        <p:spPr>
          <a:xfrm>
            <a:off x="425941" y="1595800"/>
            <a:ext cx="3717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000" dirty="0">
                <a:solidFill>
                  <a:schemeClr val="accent1"/>
                </a:solidFill>
              </a:rPr>
              <a:t>First investigation of the role of isospin mixing in GDR decay</a:t>
            </a:r>
          </a:p>
        </p:txBody>
      </p:sp>
      <p:pic>
        <p:nvPicPr>
          <p:cNvPr id="22" name="Picture 21" descr="A graph of a function&#10;&#10;AI-generated content may be incorrect.">
            <a:extLst>
              <a:ext uri="{FF2B5EF4-FFF2-40B4-BE49-F238E27FC236}">
                <a16:creationId xmlns:a16="http://schemas.microsoft.com/office/drawing/2014/main" id="{98D619A6-78FC-F8CA-A275-A37CD29C8A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1894" y="1935705"/>
            <a:ext cx="3759795" cy="41040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41124CF-D3C0-6803-C3C6-0881086E4E91}"/>
              </a:ext>
            </a:extLst>
          </p:cNvPr>
          <p:cNvSpPr txBox="1"/>
          <p:nvPr/>
        </p:nvSpPr>
        <p:spPr>
          <a:xfrm>
            <a:off x="7952957" y="5829975"/>
            <a:ext cx="38218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dirty="0"/>
              <a:t>M. Kicińska-</a:t>
            </a:r>
            <a:r>
              <a:rPr lang="en-GB" sz="1400" dirty="0" err="1"/>
              <a:t>Habior</a:t>
            </a:r>
            <a:r>
              <a:rPr lang="en-GB" sz="1400" dirty="0"/>
              <a:t>, et al., </a:t>
            </a:r>
            <a:br>
              <a:rPr lang="en-GB" sz="1400" dirty="0"/>
            </a:br>
            <a:r>
              <a:rPr lang="en-GB" sz="1400" dirty="0" err="1"/>
              <a:t>Nucl</a:t>
            </a:r>
            <a:r>
              <a:rPr lang="en-GB" sz="1400" dirty="0"/>
              <a:t>. Phys. A 731 (2004) 138.</a:t>
            </a:r>
            <a:endParaRPr lang="en-IT" sz="1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8691DDF-FB3F-1A02-511C-CAEE08112765}"/>
              </a:ext>
            </a:extLst>
          </p:cNvPr>
          <p:cNvSpPr txBox="1"/>
          <p:nvPr/>
        </p:nvSpPr>
        <p:spPr>
          <a:xfrm>
            <a:off x="8115137" y="1595800"/>
            <a:ext cx="3521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000" dirty="0">
                <a:solidFill>
                  <a:schemeClr val="bg1">
                    <a:lumMod val="50000"/>
                  </a:schemeClr>
                </a:solidFill>
              </a:rPr>
              <a:t>Isospin mixing in </a:t>
            </a:r>
            <a:r>
              <a:rPr lang="en-IT" sz="2000" baseline="30000" dirty="0">
                <a:solidFill>
                  <a:schemeClr val="bg1">
                    <a:lumMod val="50000"/>
                  </a:schemeClr>
                </a:solidFill>
              </a:rPr>
              <a:t>32</a:t>
            </a:r>
            <a:r>
              <a:rPr lang="en-IT" sz="2000" dirty="0">
                <a:solidFill>
                  <a:schemeClr val="bg1">
                    <a:lumMod val="50000"/>
                  </a:schemeClr>
                </a:solidFill>
              </a:rPr>
              <a:t>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A9DB12-E1F2-B55C-6706-D476191F8781}"/>
              </a:ext>
            </a:extLst>
          </p:cNvPr>
          <p:cNvSpPr txBox="1"/>
          <p:nvPr/>
        </p:nvSpPr>
        <p:spPr>
          <a:xfrm>
            <a:off x="1362204" y="4709083"/>
            <a:ext cx="679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baseline="30000" dirty="0">
                <a:solidFill>
                  <a:schemeClr val="accent1"/>
                </a:solidFill>
              </a:rPr>
              <a:t>24</a:t>
            </a:r>
            <a:r>
              <a:rPr lang="en-IT" b="1" dirty="0">
                <a:solidFill>
                  <a:schemeClr val="accent1"/>
                </a:solidFill>
              </a:rPr>
              <a:t>Mg</a:t>
            </a:r>
          </a:p>
        </p:txBody>
      </p:sp>
    </p:spTree>
    <p:extLst>
      <p:ext uri="{BB962C8B-B14F-4D97-AF65-F5344CB8AC3E}">
        <p14:creationId xmlns:p14="http://schemas.microsoft.com/office/powerpoint/2010/main" val="200456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287DD-7FC0-F074-9E22-F4603AD14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07BA1FD-B8C3-750D-E88A-9AAAB1A9D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CE8439-F185-D7C8-02A0-6C035C13D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BB939AF-A127-FBE7-C92E-41E04D46B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Previous experiments BASED on GDR TECNIQUE (II)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88221C-A8D4-C0F7-D2D0-9362C3125351}"/>
              </a:ext>
            </a:extLst>
          </p:cNvPr>
          <p:cNvSpPr txBox="1"/>
          <p:nvPr/>
        </p:nvSpPr>
        <p:spPr>
          <a:xfrm>
            <a:off x="446533" y="5989820"/>
            <a:ext cx="37057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400" dirty="0"/>
              <a:t>[1] A. Corsi et al., PRC 84, 041304(R) (2011)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EB55C4-3CB2-E765-EBC3-673BBAD2AEBE}"/>
              </a:ext>
            </a:extLst>
          </p:cNvPr>
          <p:cNvSpPr txBox="1"/>
          <p:nvPr/>
        </p:nvSpPr>
        <p:spPr>
          <a:xfrm>
            <a:off x="4223084" y="6001853"/>
            <a:ext cx="370572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400" dirty="0"/>
              <a:t>[2] S. Ceruti et al., PRL 115, </a:t>
            </a:r>
            <a:r>
              <a:rPr lang="en-IT" sz="1400" dirty="0">
                <a:solidFill>
                  <a:srgbClr val="211E1E"/>
                </a:solidFill>
              </a:rPr>
              <a:t>222502 (2015)</a:t>
            </a:r>
            <a:endParaRPr lang="en-IT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FB796A-1AB3-A3F1-FB6C-153900B27A37}"/>
              </a:ext>
            </a:extLst>
          </p:cNvPr>
          <p:cNvSpPr txBox="1"/>
          <p:nvPr/>
        </p:nvSpPr>
        <p:spPr>
          <a:xfrm>
            <a:off x="8039737" y="5989821"/>
            <a:ext cx="37057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400" dirty="0">
                <a:solidFill>
                  <a:srgbClr val="211E1E"/>
                </a:solidFill>
              </a:rPr>
              <a:t>[3] G. Gosta et al., PRC </a:t>
            </a:r>
            <a:r>
              <a:rPr lang="en-GB" sz="1400" dirty="0">
                <a:solidFill>
                  <a:srgbClr val="211E1E"/>
                </a:solidFill>
              </a:rPr>
              <a:t>103, L041302 (2021)</a:t>
            </a:r>
            <a:r>
              <a:rPr lang="en-IT" sz="1400" dirty="0">
                <a:solidFill>
                  <a:srgbClr val="211E1E"/>
                </a:solidFill>
              </a:rPr>
              <a:t> </a:t>
            </a:r>
            <a:endParaRPr lang="en-IT" sz="1400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5108557-1B76-4F0C-57A2-C5618FD45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DC6C589-F321-1419-4EF8-CC1423584C67}"/>
              </a:ext>
            </a:extLst>
          </p:cNvPr>
          <p:cNvGrpSpPr>
            <a:grpSpLocks noChangeAspect="1"/>
          </p:cNvGrpSpPr>
          <p:nvPr/>
        </p:nvGrpSpPr>
        <p:grpSpPr>
          <a:xfrm>
            <a:off x="359368" y="1291163"/>
            <a:ext cx="4833657" cy="3177535"/>
            <a:chOff x="6226178" y="1758582"/>
            <a:chExt cx="5606437" cy="3685537"/>
          </a:xfrm>
        </p:grpSpPr>
        <p:pic>
          <p:nvPicPr>
            <p:cNvPr id="18" name="Picture 17" descr="A graph of mass number&#10;&#10;AI-generated content may be incorrect.">
              <a:extLst>
                <a:ext uri="{FF2B5EF4-FFF2-40B4-BE49-F238E27FC236}">
                  <a16:creationId xmlns:a16="http://schemas.microsoft.com/office/drawing/2014/main" id="{A31F0EE7-0525-4BE2-1D11-A8F2B9CAE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6267"/>
            <a:stretch>
              <a:fillRect/>
            </a:stretch>
          </p:blipFill>
          <p:spPr>
            <a:xfrm>
              <a:off x="6327278" y="1758582"/>
              <a:ext cx="5415745" cy="3340435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72C892E-1FD3-33FE-C713-87D89FE0288B}"/>
                </a:ext>
              </a:extLst>
            </p:cNvPr>
            <p:cNvSpPr txBox="1"/>
            <p:nvPr/>
          </p:nvSpPr>
          <p:spPr>
            <a:xfrm>
              <a:off x="6226178" y="5051439"/>
              <a:ext cx="5606437" cy="392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/>
                <a:t>W. </a:t>
              </a:r>
              <a:r>
                <a:rPr lang="en-GB" sz="1600" dirty="0" err="1"/>
                <a:t>Satula</a:t>
              </a:r>
              <a:r>
                <a:rPr lang="en-GB" sz="1600" dirty="0"/>
                <a:t>, et al., Phys. Rev. Lett., </a:t>
              </a:r>
              <a:r>
                <a:rPr lang="en-GB" sz="1600" b="1" dirty="0"/>
                <a:t>103</a:t>
              </a:r>
              <a:r>
                <a:rPr lang="en-GB" sz="1600" dirty="0"/>
                <a:t>,(2009) 012502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286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18B15-4304-3D61-B003-46B3CC275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FEED31B-EF92-A686-601F-9F74F1C67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BA613F-222F-B824-B5DD-AFF4647FD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EFF74DA-0D03-17DE-F953-E925ECB2F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Previous experiments BASED on GDR TECNIQUE (II)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1738A4F-4B6D-FCEF-F9C1-15D7B9AC595D}"/>
              </a:ext>
            </a:extLst>
          </p:cNvPr>
          <p:cNvGraphicFramePr>
            <a:graphicFrameLocks noGrp="1"/>
          </p:cNvGraphicFramePr>
          <p:nvPr/>
        </p:nvGraphicFramePr>
        <p:xfrm>
          <a:off x="5432052" y="1291162"/>
          <a:ext cx="6232725" cy="2838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5077">
                  <a:extLst>
                    <a:ext uri="{9D8B030D-6E8A-4147-A177-3AD203B41FA5}">
                      <a16:colId xmlns:a16="http://schemas.microsoft.com/office/drawing/2014/main" val="2943884903"/>
                    </a:ext>
                  </a:extLst>
                </a:gridCol>
                <a:gridCol w="1744311">
                  <a:extLst>
                    <a:ext uri="{9D8B030D-6E8A-4147-A177-3AD203B41FA5}">
                      <a16:colId xmlns:a16="http://schemas.microsoft.com/office/drawing/2014/main" val="3238559091"/>
                    </a:ext>
                  </a:extLst>
                </a:gridCol>
                <a:gridCol w="3023337">
                  <a:extLst>
                    <a:ext uri="{9D8B030D-6E8A-4147-A177-3AD203B41FA5}">
                      <a16:colId xmlns:a16="http://schemas.microsoft.com/office/drawing/2014/main" val="1099254473"/>
                    </a:ext>
                  </a:extLst>
                </a:gridCol>
              </a:tblGrid>
              <a:tr h="434908">
                <a:tc>
                  <a:txBody>
                    <a:bodyPr/>
                    <a:lstStyle/>
                    <a:p>
                      <a:pPr algn="ctr"/>
                      <a:r>
                        <a:rPr lang="en-IT" sz="2000" dirty="0"/>
                        <a:t>Nucleus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2000" dirty="0"/>
                        <a:t>Temperature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2000" dirty="0"/>
                        <a:t>Setup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526290"/>
                  </a:ext>
                </a:extLst>
              </a:tr>
              <a:tr h="440948">
                <a:tc>
                  <a:txBody>
                    <a:bodyPr/>
                    <a:lstStyle/>
                    <a:p>
                      <a:r>
                        <a:rPr lang="en-IT" sz="2000" baseline="30000" dirty="0">
                          <a:solidFill>
                            <a:srgbClr val="00B050"/>
                          </a:solidFill>
                        </a:rPr>
                        <a:t>80</a:t>
                      </a:r>
                      <a:r>
                        <a:rPr lang="en-IT" sz="2000" dirty="0">
                          <a:solidFill>
                            <a:srgbClr val="00B050"/>
                          </a:solidFill>
                        </a:rPr>
                        <a:t>Zr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T" sz="2000" dirty="0">
                          <a:solidFill>
                            <a:srgbClr val="00B050"/>
                          </a:solidFill>
                        </a:rPr>
                        <a:t>2.8 MeV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2000" dirty="0">
                          <a:solidFill>
                            <a:srgbClr val="00B050"/>
                          </a:solidFill>
                        </a:rPr>
                        <a:t>HECTOR – GARFIELD [1]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1412839"/>
                  </a:ext>
                </a:extLst>
              </a:tr>
              <a:tr h="440948">
                <a:tc>
                  <a:txBody>
                    <a:bodyPr/>
                    <a:lstStyle/>
                    <a:p>
                      <a:r>
                        <a:rPr lang="en-IT" sz="2000" baseline="30000" dirty="0">
                          <a:solidFill>
                            <a:srgbClr val="00B050"/>
                          </a:solidFill>
                        </a:rPr>
                        <a:t>80</a:t>
                      </a:r>
                      <a:r>
                        <a:rPr lang="en-IT" sz="2000" dirty="0">
                          <a:solidFill>
                            <a:srgbClr val="00B050"/>
                          </a:solidFill>
                        </a:rPr>
                        <a:t>Zr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T" sz="2000" dirty="0">
                          <a:solidFill>
                            <a:srgbClr val="00B050"/>
                          </a:solidFill>
                        </a:rPr>
                        <a:t>1.8 MeV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2000" dirty="0">
                          <a:solidFill>
                            <a:srgbClr val="00B050"/>
                          </a:solidFill>
                        </a:rPr>
                        <a:t>AGATA –HECTOR</a:t>
                      </a:r>
                      <a:r>
                        <a:rPr lang="en-IT" sz="2000" baseline="30000" dirty="0">
                          <a:solidFill>
                            <a:srgbClr val="00B050"/>
                          </a:solidFill>
                        </a:rPr>
                        <a:t>+</a:t>
                      </a:r>
                      <a:r>
                        <a:rPr lang="en-IT" sz="2000" baseline="0" dirty="0">
                          <a:solidFill>
                            <a:srgbClr val="00B050"/>
                          </a:solidFill>
                        </a:rPr>
                        <a:t> [2]</a:t>
                      </a:r>
                      <a:endParaRPr lang="en-IT" sz="2000" baseline="30000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2252395"/>
                  </a:ext>
                </a:extLst>
              </a:tr>
              <a:tr h="761089">
                <a:tc>
                  <a:txBody>
                    <a:bodyPr/>
                    <a:lstStyle/>
                    <a:p>
                      <a:r>
                        <a:rPr lang="en-IT" sz="2000" baseline="30000" dirty="0">
                          <a:solidFill>
                            <a:schemeClr val="accent1"/>
                          </a:solidFill>
                        </a:rPr>
                        <a:t>60</a:t>
                      </a:r>
                      <a:r>
                        <a:rPr lang="en-IT" sz="2000" dirty="0">
                          <a:solidFill>
                            <a:schemeClr val="accent1"/>
                          </a:solidFill>
                        </a:rPr>
                        <a:t>Zn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T" sz="2000" dirty="0">
                          <a:solidFill>
                            <a:schemeClr val="accent1"/>
                          </a:solidFill>
                        </a:rPr>
                        <a:t>2.0 MeV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2000" dirty="0">
                          <a:solidFill>
                            <a:schemeClr val="accent1"/>
                          </a:solidFill>
                        </a:rPr>
                        <a:t>GALILEO – </a:t>
                      </a:r>
                      <a:br>
                        <a:rPr lang="en-IT" sz="2000" dirty="0">
                          <a:solidFill>
                            <a:schemeClr val="accent1"/>
                          </a:solidFill>
                        </a:rPr>
                      </a:br>
                      <a:r>
                        <a:rPr lang="en-IT" sz="2000" dirty="0">
                          <a:solidFill>
                            <a:schemeClr val="accent1"/>
                          </a:solidFill>
                        </a:rPr>
                        <a:t>3’’x3’’ LaBr</a:t>
                      </a:r>
                      <a:r>
                        <a:rPr lang="en-IT" sz="2000" baseline="-25000" dirty="0">
                          <a:solidFill>
                            <a:schemeClr val="accent1"/>
                          </a:solidFill>
                        </a:rPr>
                        <a:t>3</a:t>
                      </a:r>
                      <a:r>
                        <a:rPr lang="en-IT" sz="2000" dirty="0">
                          <a:solidFill>
                            <a:schemeClr val="accent1"/>
                          </a:solidFill>
                        </a:rPr>
                        <a:t>:Ce [3]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5495003"/>
                  </a:ext>
                </a:extLst>
              </a:tr>
              <a:tr h="761089">
                <a:tc>
                  <a:txBody>
                    <a:bodyPr/>
                    <a:lstStyle/>
                    <a:p>
                      <a:r>
                        <a:rPr lang="en-IT" sz="2000" baseline="30000" dirty="0">
                          <a:solidFill>
                            <a:schemeClr val="accent1"/>
                          </a:solidFill>
                        </a:rPr>
                        <a:t>60</a:t>
                      </a:r>
                      <a:r>
                        <a:rPr lang="en-IT" sz="2000" dirty="0">
                          <a:solidFill>
                            <a:schemeClr val="accent1"/>
                          </a:solidFill>
                        </a:rPr>
                        <a:t>Zn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T" sz="2000" dirty="0">
                          <a:solidFill>
                            <a:schemeClr val="accent1"/>
                          </a:solidFill>
                        </a:rPr>
                        <a:t>2.4 MeV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2000" dirty="0">
                          <a:solidFill>
                            <a:schemeClr val="accent1"/>
                          </a:solidFill>
                        </a:rPr>
                        <a:t>GALILEO – </a:t>
                      </a:r>
                      <a:br>
                        <a:rPr lang="en-IT" sz="2000" dirty="0">
                          <a:solidFill>
                            <a:schemeClr val="accent1"/>
                          </a:solidFill>
                        </a:rPr>
                      </a:br>
                      <a:r>
                        <a:rPr lang="en-IT" sz="2000" dirty="0">
                          <a:solidFill>
                            <a:schemeClr val="accent1"/>
                          </a:solidFill>
                        </a:rPr>
                        <a:t>3’’x3’’ LaBr</a:t>
                      </a:r>
                      <a:r>
                        <a:rPr lang="en-IT" sz="2000" baseline="-25000" dirty="0">
                          <a:solidFill>
                            <a:schemeClr val="accent1"/>
                          </a:solidFill>
                        </a:rPr>
                        <a:t>3</a:t>
                      </a:r>
                      <a:r>
                        <a:rPr lang="en-IT" sz="2000" dirty="0">
                          <a:solidFill>
                            <a:schemeClr val="accent1"/>
                          </a:solidFill>
                        </a:rPr>
                        <a:t>:Ce [3]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815946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082EAE7-AF43-A4FD-B33F-08174C00084E}"/>
              </a:ext>
            </a:extLst>
          </p:cNvPr>
          <p:cNvSpPr txBox="1"/>
          <p:nvPr/>
        </p:nvSpPr>
        <p:spPr>
          <a:xfrm>
            <a:off x="446533" y="5989820"/>
            <a:ext cx="37057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400" dirty="0"/>
              <a:t>[1] A. Corsi et al., PRC 84, 041304(R) (2011)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85D0E4-726E-A304-D11D-BCA4C82C8337}"/>
              </a:ext>
            </a:extLst>
          </p:cNvPr>
          <p:cNvSpPr txBox="1"/>
          <p:nvPr/>
        </p:nvSpPr>
        <p:spPr>
          <a:xfrm>
            <a:off x="4223084" y="6001853"/>
            <a:ext cx="370572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400" dirty="0"/>
              <a:t>[2] S. Ceruti et al., PRL 115, </a:t>
            </a:r>
            <a:r>
              <a:rPr lang="en-IT" sz="1400" dirty="0">
                <a:solidFill>
                  <a:srgbClr val="211E1E"/>
                </a:solidFill>
              </a:rPr>
              <a:t>222502 (2015)</a:t>
            </a:r>
            <a:endParaRPr lang="en-IT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D26A40-826F-8DC2-ACE1-0CCE88677E24}"/>
              </a:ext>
            </a:extLst>
          </p:cNvPr>
          <p:cNvSpPr txBox="1"/>
          <p:nvPr/>
        </p:nvSpPr>
        <p:spPr>
          <a:xfrm>
            <a:off x="8039737" y="5989821"/>
            <a:ext cx="37057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400" dirty="0">
                <a:solidFill>
                  <a:srgbClr val="211E1E"/>
                </a:solidFill>
              </a:rPr>
              <a:t>[3] G. Gosta et al., PRC </a:t>
            </a:r>
            <a:r>
              <a:rPr lang="en-GB" sz="1400" dirty="0">
                <a:solidFill>
                  <a:srgbClr val="211E1E"/>
                </a:solidFill>
              </a:rPr>
              <a:t>103, L041302 (2021)</a:t>
            </a:r>
            <a:r>
              <a:rPr lang="en-IT" sz="1400" dirty="0">
                <a:solidFill>
                  <a:srgbClr val="211E1E"/>
                </a:solidFill>
              </a:rPr>
              <a:t> </a:t>
            </a:r>
            <a:endParaRPr lang="en-IT" sz="1400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B109012-1F50-715E-5CC8-DAE93AB80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5F15F5E-2076-EE44-C124-46D5C429C4E0}"/>
              </a:ext>
            </a:extLst>
          </p:cNvPr>
          <p:cNvGrpSpPr>
            <a:grpSpLocks noChangeAspect="1"/>
          </p:cNvGrpSpPr>
          <p:nvPr/>
        </p:nvGrpSpPr>
        <p:grpSpPr>
          <a:xfrm>
            <a:off x="359368" y="1291163"/>
            <a:ext cx="4833657" cy="3177535"/>
            <a:chOff x="6226178" y="1758582"/>
            <a:chExt cx="5606437" cy="368553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7C4A906-DC66-E338-11A7-78C4AE5CFCD9}"/>
                </a:ext>
              </a:extLst>
            </p:cNvPr>
            <p:cNvGrpSpPr/>
            <p:nvPr/>
          </p:nvGrpSpPr>
          <p:grpSpPr>
            <a:xfrm>
              <a:off x="6327279" y="1758582"/>
              <a:ext cx="5415745" cy="3340435"/>
              <a:chOff x="446531" y="3222767"/>
              <a:chExt cx="5415745" cy="3340435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246A72BE-B4AD-9202-928D-6BCA58E25ECD}"/>
                  </a:ext>
                </a:extLst>
              </p:cNvPr>
              <p:cNvGrpSpPr/>
              <p:nvPr/>
            </p:nvGrpSpPr>
            <p:grpSpPr>
              <a:xfrm>
                <a:off x="446531" y="3222767"/>
                <a:ext cx="5415745" cy="3340435"/>
                <a:chOff x="446531" y="3192447"/>
                <a:chExt cx="5415745" cy="3340435"/>
              </a:xfrm>
            </p:grpSpPr>
            <p:pic>
              <p:nvPicPr>
                <p:cNvPr id="18" name="Picture 17" descr="A graph of mass number&#10;&#10;AI-generated content may be incorrect.">
                  <a:extLst>
                    <a:ext uri="{FF2B5EF4-FFF2-40B4-BE49-F238E27FC236}">
                      <a16:creationId xmlns:a16="http://schemas.microsoft.com/office/drawing/2014/main" id="{00646585-AD51-26B8-6285-508412AD11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6267"/>
                <a:stretch>
                  <a:fillRect/>
                </a:stretch>
              </p:blipFill>
              <p:spPr>
                <a:xfrm>
                  <a:off x="446531" y="3192447"/>
                  <a:ext cx="5415745" cy="3340435"/>
                </a:xfrm>
                <a:prstGeom prst="rect">
                  <a:avLst/>
                </a:prstGeom>
              </p:spPr>
            </p:pic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01E24123-04B7-A70A-21D7-F847CC9E4A03}"/>
                    </a:ext>
                  </a:extLst>
                </p:cNvPr>
                <p:cNvSpPr/>
                <p:nvPr/>
              </p:nvSpPr>
              <p:spPr>
                <a:xfrm>
                  <a:off x="4574691" y="3916054"/>
                  <a:ext cx="283535" cy="263299"/>
                </a:xfrm>
                <a:prstGeom prst="ellipse">
                  <a:avLst/>
                </a:prstGeom>
                <a:noFill/>
                <a:ln w="38100" cap="flat" cmpd="sng" algn="ctr">
                  <a:solidFill>
                    <a:srgbClr val="00B05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6"/>
                </a:fontRef>
              </p:style>
              <p:txBody>
                <a:bodyPr rtlCol="0" anchor="ctr"/>
                <a:lstStyle/>
                <a:p>
                  <a:pPr algn="ctr"/>
                  <a:endParaRPr lang="en-IT">
                    <a:solidFill>
                      <a:srgbClr val="00B050"/>
                    </a:solidFill>
                  </a:endParaRPr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C20F6A7B-1A51-8A97-E0C4-1D06E4248435}"/>
                    </a:ext>
                  </a:extLst>
                </p:cNvPr>
                <p:cNvSpPr/>
                <p:nvPr/>
              </p:nvSpPr>
              <p:spPr>
                <a:xfrm>
                  <a:off x="3539715" y="4702219"/>
                  <a:ext cx="283535" cy="263299"/>
                </a:xfrm>
                <a:prstGeom prst="ellipse">
                  <a:avLst/>
                </a:prstGeom>
                <a:noFill/>
                <a:ln w="38100" cap="flat" cmpd="sng" algn="ctr">
                  <a:solidFill>
                    <a:srgbClr val="0432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6"/>
                </a:fontRef>
              </p:style>
              <p:txBody>
                <a:bodyPr rtlCol="0" anchor="ctr"/>
                <a:lstStyle/>
                <a:p>
                  <a:pPr algn="ctr"/>
                  <a:endParaRPr lang="en-IT">
                    <a:solidFill>
                      <a:srgbClr val="0432FF"/>
                    </a:solidFill>
                  </a:endParaRP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07834AF1-742F-836F-8FAD-0295480ADD8D}"/>
                    </a:ext>
                  </a:extLst>
                </p:cNvPr>
                <p:cNvSpPr txBox="1"/>
                <p:nvPr/>
              </p:nvSpPr>
              <p:spPr>
                <a:xfrm>
                  <a:off x="3723448" y="4851837"/>
                  <a:ext cx="1339703" cy="3926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T" sz="1600" b="1" baseline="30000" dirty="0">
                      <a:solidFill>
                        <a:srgbClr val="0432FF"/>
                      </a:solidFill>
                    </a:rPr>
                    <a:t>60</a:t>
                  </a:r>
                  <a:r>
                    <a:rPr lang="en-IT" sz="1600" b="1" dirty="0">
                      <a:solidFill>
                        <a:srgbClr val="0432FF"/>
                      </a:solidFill>
                    </a:rPr>
                    <a:t>Zn [3]</a:t>
                  </a:r>
                </a:p>
              </p:txBody>
            </p:sp>
          </p:grp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982CE99-28EE-24BC-35DA-AD6DD2A03F23}"/>
                  </a:ext>
                </a:extLst>
              </p:cNvPr>
              <p:cNvSpPr txBox="1"/>
              <p:nvPr/>
            </p:nvSpPr>
            <p:spPr>
              <a:xfrm>
                <a:off x="3518779" y="3795018"/>
                <a:ext cx="1339703" cy="3926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T" sz="1600" b="1" baseline="30000" dirty="0">
                    <a:solidFill>
                      <a:srgbClr val="00B050"/>
                    </a:solidFill>
                  </a:rPr>
                  <a:t>80</a:t>
                </a:r>
                <a:r>
                  <a:rPr lang="en-IT" sz="1600" b="1" dirty="0">
                    <a:solidFill>
                      <a:srgbClr val="00B050"/>
                    </a:solidFill>
                  </a:rPr>
                  <a:t>Zr [1-2]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29BDE9-BA96-D0CE-0C1D-B1E73C9AD282}"/>
                </a:ext>
              </a:extLst>
            </p:cNvPr>
            <p:cNvSpPr txBox="1"/>
            <p:nvPr/>
          </p:nvSpPr>
          <p:spPr>
            <a:xfrm>
              <a:off x="6226178" y="5051439"/>
              <a:ext cx="5606437" cy="392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/>
                <a:t>W. </a:t>
              </a:r>
              <a:r>
                <a:rPr lang="en-GB" sz="1600" dirty="0" err="1"/>
                <a:t>Satula</a:t>
              </a:r>
              <a:r>
                <a:rPr lang="en-GB" sz="1600" dirty="0"/>
                <a:t>, et al., Phys. Rev. Lett., </a:t>
              </a:r>
              <a:r>
                <a:rPr lang="en-GB" sz="1600" b="1" dirty="0"/>
                <a:t>103</a:t>
              </a:r>
              <a:r>
                <a:rPr lang="en-GB" sz="1600" dirty="0"/>
                <a:t>,(2009) 012502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52925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2E3C1-9B5E-EBCF-35D2-A2123D219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74B856-E6B7-4D2C-886F-DAEAA674B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B88AB6-C4A6-D3EE-3D8E-D11168DEF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967CC6-22E8-DAFB-0305-BEBAB274E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Previous experiments BASED on GDR TECNIQUE (II)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F02AC53-7211-F432-DC76-E29C9130006D}"/>
              </a:ext>
            </a:extLst>
          </p:cNvPr>
          <p:cNvGraphicFramePr>
            <a:graphicFrameLocks noGrp="1"/>
          </p:cNvGraphicFramePr>
          <p:nvPr/>
        </p:nvGraphicFramePr>
        <p:xfrm>
          <a:off x="5432052" y="1291162"/>
          <a:ext cx="6232725" cy="2838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5077">
                  <a:extLst>
                    <a:ext uri="{9D8B030D-6E8A-4147-A177-3AD203B41FA5}">
                      <a16:colId xmlns:a16="http://schemas.microsoft.com/office/drawing/2014/main" val="2943884903"/>
                    </a:ext>
                  </a:extLst>
                </a:gridCol>
                <a:gridCol w="1744311">
                  <a:extLst>
                    <a:ext uri="{9D8B030D-6E8A-4147-A177-3AD203B41FA5}">
                      <a16:colId xmlns:a16="http://schemas.microsoft.com/office/drawing/2014/main" val="3238559091"/>
                    </a:ext>
                  </a:extLst>
                </a:gridCol>
                <a:gridCol w="3023337">
                  <a:extLst>
                    <a:ext uri="{9D8B030D-6E8A-4147-A177-3AD203B41FA5}">
                      <a16:colId xmlns:a16="http://schemas.microsoft.com/office/drawing/2014/main" val="1099254473"/>
                    </a:ext>
                  </a:extLst>
                </a:gridCol>
              </a:tblGrid>
              <a:tr h="434908">
                <a:tc>
                  <a:txBody>
                    <a:bodyPr/>
                    <a:lstStyle/>
                    <a:p>
                      <a:pPr algn="ctr"/>
                      <a:r>
                        <a:rPr lang="en-IT" sz="2000" dirty="0"/>
                        <a:t>Nucleus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2000" dirty="0"/>
                        <a:t>Temperature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2000" dirty="0"/>
                        <a:t>Setup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526290"/>
                  </a:ext>
                </a:extLst>
              </a:tr>
              <a:tr h="440948">
                <a:tc>
                  <a:txBody>
                    <a:bodyPr/>
                    <a:lstStyle/>
                    <a:p>
                      <a:r>
                        <a:rPr lang="en-IT" sz="2000" baseline="30000" dirty="0">
                          <a:solidFill>
                            <a:srgbClr val="00B050"/>
                          </a:solidFill>
                        </a:rPr>
                        <a:t>80</a:t>
                      </a:r>
                      <a:r>
                        <a:rPr lang="en-IT" sz="2000" dirty="0">
                          <a:solidFill>
                            <a:srgbClr val="00B050"/>
                          </a:solidFill>
                        </a:rPr>
                        <a:t>Zr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T" sz="2000" dirty="0">
                          <a:solidFill>
                            <a:srgbClr val="00B050"/>
                          </a:solidFill>
                        </a:rPr>
                        <a:t>2.8 MeV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2000" dirty="0">
                          <a:solidFill>
                            <a:srgbClr val="00B050"/>
                          </a:solidFill>
                        </a:rPr>
                        <a:t>HECTOR – GARFIELD [1]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1412839"/>
                  </a:ext>
                </a:extLst>
              </a:tr>
              <a:tr h="440948">
                <a:tc>
                  <a:txBody>
                    <a:bodyPr/>
                    <a:lstStyle/>
                    <a:p>
                      <a:r>
                        <a:rPr lang="en-IT" sz="2000" baseline="30000" dirty="0">
                          <a:solidFill>
                            <a:srgbClr val="00B050"/>
                          </a:solidFill>
                        </a:rPr>
                        <a:t>80</a:t>
                      </a:r>
                      <a:r>
                        <a:rPr lang="en-IT" sz="2000" dirty="0">
                          <a:solidFill>
                            <a:srgbClr val="00B050"/>
                          </a:solidFill>
                        </a:rPr>
                        <a:t>Zr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T" sz="2000" dirty="0">
                          <a:solidFill>
                            <a:srgbClr val="00B050"/>
                          </a:solidFill>
                        </a:rPr>
                        <a:t>1.8 MeV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2000" dirty="0">
                          <a:solidFill>
                            <a:srgbClr val="00B050"/>
                          </a:solidFill>
                        </a:rPr>
                        <a:t>AGATA –HECTOR</a:t>
                      </a:r>
                      <a:r>
                        <a:rPr lang="en-IT" sz="2000" baseline="30000" dirty="0">
                          <a:solidFill>
                            <a:srgbClr val="00B050"/>
                          </a:solidFill>
                        </a:rPr>
                        <a:t>+</a:t>
                      </a:r>
                      <a:r>
                        <a:rPr lang="en-IT" sz="2000" baseline="0" dirty="0">
                          <a:solidFill>
                            <a:srgbClr val="00B050"/>
                          </a:solidFill>
                        </a:rPr>
                        <a:t> [2]</a:t>
                      </a:r>
                      <a:endParaRPr lang="en-IT" sz="2000" baseline="30000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2252395"/>
                  </a:ext>
                </a:extLst>
              </a:tr>
              <a:tr h="761089">
                <a:tc>
                  <a:txBody>
                    <a:bodyPr/>
                    <a:lstStyle/>
                    <a:p>
                      <a:r>
                        <a:rPr lang="en-IT" sz="2000" baseline="30000" dirty="0">
                          <a:solidFill>
                            <a:schemeClr val="accent1"/>
                          </a:solidFill>
                        </a:rPr>
                        <a:t>60</a:t>
                      </a:r>
                      <a:r>
                        <a:rPr lang="en-IT" sz="2000" dirty="0">
                          <a:solidFill>
                            <a:schemeClr val="accent1"/>
                          </a:solidFill>
                        </a:rPr>
                        <a:t>Zn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T" sz="2000" dirty="0">
                          <a:solidFill>
                            <a:schemeClr val="accent1"/>
                          </a:solidFill>
                        </a:rPr>
                        <a:t>2.0 MeV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2000" dirty="0">
                          <a:solidFill>
                            <a:schemeClr val="accent1"/>
                          </a:solidFill>
                        </a:rPr>
                        <a:t>GALILEO – </a:t>
                      </a:r>
                      <a:br>
                        <a:rPr lang="en-IT" sz="2000" dirty="0">
                          <a:solidFill>
                            <a:schemeClr val="accent1"/>
                          </a:solidFill>
                        </a:rPr>
                      </a:br>
                      <a:r>
                        <a:rPr lang="en-IT" sz="2000" dirty="0">
                          <a:solidFill>
                            <a:schemeClr val="accent1"/>
                          </a:solidFill>
                        </a:rPr>
                        <a:t>3’’x3’’ LaBr</a:t>
                      </a:r>
                      <a:r>
                        <a:rPr lang="en-IT" sz="2000" baseline="-25000" dirty="0">
                          <a:solidFill>
                            <a:schemeClr val="accent1"/>
                          </a:solidFill>
                        </a:rPr>
                        <a:t>3</a:t>
                      </a:r>
                      <a:r>
                        <a:rPr lang="en-IT" sz="2000" dirty="0">
                          <a:solidFill>
                            <a:schemeClr val="accent1"/>
                          </a:solidFill>
                        </a:rPr>
                        <a:t>:Ce [3]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5495003"/>
                  </a:ext>
                </a:extLst>
              </a:tr>
              <a:tr h="761089">
                <a:tc>
                  <a:txBody>
                    <a:bodyPr/>
                    <a:lstStyle/>
                    <a:p>
                      <a:r>
                        <a:rPr lang="en-IT" sz="2000" baseline="30000" dirty="0">
                          <a:solidFill>
                            <a:schemeClr val="accent1"/>
                          </a:solidFill>
                        </a:rPr>
                        <a:t>60</a:t>
                      </a:r>
                      <a:r>
                        <a:rPr lang="en-IT" sz="2000" dirty="0">
                          <a:solidFill>
                            <a:schemeClr val="accent1"/>
                          </a:solidFill>
                        </a:rPr>
                        <a:t>Zn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T" sz="2000" dirty="0">
                          <a:solidFill>
                            <a:schemeClr val="accent1"/>
                          </a:solidFill>
                        </a:rPr>
                        <a:t>2.4 MeV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2000" dirty="0">
                          <a:solidFill>
                            <a:schemeClr val="accent1"/>
                          </a:solidFill>
                        </a:rPr>
                        <a:t>GALILEO – </a:t>
                      </a:r>
                      <a:br>
                        <a:rPr lang="en-IT" sz="2000" dirty="0">
                          <a:solidFill>
                            <a:schemeClr val="accent1"/>
                          </a:solidFill>
                        </a:rPr>
                      </a:br>
                      <a:r>
                        <a:rPr lang="en-IT" sz="2000" dirty="0">
                          <a:solidFill>
                            <a:schemeClr val="accent1"/>
                          </a:solidFill>
                        </a:rPr>
                        <a:t>3’’x3’’ LaBr</a:t>
                      </a:r>
                      <a:r>
                        <a:rPr lang="en-IT" sz="2000" baseline="-25000" dirty="0">
                          <a:solidFill>
                            <a:schemeClr val="accent1"/>
                          </a:solidFill>
                        </a:rPr>
                        <a:t>3</a:t>
                      </a:r>
                      <a:r>
                        <a:rPr lang="en-IT" sz="2000" dirty="0">
                          <a:solidFill>
                            <a:schemeClr val="accent1"/>
                          </a:solidFill>
                        </a:rPr>
                        <a:t>:Ce [3]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815946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3FC502D-3E9E-54AD-F6CC-7AAFE7DD605E}"/>
              </a:ext>
            </a:extLst>
          </p:cNvPr>
          <p:cNvSpPr txBox="1"/>
          <p:nvPr/>
        </p:nvSpPr>
        <p:spPr>
          <a:xfrm>
            <a:off x="446533" y="5989820"/>
            <a:ext cx="37057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400" dirty="0"/>
              <a:t>[1] A. Corsi et al., PRC 84, 041304(R) (2011)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5AF0AE-50E9-24DF-6E2B-CACA4122F1EF}"/>
              </a:ext>
            </a:extLst>
          </p:cNvPr>
          <p:cNvSpPr txBox="1"/>
          <p:nvPr/>
        </p:nvSpPr>
        <p:spPr>
          <a:xfrm>
            <a:off x="4223084" y="6001853"/>
            <a:ext cx="370572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400" dirty="0"/>
              <a:t>[2] S. Ceruti et al., PRL 115, </a:t>
            </a:r>
            <a:r>
              <a:rPr lang="en-IT" sz="1400" dirty="0">
                <a:solidFill>
                  <a:srgbClr val="211E1E"/>
                </a:solidFill>
              </a:rPr>
              <a:t>222502 (2015)</a:t>
            </a:r>
            <a:endParaRPr lang="en-IT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B820B8-A3D9-5BBA-BA47-CDA8CD483ACF}"/>
              </a:ext>
            </a:extLst>
          </p:cNvPr>
          <p:cNvSpPr txBox="1"/>
          <p:nvPr/>
        </p:nvSpPr>
        <p:spPr>
          <a:xfrm>
            <a:off x="8039737" y="5989821"/>
            <a:ext cx="37057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400" dirty="0">
                <a:solidFill>
                  <a:srgbClr val="211E1E"/>
                </a:solidFill>
              </a:rPr>
              <a:t>[3] G. Gosta et al., PRC </a:t>
            </a:r>
            <a:r>
              <a:rPr lang="en-GB" sz="1400" dirty="0">
                <a:solidFill>
                  <a:srgbClr val="211E1E"/>
                </a:solidFill>
              </a:rPr>
              <a:t>103, L041302 (2021)</a:t>
            </a:r>
            <a:r>
              <a:rPr lang="en-IT" sz="1400" dirty="0">
                <a:solidFill>
                  <a:srgbClr val="211E1E"/>
                </a:solidFill>
              </a:rPr>
              <a:t> </a:t>
            </a:r>
            <a:endParaRPr lang="en-IT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6BCF55-55C9-02BC-7440-1052831F963B}"/>
              </a:ext>
            </a:extLst>
          </p:cNvPr>
          <p:cNvSpPr txBox="1"/>
          <p:nvPr/>
        </p:nvSpPr>
        <p:spPr>
          <a:xfrm>
            <a:off x="426481" y="4698117"/>
            <a:ext cx="11298932" cy="953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IT" sz="2400" dirty="0"/>
              <a:t>The new experiment: </a:t>
            </a:r>
          </a:p>
          <a:p>
            <a:pPr algn="ctr">
              <a:lnSpc>
                <a:spcPct val="120000"/>
              </a:lnSpc>
            </a:pPr>
            <a:r>
              <a:rPr lang="en-IT" sz="2400" b="1" dirty="0">
                <a:solidFill>
                  <a:srgbClr val="C00000"/>
                </a:solidFill>
              </a:rPr>
              <a:t>Isospin Mixing in </a:t>
            </a:r>
            <a:r>
              <a:rPr lang="en-IT" sz="2400" b="1" baseline="30000" dirty="0">
                <a:solidFill>
                  <a:srgbClr val="C00000"/>
                </a:solidFill>
              </a:rPr>
              <a:t>72</a:t>
            </a:r>
            <a:r>
              <a:rPr lang="en-IT" sz="2400" b="1" dirty="0">
                <a:solidFill>
                  <a:srgbClr val="C00000"/>
                </a:solidFill>
              </a:rPr>
              <a:t>Kr </a:t>
            </a:r>
            <a:r>
              <a:rPr lang="en-IT" sz="2400" dirty="0"/>
              <a:t>at the lowest possible temperature at IFIN-HH tandem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498B9972-1BDE-69C2-4920-E646F12D4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55B5914-512B-74CF-5CBE-521E501C4D03}"/>
              </a:ext>
            </a:extLst>
          </p:cNvPr>
          <p:cNvGrpSpPr>
            <a:grpSpLocks noChangeAspect="1"/>
          </p:cNvGrpSpPr>
          <p:nvPr/>
        </p:nvGrpSpPr>
        <p:grpSpPr>
          <a:xfrm>
            <a:off x="359368" y="1291163"/>
            <a:ext cx="4833657" cy="3177535"/>
            <a:chOff x="6226178" y="1758582"/>
            <a:chExt cx="5606437" cy="368553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122D03B-58E8-28A3-0683-ED686BD05E67}"/>
                </a:ext>
              </a:extLst>
            </p:cNvPr>
            <p:cNvGrpSpPr/>
            <p:nvPr/>
          </p:nvGrpSpPr>
          <p:grpSpPr>
            <a:xfrm>
              <a:off x="6327279" y="1758582"/>
              <a:ext cx="5415745" cy="3340435"/>
              <a:chOff x="446531" y="3222767"/>
              <a:chExt cx="5415745" cy="3340435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1825E012-386C-C838-D78A-A91AD09BC2DC}"/>
                  </a:ext>
                </a:extLst>
              </p:cNvPr>
              <p:cNvGrpSpPr/>
              <p:nvPr/>
            </p:nvGrpSpPr>
            <p:grpSpPr>
              <a:xfrm>
                <a:off x="446531" y="3222767"/>
                <a:ext cx="5415745" cy="3340435"/>
                <a:chOff x="446531" y="3192447"/>
                <a:chExt cx="5415745" cy="3340435"/>
              </a:xfrm>
            </p:grpSpPr>
            <p:pic>
              <p:nvPicPr>
                <p:cNvPr id="18" name="Picture 17" descr="A graph of mass number&#10;&#10;AI-generated content may be incorrect.">
                  <a:extLst>
                    <a:ext uri="{FF2B5EF4-FFF2-40B4-BE49-F238E27FC236}">
                      <a16:creationId xmlns:a16="http://schemas.microsoft.com/office/drawing/2014/main" id="{52D12FD1-5AB6-4D0E-3D52-FCEECC2BF6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6267"/>
                <a:stretch>
                  <a:fillRect/>
                </a:stretch>
              </p:blipFill>
              <p:spPr>
                <a:xfrm>
                  <a:off x="446531" y="3192447"/>
                  <a:ext cx="5415745" cy="3340435"/>
                </a:xfrm>
                <a:prstGeom prst="rect">
                  <a:avLst/>
                </a:prstGeom>
              </p:spPr>
            </p:pic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8A667B18-431F-2A32-8498-5725641BB0BF}"/>
                    </a:ext>
                  </a:extLst>
                </p:cNvPr>
                <p:cNvSpPr/>
                <p:nvPr/>
              </p:nvSpPr>
              <p:spPr>
                <a:xfrm>
                  <a:off x="4574691" y="3916054"/>
                  <a:ext cx="283535" cy="263299"/>
                </a:xfrm>
                <a:prstGeom prst="ellipse">
                  <a:avLst/>
                </a:prstGeom>
                <a:noFill/>
                <a:ln w="38100" cap="flat" cmpd="sng" algn="ctr">
                  <a:solidFill>
                    <a:srgbClr val="00B05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6"/>
                </a:fontRef>
              </p:style>
              <p:txBody>
                <a:bodyPr rtlCol="0" anchor="ctr"/>
                <a:lstStyle/>
                <a:p>
                  <a:pPr algn="ctr"/>
                  <a:endParaRPr lang="en-IT">
                    <a:solidFill>
                      <a:srgbClr val="00B050"/>
                    </a:solidFill>
                  </a:endParaRPr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BB2595E1-A60A-5154-5384-0C5BE48C59A1}"/>
                    </a:ext>
                  </a:extLst>
                </p:cNvPr>
                <p:cNvSpPr/>
                <p:nvPr/>
              </p:nvSpPr>
              <p:spPr>
                <a:xfrm>
                  <a:off x="3539715" y="4702219"/>
                  <a:ext cx="283535" cy="263299"/>
                </a:xfrm>
                <a:prstGeom prst="ellipse">
                  <a:avLst/>
                </a:prstGeom>
                <a:noFill/>
                <a:ln w="38100" cap="flat" cmpd="sng" algn="ctr">
                  <a:solidFill>
                    <a:srgbClr val="0432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6"/>
                </a:fontRef>
              </p:style>
              <p:txBody>
                <a:bodyPr rtlCol="0" anchor="ctr"/>
                <a:lstStyle/>
                <a:p>
                  <a:pPr algn="ctr"/>
                  <a:endParaRPr lang="en-IT">
                    <a:solidFill>
                      <a:srgbClr val="0432FF"/>
                    </a:solidFill>
                  </a:endParaRPr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CBDB975A-6932-54D0-6C9F-0EF803DC02EC}"/>
                    </a:ext>
                  </a:extLst>
                </p:cNvPr>
                <p:cNvSpPr/>
                <p:nvPr/>
              </p:nvSpPr>
              <p:spPr>
                <a:xfrm>
                  <a:off x="4155880" y="4210665"/>
                  <a:ext cx="283535" cy="263299"/>
                </a:xfrm>
                <a:prstGeom prst="ellipse">
                  <a:avLst/>
                </a:prstGeom>
                <a:noFill/>
                <a:ln w="38100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6"/>
                </a:fontRef>
              </p:style>
              <p:txBody>
                <a:bodyPr rtlCol="0" anchor="ctr"/>
                <a:lstStyle/>
                <a:p>
                  <a:pPr algn="ctr"/>
                  <a:endParaRPr lang="en-IT" dirty="0">
                    <a:solidFill>
                      <a:srgbClr val="0432FF"/>
                    </a:solidFill>
                  </a:endParaRP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CDA335EB-11E0-42CE-6044-F96146F1725C}"/>
                    </a:ext>
                  </a:extLst>
                </p:cNvPr>
                <p:cNvSpPr txBox="1"/>
                <p:nvPr/>
              </p:nvSpPr>
              <p:spPr>
                <a:xfrm>
                  <a:off x="4356328" y="4393232"/>
                  <a:ext cx="1339703" cy="3926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T" sz="1600" b="1" dirty="0">
                      <a:solidFill>
                        <a:srgbClr val="C00000"/>
                      </a:solidFill>
                    </a:rPr>
                    <a:t>This work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6987B3AE-DAEC-475E-23FF-AEE84732AE6A}"/>
                    </a:ext>
                  </a:extLst>
                </p:cNvPr>
                <p:cNvSpPr txBox="1"/>
                <p:nvPr/>
              </p:nvSpPr>
              <p:spPr>
                <a:xfrm>
                  <a:off x="3723448" y="4851837"/>
                  <a:ext cx="1339703" cy="3926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T" sz="1600" b="1" baseline="30000" dirty="0">
                      <a:solidFill>
                        <a:srgbClr val="0432FF"/>
                      </a:solidFill>
                    </a:rPr>
                    <a:t>60</a:t>
                  </a:r>
                  <a:r>
                    <a:rPr lang="en-IT" sz="1600" b="1" dirty="0">
                      <a:solidFill>
                        <a:srgbClr val="0432FF"/>
                      </a:solidFill>
                    </a:rPr>
                    <a:t>Zn [3]</a:t>
                  </a:r>
                </a:p>
              </p:txBody>
            </p:sp>
          </p:grp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9726F5D-514B-818F-1B3D-CC707F291B37}"/>
                  </a:ext>
                </a:extLst>
              </p:cNvPr>
              <p:cNvSpPr txBox="1"/>
              <p:nvPr/>
            </p:nvSpPr>
            <p:spPr>
              <a:xfrm>
                <a:off x="3518779" y="3795018"/>
                <a:ext cx="1339703" cy="3926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T" sz="1600" b="1" baseline="30000" dirty="0">
                    <a:solidFill>
                      <a:srgbClr val="00B050"/>
                    </a:solidFill>
                  </a:rPr>
                  <a:t>80</a:t>
                </a:r>
                <a:r>
                  <a:rPr lang="en-IT" sz="1600" b="1" dirty="0">
                    <a:solidFill>
                      <a:srgbClr val="00B050"/>
                    </a:solidFill>
                  </a:rPr>
                  <a:t>Zr [1-2]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17CB348-2217-9FF7-519B-640CBA203F39}"/>
                </a:ext>
              </a:extLst>
            </p:cNvPr>
            <p:cNvSpPr txBox="1"/>
            <p:nvPr/>
          </p:nvSpPr>
          <p:spPr>
            <a:xfrm>
              <a:off x="6226178" y="5051439"/>
              <a:ext cx="5606437" cy="392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/>
                <a:t>W. </a:t>
              </a:r>
              <a:r>
                <a:rPr lang="en-GB" sz="1600" dirty="0" err="1"/>
                <a:t>Satula</a:t>
              </a:r>
              <a:r>
                <a:rPr lang="en-GB" sz="1600" dirty="0"/>
                <a:t>, et al., Phys. Rev. Lett., </a:t>
              </a:r>
              <a:r>
                <a:rPr lang="en-GB" sz="1600" b="1" dirty="0"/>
                <a:t>103</a:t>
              </a:r>
              <a:r>
                <a:rPr lang="en-GB" sz="1600" dirty="0"/>
                <a:t>,(2009) 012502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49403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25517-CEC8-8B18-C6EC-F9DFF6E25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7E6BD0B-526F-407D-08C8-BA04CB1A2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Isospin Mixing via GDR Decay: An Overview and Recent Results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4D9EB3-F93C-74B8-75DA-91FE5C8C7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34BBBC8-4671-BA67-EAD6-E8B836EC2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Isospin MIXING in </a:t>
            </a:r>
            <a:r>
              <a:rPr lang="en-IT" baseline="30000" dirty="0"/>
              <a:t>72</a:t>
            </a:r>
            <a:r>
              <a:rPr lang="en-IT" dirty="0"/>
              <a:t>K</a:t>
            </a:r>
            <a:r>
              <a:rPr lang="en-IT" cap="none" dirty="0"/>
              <a:t>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55A468-6C45-6795-761B-9E653BD79DCE}"/>
              </a:ext>
            </a:extLst>
          </p:cNvPr>
          <p:cNvSpPr txBox="1"/>
          <p:nvPr/>
        </p:nvSpPr>
        <p:spPr>
          <a:xfrm>
            <a:off x="451221" y="1175221"/>
            <a:ext cx="7537079" cy="1917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b="1" baseline="30000" dirty="0">
                <a:solidFill>
                  <a:srgbClr val="C00000"/>
                </a:solidFill>
              </a:rPr>
              <a:t>72</a:t>
            </a:r>
            <a:r>
              <a:rPr lang="en-IT" sz="2000" b="1" dirty="0">
                <a:solidFill>
                  <a:srgbClr val="C00000"/>
                </a:solidFill>
              </a:rPr>
              <a:t>Kr</a:t>
            </a:r>
            <a:r>
              <a:rPr lang="en-IT" sz="2000" dirty="0"/>
              <a:t> is a N=Z nucleus, produced by fusion-evaporation reactions.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dirty="0"/>
              <a:t>It has an intermediate mass between </a:t>
            </a:r>
            <a:r>
              <a:rPr lang="en-IT" sz="2000" b="1" baseline="30000" dirty="0">
                <a:solidFill>
                  <a:srgbClr val="0432FF"/>
                </a:solidFill>
              </a:rPr>
              <a:t>60</a:t>
            </a:r>
            <a:r>
              <a:rPr lang="en-IT" sz="2000" b="1" dirty="0">
                <a:solidFill>
                  <a:srgbClr val="0432FF"/>
                </a:solidFill>
              </a:rPr>
              <a:t>Zn</a:t>
            </a:r>
            <a:r>
              <a:rPr lang="en-IT" sz="2000" dirty="0"/>
              <a:t> and </a:t>
            </a:r>
            <a:r>
              <a:rPr lang="en-IT" sz="2000" b="1" baseline="30000" dirty="0">
                <a:solidFill>
                  <a:srgbClr val="00B050"/>
                </a:solidFill>
              </a:rPr>
              <a:t>80</a:t>
            </a:r>
            <a:r>
              <a:rPr lang="en-IT" sz="2000" b="1" dirty="0">
                <a:solidFill>
                  <a:srgbClr val="00B050"/>
                </a:solidFill>
              </a:rPr>
              <a:t>Zr</a:t>
            </a:r>
            <a:r>
              <a:rPr lang="en-IT" sz="2000" dirty="0"/>
              <a:t>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dirty="0"/>
              <a:t>It has a E1 discrete transition so it can be measure with two techniques.</a:t>
            </a:r>
          </a:p>
        </p:txBody>
      </p:sp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FBA28999-97A5-3F56-5F90-4CDCC640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795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CDAD2C0-79C3-EE61-588E-8D2769F45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0BB3B-9E11-953A-2D62-0A77F4210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846EAA-8E6E-2617-D750-EADD79527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3ADC44-95BE-5BB0-22D8-F94774579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OUTLINE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0B5C647-23DF-9CF3-9D6F-85E653D000F5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446533" y="1189038"/>
                <a:ext cx="11309350" cy="5097462"/>
              </a:xfrm>
            </p:spPr>
            <p:txBody>
              <a:bodyPr/>
              <a:lstStyle/>
              <a:p>
                <a:r>
                  <a:rPr lang="en-IT" dirty="0"/>
                  <a:t>Motivations</a:t>
                </a:r>
              </a:p>
              <a:p>
                <a:pPr lvl="1"/>
                <a:r>
                  <a:rPr lang="en-IT" dirty="0"/>
                  <a:t>Isospin mixing</a:t>
                </a:r>
              </a:p>
              <a:p>
                <a:pPr lvl="1"/>
                <a:r>
                  <a:rPr lang="en-IT" dirty="0"/>
                  <a:t>Isospin mixing via GDR</a:t>
                </a:r>
              </a:p>
              <a:p>
                <a:pPr lvl="1"/>
                <a:r>
                  <a:rPr lang="en-IT" dirty="0"/>
                  <a:t>Why </a:t>
                </a:r>
                <a:r>
                  <a:rPr lang="en-IT" baseline="30000" dirty="0"/>
                  <a:t>72</a:t>
                </a:r>
                <a:r>
                  <a:rPr lang="en-IT" dirty="0"/>
                  <a:t>Kr?</a:t>
                </a:r>
              </a:p>
              <a:p>
                <a:r>
                  <a:rPr lang="en-IT" dirty="0"/>
                  <a:t>Experimental Technique &amp; Setup</a:t>
                </a:r>
              </a:p>
              <a:p>
                <a:r>
                  <a:rPr lang="en-IT" dirty="0"/>
                  <a:t>Results</a:t>
                </a:r>
              </a:p>
              <a:p>
                <a:pPr lvl="1"/>
                <a:r>
                  <a:rPr lang="en-IT" dirty="0"/>
                  <a:t>The isospin mixing value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IT" dirty="0"/>
                  <a:t> and the correction term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endParaRPr lang="en-IT" dirty="0"/>
              </a:p>
              <a:p>
                <a:r>
                  <a:rPr lang="en-IT" dirty="0"/>
                  <a:t>Summary &amp; Prespectives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0B5C647-23DF-9CF3-9D6F-85E653D000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446533" y="1189038"/>
                <a:ext cx="11309350" cy="5097462"/>
              </a:xfrm>
              <a:blipFill>
                <a:blip r:embed="rId2"/>
                <a:stretch>
                  <a:fillRect l="-56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magine 4" descr="Immagine che contiene interni&#10;&#10;Descrizione generata automaticamente">
            <a:extLst>
              <a:ext uri="{FF2B5EF4-FFF2-40B4-BE49-F238E27FC236}">
                <a16:creationId xmlns:a16="http://schemas.microsoft.com/office/drawing/2014/main" id="{3A980E2F-F53A-9CC2-3352-8715BFFDC5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5" r="12431"/>
          <a:stretch>
            <a:fillRect/>
          </a:stretch>
        </p:blipFill>
        <p:spPr>
          <a:xfrm>
            <a:off x="7372248" y="1177411"/>
            <a:ext cx="4373218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581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5C023-4A88-FE64-94DB-C5CAD650B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1161C53-91A7-ECD7-C7A6-DB6DD80A2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Isospin Mixing via GDR Decay: An Overview and Recent Results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0682B3-D322-64A2-2C9D-D38E4A31A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AA77023-C083-0B45-4D64-41CB9D6E2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Isospin MIXING in </a:t>
            </a:r>
            <a:r>
              <a:rPr lang="en-IT" baseline="30000" dirty="0"/>
              <a:t>72</a:t>
            </a:r>
            <a:r>
              <a:rPr lang="en-IT" dirty="0"/>
              <a:t>K</a:t>
            </a:r>
            <a:r>
              <a:rPr lang="en-IT" cap="none" dirty="0"/>
              <a:t>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37B6A7B-B2F8-B8F8-5A19-E35DA8B6835D}"/>
              </a:ext>
            </a:extLst>
          </p:cNvPr>
          <p:cNvSpPr txBox="1"/>
          <p:nvPr/>
        </p:nvSpPr>
        <p:spPr>
          <a:xfrm>
            <a:off x="10558300" y="2030355"/>
            <a:ext cx="11054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T" sz="1400" dirty="0"/>
              <a:t> </a:t>
            </a:r>
            <a:r>
              <a:rPr lang="en-GB" sz="1400" dirty="0"/>
              <a:t>H. Sagawa et al. Phys. Lett. B, </a:t>
            </a:r>
            <a:r>
              <a:rPr lang="en-GB" sz="1400" b="1" dirty="0"/>
              <a:t>444,</a:t>
            </a:r>
            <a:r>
              <a:rPr lang="en-GB" sz="1400" dirty="0"/>
              <a:t> (1998), 1–6 </a:t>
            </a:r>
            <a:endParaRPr lang="en-IT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B4F385-7B8A-4E0E-EFA2-03E5E634E96D}"/>
              </a:ext>
            </a:extLst>
          </p:cNvPr>
          <p:cNvSpPr txBox="1"/>
          <p:nvPr/>
        </p:nvSpPr>
        <p:spPr>
          <a:xfrm>
            <a:off x="451221" y="1175221"/>
            <a:ext cx="7537079" cy="1917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b="1" baseline="30000" dirty="0">
                <a:solidFill>
                  <a:srgbClr val="C00000"/>
                </a:solidFill>
              </a:rPr>
              <a:t>72</a:t>
            </a:r>
            <a:r>
              <a:rPr lang="en-IT" sz="2000" b="1" dirty="0">
                <a:solidFill>
                  <a:srgbClr val="C00000"/>
                </a:solidFill>
              </a:rPr>
              <a:t>Kr</a:t>
            </a:r>
            <a:r>
              <a:rPr lang="en-IT" sz="2000" dirty="0"/>
              <a:t> is a N=Z nucleus, produced by fusion-evaporation reactions.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dirty="0"/>
              <a:t>It has an intermediate mass between </a:t>
            </a:r>
            <a:r>
              <a:rPr lang="en-IT" sz="2000" b="1" baseline="30000" dirty="0">
                <a:solidFill>
                  <a:srgbClr val="0432FF"/>
                </a:solidFill>
              </a:rPr>
              <a:t>60</a:t>
            </a:r>
            <a:r>
              <a:rPr lang="en-IT" sz="2000" b="1" dirty="0">
                <a:solidFill>
                  <a:srgbClr val="0432FF"/>
                </a:solidFill>
              </a:rPr>
              <a:t>Zn</a:t>
            </a:r>
            <a:r>
              <a:rPr lang="en-IT" sz="2000" dirty="0"/>
              <a:t> and </a:t>
            </a:r>
            <a:r>
              <a:rPr lang="en-IT" sz="2000" b="1" baseline="30000" dirty="0">
                <a:solidFill>
                  <a:srgbClr val="00B050"/>
                </a:solidFill>
              </a:rPr>
              <a:t>80</a:t>
            </a:r>
            <a:r>
              <a:rPr lang="en-IT" sz="2000" b="1" dirty="0">
                <a:solidFill>
                  <a:srgbClr val="00B050"/>
                </a:solidFill>
              </a:rPr>
              <a:t>Zr</a:t>
            </a:r>
            <a:r>
              <a:rPr lang="en-IT" sz="2000" dirty="0"/>
              <a:t>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dirty="0"/>
              <a:t>It has a E1 discrete transition so it can be measure with two techniques.</a:t>
            </a:r>
          </a:p>
        </p:txBody>
      </p:sp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089E7F6F-9D9A-A536-C9CC-608CA4AB4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06E07FE3-DA63-E168-983F-5698D9CB2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7838" y="1137206"/>
            <a:ext cx="2957013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645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4E6B7-3264-CA30-1F71-9AB42EFA2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84BD536-F81A-A303-C555-56E30C86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Isospin Mixing via GDR Decay: An Overview and Recent Results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32CCC4-254E-A7CB-2B55-A712B8802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07A9C8-0CE1-5AEF-2FD8-63CC79B14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Isospin MIXING in </a:t>
            </a:r>
            <a:r>
              <a:rPr lang="en-IT" baseline="30000" dirty="0"/>
              <a:t>72</a:t>
            </a:r>
            <a:r>
              <a:rPr lang="en-IT" dirty="0"/>
              <a:t>K</a:t>
            </a:r>
            <a:r>
              <a:rPr lang="en-IT" cap="none" dirty="0"/>
              <a:t>r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F522232-FC6F-F545-4899-397CCC78C303}"/>
              </a:ext>
            </a:extLst>
          </p:cNvPr>
          <p:cNvGrpSpPr>
            <a:grpSpLocks noChangeAspect="1"/>
          </p:cNvGrpSpPr>
          <p:nvPr/>
        </p:nvGrpSpPr>
        <p:grpSpPr>
          <a:xfrm>
            <a:off x="1914906" y="3614772"/>
            <a:ext cx="5126966" cy="2340000"/>
            <a:chOff x="6776252" y="3961369"/>
            <a:chExt cx="4969214" cy="2268000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8462B65-9672-B1C7-769C-4F80A353D16F}"/>
                </a:ext>
              </a:extLst>
            </p:cNvPr>
            <p:cNvGrpSpPr/>
            <p:nvPr/>
          </p:nvGrpSpPr>
          <p:grpSpPr>
            <a:xfrm>
              <a:off x="6776252" y="3961369"/>
              <a:ext cx="4969214" cy="2268000"/>
              <a:chOff x="6776252" y="3961369"/>
              <a:chExt cx="4969214" cy="2268000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798BCEE5-CE07-B4BB-F520-E99E975B6B06}"/>
                  </a:ext>
                </a:extLst>
              </p:cNvPr>
              <p:cNvGrpSpPr/>
              <p:nvPr/>
            </p:nvGrpSpPr>
            <p:grpSpPr>
              <a:xfrm>
                <a:off x="6776252" y="3961369"/>
                <a:ext cx="4969214" cy="2268000"/>
                <a:chOff x="6776252" y="3961369"/>
                <a:chExt cx="4969214" cy="2268000"/>
              </a:xfrm>
            </p:grpSpPr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AF60459F-1016-52B5-58D7-0636A4632699}"/>
                    </a:ext>
                  </a:extLst>
                </p:cNvPr>
                <p:cNvGrpSpPr/>
                <p:nvPr/>
              </p:nvGrpSpPr>
              <p:grpSpPr>
                <a:xfrm>
                  <a:off x="6776252" y="3961369"/>
                  <a:ext cx="4969214" cy="2268000"/>
                  <a:chOff x="6776252" y="3961369"/>
                  <a:chExt cx="4969214" cy="2268000"/>
                </a:xfrm>
              </p:grpSpPr>
              <p:grpSp>
                <p:nvGrpSpPr>
                  <p:cNvPr id="14" name="Group 13">
                    <a:extLst>
                      <a:ext uri="{FF2B5EF4-FFF2-40B4-BE49-F238E27FC236}">
                        <a16:creationId xmlns:a16="http://schemas.microsoft.com/office/drawing/2014/main" id="{C11E0385-1260-274C-40C1-082C194521BB}"/>
                      </a:ext>
                    </a:extLst>
                  </p:cNvPr>
                  <p:cNvGrpSpPr/>
                  <p:nvPr/>
                </p:nvGrpSpPr>
                <p:grpSpPr>
                  <a:xfrm>
                    <a:off x="6776252" y="3961369"/>
                    <a:ext cx="4969214" cy="2268000"/>
                    <a:chOff x="6776252" y="3961369"/>
                    <a:chExt cx="4969214" cy="2268000"/>
                  </a:xfrm>
                </p:grpSpPr>
                <p:grpSp>
                  <p:nvGrpSpPr>
                    <p:cNvPr id="12" name="Group 11">
                      <a:extLst>
                        <a:ext uri="{FF2B5EF4-FFF2-40B4-BE49-F238E27FC236}">
                          <a16:creationId xmlns:a16="http://schemas.microsoft.com/office/drawing/2014/main" id="{39483599-16F5-8DC3-A249-3C4B55CDC7B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76252" y="3961369"/>
                      <a:ext cx="4969214" cy="2268000"/>
                      <a:chOff x="6776252" y="3961369"/>
                      <a:chExt cx="4969214" cy="2268000"/>
                    </a:xfrm>
                  </p:grpSpPr>
                  <p:pic>
                    <p:nvPicPr>
                      <p:cNvPr id="10" name="Picture 9" descr="A diagram of a graph&#10;&#10;AI-generated content may be incorrect.">
                        <a:extLst>
                          <a:ext uri="{FF2B5EF4-FFF2-40B4-BE49-F238E27FC236}">
                            <a16:creationId xmlns:a16="http://schemas.microsoft.com/office/drawing/2014/main" id="{621A172F-8535-861A-CC79-7609A98D50B4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2" cstate="screen">
                        <a:extLst>
                          <a:ext uri="{28A0092B-C50C-407E-A947-70E740481C1C}">
                            <a14:useLocalDpi xmlns:a14="http://schemas.microsoft.com/office/drawing/2010/main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776252" y="3961369"/>
                        <a:ext cx="4969214" cy="226800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11" name="Rectangle 10">
                        <a:extLst>
                          <a:ext uri="{FF2B5EF4-FFF2-40B4-BE49-F238E27FC236}">
                            <a16:creationId xmlns:a16="http://schemas.microsoft.com/office/drawing/2014/main" id="{786F7450-8B7A-B2A3-6218-17E0EAC2F33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661451" y="4089991"/>
                        <a:ext cx="1835889" cy="85060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IT"/>
                      </a:p>
                    </p:txBody>
                  </p:sp>
                </p:grpSp>
                <p:sp>
                  <p:nvSpPr>
                    <p:cNvPr id="13" name="Rectangle 12">
                      <a:extLst>
                        <a:ext uri="{FF2B5EF4-FFF2-40B4-BE49-F238E27FC236}">
                          <a16:creationId xmlns:a16="http://schemas.microsoft.com/office/drawing/2014/main" id="{61EC22BE-95CD-8B57-06F3-8BB0D82A7F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001693" y="4883888"/>
                      <a:ext cx="1524000" cy="315416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IT"/>
                    </a:p>
                  </p:txBody>
                </p:sp>
              </p:grpSp>
              <p:sp>
                <p:nvSpPr>
                  <p:cNvPr id="15" name="Rectangle 14">
                    <a:extLst>
                      <a:ext uri="{FF2B5EF4-FFF2-40B4-BE49-F238E27FC236}">
                        <a16:creationId xmlns:a16="http://schemas.microsoft.com/office/drawing/2014/main" id="{8A3B7AB3-AFEF-5663-F96E-624C680B92A3}"/>
                      </a:ext>
                    </a:extLst>
                  </p:cNvPr>
                  <p:cNvSpPr/>
                  <p:nvPr/>
                </p:nvSpPr>
                <p:spPr>
                  <a:xfrm>
                    <a:off x="9884736" y="4862624"/>
                    <a:ext cx="163033" cy="23568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T"/>
                  </a:p>
                </p:txBody>
              </p:sp>
            </p:grp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9C852982-505C-EB9A-2BC3-2B409978D5A7}"/>
                    </a:ext>
                  </a:extLst>
                </p:cNvPr>
                <p:cNvSpPr/>
                <p:nvPr/>
              </p:nvSpPr>
              <p:spPr>
                <a:xfrm>
                  <a:off x="9966252" y="4980464"/>
                  <a:ext cx="81517" cy="165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T"/>
                </a:p>
              </p:txBody>
            </p:sp>
          </p:grp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FACF195-4627-6EDC-4FE9-9163B6F8C9E1}"/>
                  </a:ext>
                </a:extLst>
              </p:cNvPr>
              <p:cNvSpPr/>
              <p:nvPr/>
            </p:nvSpPr>
            <p:spPr>
              <a:xfrm>
                <a:off x="10083210" y="5154733"/>
                <a:ext cx="1414130" cy="10393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T"/>
              </a:p>
            </p:txBody>
          </p: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36CC271-AF25-9F5E-E319-DE9BDF1A1DEE}"/>
                </a:ext>
              </a:extLst>
            </p:cNvPr>
            <p:cNvSpPr/>
            <p:nvPr/>
          </p:nvSpPr>
          <p:spPr>
            <a:xfrm>
              <a:off x="10753061" y="5220568"/>
              <a:ext cx="148856" cy="1807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DECC4C4-75AD-2347-05C7-4410E6488F22}"/>
              </a:ext>
            </a:extLst>
          </p:cNvPr>
          <p:cNvSpPr txBox="1"/>
          <p:nvPr/>
        </p:nvSpPr>
        <p:spPr>
          <a:xfrm>
            <a:off x="1805201" y="3785162"/>
            <a:ext cx="4969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T" sz="1400" dirty="0"/>
              <a:t> S. Ceruti et al., Phys. Rev. Lett., </a:t>
            </a:r>
            <a:r>
              <a:rPr lang="en-IT" sz="1400" b="1" dirty="0"/>
              <a:t>115</a:t>
            </a:r>
            <a:r>
              <a:rPr lang="en-IT" sz="1400" dirty="0"/>
              <a:t>, (2015) 222502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935508D-F32B-971B-DB67-90DB968CE06A}"/>
              </a:ext>
            </a:extLst>
          </p:cNvPr>
          <p:cNvSpPr txBox="1"/>
          <p:nvPr/>
        </p:nvSpPr>
        <p:spPr>
          <a:xfrm>
            <a:off x="10558300" y="2030355"/>
            <a:ext cx="11054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T" sz="1400" dirty="0"/>
              <a:t> </a:t>
            </a:r>
            <a:r>
              <a:rPr lang="en-GB" sz="1400" dirty="0"/>
              <a:t>H. Sagawa et al. Phys. Lett. B, </a:t>
            </a:r>
            <a:r>
              <a:rPr lang="en-GB" sz="1400" b="1" dirty="0"/>
              <a:t>444,</a:t>
            </a:r>
            <a:r>
              <a:rPr lang="en-GB" sz="1400" dirty="0"/>
              <a:t> (1998), 1–6 </a:t>
            </a:r>
            <a:endParaRPr lang="en-IT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FF992D-53E7-3DEB-EFE0-E2EB7C525F25}"/>
              </a:ext>
            </a:extLst>
          </p:cNvPr>
          <p:cNvSpPr txBox="1"/>
          <p:nvPr/>
        </p:nvSpPr>
        <p:spPr>
          <a:xfrm>
            <a:off x="465076" y="1175221"/>
            <a:ext cx="7256617" cy="1917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b="1" baseline="30000" dirty="0">
                <a:solidFill>
                  <a:srgbClr val="C00000"/>
                </a:solidFill>
              </a:rPr>
              <a:t>72</a:t>
            </a:r>
            <a:r>
              <a:rPr lang="en-IT" sz="2000" b="1" dirty="0">
                <a:solidFill>
                  <a:srgbClr val="C00000"/>
                </a:solidFill>
              </a:rPr>
              <a:t>Kr</a:t>
            </a:r>
            <a:r>
              <a:rPr lang="en-IT" sz="2000" dirty="0"/>
              <a:t> is a N=Z nucleus, produced by fusion-evaporation reactions.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dirty="0"/>
              <a:t>It has an intermediate mass between </a:t>
            </a:r>
            <a:r>
              <a:rPr lang="en-IT" sz="2000" b="1" baseline="30000" dirty="0">
                <a:solidFill>
                  <a:srgbClr val="0432FF"/>
                </a:solidFill>
              </a:rPr>
              <a:t>60</a:t>
            </a:r>
            <a:r>
              <a:rPr lang="en-IT" sz="2000" b="1" dirty="0">
                <a:solidFill>
                  <a:srgbClr val="0432FF"/>
                </a:solidFill>
              </a:rPr>
              <a:t>Zn</a:t>
            </a:r>
            <a:r>
              <a:rPr lang="en-IT" sz="2000" dirty="0"/>
              <a:t> and </a:t>
            </a:r>
            <a:r>
              <a:rPr lang="en-IT" sz="2000" b="1" baseline="30000" dirty="0">
                <a:solidFill>
                  <a:srgbClr val="00B050"/>
                </a:solidFill>
              </a:rPr>
              <a:t>80</a:t>
            </a:r>
            <a:r>
              <a:rPr lang="en-IT" sz="2000" b="1" dirty="0">
                <a:solidFill>
                  <a:srgbClr val="00B050"/>
                </a:solidFill>
              </a:rPr>
              <a:t>Zr</a:t>
            </a:r>
            <a:r>
              <a:rPr lang="en-IT" sz="2000" dirty="0"/>
              <a:t>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dirty="0"/>
              <a:t>It has a E1 discrete transition so it can be measure with the two techniques.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C731823-4736-F4CC-0B48-65D70DD23508}"/>
              </a:ext>
            </a:extLst>
          </p:cNvPr>
          <p:cNvSpPr/>
          <p:nvPr/>
        </p:nvSpPr>
        <p:spPr>
          <a:xfrm>
            <a:off x="3345412" y="4085524"/>
            <a:ext cx="1152000" cy="69194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4E0583-2CB7-9507-DC1F-78515124A106}"/>
              </a:ext>
            </a:extLst>
          </p:cNvPr>
          <p:cNvSpPr txBox="1"/>
          <p:nvPr/>
        </p:nvSpPr>
        <p:spPr>
          <a:xfrm>
            <a:off x="468779" y="3385809"/>
            <a:ext cx="15801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>
                <a:solidFill>
                  <a:srgbClr val="C00000"/>
                </a:solidFill>
              </a:rPr>
              <a:t>Add</a:t>
            </a:r>
            <a:r>
              <a:rPr lang="it-IT" sz="2000" dirty="0">
                <a:solidFill>
                  <a:srgbClr val="C00000"/>
                </a:solidFill>
              </a:rPr>
              <a:t> a point in the plateau </a:t>
            </a:r>
            <a:r>
              <a:rPr lang="it-IT" sz="2000" dirty="0" err="1">
                <a:solidFill>
                  <a:srgbClr val="C00000"/>
                </a:solidFill>
              </a:rPr>
              <a:t>region</a:t>
            </a:r>
            <a:endParaRPr lang="en-IT" sz="2000" dirty="0">
              <a:solidFill>
                <a:srgbClr val="C00000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DEF00F8-0014-4EEB-3688-95291F2D4B7C}"/>
              </a:ext>
            </a:extLst>
          </p:cNvPr>
          <p:cNvCxnSpPr>
            <a:stCxn id="24" idx="3"/>
            <a:endCxn id="9" idx="2"/>
          </p:cNvCxnSpPr>
          <p:nvPr/>
        </p:nvCxnSpPr>
        <p:spPr>
          <a:xfrm>
            <a:off x="2048944" y="4047529"/>
            <a:ext cx="1296468" cy="38396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602324F3-3DD6-A493-45D9-7D2B34849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3FA8BF47-D6B8-FF2F-90E6-14DCF7C90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7838" y="1137206"/>
            <a:ext cx="2957013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533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C6843-720B-4E76-0ADE-332D32D1C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AFF34833-037C-DE29-EF30-3D7CE205E6A3}"/>
              </a:ext>
            </a:extLst>
          </p:cNvPr>
          <p:cNvSpPr txBox="1"/>
          <p:nvPr/>
        </p:nvSpPr>
        <p:spPr>
          <a:xfrm>
            <a:off x="7016243" y="3873538"/>
            <a:ext cx="4647508" cy="1548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IT" sz="2000" b="1" dirty="0">
                <a:solidFill>
                  <a:srgbClr val="92D050"/>
                </a:solidFill>
              </a:rPr>
              <a:t>ADVATAGE: </a:t>
            </a:r>
            <a:r>
              <a:rPr lang="en-GB" sz="2000" dirty="0"/>
              <a:t>In the plateau region, only one data point is needed to extract the isospin-mixing value at T=0.</a:t>
            </a:r>
          </a:p>
          <a:p>
            <a:pPr>
              <a:lnSpc>
                <a:spcPct val="120000"/>
              </a:lnSpc>
            </a:pPr>
            <a:endParaRPr lang="en-IT" sz="20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1B3CBD-C886-15C2-6619-FBEE7F8AC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Isospin Mixing via GDR Decay: An Overview and Recent Results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385BEB-8125-6FFA-AD67-709F520C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50FAD5-EA94-4AAE-049B-E1AE462DF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Isospin MIXING in </a:t>
            </a:r>
            <a:r>
              <a:rPr lang="en-IT" baseline="30000" dirty="0"/>
              <a:t>72</a:t>
            </a:r>
            <a:r>
              <a:rPr lang="en-IT" dirty="0"/>
              <a:t>K</a:t>
            </a:r>
            <a:r>
              <a:rPr lang="en-IT" cap="none" dirty="0"/>
              <a:t>r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1D075CE-C01D-7726-B945-344CDBC58413}"/>
              </a:ext>
            </a:extLst>
          </p:cNvPr>
          <p:cNvGrpSpPr>
            <a:grpSpLocks noChangeAspect="1"/>
          </p:cNvGrpSpPr>
          <p:nvPr/>
        </p:nvGrpSpPr>
        <p:grpSpPr>
          <a:xfrm>
            <a:off x="1914906" y="3614772"/>
            <a:ext cx="5126966" cy="2340000"/>
            <a:chOff x="6776252" y="3961369"/>
            <a:chExt cx="4969214" cy="2268000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D6B0F8A-70A3-2395-B32E-88EC513EBEF8}"/>
                </a:ext>
              </a:extLst>
            </p:cNvPr>
            <p:cNvGrpSpPr/>
            <p:nvPr/>
          </p:nvGrpSpPr>
          <p:grpSpPr>
            <a:xfrm>
              <a:off x="6776252" y="3961369"/>
              <a:ext cx="4969214" cy="2268000"/>
              <a:chOff x="6776252" y="3961369"/>
              <a:chExt cx="4969214" cy="2268000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8FE034A8-E8B5-9523-3487-F2CB027739B2}"/>
                  </a:ext>
                </a:extLst>
              </p:cNvPr>
              <p:cNvGrpSpPr/>
              <p:nvPr/>
            </p:nvGrpSpPr>
            <p:grpSpPr>
              <a:xfrm>
                <a:off x="6776252" y="3961369"/>
                <a:ext cx="4969214" cy="2268000"/>
                <a:chOff x="6776252" y="3961369"/>
                <a:chExt cx="4969214" cy="2268000"/>
              </a:xfrm>
            </p:grpSpPr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62A06A17-77CB-BE3D-F169-9F4FD6E31F8B}"/>
                    </a:ext>
                  </a:extLst>
                </p:cNvPr>
                <p:cNvGrpSpPr/>
                <p:nvPr/>
              </p:nvGrpSpPr>
              <p:grpSpPr>
                <a:xfrm>
                  <a:off x="6776252" y="3961369"/>
                  <a:ext cx="4969214" cy="2268000"/>
                  <a:chOff x="6776252" y="3961369"/>
                  <a:chExt cx="4969214" cy="2268000"/>
                </a:xfrm>
              </p:grpSpPr>
              <p:grpSp>
                <p:nvGrpSpPr>
                  <p:cNvPr id="14" name="Group 13">
                    <a:extLst>
                      <a:ext uri="{FF2B5EF4-FFF2-40B4-BE49-F238E27FC236}">
                        <a16:creationId xmlns:a16="http://schemas.microsoft.com/office/drawing/2014/main" id="{C0DC9DDA-F4DD-8B11-CB61-B4C6F3960204}"/>
                      </a:ext>
                    </a:extLst>
                  </p:cNvPr>
                  <p:cNvGrpSpPr/>
                  <p:nvPr/>
                </p:nvGrpSpPr>
                <p:grpSpPr>
                  <a:xfrm>
                    <a:off x="6776252" y="3961369"/>
                    <a:ext cx="4969214" cy="2268000"/>
                    <a:chOff x="6776252" y="3961369"/>
                    <a:chExt cx="4969214" cy="2268000"/>
                  </a:xfrm>
                </p:grpSpPr>
                <p:grpSp>
                  <p:nvGrpSpPr>
                    <p:cNvPr id="12" name="Group 11">
                      <a:extLst>
                        <a:ext uri="{FF2B5EF4-FFF2-40B4-BE49-F238E27FC236}">
                          <a16:creationId xmlns:a16="http://schemas.microsoft.com/office/drawing/2014/main" id="{85A864A9-CE33-3648-8655-DBE439998F3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76252" y="3961369"/>
                      <a:ext cx="4969214" cy="2268000"/>
                      <a:chOff x="6776252" y="3961369"/>
                      <a:chExt cx="4969214" cy="2268000"/>
                    </a:xfrm>
                  </p:grpSpPr>
                  <p:pic>
                    <p:nvPicPr>
                      <p:cNvPr id="10" name="Picture 9" descr="A diagram of a graph&#10;&#10;AI-generated content may be incorrect.">
                        <a:extLst>
                          <a:ext uri="{FF2B5EF4-FFF2-40B4-BE49-F238E27FC236}">
                            <a16:creationId xmlns:a16="http://schemas.microsoft.com/office/drawing/2014/main" id="{A2D900C6-3626-B3B6-D85A-EF3973AC030A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2" cstate="screen">
                        <a:extLst>
                          <a:ext uri="{28A0092B-C50C-407E-A947-70E740481C1C}">
                            <a14:useLocalDpi xmlns:a14="http://schemas.microsoft.com/office/drawing/2010/main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776252" y="3961369"/>
                        <a:ext cx="4969214" cy="226800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11" name="Rectangle 10">
                        <a:extLst>
                          <a:ext uri="{FF2B5EF4-FFF2-40B4-BE49-F238E27FC236}">
                            <a16:creationId xmlns:a16="http://schemas.microsoft.com/office/drawing/2014/main" id="{46E419E8-538B-34D1-F338-8227E734DAE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661451" y="4089991"/>
                        <a:ext cx="1835889" cy="85060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IT"/>
                      </a:p>
                    </p:txBody>
                  </p:sp>
                </p:grpSp>
                <p:sp>
                  <p:nvSpPr>
                    <p:cNvPr id="13" name="Rectangle 12">
                      <a:extLst>
                        <a:ext uri="{FF2B5EF4-FFF2-40B4-BE49-F238E27FC236}">
                          <a16:creationId xmlns:a16="http://schemas.microsoft.com/office/drawing/2014/main" id="{740DFCEA-1814-DE90-E28F-39537E9FFE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001693" y="4883888"/>
                      <a:ext cx="1524000" cy="315416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IT"/>
                    </a:p>
                  </p:txBody>
                </p:sp>
              </p:grpSp>
              <p:sp>
                <p:nvSpPr>
                  <p:cNvPr id="15" name="Rectangle 14">
                    <a:extLst>
                      <a:ext uri="{FF2B5EF4-FFF2-40B4-BE49-F238E27FC236}">
                        <a16:creationId xmlns:a16="http://schemas.microsoft.com/office/drawing/2014/main" id="{BE960946-1112-BC0B-E4F1-CBED07D6A833}"/>
                      </a:ext>
                    </a:extLst>
                  </p:cNvPr>
                  <p:cNvSpPr/>
                  <p:nvPr/>
                </p:nvSpPr>
                <p:spPr>
                  <a:xfrm>
                    <a:off x="9884736" y="4862624"/>
                    <a:ext cx="163033" cy="23568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T"/>
                  </a:p>
                </p:txBody>
              </p:sp>
            </p:grp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A14D83D9-D9A3-C70C-CF5A-306968016E47}"/>
                    </a:ext>
                  </a:extLst>
                </p:cNvPr>
                <p:cNvSpPr/>
                <p:nvPr/>
              </p:nvSpPr>
              <p:spPr>
                <a:xfrm>
                  <a:off x="9966252" y="4980464"/>
                  <a:ext cx="81517" cy="165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T"/>
                </a:p>
              </p:txBody>
            </p:sp>
          </p:grp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2579C6C-8C60-CAED-F8E0-9CD40CA6C917}"/>
                  </a:ext>
                </a:extLst>
              </p:cNvPr>
              <p:cNvSpPr/>
              <p:nvPr/>
            </p:nvSpPr>
            <p:spPr>
              <a:xfrm>
                <a:off x="10083210" y="5154733"/>
                <a:ext cx="1414130" cy="10393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T"/>
              </a:p>
            </p:txBody>
          </p: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6FB2809-0479-593F-AE3A-442D6B804643}"/>
                </a:ext>
              </a:extLst>
            </p:cNvPr>
            <p:cNvSpPr/>
            <p:nvPr/>
          </p:nvSpPr>
          <p:spPr>
            <a:xfrm>
              <a:off x="10753061" y="5220568"/>
              <a:ext cx="148856" cy="1807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7454FBF-CA14-EAB9-7F03-40FCD5ADFEDC}"/>
              </a:ext>
            </a:extLst>
          </p:cNvPr>
          <p:cNvSpPr txBox="1"/>
          <p:nvPr/>
        </p:nvSpPr>
        <p:spPr>
          <a:xfrm>
            <a:off x="1805201" y="3785162"/>
            <a:ext cx="4969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T" sz="1400" dirty="0"/>
              <a:t> S. Ceruti et al., Phys. Rev. Lett., </a:t>
            </a:r>
            <a:r>
              <a:rPr lang="en-IT" sz="1400" b="1" dirty="0"/>
              <a:t>115</a:t>
            </a:r>
            <a:r>
              <a:rPr lang="en-IT" sz="1400" dirty="0"/>
              <a:t>, (2015) 222502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B78F60F-E6E4-0765-F34F-274271A11F08}"/>
              </a:ext>
            </a:extLst>
          </p:cNvPr>
          <p:cNvSpPr txBox="1"/>
          <p:nvPr/>
        </p:nvSpPr>
        <p:spPr>
          <a:xfrm>
            <a:off x="10558300" y="2030355"/>
            <a:ext cx="11054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T" sz="1400" dirty="0"/>
              <a:t> </a:t>
            </a:r>
            <a:r>
              <a:rPr lang="en-GB" sz="1400" dirty="0"/>
              <a:t>H. Sagawa et al. Phys. Lett. B, </a:t>
            </a:r>
            <a:r>
              <a:rPr lang="en-GB" sz="1400" b="1" dirty="0"/>
              <a:t>444,</a:t>
            </a:r>
            <a:r>
              <a:rPr lang="en-GB" sz="1400" dirty="0"/>
              <a:t> (1998), 1–6 </a:t>
            </a:r>
            <a:endParaRPr lang="en-IT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1F54E5-A66C-98D7-15DD-E4411A39D1C8}"/>
              </a:ext>
            </a:extLst>
          </p:cNvPr>
          <p:cNvSpPr txBox="1"/>
          <p:nvPr/>
        </p:nvSpPr>
        <p:spPr>
          <a:xfrm>
            <a:off x="451221" y="1175221"/>
            <a:ext cx="7537079" cy="1917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b="1" baseline="30000" dirty="0">
                <a:solidFill>
                  <a:srgbClr val="C00000"/>
                </a:solidFill>
              </a:rPr>
              <a:t>72</a:t>
            </a:r>
            <a:r>
              <a:rPr lang="en-IT" sz="2000" b="1" dirty="0">
                <a:solidFill>
                  <a:srgbClr val="C00000"/>
                </a:solidFill>
              </a:rPr>
              <a:t>Kr</a:t>
            </a:r>
            <a:r>
              <a:rPr lang="en-IT" sz="2000" dirty="0"/>
              <a:t> is a N=Z nucleus, produced by fusion-evaporation reactions.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dirty="0"/>
              <a:t>It has an intermediate mass between </a:t>
            </a:r>
            <a:r>
              <a:rPr lang="en-IT" sz="2000" b="1" baseline="30000" dirty="0">
                <a:solidFill>
                  <a:srgbClr val="0432FF"/>
                </a:solidFill>
              </a:rPr>
              <a:t>60</a:t>
            </a:r>
            <a:r>
              <a:rPr lang="en-IT" sz="2000" b="1" dirty="0">
                <a:solidFill>
                  <a:srgbClr val="0432FF"/>
                </a:solidFill>
              </a:rPr>
              <a:t>Zn</a:t>
            </a:r>
            <a:r>
              <a:rPr lang="en-IT" sz="2000" dirty="0"/>
              <a:t> and </a:t>
            </a:r>
            <a:r>
              <a:rPr lang="en-IT" sz="2000" b="1" baseline="30000" dirty="0">
                <a:solidFill>
                  <a:srgbClr val="00B050"/>
                </a:solidFill>
              </a:rPr>
              <a:t>80</a:t>
            </a:r>
            <a:r>
              <a:rPr lang="en-IT" sz="2000" b="1" dirty="0">
                <a:solidFill>
                  <a:srgbClr val="00B050"/>
                </a:solidFill>
              </a:rPr>
              <a:t>Zr</a:t>
            </a:r>
            <a:r>
              <a:rPr lang="en-IT" sz="2000" dirty="0"/>
              <a:t>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dirty="0"/>
              <a:t>It has a E1 discrete transition so it can be measure with two techniques.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B29207A-8031-1ED4-21EF-F2E95BE4FA27}"/>
              </a:ext>
            </a:extLst>
          </p:cNvPr>
          <p:cNvSpPr/>
          <p:nvPr/>
        </p:nvSpPr>
        <p:spPr>
          <a:xfrm>
            <a:off x="3345412" y="4085524"/>
            <a:ext cx="1152000" cy="69194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0DB3BFA-AF88-A878-11FB-C71599344D1F}"/>
              </a:ext>
            </a:extLst>
          </p:cNvPr>
          <p:cNvSpPr txBox="1"/>
          <p:nvPr/>
        </p:nvSpPr>
        <p:spPr>
          <a:xfrm>
            <a:off x="468779" y="3385809"/>
            <a:ext cx="15801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>
                <a:solidFill>
                  <a:srgbClr val="C00000"/>
                </a:solidFill>
              </a:rPr>
              <a:t>Add</a:t>
            </a:r>
            <a:r>
              <a:rPr lang="it-IT" sz="2000" dirty="0">
                <a:solidFill>
                  <a:srgbClr val="C00000"/>
                </a:solidFill>
              </a:rPr>
              <a:t> a point in the plateau </a:t>
            </a:r>
            <a:r>
              <a:rPr lang="it-IT" sz="2000" dirty="0" err="1">
                <a:solidFill>
                  <a:srgbClr val="C00000"/>
                </a:solidFill>
              </a:rPr>
              <a:t>region</a:t>
            </a:r>
            <a:endParaRPr lang="en-IT" sz="2000" dirty="0">
              <a:solidFill>
                <a:srgbClr val="C00000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7DB0029-F765-2573-91EC-B139AD341D32}"/>
              </a:ext>
            </a:extLst>
          </p:cNvPr>
          <p:cNvCxnSpPr>
            <a:stCxn id="24" idx="3"/>
            <a:endCxn id="9" idx="2"/>
          </p:cNvCxnSpPr>
          <p:nvPr/>
        </p:nvCxnSpPr>
        <p:spPr>
          <a:xfrm>
            <a:off x="2048944" y="4047529"/>
            <a:ext cx="1296468" cy="38396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D5389936-2EB8-A0E4-7056-0BB1E39AA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9B88BD32-728A-CB41-490D-FB6110E1E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7838" y="1137206"/>
            <a:ext cx="2957013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6598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B396C-C0E5-C801-F188-EED9910D7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20635D97-5F8E-0FFC-E1B7-4C5AB1C6EB93}"/>
              </a:ext>
            </a:extLst>
          </p:cNvPr>
          <p:cNvSpPr txBox="1"/>
          <p:nvPr/>
        </p:nvSpPr>
        <p:spPr>
          <a:xfrm>
            <a:off x="7016243" y="3873538"/>
            <a:ext cx="4647508" cy="1548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IT" sz="2000" b="1" dirty="0">
                <a:solidFill>
                  <a:srgbClr val="92D050"/>
                </a:solidFill>
              </a:rPr>
              <a:t>ADVATAGE: </a:t>
            </a:r>
            <a:r>
              <a:rPr lang="en-GB" sz="2000" dirty="0"/>
              <a:t>In the plateau region, only one data point is needed to extract the isospin-mixing value at T=0.</a:t>
            </a:r>
          </a:p>
          <a:p>
            <a:pPr>
              <a:lnSpc>
                <a:spcPct val="120000"/>
              </a:lnSpc>
            </a:pPr>
            <a:endParaRPr lang="en-IT" sz="20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411B6A6-B092-9529-1BDB-C9F3137D2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Isospin Mixing via GDR Decay: An Overview and Recent Results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50A02A-7901-9227-E560-B743708F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2F0D36F-5BAE-A1BD-981F-2A9BD6BD3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Isospin MIXING in </a:t>
            </a:r>
            <a:r>
              <a:rPr lang="en-IT" baseline="30000" dirty="0"/>
              <a:t>72</a:t>
            </a:r>
            <a:r>
              <a:rPr lang="en-IT" dirty="0"/>
              <a:t>K</a:t>
            </a:r>
            <a:r>
              <a:rPr lang="en-IT" cap="none" dirty="0"/>
              <a:t>r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FC92373-CD54-C382-A645-14ACE050EE82}"/>
              </a:ext>
            </a:extLst>
          </p:cNvPr>
          <p:cNvGrpSpPr>
            <a:grpSpLocks noChangeAspect="1"/>
          </p:cNvGrpSpPr>
          <p:nvPr/>
        </p:nvGrpSpPr>
        <p:grpSpPr>
          <a:xfrm>
            <a:off x="1914906" y="3614772"/>
            <a:ext cx="5126966" cy="2340000"/>
            <a:chOff x="6776252" y="3961369"/>
            <a:chExt cx="4969214" cy="2268000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2A08864-D905-3EFF-D55B-87C41229A027}"/>
                </a:ext>
              </a:extLst>
            </p:cNvPr>
            <p:cNvGrpSpPr/>
            <p:nvPr/>
          </p:nvGrpSpPr>
          <p:grpSpPr>
            <a:xfrm>
              <a:off x="6776252" y="3961369"/>
              <a:ext cx="4969214" cy="2268000"/>
              <a:chOff x="6776252" y="3961369"/>
              <a:chExt cx="4969214" cy="2268000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4900EF9F-0090-DF06-530A-DADAE8A32AFE}"/>
                  </a:ext>
                </a:extLst>
              </p:cNvPr>
              <p:cNvGrpSpPr/>
              <p:nvPr/>
            </p:nvGrpSpPr>
            <p:grpSpPr>
              <a:xfrm>
                <a:off x="6776252" y="3961369"/>
                <a:ext cx="4969214" cy="2268000"/>
                <a:chOff x="6776252" y="3961369"/>
                <a:chExt cx="4969214" cy="2268000"/>
              </a:xfrm>
            </p:grpSpPr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7C977F28-908A-37F0-CB03-7391185A1548}"/>
                    </a:ext>
                  </a:extLst>
                </p:cNvPr>
                <p:cNvGrpSpPr/>
                <p:nvPr/>
              </p:nvGrpSpPr>
              <p:grpSpPr>
                <a:xfrm>
                  <a:off x="6776252" y="3961369"/>
                  <a:ext cx="4969214" cy="2268000"/>
                  <a:chOff x="6776252" y="3961369"/>
                  <a:chExt cx="4969214" cy="2268000"/>
                </a:xfrm>
              </p:grpSpPr>
              <p:grpSp>
                <p:nvGrpSpPr>
                  <p:cNvPr id="14" name="Group 13">
                    <a:extLst>
                      <a:ext uri="{FF2B5EF4-FFF2-40B4-BE49-F238E27FC236}">
                        <a16:creationId xmlns:a16="http://schemas.microsoft.com/office/drawing/2014/main" id="{ED0E8F6E-B9B5-D6BF-B433-DF3B45FE213E}"/>
                      </a:ext>
                    </a:extLst>
                  </p:cNvPr>
                  <p:cNvGrpSpPr/>
                  <p:nvPr/>
                </p:nvGrpSpPr>
                <p:grpSpPr>
                  <a:xfrm>
                    <a:off x="6776252" y="3961369"/>
                    <a:ext cx="4969214" cy="2268000"/>
                    <a:chOff x="6776252" y="3961369"/>
                    <a:chExt cx="4969214" cy="2268000"/>
                  </a:xfrm>
                </p:grpSpPr>
                <p:grpSp>
                  <p:nvGrpSpPr>
                    <p:cNvPr id="12" name="Group 11">
                      <a:extLst>
                        <a:ext uri="{FF2B5EF4-FFF2-40B4-BE49-F238E27FC236}">
                          <a16:creationId xmlns:a16="http://schemas.microsoft.com/office/drawing/2014/main" id="{AA9BF30E-45E9-01BB-B6FD-A588798F96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76252" y="3961369"/>
                      <a:ext cx="4969214" cy="2268000"/>
                      <a:chOff x="6776252" y="3961369"/>
                      <a:chExt cx="4969214" cy="2268000"/>
                    </a:xfrm>
                  </p:grpSpPr>
                  <p:pic>
                    <p:nvPicPr>
                      <p:cNvPr id="10" name="Picture 9" descr="A diagram of a graph&#10;&#10;AI-generated content may be incorrect.">
                        <a:extLst>
                          <a:ext uri="{FF2B5EF4-FFF2-40B4-BE49-F238E27FC236}">
                            <a16:creationId xmlns:a16="http://schemas.microsoft.com/office/drawing/2014/main" id="{E9BC5601-58B5-BF49-1026-CD13412F4983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2" cstate="screen">
                        <a:extLst>
                          <a:ext uri="{28A0092B-C50C-407E-A947-70E740481C1C}">
                            <a14:useLocalDpi xmlns:a14="http://schemas.microsoft.com/office/drawing/2010/main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776252" y="3961369"/>
                        <a:ext cx="4969214" cy="226800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11" name="Rectangle 10">
                        <a:extLst>
                          <a:ext uri="{FF2B5EF4-FFF2-40B4-BE49-F238E27FC236}">
                            <a16:creationId xmlns:a16="http://schemas.microsoft.com/office/drawing/2014/main" id="{F2547525-0794-5EA7-2500-EC88861F4DF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661451" y="4089991"/>
                        <a:ext cx="1835889" cy="85060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IT"/>
                      </a:p>
                    </p:txBody>
                  </p:sp>
                </p:grpSp>
                <p:sp>
                  <p:nvSpPr>
                    <p:cNvPr id="13" name="Rectangle 12">
                      <a:extLst>
                        <a:ext uri="{FF2B5EF4-FFF2-40B4-BE49-F238E27FC236}">
                          <a16:creationId xmlns:a16="http://schemas.microsoft.com/office/drawing/2014/main" id="{6F901D98-F5F0-B9A1-F00A-FBC9549CAC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001693" y="4883888"/>
                      <a:ext cx="1524000" cy="315416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IT"/>
                    </a:p>
                  </p:txBody>
                </p:sp>
              </p:grpSp>
              <p:sp>
                <p:nvSpPr>
                  <p:cNvPr id="15" name="Rectangle 14">
                    <a:extLst>
                      <a:ext uri="{FF2B5EF4-FFF2-40B4-BE49-F238E27FC236}">
                        <a16:creationId xmlns:a16="http://schemas.microsoft.com/office/drawing/2014/main" id="{55D8344A-2729-A31F-48B4-F68F3BE0941D}"/>
                      </a:ext>
                    </a:extLst>
                  </p:cNvPr>
                  <p:cNvSpPr/>
                  <p:nvPr/>
                </p:nvSpPr>
                <p:spPr>
                  <a:xfrm>
                    <a:off x="9884736" y="4862624"/>
                    <a:ext cx="163033" cy="23568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T"/>
                  </a:p>
                </p:txBody>
              </p:sp>
            </p:grp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19ECEDAA-7CCE-2FE2-B2E1-7A8A437BE7E9}"/>
                    </a:ext>
                  </a:extLst>
                </p:cNvPr>
                <p:cNvSpPr/>
                <p:nvPr/>
              </p:nvSpPr>
              <p:spPr>
                <a:xfrm>
                  <a:off x="9966252" y="4980464"/>
                  <a:ext cx="81517" cy="165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T"/>
                </a:p>
              </p:txBody>
            </p:sp>
          </p:grp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DAEF151-9B11-7880-9C68-9BF53A66FDC2}"/>
                  </a:ext>
                </a:extLst>
              </p:cNvPr>
              <p:cNvSpPr/>
              <p:nvPr/>
            </p:nvSpPr>
            <p:spPr>
              <a:xfrm>
                <a:off x="10083210" y="5154733"/>
                <a:ext cx="1414130" cy="10393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T"/>
              </a:p>
            </p:txBody>
          </p: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03006D6-78F8-96EA-3F0E-5C964F1FE66D}"/>
                </a:ext>
              </a:extLst>
            </p:cNvPr>
            <p:cNvSpPr/>
            <p:nvPr/>
          </p:nvSpPr>
          <p:spPr>
            <a:xfrm>
              <a:off x="10753061" y="5220568"/>
              <a:ext cx="148856" cy="1807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2DECC00-9289-9232-3F93-72D5C86D3667}"/>
              </a:ext>
            </a:extLst>
          </p:cNvPr>
          <p:cNvSpPr txBox="1"/>
          <p:nvPr/>
        </p:nvSpPr>
        <p:spPr>
          <a:xfrm>
            <a:off x="1805201" y="3785162"/>
            <a:ext cx="4969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T" sz="1400" dirty="0"/>
              <a:t> S. Ceruti et al., Phys. Rev. Lett., </a:t>
            </a:r>
            <a:r>
              <a:rPr lang="en-IT" sz="1400" b="1" dirty="0"/>
              <a:t>115</a:t>
            </a:r>
            <a:r>
              <a:rPr lang="en-IT" sz="1400" dirty="0"/>
              <a:t>, (2015) 222502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68D6360-B07C-BCED-841D-AD50BC81223C}"/>
              </a:ext>
            </a:extLst>
          </p:cNvPr>
          <p:cNvSpPr txBox="1"/>
          <p:nvPr/>
        </p:nvSpPr>
        <p:spPr>
          <a:xfrm>
            <a:off x="10558300" y="2030355"/>
            <a:ext cx="11054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T" sz="1400" dirty="0"/>
              <a:t> </a:t>
            </a:r>
            <a:r>
              <a:rPr lang="en-GB" sz="1400" dirty="0"/>
              <a:t>H. Sagawa et al. Phys. Lett. B, </a:t>
            </a:r>
            <a:r>
              <a:rPr lang="en-GB" sz="1400" b="1" dirty="0"/>
              <a:t>444,</a:t>
            </a:r>
            <a:r>
              <a:rPr lang="en-GB" sz="1400" dirty="0"/>
              <a:t> (1998), 1–6 </a:t>
            </a:r>
            <a:endParaRPr lang="en-IT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82C27E-564B-49AC-6F5E-3D95A0BD7E9A}"/>
              </a:ext>
            </a:extLst>
          </p:cNvPr>
          <p:cNvSpPr txBox="1"/>
          <p:nvPr/>
        </p:nvSpPr>
        <p:spPr>
          <a:xfrm>
            <a:off x="451221" y="1175221"/>
            <a:ext cx="7537079" cy="1917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b="1" baseline="30000" dirty="0">
                <a:solidFill>
                  <a:srgbClr val="C00000"/>
                </a:solidFill>
              </a:rPr>
              <a:t>72</a:t>
            </a:r>
            <a:r>
              <a:rPr lang="en-IT" sz="2000" b="1" dirty="0">
                <a:solidFill>
                  <a:srgbClr val="C00000"/>
                </a:solidFill>
              </a:rPr>
              <a:t>Kr</a:t>
            </a:r>
            <a:r>
              <a:rPr lang="en-IT" sz="2000" dirty="0"/>
              <a:t> is a N=Z nucleus, produced by fusion-evaporation reactions.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dirty="0"/>
              <a:t>It has an intermediate mass between </a:t>
            </a:r>
            <a:r>
              <a:rPr lang="en-IT" sz="2000" b="1" baseline="30000" dirty="0">
                <a:solidFill>
                  <a:srgbClr val="0432FF"/>
                </a:solidFill>
              </a:rPr>
              <a:t>60</a:t>
            </a:r>
            <a:r>
              <a:rPr lang="en-IT" sz="2000" b="1" dirty="0">
                <a:solidFill>
                  <a:srgbClr val="0432FF"/>
                </a:solidFill>
              </a:rPr>
              <a:t>Zn</a:t>
            </a:r>
            <a:r>
              <a:rPr lang="en-IT" sz="2000" dirty="0"/>
              <a:t> and </a:t>
            </a:r>
            <a:r>
              <a:rPr lang="en-IT" sz="2000" b="1" baseline="30000" dirty="0">
                <a:solidFill>
                  <a:srgbClr val="00B050"/>
                </a:solidFill>
              </a:rPr>
              <a:t>80</a:t>
            </a:r>
            <a:r>
              <a:rPr lang="en-IT" sz="2000" b="1" dirty="0">
                <a:solidFill>
                  <a:srgbClr val="00B050"/>
                </a:solidFill>
              </a:rPr>
              <a:t>Zr</a:t>
            </a:r>
            <a:r>
              <a:rPr lang="en-IT" sz="2000" dirty="0"/>
              <a:t>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dirty="0"/>
              <a:t>It has a E1 discrete transition so it can be measure with two techniques.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B12783-AADF-CD12-3A8B-0083F6EB5221}"/>
              </a:ext>
            </a:extLst>
          </p:cNvPr>
          <p:cNvSpPr/>
          <p:nvPr/>
        </p:nvSpPr>
        <p:spPr>
          <a:xfrm>
            <a:off x="3345412" y="4085524"/>
            <a:ext cx="1152000" cy="69194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20F84E-989C-A3BA-BF0C-5E09516F3474}"/>
              </a:ext>
            </a:extLst>
          </p:cNvPr>
          <p:cNvSpPr txBox="1"/>
          <p:nvPr/>
        </p:nvSpPr>
        <p:spPr>
          <a:xfrm>
            <a:off x="468779" y="3385809"/>
            <a:ext cx="15801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>
                <a:solidFill>
                  <a:srgbClr val="C00000"/>
                </a:solidFill>
              </a:rPr>
              <a:t>Add</a:t>
            </a:r>
            <a:r>
              <a:rPr lang="it-IT" sz="2000" dirty="0">
                <a:solidFill>
                  <a:srgbClr val="C00000"/>
                </a:solidFill>
              </a:rPr>
              <a:t> a point in the plateau </a:t>
            </a:r>
            <a:r>
              <a:rPr lang="it-IT" sz="2000" dirty="0" err="1">
                <a:solidFill>
                  <a:srgbClr val="C00000"/>
                </a:solidFill>
              </a:rPr>
              <a:t>region</a:t>
            </a:r>
            <a:endParaRPr lang="en-IT" sz="2000" dirty="0">
              <a:solidFill>
                <a:srgbClr val="C00000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69504AE-840B-5995-9D5A-48EB813A7C51}"/>
              </a:ext>
            </a:extLst>
          </p:cNvPr>
          <p:cNvCxnSpPr>
            <a:stCxn id="24" idx="3"/>
            <a:endCxn id="9" idx="2"/>
          </p:cNvCxnSpPr>
          <p:nvPr/>
        </p:nvCxnSpPr>
        <p:spPr>
          <a:xfrm>
            <a:off x="2048944" y="4047529"/>
            <a:ext cx="1296468" cy="38396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E57ED04E-33C1-0705-A024-9765C2267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pic>
        <p:nvPicPr>
          <p:cNvPr id="29" name="Picture 28" descr="A green and red check mark and x in circles&#10;&#10;AI-generated content may be incorrect.">
            <a:extLst>
              <a:ext uri="{FF2B5EF4-FFF2-40B4-BE49-F238E27FC236}">
                <a16:creationId xmlns:a16="http://schemas.microsoft.com/office/drawing/2014/main" id="{8CBED7AA-8CC0-58F2-4489-8E8585D04B7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45893" y="4639391"/>
            <a:ext cx="476801" cy="46951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60098A9-8832-2FC8-D02A-2E37A00705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7838" y="1137206"/>
            <a:ext cx="2957013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2658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32BF3-31BC-FD01-84DC-A64FBB731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BFE92C35-3B7A-5CD1-E267-65593FC614AB}"/>
              </a:ext>
            </a:extLst>
          </p:cNvPr>
          <p:cNvSpPr txBox="1"/>
          <p:nvPr/>
        </p:nvSpPr>
        <p:spPr>
          <a:xfrm>
            <a:off x="7016243" y="3873538"/>
            <a:ext cx="4647508" cy="2286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IT" sz="2000" b="1" dirty="0">
                <a:solidFill>
                  <a:srgbClr val="92D050"/>
                </a:solidFill>
              </a:rPr>
              <a:t>ADVATAGE: </a:t>
            </a:r>
            <a:r>
              <a:rPr lang="en-GB" sz="2000" dirty="0"/>
              <a:t>In the plateau region, only one data point is needed to extract the isospin-mixing value at T=0.</a:t>
            </a:r>
          </a:p>
          <a:p>
            <a:pPr>
              <a:lnSpc>
                <a:spcPct val="120000"/>
              </a:lnSpc>
            </a:pPr>
            <a:endParaRPr lang="en-IT" sz="2000" dirty="0"/>
          </a:p>
          <a:p>
            <a:pPr>
              <a:lnSpc>
                <a:spcPct val="120000"/>
              </a:lnSpc>
            </a:pPr>
            <a:r>
              <a:rPr lang="en-IT" sz="2000" b="1" dirty="0">
                <a:solidFill>
                  <a:schemeClr val="accent6"/>
                </a:solidFill>
              </a:rPr>
              <a:t>DISADVATAGE:</a:t>
            </a:r>
            <a:r>
              <a:rPr lang="en-IT" sz="2000" dirty="0"/>
              <a:t> Low reaction cross-section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D16BA8-3B03-5099-15B9-27777E19C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Isospin Mixing via GDR Decay: An Overview and Recent Results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CD4103-C682-FF0A-6EC5-3DD66DC23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C113FF-063A-F5F6-48CC-BCA5E0771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Isospin MIXING in </a:t>
            </a:r>
            <a:r>
              <a:rPr lang="en-IT" baseline="30000" dirty="0"/>
              <a:t>72</a:t>
            </a:r>
            <a:r>
              <a:rPr lang="en-IT" dirty="0"/>
              <a:t>K</a:t>
            </a:r>
            <a:r>
              <a:rPr lang="en-IT" cap="none" dirty="0"/>
              <a:t>r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189B020-004F-F686-BBE3-58A43733247F}"/>
              </a:ext>
            </a:extLst>
          </p:cNvPr>
          <p:cNvGrpSpPr>
            <a:grpSpLocks noChangeAspect="1"/>
          </p:cNvGrpSpPr>
          <p:nvPr/>
        </p:nvGrpSpPr>
        <p:grpSpPr>
          <a:xfrm>
            <a:off x="1914906" y="3614772"/>
            <a:ext cx="5126966" cy="2340000"/>
            <a:chOff x="6776252" y="3961369"/>
            <a:chExt cx="4969214" cy="2268000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999F1D7-5FBE-7893-035D-45D503A78889}"/>
                </a:ext>
              </a:extLst>
            </p:cNvPr>
            <p:cNvGrpSpPr/>
            <p:nvPr/>
          </p:nvGrpSpPr>
          <p:grpSpPr>
            <a:xfrm>
              <a:off x="6776252" y="3961369"/>
              <a:ext cx="4969214" cy="2268000"/>
              <a:chOff x="6776252" y="3961369"/>
              <a:chExt cx="4969214" cy="2268000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A7DF4D7D-52D4-9D0D-A773-573927477071}"/>
                  </a:ext>
                </a:extLst>
              </p:cNvPr>
              <p:cNvGrpSpPr/>
              <p:nvPr/>
            </p:nvGrpSpPr>
            <p:grpSpPr>
              <a:xfrm>
                <a:off x="6776252" y="3961369"/>
                <a:ext cx="4969214" cy="2268000"/>
                <a:chOff x="6776252" y="3961369"/>
                <a:chExt cx="4969214" cy="2268000"/>
              </a:xfrm>
            </p:grpSpPr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CAE6F002-D195-2F0D-EAF2-44F469D4CE5A}"/>
                    </a:ext>
                  </a:extLst>
                </p:cNvPr>
                <p:cNvGrpSpPr/>
                <p:nvPr/>
              </p:nvGrpSpPr>
              <p:grpSpPr>
                <a:xfrm>
                  <a:off x="6776252" y="3961369"/>
                  <a:ext cx="4969214" cy="2268000"/>
                  <a:chOff x="6776252" y="3961369"/>
                  <a:chExt cx="4969214" cy="2268000"/>
                </a:xfrm>
              </p:grpSpPr>
              <p:grpSp>
                <p:nvGrpSpPr>
                  <p:cNvPr id="14" name="Group 13">
                    <a:extLst>
                      <a:ext uri="{FF2B5EF4-FFF2-40B4-BE49-F238E27FC236}">
                        <a16:creationId xmlns:a16="http://schemas.microsoft.com/office/drawing/2014/main" id="{B160BE4D-FADD-6E83-ADFA-116F966242FA}"/>
                      </a:ext>
                    </a:extLst>
                  </p:cNvPr>
                  <p:cNvGrpSpPr/>
                  <p:nvPr/>
                </p:nvGrpSpPr>
                <p:grpSpPr>
                  <a:xfrm>
                    <a:off x="6776252" y="3961369"/>
                    <a:ext cx="4969214" cy="2268000"/>
                    <a:chOff x="6776252" y="3961369"/>
                    <a:chExt cx="4969214" cy="2268000"/>
                  </a:xfrm>
                </p:grpSpPr>
                <p:grpSp>
                  <p:nvGrpSpPr>
                    <p:cNvPr id="12" name="Group 11">
                      <a:extLst>
                        <a:ext uri="{FF2B5EF4-FFF2-40B4-BE49-F238E27FC236}">
                          <a16:creationId xmlns:a16="http://schemas.microsoft.com/office/drawing/2014/main" id="{B46D386D-7534-806B-2A02-C1871058B6F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76252" y="3961369"/>
                      <a:ext cx="4969214" cy="2268000"/>
                      <a:chOff x="6776252" y="3961369"/>
                      <a:chExt cx="4969214" cy="2268000"/>
                    </a:xfrm>
                  </p:grpSpPr>
                  <p:pic>
                    <p:nvPicPr>
                      <p:cNvPr id="10" name="Picture 9" descr="A diagram of a graph&#10;&#10;AI-generated content may be incorrect.">
                        <a:extLst>
                          <a:ext uri="{FF2B5EF4-FFF2-40B4-BE49-F238E27FC236}">
                            <a16:creationId xmlns:a16="http://schemas.microsoft.com/office/drawing/2014/main" id="{ACEDCB41-CB2A-45E1-FEF4-1FE2ECACDB6A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2" cstate="screen">
                        <a:extLst>
                          <a:ext uri="{28A0092B-C50C-407E-A947-70E740481C1C}">
                            <a14:useLocalDpi xmlns:a14="http://schemas.microsoft.com/office/drawing/2010/main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776252" y="3961369"/>
                        <a:ext cx="4969214" cy="226800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11" name="Rectangle 10">
                        <a:extLst>
                          <a:ext uri="{FF2B5EF4-FFF2-40B4-BE49-F238E27FC236}">
                            <a16:creationId xmlns:a16="http://schemas.microsoft.com/office/drawing/2014/main" id="{0713E42F-4BAD-07E7-ECE4-7A95EAAEFD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661451" y="4089991"/>
                        <a:ext cx="1835889" cy="85060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IT"/>
                      </a:p>
                    </p:txBody>
                  </p:sp>
                </p:grpSp>
                <p:sp>
                  <p:nvSpPr>
                    <p:cNvPr id="13" name="Rectangle 12">
                      <a:extLst>
                        <a:ext uri="{FF2B5EF4-FFF2-40B4-BE49-F238E27FC236}">
                          <a16:creationId xmlns:a16="http://schemas.microsoft.com/office/drawing/2014/main" id="{97C54D44-D28D-9BD7-C5C7-C349B34DA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001693" y="4883888"/>
                      <a:ext cx="1524000" cy="315416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IT"/>
                    </a:p>
                  </p:txBody>
                </p:sp>
              </p:grpSp>
              <p:sp>
                <p:nvSpPr>
                  <p:cNvPr id="15" name="Rectangle 14">
                    <a:extLst>
                      <a:ext uri="{FF2B5EF4-FFF2-40B4-BE49-F238E27FC236}">
                        <a16:creationId xmlns:a16="http://schemas.microsoft.com/office/drawing/2014/main" id="{DB7A22B9-05F7-F8A0-494E-B281EDC017E0}"/>
                      </a:ext>
                    </a:extLst>
                  </p:cNvPr>
                  <p:cNvSpPr/>
                  <p:nvPr/>
                </p:nvSpPr>
                <p:spPr>
                  <a:xfrm>
                    <a:off x="9884736" y="4862624"/>
                    <a:ext cx="163033" cy="23568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T"/>
                  </a:p>
                </p:txBody>
              </p:sp>
            </p:grp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4D4BBC5A-EDCD-2E30-F93C-D00086FA75BE}"/>
                    </a:ext>
                  </a:extLst>
                </p:cNvPr>
                <p:cNvSpPr/>
                <p:nvPr/>
              </p:nvSpPr>
              <p:spPr>
                <a:xfrm>
                  <a:off x="9966252" y="4980464"/>
                  <a:ext cx="81517" cy="165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T"/>
                </a:p>
              </p:txBody>
            </p:sp>
          </p:grp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2AD25DF-0806-1169-2917-2BAEEA9A6415}"/>
                  </a:ext>
                </a:extLst>
              </p:cNvPr>
              <p:cNvSpPr/>
              <p:nvPr/>
            </p:nvSpPr>
            <p:spPr>
              <a:xfrm>
                <a:off x="10083210" y="5154733"/>
                <a:ext cx="1414130" cy="10393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T"/>
              </a:p>
            </p:txBody>
          </p: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DB37FD2-8CEF-44B8-AD7C-444DC2C77658}"/>
                </a:ext>
              </a:extLst>
            </p:cNvPr>
            <p:cNvSpPr/>
            <p:nvPr/>
          </p:nvSpPr>
          <p:spPr>
            <a:xfrm>
              <a:off x="10753061" y="5220568"/>
              <a:ext cx="148856" cy="1807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0ED9571-B03E-80F9-C7D4-8BA6B103FE33}"/>
              </a:ext>
            </a:extLst>
          </p:cNvPr>
          <p:cNvSpPr txBox="1"/>
          <p:nvPr/>
        </p:nvSpPr>
        <p:spPr>
          <a:xfrm>
            <a:off x="1805201" y="3785162"/>
            <a:ext cx="4969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T" sz="1400" dirty="0"/>
              <a:t> S. Ceruti et al., Phys. Rev. Lett., </a:t>
            </a:r>
            <a:r>
              <a:rPr lang="en-IT" sz="1400" b="1" dirty="0"/>
              <a:t>115</a:t>
            </a:r>
            <a:r>
              <a:rPr lang="en-IT" sz="1400" dirty="0"/>
              <a:t>, (2015) 222502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F5A9D42-6CD4-B5B3-216B-93E52D9E4FFB}"/>
              </a:ext>
            </a:extLst>
          </p:cNvPr>
          <p:cNvSpPr txBox="1"/>
          <p:nvPr/>
        </p:nvSpPr>
        <p:spPr>
          <a:xfrm>
            <a:off x="10558300" y="2030355"/>
            <a:ext cx="11054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T" sz="1400" dirty="0"/>
              <a:t> </a:t>
            </a:r>
            <a:r>
              <a:rPr lang="en-GB" sz="1400" dirty="0"/>
              <a:t>H. Sagawa et al. Phys. Lett. B, </a:t>
            </a:r>
            <a:r>
              <a:rPr lang="en-GB" sz="1400" b="1" dirty="0"/>
              <a:t>444,</a:t>
            </a:r>
            <a:r>
              <a:rPr lang="en-GB" sz="1400" dirty="0"/>
              <a:t> (1998), 1–6 </a:t>
            </a:r>
            <a:endParaRPr lang="en-IT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DF5496-41AA-9D76-A2F9-B9330A5248CF}"/>
              </a:ext>
            </a:extLst>
          </p:cNvPr>
          <p:cNvSpPr txBox="1"/>
          <p:nvPr/>
        </p:nvSpPr>
        <p:spPr>
          <a:xfrm>
            <a:off x="451221" y="1175221"/>
            <a:ext cx="7537079" cy="1917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b="1" baseline="30000" dirty="0">
                <a:solidFill>
                  <a:srgbClr val="C00000"/>
                </a:solidFill>
              </a:rPr>
              <a:t>72</a:t>
            </a:r>
            <a:r>
              <a:rPr lang="en-IT" sz="2000" b="1" dirty="0">
                <a:solidFill>
                  <a:srgbClr val="C00000"/>
                </a:solidFill>
              </a:rPr>
              <a:t>Kr</a:t>
            </a:r>
            <a:r>
              <a:rPr lang="en-IT" sz="2000" dirty="0"/>
              <a:t> is a N=Z nucleus, produced by fusion-evaporation reactions.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dirty="0"/>
              <a:t>It has an intermediate mass between </a:t>
            </a:r>
            <a:r>
              <a:rPr lang="en-IT" sz="2000" b="1" baseline="30000" dirty="0">
                <a:solidFill>
                  <a:srgbClr val="0432FF"/>
                </a:solidFill>
              </a:rPr>
              <a:t>60</a:t>
            </a:r>
            <a:r>
              <a:rPr lang="en-IT" sz="2000" b="1" dirty="0">
                <a:solidFill>
                  <a:srgbClr val="0432FF"/>
                </a:solidFill>
              </a:rPr>
              <a:t>Zn</a:t>
            </a:r>
            <a:r>
              <a:rPr lang="en-IT" sz="2000" dirty="0"/>
              <a:t> and </a:t>
            </a:r>
            <a:r>
              <a:rPr lang="en-IT" sz="2000" b="1" baseline="30000" dirty="0">
                <a:solidFill>
                  <a:srgbClr val="00B050"/>
                </a:solidFill>
              </a:rPr>
              <a:t>80</a:t>
            </a:r>
            <a:r>
              <a:rPr lang="en-IT" sz="2000" b="1" dirty="0">
                <a:solidFill>
                  <a:srgbClr val="00B050"/>
                </a:solidFill>
              </a:rPr>
              <a:t>Zr</a:t>
            </a:r>
            <a:r>
              <a:rPr lang="en-IT" sz="2000" dirty="0"/>
              <a:t>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dirty="0"/>
              <a:t>It has a E1 discrete transition so it can be measure with two techniques.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516D049-A7A0-A0C2-1C67-68EF9D5D379B}"/>
              </a:ext>
            </a:extLst>
          </p:cNvPr>
          <p:cNvSpPr/>
          <p:nvPr/>
        </p:nvSpPr>
        <p:spPr>
          <a:xfrm>
            <a:off x="3345412" y="4085524"/>
            <a:ext cx="1152000" cy="69194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F076A99-375B-A137-1BD8-5400AF08D0BA}"/>
              </a:ext>
            </a:extLst>
          </p:cNvPr>
          <p:cNvSpPr txBox="1"/>
          <p:nvPr/>
        </p:nvSpPr>
        <p:spPr>
          <a:xfrm>
            <a:off x="468779" y="3385809"/>
            <a:ext cx="15801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>
                <a:solidFill>
                  <a:srgbClr val="C00000"/>
                </a:solidFill>
              </a:rPr>
              <a:t>Add</a:t>
            </a:r>
            <a:r>
              <a:rPr lang="it-IT" sz="2000" dirty="0">
                <a:solidFill>
                  <a:srgbClr val="C00000"/>
                </a:solidFill>
              </a:rPr>
              <a:t> a point in the plateau </a:t>
            </a:r>
            <a:r>
              <a:rPr lang="it-IT" sz="2000" dirty="0" err="1">
                <a:solidFill>
                  <a:srgbClr val="C00000"/>
                </a:solidFill>
              </a:rPr>
              <a:t>region</a:t>
            </a:r>
            <a:endParaRPr lang="en-IT" sz="2000" dirty="0">
              <a:solidFill>
                <a:srgbClr val="C00000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1915A02-2379-9E2E-DF30-F69A73AD0BE1}"/>
              </a:ext>
            </a:extLst>
          </p:cNvPr>
          <p:cNvCxnSpPr>
            <a:stCxn id="24" idx="3"/>
            <a:endCxn id="9" idx="2"/>
          </p:cNvCxnSpPr>
          <p:nvPr/>
        </p:nvCxnSpPr>
        <p:spPr>
          <a:xfrm>
            <a:off x="2048944" y="4047529"/>
            <a:ext cx="1296468" cy="38396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234C9B10-FE08-E042-EB90-F6A28EA37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pic>
        <p:nvPicPr>
          <p:cNvPr id="29" name="Picture 28" descr="A green and red check mark and x in circles&#10;&#10;AI-generated content may be incorrect.">
            <a:extLst>
              <a:ext uri="{FF2B5EF4-FFF2-40B4-BE49-F238E27FC236}">
                <a16:creationId xmlns:a16="http://schemas.microsoft.com/office/drawing/2014/main" id="{A8BFD92C-6215-DDDE-4C00-D12078D41CA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45893" y="4639391"/>
            <a:ext cx="476801" cy="46951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A19D93C-4E12-F87A-82C5-E33332B87B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7838" y="1137206"/>
            <a:ext cx="2957013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2639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6107D-0339-F480-00BD-9A11030E2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60D6C21-A0F6-068E-CAB4-1B8350185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Isospin Mixing via GDR Decay: An Overview and Recent Results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DE073E-9714-0A57-986D-8E5E5B641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7B1348-A002-9DDF-2022-920454602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Isospin MIXING in </a:t>
            </a:r>
            <a:r>
              <a:rPr lang="en-IT" baseline="30000" dirty="0"/>
              <a:t>72</a:t>
            </a:r>
            <a:r>
              <a:rPr lang="en-IT" dirty="0"/>
              <a:t>K</a:t>
            </a:r>
            <a:r>
              <a:rPr lang="en-IT" cap="none" dirty="0"/>
              <a:t>r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306AE4C-70B4-8EE5-6993-0687A7E55128}"/>
              </a:ext>
            </a:extLst>
          </p:cNvPr>
          <p:cNvGrpSpPr>
            <a:grpSpLocks noChangeAspect="1"/>
          </p:cNvGrpSpPr>
          <p:nvPr/>
        </p:nvGrpSpPr>
        <p:grpSpPr>
          <a:xfrm>
            <a:off x="1914906" y="3614772"/>
            <a:ext cx="5126966" cy="2340000"/>
            <a:chOff x="6776252" y="3961369"/>
            <a:chExt cx="4969214" cy="2268000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F22523D-F00B-06B9-45DB-07D309635FE2}"/>
                </a:ext>
              </a:extLst>
            </p:cNvPr>
            <p:cNvGrpSpPr/>
            <p:nvPr/>
          </p:nvGrpSpPr>
          <p:grpSpPr>
            <a:xfrm>
              <a:off x="6776252" y="3961369"/>
              <a:ext cx="4969214" cy="2268000"/>
              <a:chOff x="6776252" y="3961369"/>
              <a:chExt cx="4969214" cy="2268000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1FEE0824-4FDF-18AF-DB29-AFFEA2CC5363}"/>
                  </a:ext>
                </a:extLst>
              </p:cNvPr>
              <p:cNvGrpSpPr/>
              <p:nvPr/>
            </p:nvGrpSpPr>
            <p:grpSpPr>
              <a:xfrm>
                <a:off x="6776252" y="3961369"/>
                <a:ext cx="4969214" cy="2268000"/>
                <a:chOff x="6776252" y="3961369"/>
                <a:chExt cx="4969214" cy="2268000"/>
              </a:xfrm>
            </p:grpSpPr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84CCC7B8-0D30-1BAF-D319-230AE1532FAA}"/>
                    </a:ext>
                  </a:extLst>
                </p:cNvPr>
                <p:cNvGrpSpPr/>
                <p:nvPr/>
              </p:nvGrpSpPr>
              <p:grpSpPr>
                <a:xfrm>
                  <a:off x="6776252" y="3961369"/>
                  <a:ext cx="4969214" cy="2268000"/>
                  <a:chOff x="6776252" y="3961369"/>
                  <a:chExt cx="4969214" cy="2268000"/>
                </a:xfrm>
              </p:grpSpPr>
              <p:grpSp>
                <p:nvGrpSpPr>
                  <p:cNvPr id="14" name="Group 13">
                    <a:extLst>
                      <a:ext uri="{FF2B5EF4-FFF2-40B4-BE49-F238E27FC236}">
                        <a16:creationId xmlns:a16="http://schemas.microsoft.com/office/drawing/2014/main" id="{FEA733A4-9EC8-8599-5E11-37486F3F2CFA}"/>
                      </a:ext>
                    </a:extLst>
                  </p:cNvPr>
                  <p:cNvGrpSpPr/>
                  <p:nvPr/>
                </p:nvGrpSpPr>
                <p:grpSpPr>
                  <a:xfrm>
                    <a:off x="6776252" y="3961369"/>
                    <a:ext cx="4969214" cy="2268000"/>
                    <a:chOff x="6776252" y="3961369"/>
                    <a:chExt cx="4969214" cy="2268000"/>
                  </a:xfrm>
                </p:grpSpPr>
                <p:grpSp>
                  <p:nvGrpSpPr>
                    <p:cNvPr id="12" name="Group 11">
                      <a:extLst>
                        <a:ext uri="{FF2B5EF4-FFF2-40B4-BE49-F238E27FC236}">
                          <a16:creationId xmlns:a16="http://schemas.microsoft.com/office/drawing/2014/main" id="{4DE15464-EAE0-FAC5-1B5E-A0435AD7384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76252" y="3961369"/>
                      <a:ext cx="4969214" cy="2268000"/>
                      <a:chOff x="6776252" y="3961369"/>
                      <a:chExt cx="4969214" cy="2268000"/>
                    </a:xfrm>
                  </p:grpSpPr>
                  <p:pic>
                    <p:nvPicPr>
                      <p:cNvPr id="10" name="Picture 9" descr="A diagram of a graph&#10;&#10;AI-generated content may be incorrect.">
                        <a:extLst>
                          <a:ext uri="{FF2B5EF4-FFF2-40B4-BE49-F238E27FC236}">
                            <a16:creationId xmlns:a16="http://schemas.microsoft.com/office/drawing/2014/main" id="{3037ADD8-9BFB-BB2A-7ECF-49003DB88C8B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2" cstate="screen">
                        <a:extLst>
                          <a:ext uri="{28A0092B-C50C-407E-A947-70E740481C1C}">
                            <a14:useLocalDpi xmlns:a14="http://schemas.microsoft.com/office/drawing/2010/main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776252" y="3961369"/>
                        <a:ext cx="4969214" cy="226800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11" name="Rectangle 10">
                        <a:extLst>
                          <a:ext uri="{FF2B5EF4-FFF2-40B4-BE49-F238E27FC236}">
                            <a16:creationId xmlns:a16="http://schemas.microsoft.com/office/drawing/2014/main" id="{F550CD35-5C3D-AC87-5A83-48A7145FAF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661451" y="4089991"/>
                        <a:ext cx="1835889" cy="85060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IT"/>
                      </a:p>
                    </p:txBody>
                  </p:sp>
                </p:grpSp>
                <p:sp>
                  <p:nvSpPr>
                    <p:cNvPr id="13" name="Rectangle 12">
                      <a:extLst>
                        <a:ext uri="{FF2B5EF4-FFF2-40B4-BE49-F238E27FC236}">
                          <a16:creationId xmlns:a16="http://schemas.microsoft.com/office/drawing/2014/main" id="{5BCE633C-E136-667A-2A6A-F8A0F3BDEB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001693" y="4883888"/>
                      <a:ext cx="1524000" cy="315416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IT"/>
                    </a:p>
                  </p:txBody>
                </p:sp>
              </p:grpSp>
              <p:sp>
                <p:nvSpPr>
                  <p:cNvPr id="15" name="Rectangle 14">
                    <a:extLst>
                      <a:ext uri="{FF2B5EF4-FFF2-40B4-BE49-F238E27FC236}">
                        <a16:creationId xmlns:a16="http://schemas.microsoft.com/office/drawing/2014/main" id="{FCFABCD3-B0C6-06BC-62B7-4470206BB770}"/>
                      </a:ext>
                    </a:extLst>
                  </p:cNvPr>
                  <p:cNvSpPr/>
                  <p:nvPr/>
                </p:nvSpPr>
                <p:spPr>
                  <a:xfrm>
                    <a:off x="9884736" y="4862624"/>
                    <a:ext cx="163033" cy="23568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T"/>
                  </a:p>
                </p:txBody>
              </p:sp>
            </p:grp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A3591D99-1171-82BC-6585-9CBDF5E65485}"/>
                    </a:ext>
                  </a:extLst>
                </p:cNvPr>
                <p:cNvSpPr/>
                <p:nvPr/>
              </p:nvSpPr>
              <p:spPr>
                <a:xfrm>
                  <a:off x="9966252" y="4980464"/>
                  <a:ext cx="81517" cy="1656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T"/>
                </a:p>
              </p:txBody>
            </p:sp>
          </p:grp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60803F0-FA1C-35F0-48D8-79908111AF33}"/>
                  </a:ext>
                </a:extLst>
              </p:cNvPr>
              <p:cNvSpPr/>
              <p:nvPr/>
            </p:nvSpPr>
            <p:spPr>
              <a:xfrm>
                <a:off x="10083210" y="5154733"/>
                <a:ext cx="1414130" cy="10393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T"/>
              </a:p>
            </p:txBody>
          </p: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7782685-D548-0B12-C599-716984515A2A}"/>
                </a:ext>
              </a:extLst>
            </p:cNvPr>
            <p:cNvSpPr/>
            <p:nvPr/>
          </p:nvSpPr>
          <p:spPr>
            <a:xfrm>
              <a:off x="10753061" y="5220568"/>
              <a:ext cx="148856" cy="1807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532C07B0-20D7-DE5C-6AA9-C0BDBFA6FC9D}"/>
              </a:ext>
            </a:extLst>
          </p:cNvPr>
          <p:cNvSpPr txBox="1"/>
          <p:nvPr/>
        </p:nvSpPr>
        <p:spPr>
          <a:xfrm>
            <a:off x="1805201" y="3785162"/>
            <a:ext cx="4969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T" sz="1400" dirty="0"/>
              <a:t> S. Ceruti et al., Phys. Rev. Lett., </a:t>
            </a:r>
            <a:r>
              <a:rPr lang="en-IT" sz="1400" b="1" dirty="0"/>
              <a:t>115</a:t>
            </a:r>
            <a:r>
              <a:rPr lang="en-IT" sz="1400" dirty="0"/>
              <a:t>, (2015) 222502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30F11AF-D707-0094-2C4C-F671B2D8D63E}"/>
              </a:ext>
            </a:extLst>
          </p:cNvPr>
          <p:cNvSpPr txBox="1"/>
          <p:nvPr/>
        </p:nvSpPr>
        <p:spPr>
          <a:xfrm>
            <a:off x="10558300" y="2030355"/>
            <a:ext cx="11054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T" sz="1400" dirty="0"/>
              <a:t> </a:t>
            </a:r>
            <a:r>
              <a:rPr lang="en-GB" sz="1400" dirty="0"/>
              <a:t>H. Sagawa et al. Phys. Lett. B, </a:t>
            </a:r>
            <a:r>
              <a:rPr lang="en-GB" sz="1400" b="1" dirty="0"/>
              <a:t>444,</a:t>
            </a:r>
            <a:r>
              <a:rPr lang="en-GB" sz="1400" dirty="0"/>
              <a:t> (1998), 1–6 </a:t>
            </a:r>
            <a:endParaRPr lang="en-IT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E99FB7-4DC4-46C7-9CF7-C5D61BE8F60B}"/>
              </a:ext>
            </a:extLst>
          </p:cNvPr>
          <p:cNvSpPr txBox="1"/>
          <p:nvPr/>
        </p:nvSpPr>
        <p:spPr>
          <a:xfrm>
            <a:off x="451221" y="1175221"/>
            <a:ext cx="7537079" cy="1917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b="1" baseline="30000" dirty="0">
                <a:solidFill>
                  <a:srgbClr val="C00000"/>
                </a:solidFill>
              </a:rPr>
              <a:t>72</a:t>
            </a:r>
            <a:r>
              <a:rPr lang="en-IT" sz="2000" b="1" dirty="0">
                <a:solidFill>
                  <a:srgbClr val="C00000"/>
                </a:solidFill>
              </a:rPr>
              <a:t>Kr</a:t>
            </a:r>
            <a:r>
              <a:rPr lang="en-IT" sz="2000" dirty="0"/>
              <a:t> is a N=Z nucleus, produced by fusion-evaporation reactions.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dirty="0"/>
              <a:t>It has an intermediate mass between </a:t>
            </a:r>
            <a:r>
              <a:rPr lang="en-IT" sz="2000" b="1" baseline="30000" dirty="0">
                <a:solidFill>
                  <a:srgbClr val="0432FF"/>
                </a:solidFill>
              </a:rPr>
              <a:t>60</a:t>
            </a:r>
            <a:r>
              <a:rPr lang="en-IT" sz="2000" b="1" dirty="0">
                <a:solidFill>
                  <a:srgbClr val="0432FF"/>
                </a:solidFill>
              </a:rPr>
              <a:t>Zn</a:t>
            </a:r>
            <a:r>
              <a:rPr lang="en-IT" sz="2000" dirty="0"/>
              <a:t> and </a:t>
            </a:r>
            <a:r>
              <a:rPr lang="en-IT" sz="2000" b="1" baseline="30000" dirty="0">
                <a:solidFill>
                  <a:srgbClr val="00B050"/>
                </a:solidFill>
              </a:rPr>
              <a:t>80</a:t>
            </a:r>
            <a:r>
              <a:rPr lang="en-IT" sz="2000" b="1" dirty="0">
                <a:solidFill>
                  <a:srgbClr val="00B050"/>
                </a:solidFill>
              </a:rPr>
              <a:t>Zr</a:t>
            </a:r>
            <a:r>
              <a:rPr lang="en-IT" sz="2000" dirty="0"/>
              <a:t>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T" sz="2000" dirty="0"/>
              <a:t>It has a E1 discrete transition so it can be measure with two techniques.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EEF2304-1413-A173-FF0A-455BAD28907A}"/>
              </a:ext>
            </a:extLst>
          </p:cNvPr>
          <p:cNvSpPr/>
          <p:nvPr/>
        </p:nvSpPr>
        <p:spPr>
          <a:xfrm>
            <a:off x="3345412" y="4085524"/>
            <a:ext cx="1152000" cy="69194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A86304C-21DA-CE3F-BE45-E5F36D35BB0E}"/>
              </a:ext>
            </a:extLst>
          </p:cNvPr>
          <p:cNvSpPr txBox="1"/>
          <p:nvPr/>
        </p:nvSpPr>
        <p:spPr>
          <a:xfrm>
            <a:off x="468779" y="3385809"/>
            <a:ext cx="15801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>
                <a:solidFill>
                  <a:srgbClr val="C00000"/>
                </a:solidFill>
              </a:rPr>
              <a:t>Add</a:t>
            </a:r>
            <a:r>
              <a:rPr lang="it-IT" sz="2000" dirty="0">
                <a:solidFill>
                  <a:srgbClr val="C00000"/>
                </a:solidFill>
              </a:rPr>
              <a:t> a point in the plateau </a:t>
            </a:r>
            <a:r>
              <a:rPr lang="it-IT" sz="2000" dirty="0" err="1">
                <a:solidFill>
                  <a:srgbClr val="C00000"/>
                </a:solidFill>
              </a:rPr>
              <a:t>region</a:t>
            </a:r>
            <a:endParaRPr lang="en-IT" sz="2000" dirty="0">
              <a:solidFill>
                <a:srgbClr val="C00000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EC73D92-3784-7D19-3431-8E8F235936C8}"/>
              </a:ext>
            </a:extLst>
          </p:cNvPr>
          <p:cNvCxnSpPr>
            <a:stCxn id="24" idx="3"/>
            <a:endCxn id="9" idx="2"/>
          </p:cNvCxnSpPr>
          <p:nvPr/>
        </p:nvCxnSpPr>
        <p:spPr>
          <a:xfrm>
            <a:off x="2048944" y="4047529"/>
            <a:ext cx="1296468" cy="38396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DAC868E4-C492-8986-11DB-4E752AD36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pic>
        <p:nvPicPr>
          <p:cNvPr id="29" name="Picture 28" descr="A green and red check mark and x in circles&#10;&#10;AI-generated content may be incorrect.">
            <a:extLst>
              <a:ext uri="{FF2B5EF4-FFF2-40B4-BE49-F238E27FC236}">
                <a16:creationId xmlns:a16="http://schemas.microsoft.com/office/drawing/2014/main" id="{2B182FED-6946-50B5-10CF-52CDA3F07DA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45893" y="4639391"/>
            <a:ext cx="476801" cy="469515"/>
          </a:xfrm>
          <a:prstGeom prst="rect">
            <a:avLst/>
          </a:prstGeom>
        </p:spPr>
      </p:pic>
      <p:pic>
        <p:nvPicPr>
          <p:cNvPr id="37" name="Picture 36" descr="A green and red check mark and x in circles&#10;&#10;AI-generated content may be incorrect.">
            <a:extLst>
              <a:ext uri="{FF2B5EF4-FFF2-40B4-BE49-F238E27FC236}">
                <a16:creationId xmlns:a16="http://schemas.microsoft.com/office/drawing/2014/main" id="{F61D2798-3B46-8E74-E01B-9D733176116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66602" y="5707449"/>
            <a:ext cx="476801" cy="469515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3729405-236E-7BFB-3F85-CB287041A72C}"/>
              </a:ext>
            </a:extLst>
          </p:cNvPr>
          <p:cNvSpPr txBox="1"/>
          <p:nvPr/>
        </p:nvSpPr>
        <p:spPr>
          <a:xfrm>
            <a:off x="7016243" y="3873538"/>
            <a:ext cx="4647508" cy="2286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IT" sz="2000" b="1" dirty="0">
                <a:solidFill>
                  <a:srgbClr val="92D050"/>
                </a:solidFill>
              </a:rPr>
              <a:t>ADVATAGE: </a:t>
            </a:r>
            <a:r>
              <a:rPr lang="en-GB" sz="2000" dirty="0"/>
              <a:t>In the plateau region, only one data point is needed to extract the isospin-mixing value at T=0.</a:t>
            </a:r>
          </a:p>
          <a:p>
            <a:pPr>
              <a:lnSpc>
                <a:spcPct val="120000"/>
              </a:lnSpc>
            </a:pPr>
            <a:endParaRPr lang="en-IT" sz="2000" dirty="0"/>
          </a:p>
          <a:p>
            <a:pPr>
              <a:lnSpc>
                <a:spcPct val="120000"/>
              </a:lnSpc>
            </a:pPr>
            <a:r>
              <a:rPr lang="en-IT" sz="2000" b="1" dirty="0">
                <a:solidFill>
                  <a:schemeClr val="accent6"/>
                </a:solidFill>
              </a:rPr>
              <a:t>DISADVATAGE:</a:t>
            </a:r>
            <a:r>
              <a:rPr lang="en-IT" sz="2000" dirty="0"/>
              <a:t> Low reaction cross-section 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35BBCC9B-F6DA-27E2-6E00-BA2575FFC4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7838" y="1137206"/>
            <a:ext cx="2957013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0358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B3598-DEFA-0E5E-5265-4987F6A7C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A92C9-A18E-540D-0E94-F2473AB90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Experimental technique and Setup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623ECD-35B0-75AB-D720-41E7CEC132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Isospin MIXINg VIA GDR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231E4E-A371-DC11-F7DF-6F74826E9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3FE0F-546D-364F-B225-B9444E373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29BF105-A43F-3C96-EED5-6E1CBCE5F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751C041-E33A-7208-1290-B9DB434E91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711" t="18042" b="40740"/>
          <a:stretch>
            <a:fillRect/>
          </a:stretch>
        </p:blipFill>
        <p:spPr>
          <a:xfrm>
            <a:off x="445266" y="298175"/>
            <a:ext cx="11264400" cy="301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5139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3C75A-3AC9-0098-ECCA-2B944323E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6B738C2-DA43-0379-FC7F-986BD780B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33802D-21D3-9081-50C8-97A51D395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1F13BA0-79DC-E262-0BEC-2B77B0E60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Experimental Technique: GDR (I)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9E472F94-6291-997E-1C9B-85B848FA7D4C}"/>
                  </a:ext>
                </a:extLst>
              </p:cNvPr>
              <p:cNvSpPr txBox="1"/>
              <p:nvPr/>
            </p:nvSpPr>
            <p:spPr>
              <a:xfrm>
                <a:off x="446533" y="2683716"/>
                <a:ext cx="4924034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IT" sz="2000" dirty="0"/>
                  <a:t>GDR can be described as an oscillation of the protons against the neutrons.</a:t>
                </a:r>
              </a:p>
              <a:p>
                <a:pPr algn="just"/>
                <a:endParaRPr lang="en-IT" sz="2000" dirty="0"/>
              </a:p>
              <a:p>
                <a:pPr algn="just"/>
                <a:r>
                  <a:rPr lang="en-IT" sz="2000" dirty="0"/>
                  <a:t>It is and electric (</a:t>
                </a:r>
                <a14:m>
                  <m:oMath xmlns:m="http://schemas.openxmlformats.org/officeDocument/2006/math">
                    <m:r>
                      <a:rPr lang="en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IT" sz="2000" dirty="0"/>
                  <a:t>) and isovector (</a:t>
                </a:r>
                <a14:m>
                  <m:oMath xmlns:m="http://schemas.openxmlformats.org/officeDocument/2006/math">
                    <m:r>
                      <a:rPr lang="en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IT" sz="2000" dirty="0"/>
                  <a:t>) transition.</a:t>
                </a:r>
              </a:p>
              <a:p>
                <a:pPr algn="just"/>
                <a:endParaRPr lang="en-IT" sz="2000" dirty="0"/>
              </a:p>
            </p:txBody>
          </p:sp>
        </mc:Choice>
        <mc:Fallback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9E472F94-6291-997E-1C9B-85B848FA7D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3" y="2683716"/>
                <a:ext cx="4924034" cy="1938992"/>
              </a:xfrm>
              <a:prstGeom prst="rect">
                <a:avLst/>
              </a:prstGeom>
              <a:blipFill>
                <a:blip r:embed="rId2"/>
                <a:stretch>
                  <a:fillRect l="-1289" t="-1961" r="-1289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A3FF33EB-8FFC-C69B-18CB-C1B8F0D32CB9}"/>
              </a:ext>
            </a:extLst>
          </p:cNvPr>
          <p:cNvGrpSpPr/>
          <p:nvPr/>
        </p:nvGrpSpPr>
        <p:grpSpPr>
          <a:xfrm>
            <a:off x="3318004" y="1371747"/>
            <a:ext cx="1725089" cy="1188000"/>
            <a:chOff x="3188263" y="1642227"/>
            <a:chExt cx="1725089" cy="1188000"/>
          </a:xfrm>
        </p:grpSpPr>
        <p:pic>
          <p:nvPicPr>
            <p:cNvPr id="11" name="Picture 10" descr="A group of red balls&#10;&#10;AI-generated content may be incorrect.">
              <a:extLst>
                <a:ext uri="{FF2B5EF4-FFF2-40B4-BE49-F238E27FC236}">
                  <a16:creationId xmlns:a16="http://schemas.microsoft.com/office/drawing/2014/main" id="{D9E6B255-D45D-2A10-861F-37D2CD36C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5352" y="1642227"/>
              <a:ext cx="1188000" cy="118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33B9AE5-0DB3-B5E8-59E7-18CFD00C35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8263" y="1642227"/>
              <a:ext cx="1188000" cy="118800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0EEBF5F-85A3-85ED-7887-373B201E6BEB}"/>
              </a:ext>
            </a:extLst>
          </p:cNvPr>
          <p:cNvGrpSpPr/>
          <p:nvPr/>
        </p:nvGrpSpPr>
        <p:grpSpPr>
          <a:xfrm>
            <a:off x="791679" y="1373291"/>
            <a:ext cx="1725089" cy="1188000"/>
            <a:chOff x="791679" y="1643855"/>
            <a:chExt cx="1725089" cy="118800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D686A07-C7B6-9DBB-BDFD-000FE07B177B}"/>
                </a:ext>
              </a:extLst>
            </p:cNvPr>
            <p:cNvGrpSpPr/>
            <p:nvPr/>
          </p:nvGrpSpPr>
          <p:grpSpPr>
            <a:xfrm>
              <a:off x="791679" y="1643855"/>
              <a:ext cx="1725089" cy="1188000"/>
              <a:chOff x="458565" y="1642227"/>
              <a:chExt cx="1725089" cy="1188000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C629B56D-FD4F-2C7E-73F3-EF4DE762A7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8565" y="1642227"/>
                <a:ext cx="1188000" cy="1188000"/>
              </a:xfrm>
              <a:prstGeom prst="rect">
                <a:avLst/>
              </a:prstGeom>
            </p:spPr>
          </p:pic>
          <p:pic>
            <p:nvPicPr>
              <p:cNvPr id="8" name="Picture 7" descr="A group of red balls&#10;&#10;AI-generated content may be incorrect.">
                <a:extLst>
                  <a:ext uri="{FF2B5EF4-FFF2-40B4-BE49-F238E27FC236}">
                    <a16:creationId xmlns:a16="http://schemas.microsoft.com/office/drawing/2014/main" id="{96F247E2-398F-75B5-8A97-B32970EC46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95654" y="1642227"/>
                <a:ext cx="1188000" cy="1188000"/>
              </a:xfrm>
              <a:prstGeom prst="rect">
                <a:avLst/>
              </a:prstGeom>
            </p:spPr>
          </p:pic>
        </p:grp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8D8B84C9-40A1-B010-29F2-586B55EB3A62}"/>
                </a:ext>
              </a:extLst>
            </p:cNvPr>
            <p:cNvCxnSpPr>
              <a:cxnSpLocks/>
            </p:cNvCxnSpPr>
            <p:nvPr/>
          </p:nvCxnSpPr>
          <p:spPr>
            <a:xfrm>
              <a:off x="1247915" y="2237855"/>
              <a:ext cx="812616" cy="0"/>
            </a:xfrm>
            <a:prstGeom prst="straightConnector1">
              <a:avLst/>
            </a:prstGeom>
            <a:ln w="57150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4E830C9-2746-A2E1-18D9-1AFD9D8E57BB}"/>
              </a:ext>
            </a:extLst>
          </p:cNvPr>
          <p:cNvCxnSpPr>
            <a:cxnSpLocks/>
          </p:cNvCxnSpPr>
          <p:nvPr/>
        </p:nvCxnSpPr>
        <p:spPr>
          <a:xfrm>
            <a:off x="3774240" y="2016547"/>
            <a:ext cx="812616" cy="0"/>
          </a:xfrm>
          <a:prstGeom prst="straightConnector1">
            <a:avLst/>
          </a:prstGeom>
          <a:ln w="57150">
            <a:solidFill>
              <a:schemeClr val="bg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BF0A14-3253-15B2-E692-7BE714961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7834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4BD52-9794-A35C-82D6-69F4983C5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3D6BC91-159D-0276-6865-E7DA51F41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E36313-F349-CDBE-7725-50E1B97C3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69F6178-BFC8-ACF2-E894-3F86FB875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Experimental Technique: GDR (I)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EE039A11-2567-BE69-63EC-C3748AA7D447}"/>
              </a:ext>
            </a:extLst>
          </p:cNvPr>
          <p:cNvGrpSpPr/>
          <p:nvPr/>
        </p:nvGrpSpPr>
        <p:grpSpPr>
          <a:xfrm>
            <a:off x="5565215" y="1685412"/>
            <a:ext cx="6093372" cy="1751310"/>
            <a:chOff x="5565215" y="2202380"/>
            <a:chExt cx="6093372" cy="1751310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DE1E828A-2A64-7422-0F18-C3C72F9831B6}"/>
                </a:ext>
              </a:extLst>
            </p:cNvPr>
            <p:cNvGrpSpPr/>
            <p:nvPr/>
          </p:nvGrpSpPr>
          <p:grpSpPr>
            <a:xfrm>
              <a:off x="5565215" y="2354102"/>
              <a:ext cx="5777380" cy="1599588"/>
              <a:chOff x="5565215" y="2918885"/>
              <a:chExt cx="5777380" cy="1599588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BDEA16DB-1F45-3D6A-F573-FA5152EEF625}"/>
                  </a:ext>
                </a:extLst>
              </p:cNvPr>
              <p:cNvGrpSpPr/>
              <p:nvPr/>
            </p:nvGrpSpPr>
            <p:grpSpPr>
              <a:xfrm>
                <a:off x="5565215" y="2918885"/>
                <a:ext cx="5777380" cy="1599588"/>
                <a:chOff x="5972916" y="1232563"/>
                <a:chExt cx="5777380" cy="1599588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A8659329-AF6A-FE93-5C6B-997E9EF6C9D3}"/>
                    </a:ext>
                  </a:extLst>
                </p:cNvPr>
                <p:cNvGrpSpPr/>
                <p:nvPr/>
              </p:nvGrpSpPr>
              <p:grpSpPr>
                <a:xfrm>
                  <a:off x="5972916" y="1232563"/>
                  <a:ext cx="2204592" cy="1216675"/>
                  <a:chOff x="4922976" y="5523833"/>
                  <a:chExt cx="2204592" cy="1216675"/>
                </a:xfrm>
              </p:grpSpPr>
              <p:cxnSp>
                <p:nvCxnSpPr>
                  <p:cNvPr id="43" name="Straight Connector 42">
                    <a:extLst>
                      <a:ext uri="{FF2B5EF4-FFF2-40B4-BE49-F238E27FC236}">
                        <a16:creationId xmlns:a16="http://schemas.microsoft.com/office/drawing/2014/main" id="{B8EB7E09-1D33-32C0-FFAA-C67EA383257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87568" y="6523257"/>
                    <a:ext cx="1440000" cy="0"/>
                  </a:xfrm>
                  <a:prstGeom prst="line">
                    <a:avLst/>
                  </a:prstGeom>
                  <a:ln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Straight Connector 43">
                    <a:extLst>
                      <a:ext uri="{FF2B5EF4-FFF2-40B4-BE49-F238E27FC236}">
                        <a16:creationId xmlns:a16="http://schemas.microsoft.com/office/drawing/2014/main" id="{84E87DF7-8250-D154-5443-A10C3F92A36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87568" y="5753637"/>
                    <a:ext cx="1440000" cy="0"/>
                  </a:xfrm>
                  <a:prstGeom prst="line">
                    <a:avLst/>
                  </a:prstGeom>
                  <a:ln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Straight Arrow Connector 44">
                    <a:extLst>
                      <a:ext uri="{FF2B5EF4-FFF2-40B4-BE49-F238E27FC236}">
                        <a16:creationId xmlns:a16="http://schemas.microsoft.com/office/drawing/2014/main" id="{8F722DE1-43D7-75C0-4358-8290CAA6CD7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407568" y="5789676"/>
                    <a:ext cx="0" cy="720000"/>
                  </a:xfrm>
                  <a:prstGeom prst="straightConnector1">
                    <a:avLst/>
                  </a:prstGeom>
                  <a:ln w="76200">
                    <a:solidFill>
                      <a:schemeClr val="tx1">
                        <a:lumMod val="75000"/>
                        <a:lumOff val="2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6" name="TextBox 45">
                    <a:extLst>
                      <a:ext uri="{FF2B5EF4-FFF2-40B4-BE49-F238E27FC236}">
                        <a16:creationId xmlns:a16="http://schemas.microsoft.com/office/drawing/2014/main" id="{26D7BAB2-DCDE-3642-1FBE-C4471EC8EB21}"/>
                      </a:ext>
                    </a:extLst>
                  </p:cNvPr>
                  <p:cNvSpPr txBox="1"/>
                  <p:nvPr/>
                </p:nvSpPr>
                <p:spPr>
                  <a:xfrm>
                    <a:off x="4958029" y="6278843"/>
                    <a:ext cx="113041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400" dirty="0"/>
                      <a:t>I = 0</a:t>
                    </a:r>
                  </a:p>
                </p:txBody>
              </p:sp>
              <p:sp>
                <p:nvSpPr>
                  <p:cNvPr id="47" name="TextBox 46">
                    <a:extLst>
                      <a:ext uri="{FF2B5EF4-FFF2-40B4-BE49-F238E27FC236}">
                        <a16:creationId xmlns:a16="http://schemas.microsoft.com/office/drawing/2014/main" id="{B3F4C252-FA3B-E600-6A25-B6D92FDFC74B}"/>
                      </a:ext>
                    </a:extLst>
                  </p:cNvPr>
                  <p:cNvSpPr txBox="1"/>
                  <p:nvPr/>
                </p:nvSpPr>
                <p:spPr>
                  <a:xfrm>
                    <a:off x="4922976" y="5523833"/>
                    <a:ext cx="113041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400" dirty="0"/>
                      <a:t>I = 0</a:t>
                    </a:r>
                  </a:p>
                </p:txBody>
              </p:sp>
            </p:grp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BA330955-778B-219E-66D0-8EF1A4D4386D}"/>
                    </a:ext>
                  </a:extLst>
                </p:cNvPr>
                <p:cNvGrpSpPr/>
                <p:nvPr/>
              </p:nvGrpSpPr>
              <p:grpSpPr>
                <a:xfrm>
                  <a:off x="8464929" y="2001154"/>
                  <a:ext cx="3285367" cy="830997"/>
                  <a:chOff x="4872353" y="6273200"/>
                  <a:chExt cx="3285367" cy="830997"/>
                </a:xfrm>
              </p:grpSpPr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D62F83BD-DC4D-7168-316D-9184030B473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72353" y="6504033"/>
                    <a:ext cx="1440000" cy="0"/>
                  </a:xfrm>
                  <a:prstGeom prst="line">
                    <a:avLst/>
                  </a:prstGeom>
                  <a:ln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1AF0C182-12E5-43B7-CB67-B8F0F7E78A26}"/>
                      </a:ext>
                    </a:extLst>
                  </p:cNvPr>
                  <p:cNvSpPr txBox="1"/>
                  <p:nvPr/>
                </p:nvSpPr>
                <p:spPr>
                  <a:xfrm>
                    <a:off x="6430412" y="6273200"/>
                    <a:ext cx="1727308" cy="830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400" dirty="0"/>
                      <a:t>I =1 </a:t>
                    </a:r>
                    <a:br>
                      <a:rPr lang="en-GB" sz="2400" dirty="0"/>
                    </a:br>
                    <a:r>
                      <a:rPr lang="en-GB" sz="2400" dirty="0"/>
                      <a:t>(few states)</a:t>
                    </a:r>
                  </a:p>
                </p:txBody>
              </p:sp>
            </p:grp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CB149023-8D1A-3DCA-4E38-0264EF5A29F2}"/>
                    </a:ext>
                  </a:extLst>
                </p:cNvPr>
                <p:cNvSpPr txBox="1"/>
                <p:nvPr/>
              </p:nvSpPr>
              <p:spPr>
                <a:xfrm>
                  <a:off x="6642264" y="1573134"/>
                  <a:ext cx="57688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E1</a:t>
                  </a:r>
                </a:p>
              </p:txBody>
            </p:sp>
          </p:grpSp>
          <p:cxnSp>
            <p:nvCxnSpPr>
              <p:cNvPr id="65" name="Straight Arrow Connector 64">
                <a:extLst>
                  <a:ext uri="{FF2B5EF4-FFF2-40B4-BE49-F238E27FC236}">
                    <a16:creationId xmlns:a16="http://schemas.microsoft.com/office/drawing/2014/main" id="{D26CF2BA-83BE-B2A0-5379-1444D1B741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4576" y="3224501"/>
                <a:ext cx="1226712" cy="653875"/>
              </a:xfrm>
              <a:prstGeom prst="straightConnector1">
                <a:avLst/>
              </a:prstGeom>
              <a:ln w="762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92F6BDB9-8834-843C-8D67-EA9D46082900}"/>
                    </a:ext>
                  </a:extLst>
                </p:cNvPr>
                <p:cNvSpPr txBox="1"/>
                <p:nvPr/>
              </p:nvSpPr>
              <p:spPr>
                <a:xfrm>
                  <a:off x="9131192" y="2202380"/>
                  <a:ext cx="2527395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No Mixing</a:t>
                  </a:r>
                </a:p>
                <a:p>
                  <a:pPr/>
                  <a14:m>
                    <m:oMathPara xmlns:m="http://schemas.openxmlformats.org/officeDocument/2006/math">
                      <m:oMath>
                        <m:d>
                          <m:dPr>
                            <m:begChr m:val="|"/>
                            <m:endChr m:val="|"/>
                            <m:ctrlP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"/>
                                <m:endChr m:val="⟩"/>
                                <m:ctrlP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d>
                            <m: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</m:d>
                        <m:d>
                          <m:dPr>
                            <m:begChr m:val=""/>
                            <m:endChr m:val="⟩"/>
                            <m:ctrlPr>
                              <a:rPr lang="it-IT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92F6BDB9-8834-843C-8D67-EA9D460829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31192" y="2202380"/>
                  <a:ext cx="2527395" cy="830997"/>
                </a:xfrm>
                <a:prstGeom prst="rect">
                  <a:avLst/>
                </a:prstGeom>
                <a:blipFill>
                  <a:blip r:embed="rId2"/>
                  <a:stretch>
                    <a:fillRect l="-4020" t="-26866" b="-104478"/>
                  </a:stretch>
                </a:blipFill>
              </p:spPr>
              <p:txBody>
                <a:bodyPr/>
                <a:lstStyle/>
                <a:p>
                  <a:r>
                    <a:rPr lang="en-IT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59D8FAAD-48F0-5579-E7FD-2070DAEB8978}"/>
                  </a:ext>
                </a:extLst>
              </p:cNvPr>
              <p:cNvSpPr txBox="1"/>
              <p:nvPr/>
            </p:nvSpPr>
            <p:spPr>
              <a:xfrm>
                <a:off x="446533" y="2683716"/>
                <a:ext cx="4924034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IT" sz="2000" dirty="0"/>
                  <a:t>GDR can be described as an oscillation of the protons against the neutrons.</a:t>
                </a:r>
              </a:p>
              <a:p>
                <a:pPr algn="just"/>
                <a:endParaRPr lang="en-IT" sz="2000" dirty="0"/>
              </a:p>
              <a:p>
                <a:pPr algn="just"/>
                <a:r>
                  <a:rPr lang="en-IT" sz="2000" dirty="0"/>
                  <a:t>It is and electric (</a:t>
                </a:r>
                <a14:m>
                  <m:oMath xmlns:m="http://schemas.openxmlformats.org/officeDocument/2006/math">
                    <m:r>
                      <a:rPr lang="en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IT" sz="2000" dirty="0"/>
                  <a:t>) and isovector (</a:t>
                </a:r>
                <a14:m>
                  <m:oMath xmlns:m="http://schemas.openxmlformats.org/officeDocument/2006/math">
                    <m:r>
                      <a:rPr lang="en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IT" sz="2000" dirty="0"/>
                  <a:t>) transition.</a:t>
                </a:r>
              </a:p>
              <a:p>
                <a:pPr algn="just"/>
                <a:endParaRPr lang="en-IT" sz="2000" dirty="0"/>
              </a:p>
            </p:txBody>
          </p:sp>
        </mc:Choice>
        <mc:Fallback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59D8FAAD-48F0-5579-E7FD-2070DAEB89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3" y="2683716"/>
                <a:ext cx="4924034" cy="1938992"/>
              </a:xfrm>
              <a:prstGeom prst="rect">
                <a:avLst/>
              </a:prstGeom>
              <a:blipFill>
                <a:blip r:embed="rId3"/>
                <a:stretch>
                  <a:fillRect l="-1289" t="-1961" r="-1289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2E8E2A96-07AC-30ED-378C-32448E2C1A58}"/>
              </a:ext>
            </a:extLst>
          </p:cNvPr>
          <p:cNvGrpSpPr/>
          <p:nvPr/>
        </p:nvGrpSpPr>
        <p:grpSpPr>
          <a:xfrm>
            <a:off x="3318004" y="1371747"/>
            <a:ext cx="1725089" cy="1188000"/>
            <a:chOff x="3188263" y="1642227"/>
            <a:chExt cx="1725089" cy="1188000"/>
          </a:xfrm>
        </p:grpSpPr>
        <p:pic>
          <p:nvPicPr>
            <p:cNvPr id="11" name="Picture 10" descr="A group of red balls&#10;&#10;AI-generated content may be incorrect.">
              <a:extLst>
                <a:ext uri="{FF2B5EF4-FFF2-40B4-BE49-F238E27FC236}">
                  <a16:creationId xmlns:a16="http://schemas.microsoft.com/office/drawing/2014/main" id="{75847D22-9172-0DE2-21ED-BE14D17C75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5352" y="1642227"/>
              <a:ext cx="1188000" cy="118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069C340-978C-2DAC-F4E7-B7AE533F7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8263" y="1642227"/>
              <a:ext cx="1188000" cy="118800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E9D310A-903B-1EF1-029F-257C8EA8BD3D}"/>
              </a:ext>
            </a:extLst>
          </p:cNvPr>
          <p:cNvGrpSpPr/>
          <p:nvPr/>
        </p:nvGrpSpPr>
        <p:grpSpPr>
          <a:xfrm>
            <a:off x="791679" y="1373291"/>
            <a:ext cx="1725089" cy="1188000"/>
            <a:chOff x="791679" y="1643855"/>
            <a:chExt cx="1725089" cy="118800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04E5AD1-CB7D-EC22-1685-216E5F081E14}"/>
                </a:ext>
              </a:extLst>
            </p:cNvPr>
            <p:cNvGrpSpPr/>
            <p:nvPr/>
          </p:nvGrpSpPr>
          <p:grpSpPr>
            <a:xfrm>
              <a:off x="791679" y="1643855"/>
              <a:ext cx="1725089" cy="1188000"/>
              <a:chOff x="458565" y="1642227"/>
              <a:chExt cx="1725089" cy="1188000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3111CCA9-D1A5-ECD7-95F7-50045E38BF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8565" y="1642227"/>
                <a:ext cx="1188000" cy="1188000"/>
              </a:xfrm>
              <a:prstGeom prst="rect">
                <a:avLst/>
              </a:prstGeom>
            </p:spPr>
          </p:pic>
          <p:pic>
            <p:nvPicPr>
              <p:cNvPr id="8" name="Picture 7" descr="A group of red balls&#10;&#10;AI-generated content may be incorrect.">
                <a:extLst>
                  <a:ext uri="{FF2B5EF4-FFF2-40B4-BE49-F238E27FC236}">
                    <a16:creationId xmlns:a16="http://schemas.microsoft.com/office/drawing/2014/main" id="{FD67E6C7-6AD7-1D4F-A75D-E2D468A204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95654" y="1642227"/>
                <a:ext cx="1188000" cy="1188000"/>
              </a:xfrm>
              <a:prstGeom prst="rect">
                <a:avLst/>
              </a:prstGeom>
            </p:spPr>
          </p:pic>
        </p:grp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AE99AA1E-6497-50BF-A23F-B5E4EBD363D0}"/>
                </a:ext>
              </a:extLst>
            </p:cNvPr>
            <p:cNvCxnSpPr>
              <a:cxnSpLocks/>
            </p:cNvCxnSpPr>
            <p:nvPr/>
          </p:nvCxnSpPr>
          <p:spPr>
            <a:xfrm>
              <a:off x="1247915" y="2237855"/>
              <a:ext cx="812616" cy="0"/>
            </a:xfrm>
            <a:prstGeom prst="straightConnector1">
              <a:avLst/>
            </a:prstGeom>
            <a:ln w="57150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BD4D94C-39CE-760C-BD12-93B90F711ECC}"/>
              </a:ext>
            </a:extLst>
          </p:cNvPr>
          <p:cNvCxnSpPr>
            <a:cxnSpLocks/>
          </p:cNvCxnSpPr>
          <p:nvPr/>
        </p:nvCxnSpPr>
        <p:spPr>
          <a:xfrm>
            <a:off x="3774240" y="2016547"/>
            <a:ext cx="812616" cy="0"/>
          </a:xfrm>
          <a:prstGeom prst="straightConnector1">
            <a:avLst/>
          </a:prstGeom>
          <a:ln w="57150">
            <a:solidFill>
              <a:schemeClr val="bg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06C2B8-032E-1DD1-EF26-29544594A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1362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97F1E-6125-AF1F-D6B0-286379519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1B9DD2E-14B3-8686-E51C-8C36BFB8D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9AA2A8-D4AE-C5D4-F05D-530539F21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EA098AE-50C1-D927-CD88-928DE2E80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Experimental Technique: GDR (I)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2284F6A6-CA78-1718-AE53-3BD2A8944D48}"/>
              </a:ext>
            </a:extLst>
          </p:cNvPr>
          <p:cNvGrpSpPr/>
          <p:nvPr/>
        </p:nvGrpSpPr>
        <p:grpSpPr>
          <a:xfrm>
            <a:off x="5565215" y="1685412"/>
            <a:ext cx="6093372" cy="1751310"/>
            <a:chOff x="5565215" y="2202380"/>
            <a:chExt cx="6093372" cy="1751310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2F8A4A4A-360C-02D5-9327-5E9EF99D4226}"/>
                </a:ext>
              </a:extLst>
            </p:cNvPr>
            <p:cNvGrpSpPr/>
            <p:nvPr/>
          </p:nvGrpSpPr>
          <p:grpSpPr>
            <a:xfrm>
              <a:off x="5565215" y="2354102"/>
              <a:ext cx="5777380" cy="1599588"/>
              <a:chOff x="5565215" y="2918885"/>
              <a:chExt cx="5777380" cy="1599588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81EC25D1-A2D9-B45A-1C2E-C196EF80566A}"/>
                  </a:ext>
                </a:extLst>
              </p:cNvPr>
              <p:cNvGrpSpPr/>
              <p:nvPr/>
            </p:nvGrpSpPr>
            <p:grpSpPr>
              <a:xfrm>
                <a:off x="5565215" y="2918885"/>
                <a:ext cx="5777380" cy="1599588"/>
                <a:chOff x="5972916" y="1232563"/>
                <a:chExt cx="5777380" cy="1599588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8ECAC5AA-2F0E-A1D5-9CF5-E260449D7AD8}"/>
                    </a:ext>
                  </a:extLst>
                </p:cNvPr>
                <p:cNvGrpSpPr/>
                <p:nvPr/>
              </p:nvGrpSpPr>
              <p:grpSpPr>
                <a:xfrm>
                  <a:off x="5972916" y="1232563"/>
                  <a:ext cx="2204592" cy="1216675"/>
                  <a:chOff x="4922976" y="5523833"/>
                  <a:chExt cx="2204592" cy="1216675"/>
                </a:xfrm>
              </p:grpSpPr>
              <p:cxnSp>
                <p:nvCxnSpPr>
                  <p:cNvPr id="43" name="Straight Connector 42">
                    <a:extLst>
                      <a:ext uri="{FF2B5EF4-FFF2-40B4-BE49-F238E27FC236}">
                        <a16:creationId xmlns:a16="http://schemas.microsoft.com/office/drawing/2014/main" id="{D077A18E-68AA-E3C2-352C-F7210A15FB6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87568" y="6523257"/>
                    <a:ext cx="1440000" cy="0"/>
                  </a:xfrm>
                  <a:prstGeom prst="line">
                    <a:avLst/>
                  </a:prstGeom>
                  <a:ln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Straight Connector 43">
                    <a:extLst>
                      <a:ext uri="{FF2B5EF4-FFF2-40B4-BE49-F238E27FC236}">
                        <a16:creationId xmlns:a16="http://schemas.microsoft.com/office/drawing/2014/main" id="{B6DDA2E7-84C5-F441-0439-6BA97C20C67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87568" y="5753637"/>
                    <a:ext cx="1440000" cy="0"/>
                  </a:xfrm>
                  <a:prstGeom prst="line">
                    <a:avLst/>
                  </a:prstGeom>
                  <a:ln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Straight Arrow Connector 44">
                    <a:extLst>
                      <a:ext uri="{FF2B5EF4-FFF2-40B4-BE49-F238E27FC236}">
                        <a16:creationId xmlns:a16="http://schemas.microsoft.com/office/drawing/2014/main" id="{01090B15-BB74-757D-3DB1-50443D56171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407568" y="5789676"/>
                    <a:ext cx="0" cy="720000"/>
                  </a:xfrm>
                  <a:prstGeom prst="straightConnector1">
                    <a:avLst/>
                  </a:prstGeom>
                  <a:ln w="76200">
                    <a:solidFill>
                      <a:schemeClr val="tx1">
                        <a:lumMod val="75000"/>
                        <a:lumOff val="2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6" name="TextBox 45">
                    <a:extLst>
                      <a:ext uri="{FF2B5EF4-FFF2-40B4-BE49-F238E27FC236}">
                        <a16:creationId xmlns:a16="http://schemas.microsoft.com/office/drawing/2014/main" id="{C1EF5505-B200-AB16-58C2-F343D345F196}"/>
                      </a:ext>
                    </a:extLst>
                  </p:cNvPr>
                  <p:cNvSpPr txBox="1"/>
                  <p:nvPr/>
                </p:nvSpPr>
                <p:spPr>
                  <a:xfrm>
                    <a:off x="4958029" y="6278843"/>
                    <a:ext cx="113041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400" dirty="0"/>
                      <a:t>I = 0</a:t>
                    </a:r>
                  </a:p>
                </p:txBody>
              </p:sp>
              <p:sp>
                <p:nvSpPr>
                  <p:cNvPr id="47" name="TextBox 46">
                    <a:extLst>
                      <a:ext uri="{FF2B5EF4-FFF2-40B4-BE49-F238E27FC236}">
                        <a16:creationId xmlns:a16="http://schemas.microsoft.com/office/drawing/2014/main" id="{4CEF95F2-AE37-794F-A4A7-E7B4C964CCCA}"/>
                      </a:ext>
                    </a:extLst>
                  </p:cNvPr>
                  <p:cNvSpPr txBox="1"/>
                  <p:nvPr/>
                </p:nvSpPr>
                <p:spPr>
                  <a:xfrm>
                    <a:off x="4922976" y="5523833"/>
                    <a:ext cx="113041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400" dirty="0"/>
                      <a:t>I = 0</a:t>
                    </a:r>
                  </a:p>
                </p:txBody>
              </p:sp>
              <p:sp>
                <p:nvSpPr>
                  <p:cNvPr id="48" name="Multiply 47">
                    <a:extLst>
                      <a:ext uri="{FF2B5EF4-FFF2-40B4-BE49-F238E27FC236}">
                        <a16:creationId xmlns:a16="http://schemas.microsoft.com/office/drawing/2014/main" id="{AF80B96B-0085-F46C-1FC2-B6F41B397787}"/>
                      </a:ext>
                    </a:extLst>
                  </p:cNvPr>
                  <p:cNvSpPr/>
                  <p:nvPr/>
                </p:nvSpPr>
                <p:spPr>
                  <a:xfrm>
                    <a:off x="5852322" y="5789676"/>
                    <a:ext cx="1130415" cy="527613"/>
                  </a:xfrm>
                  <a:prstGeom prst="mathMultiply">
                    <a:avLst/>
                  </a:prstGeom>
                  <a:gradFill>
                    <a:gsLst>
                      <a:gs pos="0">
                        <a:srgbClr val="FF0000"/>
                      </a:gs>
                      <a:gs pos="84000">
                        <a:srgbClr val="C00000"/>
                      </a:gs>
                    </a:gsLst>
                  </a:gradFill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</p:grp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F56CE44F-FF53-D7B2-018B-466798C50117}"/>
                    </a:ext>
                  </a:extLst>
                </p:cNvPr>
                <p:cNvGrpSpPr/>
                <p:nvPr/>
              </p:nvGrpSpPr>
              <p:grpSpPr>
                <a:xfrm>
                  <a:off x="8464929" y="2001154"/>
                  <a:ext cx="3285367" cy="830997"/>
                  <a:chOff x="4872353" y="6273200"/>
                  <a:chExt cx="3285367" cy="830997"/>
                </a:xfrm>
              </p:grpSpPr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8359C45F-D034-A101-B0FC-809E498BB01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72353" y="6504033"/>
                    <a:ext cx="1440000" cy="0"/>
                  </a:xfrm>
                  <a:prstGeom prst="line">
                    <a:avLst/>
                  </a:prstGeom>
                  <a:ln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89AE2714-229E-E6B5-44CA-DC544BB96DCE}"/>
                      </a:ext>
                    </a:extLst>
                  </p:cNvPr>
                  <p:cNvSpPr txBox="1"/>
                  <p:nvPr/>
                </p:nvSpPr>
                <p:spPr>
                  <a:xfrm>
                    <a:off x="6430412" y="6273200"/>
                    <a:ext cx="1727308" cy="830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400" dirty="0"/>
                      <a:t>I =1 </a:t>
                    </a:r>
                    <a:br>
                      <a:rPr lang="en-GB" sz="2400" dirty="0"/>
                    </a:br>
                    <a:r>
                      <a:rPr lang="en-GB" sz="2400" dirty="0"/>
                      <a:t>(few states)</a:t>
                    </a:r>
                  </a:p>
                </p:txBody>
              </p:sp>
            </p:grp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EA36A84D-A1D7-FBD9-AA10-D1704EB1A22A}"/>
                    </a:ext>
                  </a:extLst>
                </p:cNvPr>
                <p:cNvSpPr txBox="1"/>
                <p:nvPr/>
              </p:nvSpPr>
              <p:spPr>
                <a:xfrm>
                  <a:off x="6642264" y="1573134"/>
                  <a:ext cx="57688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E1</a:t>
                  </a:r>
                </a:p>
              </p:txBody>
            </p:sp>
          </p:grpSp>
          <p:cxnSp>
            <p:nvCxnSpPr>
              <p:cNvPr id="65" name="Straight Arrow Connector 64">
                <a:extLst>
                  <a:ext uri="{FF2B5EF4-FFF2-40B4-BE49-F238E27FC236}">
                    <a16:creationId xmlns:a16="http://schemas.microsoft.com/office/drawing/2014/main" id="{417BFFED-6D0F-50D3-7AE9-DEBAFE8DD8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4576" y="3224501"/>
                <a:ext cx="1226712" cy="653875"/>
              </a:xfrm>
              <a:prstGeom prst="straightConnector1">
                <a:avLst/>
              </a:prstGeom>
              <a:ln w="762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05C7D547-1F9D-3001-7D65-26D429964D4E}"/>
                    </a:ext>
                  </a:extLst>
                </p:cNvPr>
                <p:cNvSpPr txBox="1"/>
                <p:nvPr/>
              </p:nvSpPr>
              <p:spPr>
                <a:xfrm>
                  <a:off x="9131192" y="2202380"/>
                  <a:ext cx="2527395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No Mixing</a:t>
                  </a:r>
                </a:p>
                <a:p>
                  <a:pPr/>
                  <a14:m>
                    <m:oMathPara xmlns:m="http://schemas.openxmlformats.org/officeDocument/2006/math">
                      <m:oMath>
                        <m:d>
                          <m:dPr>
                            <m:begChr m:val="|"/>
                            <m:endChr m:val="|"/>
                            <m:ctrlP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"/>
                                <m:endChr m:val="⟩"/>
                                <m:ctrlP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d>
                            <m: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</m:d>
                        <m:d>
                          <m:dPr>
                            <m:begChr m:val=""/>
                            <m:endChr m:val="⟩"/>
                            <m:ctrlPr>
                              <a:rPr lang="it-IT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05C7D547-1F9D-3001-7D65-26D429964D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31192" y="2202380"/>
                  <a:ext cx="2527395" cy="830997"/>
                </a:xfrm>
                <a:prstGeom prst="rect">
                  <a:avLst/>
                </a:prstGeom>
                <a:blipFill>
                  <a:blip r:embed="rId2"/>
                  <a:stretch>
                    <a:fillRect l="-4020" t="-26866" b="-104478"/>
                  </a:stretch>
                </a:blipFill>
              </p:spPr>
              <p:txBody>
                <a:bodyPr/>
                <a:lstStyle/>
                <a:p>
                  <a:r>
                    <a:rPr lang="en-IT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001E333E-63EF-743E-32B9-C98D7118B389}"/>
                  </a:ext>
                </a:extLst>
              </p:cNvPr>
              <p:cNvSpPr txBox="1"/>
              <p:nvPr/>
            </p:nvSpPr>
            <p:spPr>
              <a:xfrm>
                <a:off x="446533" y="2683716"/>
                <a:ext cx="4924034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IT" sz="2000" dirty="0"/>
                  <a:t>GDR can be described as an oscillation of the protons against the neutrons.</a:t>
                </a:r>
              </a:p>
              <a:p>
                <a:pPr algn="just"/>
                <a:endParaRPr lang="en-IT" sz="2000" dirty="0"/>
              </a:p>
              <a:p>
                <a:pPr algn="just"/>
                <a:r>
                  <a:rPr lang="en-IT" sz="2000" dirty="0"/>
                  <a:t>It is and electric (</a:t>
                </a:r>
                <a14:m>
                  <m:oMath xmlns:m="http://schemas.openxmlformats.org/officeDocument/2006/math">
                    <m:r>
                      <a:rPr lang="en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IT" sz="2000" dirty="0"/>
                  <a:t>) and isovector (</a:t>
                </a:r>
                <a14:m>
                  <m:oMath xmlns:m="http://schemas.openxmlformats.org/officeDocument/2006/math">
                    <m:r>
                      <a:rPr lang="en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IT" sz="2000" dirty="0"/>
                  <a:t>) transition.</a:t>
                </a:r>
              </a:p>
              <a:p>
                <a:pPr algn="just"/>
                <a:endParaRPr lang="en-IT" sz="2000" dirty="0"/>
              </a:p>
            </p:txBody>
          </p:sp>
        </mc:Choice>
        <mc:Fallback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001E333E-63EF-743E-32B9-C98D7118B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3" y="2683716"/>
                <a:ext cx="4924034" cy="1938992"/>
              </a:xfrm>
              <a:prstGeom prst="rect">
                <a:avLst/>
              </a:prstGeom>
              <a:blipFill>
                <a:blip r:embed="rId3"/>
                <a:stretch>
                  <a:fillRect l="-1289" t="-1961" r="-1289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F017221B-C3D1-8318-FDCC-F92FE8BF4DC9}"/>
              </a:ext>
            </a:extLst>
          </p:cNvPr>
          <p:cNvGrpSpPr/>
          <p:nvPr/>
        </p:nvGrpSpPr>
        <p:grpSpPr>
          <a:xfrm>
            <a:off x="3318004" y="1371747"/>
            <a:ext cx="1725089" cy="1188000"/>
            <a:chOff x="3188263" y="1642227"/>
            <a:chExt cx="1725089" cy="1188000"/>
          </a:xfrm>
        </p:grpSpPr>
        <p:pic>
          <p:nvPicPr>
            <p:cNvPr id="11" name="Picture 10" descr="A group of red balls&#10;&#10;AI-generated content may be incorrect.">
              <a:extLst>
                <a:ext uri="{FF2B5EF4-FFF2-40B4-BE49-F238E27FC236}">
                  <a16:creationId xmlns:a16="http://schemas.microsoft.com/office/drawing/2014/main" id="{7B25F905-F5E2-FBCE-19B5-10D3F91B8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5352" y="1642227"/>
              <a:ext cx="1188000" cy="118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69B6D15-F52B-5CA6-7A4C-254B584841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8263" y="1642227"/>
              <a:ext cx="1188000" cy="118800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CE873F2-2FBB-7AA7-AD74-20C70CDAD97D}"/>
              </a:ext>
            </a:extLst>
          </p:cNvPr>
          <p:cNvGrpSpPr/>
          <p:nvPr/>
        </p:nvGrpSpPr>
        <p:grpSpPr>
          <a:xfrm>
            <a:off x="791679" y="1373291"/>
            <a:ext cx="1725089" cy="1188000"/>
            <a:chOff x="791679" y="1643855"/>
            <a:chExt cx="1725089" cy="118800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E5B84DB-D0BA-3D73-56DC-D75FA07932F9}"/>
                </a:ext>
              </a:extLst>
            </p:cNvPr>
            <p:cNvGrpSpPr/>
            <p:nvPr/>
          </p:nvGrpSpPr>
          <p:grpSpPr>
            <a:xfrm>
              <a:off x="791679" y="1643855"/>
              <a:ext cx="1725089" cy="1188000"/>
              <a:chOff x="458565" y="1642227"/>
              <a:chExt cx="1725089" cy="1188000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865F6824-FC0E-0383-C6DD-50992E2747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8565" y="1642227"/>
                <a:ext cx="1188000" cy="1188000"/>
              </a:xfrm>
              <a:prstGeom prst="rect">
                <a:avLst/>
              </a:prstGeom>
            </p:spPr>
          </p:pic>
          <p:pic>
            <p:nvPicPr>
              <p:cNvPr id="8" name="Picture 7" descr="A group of red balls&#10;&#10;AI-generated content may be incorrect.">
                <a:extLst>
                  <a:ext uri="{FF2B5EF4-FFF2-40B4-BE49-F238E27FC236}">
                    <a16:creationId xmlns:a16="http://schemas.microsoft.com/office/drawing/2014/main" id="{C8B668B3-E834-7F4B-E17D-BC6B5FE807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95654" y="1642227"/>
                <a:ext cx="1188000" cy="1188000"/>
              </a:xfrm>
              <a:prstGeom prst="rect">
                <a:avLst/>
              </a:prstGeom>
            </p:spPr>
          </p:pic>
        </p:grp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F3ED23D5-EFC3-4487-BE05-C6F4D3B17C53}"/>
                </a:ext>
              </a:extLst>
            </p:cNvPr>
            <p:cNvCxnSpPr>
              <a:cxnSpLocks/>
            </p:cNvCxnSpPr>
            <p:nvPr/>
          </p:nvCxnSpPr>
          <p:spPr>
            <a:xfrm>
              <a:off x="1247915" y="2237855"/>
              <a:ext cx="812616" cy="0"/>
            </a:xfrm>
            <a:prstGeom prst="straightConnector1">
              <a:avLst/>
            </a:prstGeom>
            <a:ln w="57150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52461B1-4F2B-707B-F885-F16AC50B3604}"/>
              </a:ext>
            </a:extLst>
          </p:cNvPr>
          <p:cNvCxnSpPr>
            <a:cxnSpLocks/>
          </p:cNvCxnSpPr>
          <p:nvPr/>
        </p:nvCxnSpPr>
        <p:spPr>
          <a:xfrm>
            <a:off x="3774240" y="2016547"/>
            <a:ext cx="812616" cy="0"/>
          </a:xfrm>
          <a:prstGeom prst="straightConnector1">
            <a:avLst/>
          </a:prstGeom>
          <a:ln w="57150">
            <a:solidFill>
              <a:schemeClr val="bg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7417F7-2F1B-0EC2-8CBD-E46FA133E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201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C7EB4-C132-847F-2B3F-FA42B810B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BCD89-9D61-5318-A73F-E93A893CA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Motivations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77AD7-599D-0397-E68F-9EC0834CC8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baseline="30000" dirty="0"/>
              <a:t>72</a:t>
            </a:r>
            <a:r>
              <a:rPr lang="en-IT" dirty="0"/>
              <a:t>K</a:t>
            </a:r>
            <a:r>
              <a:rPr lang="en-IT" cap="none" dirty="0"/>
              <a:t>r</a:t>
            </a:r>
            <a:r>
              <a:rPr lang="en-IT" dirty="0"/>
              <a:t> at lowest possible temperature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9F051D0-24AE-3328-C160-E57FA4C2D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B852F0-3170-99FE-81B0-F1637CE08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4AEAD-434D-326E-E2A2-0F05F63E2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CDE4EB6-11BF-58E8-EEDC-8C810B9CE5C2}"/>
              </a:ext>
            </a:extLst>
          </p:cNvPr>
          <p:cNvGrpSpPr>
            <a:grpSpLocks noChangeAspect="1"/>
          </p:cNvGrpSpPr>
          <p:nvPr/>
        </p:nvGrpSpPr>
        <p:grpSpPr>
          <a:xfrm>
            <a:off x="572321" y="253999"/>
            <a:ext cx="11304000" cy="3229176"/>
            <a:chOff x="703891" y="1051046"/>
            <a:chExt cx="7926992" cy="226447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DAF6E06-2230-3BC2-0106-5C63D8B54B2A}"/>
                </a:ext>
              </a:extLst>
            </p:cNvPr>
            <p:cNvGrpSpPr/>
            <p:nvPr/>
          </p:nvGrpSpPr>
          <p:grpSpPr>
            <a:xfrm>
              <a:off x="703891" y="1051046"/>
              <a:ext cx="7926992" cy="2264477"/>
              <a:chOff x="703891" y="1051046"/>
              <a:chExt cx="7926992" cy="2264477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6690EEC4-F956-60D9-3599-D8F4E89E184A}"/>
                  </a:ext>
                </a:extLst>
              </p:cNvPr>
              <p:cNvGrpSpPr/>
              <p:nvPr/>
            </p:nvGrpSpPr>
            <p:grpSpPr>
              <a:xfrm>
                <a:off x="703891" y="1051046"/>
                <a:ext cx="7772400" cy="2155239"/>
                <a:chOff x="703891" y="1051046"/>
                <a:chExt cx="7772400" cy="2155239"/>
              </a:xfrm>
            </p:grpSpPr>
            <p:pic>
              <p:nvPicPr>
                <p:cNvPr id="8" name="Picture 7" descr="A close up of a chart&#10;&#10;AI-generated content may be incorrect.">
                  <a:extLst>
                    <a:ext uri="{FF2B5EF4-FFF2-40B4-BE49-F238E27FC236}">
                      <a16:creationId xmlns:a16="http://schemas.microsoft.com/office/drawing/2014/main" id="{F30AB90E-7E09-B0C9-58C0-71527B70B89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alphaModFix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1956" b="2307"/>
                <a:stretch>
                  <a:fillRect/>
                </a:stretch>
              </p:blipFill>
              <p:spPr>
                <a:xfrm>
                  <a:off x="703891" y="1051046"/>
                  <a:ext cx="7772400" cy="2155239"/>
                </a:xfrm>
                <a:prstGeom prst="rect">
                  <a:avLst/>
                </a:prstGeom>
              </p:spPr>
            </p:pic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940D15BA-AB27-F158-D702-5FC1A9D7F654}"/>
                    </a:ext>
                  </a:extLst>
                </p:cNvPr>
                <p:cNvSpPr/>
                <p:nvPr/>
              </p:nvSpPr>
              <p:spPr>
                <a:xfrm>
                  <a:off x="999919" y="1058415"/>
                  <a:ext cx="1078861" cy="618371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T"/>
                </a:p>
              </p:txBody>
            </p:sp>
          </p:grp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EE97569-D629-7DE5-6777-F79D4444FB92}"/>
                  </a:ext>
                </a:extLst>
              </p:cNvPr>
              <p:cNvSpPr/>
              <p:nvPr/>
            </p:nvSpPr>
            <p:spPr>
              <a:xfrm>
                <a:off x="7736218" y="2670837"/>
                <a:ext cx="894665" cy="64468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T"/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A80D8F2-3BE9-3184-F314-C366FDC74F1E}"/>
                </a:ext>
              </a:extLst>
            </p:cNvPr>
            <p:cNvSpPr/>
            <p:nvPr/>
          </p:nvSpPr>
          <p:spPr>
            <a:xfrm>
              <a:off x="8028958" y="2513679"/>
              <a:ext cx="601925" cy="6446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dirty="0"/>
            </a:p>
          </p:txBody>
        </p:sp>
      </p:grpSp>
    </p:spTree>
    <p:extLst>
      <p:ext uri="{BB962C8B-B14F-4D97-AF65-F5344CB8AC3E}">
        <p14:creationId xmlns:p14="http://schemas.microsoft.com/office/powerpoint/2010/main" val="24264856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C5E0B-5280-0611-5F08-873DFAAC0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46A201F-D974-FBA0-4784-3E8E14974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987872E-28AC-8535-2E60-33C05AFC2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14C775C-D483-3F7F-C540-90EAF158C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Experimental Technique: GDR (I)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6772B8A8-64B5-0FBD-A33D-AE6A0E9FF5D6}"/>
              </a:ext>
            </a:extLst>
          </p:cNvPr>
          <p:cNvGrpSpPr/>
          <p:nvPr/>
        </p:nvGrpSpPr>
        <p:grpSpPr>
          <a:xfrm>
            <a:off x="5565218" y="4251429"/>
            <a:ext cx="5777377" cy="1221335"/>
            <a:chOff x="5565218" y="4042994"/>
            <a:chExt cx="5777377" cy="1221335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22FF0402-5BEF-C33E-5A94-C5D8212FCE6E}"/>
                </a:ext>
              </a:extLst>
            </p:cNvPr>
            <p:cNvGrpSpPr/>
            <p:nvPr/>
          </p:nvGrpSpPr>
          <p:grpSpPr>
            <a:xfrm>
              <a:off x="5565218" y="4042994"/>
              <a:ext cx="5777377" cy="1221335"/>
              <a:chOff x="6067049" y="1227903"/>
              <a:chExt cx="5777377" cy="1221335"/>
            </a:xfrm>
          </p:grpSpPr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4D5D6D33-9312-8BBC-5157-D1E20B33029D}"/>
                  </a:ext>
                </a:extLst>
              </p:cNvPr>
              <p:cNvGrpSpPr/>
              <p:nvPr/>
            </p:nvGrpSpPr>
            <p:grpSpPr>
              <a:xfrm>
                <a:off x="6067049" y="1232563"/>
                <a:ext cx="2204592" cy="1216675"/>
                <a:chOff x="5017109" y="5523833"/>
                <a:chExt cx="2204592" cy="1216675"/>
              </a:xfrm>
            </p:grpSpPr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0B533427-B13F-88FF-2C70-6A2FE2D8CA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87568" y="6523257"/>
                  <a:ext cx="1440000" cy="0"/>
                </a:xfrm>
                <a:prstGeom prst="line">
                  <a:avLst/>
                </a:prstGeom>
                <a:ln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04D63F28-D26F-A68E-EAD4-A936E178FB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81701" y="5753637"/>
                  <a:ext cx="1440000" cy="0"/>
                </a:xfrm>
                <a:prstGeom prst="line">
                  <a:avLst/>
                </a:prstGeom>
                <a:ln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Arrow Connector 75">
                  <a:extLst>
                    <a:ext uri="{FF2B5EF4-FFF2-40B4-BE49-F238E27FC236}">
                      <a16:creationId xmlns:a16="http://schemas.microsoft.com/office/drawing/2014/main" id="{AF766E4C-00F5-219C-A29F-0CBE117082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501701" y="5789676"/>
                  <a:ext cx="0" cy="720000"/>
                </a:xfrm>
                <a:prstGeom prst="straightConnector1">
                  <a:avLst/>
                </a:prstGeom>
                <a:ln w="76200">
                  <a:solidFill>
                    <a:schemeClr val="tx1">
                      <a:lumMod val="75000"/>
                      <a:lumOff val="2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81D5EF5D-E054-BF18-9CCB-5711817D8CC0}"/>
                    </a:ext>
                  </a:extLst>
                </p:cNvPr>
                <p:cNvSpPr txBox="1"/>
                <p:nvPr/>
              </p:nvSpPr>
              <p:spPr>
                <a:xfrm>
                  <a:off x="5052162" y="6278843"/>
                  <a:ext cx="113041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I = 0</a:t>
                  </a:r>
                </a:p>
              </p:txBody>
            </p:sp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704334F9-D7CB-2001-2E36-F24CB402E126}"/>
                    </a:ext>
                  </a:extLst>
                </p:cNvPr>
                <p:cNvSpPr txBox="1"/>
                <p:nvPr/>
              </p:nvSpPr>
              <p:spPr>
                <a:xfrm>
                  <a:off x="5017109" y="5523833"/>
                  <a:ext cx="113041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I = 0</a:t>
                  </a:r>
                </a:p>
              </p:txBody>
            </p:sp>
            <p:sp>
              <p:nvSpPr>
                <p:cNvPr id="79" name="Multiply 78">
                  <a:extLst>
                    <a:ext uri="{FF2B5EF4-FFF2-40B4-BE49-F238E27FC236}">
                      <a16:creationId xmlns:a16="http://schemas.microsoft.com/office/drawing/2014/main" id="{149EA7BD-124B-F044-D706-826986D263C3}"/>
                    </a:ext>
                  </a:extLst>
                </p:cNvPr>
                <p:cNvSpPr/>
                <p:nvPr/>
              </p:nvSpPr>
              <p:spPr>
                <a:xfrm>
                  <a:off x="5946455" y="5789676"/>
                  <a:ext cx="1130415" cy="527613"/>
                </a:xfrm>
                <a:prstGeom prst="mathMultiply">
                  <a:avLst/>
                </a:prstGeom>
                <a:gradFill>
                  <a:gsLst>
                    <a:gs pos="0">
                      <a:srgbClr val="FF0000"/>
                    </a:gs>
                    <a:gs pos="84000">
                      <a:srgbClr val="C00000"/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23384183-E47A-FDEE-34A7-878E08220202}"/>
                  </a:ext>
                </a:extLst>
              </p:cNvPr>
              <p:cNvGrpSpPr/>
              <p:nvPr/>
            </p:nvGrpSpPr>
            <p:grpSpPr>
              <a:xfrm>
                <a:off x="8558631" y="1227903"/>
                <a:ext cx="3285795" cy="461665"/>
                <a:chOff x="4966055" y="5499949"/>
                <a:chExt cx="3285795" cy="461665"/>
              </a:xfrm>
            </p:grpSpPr>
            <p:cxnSp>
              <p:nvCxnSpPr>
                <p:cNvPr id="72" name="Straight Connector 71">
                  <a:extLst>
                    <a:ext uri="{FF2B5EF4-FFF2-40B4-BE49-F238E27FC236}">
                      <a16:creationId xmlns:a16="http://schemas.microsoft.com/office/drawing/2014/main" id="{61269AD8-8318-EDFD-4F7E-F732C0DBBE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66055" y="5733660"/>
                  <a:ext cx="1440000" cy="0"/>
                </a:xfrm>
                <a:prstGeom prst="line">
                  <a:avLst/>
                </a:prstGeom>
                <a:ln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DA36F8AD-1706-5064-C0C7-748A93F6EA9A}"/>
                    </a:ext>
                  </a:extLst>
                </p:cNvPr>
                <p:cNvSpPr txBox="1"/>
                <p:nvPr/>
              </p:nvSpPr>
              <p:spPr>
                <a:xfrm>
                  <a:off x="6524542" y="5499949"/>
                  <a:ext cx="172730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I =1 </a:t>
                  </a:r>
                </a:p>
              </p:txBody>
            </p:sp>
          </p:grp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9DE06D6C-5D3B-AE98-9ECB-F63F648D98C9}"/>
                  </a:ext>
                </a:extLst>
              </p:cNvPr>
              <p:cNvSpPr txBox="1"/>
              <p:nvPr/>
            </p:nvSpPr>
            <p:spPr>
              <a:xfrm>
                <a:off x="6736397" y="1573134"/>
                <a:ext cx="57688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E1</a:t>
                </a:r>
              </a:p>
            </p:txBody>
          </p:sp>
        </p:grp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53207DB2-7D95-1E7C-9E93-3DBFA48597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317697" y="4340137"/>
              <a:ext cx="1459103" cy="656698"/>
            </a:xfrm>
            <a:prstGeom prst="straightConnector1">
              <a:avLst/>
            </a:prstGeom>
            <a:ln w="76200"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01B17CB-C8BF-D193-AE80-0A4C01DB14E8}"/>
                </a:ext>
              </a:extLst>
            </p:cNvPr>
            <p:cNvSpPr txBox="1"/>
            <p:nvPr/>
          </p:nvSpPr>
          <p:spPr>
            <a:xfrm>
              <a:off x="7774415" y="4049198"/>
              <a:ext cx="2673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+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18646F92-DC66-677A-F1E5-14220C2EA207}"/>
                  </a:ext>
                </a:extLst>
              </p:cNvPr>
              <p:cNvSpPr txBox="1"/>
              <p:nvPr/>
            </p:nvSpPr>
            <p:spPr>
              <a:xfrm>
                <a:off x="9131192" y="4876921"/>
                <a:ext cx="25273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Mixing</a:t>
                </a:r>
              </a:p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begChr m:val="|"/>
                          <m:endChr m:val="|"/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</m:d>
                      <m:d>
                        <m:dPr>
                          <m:begChr m:val=""/>
                          <m:endChr m:val="⟩"/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18646F92-DC66-677A-F1E5-14220C2EA2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1192" y="4876921"/>
                <a:ext cx="2527395" cy="830997"/>
              </a:xfrm>
              <a:prstGeom prst="rect">
                <a:avLst/>
              </a:prstGeom>
              <a:blipFill>
                <a:blip r:embed="rId2"/>
                <a:stretch>
                  <a:fillRect l="-6030" t="-28788" r="-13568" b="-10606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4" name="Group 93">
            <a:extLst>
              <a:ext uri="{FF2B5EF4-FFF2-40B4-BE49-F238E27FC236}">
                <a16:creationId xmlns:a16="http://schemas.microsoft.com/office/drawing/2014/main" id="{D53441C3-DF6D-E638-6622-42D8FBBF9650}"/>
              </a:ext>
            </a:extLst>
          </p:cNvPr>
          <p:cNvGrpSpPr/>
          <p:nvPr/>
        </p:nvGrpSpPr>
        <p:grpSpPr>
          <a:xfrm>
            <a:off x="5565215" y="1685412"/>
            <a:ext cx="6093372" cy="1751310"/>
            <a:chOff x="5565215" y="2202380"/>
            <a:chExt cx="6093372" cy="1751310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545A31DF-0140-846E-D380-2DD7F9F13214}"/>
                </a:ext>
              </a:extLst>
            </p:cNvPr>
            <p:cNvGrpSpPr/>
            <p:nvPr/>
          </p:nvGrpSpPr>
          <p:grpSpPr>
            <a:xfrm>
              <a:off x="5565215" y="2354102"/>
              <a:ext cx="5777380" cy="1599588"/>
              <a:chOff x="5565215" y="2918885"/>
              <a:chExt cx="5777380" cy="1599588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33AE36AC-1252-C303-1BD6-7C8A911C6D8E}"/>
                  </a:ext>
                </a:extLst>
              </p:cNvPr>
              <p:cNvGrpSpPr/>
              <p:nvPr/>
            </p:nvGrpSpPr>
            <p:grpSpPr>
              <a:xfrm>
                <a:off x="5565215" y="2918885"/>
                <a:ext cx="5777380" cy="1599588"/>
                <a:chOff x="5972916" y="1232563"/>
                <a:chExt cx="5777380" cy="1599588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08EA878B-1AA5-3900-9777-CC1413EF278A}"/>
                    </a:ext>
                  </a:extLst>
                </p:cNvPr>
                <p:cNvGrpSpPr/>
                <p:nvPr/>
              </p:nvGrpSpPr>
              <p:grpSpPr>
                <a:xfrm>
                  <a:off x="5972916" y="1232563"/>
                  <a:ext cx="2204592" cy="1216675"/>
                  <a:chOff x="4922976" y="5523833"/>
                  <a:chExt cx="2204592" cy="1216675"/>
                </a:xfrm>
              </p:grpSpPr>
              <p:cxnSp>
                <p:nvCxnSpPr>
                  <p:cNvPr id="43" name="Straight Connector 42">
                    <a:extLst>
                      <a:ext uri="{FF2B5EF4-FFF2-40B4-BE49-F238E27FC236}">
                        <a16:creationId xmlns:a16="http://schemas.microsoft.com/office/drawing/2014/main" id="{CDCAF36F-ED3F-7CF2-26BA-27A5C678880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87568" y="6523257"/>
                    <a:ext cx="1440000" cy="0"/>
                  </a:xfrm>
                  <a:prstGeom prst="line">
                    <a:avLst/>
                  </a:prstGeom>
                  <a:ln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Straight Connector 43">
                    <a:extLst>
                      <a:ext uri="{FF2B5EF4-FFF2-40B4-BE49-F238E27FC236}">
                        <a16:creationId xmlns:a16="http://schemas.microsoft.com/office/drawing/2014/main" id="{90088D92-04F9-FA67-D557-0761C522644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87568" y="5753637"/>
                    <a:ext cx="1440000" cy="0"/>
                  </a:xfrm>
                  <a:prstGeom prst="line">
                    <a:avLst/>
                  </a:prstGeom>
                  <a:ln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Straight Arrow Connector 44">
                    <a:extLst>
                      <a:ext uri="{FF2B5EF4-FFF2-40B4-BE49-F238E27FC236}">
                        <a16:creationId xmlns:a16="http://schemas.microsoft.com/office/drawing/2014/main" id="{9ACC8CF1-5B69-3A96-CA71-62D2AD66CE5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407568" y="5789676"/>
                    <a:ext cx="0" cy="720000"/>
                  </a:xfrm>
                  <a:prstGeom prst="straightConnector1">
                    <a:avLst/>
                  </a:prstGeom>
                  <a:ln w="76200">
                    <a:solidFill>
                      <a:schemeClr val="tx1">
                        <a:lumMod val="75000"/>
                        <a:lumOff val="2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6" name="TextBox 45">
                    <a:extLst>
                      <a:ext uri="{FF2B5EF4-FFF2-40B4-BE49-F238E27FC236}">
                        <a16:creationId xmlns:a16="http://schemas.microsoft.com/office/drawing/2014/main" id="{33E51D56-11F8-6BF0-2CC5-B22C28A22EA0}"/>
                      </a:ext>
                    </a:extLst>
                  </p:cNvPr>
                  <p:cNvSpPr txBox="1"/>
                  <p:nvPr/>
                </p:nvSpPr>
                <p:spPr>
                  <a:xfrm>
                    <a:off x="4958029" y="6278843"/>
                    <a:ext cx="113041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400" dirty="0"/>
                      <a:t>I = 0</a:t>
                    </a:r>
                  </a:p>
                </p:txBody>
              </p:sp>
              <p:sp>
                <p:nvSpPr>
                  <p:cNvPr id="47" name="TextBox 46">
                    <a:extLst>
                      <a:ext uri="{FF2B5EF4-FFF2-40B4-BE49-F238E27FC236}">
                        <a16:creationId xmlns:a16="http://schemas.microsoft.com/office/drawing/2014/main" id="{545DB607-9450-F860-E8ED-EAB80DC6131B}"/>
                      </a:ext>
                    </a:extLst>
                  </p:cNvPr>
                  <p:cNvSpPr txBox="1"/>
                  <p:nvPr/>
                </p:nvSpPr>
                <p:spPr>
                  <a:xfrm>
                    <a:off x="4922976" y="5523833"/>
                    <a:ext cx="113041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400" dirty="0"/>
                      <a:t>I = 0</a:t>
                    </a:r>
                  </a:p>
                </p:txBody>
              </p:sp>
              <p:sp>
                <p:nvSpPr>
                  <p:cNvPr id="48" name="Multiply 47">
                    <a:extLst>
                      <a:ext uri="{FF2B5EF4-FFF2-40B4-BE49-F238E27FC236}">
                        <a16:creationId xmlns:a16="http://schemas.microsoft.com/office/drawing/2014/main" id="{309E8F7D-3B53-D373-CEC6-72F7F3DC6CD5}"/>
                      </a:ext>
                    </a:extLst>
                  </p:cNvPr>
                  <p:cNvSpPr/>
                  <p:nvPr/>
                </p:nvSpPr>
                <p:spPr>
                  <a:xfrm>
                    <a:off x="5852322" y="5789676"/>
                    <a:ext cx="1130415" cy="527613"/>
                  </a:xfrm>
                  <a:prstGeom prst="mathMultiply">
                    <a:avLst/>
                  </a:prstGeom>
                  <a:gradFill>
                    <a:gsLst>
                      <a:gs pos="0">
                        <a:srgbClr val="FF0000"/>
                      </a:gs>
                      <a:gs pos="84000">
                        <a:srgbClr val="C00000"/>
                      </a:gs>
                    </a:gsLst>
                  </a:gradFill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</p:grp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C730F537-4013-079A-C9B1-9D675407151A}"/>
                    </a:ext>
                  </a:extLst>
                </p:cNvPr>
                <p:cNvGrpSpPr/>
                <p:nvPr/>
              </p:nvGrpSpPr>
              <p:grpSpPr>
                <a:xfrm>
                  <a:off x="8464929" y="2001154"/>
                  <a:ext cx="3285367" cy="830997"/>
                  <a:chOff x="4872353" y="6273200"/>
                  <a:chExt cx="3285367" cy="830997"/>
                </a:xfrm>
              </p:grpSpPr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6A9BC063-E1EE-4D65-2B36-2E9DDFAD671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72353" y="6504033"/>
                    <a:ext cx="1440000" cy="0"/>
                  </a:xfrm>
                  <a:prstGeom prst="line">
                    <a:avLst/>
                  </a:prstGeom>
                  <a:ln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697FBCF1-21C6-1294-109C-809E00E31E1F}"/>
                      </a:ext>
                    </a:extLst>
                  </p:cNvPr>
                  <p:cNvSpPr txBox="1"/>
                  <p:nvPr/>
                </p:nvSpPr>
                <p:spPr>
                  <a:xfrm>
                    <a:off x="6430412" y="6273200"/>
                    <a:ext cx="1727308" cy="830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400" dirty="0"/>
                      <a:t>I =1 </a:t>
                    </a:r>
                    <a:br>
                      <a:rPr lang="en-GB" sz="2400" dirty="0"/>
                    </a:br>
                    <a:r>
                      <a:rPr lang="en-GB" sz="2400" dirty="0"/>
                      <a:t>(few states)</a:t>
                    </a:r>
                  </a:p>
                </p:txBody>
              </p:sp>
            </p:grp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9EFDECA7-53A5-95F4-A9CB-EF24BD8DA89E}"/>
                    </a:ext>
                  </a:extLst>
                </p:cNvPr>
                <p:cNvSpPr txBox="1"/>
                <p:nvPr/>
              </p:nvSpPr>
              <p:spPr>
                <a:xfrm>
                  <a:off x="6642264" y="1573134"/>
                  <a:ext cx="57688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E1</a:t>
                  </a:r>
                </a:p>
              </p:txBody>
            </p:sp>
          </p:grpSp>
          <p:cxnSp>
            <p:nvCxnSpPr>
              <p:cNvPr id="65" name="Straight Arrow Connector 64">
                <a:extLst>
                  <a:ext uri="{FF2B5EF4-FFF2-40B4-BE49-F238E27FC236}">
                    <a16:creationId xmlns:a16="http://schemas.microsoft.com/office/drawing/2014/main" id="{42A1CC44-36F6-9D25-FC9F-FEFE695BD6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4576" y="3224501"/>
                <a:ext cx="1226712" cy="653875"/>
              </a:xfrm>
              <a:prstGeom prst="straightConnector1">
                <a:avLst/>
              </a:prstGeom>
              <a:ln w="762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CF4AD981-3BDF-64F7-CC6B-576C1428C109}"/>
                    </a:ext>
                  </a:extLst>
                </p:cNvPr>
                <p:cNvSpPr txBox="1"/>
                <p:nvPr/>
              </p:nvSpPr>
              <p:spPr>
                <a:xfrm>
                  <a:off x="9131192" y="2202380"/>
                  <a:ext cx="2527395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No Mixing</a:t>
                  </a:r>
                </a:p>
                <a:p>
                  <a:pPr/>
                  <a14:m>
                    <m:oMathPara xmlns:m="http://schemas.openxmlformats.org/officeDocument/2006/math">
                      <m:oMath>
                        <m:d>
                          <m:dPr>
                            <m:begChr m:val="|"/>
                            <m:endChr m:val="|"/>
                            <m:ctrlP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"/>
                                <m:endChr m:val="⟩"/>
                                <m:ctrlP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d>
                            <m: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</m:d>
                        <m:d>
                          <m:dPr>
                            <m:begChr m:val=""/>
                            <m:endChr m:val="⟩"/>
                            <m:ctrlPr>
                              <a:rPr lang="it-IT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CF4AD981-3BDF-64F7-CC6B-576C1428C1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31192" y="2202380"/>
                  <a:ext cx="2527395" cy="830997"/>
                </a:xfrm>
                <a:prstGeom prst="rect">
                  <a:avLst/>
                </a:prstGeom>
                <a:blipFill>
                  <a:blip r:embed="rId3"/>
                  <a:stretch>
                    <a:fillRect l="-4020" t="-26866" b="-104478"/>
                  </a:stretch>
                </a:blipFill>
              </p:spPr>
              <p:txBody>
                <a:bodyPr/>
                <a:lstStyle/>
                <a:p>
                  <a:r>
                    <a:rPr lang="en-IT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F716DBC5-15A0-FFB9-D942-3A873BBD2072}"/>
                  </a:ext>
                </a:extLst>
              </p:cNvPr>
              <p:cNvSpPr txBox="1"/>
              <p:nvPr/>
            </p:nvSpPr>
            <p:spPr>
              <a:xfrm>
                <a:off x="446533" y="2683716"/>
                <a:ext cx="4924034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IT" sz="2000" dirty="0"/>
                  <a:t>GDR can be described as an oscillation of the protons against the neutrons.</a:t>
                </a:r>
              </a:p>
              <a:p>
                <a:pPr algn="just"/>
                <a:endParaRPr lang="en-IT" sz="2000" dirty="0"/>
              </a:p>
              <a:p>
                <a:pPr algn="just"/>
                <a:r>
                  <a:rPr lang="en-IT" sz="2000" dirty="0"/>
                  <a:t>It is and electric (</a:t>
                </a:r>
                <a14:m>
                  <m:oMath xmlns:m="http://schemas.openxmlformats.org/officeDocument/2006/math">
                    <m:r>
                      <a:rPr lang="en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IT" sz="2000" dirty="0"/>
                  <a:t>) and isovector (</a:t>
                </a:r>
                <a14:m>
                  <m:oMath xmlns:m="http://schemas.openxmlformats.org/officeDocument/2006/math">
                    <m:r>
                      <a:rPr lang="en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IT" sz="2000" dirty="0"/>
                  <a:t>) transition.</a:t>
                </a:r>
              </a:p>
              <a:p>
                <a:pPr algn="just"/>
                <a:endParaRPr lang="en-IT" sz="2000" dirty="0"/>
              </a:p>
            </p:txBody>
          </p:sp>
        </mc:Choice>
        <mc:Fallback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F716DBC5-15A0-FFB9-D942-3A873BBD20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3" y="2683716"/>
                <a:ext cx="4924034" cy="1938992"/>
              </a:xfrm>
              <a:prstGeom prst="rect">
                <a:avLst/>
              </a:prstGeom>
              <a:blipFill>
                <a:blip r:embed="rId4"/>
                <a:stretch>
                  <a:fillRect l="-1289" t="-1961" r="-1289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11407E04-3C98-D9E7-FA76-336B085CD1F5}"/>
              </a:ext>
            </a:extLst>
          </p:cNvPr>
          <p:cNvGrpSpPr/>
          <p:nvPr/>
        </p:nvGrpSpPr>
        <p:grpSpPr>
          <a:xfrm>
            <a:off x="3318004" y="1371747"/>
            <a:ext cx="1725089" cy="1188000"/>
            <a:chOff x="3188263" y="1642227"/>
            <a:chExt cx="1725089" cy="1188000"/>
          </a:xfrm>
        </p:grpSpPr>
        <p:pic>
          <p:nvPicPr>
            <p:cNvPr id="11" name="Picture 10" descr="A group of red balls&#10;&#10;AI-generated content may be incorrect.">
              <a:extLst>
                <a:ext uri="{FF2B5EF4-FFF2-40B4-BE49-F238E27FC236}">
                  <a16:creationId xmlns:a16="http://schemas.microsoft.com/office/drawing/2014/main" id="{7A257937-6BCC-1BFD-D918-CC18AD89E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5352" y="1642227"/>
              <a:ext cx="1188000" cy="118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BD6A779-36C8-53BE-2141-981C36138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8263" y="1642227"/>
              <a:ext cx="1188000" cy="118800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F17843B-89F4-7D42-6C34-38842DC79623}"/>
              </a:ext>
            </a:extLst>
          </p:cNvPr>
          <p:cNvGrpSpPr/>
          <p:nvPr/>
        </p:nvGrpSpPr>
        <p:grpSpPr>
          <a:xfrm>
            <a:off x="791679" y="1373291"/>
            <a:ext cx="1725089" cy="1188000"/>
            <a:chOff x="791679" y="1643855"/>
            <a:chExt cx="1725089" cy="118800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897A28E-5485-1745-8569-A0648CB1401B}"/>
                </a:ext>
              </a:extLst>
            </p:cNvPr>
            <p:cNvGrpSpPr/>
            <p:nvPr/>
          </p:nvGrpSpPr>
          <p:grpSpPr>
            <a:xfrm>
              <a:off x="791679" y="1643855"/>
              <a:ext cx="1725089" cy="1188000"/>
              <a:chOff x="458565" y="1642227"/>
              <a:chExt cx="1725089" cy="1188000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F8E84711-3998-C8EC-CCC6-E8DF4F8EC6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8565" y="1642227"/>
                <a:ext cx="1188000" cy="1188000"/>
              </a:xfrm>
              <a:prstGeom prst="rect">
                <a:avLst/>
              </a:prstGeom>
            </p:spPr>
          </p:pic>
          <p:pic>
            <p:nvPicPr>
              <p:cNvPr id="8" name="Picture 7" descr="A group of red balls&#10;&#10;AI-generated content may be incorrect.">
                <a:extLst>
                  <a:ext uri="{FF2B5EF4-FFF2-40B4-BE49-F238E27FC236}">
                    <a16:creationId xmlns:a16="http://schemas.microsoft.com/office/drawing/2014/main" id="{BBECD8DF-F8E1-8CE7-288C-A5D55F8541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95654" y="1642227"/>
                <a:ext cx="1188000" cy="1188000"/>
              </a:xfrm>
              <a:prstGeom prst="rect">
                <a:avLst/>
              </a:prstGeom>
            </p:spPr>
          </p:pic>
        </p:grp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49E1F571-9F3A-D703-B605-2FD8A39C7684}"/>
                </a:ext>
              </a:extLst>
            </p:cNvPr>
            <p:cNvCxnSpPr>
              <a:cxnSpLocks/>
            </p:cNvCxnSpPr>
            <p:nvPr/>
          </p:nvCxnSpPr>
          <p:spPr>
            <a:xfrm>
              <a:off x="1247915" y="2237855"/>
              <a:ext cx="812616" cy="0"/>
            </a:xfrm>
            <a:prstGeom prst="straightConnector1">
              <a:avLst/>
            </a:prstGeom>
            <a:ln w="57150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3E57390-780B-33C2-39EA-463AF2659928}"/>
              </a:ext>
            </a:extLst>
          </p:cNvPr>
          <p:cNvCxnSpPr>
            <a:cxnSpLocks/>
          </p:cNvCxnSpPr>
          <p:nvPr/>
        </p:nvCxnSpPr>
        <p:spPr>
          <a:xfrm>
            <a:off x="3774240" y="2016547"/>
            <a:ext cx="812616" cy="0"/>
          </a:xfrm>
          <a:prstGeom prst="straightConnector1">
            <a:avLst/>
          </a:prstGeom>
          <a:ln w="57150">
            <a:solidFill>
              <a:schemeClr val="bg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7B2FB0-9860-3A39-6BEF-903E411A3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836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95192-D665-5A83-940E-D8EB477ED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0D5134F-6DE5-536B-688E-078FDA560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897940-32F7-6ED5-B4F9-0D0AEC880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609C83B-8A3C-8987-0ADA-A2F8D23A6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Experimental Technique: GDR (I)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AAC05F20-DDCE-F21F-F273-64308CD0364C}"/>
              </a:ext>
            </a:extLst>
          </p:cNvPr>
          <p:cNvGrpSpPr/>
          <p:nvPr/>
        </p:nvGrpSpPr>
        <p:grpSpPr>
          <a:xfrm>
            <a:off x="5565218" y="4251429"/>
            <a:ext cx="5777377" cy="1221335"/>
            <a:chOff x="5565218" y="4042994"/>
            <a:chExt cx="5777377" cy="1221335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DC7F9C4B-3CC7-FF77-43D2-6874474E1DC2}"/>
                </a:ext>
              </a:extLst>
            </p:cNvPr>
            <p:cNvGrpSpPr/>
            <p:nvPr/>
          </p:nvGrpSpPr>
          <p:grpSpPr>
            <a:xfrm>
              <a:off x="5565218" y="4042994"/>
              <a:ext cx="5777377" cy="1221335"/>
              <a:chOff x="6067049" y="1227903"/>
              <a:chExt cx="5777377" cy="1221335"/>
            </a:xfrm>
          </p:grpSpPr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B52D062B-61AB-A70A-F500-18727253562D}"/>
                  </a:ext>
                </a:extLst>
              </p:cNvPr>
              <p:cNvGrpSpPr/>
              <p:nvPr/>
            </p:nvGrpSpPr>
            <p:grpSpPr>
              <a:xfrm>
                <a:off x="6067049" y="1232563"/>
                <a:ext cx="2204592" cy="1216675"/>
                <a:chOff x="5017109" y="5523833"/>
                <a:chExt cx="2204592" cy="1216675"/>
              </a:xfrm>
            </p:grpSpPr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2F2ED7A2-448E-C673-2A88-7DE35E33BB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87568" y="6523257"/>
                  <a:ext cx="1440000" cy="0"/>
                </a:xfrm>
                <a:prstGeom prst="line">
                  <a:avLst/>
                </a:prstGeom>
                <a:ln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0F4A688F-846E-9D33-3BAE-D555974A18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81701" y="5753637"/>
                  <a:ext cx="1440000" cy="0"/>
                </a:xfrm>
                <a:prstGeom prst="line">
                  <a:avLst/>
                </a:prstGeom>
                <a:ln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Arrow Connector 75">
                  <a:extLst>
                    <a:ext uri="{FF2B5EF4-FFF2-40B4-BE49-F238E27FC236}">
                      <a16:creationId xmlns:a16="http://schemas.microsoft.com/office/drawing/2014/main" id="{F2A2FDD5-54E0-CDE6-B9F4-787C8D7DA8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501701" y="5789676"/>
                  <a:ext cx="0" cy="720000"/>
                </a:xfrm>
                <a:prstGeom prst="straightConnector1">
                  <a:avLst/>
                </a:prstGeom>
                <a:ln w="76200">
                  <a:solidFill>
                    <a:schemeClr val="tx1">
                      <a:lumMod val="75000"/>
                      <a:lumOff val="2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EC7305D0-72C5-5E90-5529-387DA1590F16}"/>
                    </a:ext>
                  </a:extLst>
                </p:cNvPr>
                <p:cNvSpPr txBox="1"/>
                <p:nvPr/>
              </p:nvSpPr>
              <p:spPr>
                <a:xfrm>
                  <a:off x="5052162" y="6278843"/>
                  <a:ext cx="113041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I = 0</a:t>
                  </a:r>
                </a:p>
              </p:txBody>
            </p:sp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0155DBF0-4AE0-2F72-CC48-E4D70A14E9D2}"/>
                    </a:ext>
                  </a:extLst>
                </p:cNvPr>
                <p:cNvSpPr txBox="1"/>
                <p:nvPr/>
              </p:nvSpPr>
              <p:spPr>
                <a:xfrm>
                  <a:off x="5017109" y="5523833"/>
                  <a:ext cx="113041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I = 0</a:t>
                  </a:r>
                </a:p>
              </p:txBody>
            </p:sp>
            <p:sp>
              <p:nvSpPr>
                <p:cNvPr id="79" name="Multiply 78">
                  <a:extLst>
                    <a:ext uri="{FF2B5EF4-FFF2-40B4-BE49-F238E27FC236}">
                      <a16:creationId xmlns:a16="http://schemas.microsoft.com/office/drawing/2014/main" id="{3A5E0708-4398-6A11-4103-D21A9B381E79}"/>
                    </a:ext>
                  </a:extLst>
                </p:cNvPr>
                <p:cNvSpPr/>
                <p:nvPr/>
              </p:nvSpPr>
              <p:spPr>
                <a:xfrm>
                  <a:off x="5946455" y="5789676"/>
                  <a:ext cx="1130415" cy="527613"/>
                </a:xfrm>
                <a:prstGeom prst="mathMultiply">
                  <a:avLst/>
                </a:prstGeom>
                <a:gradFill>
                  <a:gsLst>
                    <a:gs pos="0">
                      <a:srgbClr val="FF0000"/>
                    </a:gs>
                    <a:gs pos="84000">
                      <a:srgbClr val="C00000"/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82AB857D-61D4-BC2B-E2B3-C46732274C08}"/>
                  </a:ext>
                </a:extLst>
              </p:cNvPr>
              <p:cNvGrpSpPr/>
              <p:nvPr/>
            </p:nvGrpSpPr>
            <p:grpSpPr>
              <a:xfrm>
                <a:off x="8558631" y="1227903"/>
                <a:ext cx="3285795" cy="461665"/>
                <a:chOff x="4966055" y="5499949"/>
                <a:chExt cx="3285795" cy="461665"/>
              </a:xfrm>
            </p:grpSpPr>
            <p:cxnSp>
              <p:nvCxnSpPr>
                <p:cNvPr id="72" name="Straight Connector 71">
                  <a:extLst>
                    <a:ext uri="{FF2B5EF4-FFF2-40B4-BE49-F238E27FC236}">
                      <a16:creationId xmlns:a16="http://schemas.microsoft.com/office/drawing/2014/main" id="{3A7A2727-6B5E-CFE5-9209-678BAEB74E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66055" y="5733660"/>
                  <a:ext cx="1440000" cy="0"/>
                </a:xfrm>
                <a:prstGeom prst="line">
                  <a:avLst/>
                </a:prstGeom>
                <a:ln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79EDA1D9-632E-17A3-B53C-1CE448A35A9E}"/>
                    </a:ext>
                  </a:extLst>
                </p:cNvPr>
                <p:cNvSpPr txBox="1"/>
                <p:nvPr/>
              </p:nvSpPr>
              <p:spPr>
                <a:xfrm>
                  <a:off x="6524542" y="5499949"/>
                  <a:ext cx="172730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I =1 </a:t>
                  </a:r>
                </a:p>
              </p:txBody>
            </p:sp>
          </p:grp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965E43ED-6FF9-E044-F399-5D0888FE531F}"/>
                  </a:ext>
                </a:extLst>
              </p:cNvPr>
              <p:cNvSpPr txBox="1"/>
              <p:nvPr/>
            </p:nvSpPr>
            <p:spPr>
              <a:xfrm>
                <a:off x="6736397" y="1573134"/>
                <a:ext cx="57688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E1</a:t>
                </a:r>
              </a:p>
            </p:txBody>
          </p:sp>
        </p:grp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E97ADC39-65CB-20DC-B688-409ABA6C25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317697" y="4340137"/>
              <a:ext cx="1459103" cy="656698"/>
            </a:xfrm>
            <a:prstGeom prst="straightConnector1">
              <a:avLst/>
            </a:prstGeom>
            <a:ln w="76200"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E691F74-86B0-E1D5-FD8F-E2B80E9C39DA}"/>
                </a:ext>
              </a:extLst>
            </p:cNvPr>
            <p:cNvSpPr txBox="1"/>
            <p:nvPr/>
          </p:nvSpPr>
          <p:spPr>
            <a:xfrm>
              <a:off x="7774415" y="4049198"/>
              <a:ext cx="2673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+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930BB378-4381-5D90-D16D-C378BC5E20F2}"/>
                  </a:ext>
                </a:extLst>
              </p:cNvPr>
              <p:cNvSpPr txBox="1"/>
              <p:nvPr/>
            </p:nvSpPr>
            <p:spPr>
              <a:xfrm>
                <a:off x="9131192" y="4876921"/>
                <a:ext cx="25273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Mixing</a:t>
                </a:r>
              </a:p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begChr m:val="|"/>
                          <m:endChr m:val="|"/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</m:d>
                      <m:d>
                        <m:dPr>
                          <m:begChr m:val=""/>
                          <m:endChr m:val="⟩"/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930BB378-4381-5D90-D16D-C378BC5E20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1192" y="4876921"/>
                <a:ext cx="2527395" cy="830997"/>
              </a:xfrm>
              <a:prstGeom prst="rect">
                <a:avLst/>
              </a:prstGeom>
              <a:blipFill>
                <a:blip r:embed="rId2"/>
                <a:stretch>
                  <a:fillRect l="-6030" t="-28788" r="-13568" b="-10606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4" name="Group 93">
            <a:extLst>
              <a:ext uri="{FF2B5EF4-FFF2-40B4-BE49-F238E27FC236}">
                <a16:creationId xmlns:a16="http://schemas.microsoft.com/office/drawing/2014/main" id="{5BD84D56-24FE-36C0-24C3-44316643CED6}"/>
              </a:ext>
            </a:extLst>
          </p:cNvPr>
          <p:cNvGrpSpPr/>
          <p:nvPr/>
        </p:nvGrpSpPr>
        <p:grpSpPr>
          <a:xfrm>
            <a:off x="5565215" y="1685412"/>
            <a:ext cx="6093372" cy="1751310"/>
            <a:chOff x="5565215" y="2202380"/>
            <a:chExt cx="6093372" cy="1751310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2A964C77-7C1F-D5F0-7EC7-4148810A5183}"/>
                </a:ext>
              </a:extLst>
            </p:cNvPr>
            <p:cNvGrpSpPr/>
            <p:nvPr/>
          </p:nvGrpSpPr>
          <p:grpSpPr>
            <a:xfrm>
              <a:off x="5565215" y="2354102"/>
              <a:ext cx="5777380" cy="1599588"/>
              <a:chOff x="5565215" y="2918885"/>
              <a:chExt cx="5777380" cy="1599588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8ADFD766-48B8-17B8-D93A-D5AEB5D2C141}"/>
                  </a:ext>
                </a:extLst>
              </p:cNvPr>
              <p:cNvGrpSpPr/>
              <p:nvPr/>
            </p:nvGrpSpPr>
            <p:grpSpPr>
              <a:xfrm>
                <a:off x="5565215" y="2918885"/>
                <a:ext cx="5777380" cy="1599588"/>
                <a:chOff x="5972916" y="1232563"/>
                <a:chExt cx="5777380" cy="1599588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ADE7938F-8EDF-8326-7015-335657CA32E7}"/>
                    </a:ext>
                  </a:extLst>
                </p:cNvPr>
                <p:cNvGrpSpPr/>
                <p:nvPr/>
              </p:nvGrpSpPr>
              <p:grpSpPr>
                <a:xfrm>
                  <a:off x="5972916" y="1232563"/>
                  <a:ext cx="2204592" cy="1216675"/>
                  <a:chOff x="4922976" y="5523833"/>
                  <a:chExt cx="2204592" cy="1216675"/>
                </a:xfrm>
              </p:grpSpPr>
              <p:cxnSp>
                <p:nvCxnSpPr>
                  <p:cNvPr id="43" name="Straight Connector 42">
                    <a:extLst>
                      <a:ext uri="{FF2B5EF4-FFF2-40B4-BE49-F238E27FC236}">
                        <a16:creationId xmlns:a16="http://schemas.microsoft.com/office/drawing/2014/main" id="{2FFFD460-3996-4D75-78BD-627961CD2B7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87568" y="6523257"/>
                    <a:ext cx="1440000" cy="0"/>
                  </a:xfrm>
                  <a:prstGeom prst="line">
                    <a:avLst/>
                  </a:prstGeom>
                  <a:ln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Straight Connector 43">
                    <a:extLst>
                      <a:ext uri="{FF2B5EF4-FFF2-40B4-BE49-F238E27FC236}">
                        <a16:creationId xmlns:a16="http://schemas.microsoft.com/office/drawing/2014/main" id="{F6A0D174-79ED-1DBF-4E95-EC9B735BFE7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87568" y="5753637"/>
                    <a:ext cx="1440000" cy="0"/>
                  </a:xfrm>
                  <a:prstGeom prst="line">
                    <a:avLst/>
                  </a:prstGeom>
                  <a:ln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Straight Arrow Connector 44">
                    <a:extLst>
                      <a:ext uri="{FF2B5EF4-FFF2-40B4-BE49-F238E27FC236}">
                        <a16:creationId xmlns:a16="http://schemas.microsoft.com/office/drawing/2014/main" id="{7C5EEEF5-F0FE-68F8-0463-84CAFFFFA85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407568" y="5789676"/>
                    <a:ext cx="0" cy="720000"/>
                  </a:xfrm>
                  <a:prstGeom prst="straightConnector1">
                    <a:avLst/>
                  </a:prstGeom>
                  <a:ln w="76200">
                    <a:solidFill>
                      <a:schemeClr val="tx1">
                        <a:lumMod val="75000"/>
                        <a:lumOff val="2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6" name="TextBox 45">
                    <a:extLst>
                      <a:ext uri="{FF2B5EF4-FFF2-40B4-BE49-F238E27FC236}">
                        <a16:creationId xmlns:a16="http://schemas.microsoft.com/office/drawing/2014/main" id="{838F62A8-4F9B-6459-75AC-4D4C08DD8A17}"/>
                      </a:ext>
                    </a:extLst>
                  </p:cNvPr>
                  <p:cNvSpPr txBox="1"/>
                  <p:nvPr/>
                </p:nvSpPr>
                <p:spPr>
                  <a:xfrm>
                    <a:off x="4958029" y="6278843"/>
                    <a:ext cx="113041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400" dirty="0"/>
                      <a:t>I = 0</a:t>
                    </a:r>
                  </a:p>
                </p:txBody>
              </p:sp>
              <p:sp>
                <p:nvSpPr>
                  <p:cNvPr id="47" name="TextBox 46">
                    <a:extLst>
                      <a:ext uri="{FF2B5EF4-FFF2-40B4-BE49-F238E27FC236}">
                        <a16:creationId xmlns:a16="http://schemas.microsoft.com/office/drawing/2014/main" id="{38182550-53BC-E38E-192C-0F36A210D367}"/>
                      </a:ext>
                    </a:extLst>
                  </p:cNvPr>
                  <p:cNvSpPr txBox="1"/>
                  <p:nvPr/>
                </p:nvSpPr>
                <p:spPr>
                  <a:xfrm>
                    <a:off x="4922976" y="5523833"/>
                    <a:ext cx="113041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400" dirty="0"/>
                      <a:t>I = 0</a:t>
                    </a:r>
                  </a:p>
                </p:txBody>
              </p:sp>
              <p:sp>
                <p:nvSpPr>
                  <p:cNvPr id="48" name="Multiply 47">
                    <a:extLst>
                      <a:ext uri="{FF2B5EF4-FFF2-40B4-BE49-F238E27FC236}">
                        <a16:creationId xmlns:a16="http://schemas.microsoft.com/office/drawing/2014/main" id="{A851F799-8A4E-C8FD-9B23-A922F0621285}"/>
                      </a:ext>
                    </a:extLst>
                  </p:cNvPr>
                  <p:cNvSpPr/>
                  <p:nvPr/>
                </p:nvSpPr>
                <p:spPr>
                  <a:xfrm>
                    <a:off x="5852322" y="5789676"/>
                    <a:ext cx="1130415" cy="527613"/>
                  </a:xfrm>
                  <a:prstGeom prst="mathMultiply">
                    <a:avLst/>
                  </a:prstGeom>
                  <a:gradFill>
                    <a:gsLst>
                      <a:gs pos="0">
                        <a:srgbClr val="FF0000"/>
                      </a:gs>
                      <a:gs pos="84000">
                        <a:srgbClr val="C00000"/>
                      </a:gs>
                    </a:gsLst>
                  </a:gradFill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</p:grp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EAB351E6-3EBF-79FE-5E69-A6511E8AB5BA}"/>
                    </a:ext>
                  </a:extLst>
                </p:cNvPr>
                <p:cNvGrpSpPr/>
                <p:nvPr/>
              </p:nvGrpSpPr>
              <p:grpSpPr>
                <a:xfrm>
                  <a:off x="8464929" y="2001154"/>
                  <a:ext cx="3285367" cy="830997"/>
                  <a:chOff x="4872353" y="6273200"/>
                  <a:chExt cx="3285367" cy="830997"/>
                </a:xfrm>
              </p:grpSpPr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EBD16663-68A1-A42A-69EA-52308F0D4E7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72353" y="6504033"/>
                    <a:ext cx="1440000" cy="0"/>
                  </a:xfrm>
                  <a:prstGeom prst="line">
                    <a:avLst/>
                  </a:prstGeom>
                  <a:ln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4263ED8D-B885-0ACE-1932-7352E9839572}"/>
                      </a:ext>
                    </a:extLst>
                  </p:cNvPr>
                  <p:cNvSpPr txBox="1"/>
                  <p:nvPr/>
                </p:nvSpPr>
                <p:spPr>
                  <a:xfrm>
                    <a:off x="6430412" y="6273200"/>
                    <a:ext cx="1727308" cy="830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400" dirty="0"/>
                      <a:t>I =1 </a:t>
                    </a:r>
                    <a:br>
                      <a:rPr lang="en-GB" sz="2400" dirty="0"/>
                    </a:br>
                    <a:r>
                      <a:rPr lang="en-GB" sz="2400" dirty="0"/>
                      <a:t>(few states)</a:t>
                    </a:r>
                  </a:p>
                </p:txBody>
              </p:sp>
            </p:grp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3A05499B-E363-385E-B50E-D887432664F5}"/>
                    </a:ext>
                  </a:extLst>
                </p:cNvPr>
                <p:cNvSpPr txBox="1"/>
                <p:nvPr/>
              </p:nvSpPr>
              <p:spPr>
                <a:xfrm>
                  <a:off x="6642264" y="1573134"/>
                  <a:ext cx="57688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E1</a:t>
                  </a:r>
                </a:p>
              </p:txBody>
            </p:sp>
          </p:grpSp>
          <p:cxnSp>
            <p:nvCxnSpPr>
              <p:cNvPr id="65" name="Straight Arrow Connector 64">
                <a:extLst>
                  <a:ext uri="{FF2B5EF4-FFF2-40B4-BE49-F238E27FC236}">
                    <a16:creationId xmlns:a16="http://schemas.microsoft.com/office/drawing/2014/main" id="{6E4E6B77-CC33-282E-6C1D-DCAC75E9B5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4576" y="3224501"/>
                <a:ext cx="1226712" cy="653875"/>
              </a:xfrm>
              <a:prstGeom prst="straightConnector1">
                <a:avLst/>
              </a:prstGeom>
              <a:ln w="762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8D0068B6-0BB8-9BBD-B16A-BEC4996520AA}"/>
                    </a:ext>
                  </a:extLst>
                </p:cNvPr>
                <p:cNvSpPr txBox="1"/>
                <p:nvPr/>
              </p:nvSpPr>
              <p:spPr>
                <a:xfrm>
                  <a:off x="9131192" y="2202380"/>
                  <a:ext cx="2527395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No Mixing</a:t>
                  </a:r>
                </a:p>
                <a:p>
                  <a:pPr/>
                  <a14:m>
                    <m:oMathPara xmlns:m="http://schemas.openxmlformats.org/officeDocument/2006/math">
                      <m:oMath>
                        <m:d>
                          <m:dPr>
                            <m:begChr m:val="|"/>
                            <m:endChr m:val="|"/>
                            <m:ctrlP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"/>
                                <m:endChr m:val="⟩"/>
                                <m:ctrlP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d>
                            <m: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</m:d>
                        <m:d>
                          <m:dPr>
                            <m:begChr m:val=""/>
                            <m:endChr m:val="⟩"/>
                            <m:ctrlPr>
                              <a:rPr lang="it-IT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8D0068B6-0BB8-9BBD-B16A-BEC4996520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31192" y="2202380"/>
                  <a:ext cx="2527395" cy="830997"/>
                </a:xfrm>
                <a:prstGeom prst="rect">
                  <a:avLst/>
                </a:prstGeom>
                <a:blipFill>
                  <a:blip r:embed="rId3"/>
                  <a:stretch>
                    <a:fillRect l="-4020" t="-26866" b="-104478"/>
                  </a:stretch>
                </a:blipFill>
              </p:spPr>
              <p:txBody>
                <a:bodyPr/>
                <a:lstStyle/>
                <a:p>
                  <a:r>
                    <a:rPr lang="en-IT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93" name="Picture 92" descr="A green check mark on a black background&#10;&#10;AI-generated content may be incorrect.">
            <a:extLst>
              <a:ext uri="{FF2B5EF4-FFF2-40B4-BE49-F238E27FC236}">
                <a16:creationId xmlns:a16="http://schemas.microsoft.com/office/drawing/2014/main" id="{F469E0CD-6610-7898-497E-CC5075212EF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29667" y="4584312"/>
            <a:ext cx="742445" cy="6120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2EB3270-9320-A657-EFA1-26799DC16B66}"/>
              </a:ext>
            </a:extLst>
          </p:cNvPr>
          <p:cNvGrpSpPr/>
          <p:nvPr/>
        </p:nvGrpSpPr>
        <p:grpSpPr>
          <a:xfrm>
            <a:off x="3318004" y="1371747"/>
            <a:ext cx="1725089" cy="1188000"/>
            <a:chOff x="3188263" y="1642227"/>
            <a:chExt cx="1725089" cy="1188000"/>
          </a:xfrm>
        </p:grpSpPr>
        <p:pic>
          <p:nvPicPr>
            <p:cNvPr id="11" name="Picture 10" descr="A group of red balls&#10;&#10;AI-generated content may be incorrect.">
              <a:extLst>
                <a:ext uri="{FF2B5EF4-FFF2-40B4-BE49-F238E27FC236}">
                  <a16:creationId xmlns:a16="http://schemas.microsoft.com/office/drawing/2014/main" id="{9FAD046B-37C8-48E1-D471-77DF62675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5352" y="1642227"/>
              <a:ext cx="1188000" cy="118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3A3E713-7D34-1E52-1DC9-D7AB318F2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8263" y="1642227"/>
              <a:ext cx="1188000" cy="118800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4C3442E-C58E-9C79-936A-E1D1EB2A98B3}"/>
              </a:ext>
            </a:extLst>
          </p:cNvPr>
          <p:cNvGrpSpPr/>
          <p:nvPr/>
        </p:nvGrpSpPr>
        <p:grpSpPr>
          <a:xfrm>
            <a:off x="791679" y="1373291"/>
            <a:ext cx="1725089" cy="1188000"/>
            <a:chOff x="791679" y="1643855"/>
            <a:chExt cx="1725089" cy="118800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E9400B9-FFC4-675D-7866-33B4E2837AA5}"/>
                </a:ext>
              </a:extLst>
            </p:cNvPr>
            <p:cNvGrpSpPr/>
            <p:nvPr/>
          </p:nvGrpSpPr>
          <p:grpSpPr>
            <a:xfrm>
              <a:off x="791679" y="1643855"/>
              <a:ext cx="1725089" cy="1188000"/>
              <a:chOff x="458565" y="1642227"/>
              <a:chExt cx="1725089" cy="1188000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26287E61-6E7B-9FB1-B00A-746EB04A29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8565" y="1642227"/>
                <a:ext cx="1188000" cy="1188000"/>
              </a:xfrm>
              <a:prstGeom prst="rect">
                <a:avLst/>
              </a:prstGeom>
            </p:spPr>
          </p:pic>
          <p:pic>
            <p:nvPicPr>
              <p:cNvPr id="8" name="Picture 7" descr="A group of red balls&#10;&#10;AI-generated content may be incorrect.">
                <a:extLst>
                  <a:ext uri="{FF2B5EF4-FFF2-40B4-BE49-F238E27FC236}">
                    <a16:creationId xmlns:a16="http://schemas.microsoft.com/office/drawing/2014/main" id="{BDFC4011-630D-A12B-09D4-101B55F844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95654" y="1642227"/>
                <a:ext cx="1188000" cy="1188000"/>
              </a:xfrm>
              <a:prstGeom prst="rect">
                <a:avLst/>
              </a:prstGeom>
            </p:spPr>
          </p:pic>
        </p:grp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BD51CDC1-01D3-7272-34EB-CC01EE5A6076}"/>
                </a:ext>
              </a:extLst>
            </p:cNvPr>
            <p:cNvCxnSpPr>
              <a:cxnSpLocks/>
            </p:cNvCxnSpPr>
            <p:nvPr/>
          </p:nvCxnSpPr>
          <p:spPr>
            <a:xfrm>
              <a:off x="1247915" y="2237855"/>
              <a:ext cx="812616" cy="0"/>
            </a:xfrm>
            <a:prstGeom prst="straightConnector1">
              <a:avLst/>
            </a:prstGeom>
            <a:ln w="57150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38531D5-9068-FBE3-B08C-BB4477426389}"/>
              </a:ext>
            </a:extLst>
          </p:cNvPr>
          <p:cNvCxnSpPr>
            <a:cxnSpLocks/>
          </p:cNvCxnSpPr>
          <p:nvPr/>
        </p:nvCxnSpPr>
        <p:spPr>
          <a:xfrm>
            <a:off x="3774240" y="2016547"/>
            <a:ext cx="812616" cy="0"/>
          </a:xfrm>
          <a:prstGeom prst="straightConnector1">
            <a:avLst/>
          </a:prstGeom>
          <a:ln w="57150">
            <a:solidFill>
              <a:schemeClr val="bg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961453-566A-0837-8E04-F59B7034D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F479AFD-5583-2645-3B4B-2F242CBC695B}"/>
                  </a:ext>
                </a:extLst>
              </p:cNvPr>
              <p:cNvSpPr txBox="1"/>
              <p:nvPr/>
            </p:nvSpPr>
            <p:spPr>
              <a:xfrm>
                <a:off x="446533" y="2683716"/>
                <a:ext cx="4924034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IT" sz="2000" dirty="0"/>
                  <a:t>GDR can be described as an oscillation of the protons against the neutrons.</a:t>
                </a:r>
              </a:p>
              <a:p>
                <a:pPr algn="just"/>
                <a:endParaRPr lang="en-IT" sz="2000" dirty="0"/>
              </a:p>
              <a:p>
                <a:pPr algn="just"/>
                <a:r>
                  <a:rPr lang="en-IT" sz="2000" dirty="0"/>
                  <a:t>It is and electric (</a:t>
                </a:r>
                <a14:m>
                  <m:oMath xmlns:m="http://schemas.openxmlformats.org/officeDocument/2006/math">
                    <m:r>
                      <a:rPr lang="en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IT" sz="2000" dirty="0"/>
                  <a:t>) and isovector (</a:t>
                </a:r>
                <a14:m>
                  <m:oMath xmlns:m="http://schemas.openxmlformats.org/officeDocument/2006/math">
                    <m:r>
                      <a:rPr lang="en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IT" sz="2000" dirty="0"/>
                  <a:t>) transition.</a:t>
                </a:r>
              </a:p>
              <a:p>
                <a:pPr algn="just"/>
                <a:endParaRPr lang="en-IT" sz="2000" dirty="0"/>
              </a:p>
              <a:p>
                <a:pPr algn="just"/>
                <a:r>
                  <a:rPr lang="en-IT" sz="2000" dirty="0"/>
                  <a:t>Study of the E1 GRD decay at finite temperature to find the mixing. </a:t>
                </a:r>
              </a:p>
              <a:p>
                <a:pPr algn="just"/>
                <a:endParaRPr lang="en-IT" sz="20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F479AFD-5583-2645-3B4B-2F242CBC69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3" y="2683716"/>
                <a:ext cx="4924034" cy="2862322"/>
              </a:xfrm>
              <a:prstGeom prst="rect">
                <a:avLst/>
              </a:prstGeom>
              <a:blipFill>
                <a:blip r:embed="rId7"/>
                <a:stretch>
                  <a:fillRect l="-1289" t="-1327" r="-1289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12216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DE74D-CD24-74D2-074B-E52450673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FE1D90-2308-5D68-1DD8-202EF83E7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DE0752-9B87-233D-A371-8B98BA0AB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C8B1B00-EB45-E777-7C11-A67807092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Experimental Technique: GDR (I)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E227650-2423-C482-2148-56FA46B774F1}"/>
              </a:ext>
            </a:extLst>
          </p:cNvPr>
          <p:cNvGrpSpPr/>
          <p:nvPr/>
        </p:nvGrpSpPr>
        <p:grpSpPr>
          <a:xfrm>
            <a:off x="5565218" y="4251429"/>
            <a:ext cx="5777377" cy="1221335"/>
            <a:chOff x="5565218" y="4042994"/>
            <a:chExt cx="5777377" cy="1221335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38785161-9B89-8107-61A5-30A04F2CD8DB}"/>
                </a:ext>
              </a:extLst>
            </p:cNvPr>
            <p:cNvGrpSpPr/>
            <p:nvPr/>
          </p:nvGrpSpPr>
          <p:grpSpPr>
            <a:xfrm>
              <a:off x="5565218" y="4042994"/>
              <a:ext cx="5777377" cy="1221335"/>
              <a:chOff x="6067049" y="1227903"/>
              <a:chExt cx="5777377" cy="1221335"/>
            </a:xfrm>
          </p:grpSpPr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24FF9363-59D4-C2A7-2F94-D676BBCFE3A6}"/>
                  </a:ext>
                </a:extLst>
              </p:cNvPr>
              <p:cNvGrpSpPr/>
              <p:nvPr/>
            </p:nvGrpSpPr>
            <p:grpSpPr>
              <a:xfrm>
                <a:off x="6067049" y="1232563"/>
                <a:ext cx="2204592" cy="1216675"/>
                <a:chOff x="5017109" y="5523833"/>
                <a:chExt cx="2204592" cy="1216675"/>
              </a:xfrm>
            </p:grpSpPr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319FCE1C-A76B-025D-84CC-EB8E0E38D9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87568" y="6523257"/>
                  <a:ext cx="1440000" cy="0"/>
                </a:xfrm>
                <a:prstGeom prst="line">
                  <a:avLst/>
                </a:prstGeom>
                <a:ln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4C56A116-8365-08BA-A8C0-FFA2E41639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81701" y="5753637"/>
                  <a:ext cx="1440000" cy="0"/>
                </a:xfrm>
                <a:prstGeom prst="line">
                  <a:avLst/>
                </a:prstGeom>
                <a:ln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Arrow Connector 75">
                  <a:extLst>
                    <a:ext uri="{FF2B5EF4-FFF2-40B4-BE49-F238E27FC236}">
                      <a16:creationId xmlns:a16="http://schemas.microsoft.com/office/drawing/2014/main" id="{D7EC36CC-4F77-896E-7F6E-091174FB68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501701" y="5789676"/>
                  <a:ext cx="0" cy="720000"/>
                </a:xfrm>
                <a:prstGeom prst="straightConnector1">
                  <a:avLst/>
                </a:prstGeom>
                <a:ln w="76200">
                  <a:solidFill>
                    <a:schemeClr val="tx1">
                      <a:lumMod val="75000"/>
                      <a:lumOff val="2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D17D4349-5962-BCC9-900F-46C308D57A2B}"/>
                    </a:ext>
                  </a:extLst>
                </p:cNvPr>
                <p:cNvSpPr txBox="1"/>
                <p:nvPr/>
              </p:nvSpPr>
              <p:spPr>
                <a:xfrm>
                  <a:off x="5052162" y="6278843"/>
                  <a:ext cx="113041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I = 0</a:t>
                  </a:r>
                </a:p>
              </p:txBody>
            </p:sp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1FE63137-2F72-D811-5CE7-4EB6B9006221}"/>
                    </a:ext>
                  </a:extLst>
                </p:cNvPr>
                <p:cNvSpPr txBox="1"/>
                <p:nvPr/>
              </p:nvSpPr>
              <p:spPr>
                <a:xfrm>
                  <a:off x="5017109" y="5523833"/>
                  <a:ext cx="113041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I = 0</a:t>
                  </a:r>
                </a:p>
              </p:txBody>
            </p:sp>
            <p:sp>
              <p:nvSpPr>
                <p:cNvPr id="79" name="Multiply 78">
                  <a:extLst>
                    <a:ext uri="{FF2B5EF4-FFF2-40B4-BE49-F238E27FC236}">
                      <a16:creationId xmlns:a16="http://schemas.microsoft.com/office/drawing/2014/main" id="{26AFE43C-7E88-AF53-4D12-AD7ADB1FC614}"/>
                    </a:ext>
                  </a:extLst>
                </p:cNvPr>
                <p:cNvSpPr/>
                <p:nvPr/>
              </p:nvSpPr>
              <p:spPr>
                <a:xfrm>
                  <a:off x="5946455" y="5789676"/>
                  <a:ext cx="1130415" cy="527613"/>
                </a:xfrm>
                <a:prstGeom prst="mathMultiply">
                  <a:avLst/>
                </a:prstGeom>
                <a:gradFill>
                  <a:gsLst>
                    <a:gs pos="0">
                      <a:srgbClr val="FF0000"/>
                    </a:gs>
                    <a:gs pos="84000">
                      <a:srgbClr val="C00000"/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CB468BF2-171E-A18C-0F4E-81D9FD73528C}"/>
                  </a:ext>
                </a:extLst>
              </p:cNvPr>
              <p:cNvGrpSpPr/>
              <p:nvPr/>
            </p:nvGrpSpPr>
            <p:grpSpPr>
              <a:xfrm>
                <a:off x="8558631" y="1227903"/>
                <a:ext cx="3285795" cy="461665"/>
                <a:chOff x="4966055" y="5499949"/>
                <a:chExt cx="3285795" cy="461665"/>
              </a:xfrm>
            </p:grpSpPr>
            <p:cxnSp>
              <p:nvCxnSpPr>
                <p:cNvPr id="72" name="Straight Connector 71">
                  <a:extLst>
                    <a:ext uri="{FF2B5EF4-FFF2-40B4-BE49-F238E27FC236}">
                      <a16:creationId xmlns:a16="http://schemas.microsoft.com/office/drawing/2014/main" id="{5FC813E7-4391-AFC2-922D-86669351C3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66055" y="5733660"/>
                  <a:ext cx="1440000" cy="0"/>
                </a:xfrm>
                <a:prstGeom prst="line">
                  <a:avLst/>
                </a:prstGeom>
                <a:ln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2A78E66B-9413-A098-8CAB-5F5C7E3B5879}"/>
                    </a:ext>
                  </a:extLst>
                </p:cNvPr>
                <p:cNvSpPr txBox="1"/>
                <p:nvPr/>
              </p:nvSpPr>
              <p:spPr>
                <a:xfrm>
                  <a:off x="6524542" y="5499949"/>
                  <a:ext cx="172730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I =1 </a:t>
                  </a:r>
                </a:p>
              </p:txBody>
            </p:sp>
          </p:grp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2400D68A-69B4-F46F-C7B5-AE182A1C3627}"/>
                  </a:ext>
                </a:extLst>
              </p:cNvPr>
              <p:cNvSpPr txBox="1"/>
              <p:nvPr/>
            </p:nvSpPr>
            <p:spPr>
              <a:xfrm>
                <a:off x="6736397" y="1573134"/>
                <a:ext cx="57688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E1</a:t>
                </a:r>
              </a:p>
            </p:txBody>
          </p:sp>
        </p:grp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C890BE2F-0149-E4A3-8116-F9D4FD7A8F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317697" y="4340137"/>
              <a:ext cx="1459103" cy="656698"/>
            </a:xfrm>
            <a:prstGeom prst="straightConnector1">
              <a:avLst/>
            </a:prstGeom>
            <a:ln w="76200"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3FBA0B93-A437-F8D0-DC07-4030A4D0A618}"/>
                </a:ext>
              </a:extLst>
            </p:cNvPr>
            <p:cNvSpPr txBox="1"/>
            <p:nvPr/>
          </p:nvSpPr>
          <p:spPr>
            <a:xfrm>
              <a:off x="7774415" y="4049198"/>
              <a:ext cx="2673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+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6F9DFA35-8FEA-04EE-12BB-D1EF02E32408}"/>
                  </a:ext>
                </a:extLst>
              </p:cNvPr>
              <p:cNvSpPr txBox="1"/>
              <p:nvPr/>
            </p:nvSpPr>
            <p:spPr>
              <a:xfrm>
                <a:off x="9131192" y="4876921"/>
                <a:ext cx="252739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Mixing</a:t>
                </a:r>
              </a:p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begChr m:val="|"/>
                          <m:endChr m:val="|"/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</m:d>
                      <m:d>
                        <m:dPr>
                          <m:begChr m:val=""/>
                          <m:endChr m:val="⟩"/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6F9DFA35-8FEA-04EE-12BB-D1EF02E324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1192" y="4876921"/>
                <a:ext cx="2527395" cy="830997"/>
              </a:xfrm>
              <a:prstGeom prst="rect">
                <a:avLst/>
              </a:prstGeom>
              <a:blipFill>
                <a:blip r:embed="rId2"/>
                <a:stretch>
                  <a:fillRect l="-6030" t="-28788" r="-13568" b="-10606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4" name="Group 93">
            <a:extLst>
              <a:ext uri="{FF2B5EF4-FFF2-40B4-BE49-F238E27FC236}">
                <a16:creationId xmlns:a16="http://schemas.microsoft.com/office/drawing/2014/main" id="{84809076-4EB6-DDBC-F435-B5446FC1A3A9}"/>
              </a:ext>
            </a:extLst>
          </p:cNvPr>
          <p:cNvGrpSpPr/>
          <p:nvPr/>
        </p:nvGrpSpPr>
        <p:grpSpPr>
          <a:xfrm>
            <a:off x="5565215" y="1685412"/>
            <a:ext cx="6093372" cy="1751310"/>
            <a:chOff x="5565215" y="2202380"/>
            <a:chExt cx="6093372" cy="1751310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39FDC3CB-F28D-5EF8-941A-DF97996C8C8D}"/>
                </a:ext>
              </a:extLst>
            </p:cNvPr>
            <p:cNvGrpSpPr/>
            <p:nvPr/>
          </p:nvGrpSpPr>
          <p:grpSpPr>
            <a:xfrm>
              <a:off x="5565215" y="2354102"/>
              <a:ext cx="5777380" cy="1599588"/>
              <a:chOff x="5565215" y="2918885"/>
              <a:chExt cx="5777380" cy="1599588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00681E35-B79A-1968-72B8-861C0BFB5327}"/>
                  </a:ext>
                </a:extLst>
              </p:cNvPr>
              <p:cNvGrpSpPr/>
              <p:nvPr/>
            </p:nvGrpSpPr>
            <p:grpSpPr>
              <a:xfrm>
                <a:off x="5565215" y="2918885"/>
                <a:ext cx="5777380" cy="1599588"/>
                <a:chOff x="5972916" y="1232563"/>
                <a:chExt cx="5777380" cy="1599588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0F521F79-E463-172A-E03D-C6557BF3D817}"/>
                    </a:ext>
                  </a:extLst>
                </p:cNvPr>
                <p:cNvGrpSpPr/>
                <p:nvPr/>
              </p:nvGrpSpPr>
              <p:grpSpPr>
                <a:xfrm>
                  <a:off x="5972916" y="1232563"/>
                  <a:ext cx="2204592" cy="1216675"/>
                  <a:chOff x="4922976" y="5523833"/>
                  <a:chExt cx="2204592" cy="1216675"/>
                </a:xfrm>
              </p:grpSpPr>
              <p:cxnSp>
                <p:nvCxnSpPr>
                  <p:cNvPr id="43" name="Straight Connector 42">
                    <a:extLst>
                      <a:ext uri="{FF2B5EF4-FFF2-40B4-BE49-F238E27FC236}">
                        <a16:creationId xmlns:a16="http://schemas.microsoft.com/office/drawing/2014/main" id="{B761776E-FF9E-23D8-DC3A-2139B48DD7A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87568" y="6523257"/>
                    <a:ext cx="1440000" cy="0"/>
                  </a:xfrm>
                  <a:prstGeom prst="line">
                    <a:avLst/>
                  </a:prstGeom>
                  <a:ln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Straight Connector 43">
                    <a:extLst>
                      <a:ext uri="{FF2B5EF4-FFF2-40B4-BE49-F238E27FC236}">
                        <a16:creationId xmlns:a16="http://schemas.microsoft.com/office/drawing/2014/main" id="{11ED4C5D-63FC-9D57-F4C7-BB694D335D1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87568" y="5753637"/>
                    <a:ext cx="1440000" cy="0"/>
                  </a:xfrm>
                  <a:prstGeom prst="line">
                    <a:avLst/>
                  </a:prstGeom>
                  <a:ln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Straight Arrow Connector 44">
                    <a:extLst>
                      <a:ext uri="{FF2B5EF4-FFF2-40B4-BE49-F238E27FC236}">
                        <a16:creationId xmlns:a16="http://schemas.microsoft.com/office/drawing/2014/main" id="{6D412B68-28C3-7062-BA8C-01A7B2D774F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407568" y="5789676"/>
                    <a:ext cx="0" cy="720000"/>
                  </a:xfrm>
                  <a:prstGeom prst="straightConnector1">
                    <a:avLst/>
                  </a:prstGeom>
                  <a:ln w="76200">
                    <a:solidFill>
                      <a:schemeClr val="tx1">
                        <a:lumMod val="75000"/>
                        <a:lumOff val="2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6" name="TextBox 45">
                    <a:extLst>
                      <a:ext uri="{FF2B5EF4-FFF2-40B4-BE49-F238E27FC236}">
                        <a16:creationId xmlns:a16="http://schemas.microsoft.com/office/drawing/2014/main" id="{8C550746-D852-1A2B-9E12-F3F5C2BAB4BE}"/>
                      </a:ext>
                    </a:extLst>
                  </p:cNvPr>
                  <p:cNvSpPr txBox="1"/>
                  <p:nvPr/>
                </p:nvSpPr>
                <p:spPr>
                  <a:xfrm>
                    <a:off x="4958029" y="6278843"/>
                    <a:ext cx="113041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400" dirty="0"/>
                      <a:t>I = 0</a:t>
                    </a:r>
                  </a:p>
                </p:txBody>
              </p:sp>
              <p:sp>
                <p:nvSpPr>
                  <p:cNvPr id="47" name="TextBox 46">
                    <a:extLst>
                      <a:ext uri="{FF2B5EF4-FFF2-40B4-BE49-F238E27FC236}">
                        <a16:creationId xmlns:a16="http://schemas.microsoft.com/office/drawing/2014/main" id="{ACB101C2-951E-2394-6C67-864E47E09DA4}"/>
                      </a:ext>
                    </a:extLst>
                  </p:cNvPr>
                  <p:cNvSpPr txBox="1"/>
                  <p:nvPr/>
                </p:nvSpPr>
                <p:spPr>
                  <a:xfrm>
                    <a:off x="4922976" y="5523833"/>
                    <a:ext cx="113041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400" dirty="0"/>
                      <a:t>I = 0</a:t>
                    </a:r>
                  </a:p>
                </p:txBody>
              </p:sp>
              <p:sp>
                <p:nvSpPr>
                  <p:cNvPr id="48" name="Multiply 47">
                    <a:extLst>
                      <a:ext uri="{FF2B5EF4-FFF2-40B4-BE49-F238E27FC236}">
                        <a16:creationId xmlns:a16="http://schemas.microsoft.com/office/drawing/2014/main" id="{8DDB526B-0940-F378-8BAA-F281B49CF5E9}"/>
                      </a:ext>
                    </a:extLst>
                  </p:cNvPr>
                  <p:cNvSpPr/>
                  <p:nvPr/>
                </p:nvSpPr>
                <p:spPr>
                  <a:xfrm>
                    <a:off x="5852322" y="5789676"/>
                    <a:ext cx="1130415" cy="527613"/>
                  </a:xfrm>
                  <a:prstGeom prst="mathMultiply">
                    <a:avLst/>
                  </a:prstGeom>
                  <a:gradFill>
                    <a:gsLst>
                      <a:gs pos="0">
                        <a:srgbClr val="FF0000"/>
                      </a:gs>
                      <a:gs pos="84000">
                        <a:srgbClr val="C00000"/>
                      </a:gs>
                    </a:gsLst>
                  </a:gradFill>
                </p:spPr>
                <p:style>
                  <a:lnRef idx="0">
                    <a:schemeClr val="accent6"/>
                  </a:lnRef>
                  <a:fillRef idx="3">
                    <a:schemeClr val="accent6"/>
                  </a:fillRef>
                  <a:effectRef idx="3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/>
                  </a:p>
                </p:txBody>
              </p:sp>
            </p:grp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F3F7F0B7-087F-481B-C01D-4408D8CBAED1}"/>
                    </a:ext>
                  </a:extLst>
                </p:cNvPr>
                <p:cNvGrpSpPr/>
                <p:nvPr/>
              </p:nvGrpSpPr>
              <p:grpSpPr>
                <a:xfrm>
                  <a:off x="8464929" y="2001154"/>
                  <a:ext cx="3285367" cy="830997"/>
                  <a:chOff x="4872353" y="6273200"/>
                  <a:chExt cx="3285367" cy="830997"/>
                </a:xfrm>
              </p:grpSpPr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048A05F4-8005-16D4-5ECD-266C9903657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72353" y="6504033"/>
                    <a:ext cx="1440000" cy="0"/>
                  </a:xfrm>
                  <a:prstGeom prst="line">
                    <a:avLst/>
                  </a:prstGeom>
                  <a:ln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85B71DA7-3A63-1E87-D90A-1858471BCF5F}"/>
                      </a:ext>
                    </a:extLst>
                  </p:cNvPr>
                  <p:cNvSpPr txBox="1"/>
                  <p:nvPr/>
                </p:nvSpPr>
                <p:spPr>
                  <a:xfrm>
                    <a:off x="6430412" y="6273200"/>
                    <a:ext cx="1727308" cy="830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400" dirty="0"/>
                      <a:t>I =1 </a:t>
                    </a:r>
                    <a:br>
                      <a:rPr lang="en-GB" sz="2400" dirty="0"/>
                    </a:br>
                    <a:r>
                      <a:rPr lang="en-GB" sz="2400" dirty="0"/>
                      <a:t>(few states)</a:t>
                    </a:r>
                  </a:p>
                </p:txBody>
              </p:sp>
            </p:grp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AED4F51D-F61D-B8A4-55A9-E04B7B3DE260}"/>
                    </a:ext>
                  </a:extLst>
                </p:cNvPr>
                <p:cNvSpPr txBox="1"/>
                <p:nvPr/>
              </p:nvSpPr>
              <p:spPr>
                <a:xfrm>
                  <a:off x="6642264" y="1573134"/>
                  <a:ext cx="57688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E1</a:t>
                  </a:r>
                </a:p>
              </p:txBody>
            </p:sp>
          </p:grpSp>
          <p:cxnSp>
            <p:nvCxnSpPr>
              <p:cNvPr id="65" name="Straight Arrow Connector 64">
                <a:extLst>
                  <a:ext uri="{FF2B5EF4-FFF2-40B4-BE49-F238E27FC236}">
                    <a16:creationId xmlns:a16="http://schemas.microsoft.com/office/drawing/2014/main" id="{1DEF729F-283B-0770-DEEB-FBCB47ED58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4576" y="3224501"/>
                <a:ext cx="1226712" cy="653875"/>
              </a:xfrm>
              <a:prstGeom prst="straightConnector1">
                <a:avLst/>
              </a:prstGeom>
              <a:ln w="762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7E908817-1E70-7577-7885-2E7B8ADAE2BA}"/>
                    </a:ext>
                  </a:extLst>
                </p:cNvPr>
                <p:cNvSpPr txBox="1"/>
                <p:nvPr/>
              </p:nvSpPr>
              <p:spPr>
                <a:xfrm>
                  <a:off x="9131192" y="2202380"/>
                  <a:ext cx="2527395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No Mixing</a:t>
                  </a:r>
                </a:p>
                <a:p>
                  <a:pPr/>
                  <a14:m>
                    <m:oMathPara xmlns:m="http://schemas.openxmlformats.org/officeDocument/2006/math">
                      <m:oMath>
                        <m:d>
                          <m:dPr>
                            <m:begChr m:val="|"/>
                            <m:endChr m:val="|"/>
                            <m:ctrlP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"/>
                                <m:endChr m:val="⟩"/>
                                <m:ctrlP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d>
                            <m: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</m:d>
                        <m:d>
                          <m:dPr>
                            <m:begChr m:val=""/>
                            <m:endChr m:val="⟩"/>
                            <m:ctrlPr>
                              <a:rPr lang="it-IT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7E908817-1E70-7577-7885-2E7B8ADAE2B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31192" y="2202380"/>
                  <a:ext cx="2527395" cy="830997"/>
                </a:xfrm>
                <a:prstGeom prst="rect">
                  <a:avLst/>
                </a:prstGeom>
                <a:blipFill>
                  <a:blip r:embed="rId3"/>
                  <a:stretch>
                    <a:fillRect l="-4020" t="-26866" b="-104478"/>
                  </a:stretch>
                </a:blipFill>
              </p:spPr>
              <p:txBody>
                <a:bodyPr/>
                <a:lstStyle/>
                <a:p>
                  <a:r>
                    <a:rPr lang="en-IT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93" name="Picture 92" descr="A green check mark on a black background&#10;&#10;AI-generated content may be incorrect.">
            <a:extLst>
              <a:ext uri="{FF2B5EF4-FFF2-40B4-BE49-F238E27FC236}">
                <a16:creationId xmlns:a16="http://schemas.microsoft.com/office/drawing/2014/main" id="{5D6C835A-4F4C-CCF9-A401-7865D354C74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29667" y="4584312"/>
            <a:ext cx="742445" cy="612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1537B285-343E-201E-4222-31EFE887E05B}"/>
                  </a:ext>
                </a:extLst>
              </p:cNvPr>
              <p:cNvSpPr txBox="1"/>
              <p:nvPr/>
            </p:nvSpPr>
            <p:spPr>
              <a:xfrm>
                <a:off x="446533" y="2683716"/>
                <a:ext cx="4924034" cy="3477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IT" sz="2000" dirty="0"/>
                  <a:t>GDR can be described as an oscillation of the protons against the neutrons.</a:t>
                </a:r>
              </a:p>
              <a:p>
                <a:pPr algn="just"/>
                <a:endParaRPr lang="en-IT" sz="2000" dirty="0"/>
              </a:p>
              <a:p>
                <a:pPr algn="just"/>
                <a:r>
                  <a:rPr lang="en-IT" sz="2000" dirty="0"/>
                  <a:t>It is and electric (</a:t>
                </a:r>
                <a14:m>
                  <m:oMath xmlns:m="http://schemas.openxmlformats.org/officeDocument/2006/math">
                    <m:r>
                      <a:rPr lang="en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IT" sz="2000" dirty="0"/>
                  <a:t>) and isovector (</a:t>
                </a:r>
                <a14:m>
                  <m:oMath xmlns:m="http://schemas.openxmlformats.org/officeDocument/2006/math">
                    <m:r>
                      <a:rPr lang="en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IT" sz="2000" dirty="0"/>
                  <a:t>) transition.</a:t>
                </a:r>
              </a:p>
              <a:p>
                <a:pPr algn="just"/>
                <a:endParaRPr lang="en-IT" sz="2000" dirty="0"/>
              </a:p>
              <a:p>
                <a:pPr algn="just"/>
                <a:r>
                  <a:rPr lang="en-IT" sz="2000" dirty="0"/>
                  <a:t>Study of the E1 GRD decay at finite temperature to find the mixing. </a:t>
                </a:r>
              </a:p>
              <a:p>
                <a:pPr algn="just"/>
                <a:endParaRPr lang="en-IT" sz="2000" dirty="0"/>
              </a:p>
              <a:p>
                <a:pPr algn="just"/>
                <a:r>
                  <a:rPr lang="en-IT" sz="2000" dirty="0"/>
                  <a:t>To form a compound nucleaus at T&gt;0 we used a fusion-evaporation reaction.</a:t>
                </a:r>
              </a:p>
            </p:txBody>
          </p:sp>
        </mc:Choice>
        <mc:Fallback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1537B285-343E-201E-4222-31EFE887E0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3" y="2683716"/>
                <a:ext cx="4924034" cy="3477875"/>
              </a:xfrm>
              <a:prstGeom prst="rect">
                <a:avLst/>
              </a:prstGeom>
              <a:blipFill>
                <a:blip r:embed="rId5"/>
                <a:stretch>
                  <a:fillRect l="-1289" t="-1091" r="-1289" b="-2182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DBB2CF51-78AD-00CB-D6C3-C2D1A673B28C}"/>
              </a:ext>
            </a:extLst>
          </p:cNvPr>
          <p:cNvGrpSpPr/>
          <p:nvPr/>
        </p:nvGrpSpPr>
        <p:grpSpPr>
          <a:xfrm>
            <a:off x="3318004" y="1371747"/>
            <a:ext cx="1725089" cy="1188000"/>
            <a:chOff x="3188263" y="1642227"/>
            <a:chExt cx="1725089" cy="1188000"/>
          </a:xfrm>
        </p:grpSpPr>
        <p:pic>
          <p:nvPicPr>
            <p:cNvPr id="11" name="Picture 10" descr="A group of red balls&#10;&#10;AI-generated content may be incorrect.">
              <a:extLst>
                <a:ext uri="{FF2B5EF4-FFF2-40B4-BE49-F238E27FC236}">
                  <a16:creationId xmlns:a16="http://schemas.microsoft.com/office/drawing/2014/main" id="{0D0A50E0-8C55-4675-41E2-EF34A07A3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5352" y="1642227"/>
              <a:ext cx="1188000" cy="118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A8E810E-43D3-F0CC-74F1-01C24DFBE3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8263" y="1642227"/>
              <a:ext cx="1188000" cy="118800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659FEB1-B14D-4881-EC34-DFEFF3240AA7}"/>
              </a:ext>
            </a:extLst>
          </p:cNvPr>
          <p:cNvGrpSpPr/>
          <p:nvPr/>
        </p:nvGrpSpPr>
        <p:grpSpPr>
          <a:xfrm>
            <a:off x="791679" y="1373291"/>
            <a:ext cx="1725089" cy="1188000"/>
            <a:chOff x="791679" y="1643855"/>
            <a:chExt cx="1725089" cy="118800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C16C59A-3865-B760-FE8E-33ACADCFDF1E}"/>
                </a:ext>
              </a:extLst>
            </p:cNvPr>
            <p:cNvGrpSpPr/>
            <p:nvPr/>
          </p:nvGrpSpPr>
          <p:grpSpPr>
            <a:xfrm>
              <a:off x="791679" y="1643855"/>
              <a:ext cx="1725089" cy="1188000"/>
              <a:chOff x="458565" y="1642227"/>
              <a:chExt cx="1725089" cy="1188000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12FE0D15-D7DE-BB6A-2753-6642117F6D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8565" y="1642227"/>
                <a:ext cx="1188000" cy="1188000"/>
              </a:xfrm>
              <a:prstGeom prst="rect">
                <a:avLst/>
              </a:prstGeom>
            </p:spPr>
          </p:pic>
          <p:pic>
            <p:nvPicPr>
              <p:cNvPr id="8" name="Picture 7" descr="A group of red balls&#10;&#10;AI-generated content may be incorrect.">
                <a:extLst>
                  <a:ext uri="{FF2B5EF4-FFF2-40B4-BE49-F238E27FC236}">
                    <a16:creationId xmlns:a16="http://schemas.microsoft.com/office/drawing/2014/main" id="{A7A257F7-F5B7-F94F-F1E9-0C23B06306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95654" y="1642227"/>
                <a:ext cx="1188000" cy="1188000"/>
              </a:xfrm>
              <a:prstGeom prst="rect">
                <a:avLst/>
              </a:prstGeom>
            </p:spPr>
          </p:pic>
        </p:grp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26CE44E5-2F45-6646-8950-59E76142E160}"/>
                </a:ext>
              </a:extLst>
            </p:cNvPr>
            <p:cNvCxnSpPr>
              <a:cxnSpLocks/>
            </p:cNvCxnSpPr>
            <p:nvPr/>
          </p:nvCxnSpPr>
          <p:spPr>
            <a:xfrm>
              <a:off x="1247915" y="2237855"/>
              <a:ext cx="812616" cy="0"/>
            </a:xfrm>
            <a:prstGeom prst="straightConnector1">
              <a:avLst/>
            </a:prstGeom>
            <a:ln w="57150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6F0E6DD-8377-8196-99B5-EB0506684E7C}"/>
              </a:ext>
            </a:extLst>
          </p:cNvPr>
          <p:cNvCxnSpPr>
            <a:cxnSpLocks/>
          </p:cNvCxnSpPr>
          <p:nvPr/>
        </p:nvCxnSpPr>
        <p:spPr>
          <a:xfrm>
            <a:off x="3774240" y="2016547"/>
            <a:ext cx="812616" cy="0"/>
          </a:xfrm>
          <a:prstGeom prst="straightConnector1">
            <a:avLst/>
          </a:prstGeom>
          <a:ln w="57150">
            <a:solidFill>
              <a:schemeClr val="bg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1F47D6-24DE-360E-2862-172C0C77B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181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715FF-0429-1C2F-17B6-2A5316ADD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8C36F4-BB70-8396-27DF-5A0BAECD0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67CFE5-64E2-C8D3-EF00-5A7B8F1CC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FC2988-99CD-24A8-BD90-ACAC944AF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Experimental Technique: GDR (II)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C6EF03F-7BC9-029E-B868-9312A57390C4}"/>
              </a:ext>
            </a:extLst>
          </p:cNvPr>
          <p:cNvGrpSpPr/>
          <p:nvPr/>
        </p:nvGrpSpPr>
        <p:grpSpPr>
          <a:xfrm>
            <a:off x="589429" y="1345734"/>
            <a:ext cx="11013142" cy="2466188"/>
            <a:chOff x="793376" y="1571018"/>
            <a:chExt cx="11013142" cy="2466188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8208DE4-8B5C-EC9A-1FDE-DDB48A67A45A}"/>
                </a:ext>
              </a:extLst>
            </p:cNvPr>
            <p:cNvGrpSpPr/>
            <p:nvPr/>
          </p:nvGrpSpPr>
          <p:grpSpPr>
            <a:xfrm>
              <a:off x="7018411" y="3412844"/>
              <a:ext cx="1289439" cy="506744"/>
              <a:chOff x="6133778" y="3429770"/>
              <a:chExt cx="1289439" cy="506744"/>
            </a:xfrm>
          </p:grpSpPr>
          <p:pic>
            <p:nvPicPr>
              <p:cNvPr id="22" name="Picture 21" descr="A yellow line on a white background&#10;&#10;Description automatically generated">
                <a:extLst>
                  <a:ext uri="{FF2B5EF4-FFF2-40B4-BE49-F238E27FC236}">
                    <a16:creationId xmlns:a16="http://schemas.microsoft.com/office/drawing/2014/main" id="{C9A8C478-A66C-64B5-8761-17A8753669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609128">
                <a:off x="6217815" y="3429770"/>
                <a:ext cx="1205402" cy="360000"/>
              </a:xfrm>
              <a:prstGeom prst="rect">
                <a:avLst/>
              </a:prstGeom>
            </p:spPr>
          </p:pic>
          <p:sp>
            <p:nvSpPr>
              <p:cNvPr id="23" name="Triangle 22">
                <a:extLst>
                  <a:ext uri="{FF2B5EF4-FFF2-40B4-BE49-F238E27FC236}">
                    <a16:creationId xmlns:a16="http://schemas.microsoft.com/office/drawing/2014/main" id="{AABAFBB2-4798-BDEE-4DC5-AF6B757500F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4611965">
                <a:off x="6123284" y="3746020"/>
                <a:ext cx="200988" cy="180000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T" dirty="0"/>
              </a:p>
            </p:txBody>
          </p:sp>
        </p:grp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70FC9F14-4C29-5885-7EBC-BEDB377D7EDB}"/>
                </a:ext>
              </a:extLst>
            </p:cNvPr>
            <p:cNvCxnSpPr>
              <a:cxnSpLocks/>
            </p:cNvCxnSpPr>
            <p:nvPr/>
          </p:nvCxnSpPr>
          <p:spPr>
            <a:xfrm>
              <a:off x="793376" y="2783541"/>
              <a:ext cx="2368924" cy="51459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 descr="A group of red and blue spheres&#10;&#10;Description automatically generated">
              <a:extLst>
                <a:ext uri="{FF2B5EF4-FFF2-40B4-BE49-F238E27FC236}">
                  <a16:creationId xmlns:a16="http://schemas.microsoft.com/office/drawing/2014/main" id="{BD05FE5A-DC0F-99E6-7457-D0C54D644E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02033" y="1862114"/>
              <a:ext cx="1188000" cy="1188000"/>
            </a:xfrm>
            <a:prstGeom prst="rect">
              <a:avLst/>
            </a:prstGeom>
          </p:spPr>
        </p:pic>
        <p:pic>
          <p:nvPicPr>
            <p:cNvPr id="6" name="Picture 5" descr="A group of red and blue spheres&#10;&#10;Description automatically generated">
              <a:extLst>
                <a:ext uri="{FF2B5EF4-FFF2-40B4-BE49-F238E27FC236}">
                  <a16:creationId xmlns:a16="http://schemas.microsoft.com/office/drawing/2014/main" id="{22343B40-937E-4735-F58C-FF246C9AE9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4333" y="2241000"/>
              <a:ext cx="1188000" cy="1188000"/>
            </a:xfrm>
            <a:prstGeom prst="rect">
              <a:avLst/>
            </a:prstGeom>
          </p:spPr>
        </p:pic>
        <p:pic>
          <p:nvPicPr>
            <p:cNvPr id="7" name="Picture 6" descr="A group of red and blue spheres&#10;&#10;Description automatically generated">
              <a:extLst>
                <a:ext uri="{FF2B5EF4-FFF2-40B4-BE49-F238E27FC236}">
                  <a16:creationId xmlns:a16="http://schemas.microsoft.com/office/drawing/2014/main" id="{4E87B588-F8AA-6581-2020-BF966A761F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19733" y="1747814"/>
              <a:ext cx="1188000" cy="1188000"/>
            </a:xfrm>
            <a:prstGeom prst="rect">
              <a:avLst/>
            </a:prstGeom>
          </p:spPr>
        </p:pic>
        <p:pic>
          <p:nvPicPr>
            <p:cNvPr id="8" name="Picture 7" descr="A group of red and blue spheres&#10;&#10;Description automatically generated">
              <a:extLst>
                <a:ext uri="{FF2B5EF4-FFF2-40B4-BE49-F238E27FC236}">
                  <a16:creationId xmlns:a16="http://schemas.microsoft.com/office/drawing/2014/main" id="{B1A777B6-4A6E-8DEE-3672-B450085B2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1833" y="1970165"/>
              <a:ext cx="1188000" cy="1188000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9525F40-B9D7-7705-0D7A-F6DFC47BAE1C}"/>
                </a:ext>
              </a:extLst>
            </p:cNvPr>
            <p:cNvGrpSpPr/>
            <p:nvPr/>
          </p:nvGrpSpPr>
          <p:grpSpPr>
            <a:xfrm>
              <a:off x="7714491" y="1992836"/>
              <a:ext cx="1480100" cy="1505577"/>
              <a:chOff x="6774812" y="1795872"/>
              <a:chExt cx="1480100" cy="1505577"/>
            </a:xfrm>
          </p:grpSpPr>
          <p:pic>
            <p:nvPicPr>
              <p:cNvPr id="11" name="Picture 10" descr="A group of red and blue spheres&#10;&#10;Description automatically generated">
                <a:extLst>
                  <a:ext uri="{FF2B5EF4-FFF2-40B4-BE49-F238E27FC236}">
                    <a16:creationId xmlns:a16="http://schemas.microsoft.com/office/drawing/2014/main" id="{35431565-FEFD-0A9F-660D-269F09F50F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37433" y="1795872"/>
                <a:ext cx="1188000" cy="1188000"/>
              </a:xfrm>
              <a:prstGeom prst="rect">
                <a:avLst/>
              </a:prstGeom>
            </p:spPr>
          </p:pic>
          <p:pic>
            <p:nvPicPr>
              <p:cNvPr id="15" name="Picture 14" descr="A group of red and blue spheres&#10;&#10;Description automatically generated">
                <a:extLst>
                  <a:ext uri="{FF2B5EF4-FFF2-40B4-BE49-F238E27FC236}">
                    <a16:creationId xmlns:a16="http://schemas.microsoft.com/office/drawing/2014/main" id="{5FE41A14-DFE6-8FA7-98FD-33347CE87E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74812" y="2113449"/>
                <a:ext cx="1188000" cy="1188000"/>
              </a:xfrm>
              <a:prstGeom prst="rect">
                <a:avLst/>
              </a:prstGeom>
            </p:spPr>
          </p:pic>
          <p:pic>
            <p:nvPicPr>
              <p:cNvPr id="12" name="Picture 11" descr="A group of red and blue spheres&#10;&#10;Description automatically generated">
                <a:extLst>
                  <a:ext uri="{FF2B5EF4-FFF2-40B4-BE49-F238E27FC236}">
                    <a16:creationId xmlns:a16="http://schemas.microsoft.com/office/drawing/2014/main" id="{F9352C0B-C578-5B79-ADB7-9A5AF44B5E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066912" y="1927218"/>
                <a:ext cx="1188000" cy="1188000"/>
              </a:xfrm>
              <a:prstGeom prst="rect">
                <a:avLst/>
              </a:prstGeom>
            </p:spPr>
          </p:pic>
        </p:grp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EBF01E7-2779-2CFD-2F4D-75924C619A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16036" y="1870435"/>
              <a:ext cx="250544" cy="25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BE85BBC-1E5E-44C9-7550-F47CEA8091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08351" y="3054836"/>
              <a:ext cx="250544" cy="252000"/>
            </a:xfrm>
            <a:prstGeom prst="ellipse">
              <a:avLst/>
            </a:prstGeom>
            <a:solidFill>
              <a:srgbClr val="0432FF"/>
            </a:solidFill>
            <a:ln>
              <a:solidFill>
                <a:schemeClr val="accent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33C9776-5BEE-8304-F9D4-C660C1E306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73526" y="1932509"/>
              <a:ext cx="250544" cy="252000"/>
            </a:xfrm>
            <a:prstGeom prst="ellipse">
              <a:avLst/>
            </a:prstGeom>
            <a:solidFill>
              <a:srgbClr val="0432FF"/>
            </a:solidFill>
            <a:ln>
              <a:solidFill>
                <a:schemeClr val="accent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5D56250-A02D-AF8A-ABE7-14161A089C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13659" y="3191528"/>
              <a:ext cx="250544" cy="25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A16A8F2-DA8B-857A-56BC-D77B05A670ED}"/>
                </a:ext>
              </a:extLst>
            </p:cNvPr>
            <p:cNvGrpSpPr/>
            <p:nvPr/>
          </p:nvGrpSpPr>
          <p:grpSpPr>
            <a:xfrm rot="10800000">
              <a:off x="9118522" y="2164559"/>
              <a:ext cx="1302887" cy="493296"/>
              <a:chOff x="6106882" y="3470114"/>
              <a:chExt cx="1302887" cy="493296"/>
            </a:xfrm>
          </p:grpSpPr>
          <p:pic>
            <p:nvPicPr>
              <p:cNvPr id="26" name="Picture 25" descr="A yellow line on a white background&#10;&#10;Description automatically generated">
                <a:extLst>
                  <a:ext uri="{FF2B5EF4-FFF2-40B4-BE49-F238E27FC236}">
                    <a16:creationId xmlns:a16="http://schemas.microsoft.com/office/drawing/2014/main" id="{EE5E59EE-6BB6-0630-A31C-175259ABE1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609128">
                <a:off x="6204367" y="3470114"/>
                <a:ext cx="1205402" cy="360000"/>
              </a:xfrm>
              <a:prstGeom prst="rect">
                <a:avLst/>
              </a:prstGeom>
            </p:spPr>
          </p:pic>
          <p:sp>
            <p:nvSpPr>
              <p:cNvPr id="27" name="Triangle 26">
                <a:extLst>
                  <a:ext uri="{FF2B5EF4-FFF2-40B4-BE49-F238E27FC236}">
                    <a16:creationId xmlns:a16="http://schemas.microsoft.com/office/drawing/2014/main" id="{C45E7116-A67C-A38A-017F-DD50F7E8686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4611965">
                <a:off x="6096388" y="3772916"/>
                <a:ext cx="200988" cy="180000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T"/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7FC90BB-35BC-B167-2789-54847A39EFEB}"/>
                </a:ext>
              </a:extLst>
            </p:cNvPr>
            <p:cNvSpPr txBox="1"/>
            <p:nvPr/>
          </p:nvSpPr>
          <p:spPr>
            <a:xfrm>
              <a:off x="2820212" y="1571018"/>
              <a:ext cx="17346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T" dirty="0"/>
                <a:t>Target: </a:t>
              </a:r>
              <a:r>
                <a:rPr lang="en-IT" baseline="30000" dirty="0"/>
                <a:t>40</a:t>
              </a:r>
              <a:r>
                <a:rPr lang="en-IT" dirty="0"/>
                <a:t>Ca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C4ADA4E-BC3F-5646-E6EE-F414D47C1B94}"/>
                </a:ext>
              </a:extLst>
            </p:cNvPr>
            <p:cNvSpPr txBox="1"/>
            <p:nvPr/>
          </p:nvSpPr>
          <p:spPr>
            <a:xfrm>
              <a:off x="793376" y="3377541"/>
              <a:ext cx="17346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T" dirty="0"/>
                <a:t>Beam: </a:t>
              </a:r>
              <a:r>
                <a:rPr lang="en-IT" baseline="30000" dirty="0"/>
                <a:t>32</a:t>
              </a:r>
              <a:r>
                <a:rPr lang="en-IT" dirty="0"/>
                <a:t>S, </a:t>
              </a:r>
              <a:r>
                <a:rPr lang="en-IT" baseline="30000" dirty="0"/>
                <a:t>31</a:t>
              </a:r>
              <a:r>
                <a:rPr lang="en-IT" dirty="0"/>
                <a:t>P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4E238C12-B7FF-F501-EAB2-B8063C984838}"/>
                    </a:ext>
                  </a:extLst>
                </p:cNvPr>
                <p:cNvSpPr txBox="1"/>
                <p:nvPr/>
              </p:nvSpPr>
              <p:spPr>
                <a:xfrm>
                  <a:off x="4553469" y="3113876"/>
                  <a:ext cx="2103475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IT" dirty="0"/>
                    <a:t>Compound Nucleus Formation</a:t>
                  </a: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≈1.3 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𝑀𝑒𝑉</m:t>
                        </m:r>
                      </m:oMath>
                    </m:oMathPara>
                  </a14:m>
                  <a:endParaRPr lang="en-IT" dirty="0"/>
                </a:p>
              </p:txBody>
            </p:sp>
          </mc:Choice>
          <mc:Fallback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4E238C12-B7FF-F501-EAB2-B8063C9848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3469" y="3113876"/>
                  <a:ext cx="2103475" cy="923330"/>
                </a:xfrm>
                <a:prstGeom prst="rect">
                  <a:avLst/>
                </a:prstGeom>
                <a:blipFill>
                  <a:blip r:embed="rId4"/>
                  <a:stretch>
                    <a:fillRect l="-1796" t="-2740" r="-1198" b="-6849"/>
                  </a:stretch>
                </a:blipFill>
              </p:spPr>
              <p:txBody>
                <a:bodyPr/>
                <a:lstStyle/>
                <a:p>
                  <a:r>
                    <a:rPr lang="en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E7314F81-FF97-D999-8684-34F2FB50F9FA}"/>
                    </a:ext>
                  </a:extLst>
                </p:cNvPr>
                <p:cNvSpPr txBox="1"/>
                <p:nvPr/>
              </p:nvSpPr>
              <p:spPr>
                <a:xfrm>
                  <a:off x="9620925" y="2809270"/>
                  <a:ext cx="2185593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IT" dirty="0"/>
                    <a:t>Particle Evaporation and </a:t>
                  </a:r>
                  <a14:m>
                    <m:oMath xmlns:m="http://schemas.openxmlformats.org/officeDocument/2006/math">
                      <m:r>
                        <a:rPr lang="en-IT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a14:m>
                  <a:r>
                    <a:rPr lang="en-IT" dirty="0"/>
                    <a:t> Emission</a:t>
                  </a:r>
                </a:p>
              </p:txBody>
            </p:sp>
          </mc:Choice>
          <mc:Fallback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E7314F81-FF97-D999-8684-34F2FB50F9F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20925" y="2809270"/>
                  <a:ext cx="2185593" cy="646331"/>
                </a:xfrm>
                <a:prstGeom prst="rect">
                  <a:avLst/>
                </a:prstGeom>
                <a:blipFill>
                  <a:blip r:embed="rId5"/>
                  <a:stretch>
                    <a:fillRect l="-1734" t="-3846" r="-4046" b="-13462"/>
                  </a:stretch>
                </a:blipFill>
              </p:spPr>
              <p:txBody>
                <a:bodyPr/>
                <a:lstStyle/>
                <a:p>
                  <a:r>
                    <a:rPr lang="en-IT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E47A27A-2535-06D3-8E49-64973A131644}"/>
                  </a:ext>
                </a:extLst>
              </p:cNvPr>
              <p:cNvSpPr txBox="1"/>
              <p:nvPr/>
            </p:nvSpPr>
            <p:spPr>
              <a:xfrm>
                <a:off x="491219" y="3920942"/>
                <a:ext cx="5394685" cy="18771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IT" sz="20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IT" sz="20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T" sz="20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IT" sz="20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T" sz="2000" b="1" dirty="0">
                    <a:solidFill>
                      <a:srgbClr val="C00000"/>
                    </a:solidFill>
                  </a:rPr>
                  <a:t>compound nucleus reaction:</a:t>
                </a:r>
              </a:p>
              <a:p>
                <a:endParaRPr lang="en-IT" sz="2000" b="1" dirty="0">
                  <a:solidFill>
                    <a:srgbClr val="C0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Pre>
                        <m:sPrePr>
                          <m:ctrlPr>
                            <a:rPr lang="it-IT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PrePr>
                        <m:sub/>
                        <m:sup>
                          <m:r>
                            <a:rPr lang="it-IT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𝟑𝟐</m:t>
                          </m:r>
                        </m:sup>
                        <m:e>
                          <m:r>
                            <a:rPr lang="it-IT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  <m:r>
                            <a:rPr lang="it-IT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Pre>
                            <m:sPrePr>
                              <m:ctrlPr>
                                <a:rPr lang="it-IT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it-IT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𝟒𝟎</m:t>
                              </m:r>
                            </m:sup>
                            <m:e>
                              <m:r>
                                <a:rPr lang="it-IT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𝑪𝒂</m:t>
                              </m:r>
                            </m:e>
                          </m:sPre>
                        </m:e>
                      </m:sPre>
                      <m:r>
                        <a:rPr lang="en-IT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Pre>
                        <m:sPrePr>
                          <m:ctrlPr>
                            <a:rPr lang="en-IT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it-IT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𝟕𝟐</m:t>
                          </m:r>
                        </m:sup>
                        <m:e>
                          <m:r>
                            <a:rPr lang="it-IT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𝑲𝒓</m:t>
                          </m:r>
                        </m:e>
                      </m:sPre>
                      <m:r>
                        <a:rPr lang="it-IT" sz="2000" b="1" i="1" baseline="300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it-IT" sz="2000" b="1" i="1" baseline="30000" dirty="0">
                  <a:solidFill>
                    <a:srgbClr val="C00000"/>
                  </a:solidFill>
                  <a:latin typeface="Cambria Math" panose="02040503050406030204" pitchFamily="18" charset="0"/>
                  <a:sym typeface="Wingdings" pitchFamily="2" charset="2"/>
                </a:endParaRPr>
              </a:p>
              <a:p>
                <a:endParaRPr lang="it-IT" sz="2000" i="1" baseline="30000" dirty="0">
                  <a:latin typeface="Cambria Math" panose="02040503050406030204" pitchFamily="18" charset="0"/>
                  <a:sym typeface="Wingdings" pitchFamily="2" charset="2"/>
                </a:endParaRPr>
              </a:p>
              <a:p>
                <a:r>
                  <a:rPr lang="en-IT" sz="2000" dirty="0"/>
                  <a:t>The observed E1 strenght is a signature of the mixing</a:t>
                </a:r>
                <a14:m>
                  <m:oMath xmlns:m="http://schemas.openxmlformats.org/officeDocument/2006/math">
                    <m:r>
                      <a:rPr lang="it-IT" sz="2000" b="0" i="0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IT" sz="2000" dirty="0"/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E47A27A-2535-06D3-8E49-64973A1316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219" y="3920942"/>
                <a:ext cx="5394685" cy="1877117"/>
              </a:xfrm>
              <a:prstGeom prst="rect">
                <a:avLst/>
              </a:prstGeom>
              <a:blipFill>
                <a:blip r:embed="rId6"/>
                <a:stretch>
                  <a:fillRect l="-1174" t="-671" b="-5369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8AAE590-7E86-F92A-D2DE-7E88C2B34CA3}"/>
                  </a:ext>
                </a:extLst>
              </p:cNvPr>
              <p:cNvSpPr txBox="1"/>
              <p:nvPr/>
            </p:nvSpPr>
            <p:spPr>
              <a:xfrm>
                <a:off x="6195886" y="3920942"/>
                <a:ext cx="5381154" cy="18771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IT" sz="20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IT" sz="20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IT" sz="20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IT" sz="20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T" sz="2000" b="1" dirty="0">
                    <a:solidFill>
                      <a:schemeClr val="accent1"/>
                    </a:solidFill>
                  </a:rPr>
                  <a:t>compound nucleus reaction:</a:t>
                </a:r>
              </a:p>
              <a:p>
                <a:endParaRPr lang="en-IT" sz="2000" b="1" dirty="0">
                  <a:solidFill>
                    <a:schemeClr val="accent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Pre>
                        <m:sPrePr>
                          <m:ctrlPr>
                            <a:rPr lang="it-IT" sz="20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PrePr>
                        <m:sub/>
                        <m:sup>
                          <m:r>
                            <a:rPr lang="it-IT" sz="20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it-IT" sz="2000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r>
                            <a:rPr lang="it-IT" sz="2000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  <m:r>
                            <a:rPr lang="it-IT" sz="20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Pre>
                            <m:sPrePr>
                              <m:ctrlPr>
                                <a:rPr lang="it-IT" sz="2000" b="1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it-IT" sz="2000" b="1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𝟒𝟎</m:t>
                              </m:r>
                            </m:sup>
                            <m:e>
                              <m:r>
                                <a:rPr lang="it-IT" sz="2000" b="1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𝑪𝒂</m:t>
                              </m:r>
                            </m:e>
                          </m:sPre>
                        </m:e>
                      </m:sPre>
                      <m:r>
                        <a:rPr lang="en-IT" sz="2000" b="1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Pre>
                        <m:sPrePr>
                          <m:ctrlPr>
                            <a:rPr lang="en-IT" sz="20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it-IT" sz="20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it-IT" sz="2000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r>
                            <a:rPr lang="it-IT" sz="2000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it-IT" sz="20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sPre>
                      <m:r>
                        <a:rPr lang="it-IT" sz="2000" b="1" i="1" baseline="3000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it-IT" sz="2000" b="1" i="1" baseline="30000" dirty="0">
                  <a:solidFill>
                    <a:schemeClr val="accent1"/>
                  </a:solidFill>
                  <a:latin typeface="Cambria Math" panose="02040503050406030204" pitchFamily="18" charset="0"/>
                  <a:sym typeface="Wingdings" pitchFamily="2" charset="2"/>
                </a:endParaRPr>
              </a:p>
              <a:p>
                <a:endParaRPr lang="it-IT" sz="2000" i="1" baseline="30000" dirty="0">
                  <a:latin typeface="Cambria Math" panose="02040503050406030204" pitchFamily="18" charset="0"/>
                </a:endParaRPr>
              </a:p>
              <a:p>
                <a:r>
                  <a:rPr lang="en-IT" sz="2000" dirty="0"/>
                  <a:t>Full mixing. No E1 strength reduction is expected.</a:t>
                </a: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8AAE590-7E86-F92A-D2DE-7E88C2B34C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5886" y="3920942"/>
                <a:ext cx="5381154" cy="1877117"/>
              </a:xfrm>
              <a:prstGeom prst="rect">
                <a:avLst/>
              </a:prstGeom>
              <a:blipFill>
                <a:blip r:embed="rId7"/>
                <a:stretch>
                  <a:fillRect l="-1176" t="-671" b="-5369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559B508-B948-96F1-A0B2-0797BDB08B05}"/>
              </a:ext>
            </a:extLst>
          </p:cNvPr>
          <p:cNvCxnSpPr>
            <a:cxnSpLocks/>
          </p:cNvCxnSpPr>
          <p:nvPr/>
        </p:nvCxnSpPr>
        <p:spPr>
          <a:xfrm>
            <a:off x="6096000" y="3920942"/>
            <a:ext cx="0" cy="1836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40AA89B-9921-6655-8A10-6C2CE8512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2717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59E63-1702-C490-BCC6-92BE17A90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6107C7F-7DDF-1BCA-9B69-D63193892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CCDEFA-121F-EF62-8C74-69BAA0197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FBCC6E7-55D7-225B-6518-1385DA673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Experimental Technique: GDR (II)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A25DD04-5875-D51F-D8B4-7E835DB09279}"/>
              </a:ext>
            </a:extLst>
          </p:cNvPr>
          <p:cNvGrpSpPr/>
          <p:nvPr/>
        </p:nvGrpSpPr>
        <p:grpSpPr>
          <a:xfrm>
            <a:off x="589429" y="1345734"/>
            <a:ext cx="11013142" cy="2466188"/>
            <a:chOff x="793376" y="1571018"/>
            <a:chExt cx="11013142" cy="2466188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D12F499-43EA-44FB-0DBF-080F540B51FE}"/>
                </a:ext>
              </a:extLst>
            </p:cNvPr>
            <p:cNvGrpSpPr/>
            <p:nvPr/>
          </p:nvGrpSpPr>
          <p:grpSpPr>
            <a:xfrm>
              <a:off x="7018411" y="3412844"/>
              <a:ext cx="1289439" cy="506744"/>
              <a:chOff x="6133778" y="3429770"/>
              <a:chExt cx="1289439" cy="506744"/>
            </a:xfrm>
          </p:grpSpPr>
          <p:pic>
            <p:nvPicPr>
              <p:cNvPr id="22" name="Picture 21" descr="A yellow line on a white background&#10;&#10;Description automatically generated">
                <a:extLst>
                  <a:ext uri="{FF2B5EF4-FFF2-40B4-BE49-F238E27FC236}">
                    <a16:creationId xmlns:a16="http://schemas.microsoft.com/office/drawing/2014/main" id="{D1AF8717-9227-58F5-27EE-C4693698923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609128">
                <a:off x="6217815" y="3429770"/>
                <a:ext cx="1205402" cy="360000"/>
              </a:xfrm>
              <a:prstGeom prst="rect">
                <a:avLst/>
              </a:prstGeom>
            </p:spPr>
          </p:pic>
          <p:sp>
            <p:nvSpPr>
              <p:cNvPr id="23" name="Triangle 22">
                <a:extLst>
                  <a:ext uri="{FF2B5EF4-FFF2-40B4-BE49-F238E27FC236}">
                    <a16:creationId xmlns:a16="http://schemas.microsoft.com/office/drawing/2014/main" id="{758EF9B4-9ED8-93BE-B0CC-D3F7D2E53FA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4611965">
                <a:off x="6123284" y="3746020"/>
                <a:ext cx="200988" cy="180000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T" dirty="0"/>
              </a:p>
            </p:txBody>
          </p:sp>
        </p:grp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F7CCD165-4B60-9E2E-9678-09DBD384E49F}"/>
                </a:ext>
              </a:extLst>
            </p:cNvPr>
            <p:cNvCxnSpPr>
              <a:cxnSpLocks/>
            </p:cNvCxnSpPr>
            <p:nvPr/>
          </p:nvCxnSpPr>
          <p:spPr>
            <a:xfrm>
              <a:off x="793376" y="2783541"/>
              <a:ext cx="2368924" cy="51459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 descr="A group of red and blue spheres&#10;&#10;Description automatically generated">
              <a:extLst>
                <a:ext uri="{FF2B5EF4-FFF2-40B4-BE49-F238E27FC236}">
                  <a16:creationId xmlns:a16="http://schemas.microsoft.com/office/drawing/2014/main" id="{3EED8852-4FA1-CC00-B7F8-A95B7BA5F4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02033" y="1862114"/>
              <a:ext cx="1188000" cy="1188000"/>
            </a:xfrm>
            <a:prstGeom prst="rect">
              <a:avLst/>
            </a:prstGeom>
          </p:spPr>
        </p:pic>
        <p:pic>
          <p:nvPicPr>
            <p:cNvPr id="6" name="Picture 5" descr="A group of red and blue spheres&#10;&#10;Description automatically generated">
              <a:extLst>
                <a:ext uri="{FF2B5EF4-FFF2-40B4-BE49-F238E27FC236}">
                  <a16:creationId xmlns:a16="http://schemas.microsoft.com/office/drawing/2014/main" id="{77D2E662-FC53-4F8A-8E36-3D081459F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4333" y="2241000"/>
              <a:ext cx="1188000" cy="1188000"/>
            </a:xfrm>
            <a:prstGeom prst="rect">
              <a:avLst/>
            </a:prstGeom>
          </p:spPr>
        </p:pic>
        <p:pic>
          <p:nvPicPr>
            <p:cNvPr id="7" name="Picture 6" descr="A group of red and blue spheres&#10;&#10;Description automatically generated">
              <a:extLst>
                <a:ext uri="{FF2B5EF4-FFF2-40B4-BE49-F238E27FC236}">
                  <a16:creationId xmlns:a16="http://schemas.microsoft.com/office/drawing/2014/main" id="{466CB0C1-0F2F-3E11-FEC6-95DABFD7FC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19733" y="1747814"/>
              <a:ext cx="1188000" cy="1188000"/>
            </a:xfrm>
            <a:prstGeom prst="rect">
              <a:avLst/>
            </a:prstGeom>
          </p:spPr>
        </p:pic>
        <p:pic>
          <p:nvPicPr>
            <p:cNvPr id="8" name="Picture 7" descr="A group of red and blue spheres&#10;&#10;Description automatically generated">
              <a:extLst>
                <a:ext uri="{FF2B5EF4-FFF2-40B4-BE49-F238E27FC236}">
                  <a16:creationId xmlns:a16="http://schemas.microsoft.com/office/drawing/2014/main" id="{F779AA89-62FE-14C8-856A-6FC4A980C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1833" y="1970165"/>
              <a:ext cx="1188000" cy="1188000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A560C47-A348-8D3B-50F0-51AAB496D124}"/>
                </a:ext>
              </a:extLst>
            </p:cNvPr>
            <p:cNvGrpSpPr/>
            <p:nvPr/>
          </p:nvGrpSpPr>
          <p:grpSpPr>
            <a:xfrm>
              <a:off x="7714491" y="1992836"/>
              <a:ext cx="1480100" cy="1505577"/>
              <a:chOff x="6774812" y="1795872"/>
              <a:chExt cx="1480100" cy="1505577"/>
            </a:xfrm>
          </p:grpSpPr>
          <p:pic>
            <p:nvPicPr>
              <p:cNvPr id="11" name="Picture 10" descr="A group of red and blue spheres&#10;&#10;Description automatically generated">
                <a:extLst>
                  <a:ext uri="{FF2B5EF4-FFF2-40B4-BE49-F238E27FC236}">
                    <a16:creationId xmlns:a16="http://schemas.microsoft.com/office/drawing/2014/main" id="{98B9773C-F788-F97E-FF1D-F94FE0D913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37433" y="1795872"/>
                <a:ext cx="1188000" cy="1188000"/>
              </a:xfrm>
              <a:prstGeom prst="rect">
                <a:avLst/>
              </a:prstGeom>
            </p:spPr>
          </p:pic>
          <p:pic>
            <p:nvPicPr>
              <p:cNvPr id="15" name="Picture 14" descr="A group of red and blue spheres&#10;&#10;Description automatically generated">
                <a:extLst>
                  <a:ext uri="{FF2B5EF4-FFF2-40B4-BE49-F238E27FC236}">
                    <a16:creationId xmlns:a16="http://schemas.microsoft.com/office/drawing/2014/main" id="{4C72CDB5-2A1F-EE3B-4942-320EC98276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74812" y="2113449"/>
                <a:ext cx="1188000" cy="1188000"/>
              </a:xfrm>
              <a:prstGeom prst="rect">
                <a:avLst/>
              </a:prstGeom>
            </p:spPr>
          </p:pic>
          <p:pic>
            <p:nvPicPr>
              <p:cNvPr id="12" name="Picture 11" descr="A group of red and blue spheres&#10;&#10;Description automatically generated">
                <a:extLst>
                  <a:ext uri="{FF2B5EF4-FFF2-40B4-BE49-F238E27FC236}">
                    <a16:creationId xmlns:a16="http://schemas.microsoft.com/office/drawing/2014/main" id="{907FB59F-E74E-ABD7-FD81-8A50B6247C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066912" y="1927218"/>
                <a:ext cx="1188000" cy="1188000"/>
              </a:xfrm>
              <a:prstGeom prst="rect">
                <a:avLst/>
              </a:prstGeom>
            </p:spPr>
          </p:pic>
        </p:grp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6D2A031-6DB8-64D7-0E8F-D3A3E8FDC7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16036" y="1870435"/>
              <a:ext cx="250544" cy="25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D54CFAB-0AF3-02FF-CF7A-E5CEE2AF7B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08351" y="3054836"/>
              <a:ext cx="250544" cy="252000"/>
            </a:xfrm>
            <a:prstGeom prst="ellipse">
              <a:avLst/>
            </a:prstGeom>
            <a:solidFill>
              <a:srgbClr val="0432FF"/>
            </a:solidFill>
            <a:ln>
              <a:solidFill>
                <a:schemeClr val="accent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219DE52-294C-B62B-4788-A409A77363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73526" y="1932509"/>
              <a:ext cx="250544" cy="252000"/>
            </a:xfrm>
            <a:prstGeom prst="ellipse">
              <a:avLst/>
            </a:prstGeom>
            <a:solidFill>
              <a:srgbClr val="0432FF"/>
            </a:solidFill>
            <a:ln>
              <a:solidFill>
                <a:schemeClr val="accent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20F85B1-A2DD-EADB-3754-72547461A2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13659" y="3191528"/>
              <a:ext cx="250544" cy="25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1DB3FC1-6610-CB7A-EBCF-DB0D9BAE9842}"/>
                </a:ext>
              </a:extLst>
            </p:cNvPr>
            <p:cNvGrpSpPr/>
            <p:nvPr/>
          </p:nvGrpSpPr>
          <p:grpSpPr>
            <a:xfrm rot="10800000">
              <a:off x="9118522" y="2164559"/>
              <a:ext cx="1302887" cy="493296"/>
              <a:chOff x="6106882" y="3470114"/>
              <a:chExt cx="1302887" cy="493296"/>
            </a:xfrm>
          </p:grpSpPr>
          <p:pic>
            <p:nvPicPr>
              <p:cNvPr id="26" name="Picture 25" descr="A yellow line on a white background&#10;&#10;Description automatically generated">
                <a:extLst>
                  <a:ext uri="{FF2B5EF4-FFF2-40B4-BE49-F238E27FC236}">
                    <a16:creationId xmlns:a16="http://schemas.microsoft.com/office/drawing/2014/main" id="{0D59DB53-71B4-3D88-AF12-23BC4F0DB1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609128">
                <a:off x="6204367" y="3470114"/>
                <a:ext cx="1205402" cy="360000"/>
              </a:xfrm>
              <a:prstGeom prst="rect">
                <a:avLst/>
              </a:prstGeom>
            </p:spPr>
          </p:pic>
          <p:sp>
            <p:nvSpPr>
              <p:cNvPr id="27" name="Triangle 26">
                <a:extLst>
                  <a:ext uri="{FF2B5EF4-FFF2-40B4-BE49-F238E27FC236}">
                    <a16:creationId xmlns:a16="http://schemas.microsoft.com/office/drawing/2014/main" id="{03E209E1-396E-CD83-5416-6AE93331880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4611965">
                <a:off x="6096388" y="3772916"/>
                <a:ext cx="200988" cy="180000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T"/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D0BD196-A3E2-CE55-464C-051233A2B861}"/>
                </a:ext>
              </a:extLst>
            </p:cNvPr>
            <p:cNvSpPr txBox="1"/>
            <p:nvPr/>
          </p:nvSpPr>
          <p:spPr>
            <a:xfrm>
              <a:off x="2820212" y="1571018"/>
              <a:ext cx="17346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T" dirty="0"/>
                <a:t>Target: </a:t>
              </a:r>
              <a:r>
                <a:rPr lang="en-IT" baseline="30000" dirty="0"/>
                <a:t>40</a:t>
              </a:r>
              <a:r>
                <a:rPr lang="en-IT" dirty="0"/>
                <a:t>Ca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6FFBB0B-40DC-DEAD-8771-71BB1DE58C38}"/>
                </a:ext>
              </a:extLst>
            </p:cNvPr>
            <p:cNvSpPr txBox="1"/>
            <p:nvPr/>
          </p:nvSpPr>
          <p:spPr>
            <a:xfrm>
              <a:off x="793376" y="3377541"/>
              <a:ext cx="17346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T" dirty="0"/>
                <a:t>Beam: </a:t>
              </a:r>
              <a:r>
                <a:rPr lang="en-IT" baseline="30000" dirty="0"/>
                <a:t>32</a:t>
              </a:r>
              <a:r>
                <a:rPr lang="en-IT" dirty="0"/>
                <a:t>S, </a:t>
              </a:r>
              <a:r>
                <a:rPr lang="en-IT" baseline="30000" dirty="0"/>
                <a:t>31</a:t>
              </a:r>
              <a:r>
                <a:rPr lang="en-IT" dirty="0"/>
                <a:t>P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B707A309-5343-C2EB-53A9-2C1A9912F5BF}"/>
                    </a:ext>
                  </a:extLst>
                </p:cNvPr>
                <p:cNvSpPr txBox="1"/>
                <p:nvPr/>
              </p:nvSpPr>
              <p:spPr>
                <a:xfrm>
                  <a:off x="4553469" y="3113876"/>
                  <a:ext cx="2103475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IT" dirty="0"/>
                    <a:t>Compound Nucleus Formation</a:t>
                  </a: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≈1.3 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𝑀𝑒𝑉</m:t>
                        </m:r>
                      </m:oMath>
                    </m:oMathPara>
                  </a14:m>
                  <a:endParaRPr lang="en-IT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B707A309-5343-C2EB-53A9-2C1A9912F5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3469" y="3113876"/>
                  <a:ext cx="2103475" cy="923330"/>
                </a:xfrm>
                <a:prstGeom prst="rect">
                  <a:avLst/>
                </a:prstGeom>
                <a:blipFill>
                  <a:blip r:embed="rId4"/>
                  <a:stretch>
                    <a:fillRect l="-1796" t="-4110" r="-1198" b="-6849"/>
                  </a:stretch>
                </a:blipFill>
              </p:spPr>
              <p:txBody>
                <a:bodyPr/>
                <a:lstStyle/>
                <a:p>
                  <a:r>
                    <a:rPr lang="en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649B7336-FCCD-DCB5-F425-AA2603749FFB}"/>
                    </a:ext>
                  </a:extLst>
                </p:cNvPr>
                <p:cNvSpPr txBox="1"/>
                <p:nvPr/>
              </p:nvSpPr>
              <p:spPr>
                <a:xfrm>
                  <a:off x="9620925" y="2809270"/>
                  <a:ext cx="2185593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IT" dirty="0"/>
                    <a:t>Particle Evaporation and </a:t>
                  </a:r>
                  <a14:m>
                    <m:oMath xmlns:m="http://schemas.openxmlformats.org/officeDocument/2006/math">
                      <m:r>
                        <a:rPr lang="en-IT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a14:m>
                  <a:r>
                    <a:rPr lang="en-IT" dirty="0"/>
                    <a:t> Emission</a:t>
                  </a: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649B7336-FCCD-DCB5-F425-AA2603749F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20925" y="2809270"/>
                  <a:ext cx="2185593" cy="646331"/>
                </a:xfrm>
                <a:prstGeom prst="rect">
                  <a:avLst/>
                </a:prstGeom>
                <a:blipFill>
                  <a:blip r:embed="rId5"/>
                  <a:stretch>
                    <a:fillRect l="-1734" t="-5769" r="-4046" b="-11538"/>
                  </a:stretch>
                </a:blipFill>
              </p:spPr>
              <p:txBody>
                <a:bodyPr/>
                <a:lstStyle/>
                <a:p>
                  <a:r>
                    <a:rPr lang="en-IT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7F15878-8E7A-3E29-EF9A-47C95724F90F}"/>
                  </a:ext>
                </a:extLst>
              </p:cNvPr>
              <p:cNvSpPr txBox="1"/>
              <p:nvPr/>
            </p:nvSpPr>
            <p:spPr>
              <a:xfrm>
                <a:off x="491219" y="3920942"/>
                <a:ext cx="5394685" cy="18771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IT" sz="20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IT" sz="20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T" sz="20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IT" sz="20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T" sz="2000" b="1" dirty="0">
                    <a:solidFill>
                      <a:srgbClr val="C00000"/>
                    </a:solidFill>
                  </a:rPr>
                  <a:t>compound nucleus reaction:</a:t>
                </a:r>
              </a:p>
              <a:p>
                <a:endParaRPr lang="en-IT" sz="2000" b="1" dirty="0">
                  <a:solidFill>
                    <a:srgbClr val="C0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Pre>
                        <m:sPrePr>
                          <m:ctrlPr>
                            <a:rPr lang="it-IT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PrePr>
                        <m:sub/>
                        <m:sup>
                          <m:r>
                            <a:rPr lang="it-IT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𝟑𝟐</m:t>
                          </m:r>
                        </m:sup>
                        <m:e>
                          <m:r>
                            <a:rPr lang="it-IT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  <m:r>
                            <a:rPr lang="it-IT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Pre>
                            <m:sPrePr>
                              <m:ctrlPr>
                                <a:rPr lang="it-IT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it-IT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𝟒𝟎</m:t>
                              </m:r>
                            </m:sup>
                            <m:e>
                              <m:r>
                                <a:rPr lang="it-IT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𝑪𝒂</m:t>
                              </m:r>
                            </m:e>
                          </m:sPre>
                        </m:e>
                      </m:sPre>
                      <m:r>
                        <a:rPr lang="en-IT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Pre>
                        <m:sPrePr>
                          <m:ctrlPr>
                            <a:rPr lang="en-IT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it-IT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𝟕𝟐</m:t>
                          </m:r>
                        </m:sup>
                        <m:e>
                          <m:r>
                            <a:rPr lang="it-IT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𝑲𝒓</m:t>
                          </m:r>
                        </m:e>
                      </m:sPre>
                      <m:r>
                        <a:rPr lang="it-IT" sz="2000" b="1" i="1" baseline="300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it-IT" sz="2000" b="1" i="1" baseline="30000" dirty="0">
                  <a:solidFill>
                    <a:srgbClr val="C00000"/>
                  </a:solidFill>
                  <a:latin typeface="Cambria Math" panose="02040503050406030204" pitchFamily="18" charset="0"/>
                  <a:sym typeface="Wingdings" pitchFamily="2" charset="2"/>
                </a:endParaRPr>
              </a:p>
              <a:p>
                <a:endParaRPr lang="it-IT" sz="2000" i="1" baseline="30000" dirty="0">
                  <a:latin typeface="Cambria Math" panose="02040503050406030204" pitchFamily="18" charset="0"/>
                  <a:sym typeface="Wingdings" pitchFamily="2" charset="2"/>
                </a:endParaRPr>
              </a:p>
              <a:p>
                <a:r>
                  <a:rPr lang="en-IT" sz="2000" dirty="0"/>
                  <a:t>The observed E1 strenght is a signature of the mixing</a:t>
                </a:r>
                <a14:m>
                  <m:oMath xmlns:m="http://schemas.openxmlformats.org/officeDocument/2006/math">
                    <m:r>
                      <a:rPr lang="it-IT" sz="2000" b="0" i="0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IT" sz="20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7F15878-8E7A-3E29-EF9A-47C95724F9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219" y="3920942"/>
                <a:ext cx="5394685" cy="1877117"/>
              </a:xfrm>
              <a:prstGeom prst="rect">
                <a:avLst/>
              </a:prstGeom>
              <a:blipFill>
                <a:blip r:embed="rId6"/>
                <a:stretch>
                  <a:fillRect l="-1174" t="-671" b="-5369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CAB6373-B1CD-56F5-AB1A-27530BB4C54A}"/>
                  </a:ext>
                </a:extLst>
              </p:cNvPr>
              <p:cNvSpPr txBox="1"/>
              <p:nvPr/>
            </p:nvSpPr>
            <p:spPr>
              <a:xfrm>
                <a:off x="6195886" y="3920942"/>
                <a:ext cx="5381154" cy="18771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IT" sz="20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IT" sz="20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IT" sz="20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IT" sz="20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T" sz="2000" b="1" dirty="0">
                    <a:solidFill>
                      <a:schemeClr val="accent1"/>
                    </a:solidFill>
                  </a:rPr>
                  <a:t>compound nucleus reaction:</a:t>
                </a:r>
              </a:p>
              <a:p>
                <a:endParaRPr lang="en-IT" sz="2000" b="1" dirty="0">
                  <a:solidFill>
                    <a:schemeClr val="accent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Pre>
                        <m:sPrePr>
                          <m:ctrlPr>
                            <a:rPr lang="it-IT" sz="20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PrePr>
                        <m:sub/>
                        <m:sup>
                          <m:r>
                            <a:rPr lang="it-IT" sz="20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it-IT" sz="2000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r>
                            <a:rPr lang="it-IT" sz="2000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  <m:r>
                            <a:rPr lang="it-IT" sz="20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Pre>
                            <m:sPrePr>
                              <m:ctrlPr>
                                <a:rPr lang="it-IT" sz="2000" b="1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it-IT" sz="2000" b="1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𝟒𝟎</m:t>
                              </m:r>
                            </m:sup>
                            <m:e>
                              <m:r>
                                <a:rPr lang="it-IT" sz="2000" b="1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𝑪𝒂</m:t>
                              </m:r>
                            </m:e>
                          </m:sPre>
                        </m:e>
                      </m:sPre>
                      <m:r>
                        <a:rPr lang="en-IT" sz="2000" b="1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Pre>
                        <m:sPrePr>
                          <m:ctrlPr>
                            <a:rPr lang="en-IT" sz="20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it-IT" sz="20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it-IT" sz="2000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r>
                            <a:rPr lang="it-IT" sz="2000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it-IT" sz="20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sPre>
                      <m:r>
                        <a:rPr lang="it-IT" sz="2000" b="1" i="1" baseline="3000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it-IT" sz="2000" b="1" i="1" baseline="30000" dirty="0">
                  <a:solidFill>
                    <a:schemeClr val="accent1"/>
                  </a:solidFill>
                  <a:latin typeface="Cambria Math" panose="02040503050406030204" pitchFamily="18" charset="0"/>
                  <a:sym typeface="Wingdings" pitchFamily="2" charset="2"/>
                </a:endParaRPr>
              </a:p>
              <a:p>
                <a:endParaRPr lang="it-IT" sz="2000" i="1" baseline="30000" dirty="0">
                  <a:latin typeface="Cambria Math" panose="02040503050406030204" pitchFamily="18" charset="0"/>
                </a:endParaRPr>
              </a:p>
              <a:p>
                <a:r>
                  <a:rPr lang="en-IT" sz="2000" dirty="0"/>
                  <a:t>Full mixing. No E1 strength reduction is expected.</a:t>
                </a: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CAB6373-B1CD-56F5-AB1A-27530BB4C5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5886" y="3920942"/>
                <a:ext cx="5381154" cy="1877117"/>
              </a:xfrm>
              <a:prstGeom prst="rect">
                <a:avLst/>
              </a:prstGeom>
              <a:blipFill>
                <a:blip r:embed="rId7"/>
                <a:stretch>
                  <a:fillRect l="-1176" t="-671" b="-5369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3A6D802-483F-9258-82ED-383BAC58E2A2}"/>
              </a:ext>
            </a:extLst>
          </p:cNvPr>
          <p:cNvCxnSpPr>
            <a:cxnSpLocks/>
          </p:cNvCxnSpPr>
          <p:nvPr/>
        </p:nvCxnSpPr>
        <p:spPr>
          <a:xfrm>
            <a:off x="6096000" y="3920942"/>
            <a:ext cx="0" cy="1836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39D968BD-CEC6-B28C-C49A-8757E45274FF}"/>
              </a:ext>
            </a:extLst>
          </p:cNvPr>
          <p:cNvSpPr txBox="1"/>
          <p:nvPr/>
        </p:nvSpPr>
        <p:spPr>
          <a:xfrm>
            <a:off x="1042147" y="5815848"/>
            <a:ext cx="10165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400" dirty="0"/>
              <a:t>GDR manifest itself as E1 Strenght </a:t>
            </a:r>
            <a:r>
              <a:rPr lang="en-IT" sz="2400" dirty="0">
                <a:sym typeface="Wingdings" pitchFamily="2" charset="2"/>
              </a:rPr>
              <a:t> GDR is a probe of the isospin mixing</a:t>
            </a:r>
            <a:endParaRPr lang="en-IT" sz="2400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6450AB8-7EA4-55A6-ACBE-9A56FBCC5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685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0AFB9-2231-6267-8FE5-16C24C7B8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A6FDF7-D1A5-0EE8-231C-FDE0E694E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ED37B0-C2A6-5B33-B184-DAFC3248E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6DD4EC-6681-438F-553D-641F1C286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12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3971A1F-B09E-BCAD-A2E2-02DFE5D11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Data analysis tecnique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DB8632-7A0D-5407-16AF-99AF65634F32}"/>
              </a:ext>
            </a:extLst>
          </p:cNvPr>
          <p:cNvCxnSpPr>
            <a:cxnSpLocks/>
          </p:cNvCxnSpPr>
          <p:nvPr/>
        </p:nvCxnSpPr>
        <p:spPr>
          <a:xfrm flipV="1">
            <a:off x="6096000" y="1283283"/>
            <a:ext cx="0" cy="4932000"/>
          </a:xfrm>
          <a:prstGeom prst="line">
            <a:avLst/>
          </a:prstGeom>
          <a:ln w="762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graph of energy and energy&#10;&#10;AI-generated content may be incorrect.">
            <a:extLst>
              <a:ext uri="{FF2B5EF4-FFF2-40B4-BE49-F238E27FC236}">
                <a16:creationId xmlns:a16="http://schemas.microsoft.com/office/drawing/2014/main" id="{F0300CE7-43B0-5C8A-30D8-FD2E3CEDE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970" y="1800100"/>
            <a:ext cx="5100318" cy="3816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5FFCB6C-030E-15C0-8236-8A85D41394FA}"/>
                  </a:ext>
                </a:extLst>
              </p:cNvPr>
              <p:cNvSpPr txBox="1"/>
              <p:nvPr/>
            </p:nvSpPr>
            <p:spPr>
              <a:xfrm>
                <a:off x="452796" y="1203938"/>
                <a:ext cx="555343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T" sz="2000" b="1" dirty="0">
                    <a:solidFill>
                      <a:schemeClr val="accent1"/>
                    </a:solidFill>
                  </a:rPr>
                  <a:t>Reaction with I </a:t>
                </a:r>
                <a14:m>
                  <m:oMath xmlns:m="http://schemas.openxmlformats.org/officeDocument/2006/math">
                    <m:r>
                      <a:rPr lang="en-IT" sz="2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IT" sz="2000" b="1" dirty="0">
                    <a:solidFill>
                      <a:schemeClr val="accent1"/>
                    </a:solidFill>
                  </a:rPr>
                  <a:t> 0, no GDR decay suppression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5FFCB6C-030E-15C0-8236-8A85D41394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796" y="1203938"/>
                <a:ext cx="5553434" cy="707886"/>
              </a:xfrm>
              <a:prstGeom prst="rect">
                <a:avLst/>
              </a:prstGeom>
              <a:blipFill>
                <a:blip r:embed="rId3"/>
                <a:stretch>
                  <a:fillRect t="-1754" b="-14035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24C7F122-183D-5235-9E72-9B7DA3E9B8FB}"/>
              </a:ext>
            </a:extLst>
          </p:cNvPr>
          <p:cNvSpPr txBox="1"/>
          <p:nvPr/>
        </p:nvSpPr>
        <p:spPr>
          <a:xfrm>
            <a:off x="452796" y="5553635"/>
            <a:ext cx="5553434" cy="809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IT" sz="2000" dirty="0"/>
              <a:t>Statistical model to extract of GDR parameters: </a:t>
            </a:r>
            <a:r>
              <a:rPr lang="en-IT" sz="2000" b="1" dirty="0">
                <a:solidFill>
                  <a:schemeClr val="accent4"/>
                </a:solidFill>
              </a:rPr>
              <a:t>centroid, width and strenght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B9AEF3-98FC-2A89-D8B0-E1DBF3FD9221}"/>
              </a:ext>
            </a:extLst>
          </p:cNvPr>
          <p:cNvSpPr txBox="1"/>
          <p:nvPr/>
        </p:nvSpPr>
        <p:spPr>
          <a:xfrm rot="16200000">
            <a:off x="3915196" y="3555997"/>
            <a:ext cx="3305426" cy="307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400" dirty="0">
                <a:solidFill>
                  <a:srgbClr val="211E1E"/>
                </a:solidFill>
              </a:rPr>
              <a:t>G. Gosta et al., PRC </a:t>
            </a:r>
            <a:r>
              <a:rPr lang="en-GB" sz="1400" dirty="0">
                <a:solidFill>
                  <a:srgbClr val="211E1E"/>
                </a:solidFill>
              </a:rPr>
              <a:t>103, L041302 (2021)</a:t>
            </a:r>
            <a:r>
              <a:rPr lang="en-IT" sz="1400" dirty="0">
                <a:solidFill>
                  <a:srgbClr val="211E1E"/>
                </a:solidFill>
              </a:rPr>
              <a:t> </a:t>
            </a:r>
            <a:endParaRPr lang="en-IT" sz="1400" dirty="0"/>
          </a:p>
        </p:txBody>
      </p:sp>
    </p:spTree>
    <p:extLst>
      <p:ext uri="{BB962C8B-B14F-4D97-AF65-F5344CB8AC3E}">
        <p14:creationId xmlns:p14="http://schemas.microsoft.com/office/powerpoint/2010/main" val="32587044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70F8B-10E7-99CD-2DB9-38F689C69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aph of energy and energy&#10;&#10;AI-generated content may be incorrect.">
            <a:extLst>
              <a:ext uri="{FF2B5EF4-FFF2-40B4-BE49-F238E27FC236}">
                <a16:creationId xmlns:a16="http://schemas.microsoft.com/office/drawing/2014/main" id="{FB28DA16-C8E1-2708-E088-694E1F2642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87"/>
          <a:stretch>
            <a:fillRect/>
          </a:stretch>
        </p:blipFill>
        <p:spPr>
          <a:xfrm>
            <a:off x="6119511" y="1946938"/>
            <a:ext cx="4975539" cy="3744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B7661D-D509-8682-CC42-85D0CE610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B8CE2D-5473-4FF5-AA44-483BF41EB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1D7AF2-0C5D-5E16-ADE4-F45F096FD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12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BD9006-6FD1-7294-DD40-F93AC9E4B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Data analysis tecnique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60A1D21-F2F1-A96C-2E8C-0023D6DE27CB}"/>
              </a:ext>
            </a:extLst>
          </p:cNvPr>
          <p:cNvCxnSpPr>
            <a:cxnSpLocks/>
          </p:cNvCxnSpPr>
          <p:nvPr/>
        </p:nvCxnSpPr>
        <p:spPr>
          <a:xfrm flipV="1">
            <a:off x="6096000" y="1283283"/>
            <a:ext cx="0" cy="4932000"/>
          </a:xfrm>
          <a:prstGeom prst="line">
            <a:avLst/>
          </a:prstGeom>
          <a:ln w="762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graph of energy and energy&#10;&#10;AI-generated content may be incorrect.">
            <a:extLst>
              <a:ext uri="{FF2B5EF4-FFF2-40B4-BE49-F238E27FC236}">
                <a16:creationId xmlns:a16="http://schemas.microsoft.com/office/drawing/2014/main" id="{78BB312B-6004-2439-F576-3F1744014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970" y="1800100"/>
            <a:ext cx="5100318" cy="3816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68872A9-6801-B618-72E3-8210CBAA1F41}"/>
                  </a:ext>
                </a:extLst>
              </p:cNvPr>
              <p:cNvSpPr txBox="1"/>
              <p:nvPr/>
            </p:nvSpPr>
            <p:spPr>
              <a:xfrm>
                <a:off x="452796" y="1203938"/>
                <a:ext cx="555343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T" sz="2000" b="1" dirty="0">
                    <a:solidFill>
                      <a:schemeClr val="accent1"/>
                    </a:solidFill>
                  </a:rPr>
                  <a:t>Reaction with I </a:t>
                </a:r>
                <a14:m>
                  <m:oMath xmlns:m="http://schemas.openxmlformats.org/officeDocument/2006/math">
                    <m:r>
                      <a:rPr lang="en-IT" sz="2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IT" sz="2000" b="1" dirty="0">
                    <a:solidFill>
                      <a:schemeClr val="accent1"/>
                    </a:solidFill>
                  </a:rPr>
                  <a:t> 0, no GDR decay suppression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68872A9-6801-B618-72E3-8210CBAA1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796" y="1203938"/>
                <a:ext cx="5553434" cy="707886"/>
              </a:xfrm>
              <a:prstGeom prst="rect">
                <a:avLst/>
              </a:prstGeom>
              <a:blipFill>
                <a:blip r:embed="rId4"/>
                <a:stretch>
                  <a:fillRect t="-1754" b="-14035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7E4418B5-0791-D093-6E75-594A57169BCA}"/>
              </a:ext>
            </a:extLst>
          </p:cNvPr>
          <p:cNvSpPr txBox="1"/>
          <p:nvPr/>
        </p:nvSpPr>
        <p:spPr>
          <a:xfrm>
            <a:off x="452796" y="5553635"/>
            <a:ext cx="5553434" cy="809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IT" sz="2000" dirty="0"/>
              <a:t>Statistical model to extract of GDR parameters: </a:t>
            </a:r>
            <a:r>
              <a:rPr lang="en-IT" sz="2000" b="1" dirty="0">
                <a:solidFill>
                  <a:schemeClr val="accent4"/>
                </a:solidFill>
              </a:rPr>
              <a:t>centroid, width and strenght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1421A82-20C3-8D17-18FE-A8A4A1ACF914}"/>
                  </a:ext>
                </a:extLst>
              </p:cNvPr>
              <p:cNvSpPr txBox="1"/>
              <p:nvPr/>
            </p:nvSpPr>
            <p:spPr>
              <a:xfrm>
                <a:off x="6175810" y="1203938"/>
                <a:ext cx="555343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T" sz="2000" b="1" dirty="0">
                    <a:solidFill>
                      <a:schemeClr val="accent2"/>
                    </a:solidFill>
                  </a:rPr>
                  <a:t>Reaction with I </a:t>
                </a:r>
                <a14:m>
                  <m:oMath xmlns:m="http://schemas.openxmlformats.org/officeDocument/2006/math">
                    <m:r>
                      <a:rPr lang="it-IT" sz="2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IT" sz="2000" b="1" dirty="0">
                    <a:solidFill>
                      <a:schemeClr val="accent2"/>
                    </a:solidFill>
                  </a:rPr>
                  <a:t> 0, GDR decay possible only in case of isospin mixing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1421A82-20C3-8D17-18FE-A8A4A1ACF9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810" y="1203938"/>
                <a:ext cx="5553434" cy="707886"/>
              </a:xfrm>
              <a:prstGeom prst="rect">
                <a:avLst/>
              </a:prstGeom>
              <a:blipFill>
                <a:blip r:embed="rId5"/>
                <a:stretch>
                  <a:fillRect t="-1754" b="-14035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E937C29-ECC3-C2B6-0667-13B93A782CB3}"/>
                  </a:ext>
                </a:extLst>
              </p:cNvPr>
              <p:cNvSpPr txBox="1"/>
              <p:nvPr/>
            </p:nvSpPr>
            <p:spPr>
              <a:xfrm>
                <a:off x="6175810" y="5553635"/>
                <a:ext cx="5553434" cy="821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2000" noProof="0" dirty="0"/>
                  <a:t>Statistical model to extract the </a:t>
                </a:r>
                <a:br>
                  <a:rPr lang="en-US" sz="2000" noProof="0" dirty="0"/>
                </a:br>
                <a:r>
                  <a:rPr lang="en-US" sz="2000" b="1" noProof="0" dirty="0">
                    <a:solidFill>
                      <a:schemeClr val="accent6"/>
                    </a:solidFill>
                  </a:rPr>
                  <a:t>Coulomb Spreading Width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1" i="1" noProof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b="1" i="1" noProof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𝚪</m:t>
                        </m:r>
                      </m:e>
                      <m:sub>
                        <m:r>
                          <a:rPr lang="it-IT" sz="2000" b="1" i="1" noProof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  <m:sup>
                        <m:r>
                          <a:rPr lang="en-US" sz="2000" b="1" i="1" noProof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↓</m:t>
                        </m:r>
                      </m:sup>
                    </m:sSubSup>
                  </m:oMath>
                </a14:m>
                <a:endParaRPr lang="en-US" sz="2000" b="1" noProof="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E937C29-ECC3-C2B6-0667-13B93A782C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810" y="5553635"/>
                <a:ext cx="5553434" cy="821315"/>
              </a:xfrm>
              <a:prstGeom prst="rect">
                <a:avLst/>
              </a:prstGeom>
              <a:blipFill>
                <a:blip r:embed="rId6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39D80471-8D90-91DA-4F7B-5252DC24D24A}"/>
              </a:ext>
            </a:extLst>
          </p:cNvPr>
          <p:cNvSpPr txBox="1"/>
          <p:nvPr/>
        </p:nvSpPr>
        <p:spPr>
          <a:xfrm rot="16200000">
            <a:off x="3915196" y="3555997"/>
            <a:ext cx="3305426" cy="307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400" dirty="0">
                <a:solidFill>
                  <a:srgbClr val="211E1E"/>
                </a:solidFill>
              </a:rPr>
              <a:t>G. Gosta et al., PRC </a:t>
            </a:r>
            <a:r>
              <a:rPr lang="en-GB" sz="1400" dirty="0">
                <a:solidFill>
                  <a:srgbClr val="211E1E"/>
                </a:solidFill>
              </a:rPr>
              <a:t>103, L041302 (2021)</a:t>
            </a:r>
            <a:r>
              <a:rPr lang="en-IT" sz="1400" dirty="0">
                <a:solidFill>
                  <a:srgbClr val="211E1E"/>
                </a:solidFill>
              </a:rPr>
              <a:t> </a:t>
            </a:r>
            <a:endParaRPr lang="en-IT" sz="1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395D32-515F-C738-01BC-7E6A1E416998}"/>
              </a:ext>
            </a:extLst>
          </p:cNvPr>
          <p:cNvSpPr txBox="1"/>
          <p:nvPr/>
        </p:nvSpPr>
        <p:spPr>
          <a:xfrm rot="16200000">
            <a:off x="9451673" y="3555997"/>
            <a:ext cx="3305426" cy="307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400" dirty="0">
                <a:solidFill>
                  <a:srgbClr val="211E1E"/>
                </a:solidFill>
              </a:rPr>
              <a:t>G. Gosta et al., PRC </a:t>
            </a:r>
            <a:r>
              <a:rPr lang="en-GB" sz="1400" dirty="0">
                <a:solidFill>
                  <a:srgbClr val="211E1E"/>
                </a:solidFill>
              </a:rPr>
              <a:t>103, L041302 (2021)</a:t>
            </a:r>
            <a:r>
              <a:rPr lang="en-IT" sz="1400" dirty="0">
                <a:solidFill>
                  <a:srgbClr val="211E1E"/>
                </a:solidFill>
              </a:rPr>
              <a:t> </a:t>
            </a:r>
            <a:endParaRPr lang="en-IT" sz="1400" dirty="0"/>
          </a:p>
        </p:txBody>
      </p:sp>
      <p:sp>
        <p:nvSpPr>
          <p:cNvPr id="27" name="Right Arrow 26">
            <a:extLst>
              <a:ext uri="{FF2B5EF4-FFF2-40B4-BE49-F238E27FC236}">
                <a16:creationId xmlns:a16="http://schemas.microsoft.com/office/drawing/2014/main" id="{1A53A6A5-C68F-78EA-803F-7E3170CDFE86}"/>
              </a:ext>
            </a:extLst>
          </p:cNvPr>
          <p:cNvSpPr/>
          <p:nvPr/>
        </p:nvSpPr>
        <p:spPr>
          <a:xfrm>
            <a:off x="5921293" y="5505141"/>
            <a:ext cx="540000" cy="756000"/>
          </a:xfrm>
          <a:prstGeom prst="rightArrow">
            <a:avLst/>
          </a:prstGeom>
          <a:ln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6554075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9C962-7D70-475F-65A7-7C876F415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C3330AA-F920-22EB-8674-96CC5A1F9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47094E-77EA-5774-823E-C361AFF9A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66C07D-4272-2354-60A5-F21335AD2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Experimental Setup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FC7878-7FBF-8F4E-6508-C74FD3C7FD2D}"/>
                  </a:ext>
                </a:extLst>
              </p:cNvPr>
              <p:cNvSpPr txBox="1"/>
              <p:nvPr/>
            </p:nvSpPr>
            <p:spPr>
              <a:xfrm>
                <a:off x="8076488" y="1208481"/>
                <a:ext cx="3642663" cy="10822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Pre>
                      <m:sPrePr>
                        <m:ctrlPr>
                          <a:rPr lang="it-IT" sz="200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PrePr>
                      <m:sub/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sup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Pre>
                          <m:sPrePr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40</m:t>
                            </m:r>
                          </m:sup>
                          <m:e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𝐶𝑎</m:t>
                            </m:r>
                          </m:e>
                        </m:sPre>
                      </m:e>
                    </m:sPre>
                    <m:r>
                      <a:rPr lang="en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en-IT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72</m:t>
                        </m:r>
                      </m:sup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𝐾𝑟</m:t>
                        </m:r>
                      </m:e>
                    </m:sPre>
                    <m:r>
                      <a:rPr lang="it-IT" sz="2000" b="0" i="1" baseline="30000" smtClean="0">
                        <a:latin typeface="Cambria Math" panose="02040503050406030204" pitchFamily="18" charset="0"/>
                      </a:rPr>
                      <m:t>∗</m:t>
                    </m:r>
                  </m:oMath>
                </a14:m>
                <a:r>
                  <a:rPr lang="it-IT" sz="2000" i="1" dirty="0">
                    <a:latin typeface="Cambria Math" panose="02040503050406030204" pitchFamily="18" charset="0"/>
                    <a:sym typeface="Wingdings" pitchFamily="2" charset="2"/>
                  </a:rPr>
                  <a:t> </a:t>
                </a:r>
                <a:r>
                  <a:rPr lang="it-IT" sz="2000" dirty="0">
                    <a:sym typeface="Wingdings" pitchFamily="2" charset="2"/>
                  </a:rPr>
                  <a:t>@ 90 MeV</a:t>
                </a:r>
              </a:p>
              <a:p>
                <a14:m>
                  <m:oMath xmlns:m="http://schemas.openxmlformats.org/officeDocument/2006/math">
                    <m:sPre>
                      <m:sPrePr>
                        <m:ctrlPr>
                          <a:rPr lang="it-IT" sz="2000" i="1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PrePr>
                      <m:sub/>
                      <m:sup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31</m:t>
                        </m:r>
                      </m:sup>
                      <m:e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+</m:t>
                        </m:r>
                        <m:sPre>
                          <m:sPrePr>
                            <m:ctrlPr>
                              <a:rPr lang="it-IT" sz="20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40</m:t>
                            </m:r>
                          </m:sup>
                          <m:e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𝐶𝑎</m:t>
                            </m:r>
                          </m:e>
                        </m:sPre>
                      </m:e>
                    </m:sPre>
                    <m:r>
                      <a:rPr lang="en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en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71</m:t>
                        </m:r>
                      </m:sup>
                      <m:e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𝐵𝑟</m:t>
                        </m:r>
                      </m:e>
                    </m:sPre>
                    <m:r>
                      <a:rPr lang="it-IT" sz="2000" i="1" baseline="30000">
                        <a:latin typeface="Cambria Math" panose="02040503050406030204" pitchFamily="18" charset="0"/>
                      </a:rPr>
                      <m:t>∗</m:t>
                    </m:r>
                  </m:oMath>
                </a14:m>
                <a:r>
                  <a:rPr lang="it-IT" sz="2000" i="1" baseline="30000" dirty="0">
                    <a:latin typeface="Cambria Math" panose="02040503050406030204" pitchFamily="18" charset="0"/>
                    <a:sym typeface="Wingdings" pitchFamily="2" charset="2"/>
                  </a:rPr>
                  <a:t> </a:t>
                </a:r>
                <a:r>
                  <a:rPr lang="it-IT" sz="2000" dirty="0">
                    <a:sym typeface="Wingdings" pitchFamily="2" charset="2"/>
                  </a:rPr>
                  <a:t>@ 82 MeV</a:t>
                </a:r>
              </a:p>
              <a:p>
                <a:pPr algn="ctr"/>
                <a:r>
                  <a:rPr lang="en-GB" sz="2000" noProof="0" dirty="0">
                    <a:sym typeface="Wingdings" pitchFamily="2" charset="2"/>
                  </a:rPr>
                  <a:t>Low cross-section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FC7878-7FBF-8F4E-6508-C74FD3C7FD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488" y="1208481"/>
                <a:ext cx="3642663" cy="1082219"/>
              </a:xfrm>
              <a:prstGeom prst="rect">
                <a:avLst/>
              </a:prstGeom>
              <a:blipFill>
                <a:blip r:embed="rId6"/>
                <a:stretch>
                  <a:fillRect b="-10465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315798C6-12A4-0BD5-8D39-39AAE3B555AA}"/>
              </a:ext>
            </a:extLst>
          </p:cNvPr>
          <p:cNvSpPr txBox="1"/>
          <p:nvPr/>
        </p:nvSpPr>
        <p:spPr>
          <a:xfrm>
            <a:off x="8128534" y="2866204"/>
            <a:ext cx="35385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noProof="0" dirty="0">
                <a:solidFill>
                  <a:schemeClr val="accent3"/>
                </a:solidFill>
                <a:sym typeface="Wingdings" pitchFamily="2" charset="2"/>
              </a:rPr>
              <a:t>High efficiency</a:t>
            </a:r>
          </a:p>
        </p:txBody>
      </p:sp>
      <p:sp>
        <p:nvSpPr>
          <p:cNvPr id="17" name="Down Arrow 16">
            <a:extLst>
              <a:ext uri="{FF2B5EF4-FFF2-40B4-BE49-F238E27FC236}">
                <a16:creationId xmlns:a16="http://schemas.microsoft.com/office/drawing/2014/main" id="{FF563783-50DE-83E2-416E-482568AE42BA}"/>
              </a:ext>
            </a:extLst>
          </p:cNvPr>
          <p:cNvSpPr/>
          <p:nvPr/>
        </p:nvSpPr>
        <p:spPr>
          <a:xfrm>
            <a:off x="9455363" y="2313305"/>
            <a:ext cx="884911" cy="432000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ECA5C63-8D82-E187-1192-43D9758B1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7461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928B8-1310-6741-523D-DAF780584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ECF5837-425C-3AA3-204C-7D26D985A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A26AF2-50DC-E09C-82A3-D32DD2F9F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64BFC5A-C60F-2B9E-0BE6-A9791C8A2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Experimental Setup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B50AD2-D387-B096-B940-72F155C5CF26}"/>
              </a:ext>
            </a:extLst>
          </p:cNvPr>
          <p:cNvGrpSpPr/>
          <p:nvPr/>
        </p:nvGrpSpPr>
        <p:grpSpPr>
          <a:xfrm>
            <a:off x="3806924" y="1370310"/>
            <a:ext cx="4578153" cy="4680000"/>
            <a:chOff x="3740664" y="1330554"/>
            <a:chExt cx="4578153" cy="4680000"/>
          </a:xfrm>
        </p:grpSpPr>
        <p:pic>
          <p:nvPicPr>
            <p:cNvPr id="8" name="Immagine 9" descr="Immagine che contiene testo, giocattolo&#10;&#10;Descrizione generata automaticamente">
              <a:extLst>
                <a:ext uri="{FF2B5EF4-FFF2-40B4-BE49-F238E27FC236}">
                  <a16:creationId xmlns:a16="http://schemas.microsoft.com/office/drawing/2014/main" id="{9CBC57A4-1EE9-DE03-CAA9-0CF965A31C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740664" y="1330554"/>
              <a:ext cx="4578153" cy="4680000"/>
            </a:xfrm>
            <a:prstGeom prst="rect">
              <a:avLst/>
            </a:prstGeom>
          </p:spPr>
        </p:pic>
        <p:pic>
          <p:nvPicPr>
            <p:cNvPr id="12" name="Picture 11" descr="A yellow line on a black background&#10;&#10;AI-generated content may be incorrect.">
              <a:extLst>
                <a:ext uri="{FF2B5EF4-FFF2-40B4-BE49-F238E27FC236}">
                  <a16:creationId xmlns:a16="http://schemas.microsoft.com/office/drawing/2014/main" id="{E19851D4-7E9E-B553-C638-B32BB1DBD7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86418" y="3490554"/>
              <a:ext cx="635913" cy="360000"/>
            </a:xfrm>
            <a:prstGeom prst="rect">
              <a:avLst/>
            </a:prstGeom>
          </p:spPr>
        </p:pic>
        <p:pic>
          <p:nvPicPr>
            <p:cNvPr id="13" name="Picture 12" descr="A yellow line on a black background&#10;&#10;AI-generated content may be incorrect.">
              <a:extLst>
                <a:ext uri="{FF2B5EF4-FFF2-40B4-BE49-F238E27FC236}">
                  <a16:creationId xmlns:a16="http://schemas.microsoft.com/office/drawing/2014/main" id="{D1045EEB-A52B-D90F-EED6-B7B62F6E8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099782">
              <a:off x="5325532" y="3144539"/>
              <a:ext cx="635913" cy="360000"/>
            </a:xfrm>
            <a:prstGeom prst="rect">
              <a:avLst/>
            </a:prstGeom>
          </p:spPr>
        </p:pic>
        <p:pic>
          <p:nvPicPr>
            <p:cNvPr id="14" name="Picture 13" descr="A yellow line on a black background&#10;&#10;AI-generated content may be incorrect.">
              <a:extLst>
                <a:ext uri="{FF2B5EF4-FFF2-40B4-BE49-F238E27FC236}">
                  <a16:creationId xmlns:a16="http://schemas.microsoft.com/office/drawing/2014/main" id="{9EF3B7BF-18C1-34B0-647F-990294971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103431">
              <a:off x="5820178" y="3053979"/>
              <a:ext cx="635913" cy="360000"/>
            </a:xfrm>
            <a:prstGeom prst="rect">
              <a:avLst/>
            </a:prstGeom>
          </p:spPr>
        </p:pic>
        <p:pic>
          <p:nvPicPr>
            <p:cNvPr id="15" name="Picture 14" descr="A yellow line on a black background&#10;&#10;AI-generated content may be incorrect.">
              <a:extLst>
                <a:ext uri="{FF2B5EF4-FFF2-40B4-BE49-F238E27FC236}">
                  <a16:creationId xmlns:a16="http://schemas.microsoft.com/office/drawing/2014/main" id="{ED120349-F162-39F5-C9B6-CB260462D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3017903">
              <a:off x="5966661" y="3580881"/>
              <a:ext cx="635913" cy="360000"/>
            </a:xfrm>
            <a:prstGeom prst="rect">
              <a:avLst/>
            </a:prstGeom>
          </p:spPr>
        </p:pic>
      </p:grpSp>
      <p:pic>
        <p:nvPicPr>
          <p:cNvPr id="5" name="Immagine 6" descr="Immagine che contiene bicicletta, interni, rastrelliera, giro&#10;&#10;Descrizione generata automaticamente">
            <a:extLst>
              <a:ext uri="{FF2B5EF4-FFF2-40B4-BE49-F238E27FC236}">
                <a16:creationId xmlns:a16="http://schemas.microsoft.com/office/drawing/2014/main" id="{49D318C0-90C5-46C8-86F1-30C596377ED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3424" y="3429000"/>
            <a:ext cx="3642662" cy="273144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CasellaDiTesto 7">
                <a:extLst>
                  <a:ext uri="{FF2B5EF4-FFF2-40B4-BE49-F238E27FC236}">
                    <a16:creationId xmlns:a16="http://schemas.microsoft.com/office/drawing/2014/main" id="{9C6F3FB3-E3FE-4D7E-A57F-883B355921AA}"/>
                  </a:ext>
                </a:extLst>
              </p:cNvPr>
              <p:cNvSpPr txBox="1"/>
              <p:nvPr/>
            </p:nvSpPr>
            <p:spPr>
              <a:xfrm>
                <a:off x="424468" y="1202058"/>
                <a:ext cx="3382455" cy="24929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b="1" noProof="0" dirty="0">
                    <a:solidFill>
                      <a:srgbClr val="C00000"/>
                    </a:solidFill>
                  </a:rPr>
                  <a:t>ELIFANT-GG Array:</a:t>
                </a:r>
              </a:p>
              <a:p>
                <a:endParaRPr lang="en-US" sz="1600" noProof="0" dirty="0">
                  <a:solidFill>
                    <a:srgbClr val="FFC000"/>
                  </a:solidFill>
                </a:endParaRPr>
              </a:p>
              <a:p>
                <a:r>
                  <a:rPr lang="en-US" sz="2000" b="1" noProof="0" dirty="0">
                    <a:solidFill>
                      <a:schemeClr val="accent5"/>
                    </a:solidFill>
                  </a:rPr>
                  <a:t>High-energy </a:t>
                </a:r>
                <a14:m>
                  <m:oMath xmlns:m="http://schemas.openxmlformats.org/officeDocument/2006/math">
                    <m:r>
                      <a:rPr lang="en-US" sz="2000" b="1" i="1" noProof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en-US" sz="2000" b="1" noProof="0" dirty="0">
                    <a:solidFill>
                      <a:schemeClr val="accent5"/>
                    </a:solidFill>
                  </a:rPr>
                  <a:t> rays:</a:t>
                </a:r>
              </a:p>
              <a:p>
                <a:r>
                  <a:rPr lang="en-US" sz="2000" noProof="0" dirty="0"/>
                  <a:t>21 Bromide Scintillator</a:t>
                </a:r>
              </a:p>
              <a:p>
                <a:r>
                  <a:rPr lang="en-US" sz="2000" noProof="0" dirty="0"/>
                  <a:t>Detector Array: 11 3’’x3’’ LaBr</a:t>
                </a:r>
                <a:r>
                  <a:rPr lang="en-US" sz="2000" baseline="-25000" noProof="0" dirty="0"/>
                  <a:t>3</a:t>
                </a:r>
                <a:r>
                  <a:rPr lang="en-US" sz="2000" noProof="0" dirty="0"/>
                  <a:t>:Ce  + 10 CeBr</a:t>
                </a:r>
                <a:r>
                  <a:rPr lang="en-US" sz="2000" baseline="-25000" noProof="0" dirty="0"/>
                  <a:t>3</a:t>
                </a:r>
                <a:r>
                  <a:rPr lang="en-US" sz="2000" noProof="0" dirty="0"/>
                  <a:t> (3’’x3’’)</a:t>
                </a:r>
              </a:p>
              <a:p>
                <a:r>
                  <a:rPr lang="en-US" sz="2000" dirty="0"/>
                  <a:t>(AC </a:t>
                </a:r>
                <a:r>
                  <a:rPr lang="en-US" sz="2000" dirty="0" err="1"/>
                  <a:t>schield</a:t>
                </a:r>
                <a:r>
                  <a:rPr lang="en-US" sz="2000" dirty="0"/>
                  <a:t>)</a:t>
                </a:r>
                <a:r>
                  <a:rPr lang="en-US" sz="2000" noProof="0" dirty="0"/>
                  <a:t> </a:t>
                </a:r>
                <a:endParaRPr lang="en-US" sz="2000" baseline="-25000" noProof="0" dirty="0"/>
              </a:p>
              <a:p>
                <a:endParaRPr lang="en-US" sz="1600" b="1" noProof="0" dirty="0"/>
              </a:p>
            </p:txBody>
          </p:sp>
        </mc:Choice>
        <mc:Fallback>
          <p:sp>
            <p:nvSpPr>
              <p:cNvPr id="16" name="CasellaDiTesto 7">
                <a:extLst>
                  <a:ext uri="{FF2B5EF4-FFF2-40B4-BE49-F238E27FC236}">
                    <a16:creationId xmlns:a16="http://schemas.microsoft.com/office/drawing/2014/main" id="{9C6F3FB3-E3FE-4D7E-A57F-883B355921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68" y="1202058"/>
                <a:ext cx="3382455" cy="2492990"/>
              </a:xfrm>
              <a:prstGeom prst="rect">
                <a:avLst/>
              </a:prstGeom>
              <a:blipFill>
                <a:blip r:embed="rId5"/>
                <a:stretch>
                  <a:fillRect l="-2996" t="-2030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504575F-5AAA-B5AF-F7FA-2AD06C7879DB}"/>
                  </a:ext>
                </a:extLst>
              </p:cNvPr>
              <p:cNvSpPr txBox="1"/>
              <p:nvPr/>
            </p:nvSpPr>
            <p:spPr>
              <a:xfrm>
                <a:off x="8076488" y="1208481"/>
                <a:ext cx="3642663" cy="10822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Pre>
                      <m:sPrePr>
                        <m:ctrlPr>
                          <a:rPr lang="it-IT" sz="200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PrePr>
                      <m:sub/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sup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Pre>
                          <m:sPrePr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40</m:t>
                            </m:r>
                          </m:sup>
                          <m:e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𝐶𝑎</m:t>
                            </m:r>
                          </m:e>
                        </m:sPre>
                      </m:e>
                    </m:sPre>
                    <m:r>
                      <a:rPr lang="en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en-IT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72</m:t>
                        </m:r>
                      </m:sup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𝐾𝑟</m:t>
                        </m:r>
                      </m:e>
                    </m:sPre>
                    <m:r>
                      <a:rPr lang="it-IT" sz="2000" b="0" i="1" baseline="30000" smtClean="0">
                        <a:latin typeface="Cambria Math" panose="02040503050406030204" pitchFamily="18" charset="0"/>
                      </a:rPr>
                      <m:t>∗</m:t>
                    </m:r>
                  </m:oMath>
                </a14:m>
                <a:r>
                  <a:rPr lang="it-IT" sz="2000" i="1" dirty="0">
                    <a:latin typeface="Cambria Math" panose="02040503050406030204" pitchFamily="18" charset="0"/>
                    <a:sym typeface="Wingdings" pitchFamily="2" charset="2"/>
                  </a:rPr>
                  <a:t> </a:t>
                </a:r>
                <a:r>
                  <a:rPr lang="it-IT" sz="2000" dirty="0">
                    <a:sym typeface="Wingdings" pitchFamily="2" charset="2"/>
                  </a:rPr>
                  <a:t>@ 90 MeV</a:t>
                </a:r>
              </a:p>
              <a:p>
                <a14:m>
                  <m:oMath xmlns:m="http://schemas.openxmlformats.org/officeDocument/2006/math">
                    <m:sPre>
                      <m:sPrePr>
                        <m:ctrlPr>
                          <a:rPr lang="it-IT" sz="2000" i="1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PrePr>
                      <m:sub/>
                      <m:sup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31</m:t>
                        </m:r>
                      </m:sup>
                      <m:e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+</m:t>
                        </m:r>
                        <m:sPre>
                          <m:sPrePr>
                            <m:ctrlPr>
                              <a:rPr lang="it-IT" sz="20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40</m:t>
                            </m:r>
                          </m:sup>
                          <m:e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𝐶𝑎</m:t>
                            </m:r>
                          </m:e>
                        </m:sPre>
                      </m:e>
                    </m:sPre>
                    <m:r>
                      <a:rPr lang="en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en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71</m:t>
                        </m:r>
                      </m:sup>
                      <m:e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𝐵𝑟</m:t>
                        </m:r>
                      </m:e>
                    </m:sPre>
                    <m:r>
                      <a:rPr lang="it-IT" sz="2000" i="1" baseline="30000">
                        <a:latin typeface="Cambria Math" panose="02040503050406030204" pitchFamily="18" charset="0"/>
                      </a:rPr>
                      <m:t>∗</m:t>
                    </m:r>
                  </m:oMath>
                </a14:m>
                <a:r>
                  <a:rPr lang="it-IT" sz="2000" i="1" baseline="30000" dirty="0">
                    <a:latin typeface="Cambria Math" panose="02040503050406030204" pitchFamily="18" charset="0"/>
                    <a:sym typeface="Wingdings" pitchFamily="2" charset="2"/>
                  </a:rPr>
                  <a:t> </a:t>
                </a:r>
                <a:r>
                  <a:rPr lang="it-IT" sz="2000" dirty="0">
                    <a:sym typeface="Wingdings" pitchFamily="2" charset="2"/>
                  </a:rPr>
                  <a:t>@ 82 MeV</a:t>
                </a:r>
              </a:p>
              <a:p>
                <a:pPr algn="ctr"/>
                <a:r>
                  <a:rPr lang="en-GB" sz="2000" noProof="0" dirty="0">
                    <a:sym typeface="Wingdings" pitchFamily="2" charset="2"/>
                  </a:rPr>
                  <a:t>Low cross-section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504575F-5AAA-B5AF-F7FA-2AD06C7879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488" y="1208481"/>
                <a:ext cx="3642663" cy="1082219"/>
              </a:xfrm>
              <a:prstGeom prst="rect">
                <a:avLst/>
              </a:prstGeom>
              <a:blipFill>
                <a:blip r:embed="rId6"/>
                <a:stretch>
                  <a:fillRect b="-10465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D59BA129-9503-5782-5ADA-88C5C9D12C6B}"/>
              </a:ext>
            </a:extLst>
          </p:cNvPr>
          <p:cNvSpPr txBox="1"/>
          <p:nvPr/>
        </p:nvSpPr>
        <p:spPr>
          <a:xfrm>
            <a:off x="8128534" y="2866204"/>
            <a:ext cx="35385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noProof="0" dirty="0">
                <a:solidFill>
                  <a:schemeClr val="accent3"/>
                </a:solidFill>
                <a:sym typeface="Wingdings" pitchFamily="2" charset="2"/>
              </a:rPr>
              <a:t>High efficiency</a:t>
            </a:r>
          </a:p>
        </p:txBody>
      </p:sp>
      <p:sp>
        <p:nvSpPr>
          <p:cNvPr id="17" name="Down Arrow 16">
            <a:extLst>
              <a:ext uri="{FF2B5EF4-FFF2-40B4-BE49-F238E27FC236}">
                <a16:creationId xmlns:a16="http://schemas.microsoft.com/office/drawing/2014/main" id="{0DF6C5F9-661F-654F-ED07-D56F48F76F7D}"/>
              </a:ext>
            </a:extLst>
          </p:cNvPr>
          <p:cNvSpPr/>
          <p:nvPr/>
        </p:nvSpPr>
        <p:spPr>
          <a:xfrm>
            <a:off x="9455363" y="2313305"/>
            <a:ext cx="884911" cy="432000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8" name="Picture 17" descr="A logo of a science company&#10;&#10;AI-generated content may be incorrect.">
            <a:extLst>
              <a:ext uri="{FF2B5EF4-FFF2-40B4-BE49-F238E27FC236}">
                <a16:creationId xmlns:a16="http://schemas.microsoft.com/office/drawing/2014/main" id="{A7C548F6-5F20-1597-B935-95F9ADAA911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532" y="5110345"/>
            <a:ext cx="1433168" cy="1152000"/>
          </a:xfrm>
          <a:prstGeom prst="rect">
            <a:avLst/>
          </a:prstGeom>
        </p:spPr>
      </p:pic>
      <p:pic>
        <p:nvPicPr>
          <p:cNvPr id="19" name="Immagine 15" descr="Immagine che contiene testo, grafica, Elementi grafici, schermata&#10;&#10;Descrizione generata automaticamente">
            <a:extLst>
              <a:ext uri="{FF2B5EF4-FFF2-40B4-BE49-F238E27FC236}">
                <a16:creationId xmlns:a16="http://schemas.microsoft.com/office/drawing/2014/main" id="{96A131F1-569F-DF0E-1361-D2A96E19201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557"/>
          <a:stretch/>
        </p:blipFill>
        <p:spPr>
          <a:xfrm>
            <a:off x="2242049" y="5110345"/>
            <a:ext cx="1509468" cy="1152000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5D3FFF6-4B75-1E7C-5913-AA1AB4473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290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52A5C-E81C-92E7-B1F5-878BCC128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5C20210-8542-4DDB-3764-FDBD4B232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321245-0F2B-0BFC-491D-CD6A028C9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63C3511-AC25-4999-C606-8AE7EC63B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Experimental Setup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2E54328-FE38-DBA7-8EC9-B42EC20A187C}"/>
              </a:ext>
            </a:extLst>
          </p:cNvPr>
          <p:cNvGrpSpPr/>
          <p:nvPr/>
        </p:nvGrpSpPr>
        <p:grpSpPr>
          <a:xfrm>
            <a:off x="3806924" y="1370310"/>
            <a:ext cx="4578153" cy="4680000"/>
            <a:chOff x="3740664" y="1330554"/>
            <a:chExt cx="4578153" cy="4680000"/>
          </a:xfrm>
        </p:grpSpPr>
        <p:pic>
          <p:nvPicPr>
            <p:cNvPr id="8" name="Immagine 9" descr="Immagine che contiene testo, giocattolo&#10;&#10;Descrizione generata automaticamente">
              <a:extLst>
                <a:ext uri="{FF2B5EF4-FFF2-40B4-BE49-F238E27FC236}">
                  <a16:creationId xmlns:a16="http://schemas.microsoft.com/office/drawing/2014/main" id="{A36D6A47-BBF9-0C23-0D7A-A49F2D9AE1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740664" y="1330554"/>
              <a:ext cx="4578153" cy="4680000"/>
            </a:xfrm>
            <a:prstGeom prst="rect">
              <a:avLst/>
            </a:prstGeom>
          </p:spPr>
        </p:pic>
        <p:pic>
          <p:nvPicPr>
            <p:cNvPr id="12" name="Picture 11" descr="A yellow line on a black background&#10;&#10;AI-generated content may be incorrect.">
              <a:extLst>
                <a:ext uri="{FF2B5EF4-FFF2-40B4-BE49-F238E27FC236}">
                  <a16:creationId xmlns:a16="http://schemas.microsoft.com/office/drawing/2014/main" id="{7A7CED8E-BE96-65AF-C0D8-A0FA3E8F2C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86418" y="3490554"/>
              <a:ext cx="635913" cy="360000"/>
            </a:xfrm>
            <a:prstGeom prst="rect">
              <a:avLst/>
            </a:prstGeom>
          </p:spPr>
        </p:pic>
        <p:pic>
          <p:nvPicPr>
            <p:cNvPr id="13" name="Picture 12" descr="A yellow line on a black background&#10;&#10;AI-generated content may be incorrect.">
              <a:extLst>
                <a:ext uri="{FF2B5EF4-FFF2-40B4-BE49-F238E27FC236}">
                  <a16:creationId xmlns:a16="http://schemas.microsoft.com/office/drawing/2014/main" id="{6F87D772-6884-1FA3-A05D-E63BF0E4B4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099782">
              <a:off x="5325532" y="3144539"/>
              <a:ext cx="635913" cy="360000"/>
            </a:xfrm>
            <a:prstGeom prst="rect">
              <a:avLst/>
            </a:prstGeom>
          </p:spPr>
        </p:pic>
        <p:pic>
          <p:nvPicPr>
            <p:cNvPr id="14" name="Picture 13" descr="A yellow line on a black background&#10;&#10;AI-generated content may be incorrect.">
              <a:extLst>
                <a:ext uri="{FF2B5EF4-FFF2-40B4-BE49-F238E27FC236}">
                  <a16:creationId xmlns:a16="http://schemas.microsoft.com/office/drawing/2014/main" id="{3D9340B6-5BBC-1929-F18F-DAAD2A5655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8103431">
              <a:off x="5820178" y="3053979"/>
              <a:ext cx="635913" cy="360000"/>
            </a:xfrm>
            <a:prstGeom prst="rect">
              <a:avLst/>
            </a:prstGeom>
          </p:spPr>
        </p:pic>
        <p:pic>
          <p:nvPicPr>
            <p:cNvPr id="15" name="Picture 14" descr="A yellow line on a black background&#10;&#10;AI-generated content may be incorrect.">
              <a:extLst>
                <a:ext uri="{FF2B5EF4-FFF2-40B4-BE49-F238E27FC236}">
                  <a16:creationId xmlns:a16="http://schemas.microsoft.com/office/drawing/2014/main" id="{CCCC9A06-127E-4F5E-8694-FBBE3053B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3017903">
              <a:off x="5966661" y="3580881"/>
              <a:ext cx="635913" cy="360000"/>
            </a:xfrm>
            <a:prstGeom prst="rect">
              <a:avLst/>
            </a:prstGeom>
          </p:spPr>
        </p:pic>
      </p:grpSp>
      <p:pic>
        <p:nvPicPr>
          <p:cNvPr id="5" name="Immagine 6" descr="Immagine che contiene bicicletta, interni, rastrelliera, giro&#10;&#10;Descrizione generata automaticamente">
            <a:extLst>
              <a:ext uri="{FF2B5EF4-FFF2-40B4-BE49-F238E27FC236}">
                <a16:creationId xmlns:a16="http://schemas.microsoft.com/office/drawing/2014/main" id="{40FF97A1-637E-50D7-DBEE-A4E1BD7617E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3424" y="3429000"/>
            <a:ext cx="3642662" cy="273144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CasellaDiTesto 7">
                <a:extLst>
                  <a:ext uri="{FF2B5EF4-FFF2-40B4-BE49-F238E27FC236}">
                    <a16:creationId xmlns:a16="http://schemas.microsoft.com/office/drawing/2014/main" id="{48A14E15-FC23-081E-24AC-6106DE7FAEB9}"/>
                  </a:ext>
                </a:extLst>
              </p:cNvPr>
              <p:cNvSpPr txBox="1"/>
              <p:nvPr/>
            </p:nvSpPr>
            <p:spPr>
              <a:xfrm>
                <a:off x="424468" y="1202058"/>
                <a:ext cx="3382455" cy="37240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b="1" noProof="0" dirty="0">
                    <a:solidFill>
                      <a:srgbClr val="C00000"/>
                    </a:solidFill>
                  </a:rPr>
                  <a:t>ELIFANT-GG Array:</a:t>
                </a:r>
              </a:p>
              <a:p>
                <a:endParaRPr lang="en-US" sz="1600" noProof="0" dirty="0">
                  <a:solidFill>
                    <a:srgbClr val="FFC000"/>
                  </a:solidFill>
                </a:endParaRPr>
              </a:p>
              <a:p>
                <a:r>
                  <a:rPr lang="en-US" sz="2000" b="1" noProof="0" dirty="0">
                    <a:solidFill>
                      <a:schemeClr val="accent5"/>
                    </a:solidFill>
                  </a:rPr>
                  <a:t>High-energy </a:t>
                </a:r>
                <a14:m>
                  <m:oMath xmlns:m="http://schemas.openxmlformats.org/officeDocument/2006/math">
                    <m:r>
                      <a:rPr lang="en-US" sz="2000" b="1" i="1" noProof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en-US" sz="2000" b="1" noProof="0" dirty="0">
                    <a:solidFill>
                      <a:schemeClr val="accent5"/>
                    </a:solidFill>
                  </a:rPr>
                  <a:t> rays:</a:t>
                </a:r>
              </a:p>
              <a:p>
                <a:r>
                  <a:rPr lang="en-US" sz="2000" noProof="0" dirty="0"/>
                  <a:t>21 Bromide Scintillator</a:t>
                </a:r>
              </a:p>
              <a:p>
                <a:r>
                  <a:rPr lang="en-US" sz="2000" noProof="0" dirty="0"/>
                  <a:t>Detector Array: 11 3’’x3’’ LaBr</a:t>
                </a:r>
                <a:r>
                  <a:rPr lang="en-US" sz="2000" baseline="-25000" noProof="0" dirty="0"/>
                  <a:t>3</a:t>
                </a:r>
                <a:r>
                  <a:rPr lang="en-US" sz="2000" noProof="0" dirty="0"/>
                  <a:t>:Ce  + 10 CeBr</a:t>
                </a:r>
                <a:r>
                  <a:rPr lang="en-US" sz="2000" baseline="-25000" noProof="0" dirty="0"/>
                  <a:t>3</a:t>
                </a:r>
                <a:r>
                  <a:rPr lang="en-US" sz="2000" noProof="0" dirty="0"/>
                  <a:t> (3’’x3’’)</a:t>
                </a:r>
              </a:p>
              <a:p>
                <a:r>
                  <a:rPr lang="en-US" sz="2000" dirty="0"/>
                  <a:t>(AC </a:t>
                </a:r>
                <a:r>
                  <a:rPr lang="en-US" sz="2000" dirty="0" err="1"/>
                  <a:t>schield</a:t>
                </a:r>
                <a:r>
                  <a:rPr lang="en-US" sz="2000" dirty="0"/>
                  <a:t>)</a:t>
                </a:r>
                <a:r>
                  <a:rPr lang="en-US" sz="2000" noProof="0" dirty="0"/>
                  <a:t> </a:t>
                </a:r>
                <a:endParaRPr lang="en-US" sz="2000" baseline="-25000" noProof="0" dirty="0"/>
              </a:p>
              <a:p>
                <a:endParaRPr lang="en-US" sz="1600" b="1" noProof="0" dirty="0"/>
              </a:p>
              <a:p>
                <a:r>
                  <a:rPr lang="en-US" sz="2000" b="1" noProof="0" dirty="0">
                    <a:solidFill>
                      <a:srgbClr val="92D050"/>
                    </a:solidFill>
                  </a:rPr>
                  <a:t>Fusion-evaporation residues (low-energy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  <m:r>
                      <a:rPr lang="it-IT" sz="2000" b="1" i="0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b="1" dirty="0">
                    <a:solidFill>
                      <a:srgbClr val="92D050"/>
                    </a:solidFill>
                  </a:rPr>
                  <a:t>rays</a:t>
                </a:r>
                <a:r>
                  <a:rPr lang="en-US" sz="2000" b="1" noProof="0" dirty="0">
                    <a:solidFill>
                      <a:srgbClr val="92D050"/>
                    </a:solidFill>
                  </a:rPr>
                  <a:t>):</a:t>
                </a:r>
              </a:p>
              <a:p>
                <a:r>
                  <a:rPr lang="en-US" sz="2000" noProof="0" dirty="0"/>
                  <a:t>4 AC-shield </a:t>
                </a:r>
                <a:r>
                  <a:rPr lang="en-US" sz="2000" noProof="0" dirty="0" err="1"/>
                  <a:t>HPGe</a:t>
                </a:r>
                <a:r>
                  <a:rPr lang="en-US" sz="2000" noProof="0" dirty="0"/>
                  <a:t> detectors</a:t>
                </a:r>
              </a:p>
            </p:txBody>
          </p:sp>
        </mc:Choice>
        <mc:Fallback>
          <p:sp>
            <p:nvSpPr>
              <p:cNvPr id="16" name="CasellaDiTesto 7">
                <a:extLst>
                  <a:ext uri="{FF2B5EF4-FFF2-40B4-BE49-F238E27FC236}">
                    <a16:creationId xmlns:a16="http://schemas.microsoft.com/office/drawing/2014/main" id="{48A14E15-FC23-081E-24AC-6106DE7FAE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68" y="1202058"/>
                <a:ext cx="3382455" cy="3724096"/>
              </a:xfrm>
              <a:prstGeom prst="rect">
                <a:avLst/>
              </a:prstGeom>
              <a:blipFill>
                <a:blip r:embed="rId5"/>
                <a:stretch>
                  <a:fillRect l="-2996" t="-1361" b="-238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C1CBA8C-30B6-FDE3-CD00-4EC01A883375}"/>
                  </a:ext>
                </a:extLst>
              </p:cNvPr>
              <p:cNvSpPr txBox="1"/>
              <p:nvPr/>
            </p:nvSpPr>
            <p:spPr>
              <a:xfrm>
                <a:off x="8076488" y="1208481"/>
                <a:ext cx="3642663" cy="10822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Pre>
                      <m:sPrePr>
                        <m:ctrlPr>
                          <a:rPr lang="it-IT" sz="200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PrePr>
                      <m:sub/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sup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Pre>
                          <m:sPrePr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40</m:t>
                            </m:r>
                          </m:sup>
                          <m:e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𝐶𝑎</m:t>
                            </m:r>
                          </m:e>
                        </m:sPre>
                      </m:e>
                    </m:sPre>
                    <m:r>
                      <a:rPr lang="en-I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en-IT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72</m:t>
                        </m:r>
                      </m:sup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𝐾𝑟</m:t>
                        </m:r>
                      </m:e>
                    </m:sPre>
                    <m:r>
                      <a:rPr lang="it-IT" sz="2000" b="0" i="1" baseline="30000" smtClean="0">
                        <a:latin typeface="Cambria Math" panose="02040503050406030204" pitchFamily="18" charset="0"/>
                      </a:rPr>
                      <m:t>∗</m:t>
                    </m:r>
                  </m:oMath>
                </a14:m>
                <a:r>
                  <a:rPr lang="it-IT" sz="2000" i="1" dirty="0">
                    <a:latin typeface="Cambria Math" panose="02040503050406030204" pitchFamily="18" charset="0"/>
                    <a:sym typeface="Wingdings" pitchFamily="2" charset="2"/>
                  </a:rPr>
                  <a:t> </a:t>
                </a:r>
                <a:r>
                  <a:rPr lang="it-IT" sz="2000" dirty="0">
                    <a:sym typeface="Wingdings" pitchFamily="2" charset="2"/>
                  </a:rPr>
                  <a:t>@ 90 MeV</a:t>
                </a:r>
              </a:p>
              <a:p>
                <a14:m>
                  <m:oMath xmlns:m="http://schemas.openxmlformats.org/officeDocument/2006/math">
                    <m:sPre>
                      <m:sPrePr>
                        <m:ctrlPr>
                          <a:rPr lang="it-IT" sz="2000" i="1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PrePr>
                      <m:sub/>
                      <m:sup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31</m:t>
                        </m:r>
                      </m:sup>
                      <m:e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+</m:t>
                        </m:r>
                        <m:sPre>
                          <m:sPrePr>
                            <m:ctrlPr>
                              <a:rPr lang="it-IT" sz="20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40</m:t>
                            </m:r>
                          </m:sup>
                          <m:e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𝐶𝑎</m:t>
                            </m:r>
                          </m:e>
                        </m:sPre>
                      </m:e>
                    </m:sPre>
                    <m:r>
                      <a:rPr lang="en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en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71</m:t>
                        </m:r>
                      </m:sup>
                      <m:e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𝐵𝑟</m:t>
                        </m:r>
                      </m:e>
                    </m:sPre>
                    <m:r>
                      <a:rPr lang="it-IT" sz="2000" i="1" baseline="30000">
                        <a:latin typeface="Cambria Math" panose="02040503050406030204" pitchFamily="18" charset="0"/>
                      </a:rPr>
                      <m:t>∗</m:t>
                    </m:r>
                  </m:oMath>
                </a14:m>
                <a:r>
                  <a:rPr lang="it-IT" sz="2000" i="1" baseline="30000" dirty="0">
                    <a:latin typeface="Cambria Math" panose="02040503050406030204" pitchFamily="18" charset="0"/>
                    <a:sym typeface="Wingdings" pitchFamily="2" charset="2"/>
                  </a:rPr>
                  <a:t> </a:t>
                </a:r>
                <a:r>
                  <a:rPr lang="it-IT" sz="2000" dirty="0">
                    <a:sym typeface="Wingdings" pitchFamily="2" charset="2"/>
                  </a:rPr>
                  <a:t>@ 82 MeV</a:t>
                </a:r>
              </a:p>
              <a:p>
                <a:pPr algn="ctr"/>
                <a:r>
                  <a:rPr lang="en-GB" sz="2000" noProof="0" dirty="0">
                    <a:sym typeface="Wingdings" pitchFamily="2" charset="2"/>
                  </a:rPr>
                  <a:t>Low cross-section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C1CBA8C-30B6-FDE3-CD00-4EC01A8833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488" y="1208481"/>
                <a:ext cx="3642663" cy="1082219"/>
              </a:xfrm>
              <a:prstGeom prst="rect">
                <a:avLst/>
              </a:prstGeom>
              <a:blipFill>
                <a:blip r:embed="rId6"/>
                <a:stretch>
                  <a:fillRect b="-10465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DC79FC7F-2398-A94A-4C51-B942F637DA66}"/>
              </a:ext>
            </a:extLst>
          </p:cNvPr>
          <p:cNvSpPr txBox="1"/>
          <p:nvPr/>
        </p:nvSpPr>
        <p:spPr>
          <a:xfrm>
            <a:off x="8128534" y="2866204"/>
            <a:ext cx="35385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noProof="0" dirty="0">
                <a:solidFill>
                  <a:schemeClr val="accent3"/>
                </a:solidFill>
                <a:sym typeface="Wingdings" pitchFamily="2" charset="2"/>
              </a:rPr>
              <a:t>High efficiency</a:t>
            </a:r>
          </a:p>
        </p:txBody>
      </p:sp>
      <p:sp>
        <p:nvSpPr>
          <p:cNvPr id="17" name="Down Arrow 16">
            <a:extLst>
              <a:ext uri="{FF2B5EF4-FFF2-40B4-BE49-F238E27FC236}">
                <a16:creationId xmlns:a16="http://schemas.microsoft.com/office/drawing/2014/main" id="{CF129583-DB9C-F842-BA7F-3064393A5757}"/>
              </a:ext>
            </a:extLst>
          </p:cNvPr>
          <p:cNvSpPr/>
          <p:nvPr/>
        </p:nvSpPr>
        <p:spPr>
          <a:xfrm>
            <a:off x="9455363" y="2313305"/>
            <a:ext cx="884911" cy="432000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8" name="Picture 17" descr="A logo of a science company&#10;&#10;AI-generated content may be incorrect.">
            <a:extLst>
              <a:ext uri="{FF2B5EF4-FFF2-40B4-BE49-F238E27FC236}">
                <a16:creationId xmlns:a16="http://schemas.microsoft.com/office/drawing/2014/main" id="{222DAE45-E884-BE5D-DEAA-683E03E3F96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532" y="5110345"/>
            <a:ext cx="1433168" cy="1152000"/>
          </a:xfrm>
          <a:prstGeom prst="rect">
            <a:avLst/>
          </a:prstGeom>
        </p:spPr>
      </p:pic>
      <p:pic>
        <p:nvPicPr>
          <p:cNvPr id="19" name="Immagine 15" descr="Immagine che contiene testo, grafica, Elementi grafici, schermata&#10;&#10;Descrizione generata automaticamente">
            <a:extLst>
              <a:ext uri="{FF2B5EF4-FFF2-40B4-BE49-F238E27FC236}">
                <a16:creationId xmlns:a16="http://schemas.microsoft.com/office/drawing/2014/main" id="{6F9BAB16-6CB9-FF6F-25B2-C2E46647F87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557"/>
          <a:stretch/>
        </p:blipFill>
        <p:spPr>
          <a:xfrm>
            <a:off x="2242049" y="5110345"/>
            <a:ext cx="1509468" cy="1152000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2B71772-5147-8B1D-EFCF-F2B36DBF4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379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C3371-65E0-E8F8-714C-87487D0F5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0AA5E1-92A8-1832-5525-B6AB6AC06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6002C2-192E-F82A-16D3-A8C69DE20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E26484-8182-B501-F71B-88EF8D33DCE4}"/>
              </a:ext>
            </a:extLst>
          </p:cNvPr>
          <p:cNvSpPr txBox="1"/>
          <p:nvPr/>
        </p:nvSpPr>
        <p:spPr>
          <a:xfrm>
            <a:off x="446533" y="1230562"/>
            <a:ext cx="11298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Isospin symmetry plays a key role in nuclear structure and nuclear nuclear reaction.</a:t>
            </a:r>
            <a:endParaRPr lang="en-IT" sz="20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78A1972-3C32-CE2D-43E9-BFE88F6566AE}"/>
              </a:ext>
            </a:extLst>
          </p:cNvPr>
          <p:cNvSpPr>
            <a:spLocks noChangeAspect="1"/>
          </p:cNvSpPr>
          <p:nvPr/>
        </p:nvSpPr>
        <p:spPr>
          <a:xfrm>
            <a:off x="682689" y="2086979"/>
            <a:ext cx="250544" cy="252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178AEB1-1AAB-D1B2-83B5-B8B3AE028887}"/>
              </a:ext>
            </a:extLst>
          </p:cNvPr>
          <p:cNvSpPr>
            <a:spLocks noChangeAspect="1"/>
          </p:cNvSpPr>
          <p:nvPr/>
        </p:nvSpPr>
        <p:spPr>
          <a:xfrm>
            <a:off x="3721923" y="2086979"/>
            <a:ext cx="250544" cy="252000"/>
          </a:xfrm>
          <a:prstGeom prst="ellipse">
            <a:avLst/>
          </a:prstGeom>
          <a:solidFill>
            <a:srgbClr val="0432FF"/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0FA97EB-4E4A-4424-9362-09ED30B387CD}"/>
                  </a:ext>
                </a:extLst>
              </p:cNvPr>
              <p:cNvSpPr txBox="1"/>
              <p:nvPr/>
            </p:nvSpPr>
            <p:spPr>
              <a:xfrm>
                <a:off x="1034715" y="1924888"/>
                <a:ext cx="2611741" cy="576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≡|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=+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"/>
                          <m:endChr m:val="⟩"/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IT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0FA97EB-4E4A-4424-9362-09ED30B387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715" y="1924888"/>
                <a:ext cx="2611741" cy="576183"/>
              </a:xfrm>
              <a:prstGeom prst="rect">
                <a:avLst/>
              </a:prstGeom>
              <a:blipFill>
                <a:blip r:embed="rId2"/>
                <a:stretch>
                  <a:fillRect l="-7246" t="-60870" r="-12560" b="-11739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9767DDF-3556-82A8-E025-83C5960B1CFB}"/>
                  </a:ext>
                </a:extLst>
              </p:cNvPr>
              <p:cNvSpPr txBox="1"/>
              <p:nvPr/>
            </p:nvSpPr>
            <p:spPr>
              <a:xfrm>
                <a:off x="4047934" y="1924888"/>
                <a:ext cx="2617768" cy="576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≡|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"/>
                          <m:endChr m:val="⟩"/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IT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9767DDF-3556-82A8-E025-83C5960B1C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7934" y="1924888"/>
                <a:ext cx="2617768" cy="576183"/>
              </a:xfrm>
              <a:prstGeom prst="rect">
                <a:avLst/>
              </a:prstGeom>
              <a:blipFill>
                <a:blip r:embed="rId3"/>
                <a:stretch>
                  <a:fillRect l="-7246" t="-60870" r="-13043" b="-11739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9BB8F0A-A93B-2935-2317-2847C946B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3CFF8387-C687-A0C0-08E3-DF1410037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Isospin Symmetry &amp; ISOSPIN MIXING</a:t>
            </a:r>
          </a:p>
        </p:txBody>
      </p:sp>
    </p:spTree>
    <p:extLst>
      <p:ext uri="{BB962C8B-B14F-4D97-AF65-F5344CB8AC3E}">
        <p14:creationId xmlns:p14="http://schemas.microsoft.com/office/powerpoint/2010/main" val="7135472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CB5C7-B271-36AE-006F-10A64F988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Results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2B02224F-A767-2703-E893-F0B15A39680B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IT" dirty="0"/>
                  <a:t>IsoSPIN MIXING PARAMETRES: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p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IT" dirty="0"/>
                  <a:t> &amp;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𝜹</m:t>
                        </m:r>
                      </m:e>
                      <m:sub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</m:oMath>
                </a14:m>
                <a:endParaRPr lang="en-IT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2B02224F-A767-2703-E893-F0B15A3968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l="-1236" t="-10417" b="-16667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17C703-1BF2-7437-49E1-46406B511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6E7E89-924F-2ECC-B973-3EAC18CFB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86FDC2E-FEA2-7A3F-362B-C1D102736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pic>
        <p:nvPicPr>
          <p:cNvPr id="7" name="Immagine 6" descr="Immagine che contiene bicicletta, interni, rastrelliera, giro&#10;&#10;Descrizione generata automaticamente">
            <a:extLst>
              <a:ext uri="{FF2B5EF4-FFF2-40B4-BE49-F238E27FC236}">
                <a16:creationId xmlns:a16="http://schemas.microsoft.com/office/drawing/2014/main" id="{D0CFB488-AADF-EEF7-6564-D9A7D04A99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280" b="32184"/>
          <a:stretch>
            <a:fillRect/>
          </a:stretch>
        </p:blipFill>
        <p:spPr>
          <a:xfrm>
            <a:off x="445266" y="351014"/>
            <a:ext cx="11264400" cy="30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7853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92FED95-4D27-A20C-94AF-63F3F9D93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B98C29-0314-C12C-ECE8-92FF1AE23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15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3640B9B-4263-D066-CE2D-2D17F6291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R</a:t>
            </a:r>
            <a:r>
              <a:rPr lang="en-GB" dirty="0"/>
              <a:t>e</a:t>
            </a:r>
            <a:r>
              <a:rPr lang="en-IT" dirty="0"/>
              <a:t>sults: EVAPORATION RESIDUES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B3892C8-96DC-E83A-28FA-8B47E3CCA5F4}"/>
                  </a:ext>
                </a:extLst>
              </p:cNvPr>
              <p:cNvSpPr txBox="1"/>
              <p:nvPr/>
            </p:nvSpPr>
            <p:spPr>
              <a:xfrm>
                <a:off x="446532" y="1246589"/>
                <a:ext cx="11158976" cy="11790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2000" b="1" noProof="0" dirty="0">
                    <a:solidFill>
                      <a:srgbClr val="92D050"/>
                    </a:solidFill>
                  </a:rPr>
                  <a:t>Fusion-evaporation residues (low-energy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en-US" sz="2000" b="1" dirty="0">
                    <a:solidFill>
                      <a:srgbClr val="92D050"/>
                    </a:solidFill>
                  </a:rPr>
                  <a:t> rays</a:t>
                </a:r>
                <a:r>
                  <a:rPr lang="en-US" sz="2000" b="1" noProof="0" dirty="0">
                    <a:solidFill>
                      <a:srgbClr val="92D050"/>
                    </a:solidFill>
                  </a:rPr>
                  <a:t>): </a:t>
                </a:r>
                <a:r>
                  <a:rPr lang="en-US" sz="2000" noProof="0" dirty="0"/>
                  <a:t>4 AC-shield </a:t>
                </a:r>
                <a:r>
                  <a:rPr lang="en-US" sz="2000" noProof="0" dirty="0" err="1"/>
                  <a:t>HPGe</a:t>
                </a:r>
                <a:r>
                  <a:rPr lang="en-US" sz="2000" noProof="0" dirty="0"/>
                  <a:t> detectors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000" dirty="0"/>
                  <a:t>Experimental population of the residues compared with the statistical model prediction. 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000" dirty="0"/>
                  <a:t>The most populated residues are reproduced within the error bars.</a:t>
                </a:r>
                <a:endParaRPr lang="en-US" sz="2000" noProof="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B3892C8-96DC-E83A-28FA-8B47E3CCA5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2" y="1246589"/>
                <a:ext cx="11158976" cy="1179041"/>
              </a:xfrm>
              <a:prstGeom prst="rect">
                <a:avLst/>
              </a:prstGeom>
              <a:blipFill>
                <a:blip r:embed="rId2"/>
                <a:stretch>
                  <a:fillRect l="-569" b="-842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5B9702-04A2-2422-89AB-FE6BA58EF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08BFE0-03FA-20F8-252B-492085A9925D}"/>
              </a:ext>
            </a:extLst>
          </p:cNvPr>
          <p:cNvSpPr txBox="1"/>
          <p:nvPr/>
        </p:nvSpPr>
        <p:spPr>
          <a:xfrm>
            <a:off x="446532" y="5976508"/>
            <a:ext cx="112989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T" sz="1600" dirty="0">
                <a:solidFill>
                  <a:srgbClr val="211E1E"/>
                </a:solidFill>
              </a:rPr>
              <a:t>A. Giaz et al., </a:t>
            </a:r>
            <a:r>
              <a:rPr lang="en-GB" sz="1600" dirty="0">
                <a:solidFill>
                  <a:srgbClr val="211E1E"/>
                </a:solidFill>
              </a:rPr>
              <a:t>Phys. Lett. B, </a:t>
            </a:r>
            <a:r>
              <a:rPr lang="en-GB" sz="1600" b="1" dirty="0">
                <a:solidFill>
                  <a:srgbClr val="211E1E"/>
                </a:solidFill>
              </a:rPr>
              <a:t>868</a:t>
            </a:r>
            <a:r>
              <a:rPr lang="en-GB" sz="1600" dirty="0">
                <a:solidFill>
                  <a:srgbClr val="211E1E"/>
                </a:solidFill>
              </a:rPr>
              <a:t> (2025) 13965</a:t>
            </a:r>
            <a:endParaRPr lang="en-IT" sz="16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89DBF2D-8242-DFA1-3001-827A37AA0ADD}"/>
              </a:ext>
            </a:extLst>
          </p:cNvPr>
          <p:cNvGrpSpPr>
            <a:grpSpLocks noChangeAspect="1"/>
          </p:cNvGrpSpPr>
          <p:nvPr/>
        </p:nvGrpSpPr>
        <p:grpSpPr>
          <a:xfrm>
            <a:off x="446532" y="2509069"/>
            <a:ext cx="11607615" cy="3384000"/>
            <a:chOff x="708258" y="2905060"/>
            <a:chExt cx="10775484" cy="314140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9C887CA-E740-1047-43DC-40DC452C4D10}"/>
                </a:ext>
              </a:extLst>
            </p:cNvPr>
            <p:cNvGrpSpPr/>
            <p:nvPr/>
          </p:nvGrpSpPr>
          <p:grpSpPr>
            <a:xfrm>
              <a:off x="708258" y="2905060"/>
              <a:ext cx="10775484" cy="3141406"/>
              <a:chOff x="643439" y="2905060"/>
              <a:chExt cx="10775484" cy="3141406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C3A02D17-892E-2373-6BA6-27AB8198AE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b="27282"/>
              <a:stretch>
                <a:fillRect/>
              </a:stretch>
            </p:blipFill>
            <p:spPr>
              <a:xfrm>
                <a:off x="643439" y="2905060"/>
                <a:ext cx="5643046" cy="3141406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28C8B21A-726A-F1DF-E6A5-866384315C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b="27282"/>
              <a:stretch>
                <a:fillRect/>
              </a:stretch>
            </p:blipFill>
            <p:spPr>
              <a:xfrm>
                <a:off x="5775877" y="2905060"/>
                <a:ext cx="5643046" cy="3141406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2D6F7168-041F-09DE-E670-2CDE659CA4E4}"/>
                    </a:ext>
                  </a:extLst>
                </p:cNvPr>
                <p:cNvSpPr txBox="1"/>
                <p:nvPr/>
              </p:nvSpPr>
              <p:spPr>
                <a:xfrm>
                  <a:off x="708258" y="2905060"/>
                  <a:ext cx="5132438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IT" sz="2000" b="1" dirty="0">
                      <a:solidFill>
                        <a:schemeClr val="accent1"/>
                      </a:solidFill>
                    </a:rPr>
                    <a:t>Reaction with I </a:t>
                  </a:r>
                  <a14:m>
                    <m:oMath xmlns:m="http://schemas.openxmlformats.org/officeDocument/2006/math">
                      <m:r>
                        <a:rPr lang="en-IT" sz="20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</m:oMath>
                  </a14:m>
                  <a:r>
                    <a:rPr lang="en-IT" sz="2000" b="1" dirty="0">
                      <a:solidFill>
                        <a:schemeClr val="accent1"/>
                      </a:solidFill>
                    </a:rPr>
                    <a:t> 0</a:t>
                  </a:r>
                  <a:endParaRPr lang="en-IT" sz="20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2D6F7168-041F-09DE-E670-2CDE659CA4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8258" y="2905060"/>
                  <a:ext cx="5132438" cy="369332"/>
                </a:xfrm>
                <a:prstGeom prst="rect">
                  <a:avLst/>
                </a:prstGeom>
                <a:blipFill>
                  <a:blip r:embed="rId5"/>
                  <a:stretch>
                    <a:fillRect t="-6250" b="-31250"/>
                  </a:stretch>
                </a:blipFill>
              </p:spPr>
              <p:txBody>
                <a:bodyPr/>
                <a:lstStyle/>
                <a:p>
                  <a:r>
                    <a:rPr lang="en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81FE4A85-F864-C6D6-0312-2B60360A4C7F}"/>
                    </a:ext>
                  </a:extLst>
                </p:cNvPr>
                <p:cNvSpPr txBox="1"/>
                <p:nvPr/>
              </p:nvSpPr>
              <p:spPr>
                <a:xfrm>
                  <a:off x="5840696" y="2905060"/>
                  <a:ext cx="5132438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IT" sz="2000" b="1" dirty="0">
                      <a:solidFill>
                        <a:srgbClr val="C00000"/>
                      </a:solidFill>
                    </a:rPr>
                    <a:t>Reaction with I </a:t>
                  </a:r>
                  <a14:m>
                    <m:oMath xmlns:m="http://schemas.openxmlformats.org/officeDocument/2006/math">
                      <m:r>
                        <a:rPr lang="it-IT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IT" sz="2000" b="1" dirty="0">
                      <a:solidFill>
                        <a:srgbClr val="C00000"/>
                      </a:solidFill>
                    </a:rPr>
                    <a:t> 0</a:t>
                  </a:r>
                  <a:endParaRPr lang="en-IT" sz="20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81FE4A85-F864-C6D6-0312-2B60360A4C7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40696" y="2905060"/>
                  <a:ext cx="5132438" cy="369332"/>
                </a:xfrm>
                <a:prstGeom prst="rect">
                  <a:avLst/>
                </a:prstGeom>
                <a:blipFill>
                  <a:blip r:embed="rId6"/>
                  <a:stretch>
                    <a:fillRect t="-6250" b="-31250"/>
                  </a:stretch>
                </a:blipFill>
              </p:spPr>
              <p:txBody>
                <a:bodyPr/>
                <a:lstStyle/>
                <a:p>
                  <a:r>
                    <a:rPr lang="en-IT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9278582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20143-8DD5-9E00-34F9-5401DAF3A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CFBAEA8-315B-6E88-8165-9571C50FB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63268-ED7F-0EC9-2D74-9B7E2E890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A7438F93-3474-5213-0300-9832A0009AB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IT" dirty="0"/>
                  <a:t>Results: HIGH-ENRGY </a:t>
                </a:r>
                <a14:m>
                  <m:oMath xmlns:m="http://schemas.openxmlformats.org/officeDocument/2006/math">
                    <m:r>
                      <a:rPr lang="en-IT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en-IT" dirty="0"/>
                  <a:t>-RaY Spectra</a:t>
                </a:r>
              </a:p>
            </p:txBody>
          </p:sp>
        </mc:Choice>
        <mc:Fallback xmlns="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A7438F93-3474-5213-0300-9832A0009A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379" t="-12766" b="-34043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66BBC5A0-ED48-E5B6-B698-461812E0D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284" y="1659017"/>
            <a:ext cx="5784123" cy="4428000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CF1FD-2E75-42B9-39D1-19D64108A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0BDAB9-D6EB-B98F-B2EA-2AAF55E9111F}"/>
              </a:ext>
            </a:extLst>
          </p:cNvPr>
          <p:cNvSpPr txBox="1"/>
          <p:nvPr/>
        </p:nvSpPr>
        <p:spPr>
          <a:xfrm>
            <a:off x="502359" y="6042457"/>
            <a:ext cx="112283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T" sz="1600" dirty="0">
                <a:solidFill>
                  <a:srgbClr val="211E1E"/>
                </a:solidFill>
              </a:rPr>
              <a:t>A. Giaz et al., </a:t>
            </a:r>
            <a:r>
              <a:rPr lang="en-GB" sz="1600" dirty="0">
                <a:solidFill>
                  <a:srgbClr val="211E1E"/>
                </a:solidFill>
              </a:rPr>
              <a:t>Phys. Lett. B, </a:t>
            </a:r>
            <a:r>
              <a:rPr lang="en-GB" sz="1600" b="1" dirty="0">
                <a:solidFill>
                  <a:srgbClr val="211E1E"/>
                </a:solidFill>
              </a:rPr>
              <a:t>868</a:t>
            </a:r>
            <a:r>
              <a:rPr lang="en-GB" sz="1600" dirty="0">
                <a:solidFill>
                  <a:srgbClr val="211E1E"/>
                </a:solidFill>
              </a:rPr>
              <a:t> (2025) 13965</a:t>
            </a:r>
            <a:endParaRPr lang="en-IT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34E1D83-DD3C-F712-BB9A-BDAE5AE8D2D8}"/>
                  </a:ext>
                </a:extLst>
              </p:cNvPr>
              <p:cNvSpPr txBox="1"/>
              <p:nvPr/>
            </p:nvSpPr>
            <p:spPr>
              <a:xfrm>
                <a:off x="461282" y="1191268"/>
                <a:ext cx="593216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GB" sz="2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GB" sz="2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2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b="1" dirty="0">
                    <a:solidFill>
                      <a:schemeClr val="accent1"/>
                    </a:solidFill>
                  </a:rPr>
                  <a:t>–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it-IT" sz="2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𝑮𝑫𝑹</m:t>
                        </m:r>
                      </m:sub>
                    </m:sSub>
                    <m:r>
                      <a:rPr lang="it-IT" sz="2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𝟏𝟖</m:t>
                    </m:r>
                    <m:r>
                      <a:rPr lang="en-GB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GB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±</m:t>
                    </m:r>
                    <m:r>
                      <a:rPr lang="en-GB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𝑴𝒆𝑽</m:t>
                    </m:r>
                    <m:r>
                      <a:rPr lang="en-GB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b="1" dirty="0">
                    <a:solidFill>
                      <a:schemeClr val="accent1"/>
                    </a:solidFill>
                  </a:rPr>
                  <a:t>&amp;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a:rPr lang="el-GR" sz="2400" b="1" i="0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𝚪</m:t>
                      </m:r>
                      <m:r>
                        <a:rPr lang="el-GR" sz="2400" b="1" i="1" baseline="-25000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𝐺𝐷𝑅</m:t>
                      </m:r>
                      <m:r>
                        <a:rPr lang="el-GR" sz="2400" b="1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400" b="1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el-GR" sz="2400" b="1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el-GR" sz="2400" b="1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l-GR" sz="2400" b="1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1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𝑴𝒆𝑽</m:t>
                      </m:r>
                    </m:oMath>
                  </m:oMathPara>
                </a14:m>
                <a:endParaRPr lang="en-GB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34E1D83-DD3C-F712-BB9A-BDAE5AE8D2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282" y="1191268"/>
                <a:ext cx="5932161" cy="830997"/>
              </a:xfrm>
              <a:prstGeom prst="rect">
                <a:avLst/>
              </a:prstGeom>
              <a:blipFill>
                <a:blip r:embed="rId8"/>
                <a:stretch>
                  <a:fillRect t="-5970" b="-10448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83285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F94C4-7BE8-C1B1-E886-224D59037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C0680AC-337B-1FF3-D9B6-13B126733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CA9A7F-4843-1710-8FF5-FC3DE8C95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16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5BC7CB8B-1022-54D4-4194-F7FFFF68CF4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IT" dirty="0"/>
                  <a:t>Results: HIGH-ENRGY </a:t>
                </a:r>
                <a14:m>
                  <m:oMath xmlns:m="http://schemas.openxmlformats.org/officeDocument/2006/math">
                    <m:r>
                      <a:rPr lang="en-IT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en-IT" dirty="0"/>
                  <a:t>-RaY Spectra</a:t>
                </a:r>
              </a:p>
            </p:txBody>
          </p:sp>
        </mc:Choice>
        <mc:Fallback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5BC7CB8B-1022-54D4-4194-F7FFFF68CF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379" t="-12766" b="-34043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3A8D83AD-2B4F-A5A3-1331-2570BDE80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18" y="1659017"/>
            <a:ext cx="5784123" cy="442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955C17-E149-2B1F-3E4A-D33C81103C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284" y="1659017"/>
            <a:ext cx="5784123" cy="4428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993DB19-4CA0-B244-D183-F7210BA35841}"/>
                  </a:ext>
                </a:extLst>
              </p:cNvPr>
              <p:cNvSpPr txBox="1"/>
              <p:nvPr/>
            </p:nvSpPr>
            <p:spPr>
              <a:xfrm>
                <a:off x="5979695" y="1191269"/>
                <a:ext cx="5751023" cy="4932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GB" sz="24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24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b="1" dirty="0">
                    <a:solidFill>
                      <a:srgbClr val="C00000"/>
                    </a:solidFill>
                  </a:rPr>
                  <a:t>– Mixing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l-GR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𝜞</m:t>
                        </m:r>
                      </m:e>
                      <m:sub>
                        <m:r>
                          <a:rPr lang="it-IT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  <m:sup>
                        <m:r>
                          <a:rPr lang="en-GB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↓</m:t>
                        </m:r>
                      </m:sup>
                    </m:sSubSup>
                    <m:r>
                      <a:rPr lang="it-IT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it-IT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it-IT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𝒌𝒆𝑽</m:t>
                    </m:r>
                  </m:oMath>
                </a14:m>
                <a:endParaRPr lang="en-GB" sz="24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993DB19-4CA0-B244-D183-F7210BA358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9695" y="1191269"/>
                <a:ext cx="5751023" cy="493277"/>
              </a:xfrm>
              <a:prstGeom prst="rect">
                <a:avLst/>
              </a:prstGeom>
              <a:blipFill>
                <a:blip r:embed="rId5"/>
                <a:stretch>
                  <a:fillRect t="-5000" b="-27500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3B71AD3-9863-7094-484A-E9E03C1C39DC}"/>
                  </a:ext>
                </a:extLst>
              </p:cNvPr>
              <p:cNvSpPr txBox="1"/>
              <p:nvPr/>
            </p:nvSpPr>
            <p:spPr>
              <a:xfrm>
                <a:off x="7057970" y="3820131"/>
                <a:ext cx="286873" cy="29142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l-G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𝜞</m:t>
                          </m:r>
                        </m:e>
                        <m:sub>
                          <m:r>
                            <a:rPr lang="it-IT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  <m:sup>
                          <m:r>
                            <a:rPr lang="en-IT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↓</m:t>
                          </m:r>
                        </m:sup>
                      </m:sSubSup>
                    </m:oMath>
                  </m:oMathPara>
                </a14:m>
                <a:endParaRPr lang="en-IT" b="1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3B71AD3-9863-7094-484A-E9E03C1C39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7970" y="3820131"/>
                <a:ext cx="286873" cy="291426"/>
              </a:xfrm>
              <a:prstGeom prst="rect">
                <a:avLst/>
              </a:prstGeom>
              <a:blipFill>
                <a:blip r:embed="rId6"/>
                <a:stretch>
                  <a:fillRect l="-16667" t="-4167" r="-8333" b="-833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6118F91-A595-320F-426A-464770F83EE6}"/>
                  </a:ext>
                </a:extLst>
              </p:cNvPr>
              <p:cNvSpPr txBox="1"/>
              <p:nvPr/>
            </p:nvSpPr>
            <p:spPr>
              <a:xfrm>
                <a:off x="8320245" y="4775890"/>
                <a:ext cx="298030" cy="27699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IT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6118F91-A595-320F-426A-464770F83E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0245" y="4775890"/>
                <a:ext cx="298030" cy="276999"/>
              </a:xfrm>
              <a:prstGeom prst="rect">
                <a:avLst/>
              </a:prstGeom>
              <a:blipFill>
                <a:blip r:embed="rId7"/>
                <a:stretch>
                  <a:fillRect l="-15385" t="-4167" r="-3846" b="-1666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D1E6C9-D666-BF59-6F15-5D7A74F8A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A112D9-30A4-4EE4-4B97-02EC62CB50D3}"/>
              </a:ext>
            </a:extLst>
          </p:cNvPr>
          <p:cNvSpPr txBox="1"/>
          <p:nvPr/>
        </p:nvSpPr>
        <p:spPr>
          <a:xfrm>
            <a:off x="502359" y="6042457"/>
            <a:ext cx="112283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T" sz="1600" dirty="0">
                <a:solidFill>
                  <a:srgbClr val="211E1E"/>
                </a:solidFill>
              </a:rPr>
              <a:t>A. Giaz et al., </a:t>
            </a:r>
            <a:r>
              <a:rPr lang="en-GB" sz="1600" dirty="0">
                <a:solidFill>
                  <a:srgbClr val="211E1E"/>
                </a:solidFill>
              </a:rPr>
              <a:t>Phys. Lett. B, </a:t>
            </a:r>
            <a:r>
              <a:rPr lang="en-GB" sz="1600" b="1" dirty="0">
                <a:solidFill>
                  <a:srgbClr val="211E1E"/>
                </a:solidFill>
              </a:rPr>
              <a:t>868</a:t>
            </a:r>
            <a:r>
              <a:rPr lang="en-GB" sz="1600" dirty="0">
                <a:solidFill>
                  <a:srgbClr val="211E1E"/>
                </a:solidFill>
              </a:rPr>
              <a:t> (2025) 13965</a:t>
            </a:r>
            <a:endParaRPr lang="en-IT" sz="1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76AC44A-2759-54B1-023F-81FA451D2844}"/>
                  </a:ext>
                </a:extLst>
              </p:cNvPr>
              <p:cNvSpPr txBox="1"/>
              <p:nvPr/>
            </p:nvSpPr>
            <p:spPr>
              <a:xfrm>
                <a:off x="461282" y="1191268"/>
                <a:ext cx="593216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GB" sz="2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GB" sz="2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2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b="1" dirty="0">
                    <a:solidFill>
                      <a:schemeClr val="accent1"/>
                    </a:solidFill>
                  </a:rPr>
                  <a:t>–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it-IT" sz="2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𝑮𝑫𝑹</m:t>
                        </m:r>
                      </m:sub>
                    </m:sSub>
                    <m:r>
                      <a:rPr lang="it-IT" sz="2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𝟏𝟖</m:t>
                    </m:r>
                    <m:r>
                      <a:rPr lang="en-GB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GB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±</m:t>
                    </m:r>
                    <m:r>
                      <a:rPr lang="en-GB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𝑴𝒆𝑽</m:t>
                    </m:r>
                    <m:r>
                      <a:rPr lang="en-GB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b="1" dirty="0">
                    <a:solidFill>
                      <a:schemeClr val="accent1"/>
                    </a:solidFill>
                  </a:rPr>
                  <a:t>&amp;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a:rPr lang="el-GR" sz="2400" b="1" i="0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𝚪</m:t>
                      </m:r>
                      <m:r>
                        <a:rPr lang="el-GR" sz="2400" b="1" i="1" baseline="-25000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𝐺𝐷𝑅</m:t>
                      </m:r>
                      <m:r>
                        <a:rPr lang="el-GR" sz="2400" b="1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400" b="1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el-GR" sz="2400" b="1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el-GR" sz="2400" b="1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l-GR" sz="2400" b="1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1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𝑴𝒆𝑽</m:t>
                      </m:r>
                    </m:oMath>
                  </m:oMathPara>
                </a14:m>
                <a:endParaRPr lang="en-GB" sz="2400" b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76AC44A-2759-54B1-023F-81FA451D28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282" y="1191268"/>
                <a:ext cx="5932161" cy="830997"/>
              </a:xfrm>
              <a:prstGeom prst="rect">
                <a:avLst/>
              </a:prstGeom>
              <a:blipFill>
                <a:blip r:embed="rId8"/>
                <a:stretch>
                  <a:fillRect t="-5970" b="-10448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79019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5049D-A2FA-17B3-B8E8-850AFE0C8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967BE04-E53A-88E8-D11E-821697CEF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875AC4-B511-45C3-07D5-AE68ACE8A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17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0ABE43E-55C4-797B-9D05-D86693C02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Results: MiXING Estimation</a:t>
            </a:r>
          </a:p>
        </p:txBody>
      </p:sp>
      <p:pic>
        <p:nvPicPr>
          <p:cNvPr id="6" name="Picture 5" descr="A graph of energy&#10;&#10;AI-generated content may be incorrect.">
            <a:extLst>
              <a:ext uri="{FF2B5EF4-FFF2-40B4-BE49-F238E27FC236}">
                <a16:creationId xmlns:a16="http://schemas.microsoft.com/office/drawing/2014/main" id="{8F31AD5A-810D-3D70-E910-7078EF13AD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1474" y="1102332"/>
            <a:ext cx="6774346" cy="5184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39E21E9-809A-8CDB-565C-20929154076B}"/>
                  </a:ext>
                </a:extLst>
              </p:cNvPr>
              <p:cNvSpPr txBox="1"/>
              <p:nvPr/>
            </p:nvSpPr>
            <p:spPr>
              <a:xfrm>
                <a:off x="446533" y="1194404"/>
                <a:ext cx="4894941" cy="18626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IT" sz="2400" dirty="0"/>
                  <a:t>Statistical model with different values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l-G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↓</m:t>
                        </m:r>
                      </m:sup>
                    </m:sSubSup>
                  </m:oMath>
                </a14:m>
                <a:r>
                  <a:rPr lang="en-IT" sz="2400" dirty="0"/>
                  <a:t> : 0 (no mixing), 6, 10 and 50 keV (full mixing).</a:t>
                </a:r>
              </a:p>
              <a:p>
                <a:pPr>
                  <a:lnSpc>
                    <a:spcPct val="120000"/>
                  </a:lnSpc>
                </a:pPr>
                <a:endParaRPr lang="en-IT" sz="24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39E21E9-809A-8CDB-565C-2092915407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3" y="1194404"/>
                <a:ext cx="4894941" cy="1862689"/>
              </a:xfrm>
              <a:prstGeom prst="rect">
                <a:avLst/>
              </a:prstGeom>
              <a:blipFill>
                <a:blip r:embed="rId3"/>
                <a:stretch>
                  <a:fillRect l="-2073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870B8E-282D-ACD0-F4DE-99388078B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F3FE9A-B326-8786-9D15-748E792FF297}"/>
              </a:ext>
            </a:extLst>
          </p:cNvPr>
          <p:cNvSpPr txBox="1"/>
          <p:nvPr/>
        </p:nvSpPr>
        <p:spPr>
          <a:xfrm>
            <a:off x="446533" y="5976508"/>
            <a:ext cx="59537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600" dirty="0">
                <a:solidFill>
                  <a:srgbClr val="211E1E"/>
                </a:solidFill>
              </a:rPr>
              <a:t>A. Giaz et al., </a:t>
            </a:r>
            <a:r>
              <a:rPr lang="en-GB" sz="1600" dirty="0">
                <a:solidFill>
                  <a:srgbClr val="211E1E"/>
                </a:solidFill>
              </a:rPr>
              <a:t>Phys. Lett. B, </a:t>
            </a:r>
            <a:r>
              <a:rPr lang="en-GB" sz="1600" b="1" dirty="0">
                <a:solidFill>
                  <a:srgbClr val="211E1E"/>
                </a:solidFill>
              </a:rPr>
              <a:t>868</a:t>
            </a:r>
            <a:r>
              <a:rPr lang="en-GB" sz="1600" dirty="0">
                <a:solidFill>
                  <a:srgbClr val="211E1E"/>
                </a:solidFill>
              </a:rPr>
              <a:t> (2025) 13965</a:t>
            </a:r>
            <a:endParaRPr lang="en-IT" sz="1600" dirty="0"/>
          </a:p>
        </p:txBody>
      </p:sp>
    </p:spTree>
    <p:extLst>
      <p:ext uri="{BB962C8B-B14F-4D97-AF65-F5344CB8AC3E}">
        <p14:creationId xmlns:p14="http://schemas.microsoft.com/office/powerpoint/2010/main" val="36917278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14759-C1F6-F177-6612-7BC82450F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9F764F-E9B7-935D-F846-A6B6EFC14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517E5B-758C-4E0C-A9FB-6181565C0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17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727327F-0EF3-E879-2ABD-7909F6B1A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Results: MiXING Estimation</a:t>
            </a:r>
          </a:p>
        </p:txBody>
      </p:sp>
      <p:pic>
        <p:nvPicPr>
          <p:cNvPr id="6" name="Picture 5" descr="A graph of energy&#10;&#10;AI-generated content may be incorrect.">
            <a:extLst>
              <a:ext uri="{FF2B5EF4-FFF2-40B4-BE49-F238E27FC236}">
                <a16:creationId xmlns:a16="http://schemas.microsoft.com/office/drawing/2014/main" id="{A0060F5C-ADBE-5922-8289-F1DCB4AAAC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1474" y="1102332"/>
            <a:ext cx="6774346" cy="5184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EE903FF-AD1D-F043-C661-70592AFFA6EC}"/>
                  </a:ext>
                </a:extLst>
              </p:cNvPr>
              <p:cNvSpPr txBox="1"/>
              <p:nvPr/>
            </p:nvSpPr>
            <p:spPr>
              <a:xfrm>
                <a:off x="446533" y="1194404"/>
                <a:ext cx="4894941" cy="3661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IT" sz="2400" dirty="0"/>
                  <a:t>Statistical model with different values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l-G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↓</m:t>
                        </m:r>
                      </m:sup>
                    </m:sSubSup>
                  </m:oMath>
                </a14:m>
                <a:r>
                  <a:rPr lang="en-IT" sz="2400" dirty="0"/>
                  <a:t> : 0 (no mixing), 6, 10 and 50 keV (full mixing).</a:t>
                </a:r>
              </a:p>
              <a:p>
                <a:pPr>
                  <a:lnSpc>
                    <a:spcPct val="120000"/>
                  </a:lnSpc>
                </a:pPr>
                <a:endParaRPr lang="en-IT" sz="2400" dirty="0"/>
              </a:p>
              <a:p>
                <a:pPr>
                  <a:lnSpc>
                    <a:spcPct val="120000"/>
                  </a:lnSpc>
                </a:pPr>
                <a:r>
                  <a:rPr lang="en-IT" sz="2400" dirty="0"/>
                  <a:t>Integrated Ratio </a:t>
                </a:r>
                <a:r>
                  <a:rPr lang="en-IT" sz="2400" baseline="30000" dirty="0"/>
                  <a:t>72</a:t>
                </a:r>
                <a:r>
                  <a:rPr lang="en-IT" sz="2400" dirty="0"/>
                  <a:t>Kr and </a:t>
                </a:r>
                <a:r>
                  <a:rPr lang="en-IT" sz="2400" baseline="30000" dirty="0"/>
                  <a:t>71</a:t>
                </a:r>
                <a:r>
                  <a:rPr lang="en-IT" sz="2400" dirty="0"/>
                  <a:t>Br from 13 MeV to 18 MeV: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IT" sz="2400" dirty="0"/>
                  <a:t>Experimental data: </a:t>
                </a:r>
                <a:br>
                  <a:rPr lang="it-IT" sz="2400" b="1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it-IT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it-IT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it-IT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𝟓𝟗𝟎</m:t>
                    </m:r>
                    <m:r>
                      <a:rPr lang="it-IT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it-IT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it-IT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it-IT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𝟎𝟎𝟕</m:t>
                    </m:r>
                  </m:oMath>
                </a14:m>
                <a:endParaRPr lang="en-IT" sz="2400" b="1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EE903FF-AD1D-F043-C661-70592AFFA6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3" y="1194404"/>
                <a:ext cx="4894941" cy="3661067"/>
              </a:xfrm>
              <a:prstGeom prst="rect">
                <a:avLst/>
              </a:prstGeom>
              <a:blipFill>
                <a:blip r:embed="rId3"/>
                <a:stretch>
                  <a:fillRect l="-2073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8CC5D4-A1A0-B7EF-E2C3-509CF5BF8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44691-04CC-2C49-6649-452D19E67D3E}"/>
              </a:ext>
            </a:extLst>
          </p:cNvPr>
          <p:cNvSpPr txBox="1"/>
          <p:nvPr/>
        </p:nvSpPr>
        <p:spPr>
          <a:xfrm>
            <a:off x="446533" y="5976508"/>
            <a:ext cx="59537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600" dirty="0">
                <a:solidFill>
                  <a:srgbClr val="211E1E"/>
                </a:solidFill>
              </a:rPr>
              <a:t>A. Giaz et al., </a:t>
            </a:r>
            <a:r>
              <a:rPr lang="en-GB" sz="1600" dirty="0">
                <a:solidFill>
                  <a:srgbClr val="211E1E"/>
                </a:solidFill>
              </a:rPr>
              <a:t>Phys. Lett. B, </a:t>
            </a:r>
            <a:r>
              <a:rPr lang="en-GB" sz="1600" b="1" dirty="0">
                <a:solidFill>
                  <a:srgbClr val="211E1E"/>
                </a:solidFill>
              </a:rPr>
              <a:t>868</a:t>
            </a:r>
            <a:r>
              <a:rPr lang="en-GB" sz="1600" dirty="0">
                <a:solidFill>
                  <a:srgbClr val="211E1E"/>
                </a:solidFill>
              </a:rPr>
              <a:t> (2025) 13965</a:t>
            </a:r>
            <a:endParaRPr lang="en-IT" sz="1600" dirty="0"/>
          </a:p>
        </p:txBody>
      </p:sp>
    </p:spTree>
    <p:extLst>
      <p:ext uri="{BB962C8B-B14F-4D97-AF65-F5344CB8AC3E}">
        <p14:creationId xmlns:p14="http://schemas.microsoft.com/office/powerpoint/2010/main" val="6563217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9F186-8EFD-936F-0DA1-78C89E31D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BE1225-5FCE-766C-B6FA-D9D8B1CB6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F092F3-84E8-211D-DD55-F61D5CACD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17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9B53A78-FB80-9D4D-2AC3-7F6D9D384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Results: MiXING Estimation</a:t>
            </a:r>
          </a:p>
        </p:txBody>
      </p:sp>
      <p:pic>
        <p:nvPicPr>
          <p:cNvPr id="6" name="Picture 5" descr="A graph of energy&#10;&#10;AI-generated content may be incorrect.">
            <a:extLst>
              <a:ext uri="{FF2B5EF4-FFF2-40B4-BE49-F238E27FC236}">
                <a16:creationId xmlns:a16="http://schemas.microsoft.com/office/drawing/2014/main" id="{CF0B8A0E-13C3-8E50-0CB9-5F4959DE917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1474" y="1102332"/>
            <a:ext cx="6774346" cy="5184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3F980E2-593B-C143-C1D8-3D595A48B35D}"/>
                  </a:ext>
                </a:extLst>
              </p:cNvPr>
              <p:cNvSpPr txBox="1"/>
              <p:nvPr/>
            </p:nvSpPr>
            <p:spPr>
              <a:xfrm>
                <a:off x="446533" y="1194404"/>
                <a:ext cx="4894941" cy="4543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IT" sz="2400" dirty="0"/>
                  <a:t>Statistical model with different values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l-G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↓</m:t>
                        </m:r>
                      </m:sup>
                    </m:sSubSup>
                  </m:oMath>
                </a14:m>
                <a:r>
                  <a:rPr lang="en-IT" sz="2400" dirty="0"/>
                  <a:t> : 0 (no mixing), 6, 10 and 50 keV (full mixing).</a:t>
                </a:r>
              </a:p>
              <a:p>
                <a:pPr>
                  <a:lnSpc>
                    <a:spcPct val="120000"/>
                  </a:lnSpc>
                </a:pPr>
                <a:endParaRPr lang="en-IT" sz="2400" dirty="0"/>
              </a:p>
              <a:p>
                <a:pPr>
                  <a:lnSpc>
                    <a:spcPct val="120000"/>
                  </a:lnSpc>
                </a:pPr>
                <a:r>
                  <a:rPr lang="en-IT" sz="2400" dirty="0"/>
                  <a:t>Integrated Ratio </a:t>
                </a:r>
                <a:r>
                  <a:rPr lang="en-IT" sz="2400" baseline="30000" dirty="0"/>
                  <a:t>72</a:t>
                </a:r>
                <a:r>
                  <a:rPr lang="en-IT" sz="2400" dirty="0"/>
                  <a:t>Kr and </a:t>
                </a:r>
                <a:r>
                  <a:rPr lang="en-IT" sz="2400" baseline="30000" dirty="0"/>
                  <a:t>71</a:t>
                </a:r>
                <a:r>
                  <a:rPr lang="en-IT" sz="2400" dirty="0"/>
                  <a:t>Br from 13 MeV to 18 MeV: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IT" sz="2400" dirty="0"/>
                  <a:t>Experimental data: </a:t>
                </a:r>
                <a:br>
                  <a:rPr lang="it-IT" sz="2400" b="1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it-IT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it-IT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it-IT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𝟓𝟗𝟎</m:t>
                    </m:r>
                    <m:r>
                      <a:rPr lang="it-IT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it-IT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it-IT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it-IT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𝟎𝟎𝟕</m:t>
                    </m:r>
                  </m:oMath>
                </a14:m>
                <a:endParaRPr lang="en-IT" sz="2400" b="1" dirty="0">
                  <a:solidFill>
                    <a:schemeClr val="accent6"/>
                  </a:solidFill>
                </a:endParaRP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IT" sz="2400" dirty="0"/>
                  <a:t>Statistical model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l-G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it-IT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IT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↓</m:t>
                        </m:r>
                      </m:sup>
                    </m:sSubSup>
                    <m:r>
                      <a:rPr lang="it-IT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=6 </m:t>
                    </m:r>
                    <m:r>
                      <a:rPr lang="it-IT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𝑘𝑒𝑉</m:t>
                    </m:r>
                  </m:oMath>
                </a14:m>
                <a:r>
                  <a:rPr lang="en-IT" sz="2400" dirty="0"/>
                  <a:t>:  </a:t>
                </a:r>
                <a:br>
                  <a:rPr lang="en-IT" sz="2400" dirty="0"/>
                </a:br>
                <a14:m>
                  <m:oMath xmlns:m="http://schemas.openxmlformats.org/officeDocument/2006/math">
                    <m:r>
                      <a:rPr lang="en-IT" sz="2400" b="1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IT" sz="2400" b="1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IT" sz="2400" b="1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𝟓𝟗𝟏</m:t>
                    </m:r>
                  </m:oMath>
                </a14:m>
                <a:endParaRPr lang="en-IT" sz="2400" b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3F980E2-593B-C143-C1D8-3D595A48B3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3" y="1194404"/>
                <a:ext cx="4894941" cy="4543167"/>
              </a:xfrm>
              <a:prstGeom prst="rect">
                <a:avLst/>
              </a:prstGeom>
              <a:blipFill>
                <a:blip r:embed="rId3"/>
                <a:stretch>
                  <a:fillRect l="-2073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AC89E5-9D28-0DC5-BBF1-24AF1E0BC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734D11-6969-0364-83E8-0C18D485A21D}"/>
              </a:ext>
            </a:extLst>
          </p:cNvPr>
          <p:cNvSpPr txBox="1"/>
          <p:nvPr/>
        </p:nvSpPr>
        <p:spPr>
          <a:xfrm>
            <a:off x="446533" y="5976508"/>
            <a:ext cx="59537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600" dirty="0">
                <a:solidFill>
                  <a:srgbClr val="211E1E"/>
                </a:solidFill>
              </a:rPr>
              <a:t>A. Giaz et al., </a:t>
            </a:r>
            <a:r>
              <a:rPr lang="en-GB" sz="1600" dirty="0">
                <a:solidFill>
                  <a:srgbClr val="211E1E"/>
                </a:solidFill>
              </a:rPr>
              <a:t>Phys. Lett. B, </a:t>
            </a:r>
            <a:r>
              <a:rPr lang="en-GB" sz="1600" b="1" dirty="0">
                <a:solidFill>
                  <a:srgbClr val="211E1E"/>
                </a:solidFill>
              </a:rPr>
              <a:t>868</a:t>
            </a:r>
            <a:r>
              <a:rPr lang="en-GB" sz="1600" dirty="0">
                <a:solidFill>
                  <a:srgbClr val="211E1E"/>
                </a:solidFill>
              </a:rPr>
              <a:t> (2025) 13965</a:t>
            </a:r>
            <a:endParaRPr lang="en-IT" sz="1600" dirty="0"/>
          </a:p>
        </p:txBody>
      </p:sp>
    </p:spTree>
    <p:extLst>
      <p:ext uri="{BB962C8B-B14F-4D97-AF65-F5344CB8AC3E}">
        <p14:creationId xmlns:p14="http://schemas.microsoft.com/office/powerpoint/2010/main" val="28531334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FB3AD-C67A-387B-A2D3-8EDB66E98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432D467-0BAB-77F3-F4E8-CFA871915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483E6A-6E79-5FE5-38B3-C76779603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D6982C73-E1D4-D90D-B199-52946E19694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IT" dirty="0"/>
                  <a:t>Results: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p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IT" dirty="0"/>
                  <a:t> MiXING PaRAMETER (I)</a:t>
                </a:r>
              </a:p>
            </p:txBody>
          </p:sp>
        </mc:Choice>
        <mc:Fallback xmlns="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D6982C73-E1D4-D90D-B199-52946E19694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379" t="-12766" b="-36170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61E06C-B8A8-CFB8-3BD8-1104679E2C33}"/>
                  </a:ext>
                </a:extLst>
              </p:cNvPr>
              <p:cNvSpPr txBox="1"/>
              <p:nvPr/>
            </p:nvSpPr>
            <p:spPr>
              <a:xfrm>
                <a:off x="446533" y="1284592"/>
                <a:ext cx="4466773" cy="2882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IT" sz="2000" dirty="0"/>
                  <a:t>From T&gt;0 to T=0</a:t>
                </a: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IT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IT" sz="2000" dirty="0"/>
                  <a:t> trend as a function of temperature:</a:t>
                </a:r>
              </a:p>
              <a:p>
                <a:pPr>
                  <a:lnSpc>
                    <a:spcPct val="120000"/>
                  </a:lnSpc>
                </a:pPr>
                <a:endParaRPr lang="en-IT" sz="1100" dirty="0"/>
              </a:p>
              <a:p>
                <a:pPr>
                  <a:lnSpc>
                    <a:spcPct val="120000"/>
                  </a:lnSpc>
                </a:pPr>
                <a:endParaRPr lang="en-IT" dirty="0"/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IT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T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f>
                        <m:fPr>
                          <m:ctrlPr>
                            <a:rPr lang="el-G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𝐼𝐴𝑆</m:t>
                              </m:r>
                            </m:sub>
                            <m:sup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↓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𝐶𝑁</m:t>
                              </m:r>
                            </m:sub>
                          </m:sSub>
                          <m:d>
                            <m:d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𝐼𝑉𝑀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  <m:t>𝐼𝐴𝑆</m:t>
                                  </m:r>
                                </m:e>
                              </m:d>
                            </m:sup>
                          </m:sSubSup>
                        </m:den>
                      </m:f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    [1]</m:t>
                      </m:r>
                    </m:oMath>
                  </m:oMathPara>
                </a14:m>
                <a:endParaRPr lang="en-IT" sz="2000" dirty="0"/>
              </a:p>
              <a:p>
                <a:pPr>
                  <a:lnSpc>
                    <a:spcPct val="120000"/>
                  </a:lnSpc>
                </a:pPr>
                <a:endParaRPr lang="en-IT" sz="1200" dirty="0"/>
              </a:p>
              <a:p>
                <a:pPr>
                  <a:lnSpc>
                    <a:spcPct val="120000"/>
                  </a:lnSpc>
                </a:pPr>
                <a:endParaRPr lang="en-IT" sz="20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61E06C-B8A8-CFB8-3BD8-1104679E2C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3" y="1284592"/>
                <a:ext cx="4466773" cy="28823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0393E7F8-CAB5-76CE-DDFD-295F0D4D1FB6}"/>
              </a:ext>
            </a:extLst>
          </p:cNvPr>
          <p:cNvSpPr txBox="1"/>
          <p:nvPr/>
        </p:nvSpPr>
        <p:spPr>
          <a:xfrm>
            <a:off x="5422605" y="5949609"/>
            <a:ext cx="6322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600" dirty="0"/>
              <a:t>[1] G.C.H. Sagawa, P.F. Bortignon, Phys. Lett. B, 444, (1998), 1-6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20CFF9-9949-28E0-D54B-197FF3AF8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3333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8F0F8-FEA9-F6A5-946A-57A9C6819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5BD5775-4386-632C-6A8B-C9C1EA0FD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787E84-30B6-1768-8D97-1C340E98A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18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7FEA1E7D-AC55-1FBA-CCC1-CA930CA49B8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IT" dirty="0"/>
                  <a:t>Results: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p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IT" dirty="0"/>
                  <a:t> MiXING PaRAMETER (I)</a:t>
                </a:r>
              </a:p>
            </p:txBody>
          </p:sp>
        </mc:Choice>
        <mc:Fallback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7FEA1E7D-AC55-1FBA-CCC1-CA930CA49B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379" t="-12766" b="-36170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8EAB764-D242-9B9F-EAF4-ADCE462CB4FB}"/>
                  </a:ext>
                </a:extLst>
              </p:cNvPr>
              <p:cNvSpPr txBox="1"/>
              <p:nvPr/>
            </p:nvSpPr>
            <p:spPr>
              <a:xfrm>
                <a:off x="446533" y="1284592"/>
                <a:ext cx="4466773" cy="37130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IT" sz="2000" dirty="0"/>
                  <a:t>From T&gt;0 to T=0</a:t>
                </a: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IT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IT" sz="2000" dirty="0"/>
                  <a:t> trend as a function of temperature:</a:t>
                </a:r>
              </a:p>
              <a:p>
                <a:pPr>
                  <a:lnSpc>
                    <a:spcPct val="120000"/>
                  </a:lnSpc>
                </a:pPr>
                <a:endParaRPr lang="en-IT" sz="1100" dirty="0"/>
              </a:p>
              <a:p>
                <a:pPr>
                  <a:lnSpc>
                    <a:spcPct val="120000"/>
                  </a:lnSpc>
                </a:pPr>
                <a:endParaRPr lang="en-IT" dirty="0"/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IT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T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f>
                        <m:fPr>
                          <m:ctrlPr>
                            <a:rPr lang="el-G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𝐼𝐴𝑆</m:t>
                              </m:r>
                            </m:sub>
                            <m:sup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↓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𝐶𝑁</m:t>
                              </m:r>
                            </m:sub>
                          </m:sSub>
                          <m:d>
                            <m:d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𝐼𝑉𝑀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  <m:t>𝐼𝐴𝑆</m:t>
                                  </m:r>
                                </m:e>
                              </m:d>
                            </m:sup>
                          </m:sSubSup>
                        </m:den>
                      </m:f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    [1]</m:t>
                      </m:r>
                    </m:oMath>
                  </m:oMathPara>
                </a14:m>
                <a:endParaRPr lang="en-IT" sz="2000" dirty="0"/>
              </a:p>
              <a:p>
                <a:pPr>
                  <a:lnSpc>
                    <a:spcPct val="120000"/>
                  </a:lnSpc>
                </a:pPr>
                <a:endParaRPr lang="en-IT" sz="1200" dirty="0"/>
              </a:p>
              <a:p>
                <a:pPr>
                  <a:lnSpc>
                    <a:spcPct val="120000"/>
                  </a:lnSpc>
                </a:pPr>
                <a:endParaRPr lang="en-IT" sz="2000" dirty="0"/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l-GR" sz="2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l-GR" sz="2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𝜞</m:t>
                        </m:r>
                      </m:e>
                      <m:sub>
                        <m:r>
                          <a:rPr lang="it-IT" sz="2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𝑰𝑽𝑴</m:t>
                        </m:r>
                      </m:sub>
                      <m:sup>
                        <m:d>
                          <m:dPr>
                            <m:ctrlPr>
                              <a:rPr lang="it-IT" sz="20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sz="20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𝑰𝑨𝑺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IT" sz="2000" dirty="0"/>
                  <a:t> width of IVM resonance at excitation energy of IAS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8EAB764-D242-9B9F-EAF4-ADCE462CB4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3" y="1284592"/>
                <a:ext cx="4466773" cy="3713004"/>
              </a:xfrm>
              <a:prstGeom prst="rect">
                <a:avLst/>
              </a:prstGeom>
              <a:blipFill>
                <a:blip r:embed="rId3"/>
                <a:stretch>
                  <a:fillRect l="-1136" b="-2048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1">
            <a:extLst>
              <a:ext uri="{FF2B5EF4-FFF2-40B4-BE49-F238E27FC236}">
                <a16:creationId xmlns:a16="http://schemas.microsoft.com/office/drawing/2014/main" id="{39AD1886-8336-94DE-B840-34AD637934B5}"/>
              </a:ext>
            </a:extLst>
          </p:cNvPr>
          <p:cNvSpPr/>
          <p:nvPr/>
        </p:nvSpPr>
        <p:spPr>
          <a:xfrm>
            <a:off x="3386993" y="3151830"/>
            <a:ext cx="751103" cy="453655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1DCDE23-16D6-52F7-DFC4-7DAED9D869BF}"/>
                  </a:ext>
                </a:extLst>
              </p:cNvPr>
              <p:cNvSpPr txBox="1"/>
              <p:nvPr/>
            </p:nvSpPr>
            <p:spPr>
              <a:xfrm>
                <a:off x="3958020" y="3790524"/>
                <a:ext cx="147575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IT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𝟐𝟎𝟎</m:t>
                    </m:r>
                    <m:r>
                      <a:rPr lang="en-IT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T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𝒌𝒆𝑽</m:t>
                    </m:r>
                    <m:r>
                      <a:rPr lang="en-IT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T" b="1" dirty="0">
                    <a:solidFill>
                      <a:srgbClr val="00B050"/>
                    </a:solidFill>
                  </a:rPr>
                  <a:t>[1]</a:t>
                </a: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1DCDE23-16D6-52F7-DFC4-7DAED9D86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020" y="3790524"/>
                <a:ext cx="1475757" cy="369332"/>
              </a:xfrm>
              <a:prstGeom prst="rect">
                <a:avLst/>
              </a:prstGeom>
              <a:blipFill>
                <a:blip r:embed="rId4"/>
                <a:stretch>
                  <a:fillRect t="-6667" b="-26667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7DA294A-8C78-5F23-952F-2761ED2FA298}"/>
              </a:ext>
            </a:extLst>
          </p:cNvPr>
          <p:cNvCxnSpPr>
            <a:cxnSpLocks/>
            <a:stCxn id="22" idx="4"/>
          </p:cNvCxnSpPr>
          <p:nvPr/>
        </p:nvCxnSpPr>
        <p:spPr>
          <a:xfrm>
            <a:off x="3762545" y="3605485"/>
            <a:ext cx="928379" cy="18054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C5344324-EF1C-8152-8449-22FB53992C2B}"/>
              </a:ext>
            </a:extLst>
          </p:cNvPr>
          <p:cNvSpPr txBox="1"/>
          <p:nvPr/>
        </p:nvSpPr>
        <p:spPr>
          <a:xfrm>
            <a:off x="5422605" y="5949609"/>
            <a:ext cx="6322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600" dirty="0"/>
              <a:t>[1] G.C.H. Sagawa, P.F. Bortignon, Phys. Lett. B, 444, (1998), 1-6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9EFEE-0BF4-9ACB-DF91-0897DB09C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4267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EA24F-1E68-134C-853A-53AF12516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10F1578-95AD-8FDF-66EC-B93069ACE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B9F3FB-9908-7535-6FE8-06A649E3D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18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16D3E92A-A6D7-2EEE-C6F6-404D280EFB5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IT" dirty="0"/>
                  <a:t>Results: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p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IT" dirty="0"/>
                  <a:t> MiXING PaRAMETER (I)</a:t>
                </a:r>
              </a:p>
            </p:txBody>
          </p:sp>
        </mc:Choice>
        <mc:Fallback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16D3E92A-A6D7-2EEE-C6F6-404D280EFB5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379" t="-12766" b="-36170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F6F1F8E-0256-71C3-1372-1BE7617B6B0F}"/>
                  </a:ext>
                </a:extLst>
              </p:cNvPr>
              <p:cNvSpPr txBox="1"/>
              <p:nvPr/>
            </p:nvSpPr>
            <p:spPr>
              <a:xfrm>
                <a:off x="446533" y="1284592"/>
                <a:ext cx="4466773" cy="4988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IT" sz="2000" dirty="0"/>
                  <a:t>From T&gt;0 to T=0</a:t>
                </a: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IT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IT" sz="2000" dirty="0"/>
                  <a:t> trend as a function of temperature:</a:t>
                </a:r>
              </a:p>
              <a:p>
                <a:pPr>
                  <a:lnSpc>
                    <a:spcPct val="120000"/>
                  </a:lnSpc>
                </a:pPr>
                <a:endParaRPr lang="en-IT" sz="1100" dirty="0"/>
              </a:p>
              <a:p>
                <a:pPr>
                  <a:lnSpc>
                    <a:spcPct val="120000"/>
                  </a:lnSpc>
                </a:pPr>
                <a:endParaRPr lang="en-IT" dirty="0"/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IT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T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f>
                        <m:fPr>
                          <m:ctrlPr>
                            <a:rPr lang="el-G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𝐼𝐴𝑆</m:t>
                              </m:r>
                            </m:sub>
                            <m:sup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↓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𝐶𝑁</m:t>
                              </m:r>
                            </m:sub>
                          </m:sSub>
                          <m:d>
                            <m:d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𝐼𝑉𝑀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  <m:t>𝐼𝐴𝑆</m:t>
                                  </m:r>
                                </m:e>
                              </m:d>
                            </m:sup>
                          </m:sSubSup>
                        </m:den>
                      </m:f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    [1]</m:t>
                      </m:r>
                    </m:oMath>
                  </m:oMathPara>
                </a14:m>
                <a:endParaRPr lang="en-IT" sz="2000" dirty="0"/>
              </a:p>
              <a:p>
                <a:pPr>
                  <a:lnSpc>
                    <a:spcPct val="120000"/>
                  </a:lnSpc>
                </a:pPr>
                <a:endParaRPr lang="en-IT" sz="1200" dirty="0"/>
              </a:p>
              <a:p>
                <a:pPr>
                  <a:lnSpc>
                    <a:spcPct val="120000"/>
                  </a:lnSpc>
                </a:pPr>
                <a:endParaRPr lang="en-IT" sz="2000" dirty="0"/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l-GR" sz="2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l-GR" sz="2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𝜞</m:t>
                        </m:r>
                      </m:e>
                      <m:sub>
                        <m:r>
                          <a:rPr lang="it-IT" sz="2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𝑰𝑽𝑴</m:t>
                        </m:r>
                      </m:sub>
                      <m:sup>
                        <m:d>
                          <m:dPr>
                            <m:ctrlPr>
                              <a:rPr lang="it-IT" sz="20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sz="20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𝑰𝑨𝑺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IT" sz="2000" dirty="0"/>
                  <a:t> width of IVM resonance at excitation energy of IAS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𝜞</m:t>
                        </m:r>
                      </m:e>
                      <m:sub>
                        <m:r>
                          <a:rPr lang="it-IT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𝑪𝑵</m:t>
                        </m:r>
                      </m:sub>
                    </m:sSub>
                    <m:d>
                      <m:dPr>
                        <m:ctrlPr>
                          <a:rPr lang="it-IT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</m:d>
                  </m:oMath>
                </a14:m>
                <a:r>
                  <a:rPr lang="en-IT" sz="2000" b="1" dirty="0">
                    <a:solidFill>
                      <a:schemeClr val="accent2"/>
                    </a:solidFill>
                  </a:rPr>
                  <a:t> </a:t>
                </a:r>
                <a:r>
                  <a:rPr lang="en-IT" sz="2000" dirty="0"/>
                  <a:t>is the compound nucleus decay width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endParaRPr lang="en-IT" sz="2000" b="1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F6F1F8E-0256-71C3-1372-1BE7617B6B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3" y="1284592"/>
                <a:ext cx="4466773" cy="4988032"/>
              </a:xfrm>
              <a:prstGeom prst="rect">
                <a:avLst/>
              </a:prstGeom>
              <a:blipFill>
                <a:blip r:embed="rId3"/>
                <a:stretch>
                  <a:fillRect l="-1136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val 17">
            <a:extLst>
              <a:ext uri="{FF2B5EF4-FFF2-40B4-BE49-F238E27FC236}">
                <a16:creationId xmlns:a16="http://schemas.microsoft.com/office/drawing/2014/main" id="{B2BD3610-5D1A-B69C-7AE3-322336FE318F}"/>
              </a:ext>
            </a:extLst>
          </p:cNvPr>
          <p:cNvSpPr/>
          <p:nvPr/>
        </p:nvSpPr>
        <p:spPr>
          <a:xfrm>
            <a:off x="2285715" y="3178584"/>
            <a:ext cx="917813" cy="45365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accent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C2F235-6FC8-F5ED-C777-92013B35D383}"/>
              </a:ext>
            </a:extLst>
          </p:cNvPr>
          <p:cNvSpPr txBox="1"/>
          <p:nvPr/>
        </p:nvSpPr>
        <p:spPr>
          <a:xfrm>
            <a:off x="999476" y="3662079"/>
            <a:ext cx="2087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b="1" dirty="0">
                <a:solidFill>
                  <a:schemeClr val="accent2"/>
                </a:solidFill>
              </a:rPr>
              <a:t>From Stat. Model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E67D050-BAA9-0E42-31DE-3978432DB4D1}"/>
              </a:ext>
            </a:extLst>
          </p:cNvPr>
          <p:cNvCxnSpPr>
            <a:stCxn id="18" idx="3"/>
            <a:endCxn id="19" idx="0"/>
          </p:cNvCxnSpPr>
          <p:nvPr/>
        </p:nvCxnSpPr>
        <p:spPr>
          <a:xfrm flipH="1">
            <a:off x="2043239" y="3565803"/>
            <a:ext cx="376887" cy="962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0FC3C603-87F9-20C2-7C58-44E5959382F6}"/>
              </a:ext>
            </a:extLst>
          </p:cNvPr>
          <p:cNvSpPr/>
          <p:nvPr/>
        </p:nvSpPr>
        <p:spPr>
          <a:xfrm>
            <a:off x="3386993" y="3151830"/>
            <a:ext cx="751103" cy="453655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6C9BC4D-856A-E8A6-07A2-DC9752FFC594}"/>
                  </a:ext>
                </a:extLst>
              </p:cNvPr>
              <p:cNvSpPr txBox="1"/>
              <p:nvPr/>
            </p:nvSpPr>
            <p:spPr>
              <a:xfrm>
                <a:off x="3958020" y="3790524"/>
                <a:ext cx="147575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IT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𝟐𝟎𝟎</m:t>
                    </m:r>
                    <m:r>
                      <a:rPr lang="en-IT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T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𝒌𝒆𝑽</m:t>
                    </m:r>
                    <m:r>
                      <a:rPr lang="en-IT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T" b="1" dirty="0">
                    <a:solidFill>
                      <a:srgbClr val="00B050"/>
                    </a:solidFill>
                  </a:rPr>
                  <a:t>[1]</a:t>
                </a: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6C9BC4D-856A-E8A6-07A2-DC9752FFC5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020" y="3790524"/>
                <a:ext cx="1475757" cy="369332"/>
              </a:xfrm>
              <a:prstGeom prst="rect">
                <a:avLst/>
              </a:prstGeom>
              <a:blipFill>
                <a:blip r:embed="rId4"/>
                <a:stretch>
                  <a:fillRect t="-6667" b="-26667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1FD125D-3EE8-375D-3DC9-80FB89EA6610}"/>
              </a:ext>
            </a:extLst>
          </p:cNvPr>
          <p:cNvCxnSpPr>
            <a:cxnSpLocks/>
            <a:stCxn id="22" idx="4"/>
          </p:cNvCxnSpPr>
          <p:nvPr/>
        </p:nvCxnSpPr>
        <p:spPr>
          <a:xfrm>
            <a:off x="3762545" y="3605485"/>
            <a:ext cx="928379" cy="18054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91597FB-E960-4728-7C1A-AE9CDBC3E427}"/>
              </a:ext>
            </a:extLst>
          </p:cNvPr>
          <p:cNvSpPr txBox="1"/>
          <p:nvPr/>
        </p:nvSpPr>
        <p:spPr>
          <a:xfrm>
            <a:off x="5422605" y="5949609"/>
            <a:ext cx="6322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600" dirty="0"/>
              <a:t>[1] G.C.H. Sagawa, P.F. Bortignon, Phys. Lett. B, 444, (1998), 1-6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F92544-EB50-9745-63D0-DB37E5C68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108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A5A6C-BE98-6466-DE0B-A5EEF6EF4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A5A356-ABC2-65DD-454C-605B6C2AD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9C9D23-49AE-E1EF-6AF8-D1446C259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740094-B689-93C2-2C07-0860ACBF9A8D}"/>
              </a:ext>
            </a:extLst>
          </p:cNvPr>
          <p:cNvSpPr txBox="1"/>
          <p:nvPr/>
        </p:nvSpPr>
        <p:spPr>
          <a:xfrm>
            <a:off x="446533" y="1230562"/>
            <a:ext cx="11298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Isospin symmetry plays a key role in nuclear structure and nuclear nuclear reaction.</a:t>
            </a:r>
            <a:endParaRPr lang="en-IT" sz="20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DF0FD2E-CE28-DBB3-BEDF-5D2508786240}"/>
              </a:ext>
            </a:extLst>
          </p:cNvPr>
          <p:cNvSpPr>
            <a:spLocks noChangeAspect="1"/>
          </p:cNvSpPr>
          <p:nvPr/>
        </p:nvSpPr>
        <p:spPr>
          <a:xfrm>
            <a:off x="682689" y="2086979"/>
            <a:ext cx="250544" cy="252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D6C6D97-6899-3CF5-32F9-B62C235C4B0C}"/>
              </a:ext>
            </a:extLst>
          </p:cNvPr>
          <p:cNvSpPr>
            <a:spLocks noChangeAspect="1"/>
          </p:cNvSpPr>
          <p:nvPr/>
        </p:nvSpPr>
        <p:spPr>
          <a:xfrm>
            <a:off x="3721923" y="2086979"/>
            <a:ext cx="250544" cy="252000"/>
          </a:xfrm>
          <a:prstGeom prst="ellipse">
            <a:avLst/>
          </a:prstGeom>
          <a:solidFill>
            <a:srgbClr val="0432FF"/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0FABFFE-5752-2599-6E7C-DE4277311DE1}"/>
                  </a:ext>
                </a:extLst>
              </p:cNvPr>
              <p:cNvSpPr txBox="1"/>
              <p:nvPr/>
            </p:nvSpPr>
            <p:spPr>
              <a:xfrm>
                <a:off x="1034715" y="1924888"/>
                <a:ext cx="2611741" cy="576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≡|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=+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"/>
                          <m:endChr m:val="⟩"/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IT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0FABFFE-5752-2599-6E7C-DE4277311D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715" y="1924888"/>
                <a:ext cx="2611741" cy="576183"/>
              </a:xfrm>
              <a:prstGeom prst="rect">
                <a:avLst/>
              </a:prstGeom>
              <a:blipFill>
                <a:blip r:embed="rId2"/>
                <a:stretch>
                  <a:fillRect l="-7246" t="-60870" r="-12560" b="-11739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E91736D-D891-CB8F-070D-895FD61CFD2A}"/>
                  </a:ext>
                </a:extLst>
              </p:cNvPr>
              <p:cNvSpPr txBox="1"/>
              <p:nvPr/>
            </p:nvSpPr>
            <p:spPr>
              <a:xfrm>
                <a:off x="4047934" y="1924888"/>
                <a:ext cx="2617768" cy="576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≡|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"/>
                          <m:endChr m:val="⟩"/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IT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E91736D-D891-CB8F-070D-895FD61CFD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7934" y="1924888"/>
                <a:ext cx="2617768" cy="576183"/>
              </a:xfrm>
              <a:prstGeom prst="rect">
                <a:avLst/>
              </a:prstGeom>
              <a:blipFill>
                <a:blip r:embed="rId3"/>
                <a:stretch>
                  <a:fillRect l="-7246" t="-60870" r="-13043" b="-11739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40D31FB-7409-ABDC-4188-3DAA1BFA9D0A}"/>
                  </a:ext>
                </a:extLst>
              </p:cNvPr>
              <p:cNvSpPr txBox="1"/>
              <p:nvPr/>
            </p:nvSpPr>
            <p:spPr>
              <a:xfrm>
                <a:off x="446533" y="2706696"/>
                <a:ext cx="11298932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buNone/>
                </a:pPr>
                <a:r>
                  <a:rPr lang="en-GB" sz="2000" dirty="0">
                    <a:effectLst/>
                  </a:rPr>
                  <a:t>The Coulomb interaction (weaker than the nuclear interaction) breaks the Isospin symmetry inducing a mixing between state with different Isospin:</a:t>
                </a:r>
              </a:p>
              <a:p>
                <a:pPr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GB" sz="200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it-IT" sz="2000" b="0" i="1" smtClean="0"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it-IT" sz="2000" b="0" i="1" smtClean="0"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effectLst/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it-IT" sz="2000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2000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it-IT" sz="2000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  <m:e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</m:d>
                          <m:sSup>
                            <m:sSupPr>
                              <m:ctrlP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it-IT" sz="20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sSup>
                            <m:sSupPr>
                              <m:ctrlP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2000" dirty="0">
                  <a:effectLst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40D31FB-7409-ABDC-4188-3DAA1BFA9D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3" y="2706696"/>
                <a:ext cx="11298932" cy="1569660"/>
              </a:xfrm>
              <a:prstGeom prst="rect">
                <a:avLst/>
              </a:prstGeom>
              <a:blipFill>
                <a:blip r:embed="rId4"/>
                <a:stretch>
                  <a:fillRect l="-562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64FFD807-0817-67F2-1966-C5C98549C1AD}"/>
              </a:ext>
            </a:extLst>
          </p:cNvPr>
          <p:cNvSpPr txBox="1"/>
          <p:nvPr/>
        </p:nvSpPr>
        <p:spPr>
          <a:xfrm>
            <a:off x="7682099" y="3485298"/>
            <a:ext cx="3188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C00000"/>
                </a:solidFill>
              </a:rPr>
              <a:t>Mixing</a:t>
            </a:r>
            <a:r>
              <a:rPr lang="en-GB" sz="2400" dirty="0">
                <a:solidFill>
                  <a:srgbClr val="C00000"/>
                </a:solidFill>
              </a:rPr>
              <a:t> </a:t>
            </a:r>
            <a:r>
              <a:rPr lang="en-GB" sz="2400" b="1" dirty="0">
                <a:solidFill>
                  <a:srgbClr val="C00000"/>
                </a:solidFill>
              </a:rPr>
              <a:t>Probability</a:t>
            </a:r>
            <a:r>
              <a:rPr lang="en-GB" sz="2400" dirty="0">
                <a:solidFill>
                  <a:srgbClr val="C00000"/>
                </a:solidFill>
              </a:rPr>
              <a:t> </a:t>
            </a:r>
            <a:r>
              <a:rPr lang="en-GB" sz="2400" b="1" dirty="0">
                <a:solidFill>
                  <a:srgbClr val="C00000"/>
                </a:solidFill>
              </a:rPr>
              <a:t>in the </a:t>
            </a:r>
            <a:r>
              <a:rPr lang="en-GB" sz="2400" b="1" dirty="0" err="1">
                <a:solidFill>
                  <a:srgbClr val="C00000"/>
                </a:solidFill>
              </a:rPr>
              <a:t>g.s.</a:t>
            </a:r>
            <a:r>
              <a:rPr lang="en-GB" sz="2400" b="1" dirty="0">
                <a:solidFill>
                  <a:srgbClr val="C00000"/>
                </a:solidFill>
              </a:rPr>
              <a:t> </a:t>
            </a:r>
            <a:endParaRPr lang="en-GB" sz="2400" dirty="0">
              <a:solidFill>
                <a:srgbClr val="C00000"/>
              </a:solidFill>
            </a:endParaRP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99076D2B-449B-556F-CB28-199B8B7F1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824DFF1E-D2DC-148F-982D-9CC7CA03C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Isospin Symmetry &amp; ISOSPIN MIXING</a:t>
            </a:r>
          </a:p>
        </p:txBody>
      </p:sp>
    </p:spTree>
    <p:extLst>
      <p:ext uri="{BB962C8B-B14F-4D97-AF65-F5344CB8AC3E}">
        <p14:creationId xmlns:p14="http://schemas.microsoft.com/office/powerpoint/2010/main" val="10303395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189EE-326D-AB6B-1AF7-EB50F3339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1C144B9-7549-4357-EF54-60CFE502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2C7056-2636-B0B6-E429-B45923F7B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18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794B4ADE-116C-2B91-4EFA-B7F0536A1F0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IT" dirty="0"/>
                  <a:t>Results: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p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IT" dirty="0"/>
                  <a:t> MiXING PaRAMETER (I)</a:t>
                </a:r>
              </a:p>
            </p:txBody>
          </p:sp>
        </mc:Choice>
        <mc:Fallback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794B4ADE-116C-2B91-4EFA-B7F0536A1F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379" t="-12766" b="-36170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EC1C56E-20EB-1EB1-09BA-7C28E19D388E}"/>
                  </a:ext>
                </a:extLst>
              </p:cNvPr>
              <p:cNvSpPr txBox="1"/>
              <p:nvPr/>
            </p:nvSpPr>
            <p:spPr>
              <a:xfrm>
                <a:off x="446533" y="1284592"/>
                <a:ext cx="4466773" cy="4988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IT" sz="2000" dirty="0"/>
                  <a:t>From T&gt;0 to T=0</a:t>
                </a: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IT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IT" sz="2000" dirty="0"/>
                  <a:t> trend as a function of temperature:</a:t>
                </a:r>
              </a:p>
              <a:p>
                <a:pPr>
                  <a:lnSpc>
                    <a:spcPct val="120000"/>
                  </a:lnSpc>
                </a:pPr>
                <a:endParaRPr lang="en-IT" sz="1100" dirty="0"/>
              </a:p>
              <a:p>
                <a:pPr>
                  <a:lnSpc>
                    <a:spcPct val="120000"/>
                  </a:lnSpc>
                </a:pPr>
                <a:endParaRPr lang="en-IT" dirty="0"/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IT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T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f>
                        <m:fPr>
                          <m:ctrlPr>
                            <a:rPr lang="el-G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𝐼𝐴𝑆</m:t>
                              </m:r>
                            </m:sub>
                            <m:sup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↓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𝐶𝑁</m:t>
                              </m:r>
                            </m:sub>
                          </m:sSub>
                          <m:d>
                            <m:d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𝐼𝑉𝑀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  <m:t>𝐼𝐴𝑆</m:t>
                                  </m:r>
                                </m:e>
                              </m:d>
                            </m:sup>
                          </m:sSubSup>
                        </m:den>
                      </m:f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    [1]</m:t>
                      </m:r>
                    </m:oMath>
                  </m:oMathPara>
                </a14:m>
                <a:endParaRPr lang="en-IT" sz="2000" dirty="0"/>
              </a:p>
              <a:p>
                <a:pPr>
                  <a:lnSpc>
                    <a:spcPct val="120000"/>
                  </a:lnSpc>
                </a:pPr>
                <a:endParaRPr lang="en-IT" sz="1200" dirty="0"/>
              </a:p>
              <a:p>
                <a:pPr>
                  <a:lnSpc>
                    <a:spcPct val="120000"/>
                  </a:lnSpc>
                </a:pPr>
                <a:endParaRPr lang="en-IT" sz="2000" dirty="0"/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l-GR" sz="2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l-GR" sz="2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𝜞</m:t>
                        </m:r>
                      </m:e>
                      <m:sub>
                        <m:r>
                          <a:rPr lang="it-IT" sz="2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𝑰𝑽𝑴</m:t>
                        </m:r>
                      </m:sub>
                      <m:sup>
                        <m:d>
                          <m:dPr>
                            <m:ctrlPr>
                              <a:rPr lang="it-IT" sz="20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sz="20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𝑰𝑨𝑺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IT" sz="2000" dirty="0"/>
                  <a:t> width of IVM resonance at excitation energy of IAS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𝜞</m:t>
                        </m:r>
                      </m:e>
                      <m:sub>
                        <m:r>
                          <a:rPr lang="it-IT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𝑪𝑵</m:t>
                        </m:r>
                      </m:sub>
                    </m:sSub>
                    <m:d>
                      <m:dPr>
                        <m:ctrlPr>
                          <a:rPr lang="it-IT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</m:d>
                  </m:oMath>
                </a14:m>
                <a:r>
                  <a:rPr lang="en-IT" sz="2000" b="1" dirty="0">
                    <a:solidFill>
                      <a:schemeClr val="accent2"/>
                    </a:solidFill>
                  </a:rPr>
                  <a:t> </a:t>
                </a:r>
                <a:r>
                  <a:rPr lang="en-IT" sz="2000" dirty="0"/>
                  <a:t>is the compound nucleus decay width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l-GR" sz="2000" b="1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l-GR" sz="2000" b="1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𝜞</m:t>
                        </m:r>
                      </m:e>
                      <m:sub>
                        <m:r>
                          <a:rPr lang="it-IT" sz="2000" b="1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𝑰𝑨𝑺</m:t>
                        </m:r>
                      </m:sub>
                      <m:sup>
                        <m:r>
                          <a:rPr lang="it-IT" sz="2000" b="1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↓</m:t>
                        </m:r>
                      </m:sup>
                    </m:sSubSup>
                  </m:oMath>
                </a14:m>
                <a:r>
                  <a:rPr lang="en-IT" sz="2000" b="1" dirty="0">
                    <a:solidFill>
                      <a:schemeClr val="accent6"/>
                    </a:solidFill>
                  </a:rPr>
                  <a:t> is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sz="2000" b="1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l-GR" sz="2000" b="1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𝜞</m:t>
                        </m:r>
                      </m:e>
                      <m:sub>
                        <m:r>
                          <a:rPr lang="it-IT" sz="20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sub>
                      <m:sup>
                        <m:r>
                          <a:rPr lang="it-IT" sz="2000" b="1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↓</m:t>
                        </m:r>
                      </m:sup>
                    </m:sSubSup>
                  </m:oMath>
                </a14:m>
                <a:endParaRPr lang="en-IT" sz="2000" b="1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EC1C56E-20EB-1EB1-09BA-7C28E19D38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3" y="1284592"/>
                <a:ext cx="4466773" cy="4988032"/>
              </a:xfrm>
              <a:prstGeom prst="rect">
                <a:avLst/>
              </a:prstGeom>
              <a:blipFill>
                <a:blip r:embed="rId3"/>
                <a:stretch>
                  <a:fillRect l="-1136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C937703-BB78-D34E-8D42-6505EB3D065A}"/>
                  </a:ext>
                </a:extLst>
              </p:cNvPr>
              <p:cNvSpPr txBox="1"/>
              <p:nvPr/>
            </p:nvSpPr>
            <p:spPr>
              <a:xfrm>
                <a:off x="3113505" y="2192275"/>
                <a:ext cx="189259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18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it-IT" sz="18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it-IT" sz="18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it-IT" sz="18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it-IT" sz="18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it-IT" sz="18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it-IT" sz="18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it-IT" sz="18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18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𝒌𝒆𝑽</m:t>
                      </m:r>
                    </m:oMath>
                  </m:oMathPara>
                </a14:m>
                <a:endParaRPr lang="en-IT" b="1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C937703-BB78-D34E-8D42-6505EB3D06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3505" y="2192275"/>
                <a:ext cx="1892597" cy="369332"/>
              </a:xfrm>
              <a:prstGeom prst="rect">
                <a:avLst/>
              </a:prstGeom>
              <a:blipFill>
                <a:blip r:embed="rId4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>
            <a:extLst>
              <a:ext uri="{FF2B5EF4-FFF2-40B4-BE49-F238E27FC236}">
                <a16:creationId xmlns:a16="http://schemas.microsoft.com/office/drawing/2014/main" id="{5F4E6478-F14B-872F-01D2-8F2BD9A640BB}"/>
              </a:ext>
            </a:extLst>
          </p:cNvPr>
          <p:cNvSpPr/>
          <p:nvPr/>
        </p:nvSpPr>
        <p:spPr>
          <a:xfrm>
            <a:off x="2854480" y="2687509"/>
            <a:ext cx="751103" cy="453655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7A1210E-A64D-25AB-3846-8F3F9B943737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3230032" y="2561607"/>
            <a:ext cx="829771" cy="125902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6D5979E8-1249-2551-FCB7-89B66F5AAE69}"/>
              </a:ext>
            </a:extLst>
          </p:cNvPr>
          <p:cNvSpPr/>
          <p:nvPr/>
        </p:nvSpPr>
        <p:spPr>
          <a:xfrm>
            <a:off x="2285715" y="3178584"/>
            <a:ext cx="917813" cy="45365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accent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60A958-5E89-3FD8-6098-28180887D400}"/>
              </a:ext>
            </a:extLst>
          </p:cNvPr>
          <p:cNvSpPr txBox="1"/>
          <p:nvPr/>
        </p:nvSpPr>
        <p:spPr>
          <a:xfrm>
            <a:off x="999476" y="3662079"/>
            <a:ext cx="2087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b="1" dirty="0">
                <a:solidFill>
                  <a:schemeClr val="accent2"/>
                </a:solidFill>
              </a:rPr>
              <a:t>From Stat. Model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47675F5-A6C3-EF74-EE9C-467C7FFB788C}"/>
              </a:ext>
            </a:extLst>
          </p:cNvPr>
          <p:cNvCxnSpPr>
            <a:stCxn id="18" idx="3"/>
            <a:endCxn id="19" idx="0"/>
          </p:cNvCxnSpPr>
          <p:nvPr/>
        </p:nvCxnSpPr>
        <p:spPr>
          <a:xfrm flipH="1">
            <a:off x="2043239" y="3565803"/>
            <a:ext cx="376887" cy="962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FDE2E296-6D1A-C795-A1D1-5EB55B7B9D7B}"/>
              </a:ext>
            </a:extLst>
          </p:cNvPr>
          <p:cNvSpPr/>
          <p:nvPr/>
        </p:nvSpPr>
        <p:spPr>
          <a:xfrm>
            <a:off x="3386993" y="3151830"/>
            <a:ext cx="751103" cy="453655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7B61557-1422-06EA-8CE7-4828EB79F47C}"/>
                  </a:ext>
                </a:extLst>
              </p:cNvPr>
              <p:cNvSpPr txBox="1"/>
              <p:nvPr/>
            </p:nvSpPr>
            <p:spPr>
              <a:xfrm>
                <a:off x="3958020" y="3790524"/>
                <a:ext cx="147575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IT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𝟐𝟎𝟎</m:t>
                    </m:r>
                    <m:r>
                      <a:rPr lang="en-IT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T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𝒌𝒆𝑽</m:t>
                    </m:r>
                    <m:r>
                      <a:rPr lang="en-IT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T" b="1" dirty="0">
                    <a:solidFill>
                      <a:srgbClr val="00B050"/>
                    </a:solidFill>
                  </a:rPr>
                  <a:t>[1]</a:t>
                </a: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7B61557-1422-06EA-8CE7-4828EB79F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020" y="3790524"/>
                <a:ext cx="1475757" cy="369332"/>
              </a:xfrm>
              <a:prstGeom prst="rect">
                <a:avLst/>
              </a:prstGeom>
              <a:blipFill>
                <a:blip r:embed="rId5"/>
                <a:stretch>
                  <a:fillRect t="-6667" b="-26667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F2D92A0-2C5C-2840-E050-7DCAA4343E90}"/>
              </a:ext>
            </a:extLst>
          </p:cNvPr>
          <p:cNvCxnSpPr>
            <a:cxnSpLocks/>
            <a:stCxn id="22" idx="4"/>
          </p:cNvCxnSpPr>
          <p:nvPr/>
        </p:nvCxnSpPr>
        <p:spPr>
          <a:xfrm>
            <a:off x="3762545" y="3605485"/>
            <a:ext cx="928379" cy="18054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63D6C917-091A-1B1A-C12D-82D38CDF5F73}"/>
              </a:ext>
            </a:extLst>
          </p:cNvPr>
          <p:cNvSpPr txBox="1"/>
          <p:nvPr/>
        </p:nvSpPr>
        <p:spPr>
          <a:xfrm>
            <a:off x="5422605" y="5949609"/>
            <a:ext cx="6322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600" dirty="0"/>
              <a:t>[1] G.C.H. Sagawa, P.F. Bortignon, Phys. Lett. B, 444, (1998), 1-6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8AA54E-0373-1475-4280-653ADC09F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8516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1B9F0-7B00-D578-C703-8A159FFE6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A96909C-8DD5-D04C-C663-C487DC06D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9D81D6-0844-9908-E24C-7E39AF1E5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18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C9DFF193-6964-FB72-8523-3EBB95AEE43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IT" dirty="0"/>
                  <a:t>Results: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p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IT" dirty="0"/>
                  <a:t> MiXING PaRAMETER (I)</a:t>
                </a:r>
              </a:p>
            </p:txBody>
          </p:sp>
        </mc:Choice>
        <mc:Fallback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C9DFF193-6964-FB72-8523-3EBB95AEE4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379" t="-12766" b="-36170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A diagram of a graph&#10;&#10;AI-generated content may be incorrect.">
            <a:extLst>
              <a:ext uri="{FF2B5EF4-FFF2-40B4-BE49-F238E27FC236}">
                <a16:creationId xmlns:a16="http://schemas.microsoft.com/office/drawing/2014/main" id="{2C5B2EB3-378C-E2BF-B334-7D064DAB9B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75" t="5878" r="8150" b="29235"/>
          <a:stretch>
            <a:fillRect/>
          </a:stretch>
        </p:blipFill>
        <p:spPr>
          <a:xfrm>
            <a:off x="4984485" y="1625485"/>
            <a:ext cx="6760981" cy="3960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6644FA-CE92-6955-724E-D53A861A1C0D}"/>
                  </a:ext>
                </a:extLst>
              </p:cNvPr>
              <p:cNvSpPr txBox="1"/>
              <p:nvPr/>
            </p:nvSpPr>
            <p:spPr>
              <a:xfrm>
                <a:off x="446533" y="1284592"/>
                <a:ext cx="4466773" cy="4988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IT" sz="2000" dirty="0"/>
                  <a:t>From T&gt;0 to T=0</a:t>
                </a: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IT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IT" sz="2000" dirty="0"/>
                  <a:t> trend as a function of temperature:</a:t>
                </a:r>
              </a:p>
              <a:p>
                <a:pPr>
                  <a:lnSpc>
                    <a:spcPct val="120000"/>
                  </a:lnSpc>
                </a:pPr>
                <a:endParaRPr lang="en-IT" sz="1100" dirty="0"/>
              </a:p>
              <a:p>
                <a:pPr>
                  <a:lnSpc>
                    <a:spcPct val="120000"/>
                  </a:lnSpc>
                </a:pPr>
                <a:endParaRPr lang="en-IT" dirty="0"/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IT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T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f>
                        <m:fPr>
                          <m:ctrlPr>
                            <a:rPr lang="el-G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𝐼𝐴𝑆</m:t>
                              </m:r>
                            </m:sub>
                            <m:sup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↓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𝐶𝑁</m:t>
                              </m:r>
                            </m:sub>
                          </m:sSub>
                          <m:d>
                            <m:d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𝐼𝑉𝑀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  <m:t>𝐼𝐴𝑆</m:t>
                                  </m:r>
                                </m:e>
                              </m:d>
                            </m:sup>
                          </m:sSubSup>
                        </m:den>
                      </m:f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    [1]</m:t>
                      </m:r>
                    </m:oMath>
                  </m:oMathPara>
                </a14:m>
                <a:endParaRPr lang="en-IT" sz="2000" dirty="0"/>
              </a:p>
              <a:p>
                <a:pPr>
                  <a:lnSpc>
                    <a:spcPct val="120000"/>
                  </a:lnSpc>
                </a:pPr>
                <a:endParaRPr lang="en-IT" sz="1200" dirty="0"/>
              </a:p>
              <a:p>
                <a:pPr>
                  <a:lnSpc>
                    <a:spcPct val="120000"/>
                  </a:lnSpc>
                </a:pPr>
                <a:endParaRPr lang="en-IT" sz="2000" dirty="0"/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l-GR" sz="2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l-GR" sz="2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𝜞</m:t>
                        </m:r>
                      </m:e>
                      <m:sub>
                        <m:r>
                          <a:rPr lang="it-IT" sz="2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𝑰𝑽𝑴</m:t>
                        </m:r>
                      </m:sub>
                      <m:sup>
                        <m:d>
                          <m:dPr>
                            <m:ctrlPr>
                              <a:rPr lang="it-IT" sz="20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sz="20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𝑰𝑨𝑺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IT" sz="2000" dirty="0"/>
                  <a:t> width of IVM resonance at excitation energy of IAS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𝜞</m:t>
                        </m:r>
                      </m:e>
                      <m:sub>
                        <m:r>
                          <a:rPr lang="it-IT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𝑪𝑵</m:t>
                        </m:r>
                      </m:sub>
                    </m:sSub>
                    <m:d>
                      <m:dPr>
                        <m:ctrlPr>
                          <a:rPr lang="it-IT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</m:d>
                  </m:oMath>
                </a14:m>
                <a:r>
                  <a:rPr lang="en-IT" sz="2000" b="1" dirty="0">
                    <a:solidFill>
                      <a:schemeClr val="accent2"/>
                    </a:solidFill>
                  </a:rPr>
                  <a:t> </a:t>
                </a:r>
                <a:r>
                  <a:rPr lang="en-IT" sz="2000" dirty="0"/>
                  <a:t>is the compound nucleus decay width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l-GR" sz="2000" b="1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l-GR" sz="2000" b="1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𝜞</m:t>
                        </m:r>
                      </m:e>
                      <m:sub>
                        <m:r>
                          <a:rPr lang="it-IT" sz="2000" b="1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𝑰𝑨𝑺</m:t>
                        </m:r>
                      </m:sub>
                      <m:sup>
                        <m:r>
                          <a:rPr lang="it-IT" sz="2000" b="1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↓</m:t>
                        </m:r>
                      </m:sup>
                    </m:sSubSup>
                  </m:oMath>
                </a14:m>
                <a:r>
                  <a:rPr lang="en-IT" sz="2000" b="1" dirty="0">
                    <a:solidFill>
                      <a:schemeClr val="accent6"/>
                    </a:solidFill>
                  </a:rPr>
                  <a:t> is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sz="2000" b="1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l-GR" sz="2000" b="1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𝜞</m:t>
                        </m:r>
                      </m:e>
                      <m:sub>
                        <m:r>
                          <a:rPr lang="it-IT" sz="20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sub>
                      <m:sup>
                        <m:r>
                          <a:rPr lang="it-IT" sz="2000" b="1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↓</m:t>
                        </m:r>
                      </m:sup>
                    </m:sSubSup>
                  </m:oMath>
                </a14:m>
                <a:endParaRPr lang="en-IT" sz="2000" b="1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6644FA-CE92-6955-724E-D53A861A1C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3" y="1284592"/>
                <a:ext cx="4466773" cy="4988032"/>
              </a:xfrm>
              <a:prstGeom prst="rect">
                <a:avLst/>
              </a:prstGeom>
              <a:blipFill>
                <a:blip r:embed="rId4"/>
                <a:stretch>
                  <a:fillRect l="-1136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D3EC6F-498A-610C-0C4D-1B6A1563786C}"/>
                  </a:ext>
                </a:extLst>
              </p:cNvPr>
              <p:cNvSpPr txBox="1"/>
              <p:nvPr/>
            </p:nvSpPr>
            <p:spPr>
              <a:xfrm>
                <a:off x="3113505" y="2192275"/>
                <a:ext cx="189259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18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it-IT" sz="18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it-IT" sz="18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it-IT" sz="18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it-IT" sz="18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it-IT" sz="18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it-IT" sz="18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it-IT" sz="18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18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𝒌𝒆𝑽</m:t>
                      </m:r>
                    </m:oMath>
                  </m:oMathPara>
                </a14:m>
                <a:endParaRPr lang="en-IT" b="1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D3EC6F-498A-610C-0C4D-1B6A156378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3505" y="2192275"/>
                <a:ext cx="1892597" cy="369332"/>
              </a:xfrm>
              <a:prstGeom prst="rect">
                <a:avLst/>
              </a:prstGeom>
              <a:blipFill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>
            <a:extLst>
              <a:ext uri="{FF2B5EF4-FFF2-40B4-BE49-F238E27FC236}">
                <a16:creationId xmlns:a16="http://schemas.microsoft.com/office/drawing/2014/main" id="{BB12794E-04FC-DA7B-07D2-EAB8BC16A084}"/>
              </a:ext>
            </a:extLst>
          </p:cNvPr>
          <p:cNvSpPr/>
          <p:nvPr/>
        </p:nvSpPr>
        <p:spPr>
          <a:xfrm>
            <a:off x="2854480" y="2687509"/>
            <a:ext cx="751103" cy="453655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D6E9562-D6C4-AD93-431A-8F3D88BA4D9D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3230032" y="2561607"/>
            <a:ext cx="829771" cy="125902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D9109173-FF85-7C03-206F-61AA471C25DC}"/>
              </a:ext>
            </a:extLst>
          </p:cNvPr>
          <p:cNvSpPr/>
          <p:nvPr/>
        </p:nvSpPr>
        <p:spPr>
          <a:xfrm>
            <a:off x="2285715" y="3178584"/>
            <a:ext cx="917813" cy="45365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accent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37BB8CF-C875-B639-FEE3-B002DA3A0A7C}"/>
              </a:ext>
            </a:extLst>
          </p:cNvPr>
          <p:cNvSpPr txBox="1"/>
          <p:nvPr/>
        </p:nvSpPr>
        <p:spPr>
          <a:xfrm>
            <a:off x="999476" y="3662079"/>
            <a:ext cx="2087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b="1" dirty="0">
                <a:solidFill>
                  <a:schemeClr val="accent2"/>
                </a:solidFill>
              </a:rPr>
              <a:t>From Stat. Model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BBEAD21-57A1-7CA0-4DFA-E4E417FCEC79}"/>
              </a:ext>
            </a:extLst>
          </p:cNvPr>
          <p:cNvCxnSpPr>
            <a:stCxn id="18" idx="3"/>
            <a:endCxn id="19" idx="0"/>
          </p:cNvCxnSpPr>
          <p:nvPr/>
        </p:nvCxnSpPr>
        <p:spPr>
          <a:xfrm flipH="1">
            <a:off x="2043239" y="3565803"/>
            <a:ext cx="376887" cy="962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D1CD5E5C-DE14-932A-DC09-0A009778D957}"/>
              </a:ext>
            </a:extLst>
          </p:cNvPr>
          <p:cNvSpPr/>
          <p:nvPr/>
        </p:nvSpPr>
        <p:spPr>
          <a:xfrm>
            <a:off x="3386993" y="3151830"/>
            <a:ext cx="751103" cy="453655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5854727-0B1F-4CA1-06B5-628DB1C5B38F}"/>
                  </a:ext>
                </a:extLst>
              </p:cNvPr>
              <p:cNvSpPr txBox="1"/>
              <p:nvPr/>
            </p:nvSpPr>
            <p:spPr>
              <a:xfrm>
                <a:off x="3958020" y="3790524"/>
                <a:ext cx="147575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IT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𝟐𝟎𝟎</m:t>
                    </m:r>
                    <m:r>
                      <a:rPr lang="en-IT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T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𝒌𝒆𝑽</m:t>
                    </m:r>
                    <m:r>
                      <a:rPr lang="en-IT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T" b="1" dirty="0">
                    <a:solidFill>
                      <a:srgbClr val="00B050"/>
                    </a:solidFill>
                  </a:rPr>
                  <a:t>[1]</a:t>
                </a: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5854727-0B1F-4CA1-06B5-628DB1C5B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020" y="3790524"/>
                <a:ext cx="1475757" cy="369332"/>
              </a:xfrm>
              <a:prstGeom prst="rect">
                <a:avLst/>
              </a:prstGeom>
              <a:blipFill>
                <a:blip r:embed="rId6"/>
                <a:stretch>
                  <a:fillRect t="-6667" b="-26667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ED521DC-94BC-8018-466F-13E73496DDFE}"/>
              </a:ext>
            </a:extLst>
          </p:cNvPr>
          <p:cNvCxnSpPr>
            <a:cxnSpLocks/>
            <a:stCxn id="22" idx="4"/>
          </p:cNvCxnSpPr>
          <p:nvPr/>
        </p:nvCxnSpPr>
        <p:spPr>
          <a:xfrm>
            <a:off x="3762545" y="3605485"/>
            <a:ext cx="928379" cy="18054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B01BC7B-F72F-978C-BAF6-D192112A9789}"/>
              </a:ext>
            </a:extLst>
          </p:cNvPr>
          <p:cNvSpPr txBox="1"/>
          <p:nvPr/>
        </p:nvSpPr>
        <p:spPr>
          <a:xfrm>
            <a:off x="5422605" y="5949609"/>
            <a:ext cx="6322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600" dirty="0"/>
              <a:t>[1] G.C.H. Sagawa, P.F. Bortignon, Phys. Lett. B, 444, (1998), 1-6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68A6FE-8CE6-5D1C-3147-1AEB5CA2F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206B10-5205-CF24-F412-5D189B6B90EF}"/>
              </a:ext>
            </a:extLst>
          </p:cNvPr>
          <p:cNvSpPr txBox="1"/>
          <p:nvPr/>
        </p:nvSpPr>
        <p:spPr>
          <a:xfrm>
            <a:off x="5856436" y="4406104"/>
            <a:ext cx="60949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600" dirty="0">
                <a:solidFill>
                  <a:srgbClr val="211E1E"/>
                </a:solidFill>
              </a:rPr>
              <a:t>A. Giaz et al., </a:t>
            </a:r>
            <a:r>
              <a:rPr lang="en-GB" sz="1600" dirty="0">
                <a:solidFill>
                  <a:srgbClr val="211E1E"/>
                </a:solidFill>
              </a:rPr>
              <a:t>Phys. Lett. B, </a:t>
            </a:r>
            <a:r>
              <a:rPr lang="en-GB" sz="1600" b="1" dirty="0">
                <a:solidFill>
                  <a:srgbClr val="211E1E"/>
                </a:solidFill>
              </a:rPr>
              <a:t>868</a:t>
            </a:r>
            <a:r>
              <a:rPr lang="en-GB" sz="1600" dirty="0">
                <a:solidFill>
                  <a:srgbClr val="211E1E"/>
                </a:solidFill>
              </a:rPr>
              <a:t> (2025) 13965</a:t>
            </a:r>
            <a:endParaRPr lang="en-IT" sz="1600" dirty="0"/>
          </a:p>
        </p:txBody>
      </p:sp>
    </p:spTree>
    <p:extLst>
      <p:ext uri="{BB962C8B-B14F-4D97-AF65-F5344CB8AC3E}">
        <p14:creationId xmlns:p14="http://schemas.microsoft.com/office/powerpoint/2010/main" val="28165581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AC595-3178-0F92-999A-522E50064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CE6A509-F127-F496-1623-A9614C967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4D29ED-8583-AC3E-0AD2-027DE1FE7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CA6C19FB-30D8-B22D-FEFD-7E678D8FB52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IT" dirty="0"/>
                  <a:t>Results: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p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IT" dirty="0"/>
                  <a:t> MiXING PaRAMETER (II)</a:t>
                </a:r>
              </a:p>
            </p:txBody>
          </p:sp>
        </mc:Choice>
        <mc:Fallback xmlns="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CA6C19FB-30D8-B22D-FEFD-7E678D8FB5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379" t="-12766" b="-36170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129DB9F3-CDBC-CB18-B0A4-B064F44096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65" r="7483"/>
          <a:stretch>
            <a:fillRect/>
          </a:stretch>
        </p:blipFill>
        <p:spPr>
          <a:xfrm>
            <a:off x="314006" y="1332506"/>
            <a:ext cx="6308468" cy="49764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9E8006B-E256-963F-C4E9-A2CF47ADA717}"/>
                  </a:ext>
                </a:extLst>
              </p:cNvPr>
              <p:cNvSpPr txBox="1"/>
              <p:nvPr/>
            </p:nvSpPr>
            <p:spPr>
              <a:xfrm>
                <a:off x="6506817" y="1332507"/>
                <a:ext cx="5238649" cy="19161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IT" sz="2000" dirty="0"/>
                  <a:t>From finite temperature to zero temperature: </a:t>
                </a:r>
              </a:p>
              <a:p>
                <a:pPr marL="285750" indent="-28575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IT" sz="2000" b="1" baseline="30000" dirty="0">
                    <a:solidFill>
                      <a:srgbClr val="0432FF"/>
                    </a:solidFill>
                  </a:rPr>
                  <a:t>60</a:t>
                </a:r>
                <a:r>
                  <a:rPr lang="en-IT" sz="2000" b="1" dirty="0">
                    <a:solidFill>
                      <a:srgbClr val="0432FF"/>
                    </a:solidFill>
                  </a:rPr>
                  <a:t>Zn</a:t>
                </a:r>
                <a:r>
                  <a:rPr lang="en-IT" sz="2000" dirty="0"/>
                  <a:t>: </a:t>
                </a:r>
                <a14:m>
                  <m:oMath xmlns:m="http://schemas.openxmlformats.org/officeDocument/2006/math">
                    <m:r>
                      <a:rPr lang="it-IT" sz="20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2.5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±0.8) %</m:t>
                    </m:r>
                  </m:oMath>
                </a14:m>
                <a:r>
                  <a:rPr lang="en-IT" sz="2000" dirty="0"/>
                  <a:t> @ </a:t>
                </a:r>
                <a14:m>
                  <m:oMath xmlns:m="http://schemas.openxmlformats.org/officeDocument/2006/math">
                    <m:r>
                      <a:rPr lang="en-IT" sz="200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IT" sz="2000" i="1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IT" sz="2000" dirty="0"/>
                  <a:t> [1]</a:t>
                </a:r>
              </a:p>
              <a:p>
                <a:pPr marL="285750" indent="-28575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IT" sz="2000" b="1" baseline="30000" dirty="0">
                    <a:solidFill>
                      <a:srgbClr val="00B050"/>
                    </a:solidFill>
                  </a:rPr>
                  <a:t>80</a:t>
                </a:r>
                <a:r>
                  <a:rPr lang="en-IT" sz="2000" b="1" dirty="0">
                    <a:solidFill>
                      <a:srgbClr val="00B050"/>
                    </a:solidFill>
                  </a:rPr>
                  <a:t>Zr</a:t>
                </a:r>
                <a:r>
                  <a:rPr lang="en-IT" sz="2000" dirty="0"/>
                  <a:t>: </a:t>
                </a:r>
                <a14:m>
                  <m:oMath xmlns:m="http://schemas.openxmlformats.org/officeDocument/2006/math">
                    <m:r>
                      <a:rPr lang="it-IT" sz="20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4.6</m:t>
                    </m:r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±0.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9)</m:t>
                    </m:r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%</m:t>
                    </m:r>
                  </m:oMath>
                </a14:m>
                <a:r>
                  <a:rPr lang="en-IT" sz="2000" dirty="0"/>
                  <a:t> @ </a:t>
                </a:r>
                <a14:m>
                  <m:oMath xmlns:m="http://schemas.openxmlformats.org/officeDocument/2006/math">
                    <m:r>
                      <a:rPr lang="en-IT" sz="200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IT" sz="2000" i="1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IT" sz="2000" dirty="0"/>
                  <a:t> [2]</a:t>
                </a:r>
              </a:p>
              <a:p>
                <a:pPr marL="285750" indent="-28575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IT" sz="2000" b="1" baseline="30000" dirty="0">
                    <a:solidFill>
                      <a:srgbClr val="C00000"/>
                    </a:solidFill>
                  </a:rPr>
                  <a:t>72</a:t>
                </a:r>
                <a:r>
                  <a:rPr lang="en-IT" sz="2000" b="1" dirty="0">
                    <a:solidFill>
                      <a:srgbClr val="C00000"/>
                    </a:solidFill>
                  </a:rPr>
                  <a:t>Kr</a:t>
                </a:r>
                <a:r>
                  <a:rPr lang="en-IT" sz="2000" dirty="0"/>
                  <a:t>: </a:t>
                </a:r>
                <a14:m>
                  <m:oMath xmlns:m="http://schemas.openxmlformats.org/officeDocument/2006/math">
                    <m:r>
                      <a:rPr lang="it-IT" sz="20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3.0</m:t>
                    </m:r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±0.8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%</m:t>
                    </m:r>
                  </m:oMath>
                </a14:m>
                <a:r>
                  <a:rPr lang="en-IT" sz="2000" dirty="0"/>
                  <a:t> @ </a:t>
                </a:r>
                <a14:m>
                  <m:oMath xmlns:m="http://schemas.openxmlformats.org/officeDocument/2006/math">
                    <m:r>
                      <a:rPr lang="en-IT" sz="200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IT" sz="2000" i="1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IT" sz="2000" dirty="0"/>
                  <a:t>  and </a:t>
                </a:r>
                <a:br>
                  <a:rPr lang="it-IT" sz="2000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(3</m:t>
                    </m:r>
                    <m:r>
                      <a:rPr lang="it-IT" sz="2000" i="1">
                        <a:latin typeface="Cambria Math" panose="02040503050406030204" pitchFamily="18" charset="0"/>
                      </a:rPr>
                      <m:t>.5</m:t>
                    </m:r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±0.8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%</m:t>
                    </m:r>
                  </m:oMath>
                </a14:m>
                <a:r>
                  <a:rPr lang="en-IT" sz="2000" dirty="0"/>
                  <a:t> @ </a:t>
                </a:r>
                <a14:m>
                  <m:oMath xmlns:m="http://schemas.openxmlformats.org/officeDocument/2006/math">
                    <m:r>
                      <a:rPr lang="en-IT" sz="2000" i="1" dirty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IT" sz="2000" i="1" dirty="0">
                        <a:latin typeface="Cambria Math" panose="02040503050406030204" pitchFamily="18" charset="0"/>
                      </a:rPr>
                      <m:t>=1.3 </m:t>
                    </m:r>
                    <m:r>
                      <a:rPr lang="it-IT" sz="2000" b="0" i="1" dirty="0" smtClean="0">
                        <a:latin typeface="Cambria Math" panose="02040503050406030204" pitchFamily="18" charset="0"/>
                      </a:rPr>
                      <m:t>𝑀𝑒𝑉</m:t>
                    </m:r>
                  </m:oMath>
                </a14:m>
                <a:r>
                  <a:rPr lang="en-IT" sz="2000" dirty="0"/>
                  <a:t> [3]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9E8006B-E256-963F-C4E9-A2CF47ADA7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6817" y="1332507"/>
                <a:ext cx="5238649" cy="1916166"/>
              </a:xfrm>
              <a:prstGeom prst="rect">
                <a:avLst/>
              </a:prstGeom>
              <a:blipFill>
                <a:blip r:embed="rId4"/>
                <a:stretch>
                  <a:fillRect l="-1211" b="-5298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583BCDC9-7C80-92B7-933C-5E36529CD079}"/>
              </a:ext>
            </a:extLst>
          </p:cNvPr>
          <p:cNvSpPr txBox="1"/>
          <p:nvPr/>
        </p:nvSpPr>
        <p:spPr>
          <a:xfrm>
            <a:off x="6196263" y="5523681"/>
            <a:ext cx="554920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400" dirty="0">
                <a:solidFill>
                  <a:srgbClr val="211E1E"/>
                </a:solidFill>
              </a:rPr>
              <a:t>[1] G. Gosta et al., Phys. Rev. C </a:t>
            </a:r>
            <a:r>
              <a:rPr lang="en-GB" sz="1400" b="1" dirty="0">
                <a:solidFill>
                  <a:srgbClr val="211E1E"/>
                </a:solidFill>
              </a:rPr>
              <a:t>103</a:t>
            </a:r>
            <a:r>
              <a:rPr lang="en-GB" sz="1400" dirty="0">
                <a:solidFill>
                  <a:srgbClr val="211E1E"/>
                </a:solidFill>
              </a:rPr>
              <a:t>, (2021)</a:t>
            </a:r>
            <a:r>
              <a:rPr lang="en-IT" sz="1400" dirty="0">
                <a:solidFill>
                  <a:srgbClr val="211E1E"/>
                </a:solidFill>
              </a:rPr>
              <a:t> </a:t>
            </a:r>
            <a:r>
              <a:rPr lang="en-GB" sz="1400" dirty="0">
                <a:solidFill>
                  <a:srgbClr val="211E1E"/>
                </a:solidFill>
              </a:rPr>
              <a:t>L041302</a:t>
            </a:r>
            <a:endParaRPr lang="en-IT" sz="1400" dirty="0"/>
          </a:p>
          <a:p>
            <a:r>
              <a:rPr lang="en-IT" sz="1400" dirty="0"/>
              <a:t>[2] S. Ceruti et al., Phys. Rev. Lett. </a:t>
            </a:r>
            <a:r>
              <a:rPr lang="en-IT" sz="1400" b="1" dirty="0"/>
              <a:t>115</a:t>
            </a:r>
            <a:r>
              <a:rPr lang="en-IT" sz="1400" dirty="0"/>
              <a:t>, </a:t>
            </a:r>
            <a:r>
              <a:rPr lang="en-IT" sz="1400" dirty="0">
                <a:solidFill>
                  <a:srgbClr val="211E1E"/>
                </a:solidFill>
              </a:rPr>
              <a:t>(2015) 222502 </a:t>
            </a:r>
          </a:p>
          <a:p>
            <a:r>
              <a:rPr lang="en-IT" sz="1400" dirty="0">
                <a:solidFill>
                  <a:srgbClr val="211E1E"/>
                </a:solidFill>
              </a:rPr>
              <a:t>[3] A. Giaz et al., </a:t>
            </a:r>
            <a:r>
              <a:rPr lang="en-GB" sz="1400" dirty="0">
                <a:solidFill>
                  <a:srgbClr val="211E1E"/>
                </a:solidFill>
              </a:rPr>
              <a:t>Phys. Lett. B, </a:t>
            </a:r>
            <a:r>
              <a:rPr lang="en-GB" sz="1400" b="1" dirty="0">
                <a:solidFill>
                  <a:srgbClr val="211E1E"/>
                </a:solidFill>
              </a:rPr>
              <a:t>868</a:t>
            </a:r>
            <a:r>
              <a:rPr lang="en-GB" sz="1400" dirty="0">
                <a:solidFill>
                  <a:srgbClr val="211E1E"/>
                </a:solidFill>
              </a:rPr>
              <a:t> (2025) 13965</a:t>
            </a:r>
            <a:endParaRPr lang="en-IT" sz="1400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895A13C-9C7A-F0B4-C4E8-63DF3F22E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8315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D335A-D67E-2981-0671-8B31514B4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2226732-31AF-261C-82DA-E02D99933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54C31E-4859-74B8-A5BA-6EC29677C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19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B81DB6C3-9C4D-7459-0373-60096B80B6A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IT" dirty="0"/>
                  <a:t>Results: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p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IT" dirty="0"/>
                  <a:t> MiXING PaRAMETER (II)</a:t>
                </a:r>
              </a:p>
            </p:txBody>
          </p:sp>
        </mc:Choice>
        <mc:Fallback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B81DB6C3-9C4D-7459-0373-60096B80B6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379" t="-12766" b="-36170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598E7268-886C-D99B-0EDE-1BE6AB9DDF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65" r="6873"/>
          <a:stretch>
            <a:fillRect/>
          </a:stretch>
        </p:blipFill>
        <p:spPr>
          <a:xfrm>
            <a:off x="314005" y="1332506"/>
            <a:ext cx="6350031" cy="497649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69859AC-FC4F-60B9-04E3-2D32BC6DEEAE}"/>
                  </a:ext>
                </a:extLst>
              </p:cNvPr>
              <p:cNvSpPr txBox="1"/>
              <p:nvPr/>
            </p:nvSpPr>
            <p:spPr>
              <a:xfrm>
                <a:off x="6506817" y="1332507"/>
                <a:ext cx="5238649" cy="19161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IT" sz="2000" dirty="0"/>
                  <a:t>From finite temperature to zero temperature: </a:t>
                </a:r>
              </a:p>
              <a:p>
                <a:pPr marL="285750" indent="-28575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IT" sz="2000" b="1" baseline="30000" dirty="0">
                    <a:solidFill>
                      <a:srgbClr val="0432FF"/>
                    </a:solidFill>
                  </a:rPr>
                  <a:t>60</a:t>
                </a:r>
                <a:r>
                  <a:rPr lang="en-IT" sz="2000" b="1" dirty="0">
                    <a:solidFill>
                      <a:srgbClr val="0432FF"/>
                    </a:solidFill>
                  </a:rPr>
                  <a:t>Zn</a:t>
                </a:r>
                <a:r>
                  <a:rPr lang="en-IT" sz="2000" dirty="0"/>
                  <a:t>: </a:t>
                </a:r>
                <a14:m>
                  <m:oMath xmlns:m="http://schemas.openxmlformats.org/officeDocument/2006/math">
                    <m:r>
                      <a:rPr lang="it-IT" sz="20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2.5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±0.8) %</m:t>
                    </m:r>
                  </m:oMath>
                </a14:m>
                <a:r>
                  <a:rPr lang="en-IT" sz="2000" dirty="0"/>
                  <a:t> @ </a:t>
                </a:r>
                <a14:m>
                  <m:oMath xmlns:m="http://schemas.openxmlformats.org/officeDocument/2006/math">
                    <m:r>
                      <a:rPr lang="en-IT" sz="200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IT" sz="2000" i="1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IT" sz="2000" dirty="0"/>
                  <a:t> [1]</a:t>
                </a:r>
              </a:p>
              <a:p>
                <a:pPr marL="285750" indent="-28575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IT" sz="2000" b="1" baseline="30000" dirty="0">
                    <a:solidFill>
                      <a:srgbClr val="00B050"/>
                    </a:solidFill>
                  </a:rPr>
                  <a:t>80</a:t>
                </a:r>
                <a:r>
                  <a:rPr lang="en-IT" sz="2000" b="1" dirty="0">
                    <a:solidFill>
                      <a:srgbClr val="00B050"/>
                    </a:solidFill>
                  </a:rPr>
                  <a:t>Zr</a:t>
                </a:r>
                <a:r>
                  <a:rPr lang="en-IT" sz="2000" dirty="0"/>
                  <a:t>: </a:t>
                </a:r>
                <a14:m>
                  <m:oMath xmlns:m="http://schemas.openxmlformats.org/officeDocument/2006/math">
                    <m:r>
                      <a:rPr lang="it-IT" sz="20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4.6</m:t>
                    </m:r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±0.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9)</m:t>
                    </m:r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%</m:t>
                    </m:r>
                  </m:oMath>
                </a14:m>
                <a:r>
                  <a:rPr lang="en-IT" sz="2000" dirty="0"/>
                  <a:t> @ </a:t>
                </a:r>
                <a14:m>
                  <m:oMath xmlns:m="http://schemas.openxmlformats.org/officeDocument/2006/math">
                    <m:r>
                      <a:rPr lang="en-IT" sz="200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IT" sz="2000" i="1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IT" sz="2000" dirty="0"/>
                  <a:t> [2]</a:t>
                </a:r>
              </a:p>
              <a:p>
                <a:pPr marL="285750" indent="-28575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IT" sz="2000" b="1" baseline="30000" dirty="0">
                    <a:solidFill>
                      <a:srgbClr val="C00000"/>
                    </a:solidFill>
                  </a:rPr>
                  <a:t>72</a:t>
                </a:r>
                <a:r>
                  <a:rPr lang="en-IT" sz="2000" b="1" dirty="0">
                    <a:solidFill>
                      <a:srgbClr val="C00000"/>
                    </a:solidFill>
                  </a:rPr>
                  <a:t>Kr</a:t>
                </a:r>
                <a:r>
                  <a:rPr lang="en-IT" sz="2000" dirty="0"/>
                  <a:t>: </a:t>
                </a:r>
                <a14:m>
                  <m:oMath xmlns:m="http://schemas.openxmlformats.org/officeDocument/2006/math">
                    <m:r>
                      <a:rPr lang="it-IT" sz="20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3.0</m:t>
                    </m:r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±0.8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%</m:t>
                    </m:r>
                  </m:oMath>
                </a14:m>
                <a:r>
                  <a:rPr lang="en-IT" sz="2000" dirty="0"/>
                  <a:t> @ </a:t>
                </a:r>
                <a14:m>
                  <m:oMath xmlns:m="http://schemas.openxmlformats.org/officeDocument/2006/math">
                    <m:r>
                      <a:rPr lang="en-IT" sz="200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IT" sz="2000" i="1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IT" sz="2000" dirty="0"/>
                  <a:t>  and </a:t>
                </a:r>
                <a:br>
                  <a:rPr lang="it-IT" sz="2000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(3</m:t>
                    </m:r>
                    <m:r>
                      <a:rPr lang="it-IT" sz="2000" i="1">
                        <a:latin typeface="Cambria Math" panose="02040503050406030204" pitchFamily="18" charset="0"/>
                      </a:rPr>
                      <m:t>.5</m:t>
                    </m:r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±0.8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%</m:t>
                    </m:r>
                  </m:oMath>
                </a14:m>
                <a:r>
                  <a:rPr lang="en-IT" sz="2000" dirty="0"/>
                  <a:t> @ </a:t>
                </a:r>
                <a14:m>
                  <m:oMath xmlns:m="http://schemas.openxmlformats.org/officeDocument/2006/math">
                    <m:r>
                      <a:rPr lang="en-IT" sz="2000" i="1" dirty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IT" sz="2000" i="1" dirty="0">
                        <a:latin typeface="Cambria Math" panose="02040503050406030204" pitchFamily="18" charset="0"/>
                      </a:rPr>
                      <m:t>=1.3 </m:t>
                    </m:r>
                    <m:r>
                      <a:rPr lang="it-IT" sz="2000" b="0" i="1" dirty="0" smtClean="0">
                        <a:latin typeface="Cambria Math" panose="02040503050406030204" pitchFamily="18" charset="0"/>
                      </a:rPr>
                      <m:t>𝑀𝑒𝑉</m:t>
                    </m:r>
                  </m:oMath>
                </a14:m>
                <a:r>
                  <a:rPr lang="en-IT" sz="2000" dirty="0"/>
                  <a:t> [3]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69859AC-FC4F-60B9-04E3-2D32BC6DE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6817" y="1332507"/>
                <a:ext cx="5238649" cy="1916166"/>
              </a:xfrm>
              <a:prstGeom prst="rect">
                <a:avLst/>
              </a:prstGeom>
              <a:blipFill>
                <a:blip r:embed="rId4"/>
                <a:stretch>
                  <a:fillRect l="-1211" b="-5298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6F95552B-0382-94F1-5726-283A05342027}"/>
              </a:ext>
            </a:extLst>
          </p:cNvPr>
          <p:cNvSpPr txBox="1"/>
          <p:nvPr/>
        </p:nvSpPr>
        <p:spPr>
          <a:xfrm>
            <a:off x="6196263" y="5523681"/>
            <a:ext cx="554920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400" dirty="0">
                <a:solidFill>
                  <a:srgbClr val="211E1E"/>
                </a:solidFill>
              </a:rPr>
              <a:t>[1] G. Gosta et al., Phys. Rev. C </a:t>
            </a:r>
            <a:r>
              <a:rPr lang="en-GB" sz="1400" b="1" dirty="0">
                <a:solidFill>
                  <a:srgbClr val="211E1E"/>
                </a:solidFill>
              </a:rPr>
              <a:t>103</a:t>
            </a:r>
            <a:r>
              <a:rPr lang="en-GB" sz="1400" dirty="0">
                <a:solidFill>
                  <a:srgbClr val="211E1E"/>
                </a:solidFill>
              </a:rPr>
              <a:t>, (2021)</a:t>
            </a:r>
            <a:r>
              <a:rPr lang="en-IT" sz="1400" dirty="0">
                <a:solidFill>
                  <a:srgbClr val="211E1E"/>
                </a:solidFill>
              </a:rPr>
              <a:t> </a:t>
            </a:r>
            <a:r>
              <a:rPr lang="en-GB" sz="1400" dirty="0">
                <a:solidFill>
                  <a:srgbClr val="211E1E"/>
                </a:solidFill>
              </a:rPr>
              <a:t>L041302</a:t>
            </a:r>
            <a:endParaRPr lang="en-IT" sz="1400" dirty="0"/>
          </a:p>
          <a:p>
            <a:r>
              <a:rPr lang="en-IT" sz="1400" dirty="0"/>
              <a:t>[2] S. Ceruti et al., Phys. Rev. Lett. </a:t>
            </a:r>
            <a:r>
              <a:rPr lang="en-IT" sz="1400" b="1" dirty="0"/>
              <a:t>115</a:t>
            </a:r>
            <a:r>
              <a:rPr lang="en-IT" sz="1400" dirty="0"/>
              <a:t>, </a:t>
            </a:r>
            <a:r>
              <a:rPr lang="en-IT" sz="1400" dirty="0">
                <a:solidFill>
                  <a:srgbClr val="211E1E"/>
                </a:solidFill>
              </a:rPr>
              <a:t>(2015) 222502 </a:t>
            </a:r>
          </a:p>
          <a:p>
            <a:r>
              <a:rPr lang="en-IT" sz="1400" dirty="0">
                <a:solidFill>
                  <a:srgbClr val="211E1E"/>
                </a:solidFill>
              </a:rPr>
              <a:t>[3] A. Giaz et al., </a:t>
            </a:r>
            <a:r>
              <a:rPr lang="en-GB" sz="1400" dirty="0">
                <a:solidFill>
                  <a:srgbClr val="211E1E"/>
                </a:solidFill>
              </a:rPr>
              <a:t>Phys. Lett. B, </a:t>
            </a:r>
            <a:r>
              <a:rPr lang="en-GB" sz="1400" b="1" dirty="0">
                <a:solidFill>
                  <a:srgbClr val="211E1E"/>
                </a:solidFill>
              </a:rPr>
              <a:t>868</a:t>
            </a:r>
            <a:r>
              <a:rPr lang="en-GB" sz="1400" dirty="0">
                <a:solidFill>
                  <a:srgbClr val="211E1E"/>
                </a:solidFill>
              </a:rPr>
              <a:t> (2025) 13965</a:t>
            </a:r>
            <a:endParaRPr lang="en-IT" sz="1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1EDE8EB-0A21-D218-A29C-D7A1AE3A40BF}"/>
                  </a:ext>
                </a:extLst>
              </p:cNvPr>
              <p:cNvSpPr txBox="1"/>
              <p:nvPr/>
            </p:nvSpPr>
            <p:spPr>
              <a:xfrm>
                <a:off x="6506817" y="3907828"/>
                <a:ext cx="5098692" cy="120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solidFill>
                      <a:srgbClr val="C00000"/>
                    </a:solidFill>
                  </a:rPr>
                  <a:t>Mixing</a:t>
                </a:r>
                <a:r>
                  <a:rPr lang="en-GB" sz="2400" dirty="0">
                    <a:solidFill>
                      <a:srgbClr val="C00000"/>
                    </a:solidFill>
                  </a:rPr>
                  <a:t> </a:t>
                </a:r>
                <a:r>
                  <a:rPr lang="en-GB" sz="2400" b="1" dirty="0">
                    <a:solidFill>
                      <a:srgbClr val="C00000"/>
                    </a:solidFill>
                  </a:rPr>
                  <a:t>Probability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p>
                        <m:r>
                          <a:rPr lang="it-IT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2400" dirty="0">
                    <a:solidFill>
                      <a:srgbClr val="C00000"/>
                    </a:solidFill>
                  </a:rPr>
                  <a:t> </a:t>
                </a:r>
                <a:r>
                  <a:rPr lang="en-GB" sz="2400" dirty="0"/>
                  <a:t>follows the expected trend both as a function of </a:t>
                </a:r>
                <a:r>
                  <a:rPr lang="en-GB" sz="2400" b="1" dirty="0">
                    <a:solidFill>
                      <a:srgbClr val="C00000"/>
                    </a:solidFill>
                  </a:rPr>
                  <a:t>Mass Number (A) </a:t>
                </a:r>
                <a:r>
                  <a:rPr lang="en-GB" sz="2400" dirty="0"/>
                  <a:t>and</a:t>
                </a:r>
                <a:r>
                  <a:rPr lang="en-GB" sz="2400" dirty="0">
                    <a:solidFill>
                      <a:srgbClr val="C00000"/>
                    </a:solidFill>
                  </a:rPr>
                  <a:t> </a:t>
                </a:r>
                <a:r>
                  <a:rPr lang="en-GB" sz="2400" b="1" dirty="0">
                    <a:solidFill>
                      <a:srgbClr val="C00000"/>
                    </a:solidFill>
                  </a:rPr>
                  <a:t>Temperature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1EDE8EB-0A21-D218-A29C-D7A1AE3A40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6817" y="3907828"/>
                <a:ext cx="5098692" cy="1208664"/>
              </a:xfrm>
              <a:prstGeom prst="rect">
                <a:avLst/>
              </a:prstGeom>
              <a:blipFill>
                <a:blip r:embed="rId5"/>
                <a:stretch>
                  <a:fillRect l="-249" t="-3125" r="-1244" b="-11458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174BA6C6-A913-0E5A-7631-5BCD1C74A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0032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C1A3B-DCB5-82C8-F916-823725C64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F185642-6727-9791-D6EE-BCCBF8BC3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A13F51-9645-568D-1B9A-54101706C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20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6B6ED6A8-B8F0-276F-5193-81E2FB27484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IT" dirty="0"/>
                  <a:t>RESULTS: Correction term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𝜹</m:t>
                        </m:r>
                      </m:e>
                      <m:sub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</m:oMath>
                </a14:m>
                <a:endParaRPr lang="en-IT" dirty="0"/>
              </a:p>
            </p:txBody>
          </p:sp>
        </mc:Choice>
        <mc:Fallback xmlns="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6B6ED6A8-B8F0-276F-5193-81E2FB2748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379" t="-12766" b="-34043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CBFF3119-5C4A-0460-58D0-55846A1921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10"/>
          <a:stretch>
            <a:fillRect/>
          </a:stretch>
        </p:blipFill>
        <p:spPr>
          <a:xfrm>
            <a:off x="446533" y="1814141"/>
            <a:ext cx="5164003" cy="414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620164-7A63-5EEB-925C-5F277F9FD5B5}"/>
                  </a:ext>
                </a:extLst>
              </p:cNvPr>
              <p:cNvSpPr txBox="1"/>
              <p:nvPr/>
            </p:nvSpPr>
            <p:spPr>
              <a:xfrm>
                <a:off x="446533" y="1449097"/>
                <a:ext cx="564946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T" sz="2400" dirty="0"/>
                  <a:t>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IT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620164-7A63-5EEB-925C-5F277F9FD5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3" y="1449097"/>
                <a:ext cx="5649463" cy="461665"/>
              </a:xfrm>
              <a:prstGeom prst="rect">
                <a:avLst/>
              </a:prstGeom>
              <a:blipFill>
                <a:blip r:embed="rId5"/>
                <a:stretch>
                  <a:fillRect t="-10811" b="-29730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A004A7-F990-93C9-3AEC-AC06167BF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635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8FC83-479F-E408-56D3-4A25C4394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761159A-ECAA-0384-52CC-E7BB72315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4F6DE0-7033-E3E7-EF86-87C43C6CD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20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3A66C8CA-DC4F-9C8D-1C90-8A3FEFC3391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IT" dirty="0"/>
                  <a:t>RESULTS: Correction term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𝜹</m:t>
                        </m:r>
                      </m:e>
                      <m:sub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</m:oMath>
                </a14:m>
                <a:endParaRPr lang="en-IT" dirty="0"/>
              </a:p>
            </p:txBody>
          </p:sp>
        </mc:Choice>
        <mc:Fallback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3A66C8CA-DC4F-9C8D-1C90-8A3FEFC3391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379" t="-12766" b="-34043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BEBF2864-8351-0D89-FF31-E378D3AC39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10"/>
          <a:stretch>
            <a:fillRect/>
          </a:stretch>
        </p:blipFill>
        <p:spPr>
          <a:xfrm>
            <a:off x="446533" y="1814141"/>
            <a:ext cx="5164003" cy="4140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4603ED-DEA5-4B3C-0870-C3721B3E6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672" y="1814141"/>
            <a:ext cx="5407917" cy="4140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DC0E70F-18D7-4BD5-E3DF-CE885922496C}"/>
                  </a:ext>
                </a:extLst>
              </p:cNvPr>
              <p:cNvSpPr txBox="1"/>
              <p:nvPr/>
            </p:nvSpPr>
            <p:spPr>
              <a:xfrm>
                <a:off x="446533" y="1449097"/>
                <a:ext cx="564946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T" sz="2400" dirty="0"/>
                  <a:t>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IT" sz="24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DC0E70F-18D7-4BD5-E3DF-CE88592249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3" y="1449097"/>
                <a:ext cx="5649463" cy="461665"/>
              </a:xfrm>
              <a:prstGeom prst="rect">
                <a:avLst/>
              </a:prstGeom>
              <a:blipFill>
                <a:blip r:embed="rId5"/>
                <a:stretch>
                  <a:fillRect t="-10811" b="-29730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26F5536-ECF9-CC3C-0137-721B7324F46D}"/>
                  </a:ext>
                </a:extLst>
              </p:cNvPr>
              <p:cNvSpPr txBox="1"/>
              <p:nvPr/>
            </p:nvSpPr>
            <p:spPr>
              <a:xfrm>
                <a:off x="6096001" y="1164467"/>
                <a:ext cx="5649465" cy="1030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2400" dirty="0"/>
                  <a:t>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=4</m:t>
                    </m:r>
                    <m:d>
                      <m:dPr>
                        <m:ctrlPr>
                          <a:rPr lang="it-IT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f>
                      <m:fPr>
                        <m:ctrlPr>
                          <a:rPr lang="it-IT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41</m:t>
                        </m:r>
                        <m:r>
                          <a:rPr lang="it-IT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𝜉</m:t>
                        </m:r>
                        <m:sSup>
                          <m:sSupPr>
                            <m:ctrlPr>
                              <a:rPr lang="it-IT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it-IT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2/3</m:t>
                            </m:r>
                          </m:sup>
                        </m:sSup>
                      </m:den>
                    </m:f>
                    <m:sSup>
                      <m:sSupPr>
                        <m:ctrlPr>
                          <a:rPr lang="it-IT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it-IT" sz="2400" b="0" dirty="0"/>
                  <a:t> [1]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IT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T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0.66</m:t>
                          </m:r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±0.14</m:t>
                          </m:r>
                        </m:e>
                      </m:d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IT" sz="24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26F5536-ECF9-CC3C-0137-721B7324F4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1" y="1164467"/>
                <a:ext cx="5649465" cy="1030923"/>
              </a:xfrm>
              <a:prstGeom prst="rect">
                <a:avLst/>
              </a:prstGeom>
              <a:blipFill>
                <a:blip r:embed="rId6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ight Arrow 14">
            <a:extLst>
              <a:ext uri="{FF2B5EF4-FFF2-40B4-BE49-F238E27FC236}">
                <a16:creationId xmlns:a16="http://schemas.microsoft.com/office/drawing/2014/main" id="{F19B155C-412A-DE46-E8B4-2AE76A4DFF7C}"/>
              </a:ext>
            </a:extLst>
          </p:cNvPr>
          <p:cNvSpPr/>
          <p:nvPr/>
        </p:nvSpPr>
        <p:spPr>
          <a:xfrm>
            <a:off x="5600672" y="3344141"/>
            <a:ext cx="972000" cy="1080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1FA3DA-9556-A92D-65BF-7D5BA4262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BA8683-4B5D-5980-1E65-DF908A747564}"/>
              </a:ext>
            </a:extLst>
          </p:cNvPr>
          <p:cNvSpPr txBox="1"/>
          <p:nvPr/>
        </p:nvSpPr>
        <p:spPr>
          <a:xfrm>
            <a:off x="3858539" y="5932976"/>
            <a:ext cx="44749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T" sz="1600" dirty="0">
                <a:solidFill>
                  <a:srgbClr val="211E1E"/>
                </a:solidFill>
              </a:rPr>
              <a:t>[1] </a:t>
            </a:r>
            <a:r>
              <a:rPr lang="en-GB" sz="1600" dirty="0">
                <a:solidFill>
                  <a:srgbClr val="211E1E"/>
                </a:solidFill>
              </a:rPr>
              <a:t>N. Auerbach</a:t>
            </a:r>
            <a:r>
              <a:rPr lang="en-IT" sz="1600" dirty="0">
                <a:solidFill>
                  <a:srgbClr val="211E1E"/>
                </a:solidFill>
              </a:rPr>
              <a:t>, </a:t>
            </a:r>
            <a:r>
              <a:rPr lang="en-GB" sz="1600" dirty="0">
                <a:solidFill>
                  <a:srgbClr val="211E1E"/>
                </a:solidFill>
              </a:rPr>
              <a:t>Phys. Rev. </a:t>
            </a:r>
            <a:r>
              <a:rPr lang="en-GB" sz="1600" b="1" dirty="0">
                <a:solidFill>
                  <a:srgbClr val="211E1E"/>
                </a:solidFill>
              </a:rPr>
              <a:t>C 79</a:t>
            </a:r>
            <a:r>
              <a:rPr lang="en-GB" sz="1600" dirty="0">
                <a:solidFill>
                  <a:srgbClr val="211E1E"/>
                </a:solidFill>
              </a:rPr>
              <a:t>, 035502 (2009)</a:t>
            </a:r>
            <a:endParaRPr lang="en-GB" sz="1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22187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51EBB-1279-CD3C-B1DE-F2B8ABEC4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51AD6F24-7397-CBAA-2DD6-58A47509E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C7DE2DD-E842-FA7B-7892-8704A4F5F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E8C228-C4FF-DA89-B23D-3F51F21D3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21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81BD110-77E6-777A-1671-9B2C468C0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Summary and prespectives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2D9288F-7E4B-13F7-A5F1-A339EC667FE6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446532" y="1104900"/>
                <a:ext cx="7086155" cy="5321300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lnSpc>
                    <a:spcPct val="131000"/>
                  </a:lnSpc>
                  <a:buNone/>
                </a:pPr>
                <a:r>
                  <a:rPr lang="en-IT" b="1" dirty="0">
                    <a:solidFill>
                      <a:schemeClr val="accent2">
                        <a:lumMod val="75000"/>
                      </a:schemeClr>
                    </a:solidFill>
                  </a:rPr>
                  <a:t>SUMMARY</a:t>
                </a:r>
              </a:p>
              <a:p>
                <a:pPr>
                  <a:lnSpc>
                    <a:spcPct val="131000"/>
                  </a:lnSpc>
                </a:pPr>
                <a:r>
                  <a:rPr lang="en-IT" dirty="0"/>
                  <a:t>We measure the isospin mixing via GDR in </a:t>
                </a:r>
                <a:r>
                  <a:rPr lang="en-IT" baseline="30000" dirty="0"/>
                  <a:t>72</a:t>
                </a:r>
                <a:r>
                  <a:rPr lang="en-IT" dirty="0"/>
                  <a:t>Kr at ELIGANT setup at the IFIN-HH Tandem (Bucharest)</a:t>
                </a:r>
              </a:p>
              <a:p>
                <a:pPr>
                  <a:lnSpc>
                    <a:spcPct val="131000"/>
                  </a:lnSpc>
                </a:pPr>
                <a:r>
                  <a:rPr lang="en-IT" dirty="0"/>
                  <a:t>We found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it-IT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it-IT" b="0" i="0" smtClean="0">
                        <a:latin typeface="Cambria Math" panose="02040503050406030204" pitchFamily="18" charset="0"/>
                      </a:rPr>
                      <m:t>=(3.5</m:t>
                    </m:r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±0.8)%</m:t>
                    </m:r>
                  </m:oMath>
                </a14:m>
                <a:r>
                  <a:rPr lang="en-IT" dirty="0"/>
                  <a:t> at T=1.3 MeV and </a:t>
                </a:r>
                <a:br>
                  <a:rPr lang="en-IT" dirty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IT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p>
                        <m:r>
                          <a:rPr lang="it-IT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it-IT" b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it-IT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it-IT" b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it-IT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it-IT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it-IT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it-IT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it-IT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  <m:r>
                      <a:rPr lang="it-IT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)%</m:t>
                    </m:r>
                  </m:oMath>
                </a14:m>
                <a:r>
                  <a:rPr lang="en-IT" b="1" dirty="0">
                    <a:solidFill>
                      <a:schemeClr val="accent2"/>
                    </a:solidFill>
                  </a:rPr>
                  <a:t> at T=0</a:t>
                </a:r>
              </a:p>
              <a:p>
                <a:pPr>
                  <a:lnSpc>
                    <a:spcPct val="131000"/>
                  </a:lnSpc>
                </a:pPr>
                <a:r>
                  <a:rPr lang="en-IT" dirty="0"/>
                  <a:t>We obtained the correction term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T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T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𝜹</m:t>
                        </m:r>
                      </m:e>
                      <m:sub>
                        <m:r>
                          <a:rPr lang="it-IT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it-IT" b="1" dirty="0">
                    <a:solidFill>
                      <a:schemeClr val="accent4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it-IT" b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it-IT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it-IT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it-IT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𝟔𝟔</m:t>
                    </m:r>
                    <m:r>
                      <a:rPr lang="it-IT" b="1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it-IT" b="1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it-IT" b="1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it-IT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𝟏𝟒</m:t>
                    </m:r>
                    <m:r>
                      <a:rPr lang="it-IT" b="1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)%</m:t>
                    </m:r>
                  </m:oMath>
                </a14:m>
                <a:r>
                  <a:rPr lang="en-IT" b="1" dirty="0">
                    <a:solidFill>
                      <a:schemeClr val="accent4"/>
                    </a:solidFill>
                  </a:rPr>
                  <a:t> </a:t>
                </a:r>
                <a:endParaRPr lang="en-IT" b="1" dirty="0"/>
              </a:p>
              <a:p>
                <a:pPr marL="0" indent="0">
                  <a:lnSpc>
                    <a:spcPct val="131000"/>
                  </a:lnSpc>
                  <a:buNone/>
                </a:pPr>
                <a:r>
                  <a:rPr lang="en-IT" b="1" dirty="0">
                    <a:solidFill>
                      <a:schemeClr val="accent3">
                        <a:lumMod val="50000"/>
                      </a:schemeClr>
                    </a:solidFill>
                  </a:rPr>
                  <a:t>PRESPECTIVES</a:t>
                </a:r>
              </a:p>
              <a:p>
                <a:pPr>
                  <a:lnSpc>
                    <a:spcPct val="131000"/>
                  </a:lnSpc>
                  <a:buClr>
                    <a:schemeClr val="accent3"/>
                  </a:buClr>
                </a:pPr>
                <a:r>
                  <a:rPr lang="en-IT" b="1" dirty="0">
                    <a:solidFill>
                      <a:schemeClr val="accent5"/>
                    </a:solidFill>
                  </a:rPr>
                  <a:t>Exotic beam </a:t>
                </a:r>
                <a:r>
                  <a:rPr lang="en-IT" dirty="0"/>
                  <a:t>to reach N=Z nuclei with A &gt; 80</a:t>
                </a:r>
              </a:p>
              <a:p>
                <a:pPr>
                  <a:lnSpc>
                    <a:spcPct val="131000"/>
                  </a:lnSpc>
                  <a:buClr>
                    <a:schemeClr val="accent3"/>
                  </a:buClr>
                </a:pPr>
                <a:r>
                  <a:rPr lang="en-IT" dirty="0"/>
                  <a:t>Measurement of </a:t>
                </a:r>
                <a:r>
                  <a:rPr lang="en-IT" b="1" dirty="0">
                    <a:solidFill>
                      <a:schemeClr val="accent3"/>
                    </a:solidFill>
                  </a:rPr>
                  <a:t>isospin mixing at T=0 </a:t>
                </a:r>
                <a:r>
                  <a:rPr lang="en-IT" dirty="0"/>
                  <a:t>via GDR throught inelastic scattering</a:t>
                </a:r>
              </a:p>
              <a:p>
                <a:endParaRPr lang="en-IT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2D9288F-7E4B-13F7-A5F1-A339EC667F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446532" y="1104900"/>
                <a:ext cx="7086155" cy="5321300"/>
              </a:xfrm>
              <a:blipFill>
                <a:blip r:embed="rId2"/>
                <a:stretch>
                  <a:fillRect l="-1073" t="-952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2CF6BA14-3179-536B-AAD7-A581A95FBFA0}"/>
              </a:ext>
            </a:extLst>
          </p:cNvPr>
          <p:cNvSpPr/>
          <p:nvPr/>
        </p:nvSpPr>
        <p:spPr>
          <a:xfrm>
            <a:off x="290945" y="4045527"/>
            <a:ext cx="8229600" cy="21058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5192974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205F2-1CAD-24F1-70A3-1C185DF5D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F39810BB-8AD7-B403-A504-903DAA9FB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222AF56-DABC-80A6-413A-03F47E9A6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587901-FAA6-D3AA-36FD-4F46B0BEC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21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E96E481-0346-42EC-0F9E-35F33E414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Summary and prespectives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758B395-B22B-85C0-6E82-E18D698EEC2A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446532" y="1104900"/>
                <a:ext cx="7086155" cy="5321300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lnSpc>
                    <a:spcPct val="131000"/>
                  </a:lnSpc>
                  <a:buNone/>
                </a:pPr>
                <a:r>
                  <a:rPr lang="en-IT" b="1" dirty="0">
                    <a:solidFill>
                      <a:schemeClr val="accent2">
                        <a:lumMod val="75000"/>
                      </a:schemeClr>
                    </a:solidFill>
                  </a:rPr>
                  <a:t>SUMMARY</a:t>
                </a:r>
              </a:p>
              <a:p>
                <a:pPr>
                  <a:lnSpc>
                    <a:spcPct val="131000"/>
                  </a:lnSpc>
                </a:pPr>
                <a:r>
                  <a:rPr lang="en-IT" dirty="0"/>
                  <a:t>We measure the isospin mixing via GDR in </a:t>
                </a:r>
                <a:r>
                  <a:rPr lang="en-IT" baseline="30000" dirty="0"/>
                  <a:t>72</a:t>
                </a:r>
                <a:r>
                  <a:rPr lang="en-IT" dirty="0"/>
                  <a:t>Kr at ELIGANT setup at the IFIN-HH Tandem (Bucharest)</a:t>
                </a:r>
              </a:p>
              <a:p>
                <a:pPr>
                  <a:lnSpc>
                    <a:spcPct val="131000"/>
                  </a:lnSpc>
                </a:pPr>
                <a:r>
                  <a:rPr lang="en-IT" dirty="0"/>
                  <a:t>We found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it-IT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it-IT" b="0" i="0" smtClean="0">
                        <a:latin typeface="Cambria Math" panose="02040503050406030204" pitchFamily="18" charset="0"/>
                      </a:rPr>
                      <m:t>=(3.5</m:t>
                    </m:r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±0.8)%</m:t>
                    </m:r>
                  </m:oMath>
                </a14:m>
                <a:r>
                  <a:rPr lang="en-IT" dirty="0"/>
                  <a:t> at T=1.3 MeV and </a:t>
                </a:r>
                <a:br>
                  <a:rPr lang="en-IT" dirty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IT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p>
                        <m:r>
                          <a:rPr lang="it-IT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it-IT" b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it-IT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it-IT" b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it-IT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it-IT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it-IT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it-IT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it-IT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  <m:r>
                      <a:rPr lang="it-IT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)%</m:t>
                    </m:r>
                  </m:oMath>
                </a14:m>
                <a:r>
                  <a:rPr lang="en-IT" b="1" dirty="0">
                    <a:solidFill>
                      <a:schemeClr val="accent2"/>
                    </a:solidFill>
                  </a:rPr>
                  <a:t> at T=0</a:t>
                </a:r>
              </a:p>
              <a:p>
                <a:pPr>
                  <a:lnSpc>
                    <a:spcPct val="131000"/>
                  </a:lnSpc>
                </a:pPr>
                <a:r>
                  <a:rPr lang="en-IT" dirty="0"/>
                  <a:t>We obtained the correction term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T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T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𝜹</m:t>
                        </m:r>
                      </m:e>
                      <m:sub>
                        <m:r>
                          <a:rPr lang="it-IT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it-IT" b="1" dirty="0">
                    <a:solidFill>
                      <a:schemeClr val="accent4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it-IT" b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it-IT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it-IT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it-IT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𝟔𝟔</m:t>
                    </m:r>
                    <m:r>
                      <a:rPr lang="it-IT" b="1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it-IT" b="1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it-IT" b="1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it-IT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𝟏𝟒</m:t>
                    </m:r>
                    <m:r>
                      <a:rPr lang="it-IT" b="1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)%</m:t>
                    </m:r>
                  </m:oMath>
                </a14:m>
                <a:r>
                  <a:rPr lang="en-IT" b="1" dirty="0">
                    <a:solidFill>
                      <a:schemeClr val="accent4"/>
                    </a:solidFill>
                  </a:rPr>
                  <a:t> </a:t>
                </a:r>
                <a:endParaRPr lang="en-IT" b="1" dirty="0"/>
              </a:p>
              <a:p>
                <a:pPr marL="0" indent="0">
                  <a:lnSpc>
                    <a:spcPct val="131000"/>
                  </a:lnSpc>
                  <a:buNone/>
                </a:pPr>
                <a:r>
                  <a:rPr lang="en-IT" b="1" dirty="0">
                    <a:solidFill>
                      <a:schemeClr val="accent3">
                        <a:lumMod val="50000"/>
                      </a:schemeClr>
                    </a:solidFill>
                  </a:rPr>
                  <a:t>PRESPECTIVES</a:t>
                </a:r>
              </a:p>
              <a:p>
                <a:pPr>
                  <a:lnSpc>
                    <a:spcPct val="131000"/>
                  </a:lnSpc>
                  <a:buClr>
                    <a:schemeClr val="accent3"/>
                  </a:buClr>
                </a:pPr>
                <a:r>
                  <a:rPr lang="en-IT" b="1" dirty="0">
                    <a:solidFill>
                      <a:schemeClr val="accent5"/>
                    </a:solidFill>
                  </a:rPr>
                  <a:t>Exotic beam </a:t>
                </a:r>
                <a:r>
                  <a:rPr lang="en-IT" dirty="0"/>
                  <a:t>to reach N=Z nuclei with A &gt; 80</a:t>
                </a:r>
              </a:p>
              <a:p>
                <a:pPr>
                  <a:lnSpc>
                    <a:spcPct val="131000"/>
                  </a:lnSpc>
                  <a:buClr>
                    <a:schemeClr val="accent3"/>
                  </a:buClr>
                </a:pPr>
                <a:r>
                  <a:rPr lang="en-IT" dirty="0"/>
                  <a:t>Measurement of </a:t>
                </a:r>
                <a:r>
                  <a:rPr lang="en-IT" b="1" dirty="0">
                    <a:solidFill>
                      <a:schemeClr val="accent3"/>
                    </a:solidFill>
                  </a:rPr>
                  <a:t>isospin mixing at T=0 </a:t>
                </a:r>
                <a:r>
                  <a:rPr lang="en-IT" dirty="0"/>
                  <a:t>via GDR throught inelastic scattering</a:t>
                </a:r>
              </a:p>
              <a:p>
                <a:endParaRPr lang="en-IT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758B395-B22B-85C0-6E82-E18D698EEC2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446532" y="1104900"/>
                <a:ext cx="7086155" cy="5321300"/>
              </a:xfrm>
              <a:blipFill>
                <a:blip r:embed="rId2"/>
                <a:stretch>
                  <a:fillRect l="-1073" t="-952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224371E8-B104-BE0B-CDD0-A3E18863A8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10"/>
          <a:stretch>
            <a:fillRect/>
          </a:stretch>
        </p:blipFill>
        <p:spPr>
          <a:xfrm>
            <a:off x="7532687" y="2157136"/>
            <a:ext cx="4353419" cy="349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04096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6D8C6-2E32-13D5-CFCF-382A5AA76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C5327A9C-0B31-E800-73DA-4FB9D641A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206BE83-50CF-7EE0-26AB-B7206AF41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19C056-D3BD-B4A9-F9C2-FDD9926D5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21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0938F3-6ACA-D3F1-7060-7901D1BEA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Summary and prespectives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1F4D4D0F-CBB5-F9F9-94C1-824E7C8E1206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446532" y="1104900"/>
                <a:ext cx="7086155" cy="5321300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lnSpc>
                    <a:spcPct val="131000"/>
                  </a:lnSpc>
                  <a:buNone/>
                </a:pPr>
                <a:r>
                  <a:rPr lang="en-IT" b="1" dirty="0">
                    <a:solidFill>
                      <a:schemeClr val="accent2">
                        <a:lumMod val="75000"/>
                      </a:schemeClr>
                    </a:solidFill>
                  </a:rPr>
                  <a:t>SUMMARY</a:t>
                </a:r>
              </a:p>
              <a:p>
                <a:pPr>
                  <a:lnSpc>
                    <a:spcPct val="131000"/>
                  </a:lnSpc>
                </a:pPr>
                <a:r>
                  <a:rPr lang="en-IT" dirty="0"/>
                  <a:t>We measure the isospin mixing via GDR in </a:t>
                </a:r>
                <a:r>
                  <a:rPr lang="en-IT" baseline="30000" dirty="0"/>
                  <a:t>72</a:t>
                </a:r>
                <a:r>
                  <a:rPr lang="en-IT" dirty="0"/>
                  <a:t>Kr at ELIGANT setup at the IFIN-HH Tandem (Bucharest)</a:t>
                </a:r>
              </a:p>
              <a:p>
                <a:pPr>
                  <a:lnSpc>
                    <a:spcPct val="131000"/>
                  </a:lnSpc>
                </a:pPr>
                <a:r>
                  <a:rPr lang="en-IT" dirty="0"/>
                  <a:t>We found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it-IT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it-IT" b="0" i="0" smtClean="0">
                        <a:latin typeface="Cambria Math" panose="02040503050406030204" pitchFamily="18" charset="0"/>
                      </a:rPr>
                      <m:t>=(3.5</m:t>
                    </m:r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±0.8)%</m:t>
                    </m:r>
                  </m:oMath>
                </a14:m>
                <a:r>
                  <a:rPr lang="en-IT" dirty="0"/>
                  <a:t> at T=1.3 MeV and </a:t>
                </a:r>
                <a:br>
                  <a:rPr lang="en-IT" dirty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IT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p>
                        <m:r>
                          <a:rPr lang="it-IT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it-IT" b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it-IT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it-IT" b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it-IT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it-IT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it-IT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it-IT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it-IT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  <m:r>
                      <a:rPr lang="it-IT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)%</m:t>
                    </m:r>
                  </m:oMath>
                </a14:m>
                <a:r>
                  <a:rPr lang="en-IT" b="1" dirty="0">
                    <a:solidFill>
                      <a:schemeClr val="accent2"/>
                    </a:solidFill>
                  </a:rPr>
                  <a:t> at T=0</a:t>
                </a:r>
              </a:p>
              <a:p>
                <a:pPr>
                  <a:lnSpc>
                    <a:spcPct val="131000"/>
                  </a:lnSpc>
                </a:pPr>
                <a:r>
                  <a:rPr lang="en-IT" dirty="0"/>
                  <a:t>We obtained the correction term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T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T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𝜹</m:t>
                        </m:r>
                      </m:e>
                      <m:sub>
                        <m:r>
                          <a:rPr lang="it-IT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it-IT" b="1" dirty="0">
                    <a:solidFill>
                      <a:schemeClr val="accent4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it-IT" b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it-IT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it-IT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it-IT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𝟔𝟔</m:t>
                    </m:r>
                    <m:r>
                      <a:rPr lang="it-IT" b="1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it-IT" b="1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it-IT" b="1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it-IT" b="1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𝟏𝟒</m:t>
                    </m:r>
                    <m:r>
                      <a:rPr lang="it-IT" b="1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)%</m:t>
                    </m:r>
                  </m:oMath>
                </a14:m>
                <a:r>
                  <a:rPr lang="en-IT" b="1" dirty="0">
                    <a:solidFill>
                      <a:schemeClr val="accent4"/>
                    </a:solidFill>
                  </a:rPr>
                  <a:t> </a:t>
                </a:r>
                <a:endParaRPr lang="en-IT" b="1" dirty="0"/>
              </a:p>
              <a:p>
                <a:pPr marL="0" indent="0">
                  <a:lnSpc>
                    <a:spcPct val="131000"/>
                  </a:lnSpc>
                  <a:buNone/>
                </a:pPr>
                <a:r>
                  <a:rPr lang="en-IT" b="1" dirty="0">
                    <a:solidFill>
                      <a:schemeClr val="accent3">
                        <a:lumMod val="50000"/>
                      </a:schemeClr>
                    </a:solidFill>
                  </a:rPr>
                  <a:t>PRESPECTIVES</a:t>
                </a:r>
              </a:p>
              <a:p>
                <a:pPr>
                  <a:lnSpc>
                    <a:spcPct val="131000"/>
                  </a:lnSpc>
                  <a:buClr>
                    <a:schemeClr val="accent3"/>
                  </a:buClr>
                </a:pPr>
                <a:r>
                  <a:rPr lang="en-IT" b="1" dirty="0">
                    <a:solidFill>
                      <a:schemeClr val="accent5"/>
                    </a:solidFill>
                  </a:rPr>
                  <a:t>Exotic beam </a:t>
                </a:r>
                <a:r>
                  <a:rPr lang="en-IT" dirty="0"/>
                  <a:t>to reach N=Z nuclei with A &gt; 80</a:t>
                </a:r>
              </a:p>
              <a:p>
                <a:pPr>
                  <a:lnSpc>
                    <a:spcPct val="131000"/>
                  </a:lnSpc>
                  <a:buClr>
                    <a:schemeClr val="accent3"/>
                  </a:buClr>
                </a:pPr>
                <a:r>
                  <a:rPr lang="en-IT" dirty="0"/>
                  <a:t>Measurement of </a:t>
                </a:r>
                <a:r>
                  <a:rPr lang="en-IT" b="1" dirty="0">
                    <a:solidFill>
                      <a:schemeClr val="accent3"/>
                    </a:solidFill>
                  </a:rPr>
                  <a:t>isospin mixing at T=0 </a:t>
                </a:r>
                <a:r>
                  <a:rPr lang="en-IT" dirty="0"/>
                  <a:t>via GDR throught inelastic scattering</a:t>
                </a:r>
              </a:p>
              <a:p>
                <a:endParaRPr lang="en-IT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1F4D4D0F-CBB5-F9F9-94C1-824E7C8E12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446532" y="1104900"/>
                <a:ext cx="7086155" cy="5321300"/>
              </a:xfrm>
              <a:blipFill>
                <a:blip r:embed="rId2"/>
                <a:stretch>
                  <a:fillRect l="-1073" t="-952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F3548490-0C86-F58F-C4F9-742861CB0FFE}"/>
              </a:ext>
            </a:extLst>
          </p:cNvPr>
          <p:cNvGrpSpPr>
            <a:grpSpLocks noChangeAspect="1"/>
          </p:cNvGrpSpPr>
          <p:nvPr/>
        </p:nvGrpSpPr>
        <p:grpSpPr>
          <a:xfrm>
            <a:off x="7532687" y="1759289"/>
            <a:ext cx="4353419" cy="3888000"/>
            <a:chOff x="7840675" y="2397805"/>
            <a:chExt cx="4041395" cy="360933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6BDDDC9-5C2B-83B6-BF62-75610362E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510"/>
            <a:stretch>
              <a:fillRect/>
            </a:stretch>
          </p:blipFill>
          <p:spPr>
            <a:xfrm>
              <a:off x="7840675" y="2767137"/>
              <a:ext cx="4041395" cy="3240000"/>
            </a:xfrm>
            <a:prstGeom prst="rect">
              <a:avLst/>
            </a:prstGeom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6EB8E76-6BA5-DF01-F234-A5FE4B8F57F2}"/>
                </a:ext>
              </a:extLst>
            </p:cNvPr>
            <p:cNvSpPr/>
            <p:nvPr/>
          </p:nvSpPr>
          <p:spPr>
            <a:xfrm>
              <a:off x="10941373" y="3736542"/>
              <a:ext cx="735318" cy="809145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084896-6112-C6A7-FA3A-C26DCF482B26}"/>
                </a:ext>
              </a:extLst>
            </p:cNvPr>
            <p:cNvSpPr txBox="1"/>
            <p:nvPr/>
          </p:nvSpPr>
          <p:spPr>
            <a:xfrm>
              <a:off x="9610969" y="2397805"/>
              <a:ext cx="19998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T" b="1" dirty="0">
                  <a:solidFill>
                    <a:srgbClr val="C00000"/>
                  </a:solidFill>
                </a:rPr>
                <a:t>Exotic Beams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87CEE93-21ED-C8A1-56EA-D89E44D58E90}"/>
                </a:ext>
              </a:extLst>
            </p:cNvPr>
            <p:cNvCxnSpPr>
              <a:stCxn id="10" idx="2"/>
              <a:endCxn id="9" idx="0"/>
            </p:cNvCxnSpPr>
            <p:nvPr/>
          </p:nvCxnSpPr>
          <p:spPr>
            <a:xfrm>
              <a:off x="10610889" y="2767137"/>
              <a:ext cx="698143" cy="969405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684506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06B8816-D20D-96D5-A90B-92D25FA41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C11BD6-DC75-2071-405A-EF8B1163C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22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A09A7A-0EBE-E657-A9A2-754468EF0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Collaborators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CC09C1-C4F1-1CBD-0BAB-13F6F2D50AE5}"/>
              </a:ext>
            </a:extLst>
          </p:cNvPr>
          <p:cNvSpPr txBox="1"/>
          <p:nvPr/>
        </p:nvSpPr>
        <p:spPr>
          <a:xfrm>
            <a:off x="446533" y="1197843"/>
            <a:ext cx="11298933" cy="5059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IT" sz="1600" b="1" dirty="0"/>
              <a:t>Agnese Giaz</a:t>
            </a:r>
            <a:r>
              <a:rPr lang="en-IT" sz="1600" b="1" baseline="30000" dirty="0"/>
              <a:t>a</a:t>
            </a:r>
            <a:r>
              <a:rPr lang="en-IT" sz="1600" b="1" dirty="0"/>
              <a:t>, Oliver Wieland</a:t>
            </a:r>
            <a:r>
              <a:rPr lang="en-IT" sz="1600" b="1" baseline="30000" dirty="0"/>
              <a:t>a</a:t>
            </a:r>
            <a:r>
              <a:rPr lang="en-IT" sz="1600" b="1" dirty="0"/>
              <a:t>, Angela Bracco</a:t>
            </a:r>
            <a:r>
              <a:rPr lang="en-IT" sz="1600" b="1" baseline="30000" dirty="0"/>
              <a:t>b,a</a:t>
            </a:r>
            <a:r>
              <a:rPr lang="en-IT" sz="1600" dirty="0"/>
              <a:t>, Franco Camera</a:t>
            </a:r>
            <a:r>
              <a:rPr lang="en-IT" sz="1600" baseline="30000" dirty="0"/>
              <a:t>b,a</a:t>
            </a:r>
            <a:r>
              <a:rPr lang="en-IT" sz="1600" dirty="0"/>
              <a:t>, Soichiro Aogaki</a:t>
            </a:r>
            <a:r>
              <a:rPr lang="en-IT" sz="1600" baseline="30000" dirty="0"/>
              <a:t>c</a:t>
            </a:r>
            <a:r>
              <a:rPr lang="en-IT" sz="1600" dirty="0"/>
              <a:t>, Dimiter L. Balabanskic, </a:t>
            </a:r>
            <a:br>
              <a:rPr lang="en-IT" sz="1600" dirty="0"/>
            </a:br>
            <a:r>
              <a:rPr lang="en-IT" sz="1600" dirty="0"/>
              <a:t>Maria Brezeanu</a:t>
            </a:r>
            <a:r>
              <a:rPr lang="en-IT" sz="1600" baseline="30000" dirty="0"/>
              <a:t>c</a:t>
            </a:r>
            <a:r>
              <a:rPr lang="en-IT" sz="1600" dirty="0"/>
              <a:t>, Ruxandra Borcea</a:t>
            </a:r>
            <a:r>
              <a:rPr lang="en-IT" sz="1600" baseline="30000" dirty="0"/>
              <a:t>d</a:t>
            </a:r>
            <a:r>
              <a:rPr lang="en-IT" sz="1600" dirty="0"/>
              <a:t>, Marian Boromiza</a:t>
            </a:r>
            <a:r>
              <a:rPr lang="en-IT" sz="1600" baseline="30000" dirty="0"/>
              <a:t>d</a:t>
            </a:r>
            <a:r>
              <a:rPr lang="en-IT" sz="1600" dirty="0"/>
              <a:t>, Ion Burducea</a:t>
            </a:r>
            <a:r>
              <a:rPr lang="en-IT" sz="1600" baseline="30000" dirty="0"/>
              <a:t>e</a:t>
            </a:r>
            <a:r>
              <a:rPr lang="en-IT" sz="1600" dirty="0"/>
              <a:t>, Stefana Calinescu</a:t>
            </a:r>
            <a:r>
              <a:rPr lang="en-IT" sz="1600" baseline="30000" dirty="0"/>
              <a:t>d</a:t>
            </a:r>
            <a:r>
              <a:rPr lang="en-IT" sz="1600" dirty="0"/>
              <a:t>, Adina Coman</a:t>
            </a:r>
            <a:r>
              <a:rPr lang="en-IT" sz="1600" baseline="30000" dirty="0"/>
              <a:t>d</a:t>
            </a:r>
            <a:r>
              <a:rPr lang="en-IT" sz="1600" dirty="0"/>
              <a:t>, Paul Constantin</a:t>
            </a:r>
            <a:r>
              <a:rPr lang="en-IT" sz="1600" baseline="30000" dirty="0"/>
              <a:t>c</a:t>
            </a:r>
            <a:r>
              <a:rPr lang="en-IT" sz="1600" dirty="0"/>
              <a:t>, </a:t>
            </a:r>
          </a:p>
          <a:p>
            <a:pPr>
              <a:lnSpc>
                <a:spcPct val="120000"/>
              </a:lnSpc>
            </a:pPr>
            <a:r>
              <a:rPr lang="en-IT" sz="1600" dirty="0"/>
              <a:t>Cristian Costache</a:t>
            </a:r>
            <a:r>
              <a:rPr lang="en-IT" sz="1600" baseline="30000" dirty="0"/>
              <a:t>d</a:t>
            </a:r>
            <a:r>
              <a:rPr lang="en-IT" sz="1600" dirty="0"/>
              <a:t>, Michał Ciemała</a:t>
            </a:r>
            <a:r>
              <a:rPr lang="en-IT" sz="1600" baseline="30000" dirty="0"/>
              <a:t>f</a:t>
            </a:r>
            <a:r>
              <a:rPr lang="en-IT" sz="1600" dirty="0"/>
              <a:t> , Gheorghe Ciocan</a:t>
            </a:r>
            <a:r>
              <a:rPr lang="en-IT" sz="1600" baseline="30000" dirty="0"/>
              <a:t>d</a:t>
            </a:r>
            <a:r>
              <a:rPr lang="en-IT" sz="1600" dirty="0"/>
              <a:t>, Cristina Clisu</a:t>
            </a:r>
            <a:r>
              <a:rPr lang="en-IT" sz="1600" baseline="30000" dirty="0"/>
              <a:t>d</a:t>
            </a:r>
            <a:r>
              <a:rPr lang="en-IT" sz="1600" dirty="0"/>
              <a:t>, Fabio C.L. Crespi</a:t>
            </a:r>
            <a:r>
              <a:rPr lang="en-IT" sz="1600" baseline="30000" dirty="0"/>
              <a:t>b,a</a:t>
            </a:r>
            <a:r>
              <a:rPr lang="en-IT" sz="1600" dirty="0"/>
              <a:t>, Mihai Cuciuc</a:t>
            </a:r>
            <a:r>
              <a:rPr lang="en-IT" sz="1600" baseline="30000" dirty="0"/>
              <a:t>c</a:t>
            </a:r>
            <a:r>
              <a:rPr lang="en-IT" sz="1600" dirty="0"/>
              <a:t>, Anukul Dhal</a:t>
            </a:r>
            <a:r>
              <a:rPr lang="en-IT" sz="1600" baseline="30000" dirty="0"/>
              <a:t>c</a:t>
            </a:r>
            <a:r>
              <a:rPr lang="en-IT" sz="1600" dirty="0"/>
              <a:t>, </a:t>
            </a:r>
            <a:br>
              <a:rPr lang="en-IT" sz="1600" dirty="0"/>
            </a:br>
            <a:r>
              <a:rPr lang="en-IT" sz="1600" dirty="0"/>
              <a:t>Irina Dinescu</a:t>
            </a:r>
            <a:r>
              <a:rPr lang="en-IT" sz="1600" baseline="30000" dirty="0"/>
              <a:t>d</a:t>
            </a:r>
            <a:r>
              <a:rPr lang="en-IT" sz="1600" dirty="0"/>
              <a:t>, Nikolay Djourelov</a:t>
            </a:r>
            <a:r>
              <a:rPr lang="en-IT" sz="1600" baseline="30000" dirty="0"/>
              <a:t>c</a:t>
            </a:r>
            <a:r>
              <a:rPr lang="en-IT" sz="1600" dirty="0"/>
              <a:t>, Nicoleta M. Florea</a:t>
            </a:r>
            <a:r>
              <a:rPr lang="en-IT" sz="1600" baseline="30000" dirty="0"/>
              <a:t>d</a:t>
            </a:r>
            <a:r>
              <a:rPr lang="en-IT" sz="1600" dirty="0"/>
              <a:t>, Ioana Gheorghe</a:t>
            </a:r>
            <a:r>
              <a:rPr lang="en-IT" sz="1600" baseline="30000" dirty="0"/>
              <a:t>d</a:t>
            </a:r>
            <a:r>
              <a:rPr lang="en-IT" sz="1600" dirty="0"/>
              <a:t>, Decebal Iancu</a:t>
            </a:r>
            <a:r>
              <a:rPr lang="en-IT" sz="1600" baseline="30000" dirty="0"/>
              <a:t>e</a:t>
            </a:r>
            <a:r>
              <a:rPr lang="en-IT" sz="1600" dirty="0"/>
              <a:t>, Violeta Iancu</a:t>
            </a:r>
            <a:r>
              <a:rPr lang="en-IT" sz="1600" baseline="30000" dirty="0"/>
              <a:t>c</a:t>
            </a:r>
            <a:r>
              <a:rPr lang="en-IT" sz="1600" dirty="0"/>
              <a:t>, David M. Kahl</a:t>
            </a:r>
            <a:r>
              <a:rPr lang="en-IT" sz="1600" baseline="30000" dirty="0"/>
              <a:t>c</a:t>
            </a:r>
            <a:r>
              <a:rPr lang="en-IT" sz="1600" dirty="0"/>
              <a:t>, </a:t>
            </a:r>
            <a:br>
              <a:rPr lang="en-IT" sz="1600" dirty="0"/>
            </a:br>
            <a:r>
              <a:rPr lang="en-IT" sz="1600" dirty="0"/>
              <a:t>Maria Kmiecik</a:t>
            </a:r>
            <a:r>
              <a:rPr lang="en-IT" sz="1600" baseline="30000" dirty="0"/>
              <a:t>f</a:t>
            </a:r>
            <a:r>
              <a:rPr lang="en-IT" sz="1600" dirty="0"/>
              <a:t>, Aslı Kuşoğlu</a:t>
            </a:r>
            <a:r>
              <a:rPr lang="en-IT" sz="1600" baseline="30000" dirty="0"/>
              <a:t>c,g</a:t>
            </a:r>
            <a:r>
              <a:rPr lang="en-IT" sz="1600" dirty="0"/>
              <a:t>, Razvan Lica</a:t>
            </a:r>
            <a:r>
              <a:rPr lang="en-IT" sz="1600" baseline="30000" dirty="0"/>
              <a:t>d</a:t>
            </a:r>
            <a:r>
              <a:rPr lang="en-IT" sz="1600" dirty="0"/>
              <a:t>, Adam Maj</a:t>
            </a:r>
            <a:r>
              <a:rPr lang="en-IT" sz="1600" baseline="30000" dirty="0"/>
              <a:t>f</a:t>
            </a:r>
            <a:r>
              <a:rPr lang="en-IT" sz="1600" dirty="0"/>
              <a:t> , Nicolae M. Mărginean</a:t>
            </a:r>
            <a:r>
              <a:rPr lang="en-IT" sz="1600" baseline="30000" dirty="0"/>
              <a:t>d</a:t>
            </a:r>
            <a:r>
              <a:rPr lang="en-IT" sz="1600" dirty="0"/>
              <a:t>, Raluca Mărginean</a:t>
            </a:r>
            <a:r>
              <a:rPr lang="en-IT" sz="1600" baseline="30000" dirty="0"/>
              <a:t>d</a:t>
            </a:r>
            <a:r>
              <a:rPr lang="en-IT" sz="1600" dirty="0"/>
              <a:t>, Constantin Mihai</a:t>
            </a:r>
            <a:r>
              <a:rPr lang="en-IT" sz="1600" baseline="30000" dirty="0"/>
              <a:t>d</a:t>
            </a:r>
            <a:r>
              <a:rPr lang="en-IT" sz="1600" dirty="0"/>
              <a:t>, </a:t>
            </a:r>
            <a:br>
              <a:rPr lang="en-IT" sz="1600" dirty="0"/>
            </a:br>
            <a:r>
              <a:rPr lang="en-IT" sz="1600" dirty="0"/>
              <a:t>Radu E. Mihai</a:t>
            </a:r>
            <a:r>
              <a:rPr lang="en-IT" sz="1600" baseline="30000" dirty="0"/>
              <a:t>d,h</a:t>
            </a:r>
            <a:r>
              <a:rPr lang="en-IT" sz="1600" dirty="0"/>
              <a:t>, Bénédicte Million</a:t>
            </a:r>
            <a:r>
              <a:rPr lang="en-IT" sz="1600" baseline="30000" dirty="0"/>
              <a:t>a</a:t>
            </a:r>
            <a:r>
              <a:rPr lang="en-IT" sz="1600" dirty="0"/>
              <a:t>, Catalin Neacsu</a:t>
            </a:r>
            <a:r>
              <a:rPr lang="en-IT" sz="1600" baseline="30000" dirty="0"/>
              <a:t>d</a:t>
            </a:r>
            <a:r>
              <a:rPr lang="en-IT" sz="1600" dirty="0"/>
              <a:t>, Dragos Nichita</a:t>
            </a:r>
            <a:r>
              <a:rPr lang="en-IT" sz="1600" baseline="30000" dirty="0"/>
              <a:t>c</a:t>
            </a:r>
            <a:r>
              <a:rPr lang="en-IT" sz="1600" dirty="0"/>
              <a:t>, Cristina R. Nită</a:t>
            </a:r>
            <a:r>
              <a:rPr lang="en-IT" sz="1600" baseline="30000" dirty="0"/>
              <a:t>d</a:t>
            </a:r>
            <a:r>
              <a:rPr lang="en-IT" sz="1600" dirty="0"/>
              <a:t>, Haridas Pai</a:t>
            </a:r>
            <a:r>
              <a:rPr lang="en-IT" sz="1600" baseline="30000" dirty="0"/>
              <a:t>c</a:t>
            </a:r>
            <a:r>
              <a:rPr lang="en-IT" sz="1600" dirty="0"/>
              <a:t>, Alfio D. Pappalardo</a:t>
            </a:r>
            <a:r>
              <a:rPr lang="en-IT" sz="1600" baseline="30000" dirty="0"/>
              <a:t>c</a:t>
            </a:r>
            <a:r>
              <a:rPr lang="en-IT" sz="1600" dirty="0"/>
              <a:t>, Teodora Petruse</a:t>
            </a:r>
            <a:r>
              <a:rPr lang="en-IT" sz="1600" baseline="30000" dirty="0"/>
              <a:t>c</a:t>
            </a:r>
            <a:r>
              <a:rPr lang="en-IT" sz="1600" dirty="0"/>
              <a:t>, Adrian Rotaru</a:t>
            </a:r>
            <a:r>
              <a:rPr lang="en-IT" sz="1600" baseline="30000" dirty="0"/>
              <a:t>c</a:t>
            </a:r>
            <a:r>
              <a:rPr lang="en-IT" sz="1600" dirty="0"/>
              <a:t>, Andreea B. Serban</a:t>
            </a:r>
            <a:r>
              <a:rPr lang="en-IT" sz="1600" baseline="30000" dirty="0"/>
              <a:t>c</a:t>
            </a:r>
            <a:r>
              <a:rPr lang="en-IT" sz="1600" dirty="0"/>
              <a:t>, Pär-Anders Söderström</a:t>
            </a:r>
            <a:r>
              <a:rPr lang="en-IT" sz="1600" baseline="30000" dirty="0"/>
              <a:t>c</a:t>
            </a:r>
            <a:r>
              <a:rPr lang="en-IT" sz="1600" dirty="0"/>
              <a:t>, Cristophe O. Sotty</a:t>
            </a:r>
            <a:r>
              <a:rPr lang="en-IT" sz="1600" baseline="30000" dirty="0"/>
              <a:t>d</a:t>
            </a:r>
            <a:r>
              <a:rPr lang="en-IT" sz="1600" dirty="0"/>
              <a:t>, Anamaria Spătaru</a:t>
            </a:r>
            <a:r>
              <a:rPr lang="en-IT" sz="1600" baseline="30000" dirty="0"/>
              <a:t>c</a:t>
            </a:r>
            <a:r>
              <a:rPr lang="en-IT" sz="1600" dirty="0"/>
              <a:t>, </a:t>
            </a:r>
            <a:br>
              <a:rPr lang="en-IT" sz="1600" dirty="0"/>
            </a:br>
            <a:r>
              <a:rPr lang="en-IT" sz="1600" dirty="0"/>
              <a:t>Lucian Stan</a:t>
            </a:r>
            <a:r>
              <a:rPr lang="en-IT" sz="1600" baseline="30000" dirty="0"/>
              <a:t>d</a:t>
            </a:r>
            <a:r>
              <a:rPr lang="en-IT" sz="1600" dirty="0"/>
              <a:t>, Alexandru N. State</a:t>
            </a:r>
            <a:r>
              <a:rPr lang="en-IT" sz="1600" baseline="30000" dirty="0"/>
              <a:t>c</a:t>
            </a:r>
            <a:r>
              <a:rPr lang="en-IT" sz="1600" dirty="0"/>
              <a:t>, Alexandru Stoica</a:t>
            </a:r>
            <a:r>
              <a:rPr lang="en-IT" sz="1600" baseline="30000" dirty="0"/>
              <a:t>d</a:t>
            </a:r>
            <a:r>
              <a:rPr lang="en-IT" sz="1600" dirty="0"/>
              <a:t>, Dmitry A. Testov</a:t>
            </a:r>
            <a:r>
              <a:rPr lang="en-IT" sz="1600" baseline="30000" dirty="0"/>
              <a:t>c</a:t>
            </a:r>
            <a:r>
              <a:rPr lang="en-IT" sz="1600" dirty="0"/>
              <a:t>, Sebastian Toma</a:t>
            </a:r>
            <a:r>
              <a:rPr lang="en-IT" sz="1600" baseline="30000" dirty="0"/>
              <a:t>d</a:t>
            </a:r>
            <a:r>
              <a:rPr lang="en-IT" sz="1600" dirty="0"/>
              <a:t>, Tatiana Tozar</a:t>
            </a:r>
            <a:r>
              <a:rPr lang="en-IT" sz="1600" baseline="30000" dirty="0"/>
              <a:t>c</a:t>
            </a:r>
            <a:r>
              <a:rPr lang="en-IT" sz="1600" dirty="0"/>
              <a:t>, Andrei Turturică</a:t>
            </a:r>
            <a:r>
              <a:rPr lang="en-IT" sz="1600" baseline="30000" dirty="0"/>
              <a:t>d</a:t>
            </a:r>
            <a:r>
              <a:rPr lang="en-IT" sz="1600" dirty="0"/>
              <a:t>, Gabriel V. Turturică</a:t>
            </a:r>
            <a:r>
              <a:rPr lang="en-IT" sz="1600" baseline="30000" dirty="0"/>
              <a:t>c</a:t>
            </a:r>
            <a:r>
              <a:rPr lang="en-IT" sz="1600" dirty="0"/>
              <a:t>, Sorin Ujeniuc</a:t>
            </a:r>
            <a:r>
              <a:rPr lang="en-IT" sz="1600" baseline="30000" dirty="0"/>
              <a:t>d</a:t>
            </a:r>
            <a:r>
              <a:rPr lang="en-IT" sz="1600" dirty="0"/>
              <a:t>, Vlad Vasilca</a:t>
            </a:r>
            <a:r>
              <a:rPr lang="en-IT" sz="1600" baseline="30000" dirty="0"/>
              <a:t>c</a:t>
            </a:r>
            <a:r>
              <a:rPr lang="en-IT" sz="1600" dirty="0"/>
              <a:t>, Yi Xu</a:t>
            </a:r>
            <a:r>
              <a:rPr lang="en-IT" sz="1600" baseline="30000" dirty="0"/>
              <a:t>c</a:t>
            </a:r>
            <a:r>
              <a:rPr lang="en-IT" sz="1600" dirty="0"/>
              <a:t>, Fan Zhu</a:t>
            </a:r>
            <a:r>
              <a:rPr lang="en-IT" sz="1600" baseline="30000" dirty="0"/>
              <a:t>c</a:t>
            </a:r>
          </a:p>
          <a:p>
            <a:endParaRPr lang="en-IT" sz="700" dirty="0"/>
          </a:p>
          <a:p>
            <a:pPr>
              <a:lnSpc>
                <a:spcPct val="120000"/>
              </a:lnSpc>
            </a:pPr>
            <a:r>
              <a:rPr lang="en-GB" sz="1500" i="1" baseline="30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INFN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sezione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di Milano, Via 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Celoria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16, Milano, 20133, MI, Italy</a:t>
            </a:r>
          </a:p>
          <a:p>
            <a:pPr>
              <a:lnSpc>
                <a:spcPct val="120000"/>
              </a:lnSpc>
            </a:pPr>
            <a:r>
              <a:rPr lang="en-GB" sz="1500" i="1" baseline="30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Università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degli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studi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di Milano and INFN, 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sezione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di Milano, Via 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Celoria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16, Milano, 20133, MI, Italy</a:t>
            </a:r>
          </a:p>
          <a:p>
            <a:pPr>
              <a:lnSpc>
                <a:spcPct val="120000"/>
              </a:lnSpc>
            </a:pPr>
            <a:r>
              <a:rPr lang="en-GB" sz="1500" i="1" baseline="3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 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Extreme Light Infrastructure-Nuclear Physics, Str. 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Reactorului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30, Bucharest-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Măgurele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077125, Romania</a:t>
            </a:r>
          </a:p>
          <a:p>
            <a:pPr>
              <a:lnSpc>
                <a:spcPct val="120000"/>
              </a:lnSpc>
            </a:pPr>
            <a:r>
              <a:rPr lang="en-GB" sz="1500" i="1" baseline="30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Department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of Nuclear Physics, Str. 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Reactorului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30, Bucharest-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Măgurele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077125, Romania</a:t>
            </a:r>
          </a:p>
          <a:p>
            <a:pPr>
              <a:lnSpc>
                <a:spcPct val="120000"/>
              </a:lnSpc>
            </a:pPr>
            <a:r>
              <a:rPr lang="en-GB" sz="1500" i="1" baseline="30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Applied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Nuclear Physics Department, Str. 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Reactorului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30, Bucharest-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Măgurele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077125, Romania</a:t>
            </a:r>
          </a:p>
          <a:p>
            <a:pPr>
              <a:lnSpc>
                <a:spcPct val="120000"/>
              </a:lnSpc>
            </a:pPr>
            <a:r>
              <a:rPr lang="en-GB" sz="1500" i="1" baseline="30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The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Henryk 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Niewodniczanski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Institute of Nuclear Physics, Polish Academy of Sciences, ul. 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Radzikowskiego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152, Krakow, 31-342, Poland</a:t>
            </a:r>
          </a:p>
          <a:p>
            <a:pPr>
              <a:lnSpc>
                <a:spcPct val="120000"/>
              </a:lnSpc>
            </a:pPr>
            <a:r>
              <a:rPr lang="en-GB" sz="1500" i="1" baseline="30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Department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of Physics, Faculty of Science, Istanbul University, 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Vezneciler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/Fatih, Istanbul, 34134, Turkey</a:t>
            </a:r>
          </a:p>
          <a:p>
            <a:pPr>
              <a:lnSpc>
                <a:spcPct val="120000"/>
              </a:lnSpc>
            </a:pPr>
            <a:r>
              <a:rPr lang="en-GB" sz="1500" i="1" baseline="30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</a:t>
            </a:r>
            <a:r>
              <a:rPr lang="en-GB" sz="1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Institute</a:t>
            </a:r>
            <a:r>
              <a:rPr lang="en-GB" sz="1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of Experimental and Applied Physics, Czech Technical University in Prague, Husova 240/5, Prague, 110 00, Czech Republic</a:t>
            </a:r>
            <a:endParaRPr lang="en-IT" sz="15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9C1666-61BB-2396-1A74-3577B869B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497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F8DF2-2D99-E5E4-CA9D-00B425CD7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2ABB17-E0DE-23D9-0819-6493882DA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784B13-0CC4-B082-60A5-C4E6B948B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42C8A7-6918-DE87-A802-4355FA04B17B}"/>
              </a:ext>
            </a:extLst>
          </p:cNvPr>
          <p:cNvSpPr txBox="1"/>
          <p:nvPr/>
        </p:nvSpPr>
        <p:spPr>
          <a:xfrm>
            <a:off x="446533" y="1230562"/>
            <a:ext cx="11298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Isospin symmetry plays a key role in nuclear structure and nuclear nuclear reaction.</a:t>
            </a:r>
            <a:endParaRPr lang="en-IT" sz="20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3677749-A529-0D03-FC92-B26509DF3703}"/>
              </a:ext>
            </a:extLst>
          </p:cNvPr>
          <p:cNvSpPr>
            <a:spLocks noChangeAspect="1"/>
          </p:cNvSpPr>
          <p:nvPr/>
        </p:nvSpPr>
        <p:spPr>
          <a:xfrm>
            <a:off x="682689" y="2086979"/>
            <a:ext cx="250544" cy="252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3445A7-E311-4297-77DA-4A0D0D4E694F}"/>
              </a:ext>
            </a:extLst>
          </p:cNvPr>
          <p:cNvSpPr>
            <a:spLocks noChangeAspect="1"/>
          </p:cNvSpPr>
          <p:nvPr/>
        </p:nvSpPr>
        <p:spPr>
          <a:xfrm>
            <a:off x="3721923" y="2086979"/>
            <a:ext cx="250544" cy="252000"/>
          </a:xfrm>
          <a:prstGeom prst="ellipse">
            <a:avLst/>
          </a:prstGeom>
          <a:solidFill>
            <a:srgbClr val="0432FF"/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BF4DF91-32DC-3D65-6A1D-49E0B6831A85}"/>
                  </a:ext>
                </a:extLst>
              </p:cNvPr>
              <p:cNvSpPr txBox="1"/>
              <p:nvPr/>
            </p:nvSpPr>
            <p:spPr>
              <a:xfrm>
                <a:off x="1034715" y="1924888"/>
                <a:ext cx="2611741" cy="576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≡|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=+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"/>
                          <m:endChr m:val="⟩"/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IT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BF4DF91-32DC-3D65-6A1D-49E0B6831A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715" y="1924888"/>
                <a:ext cx="2611741" cy="576183"/>
              </a:xfrm>
              <a:prstGeom prst="rect">
                <a:avLst/>
              </a:prstGeom>
              <a:blipFill>
                <a:blip r:embed="rId2"/>
                <a:stretch>
                  <a:fillRect l="-7246" t="-60870" r="-12560" b="-11739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17FF88F-1641-E35A-D31D-161B693D0B80}"/>
                  </a:ext>
                </a:extLst>
              </p:cNvPr>
              <p:cNvSpPr txBox="1"/>
              <p:nvPr/>
            </p:nvSpPr>
            <p:spPr>
              <a:xfrm>
                <a:off x="4047934" y="1924888"/>
                <a:ext cx="2617768" cy="576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≡|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"/>
                          <m:endChr m:val="⟩"/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IT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17FF88F-1641-E35A-D31D-161B693D0B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7934" y="1924888"/>
                <a:ext cx="2617768" cy="576183"/>
              </a:xfrm>
              <a:prstGeom prst="rect">
                <a:avLst/>
              </a:prstGeom>
              <a:blipFill>
                <a:blip r:embed="rId3"/>
                <a:stretch>
                  <a:fillRect l="-7246" t="-60870" r="-13043" b="-11739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AA82D5B-A1EF-1AB4-70F5-33EFFC3C3673}"/>
                  </a:ext>
                </a:extLst>
              </p:cNvPr>
              <p:cNvSpPr txBox="1"/>
              <p:nvPr/>
            </p:nvSpPr>
            <p:spPr>
              <a:xfrm>
                <a:off x="446533" y="2706696"/>
                <a:ext cx="11298932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buNone/>
                </a:pPr>
                <a:r>
                  <a:rPr lang="en-GB" sz="2000" dirty="0">
                    <a:effectLst/>
                  </a:rPr>
                  <a:t>The Coulomb interaction (weaker than the nuclear interaction) breaks the Isospin symmetry inducing a mixing between state with different Isospin:</a:t>
                </a:r>
              </a:p>
              <a:p>
                <a:pPr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GB" sz="200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it-IT" sz="2000" b="0" i="1" smtClean="0"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it-IT" sz="2000" b="0" i="1" smtClean="0"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effectLst/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it-IT" sz="2000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2000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it-IT" sz="2000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  <m:e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</m:d>
                          <m:sSup>
                            <m:sSupPr>
                              <m:ctrlP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it-IT" sz="20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sSup>
                            <m:sSupPr>
                              <m:ctrlP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2000" dirty="0">
                  <a:effectLst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AA82D5B-A1EF-1AB4-70F5-33EFFC3C36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3" y="2706696"/>
                <a:ext cx="11298932" cy="1569660"/>
              </a:xfrm>
              <a:prstGeom prst="rect">
                <a:avLst/>
              </a:prstGeom>
              <a:blipFill>
                <a:blip r:embed="rId4"/>
                <a:stretch>
                  <a:fillRect l="-562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A25EFDCF-C290-CDE2-2030-8A7379762DD5}"/>
              </a:ext>
            </a:extLst>
          </p:cNvPr>
          <p:cNvSpPr txBox="1"/>
          <p:nvPr/>
        </p:nvSpPr>
        <p:spPr>
          <a:xfrm>
            <a:off x="7682099" y="3485298"/>
            <a:ext cx="3188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C00000"/>
                </a:solidFill>
              </a:rPr>
              <a:t>Mixing</a:t>
            </a:r>
            <a:r>
              <a:rPr lang="en-GB" sz="2400" dirty="0">
                <a:solidFill>
                  <a:srgbClr val="C00000"/>
                </a:solidFill>
              </a:rPr>
              <a:t> </a:t>
            </a:r>
            <a:r>
              <a:rPr lang="en-GB" sz="2400" b="1" dirty="0">
                <a:solidFill>
                  <a:srgbClr val="C00000"/>
                </a:solidFill>
              </a:rPr>
              <a:t>Probability</a:t>
            </a:r>
            <a:r>
              <a:rPr lang="en-GB" sz="2400" dirty="0">
                <a:solidFill>
                  <a:srgbClr val="C00000"/>
                </a:solidFill>
              </a:rPr>
              <a:t> </a:t>
            </a:r>
            <a:r>
              <a:rPr lang="en-GB" sz="2400" b="1" dirty="0">
                <a:solidFill>
                  <a:srgbClr val="C00000"/>
                </a:solidFill>
              </a:rPr>
              <a:t>in the </a:t>
            </a:r>
            <a:r>
              <a:rPr lang="en-GB" sz="2400" b="1" dirty="0" err="1">
                <a:solidFill>
                  <a:srgbClr val="C00000"/>
                </a:solidFill>
              </a:rPr>
              <a:t>g.s.</a:t>
            </a:r>
            <a:r>
              <a:rPr lang="en-GB" sz="2400" b="1" dirty="0">
                <a:solidFill>
                  <a:srgbClr val="C00000"/>
                </a:solidFill>
              </a:rPr>
              <a:t> </a:t>
            </a:r>
            <a:endParaRPr lang="en-GB" sz="2400" dirty="0">
              <a:solidFill>
                <a:srgbClr val="C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EF6AA7-1712-7C5A-76BE-87FD6A413DDD}"/>
              </a:ext>
            </a:extLst>
          </p:cNvPr>
          <p:cNvSpPr txBox="1"/>
          <p:nvPr/>
        </p:nvSpPr>
        <p:spPr>
          <a:xfrm>
            <a:off x="446533" y="4743025"/>
            <a:ext cx="33235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2"/>
                </a:solidFill>
              </a:rPr>
              <a:t>Isospin mixing beyond nuclear structure: The CKM matrix</a:t>
            </a:r>
            <a:endParaRPr lang="en-GB" sz="2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41C4AB3-C494-1D09-D78E-5F44C51FB45A}"/>
                  </a:ext>
                </a:extLst>
              </p:cNvPr>
              <p:cNvSpPr txBox="1"/>
              <p:nvPr/>
            </p:nvSpPr>
            <p:spPr>
              <a:xfrm>
                <a:off x="4535904" y="4674288"/>
                <a:ext cx="3199402" cy="13378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IT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T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e/>
                          <m:e>
                            <m:sSup>
                              <m:sSup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e/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</m:eqArr>
                      </m:e>
                    </m:d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it-IT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eqArr>
                              <m:eqArr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sSub>
                                  <m:sSub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𝑢𝑑</m:t>
                                    </m:r>
                                  </m:sub>
                                </m:s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   </m:t>
                                </m:r>
                                <m:sSub>
                                  <m:sSub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𝑢𝑠</m:t>
                                    </m:r>
                                  </m:sub>
                                </m:s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  </m:t>
                                    </m:r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𝑢𝑏</m:t>
                                    </m:r>
                                  </m:sub>
                                </m:sSub>
                              </m:e>
                              <m:e/>
                              <m:e>
                                <m:sSub>
                                  <m:sSubPr>
                                    <m:ctrlP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b>
                                </m:sSub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sSub>
                                  <m:sSubPr>
                                    <m:ctrlP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sub>
                                </m:sSub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  </m:t>
                                    </m:r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sub>
                                </m:sSub>
                              </m:e>
                              <m:e/>
                            </m:eqArr>
                          </m:e>
                          <m:e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sub>
                            </m:sSub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r>
                  <a:rPr lang="en-IT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T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T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e/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e/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eqArr>
                      </m:e>
                    </m:d>
                  </m:oMath>
                </a14:m>
                <a:endParaRPr lang="en-IT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41C4AB3-C494-1D09-D78E-5F44C51FB4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904" y="4674288"/>
                <a:ext cx="3199402" cy="1337802"/>
              </a:xfrm>
              <a:prstGeom prst="rect">
                <a:avLst/>
              </a:prstGeom>
              <a:blipFill>
                <a:blip r:embed="rId5"/>
                <a:stretch>
                  <a:fillRect t="-3774" b="-849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ight Arrow 19">
            <a:extLst>
              <a:ext uri="{FF2B5EF4-FFF2-40B4-BE49-F238E27FC236}">
                <a16:creationId xmlns:a16="http://schemas.microsoft.com/office/drawing/2014/main" id="{CF9A1DC2-CB37-1E13-928E-0139576A2B73}"/>
              </a:ext>
            </a:extLst>
          </p:cNvPr>
          <p:cNvSpPr/>
          <p:nvPr/>
        </p:nvSpPr>
        <p:spPr>
          <a:xfrm>
            <a:off x="3920630" y="4906150"/>
            <a:ext cx="563437" cy="87407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A16361C-BEBC-BC01-8C4E-630FACF0F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8F1818B7-9641-249C-0C6A-D841561B4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Isospin Symmetry &amp; ISOSPIN MIXING</a:t>
            </a:r>
          </a:p>
        </p:txBody>
      </p:sp>
    </p:spTree>
    <p:extLst>
      <p:ext uri="{BB962C8B-B14F-4D97-AF65-F5344CB8AC3E}">
        <p14:creationId xmlns:p14="http://schemas.microsoft.com/office/powerpoint/2010/main" val="127729510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389E279-31B4-8D7E-FCCD-A9445EB2F4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287"/>
          <a:stretch>
            <a:fillRect/>
          </a:stretch>
        </p:blipFill>
        <p:spPr>
          <a:xfrm>
            <a:off x="446533" y="272062"/>
            <a:ext cx="11250000" cy="595273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74B792E-18E6-9315-0467-146C732242A1}"/>
              </a:ext>
            </a:extLst>
          </p:cNvPr>
          <p:cNvSpPr/>
          <p:nvPr/>
        </p:nvSpPr>
        <p:spPr>
          <a:xfrm>
            <a:off x="446534" y="4571624"/>
            <a:ext cx="11240428" cy="13119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DC3910-B85C-DA58-C9A4-26766825D013}"/>
              </a:ext>
            </a:extLst>
          </p:cNvPr>
          <p:cNvSpPr txBox="1"/>
          <p:nvPr/>
        </p:nvSpPr>
        <p:spPr>
          <a:xfrm>
            <a:off x="433280" y="4892315"/>
            <a:ext cx="11240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4400" b="1" cap="all" dirty="0">
                <a:solidFill>
                  <a:schemeClr val="bg1"/>
                </a:solidFill>
                <a:latin typeface="+mj-lt"/>
                <a:cs typeface="Ink Free" panose="020F0502020204030204" pitchFamily="34" charset="0"/>
              </a:rPr>
              <a:t>Thank you for the attention!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9D82C7-7CF6-A35A-6D93-1A06F6370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5C88A2-DBE2-3177-BC1D-F452C59C2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6533" y="6437238"/>
            <a:ext cx="8759251" cy="365125"/>
          </a:xfrm>
        </p:spPr>
        <p:txBody>
          <a:bodyPr/>
          <a:lstStyle/>
          <a:p>
            <a:r>
              <a:rPr lang="en-GB"/>
              <a:t>Isospin Mixing via GDR Decay: An Overview and Recent Results</a:t>
            </a:r>
            <a:endParaRPr lang="en-IT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70C575-C42C-3CD4-654C-B33A196FD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3902025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58891-FD4C-0032-0BB3-D76C38F9D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1FE0C5-BF59-F93F-1EB7-518096DFC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7795FC-7BCD-8A0E-D4C3-6BE4AEA77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8ED15A-E45C-8183-EA5D-EB9299D2FB25}"/>
              </a:ext>
            </a:extLst>
          </p:cNvPr>
          <p:cNvSpPr txBox="1"/>
          <p:nvPr/>
        </p:nvSpPr>
        <p:spPr>
          <a:xfrm>
            <a:off x="446533" y="1230562"/>
            <a:ext cx="11298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Isospin symmetry plays a key role in nuclear structure and nuclear nuclear reaction.</a:t>
            </a:r>
            <a:endParaRPr lang="en-IT" sz="20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1BC5611-D69D-6C7D-775B-323B65B09BE8}"/>
              </a:ext>
            </a:extLst>
          </p:cNvPr>
          <p:cNvSpPr>
            <a:spLocks noChangeAspect="1"/>
          </p:cNvSpPr>
          <p:nvPr/>
        </p:nvSpPr>
        <p:spPr>
          <a:xfrm>
            <a:off x="682689" y="2086979"/>
            <a:ext cx="250544" cy="252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54A10F9-D320-E11B-C414-2A6F7CEB7C08}"/>
              </a:ext>
            </a:extLst>
          </p:cNvPr>
          <p:cNvSpPr>
            <a:spLocks noChangeAspect="1"/>
          </p:cNvSpPr>
          <p:nvPr/>
        </p:nvSpPr>
        <p:spPr>
          <a:xfrm>
            <a:off x="3721923" y="2086979"/>
            <a:ext cx="250544" cy="252000"/>
          </a:xfrm>
          <a:prstGeom prst="ellipse">
            <a:avLst/>
          </a:prstGeom>
          <a:solidFill>
            <a:srgbClr val="0432FF"/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6D1F859-44FF-1080-DCDE-A714671AEB22}"/>
                  </a:ext>
                </a:extLst>
              </p:cNvPr>
              <p:cNvSpPr txBox="1"/>
              <p:nvPr/>
            </p:nvSpPr>
            <p:spPr>
              <a:xfrm>
                <a:off x="1034715" y="1924888"/>
                <a:ext cx="2611741" cy="576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≡|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=+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"/>
                          <m:endChr m:val="⟩"/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IT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6D1F859-44FF-1080-DCDE-A714671AEB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715" y="1924888"/>
                <a:ext cx="2611741" cy="576183"/>
              </a:xfrm>
              <a:prstGeom prst="rect">
                <a:avLst/>
              </a:prstGeom>
              <a:blipFill>
                <a:blip r:embed="rId2"/>
                <a:stretch>
                  <a:fillRect l="-7246" t="-60870" r="-12560" b="-11739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2C01E8B-3C9F-364E-2868-DA05E5D6F9EB}"/>
                  </a:ext>
                </a:extLst>
              </p:cNvPr>
              <p:cNvSpPr txBox="1"/>
              <p:nvPr/>
            </p:nvSpPr>
            <p:spPr>
              <a:xfrm>
                <a:off x="4047934" y="1924888"/>
                <a:ext cx="2617768" cy="576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≡|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"/>
                          <m:endChr m:val="⟩"/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IT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2C01E8B-3C9F-364E-2868-DA05E5D6F9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7934" y="1924888"/>
                <a:ext cx="2617768" cy="576183"/>
              </a:xfrm>
              <a:prstGeom prst="rect">
                <a:avLst/>
              </a:prstGeom>
              <a:blipFill>
                <a:blip r:embed="rId3"/>
                <a:stretch>
                  <a:fillRect l="-7246" t="-60870" r="-13043" b="-11739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378D8D1-708A-1526-A452-2D352A12490B}"/>
                  </a:ext>
                </a:extLst>
              </p:cNvPr>
              <p:cNvSpPr txBox="1"/>
              <p:nvPr/>
            </p:nvSpPr>
            <p:spPr>
              <a:xfrm>
                <a:off x="446533" y="2706696"/>
                <a:ext cx="11298932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buNone/>
                </a:pPr>
                <a:r>
                  <a:rPr lang="en-GB" sz="2000" dirty="0">
                    <a:effectLst/>
                  </a:rPr>
                  <a:t>The Coulomb interaction (weaker than the nuclear interaction) breaks the Isospin symmetry inducing a mixing between state with different Isospin:</a:t>
                </a:r>
              </a:p>
              <a:p>
                <a:pPr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GB" sz="200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it-IT" sz="2000" b="0" i="1" smtClean="0"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it-IT" sz="2000" b="0" i="1" smtClean="0"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effectLst/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it-IT" sz="2000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2000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it-IT" sz="2000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  <m:e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</m:d>
                          <m:sSup>
                            <m:sSupPr>
                              <m:ctrlP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it-IT" sz="20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sSup>
                            <m:sSupPr>
                              <m:ctrlP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2000" dirty="0">
                  <a:effectLst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378D8D1-708A-1526-A452-2D352A1249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3" y="2706696"/>
                <a:ext cx="11298932" cy="1569660"/>
              </a:xfrm>
              <a:prstGeom prst="rect">
                <a:avLst/>
              </a:prstGeom>
              <a:blipFill>
                <a:blip r:embed="rId4"/>
                <a:stretch>
                  <a:fillRect l="-562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6BAD8CE7-6D49-FA32-116B-ABA5C5D748F4}"/>
              </a:ext>
            </a:extLst>
          </p:cNvPr>
          <p:cNvSpPr txBox="1"/>
          <p:nvPr/>
        </p:nvSpPr>
        <p:spPr>
          <a:xfrm>
            <a:off x="7682099" y="3485298"/>
            <a:ext cx="3188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C00000"/>
                </a:solidFill>
              </a:rPr>
              <a:t>Mixing</a:t>
            </a:r>
            <a:r>
              <a:rPr lang="en-GB" sz="2400" dirty="0">
                <a:solidFill>
                  <a:srgbClr val="C00000"/>
                </a:solidFill>
              </a:rPr>
              <a:t> </a:t>
            </a:r>
            <a:r>
              <a:rPr lang="en-GB" sz="2400" b="1" dirty="0">
                <a:solidFill>
                  <a:srgbClr val="C00000"/>
                </a:solidFill>
              </a:rPr>
              <a:t>Probability</a:t>
            </a:r>
            <a:r>
              <a:rPr lang="en-GB" sz="2400" dirty="0">
                <a:solidFill>
                  <a:srgbClr val="C00000"/>
                </a:solidFill>
              </a:rPr>
              <a:t> </a:t>
            </a:r>
            <a:r>
              <a:rPr lang="en-GB" sz="2400" b="1" dirty="0">
                <a:solidFill>
                  <a:srgbClr val="C00000"/>
                </a:solidFill>
              </a:rPr>
              <a:t>in the </a:t>
            </a:r>
            <a:r>
              <a:rPr lang="en-GB" sz="2400" b="1" dirty="0" err="1">
                <a:solidFill>
                  <a:srgbClr val="C00000"/>
                </a:solidFill>
              </a:rPr>
              <a:t>g.s.</a:t>
            </a:r>
            <a:r>
              <a:rPr lang="en-GB" sz="2400" b="1" dirty="0">
                <a:solidFill>
                  <a:srgbClr val="C00000"/>
                </a:solidFill>
              </a:rPr>
              <a:t> </a:t>
            </a:r>
            <a:endParaRPr lang="en-GB" sz="2400" dirty="0">
              <a:solidFill>
                <a:srgbClr val="C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FD5675-7833-9D6C-280B-B22BF14A603D}"/>
              </a:ext>
            </a:extLst>
          </p:cNvPr>
          <p:cNvSpPr txBox="1"/>
          <p:nvPr/>
        </p:nvSpPr>
        <p:spPr>
          <a:xfrm>
            <a:off x="446533" y="4743025"/>
            <a:ext cx="33235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2"/>
                </a:solidFill>
              </a:rPr>
              <a:t>Isospin mixing beyond nuclear structure: The CKM matrix</a:t>
            </a:r>
            <a:endParaRPr lang="en-GB" sz="2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A5307AB-C1CC-D8A9-CE89-5EA51F30115E}"/>
                  </a:ext>
                </a:extLst>
              </p:cNvPr>
              <p:cNvSpPr txBox="1"/>
              <p:nvPr/>
            </p:nvSpPr>
            <p:spPr>
              <a:xfrm>
                <a:off x="4535904" y="4674288"/>
                <a:ext cx="3199402" cy="13378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IT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T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e/>
                          <m:e>
                            <m:sSup>
                              <m:sSup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e/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</m:eqArr>
                      </m:e>
                    </m:d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it-IT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eqArr>
                              <m:eqArr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sSub>
                                  <m:sSub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𝑢𝑑</m:t>
                                    </m:r>
                                  </m:sub>
                                </m:s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   </m:t>
                                </m:r>
                                <m:sSub>
                                  <m:sSub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𝑢𝑠</m:t>
                                    </m:r>
                                  </m:sub>
                                </m:s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  </m:t>
                                    </m:r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𝑢𝑏</m:t>
                                    </m:r>
                                  </m:sub>
                                </m:sSub>
                              </m:e>
                              <m:e/>
                              <m:e>
                                <m:sSub>
                                  <m:sSubPr>
                                    <m:ctrlP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b>
                                </m:sSub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sSub>
                                  <m:sSubPr>
                                    <m:ctrlP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sub>
                                </m:sSub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  </m:t>
                                    </m:r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sub>
                                </m:sSub>
                              </m:e>
                              <m:e/>
                            </m:eqArr>
                          </m:e>
                          <m:e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sub>
                            </m:sSub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r>
                  <a:rPr lang="en-IT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T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T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e/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e/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eqArr>
                      </m:e>
                    </m:d>
                  </m:oMath>
                </a14:m>
                <a:endParaRPr lang="en-IT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A5307AB-C1CC-D8A9-CE89-5EA51F301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904" y="4674288"/>
                <a:ext cx="3199402" cy="1337802"/>
              </a:xfrm>
              <a:prstGeom prst="rect">
                <a:avLst/>
              </a:prstGeom>
              <a:blipFill>
                <a:blip r:embed="rId5"/>
                <a:stretch>
                  <a:fillRect t="-3774" b="-849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>
            <a:extLst>
              <a:ext uri="{FF2B5EF4-FFF2-40B4-BE49-F238E27FC236}">
                <a16:creationId xmlns:a16="http://schemas.microsoft.com/office/drawing/2014/main" id="{4D83E71D-F696-F4DB-00F4-532806C1E131}"/>
              </a:ext>
            </a:extLst>
          </p:cNvPr>
          <p:cNvSpPr/>
          <p:nvPr/>
        </p:nvSpPr>
        <p:spPr>
          <a:xfrm>
            <a:off x="5450304" y="4574712"/>
            <a:ext cx="604800" cy="60016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D740FEF-D659-09AD-46BF-B591F758FA6F}"/>
                  </a:ext>
                </a:extLst>
              </p:cNvPr>
              <p:cNvSpPr txBox="1"/>
              <p:nvPr/>
            </p:nvSpPr>
            <p:spPr>
              <a:xfrm>
                <a:off x="7987578" y="4527581"/>
                <a:ext cx="3781952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IT" sz="2000" dirty="0"/>
                  <a:t>the </a:t>
                </a:r>
                <a:r>
                  <a:rPr lang="en-IT" sz="2000" b="1" dirty="0">
                    <a:solidFill>
                      <a:srgbClr val="C00000"/>
                    </a:solidFill>
                  </a:rPr>
                  <a:t>V</a:t>
                </a:r>
                <a:r>
                  <a:rPr lang="en-IT" sz="2000" b="1" baseline="-25000" dirty="0">
                    <a:solidFill>
                      <a:srgbClr val="C00000"/>
                    </a:solidFill>
                  </a:rPr>
                  <a:t>ud</a:t>
                </a:r>
                <a:r>
                  <a:rPr lang="en-IT" sz="2000" dirty="0"/>
                  <a:t> term is obtained from the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𝑓𝑡</m:t>
                    </m:r>
                  </m:oMath>
                </a14:m>
                <a:r>
                  <a:rPr lang="en-IT" sz="2000" dirty="0"/>
                  <a:t> values of 0</a:t>
                </a:r>
                <a:r>
                  <a:rPr lang="en-IT" sz="2000" baseline="30000" dirty="0"/>
                  <a:t>+</a:t>
                </a:r>
                <a:r>
                  <a:rPr lang="en-IT" sz="2000" dirty="0"/>
                  <a:t> → 0</a:t>
                </a:r>
                <a:r>
                  <a:rPr lang="en-IT" sz="2000" baseline="30000" dirty="0"/>
                  <a:t>+</a:t>
                </a:r>
                <a:r>
                  <a:rPr lang="en-IT" sz="2000" dirty="0"/>
                  <a:t> superallowed Fermi β transition.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D740FEF-D659-09AD-46BF-B591F758FA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7578" y="4527581"/>
                <a:ext cx="3781952" cy="1015663"/>
              </a:xfrm>
              <a:prstGeom prst="rect">
                <a:avLst/>
              </a:prstGeom>
              <a:blipFill>
                <a:blip r:embed="rId6"/>
                <a:stretch>
                  <a:fillRect l="-1338" t="-3704" r="-2676" b="-98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ight Arrow 19">
            <a:extLst>
              <a:ext uri="{FF2B5EF4-FFF2-40B4-BE49-F238E27FC236}">
                <a16:creationId xmlns:a16="http://schemas.microsoft.com/office/drawing/2014/main" id="{9FE9087C-A549-46A5-F222-F158CA5B34C6}"/>
              </a:ext>
            </a:extLst>
          </p:cNvPr>
          <p:cNvSpPr/>
          <p:nvPr/>
        </p:nvSpPr>
        <p:spPr>
          <a:xfrm>
            <a:off x="3920630" y="4906150"/>
            <a:ext cx="563437" cy="87407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4705CF2-71EE-B353-C6DF-765B59102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CBA9274F-9FC2-6A32-5773-ABE377E20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Isospin Symmetry &amp; ISOSPIN MIXING</a:t>
            </a:r>
          </a:p>
        </p:txBody>
      </p:sp>
    </p:spTree>
    <p:extLst>
      <p:ext uri="{BB962C8B-B14F-4D97-AF65-F5344CB8AC3E}">
        <p14:creationId xmlns:p14="http://schemas.microsoft.com/office/powerpoint/2010/main" val="1182941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80F65-9489-D135-49E6-0998FED33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0FFF94-345A-5EB5-3136-93C5101E8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94D2D5-771A-1402-7CB6-C0E980B5F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212054-897A-CBD3-37F1-955ED1A65BF4}"/>
              </a:ext>
            </a:extLst>
          </p:cNvPr>
          <p:cNvSpPr txBox="1"/>
          <p:nvPr/>
        </p:nvSpPr>
        <p:spPr>
          <a:xfrm>
            <a:off x="446533" y="1230562"/>
            <a:ext cx="11298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Isospin symmetry plays a key role in nuclear structure and nuclear nuclear reaction.</a:t>
            </a:r>
            <a:endParaRPr lang="en-IT" sz="20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700893C-8DD0-3881-B8F5-D6083364B4A3}"/>
              </a:ext>
            </a:extLst>
          </p:cNvPr>
          <p:cNvSpPr>
            <a:spLocks noChangeAspect="1"/>
          </p:cNvSpPr>
          <p:nvPr/>
        </p:nvSpPr>
        <p:spPr>
          <a:xfrm>
            <a:off x="682689" y="2086979"/>
            <a:ext cx="250544" cy="252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D77B05A-4F4A-86BC-70E4-47AF1D569BC8}"/>
              </a:ext>
            </a:extLst>
          </p:cNvPr>
          <p:cNvSpPr>
            <a:spLocks noChangeAspect="1"/>
          </p:cNvSpPr>
          <p:nvPr/>
        </p:nvSpPr>
        <p:spPr>
          <a:xfrm>
            <a:off x="3721923" y="2086979"/>
            <a:ext cx="250544" cy="252000"/>
          </a:xfrm>
          <a:prstGeom prst="ellipse">
            <a:avLst/>
          </a:prstGeom>
          <a:solidFill>
            <a:srgbClr val="0432FF"/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DAF8123-04A4-B566-0292-CD1D5F7D21E1}"/>
                  </a:ext>
                </a:extLst>
              </p:cNvPr>
              <p:cNvSpPr txBox="1"/>
              <p:nvPr/>
            </p:nvSpPr>
            <p:spPr>
              <a:xfrm>
                <a:off x="1034715" y="1924888"/>
                <a:ext cx="2611741" cy="576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≡|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=+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"/>
                          <m:endChr m:val="⟩"/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IT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DAF8123-04A4-B566-0292-CD1D5F7D21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715" y="1924888"/>
                <a:ext cx="2611741" cy="576183"/>
              </a:xfrm>
              <a:prstGeom prst="rect">
                <a:avLst/>
              </a:prstGeom>
              <a:blipFill>
                <a:blip r:embed="rId2"/>
                <a:stretch>
                  <a:fillRect l="-7246" t="-60870" r="-12560" b="-11739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B5825DA-A2F7-9686-2F5F-974331EB7BBB}"/>
                  </a:ext>
                </a:extLst>
              </p:cNvPr>
              <p:cNvSpPr txBox="1"/>
              <p:nvPr/>
            </p:nvSpPr>
            <p:spPr>
              <a:xfrm>
                <a:off x="4047934" y="1924888"/>
                <a:ext cx="2617768" cy="576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≡|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"/>
                          <m:endChr m:val="⟩"/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IT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B5825DA-A2F7-9686-2F5F-974331EB7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7934" y="1924888"/>
                <a:ext cx="2617768" cy="576183"/>
              </a:xfrm>
              <a:prstGeom prst="rect">
                <a:avLst/>
              </a:prstGeom>
              <a:blipFill>
                <a:blip r:embed="rId3"/>
                <a:stretch>
                  <a:fillRect l="-7246" t="-60870" r="-13043" b="-11739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191131B-5772-93EF-6725-5CD8B48D5192}"/>
                  </a:ext>
                </a:extLst>
              </p:cNvPr>
              <p:cNvSpPr txBox="1"/>
              <p:nvPr/>
            </p:nvSpPr>
            <p:spPr>
              <a:xfrm>
                <a:off x="446533" y="2706696"/>
                <a:ext cx="11298932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buNone/>
                </a:pPr>
                <a:r>
                  <a:rPr lang="en-GB" sz="2000" dirty="0">
                    <a:effectLst/>
                  </a:rPr>
                  <a:t>The Coulomb interaction (weaker than the nuclear interaction) breaks the Isospin symmetry inducing a mixing between state with different Isospin:</a:t>
                </a:r>
              </a:p>
              <a:p>
                <a:pPr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GB" sz="200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it-IT" sz="2000" b="0" i="1" smtClean="0"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it-IT" sz="2000" b="0" i="1" smtClean="0"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effectLst/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it-IT" sz="2000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2000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it-IT" sz="2000" b="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  <m:e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</m:d>
                          <m:sSup>
                            <m:sSupPr>
                              <m:ctrlP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it-IT" sz="20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sSup>
                            <m:sSupPr>
                              <m:ctrlP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it-IT" sz="20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2000" dirty="0">
                  <a:effectLst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191131B-5772-93EF-6725-5CD8B48D51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33" y="2706696"/>
                <a:ext cx="11298932" cy="1569660"/>
              </a:xfrm>
              <a:prstGeom prst="rect">
                <a:avLst/>
              </a:prstGeom>
              <a:blipFill>
                <a:blip r:embed="rId4"/>
                <a:stretch>
                  <a:fillRect l="-562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0D1227BB-EAD2-206F-A19D-51C01B54A8BE}"/>
              </a:ext>
            </a:extLst>
          </p:cNvPr>
          <p:cNvSpPr txBox="1"/>
          <p:nvPr/>
        </p:nvSpPr>
        <p:spPr>
          <a:xfrm>
            <a:off x="7682099" y="3485298"/>
            <a:ext cx="3188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C00000"/>
                </a:solidFill>
              </a:rPr>
              <a:t>Mixing</a:t>
            </a:r>
            <a:r>
              <a:rPr lang="en-GB" sz="2400" dirty="0">
                <a:solidFill>
                  <a:srgbClr val="C00000"/>
                </a:solidFill>
              </a:rPr>
              <a:t> </a:t>
            </a:r>
            <a:r>
              <a:rPr lang="en-GB" sz="2400" b="1" dirty="0">
                <a:solidFill>
                  <a:srgbClr val="C00000"/>
                </a:solidFill>
              </a:rPr>
              <a:t>Probability</a:t>
            </a:r>
            <a:r>
              <a:rPr lang="en-GB" sz="2400" dirty="0">
                <a:solidFill>
                  <a:srgbClr val="C00000"/>
                </a:solidFill>
              </a:rPr>
              <a:t> </a:t>
            </a:r>
            <a:r>
              <a:rPr lang="en-GB" sz="2400" b="1" dirty="0">
                <a:solidFill>
                  <a:srgbClr val="C00000"/>
                </a:solidFill>
              </a:rPr>
              <a:t>in the </a:t>
            </a:r>
            <a:r>
              <a:rPr lang="en-GB" sz="2400" b="1" dirty="0" err="1">
                <a:solidFill>
                  <a:srgbClr val="C00000"/>
                </a:solidFill>
              </a:rPr>
              <a:t>g.s.</a:t>
            </a:r>
            <a:r>
              <a:rPr lang="en-GB" sz="2400" b="1" dirty="0">
                <a:solidFill>
                  <a:srgbClr val="C00000"/>
                </a:solidFill>
              </a:rPr>
              <a:t> </a:t>
            </a:r>
            <a:endParaRPr lang="en-GB" sz="2400" dirty="0">
              <a:solidFill>
                <a:srgbClr val="C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28BA27-7B77-5EA8-02E9-97C72F36CFF6}"/>
              </a:ext>
            </a:extLst>
          </p:cNvPr>
          <p:cNvSpPr txBox="1"/>
          <p:nvPr/>
        </p:nvSpPr>
        <p:spPr>
          <a:xfrm>
            <a:off x="446533" y="4743025"/>
            <a:ext cx="33235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2"/>
                </a:solidFill>
              </a:rPr>
              <a:t>Isospin mixing beyond nuclear structure: The CKM matrix</a:t>
            </a:r>
            <a:endParaRPr lang="en-GB" sz="2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35E28EF-463D-0BFB-1E3B-85EA9A033A94}"/>
                  </a:ext>
                </a:extLst>
              </p:cNvPr>
              <p:cNvSpPr txBox="1"/>
              <p:nvPr/>
            </p:nvSpPr>
            <p:spPr>
              <a:xfrm>
                <a:off x="4535904" y="4674288"/>
                <a:ext cx="3199402" cy="13378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IT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T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e/>
                          <m:e>
                            <m:sSup>
                              <m:sSup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e/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</m:eqArr>
                      </m:e>
                    </m:d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it-IT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eqArr>
                              <m:eqArr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sSub>
                                  <m:sSub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𝑢𝑑</m:t>
                                    </m:r>
                                  </m:sub>
                                </m:s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   </m:t>
                                </m:r>
                                <m:sSub>
                                  <m:sSub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𝑢𝑠</m:t>
                                    </m:r>
                                  </m:sub>
                                </m:s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  </m:t>
                                    </m:r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𝑢𝑏</m:t>
                                    </m:r>
                                  </m:sub>
                                </m:sSub>
                              </m:e>
                              <m:e/>
                              <m:e>
                                <m:sSub>
                                  <m:sSubPr>
                                    <m:ctrlP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b>
                                </m:sSub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sSub>
                                  <m:sSubPr>
                                    <m:ctrlP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sub>
                                </m:sSub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  </m:t>
                                    </m:r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sub>
                                </m:sSub>
                              </m:e>
                              <m:e/>
                            </m:eqArr>
                          </m:e>
                          <m:e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sub>
                            </m:sSub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r>
                  <a:rPr lang="en-IT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T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T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e/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e/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eqArr>
                      </m:e>
                    </m:d>
                  </m:oMath>
                </a14:m>
                <a:endParaRPr lang="en-IT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35E28EF-463D-0BFB-1E3B-85EA9A033A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904" y="4674288"/>
                <a:ext cx="3199402" cy="1337802"/>
              </a:xfrm>
              <a:prstGeom prst="rect">
                <a:avLst/>
              </a:prstGeom>
              <a:blipFill>
                <a:blip r:embed="rId5"/>
                <a:stretch>
                  <a:fillRect t="-3774" b="-849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>
            <a:extLst>
              <a:ext uri="{FF2B5EF4-FFF2-40B4-BE49-F238E27FC236}">
                <a16:creationId xmlns:a16="http://schemas.microsoft.com/office/drawing/2014/main" id="{3D7182F7-F4A9-875A-FFE3-AEC8A2902493}"/>
              </a:ext>
            </a:extLst>
          </p:cNvPr>
          <p:cNvSpPr/>
          <p:nvPr/>
        </p:nvSpPr>
        <p:spPr>
          <a:xfrm>
            <a:off x="5450304" y="4574712"/>
            <a:ext cx="604800" cy="60016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96B6C56-1D17-70CC-4EBF-6577878C52B7}"/>
                  </a:ext>
                </a:extLst>
              </p:cNvPr>
              <p:cNvSpPr txBox="1"/>
              <p:nvPr/>
            </p:nvSpPr>
            <p:spPr>
              <a:xfrm>
                <a:off x="7987578" y="4527581"/>
                <a:ext cx="3781952" cy="16312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IT" sz="2000" dirty="0"/>
                  <a:t>the </a:t>
                </a:r>
                <a:r>
                  <a:rPr lang="en-IT" sz="2000" b="1" dirty="0">
                    <a:solidFill>
                      <a:srgbClr val="C00000"/>
                    </a:solidFill>
                  </a:rPr>
                  <a:t>V</a:t>
                </a:r>
                <a:r>
                  <a:rPr lang="en-IT" sz="2000" b="1" baseline="-25000" dirty="0">
                    <a:solidFill>
                      <a:srgbClr val="C00000"/>
                    </a:solidFill>
                  </a:rPr>
                  <a:t>ud</a:t>
                </a:r>
                <a:r>
                  <a:rPr lang="en-IT" sz="2000" dirty="0"/>
                  <a:t> term is obtained from the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𝑓𝑡</m:t>
                    </m:r>
                  </m:oMath>
                </a14:m>
                <a:r>
                  <a:rPr lang="en-IT" sz="2000" dirty="0"/>
                  <a:t> values of 0</a:t>
                </a:r>
                <a:r>
                  <a:rPr lang="en-IT" sz="2000" baseline="30000" dirty="0"/>
                  <a:t>+</a:t>
                </a:r>
                <a:r>
                  <a:rPr lang="en-IT" sz="2000" dirty="0"/>
                  <a:t> → 0</a:t>
                </a:r>
                <a:r>
                  <a:rPr lang="en-IT" sz="2000" baseline="30000" dirty="0"/>
                  <a:t>+</a:t>
                </a:r>
                <a:r>
                  <a:rPr lang="en-IT" sz="2000" dirty="0"/>
                  <a:t> superallowed Fermi β transition.</a:t>
                </a:r>
              </a:p>
              <a:p>
                <a:r>
                  <a:rPr lang="en-GB" sz="2000" dirty="0"/>
                  <a:t>T</a:t>
                </a:r>
                <a:r>
                  <a:rPr lang="en-IT" sz="2000" dirty="0"/>
                  <a:t>he </a:t>
                </a:r>
                <a:r>
                  <a:rPr lang="en-GB" sz="2000" dirty="0"/>
                  <a:t>isospin-symmetry-breaking corrected </a:t>
                </a:r>
                <a14:m>
                  <m:oMath xmlns:m="http://schemas.openxmlformats.org/officeDocument/2006/math">
                    <m:r>
                      <a:rPr lang="en-GB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=(1+</m:t>
                    </m:r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)(1+</m:t>
                    </m:r>
                    <m:sSub>
                      <m:sSubPr>
                        <m:ctrlPr>
                          <a:rPr lang="it-IT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𝜹</m:t>
                        </m:r>
                      </m:e>
                      <m:sub>
                        <m:r>
                          <a:rPr lang="it-IT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it-I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IT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96B6C56-1D17-70CC-4EBF-6577878C52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7578" y="4527581"/>
                <a:ext cx="3781952" cy="1631216"/>
              </a:xfrm>
              <a:prstGeom prst="rect">
                <a:avLst/>
              </a:prstGeom>
              <a:blipFill>
                <a:blip r:embed="rId6"/>
                <a:stretch>
                  <a:fillRect l="-1338" t="-2326" r="-2676" b="-69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ight Arrow 19">
            <a:extLst>
              <a:ext uri="{FF2B5EF4-FFF2-40B4-BE49-F238E27FC236}">
                <a16:creationId xmlns:a16="http://schemas.microsoft.com/office/drawing/2014/main" id="{92773AD7-8C61-2FAE-7E16-02C394C37688}"/>
              </a:ext>
            </a:extLst>
          </p:cNvPr>
          <p:cNvSpPr/>
          <p:nvPr/>
        </p:nvSpPr>
        <p:spPr>
          <a:xfrm>
            <a:off x="3920630" y="4906150"/>
            <a:ext cx="563437" cy="87407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9F46384-2057-09AE-F67D-781F558981DE}"/>
              </a:ext>
            </a:extLst>
          </p:cNvPr>
          <p:cNvSpPr/>
          <p:nvPr/>
        </p:nvSpPr>
        <p:spPr>
          <a:xfrm>
            <a:off x="11163915" y="5768197"/>
            <a:ext cx="453627" cy="378568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A8CFFE99-3D13-B942-39A3-68EE82F7D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AD4C6600-826C-53B2-5969-AADE53316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Isospin Symmetry &amp; ISOSPIN MIXING</a:t>
            </a:r>
          </a:p>
        </p:txBody>
      </p:sp>
    </p:spTree>
    <p:extLst>
      <p:ext uri="{BB962C8B-B14F-4D97-AF65-F5344CB8AC3E}">
        <p14:creationId xmlns:p14="http://schemas.microsoft.com/office/powerpoint/2010/main" val="3120027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4A881-E81B-AC94-113F-833E56D40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E5088A0-4350-3FCB-6108-5A6E34848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Isospin Mixing via GDR Decay: An Overview and Recent Results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1649F0-2A35-5CEA-7A9B-50C37210B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48FE8C-BC0B-C4FA-EAEB-55B7EE951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How we can measure Isospin mixing?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53D48C-C891-2203-0DF4-3E1400B6338E}"/>
              </a:ext>
            </a:extLst>
          </p:cNvPr>
          <p:cNvSpPr txBox="1"/>
          <p:nvPr/>
        </p:nvSpPr>
        <p:spPr>
          <a:xfrm>
            <a:off x="446532" y="1171307"/>
            <a:ext cx="112989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i="1" dirty="0">
                <a:solidFill>
                  <a:schemeClr val="accent1"/>
                </a:solidFill>
              </a:rPr>
              <a:t>Measuring transition strictly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i="1" dirty="0">
                <a:solidFill>
                  <a:schemeClr val="accent1"/>
                </a:solidFill>
              </a:rPr>
              <a:t>forbidden by isospin conservation.</a:t>
            </a:r>
            <a:endParaRPr lang="en-GB" sz="2400" b="1" dirty="0">
              <a:solidFill>
                <a:schemeClr val="accent1"/>
              </a:solidFill>
              <a:effectLst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30DC5CF-2692-3F5B-2306-CFA91FB37659}"/>
              </a:ext>
            </a:extLst>
          </p:cNvPr>
          <p:cNvCxnSpPr>
            <a:cxnSpLocks/>
          </p:cNvCxnSpPr>
          <p:nvPr/>
        </p:nvCxnSpPr>
        <p:spPr>
          <a:xfrm flipV="1">
            <a:off x="4186989" y="1743933"/>
            <a:ext cx="0" cy="4428000"/>
          </a:xfrm>
          <a:prstGeom prst="line">
            <a:avLst/>
          </a:pr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D3EFF96-2A77-33FC-4BBF-05C85CAE5994}"/>
              </a:ext>
            </a:extLst>
          </p:cNvPr>
          <p:cNvCxnSpPr>
            <a:cxnSpLocks/>
          </p:cNvCxnSpPr>
          <p:nvPr/>
        </p:nvCxnSpPr>
        <p:spPr>
          <a:xfrm flipV="1">
            <a:off x="7984958" y="1743933"/>
            <a:ext cx="0" cy="4428000"/>
          </a:xfrm>
          <a:prstGeom prst="line">
            <a:avLst/>
          </a:prstGeom>
          <a:ln w="762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6BF854-02C8-0803-091A-7C811940A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A. Giaz - Zakopane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886487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Custom 5">
      <a:dk1>
        <a:srgbClr val="000000"/>
      </a:dk1>
      <a:lt1>
        <a:srgbClr val="FFFFFF"/>
      </a:lt1>
      <a:dk2>
        <a:srgbClr val="000000"/>
      </a:dk2>
      <a:lt2>
        <a:srgbClr val="FEFFFF"/>
      </a:lt2>
      <a:accent1>
        <a:srgbClr val="011892"/>
      </a:accent1>
      <a:accent2>
        <a:srgbClr val="0096FF"/>
      </a:accent2>
      <a:accent3>
        <a:srgbClr val="FFD300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02FD16F1-9B46-E948-9FD5-FEC4E57D233B}" vid="{1450FE39-9435-5A4C-B8C5-29B0D28398D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1629</TotalTime>
  <Words>5836</Words>
  <Application>Microsoft Macintosh PowerPoint</Application>
  <PresentationFormat>Widescreen</PresentationFormat>
  <Paragraphs>744</Paragraphs>
  <Slides>60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7" baseType="lpstr">
      <vt:lpstr>Aptos</vt:lpstr>
      <vt:lpstr>Aptos Display</vt:lpstr>
      <vt:lpstr>Arial</vt:lpstr>
      <vt:lpstr>Cambria Math</vt:lpstr>
      <vt:lpstr>Wingdings</vt:lpstr>
      <vt:lpstr>Wingdings 2</vt:lpstr>
      <vt:lpstr>Dividend</vt:lpstr>
      <vt:lpstr>Isospin Mixing via GDR Decay: An Overview and Recent Results</vt:lpstr>
      <vt:lpstr>OUTLINE</vt:lpstr>
      <vt:lpstr>Motivations</vt:lpstr>
      <vt:lpstr>Isospin Symmetry &amp; ISOSPIN MIXING</vt:lpstr>
      <vt:lpstr>Isospin Symmetry &amp; ISOSPIN MIXING</vt:lpstr>
      <vt:lpstr>Isospin Symmetry &amp; ISOSPIN MIXING</vt:lpstr>
      <vt:lpstr>Isospin Symmetry &amp; ISOSPIN MIXING</vt:lpstr>
      <vt:lpstr>Isospin Symmetry &amp; ISOSPIN MIXING</vt:lpstr>
      <vt:lpstr>How we can measure Isospin mixing?</vt:lpstr>
      <vt:lpstr>How we can measure Isospin mixing?</vt:lpstr>
      <vt:lpstr>How we can measure Isospin mixing?</vt:lpstr>
      <vt:lpstr>How we can measure Isospin mixing?</vt:lpstr>
      <vt:lpstr>Previous experiments based on GDR TECNIQUE (I)</vt:lpstr>
      <vt:lpstr>Previous experiments based on GDR TECNIQUE (I)</vt:lpstr>
      <vt:lpstr>Previous experiments based on GDR TECNIQUE (I)</vt:lpstr>
      <vt:lpstr>Previous experiments BASED on GDR TECNIQUE (II)</vt:lpstr>
      <vt:lpstr>Previous experiments BASED on GDR TECNIQUE (II)</vt:lpstr>
      <vt:lpstr>Previous experiments BASED on GDR TECNIQUE (II)</vt:lpstr>
      <vt:lpstr>Isospin MIXING in 72Kr</vt:lpstr>
      <vt:lpstr>Isospin MIXING in 72Kr</vt:lpstr>
      <vt:lpstr>Isospin MIXING in 72Kr</vt:lpstr>
      <vt:lpstr>Isospin MIXING in 72Kr</vt:lpstr>
      <vt:lpstr>Isospin MIXING in 72Kr</vt:lpstr>
      <vt:lpstr>Isospin MIXING in 72Kr</vt:lpstr>
      <vt:lpstr>Isospin MIXING in 72Kr</vt:lpstr>
      <vt:lpstr>Experimental technique and Setup </vt:lpstr>
      <vt:lpstr>Experimental Technique: GDR (I)</vt:lpstr>
      <vt:lpstr>Experimental Technique: GDR (I)</vt:lpstr>
      <vt:lpstr>Experimental Technique: GDR (I)</vt:lpstr>
      <vt:lpstr>Experimental Technique: GDR (I)</vt:lpstr>
      <vt:lpstr>Experimental Technique: GDR (I)</vt:lpstr>
      <vt:lpstr>Experimental Technique: GDR (I)</vt:lpstr>
      <vt:lpstr>Experimental Technique: GDR (II)</vt:lpstr>
      <vt:lpstr>Experimental Technique: GDR (II)</vt:lpstr>
      <vt:lpstr>Data analysis tecnique</vt:lpstr>
      <vt:lpstr>Data analysis tecnique</vt:lpstr>
      <vt:lpstr>Experimental Setup</vt:lpstr>
      <vt:lpstr>Experimental Setup</vt:lpstr>
      <vt:lpstr>Experimental Setup</vt:lpstr>
      <vt:lpstr>Results</vt:lpstr>
      <vt:lpstr>Results: EVAPORATION RESIDUES</vt:lpstr>
      <vt:lpstr>Results: HIGH-ENRGY γ-RaY Spectra</vt:lpstr>
      <vt:lpstr>Results: HIGH-ENRGY γ-RaY Spectra</vt:lpstr>
      <vt:lpstr>Results: MiXING Estimation</vt:lpstr>
      <vt:lpstr>Results: MiXING Estimation</vt:lpstr>
      <vt:lpstr>Results: MiXING Estimation</vt:lpstr>
      <vt:lpstr>Results: α^2 MiXING PaRAMETER (I)</vt:lpstr>
      <vt:lpstr>Results: α^2 MiXING PaRAMETER (I)</vt:lpstr>
      <vt:lpstr>Results: α^2 MiXING PaRAMETER (I)</vt:lpstr>
      <vt:lpstr>Results: α^2 MiXING PaRAMETER (I)</vt:lpstr>
      <vt:lpstr>Results: α^2 MiXING PaRAMETER (I)</vt:lpstr>
      <vt:lpstr>Results: α^2 MiXING PaRAMETER (II)</vt:lpstr>
      <vt:lpstr>Results: α^2 MiXING PaRAMETER (II)</vt:lpstr>
      <vt:lpstr>RESULTS: Correction term δ_c</vt:lpstr>
      <vt:lpstr>RESULTS: Correction term δ_c</vt:lpstr>
      <vt:lpstr>Summary and prespectives</vt:lpstr>
      <vt:lpstr>Summary and prespectives</vt:lpstr>
      <vt:lpstr>Summary and prespectives</vt:lpstr>
      <vt:lpstr>Collaborators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Giaz Agnese</dc:creator>
  <cp:lastModifiedBy>Giaz Agnese</cp:lastModifiedBy>
  <cp:revision>36</cp:revision>
  <cp:lastPrinted>2026-06-30T13:51:26Z</cp:lastPrinted>
  <dcterms:created xsi:type="dcterms:W3CDTF">2025-09-05T11:59:46Z</dcterms:created>
  <dcterms:modified xsi:type="dcterms:W3CDTF">2026-08-31T08:04:52Z</dcterms:modified>
</cp:coreProperties>
</file>