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57" r:id="rId2"/>
    <p:sldId id="2166" r:id="rId3"/>
    <p:sldId id="608" r:id="rId4"/>
    <p:sldId id="661" r:id="rId5"/>
    <p:sldId id="2172" r:id="rId6"/>
    <p:sldId id="2167" r:id="rId7"/>
    <p:sldId id="881" r:id="rId8"/>
    <p:sldId id="470" r:id="rId9"/>
    <p:sldId id="1009" r:id="rId10"/>
    <p:sldId id="1011" r:id="rId11"/>
    <p:sldId id="2175" r:id="rId12"/>
    <p:sldId id="961" r:id="rId13"/>
    <p:sldId id="895" r:id="rId14"/>
    <p:sldId id="818" r:id="rId15"/>
    <p:sldId id="819" r:id="rId16"/>
    <p:sldId id="821" r:id="rId17"/>
    <p:sldId id="871" r:id="rId18"/>
    <p:sldId id="2179" r:id="rId19"/>
    <p:sldId id="2180" r:id="rId20"/>
    <p:sldId id="2182" r:id="rId21"/>
    <p:sldId id="2177" r:id="rId22"/>
    <p:sldId id="2183" r:id="rId23"/>
    <p:sldId id="2174" r:id="rId24"/>
    <p:sldId id="2153" r:id="rId25"/>
    <p:sldId id="981" r:id="rId26"/>
    <p:sldId id="983" r:id="rId2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05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64"/>
    <p:restoredTop sz="94729"/>
  </p:normalViewPr>
  <p:slideViewPr>
    <p:cSldViewPr snapToGrid="0">
      <p:cViewPr varScale="1">
        <p:scale>
          <a:sx n="95" d="100"/>
          <a:sy n="95" d="100"/>
        </p:scale>
        <p:origin x="19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48AD9-1FF7-B843-98C6-207CBCC60EB3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EA869-0694-624B-B6FE-B57F674FB2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433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57393-87EE-C546-A282-612C6F0079C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121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57393-87EE-C546-A282-612C6F0079C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165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EA869-0694-624B-B6FE-B57F674FB236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457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6CD40-4AF9-A045-81E2-F54512675A74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E1F6-3118-EC4A-B1E9-A0EC057645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7947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6CD40-4AF9-A045-81E2-F54512675A74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E1F6-3118-EC4A-B1E9-A0EC057645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925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6CD40-4AF9-A045-81E2-F54512675A74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E1F6-3118-EC4A-B1E9-A0EC057645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34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6CD40-4AF9-A045-81E2-F54512675A74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E1F6-3118-EC4A-B1E9-A0EC057645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448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6CD40-4AF9-A045-81E2-F54512675A74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E1F6-3118-EC4A-B1E9-A0EC057645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47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6CD40-4AF9-A045-81E2-F54512675A74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E1F6-3118-EC4A-B1E9-A0EC057645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794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6CD40-4AF9-A045-81E2-F54512675A74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E1F6-3118-EC4A-B1E9-A0EC057645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245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6CD40-4AF9-A045-81E2-F54512675A74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E1F6-3118-EC4A-B1E9-A0EC057645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8718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6CD40-4AF9-A045-81E2-F54512675A74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E1F6-3118-EC4A-B1E9-A0EC057645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69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6CD40-4AF9-A045-81E2-F54512675A74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E1F6-3118-EC4A-B1E9-A0EC057645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3672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6CD40-4AF9-A045-81E2-F54512675A74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E1F6-3118-EC4A-B1E9-A0EC057645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2707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6CD40-4AF9-A045-81E2-F54512675A74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1E1F6-3118-EC4A-B1E9-A0EC057645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0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://link.aps.org/pdf/10.1103/PRXQuantum.5.037001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emf"/><Relationship Id="rId18" Type="http://schemas.openxmlformats.org/officeDocument/2006/relationships/image" Target="../media/image63.emf"/><Relationship Id="rId3" Type="http://schemas.openxmlformats.org/officeDocument/2006/relationships/image" Target="../media/image48.emf"/><Relationship Id="rId7" Type="http://schemas.openxmlformats.org/officeDocument/2006/relationships/image" Target="../media/image52.emf"/><Relationship Id="rId12" Type="http://schemas.openxmlformats.org/officeDocument/2006/relationships/image" Target="../media/image57.emf"/><Relationship Id="rId17" Type="http://schemas.openxmlformats.org/officeDocument/2006/relationships/image" Target="../media/image62.emf"/><Relationship Id="rId2" Type="http://schemas.openxmlformats.org/officeDocument/2006/relationships/image" Target="../media/image47.emf"/><Relationship Id="rId16" Type="http://schemas.openxmlformats.org/officeDocument/2006/relationships/image" Target="../media/image6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emf"/><Relationship Id="rId15" Type="http://schemas.openxmlformats.org/officeDocument/2006/relationships/image" Target="../media/image60.emf"/><Relationship Id="rId10" Type="http://schemas.openxmlformats.org/officeDocument/2006/relationships/image" Target="../media/image55.emf"/><Relationship Id="rId19" Type="http://schemas.openxmlformats.org/officeDocument/2006/relationships/image" Target="../media/image64.emf"/><Relationship Id="rId4" Type="http://schemas.openxmlformats.org/officeDocument/2006/relationships/image" Target="../media/image49.emf"/><Relationship Id="rId9" Type="http://schemas.openxmlformats.org/officeDocument/2006/relationships/image" Target="../media/image54.png"/><Relationship Id="rId14" Type="http://schemas.openxmlformats.org/officeDocument/2006/relationships/image" Target="../media/image59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6.png"/><Relationship Id="rId7" Type="http://schemas.openxmlformats.org/officeDocument/2006/relationships/image" Target="../media/image155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2.png"/><Relationship Id="rId4" Type="http://schemas.openxmlformats.org/officeDocument/2006/relationships/image" Target="../media/image67.png"/><Relationship Id="rId9" Type="http://schemas.openxmlformats.org/officeDocument/2006/relationships/image" Target="../media/image7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emf"/><Relationship Id="rId4" Type="http://schemas.openxmlformats.org/officeDocument/2006/relationships/image" Target="../media/image7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emf"/><Relationship Id="rId5" Type="http://schemas.openxmlformats.org/officeDocument/2006/relationships/image" Target="../media/image84.emf"/><Relationship Id="rId4" Type="http://schemas.openxmlformats.org/officeDocument/2006/relationships/image" Target="../media/image8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emf"/><Relationship Id="rId13" Type="http://schemas.openxmlformats.org/officeDocument/2006/relationships/image" Target="../media/image98.emf"/><Relationship Id="rId3" Type="http://schemas.openxmlformats.org/officeDocument/2006/relationships/image" Target="../media/image88.emf"/><Relationship Id="rId7" Type="http://schemas.openxmlformats.org/officeDocument/2006/relationships/image" Target="../media/image92.emf"/><Relationship Id="rId12" Type="http://schemas.openxmlformats.org/officeDocument/2006/relationships/image" Target="../media/image97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emf"/><Relationship Id="rId11" Type="http://schemas.openxmlformats.org/officeDocument/2006/relationships/image" Target="../media/image96.emf"/><Relationship Id="rId5" Type="http://schemas.openxmlformats.org/officeDocument/2006/relationships/image" Target="../media/image90.emf"/><Relationship Id="rId15" Type="http://schemas.openxmlformats.org/officeDocument/2006/relationships/image" Target="../media/image74.png"/><Relationship Id="rId10" Type="http://schemas.openxmlformats.org/officeDocument/2006/relationships/image" Target="../media/image95.emf"/><Relationship Id="rId4" Type="http://schemas.openxmlformats.org/officeDocument/2006/relationships/image" Target="../media/image89.emf"/><Relationship Id="rId9" Type="http://schemas.openxmlformats.org/officeDocument/2006/relationships/image" Target="../media/image94.emf"/><Relationship Id="rId14" Type="http://schemas.openxmlformats.org/officeDocument/2006/relationships/image" Target="../media/image9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99.png"/><Relationship Id="rId4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emf"/><Relationship Id="rId3" Type="http://schemas.openxmlformats.org/officeDocument/2006/relationships/image" Target="../media/image97.emf"/><Relationship Id="rId7" Type="http://schemas.openxmlformats.org/officeDocument/2006/relationships/image" Target="../media/image112.emf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emf"/><Relationship Id="rId11" Type="http://schemas.openxmlformats.org/officeDocument/2006/relationships/image" Target="../media/image116.emf"/><Relationship Id="rId5" Type="http://schemas.openxmlformats.org/officeDocument/2006/relationships/image" Target="../media/image110.emf"/><Relationship Id="rId10" Type="http://schemas.openxmlformats.org/officeDocument/2006/relationships/image" Target="../media/image115.emf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emf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emf"/><Relationship Id="rId11" Type="http://schemas.openxmlformats.org/officeDocument/2006/relationships/image" Target="../media/image125.png"/><Relationship Id="rId5" Type="http://schemas.openxmlformats.org/officeDocument/2006/relationships/image" Target="../media/image120.emf"/><Relationship Id="rId10" Type="http://schemas.openxmlformats.org/officeDocument/2006/relationships/image" Target="../media/image109.png"/><Relationship Id="rId4" Type="http://schemas.openxmlformats.org/officeDocument/2006/relationships/image" Target="../media/image119.emf"/><Relationship Id="rId9" Type="http://schemas.openxmlformats.org/officeDocument/2006/relationships/image" Target="../media/image1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emf"/><Relationship Id="rId3" Type="http://schemas.openxmlformats.org/officeDocument/2006/relationships/image" Target="../media/image127.emf"/><Relationship Id="rId7" Type="http://schemas.openxmlformats.org/officeDocument/2006/relationships/image" Target="../media/image131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emf"/><Relationship Id="rId5" Type="http://schemas.openxmlformats.org/officeDocument/2006/relationships/image" Target="../media/image129.emf"/><Relationship Id="rId10" Type="http://schemas.openxmlformats.org/officeDocument/2006/relationships/image" Target="../media/image134.emf"/><Relationship Id="rId4" Type="http://schemas.openxmlformats.org/officeDocument/2006/relationships/image" Target="../media/image128.emf"/><Relationship Id="rId9" Type="http://schemas.openxmlformats.org/officeDocument/2006/relationships/image" Target="../media/image1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jpeg"/><Relationship Id="rId13" Type="http://schemas.openxmlformats.org/officeDocument/2006/relationships/image" Target="../media/image144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12" Type="http://schemas.openxmlformats.org/officeDocument/2006/relationships/image" Target="../media/image35.png"/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11" Type="http://schemas.openxmlformats.org/officeDocument/2006/relationships/image" Target="../media/image34.png"/><Relationship Id="rId5" Type="http://schemas.openxmlformats.org/officeDocument/2006/relationships/image" Target="../media/image138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Relationship Id="rId14" Type="http://schemas.openxmlformats.org/officeDocument/2006/relationships/image" Target="../media/image126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6.png"/><Relationship Id="rId18" Type="http://schemas.openxmlformats.org/officeDocument/2006/relationships/image" Target="../media/image161.png"/><Relationship Id="rId26" Type="http://schemas.openxmlformats.org/officeDocument/2006/relationships/image" Target="../media/image169.png"/><Relationship Id="rId21" Type="http://schemas.openxmlformats.org/officeDocument/2006/relationships/image" Target="../media/image164.png"/><Relationship Id="rId34" Type="http://schemas.openxmlformats.org/officeDocument/2006/relationships/image" Target="../media/image177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17" Type="http://schemas.openxmlformats.org/officeDocument/2006/relationships/image" Target="../media/image160.png"/><Relationship Id="rId25" Type="http://schemas.openxmlformats.org/officeDocument/2006/relationships/image" Target="../media/image168.png"/><Relationship Id="rId33" Type="http://schemas.openxmlformats.org/officeDocument/2006/relationships/image" Target="../media/image176.png"/><Relationship Id="rId2" Type="http://schemas.openxmlformats.org/officeDocument/2006/relationships/image" Target="../media/image145.png"/><Relationship Id="rId16" Type="http://schemas.openxmlformats.org/officeDocument/2006/relationships/image" Target="../media/image159.png"/><Relationship Id="rId20" Type="http://schemas.openxmlformats.org/officeDocument/2006/relationships/image" Target="../media/image163.jpeg"/><Relationship Id="rId29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11" Type="http://schemas.openxmlformats.org/officeDocument/2006/relationships/image" Target="../media/image154.png"/><Relationship Id="rId24" Type="http://schemas.openxmlformats.org/officeDocument/2006/relationships/image" Target="../media/image167.png"/><Relationship Id="rId32" Type="http://schemas.openxmlformats.org/officeDocument/2006/relationships/image" Target="../media/image175.png"/><Relationship Id="rId37" Type="http://schemas.openxmlformats.org/officeDocument/2006/relationships/image" Target="../media/image180.jpeg"/><Relationship Id="rId5" Type="http://schemas.openxmlformats.org/officeDocument/2006/relationships/image" Target="../media/image148.png"/><Relationship Id="rId15" Type="http://schemas.openxmlformats.org/officeDocument/2006/relationships/image" Target="../media/image158.png"/><Relationship Id="rId23" Type="http://schemas.openxmlformats.org/officeDocument/2006/relationships/image" Target="../media/image166.png"/><Relationship Id="rId28" Type="http://schemas.openxmlformats.org/officeDocument/2006/relationships/image" Target="../media/image171.png"/><Relationship Id="rId36" Type="http://schemas.openxmlformats.org/officeDocument/2006/relationships/image" Target="../media/image179.png"/><Relationship Id="rId10" Type="http://schemas.openxmlformats.org/officeDocument/2006/relationships/image" Target="../media/image153.png"/><Relationship Id="rId19" Type="http://schemas.openxmlformats.org/officeDocument/2006/relationships/image" Target="../media/image162.png"/><Relationship Id="rId31" Type="http://schemas.openxmlformats.org/officeDocument/2006/relationships/image" Target="../media/image174.jpg"/><Relationship Id="rId4" Type="http://schemas.openxmlformats.org/officeDocument/2006/relationships/image" Target="../media/image147.png"/><Relationship Id="rId9" Type="http://schemas.openxmlformats.org/officeDocument/2006/relationships/image" Target="../media/image152.png"/><Relationship Id="rId14" Type="http://schemas.openxmlformats.org/officeDocument/2006/relationships/image" Target="../media/image157.png"/><Relationship Id="rId22" Type="http://schemas.openxmlformats.org/officeDocument/2006/relationships/image" Target="../media/image165.png"/><Relationship Id="rId27" Type="http://schemas.openxmlformats.org/officeDocument/2006/relationships/image" Target="../media/image170.jpeg"/><Relationship Id="rId30" Type="http://schemas.openxmlformats.org/officeDocument/2006/relationships/image" Target="../media/image173.png"/><Relationship Id="rId35" Type="http://schemas.openxmlformats.org/officeDocument/2006/relationships/image" Target="../media/image178.png"/><Relationship Id="rId8" Type="http://schemas.openxmlformats.org/officeDocument/2006/relationships/image" Target="../media/image151.jpeg"/><Relationship Id="rId3" Type="http://schemas.openxmlformats.org/officeDocument/2006/relationships/image" Target="../media/image14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7" Type="http://schemas.openxmlformats.org/officeDocument/2006/relationships/image" Target="../media/image186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3" Type="http://schemas.openxmlformats.org/officeDocument/2006/relationships/image" Target="../media/image188.png"/><Relationship Id="rId7" Type="http://schemas.openxmlformats.org/officeDocument/2006/relationships/image" Target="../media/image192.emf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1.emf"/><Relationship Id="rId11" Type="http://schemas.openxmlformats.org/officeDocument/2006/relationships/image" Target="../media/image196.png"/><Relationship Id="rId5" Type="http://schemas.openxmlformats.org/officeDocument/2006/relationships/image" Target="../media/image190.emf"/><Relationship Id="rId10" Type="http://schemas.openxmlformats.org/officeDocument/2006/relationships/image" Target="../media/image195.png"/><Relationship Id="rId4" Type="http://schemas.openxmlformats.org/officeDocument/2006/relationships/image" Target="../media/image189.png"/><Relationship Id="rId9" Type="http://schemas.openxmlformats.org/officeDocument/2006/relationships/image" Target="../media/image19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png"/><Relationship Id="rId3" Type="http://schemas.openxmlformats.org/officeDocument/2006/relationships/image" Target="../media/image196.png"/><Relationship Id="rId7" Type="http://schemas.openxmlformats.org/officeDocument/2006/relationships/image" Target="../media/image19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5" Type="http://schemas.openxmlformats.org/officeDocument/2006/relationships/image" Target="../media/image193.png"/><Relationship Id="rId10" Type="http://schemas.openxmlformats.org/officeDocument/2006/relationships/image" Target="../media/image200.png"/><Relationship Id="rId4" Type="http://schemas.openxmlformats.org/officeDocument/2006/relationships/image" Target="../media/image194.png"/><Relationship Id="rId9" Type="http://schemas.openxmlformats.org/officeDocument/2006/relationships/image" Target="../media/image19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11" Type="http://schemas.openxmlformats.org/officeDocument/2006/relationships/image" Target="../media/image22.png"/><Relationship Id="rId5" Type="http://schemas.openxmlformats.org/officeDocument/2006/relationships/image" Target="../media/image16.emf"/><Relationship Id="rId10" Type="http://schemas.openxmlformats.org/officeDocument/2006/relationships/image" Target="../media/image21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24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1.emf"/><Relationship Id="rId4" Type="http://schemas.openxmlformats.org/officeDocument/2006/relationships/image" Target="../media/image1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jpeg"/><Relationship Id="rId10" Type="http://schemas.openxmlformats.org/officeDocument/2006/relationships/image" Target="../media/image33.png"/><Relationship Id="rId4" Type="http://schemas.openxmlformats.org/officeDocument/2006/relationships/image" Target="../media/image27.emf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emf"/><Relationship Id="rId12" Type="http://schemas.openxmlformats.org/officeDocument/2006/relationships/image" Target="../media/image37.emf"/><Relationship Id="rId17" Type="http://schemas.openxmlformats.org/officeDocument/2006/relationships/image" Target="../media/image42.emf"/><Relationship Id="rId2" Type="http://schemas.openxmlformats.org/officeDocument/2006/relationships/image" Target="../media/image34.png"/><Relationship Id="rId16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36.png"/><Relationship Id="rId15" Type="http://schemas.openxmlformats.org/officeDocument/2006/relationships/image" Target="../media/image40.png"/><Relationship Id="rId10" Type="http://schemas.openxmlformats.org/officeDocument/2006/relationships/image" Target="../media/image201.pdf"/><Relationship Id="rId1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3.png"/><Relationship Id="rId7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A0C2AC-1025-92EA-D03B-8881C784D9FF}"/>
              </a:ext>
            </a:extLst>
          </p:cNvPr>
          <p:cNvSpPr/>
          <p:nvPr/>
        </p:nvSpPr>
        <p:spPr>
          <a:xfrm>
            <a:off x="614828" y="1208269"/>
            <a:ext cx="86751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  <a:ea typeface="Calibri"/>
                <a:cs typeface="Times New Roman"/>
              </a:rPr>
              <a:t>Using quantum computers </a:t>
            </a:r>
          </a:p>
          <a:p>
            <a:pPr algn="ctr"/>
            <a:r>
              <a:rPr lang="en-US" sz="3200" dirty="0">
                <a:solidFill>
                  <a:srgbClr val="0070C0"/>
                </a:solidFill>
                <a:ea typeface="Calibri"/>
                <a:cs typeface="Times New Roman"/>
              </a:rPr>
              <a:t>for nuclear structure studies</a:t>
            </a:r>
          </a:p>
        </p:txBody>
      </p:sp>
      <p:sp>
        <p:nvSpPr>
          <p:cNvPr id="5" name="AutoShape 2">
            <a:hlinkClick r:id="rId3" tooltip="La ressource a été trouvée dans  UNPAYWALL"/>
            <a:extLst>
              <a:ext uri="{FF2B5EF4-FFF2-40B4-BE49-F238E27FC236}">
                <a16:creationId xmlns:a16="http://schemas.microsoft.com/office/drawing/2014/main" id="{39FA7A10-76DA-54F5-C6CB-49B825030E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44688" y="-296863"/>
            <a:ext cx="342900" cy="34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4">
            <a:hlinkClick r:id="rId3" tooltip="La ressource a été trouvée dans  UNPAYWALL"/>
            <a:extLst>
              <a:ext uri="{FF2B5EF4-FFF2-40B4-BE49-F238E27FC236}">
                <a16:creationId xmlns:a16="http://schemas.microsoft.com/office/drawing/2014/main" id="{F8BD0885-BA64-6CF6-6A31-9BB107BD46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97088" y="-144463"/>
            <a:ext cx="342900" cy="34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02F107-F50F-F71B-6D7D-BFE0986AE56A}"/>
              </a:ext>
            </a:extLst>
          </p:cNvPr>
          <p:cNvSpPr/>
          <p:nvPr/>
        </p:nvSpPr>
        <p:spPr>
          <a:xfrm>
            <a:off x="1932656" y="2166443"/>
            <a:ext cx="60937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dirty="0"/>
              <a:t>Denis Lacroix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F320D94-B11F-B9C5-9FA1-DBB6B2F4AD33}"/>
              </a:ext>
            </a:extLst>
          </p:cNvPr>
          <p:cNvSpPr txBox="1"/>
          <p:nvPr/>
        </p:nvSpPr>
        <p:spPr>
          <a:xfrm>
            <a:off x="779584" y="5966885"/>
            <a:ext cx="88315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080808"/>
                </a:solidFill>
              </a:rPr>
              <a:t>Many-body physics and QC </a:t>
            </a:r>
            <a:r>
              <a:rPr lang="en-US" sz="1050" dirty="0">
                <a:solidFill>
                  <a:srgbClr val="080808"/>
                </a:solidFill>
              </a:rPr>
              <a:t>- T. </a:t>
            </a:r>
            <a:r>
              <a:rPr lang="en-US" sz="1050" dirty="0" err="1">
                <a:solidFill>
                  <a:srgbClr val="080808"/>
                </a:solidFill>
              </a:rPr>
              <a:t>Ayral</a:t>
            </a:r>
            <a:r>
              <a:rPr lang="en-US" sz="1050" dirty="0">
                <a:solidFill>
                  <a:srgbClr val="080808"/>
                </a:solidFill>
              </a:rPr>
              <a:t>, P. </a:t>
            </a:r>
            <a:r>
              <a:rPr lang="en-US" sz="1050" dirty="0" err="1">
                <a:solidFill>
                  <a:srgbClr val="080808"/>
                </a:solidFill>
              </a:rPr>
              <a:t>Besserve</a:t>
            </a:r>
            <a:r>
              <a:rPr lang="en-US" sz="1050" dirty="0">
                <a:solidFill>
                  <a:srgbClr val="080808"/>
                </a:solidFill>
              </a:rPr>
              <a:t>, D. Lacroix, and E.A. Ruiz Guzman , Quantum computing with and for many-body physics, EPJA 59  (2023)</a:t>
            </a:r>
          </a:p>
          <a:p>
            <a:r>
              <a:rPr lang="en-US" sz="1050" b="1" dirty="0">
                <a:solidFill>
                  <a:srgbClr val="080808"/>
                </a:solidFill>
              </a:rPr>
              <a:t>Symmetry and QC – </a:t>
            </a:r>
            <a:r>
              <a:rPr lang="en-US" sz="1050" dirty="0">
                <a:solidFill>
                  <a:srgbClr val="080808"/>
                </a:solidFill>
              </a:rPr>
              <a:t>D. Lacroix, A. Ruiz Guzman and P. </a:t>
            </a:r>
            <a:r>
              <a:rPr lang="en-US" sz="1050" dirty="0" err="1">
                <a:solidFill>
                  <a:srgbClr val="080808"/>
                </a:solidFill>
              </a:rPr>
              <a:t>Siwach</a:t>
            </a:r>
            <a:r>
              <a:rPr lang="en-US" sz="1050" dirty="0">
                <a:solidFill>
                  <a:srgbClr val="080808"/>
                </a:solidFill>
              </a:rPr>
              <a:t>, </a:t>
            </a:r>
            <a:r>
              <a:rPr lang="fr-FR" sz="1050" dirty="0" err="1">
                <a:solidFill>
                  <a:srgbClr val="080808"/>
                </a:solidFill>
              </a:rPr>
              <a:t>Symmetry</a:t>
            </a:r>
            <a:r>
              <a:rPr lang="fr-FR" sz="1050" dirty="0">
                <a:solidFill>
                  <a:srgbClr val="080808"/>
                </a:solidFill>
              </a:rPr>
              <a:t> </a:t>
            </a:r>
            <a:r>
              <a:rPr lang="fr-FR" sz="1050" dirty="0" err="1">
                <a:solidFill>
                  <a:srgbClr val="080808"/>
                </a:solidFill>
              </a:rPr>
              <a:t>breaking</a:t>
            </a:r>
            <a:r>
              <a:rPr lang="fr-FR" sz="1050" dirty="0">
                <a:solidFill>
                  <a:srgbClr val="080808"/>
                </a:solidFill>
              </a:rPr>
              <a:t>/</a:t>
            </a:r>
            <a:r>
              <a:rPr lang="fr-FR" sz="1050" dirty="0" err="1">
                <a:solidFill>
                  <a:srgbClr val="080808"/>
                </a:solidFill>
              </a:rPr>
              <a:t>symmetry</a:t>
            </a:r>
            <a:r>
              <a:rPr lang="fr-FR" sz="1050" dirty="0">
                <a:solidFill>
                  <a:srgbClr val="080808"/>
                </a:solidFill>
              </a:rPr>
              <a:t> </a:t>
            </a:r>
            <a:r>
              <a:rPr lang="fr-FR" sz="1050" dirty="0" err="1">
                <a:solidFill>
                  <a:srgbClr val="080808"/>
                </a:solidFill>
              </a:rPr>
              <a:t>preserving</a:t>
            </a:r>
            <a:r>
              <a:rPr lang="fr-FR" sz="1050" dirty="0">
                <a:solidFill>
                  <a:srgbClr val="080808"/>
                </a:solidFill>
              </a:rPr>
              <a:t> circuits and </a:t>
            </a:r>
            <a:r>
              <a:rPr lang="fr-FR" sz="1050" dirty="0" err="1">
                <a:solidFill>
                  <a:srgbClr val="080808"/>
                </a:solidFill>
              </a:rPr>
              <a:t>symmetry</a:t>
            </a:r>
            <a:r>
              <a:rPr lang="fr-FR" sz="1050" dirty="0">
                <a:solidFill>
                  <a:srgbClr val="080808"/>
                </a:solidFill>
              </a:rPr>
              <a:t> </a:t>
            </a:r>
            <a:r>
              <a:rPr lang="fr-FR" sz="1050" dirty="0" err="1">
                <a:solidFill>
                  <a:srgbClr val="080808"/>
                </a:solidFill>
              </a:rPr>
              <a:t>restoration</a:t>
            </a:r>
            <a:r>
              <a:rPr lang="fr-FR" sz="1050" dirty="0">
                <a:solidFill>
                  <a:srgbClr val="080808"/>
                </a:solidFill>
              </a:rPr>
              <a:t> on quantum computers, </a:t>
            </a:r>
            <a:r>
              <a:rPr lang="en-US" sz="1050" dirty="0">
                <a:solidFill>
                  <a:srgbClr val="080808"/>
                </a:solidFill>
              </a:rPr>
              <a:t>EPJA 59 (2023) </a:t>
            </a:r>
          </a:p>
          <a:p>
            <a:r>
              <a:rPr lang="en-US" sz="1050" b="1" dirty="0">
                <a:solidFill>
                  <a:srgbClr val="080808"/>
                </a:solidFill>
              </a:rPr>
              <a:t>CERN Quantum </a:t>
            </a:r>
            <a:r>
              <a:rPr lang="en-US" sz="1050" dirty="0">
                <a:solidFill>
                  <a:srgbClr val="080808"/>
                </a:solidFill>
              </a:rPr>
              <a:t>Initiative – Di </a:t>
            </a:r>
            <a:r>
              <a:rPr lang="en-US" sz="1050" dirty="0" err="1">
                <a:solidFill>
                  <a:srgbClr val="080808"/>
                </a:solidFill>
              </a:rPr>
              <a:t>Meglio</a:t>
            </a:r>
            <a:r>
              <a:rPr lang="en-US" sz="1050" dirty="0">
                <a:solidFill>
                  <a:srgbClr val="080808"/>
                </a:solidFill>
              </a:rPr>
              <a:t> et al., Quantum Computing for High-Energy Physics: State of the Art and Challenges,  PRX Quantum 5, 037001 (2024)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0899BD0-695B-26DC-12BE-D826FD283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3298" y="4232137"/>
            <a:ext cx="2410303" cy="113060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DBAC566-84C1-C865-D8DD-79BACD4857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9109" y="4296200"/>
            <a:ext cx="1041400" cy="1009650"/>
          </a:xfrm>
          <a:prstGeom prst="rect">
            <a:avLst/>
          </a:prstGeom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9C666D5D-ACD0-381E-2791-A49D5BACE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155" y="2764266"/>
            <a:ext cx="2140589" cy="72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55A7919-BFF9-E035-65AC-BE6DA4FFD1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6004" y="2812156"/>
            <a:ext cx="3972762" cy="264850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2434116-D5F9-A6D6-8663-8D61BC3690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5159" y="2764266"/>
            <a:ext cx="1243379" cy="940563"/>
          </a:xfrm>
          <a:prstGeom prst="rect">
            <a:avLst/>
          </a:prstGeom>
        </p:spPr>
      </p:pic>
      <p:sp>
        <p:nvSpPr>
          <p:cNvPr id="2" name="AutoShape 2" descr="The 5th Conference on Advances in Radioactive Isotope Science (ARIS2026)">
            <a:extLst>
              <a:ext uri="{FF2B5EF4-FFF2-40B4-BE49-F238E27FC236}">
                <a16:creationId xmlns:a16="http://schemas.microsoft.com/office/drawing/2014/main" id="{5EC77151-7D0F-0E6B-1FA1-7CCA8E8BC0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00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4" descr="The 5th Conference on Advances in Radioactive Isotope Science (ARIS2026)">
            <a:extLst>
              <a:ext uri="{FF2B5EF4-FFF2-40B4-BE49-F238E27FC236}">
                <a16:creationId xmlns:a16="http://schemas.microsoft.com/office/drawing/2014/main" id="{74AB90A9-4A49-2106-05D8-3399344F68F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53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6" descr="The 5th Conference on Advances in Radioactive Isotope Science (ARIS2026)">
            <a:extLst>
              <a:ext uri="{FF2B5EF4-FFF2-40B4-BE49-F238E27FC236}">
                <a16:creationId xmlns:a16="http://schemas.microsoft.com/office/drawing/2014/main" id="{674B6A99-4E63-F209-6F41-2F21D7E09C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05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378A5C1-D0D4-82A2-8740-E59AD00680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02778" y="43670"/>
            <a:ext cx="7772400" cy="95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64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69BD8A5-24F8-EA60-2442-16DE28284540}"/>
              </a:ext>
            </a:extLst>
          </p:cNvPr>
          <p:cNvSpPr txBox="1"/>
          <p:nvPr/>
        </p:nvSpPr>
        <p:spPr>
          <a:xfrm>
            <a:off x="2821413" y="12701"/>
            <a:ext cx="70015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A brief overview of the symmetry restoration problem </a:t>
            </a:r>
          </a:p>
          <a:p>
            <a:pPr algn="r"/>
            <a:r>
              <a:rPr lang="en-US" sz="2400" dirty="0">
                <a:solidFill>
                  <a:srgbClr val="0070C0"/>
                </a:solidFill>
              </a:rPr>
              <a:t>and its solution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86C6731-78F0-5430-7D76-D680855AD200}"/>
              </a:ext>
            </a:extLst>
          </p:cNvPr>
          <p:cNvCxnSpPr/>
          <p:nvPr/>
        </p:nvCxnSpPr>
        <p:spPr>
          <a:xfrm flipV="1">
            <a:off x="424070" y="433989"/>
            <a:ext cx="9481930" cy="0"/>
          </a:xfrm>
          <a:prstGeom prst="line">
            <a:avLst/>
          </a:prstGeom>
          <a:ln w="412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9F395E1-E608-B3C9-620C-5693FC138A7E}"/>
              </a:ext>
            </a:extLst>
          </p:cNvPr>
          <p:cNvGrpSpPr/>
          <p:nvPr/>
        </p:nvGrpSpPr>
        <p:grpSpPr>
          <a:xfrm>
            <a:off x="227057" y="2029365"/>
            <a:ext cx="5736800" cy="1367020"/>
            <a:chOff x="174221" y="3845556"/>
            <a:chExt cx="5736800" cy="1367020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1D3E22CA-02A3-BE1A-2AA1-38D3941FED89}"/>
                </a:ext>
              </a:extLst>
            </p:cNvPr>
            <p:cNvSpPr txBox="1"/>
            <p:nvPr/>
          </p:nvSpPr>
          <p:spPr>
            <a:xfrm>
              <a:off x="174221" y="3845556"/>
              <a:ext cx="1297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For 2 qubits</a:t>
              </a:r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547FFF09-09A9-EDFB-EB22-46B8D747B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19999" y="4339155"/>
              <a:ext cx="4545801" cy="308049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E4ADE7-43D5-3C88-C244-94CA0EBFFEE1}"/>
                </a:ext>
              </a:extLst>
            </p:cNvPr>
            <p:cNvSpPr/>
            <p:nvPr/>
          </p:nvSpPr>
          <p:spPr>
            <a:xfrm>
              <a:off x="2207851" y="4681464"/>
              <a:ext cx="484549" cy="13413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60915F4-9815-7C31-1BF2-A1D250A56B6C}"/>
                </a:ext>
              </a:extLst>
            </p:cNvPr>
            <p:cNvSpPr>
              <a:spLocks/>
            </p:cNvSpPr>
            <p:nvPr/>
          </p:nvSpPr>
          <p:spPr>
            <a:xfrm>
              <a:off x="3087636" y="4681464"/>
              <a:ext cx="1656000" cy="134138"/>
            </a:xfrm>
            <a:prstGeom prst="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45C4E6C-7346-BBF1-8620-2ACEBE28E090}"/>
                </a:ext>
              </a:extLst>
            </p:cNvPr>
            <p:cNvSpPr/>
            <p:nvPr/>
          </p:nvSpPr>
          <p:spPr>
            <a:xfrm>
              <a:off x="5217288" y="4681464"/>
              <a:ext cx="484549" cy="134138"/>
            </a:xfrm>
            <a:prstGeom prst="rect">
              <a:avLst/>
            </a:prstGeom>
            <a:solidFill>
              <a:srgbClr val="00B05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DE5284E4-3AE1-5C20-4BE9-5D4FC2DC4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9482" y="4922265"/>
              <a:ext cx="902918" cy="288000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2F2BC0C3-4518-ADE9-D201-DDC0054EA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88573" y="4918890"/>
              <a:ext cx="1206486" cy="288000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48AB93C1-436F-A100-09E6-5431DC297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08103" y="4924576"/>
              <a:ext cx="902918" cy="288000"/>
            </a:xfrm>
            <a:prstGeom prst="rect">
              <a:avLst/>
            </a:prstGeom>
          </p:spPr>
        </p:pic>
      </p:grpSp>
      <p:pic>
        <p:nvPicPr>
          <p:cNvPr id="22" name="Image 21">
            <a:extLst>
              <a:ext uri="{FF2B5EF4-FFF2-40B4-BE49-F238E27FC236}">
                <a16:creationId xmlns:a16="http://schemas.microsoft.com/office/drawing/2014/main" id="{B0B95815-0820-C315-2065-78F81C11B4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8859" y="2500510"/>
            <a:ext cx="3310682" cy="3530783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DD5FF508-196D-D21E-BD09-0070F66CFCA0}"/>
              </a:ext>
            </a:extLst>
          </p:cNvPr>
          <p:cNvSpPr txBox="1"/>
          <p:nvPr/>
        </p:nvSpPr>
        <p:spPr>
          <a:xfrm>
            <a:off x="995777" y="6543891"/>
            <a:ext cx="8871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D. Lacroix,  “</a:t>
            </a:r>
            <a:r>
              <a:rPr lang="en-US" sz="1400" i="1" dirty="0"/>
              <a:t>Symmetry-Assisted Preparation of Entangled Many-Body States on a Quantum Computer</a:t>
            </a:r>
            <a:r>
              <a:rPr lang="en-US" sz="1400" dirty="0"/>
              <a:t>”, PRL 125 (2020).</a:t>
            </a:r>
            <a:endParaRPr lang="fr-FR" sz="1400" dirty="0"/>
          </a:p>
          <a:p>
            <a:r>
              <a:rPr lang="en-US" sz="1400" dirty="0"/>
              <a:t>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6725F097-919D-AB61-B563-84213E1E419E}"/>
              </a:ext>
            </a:extLst>
          </p:cNvPr>
          <p:cNvGrpSpPr/>
          <p:nvPr/>
        </p:nvGrpSpPr>
        <p:grpSpPr>
          <a:xfrm>
            <a:off x="264377" y="933903"/>
            <a:ext cx="6300964" cy="1169794"/>
            <a:chOff x="177072" y="2860428"/>
            <a:chExt cx="6300964" cy="1169794"/>
          </a:xfrm>
        </p:grpSpPr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51B0C304-8FBD-1191-0DA7-EAEAAF9E2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23897" y="3348653"/>
              <a:ext cx="2123635" cy="662574"/>
            </a:xfrm>
            <a:prstGeom prst="rect">
              <a:avLst/>
            </a:prstGeom>
          </p:spPr>
        </p:pic>
        <p:sp>
          <p:nvSpPr>
            <p:cNvPr id="30" name="Flèche vers la droite 29">
              <a:extLst>
                <a:ext uri="{FF2B5EF4-FFF2-40B4-BE49-F238E27FC236}">
                  <a16:creationId xmlns:a16="http://schemas.microsoft.com/office/drawing/2014/main" id="{B97DAC4D-3959-DC61-A3C7-6AE296867A86}"/>
                </a:ext>
              </a:extLst>
            </p:cNvPr>
            <p:cNvSpPr/>
            <p:nvPr/>
          </p:nvSpPr>
          <p:spPr>
            <a:xfrm>
              <a:off x="5765800" y="3498795"/>
              <a:ext cx="221504" cy="18114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9078CCD4-35F7-DD44-6620-B8F7DCF94D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77508" t="-14582"/>
            <a:stretch/>
          </p:blipFill>
          <p:spPr>
            <a:xfrm>
              <a:off x="6000392" y="3271034"/>
              <a:ext cx="477644" cy="759188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714371E-47BC-B8B1-2A51-00EBD4A815F7}"/>
                </a:ext>
              </a:extLst>
            </p:cNvPr>
            <p:cNvSpPr/>
            <p:nvPr/>
          </p:nvSpPr>
          <p:spPr>
            <a:xfrm>
              <a:off x="177072" y="2860428"/>
              <a:ext cx="3609074" cy="4460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The particle number case </a:t>
              </a:r>
            </a:p>
          </p:txBody>
        </p:sp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0D54E4B5-9EF7-6990-4245-17F40B88D19C}"/>
              </a:ext>
            </a:extLst>
          </p:cNvPr>
          <p:cNvGrpSpPr/>
          <p:nvPr/>
        </p:nvGrpSpPr>
        <p:grpSpPr>
          <a:xfrm>
            <a:off x="718505" y="3997099"/>
            <a:ext cx="2458638" cy="1569450"/>
            <a:chOff x="718505" y="3997099"/>
            <a:chExt cx="2458638" cy="1569450"/>
          </a:xfrm>
        </p:grpSpPr>
        <p:grpSp>
          <p:nvGrpSpPr>
            <p:cNvPr id="33" name="Groupe 32">
              <a:extLst>
                <a:ext uri="{FF2B5EF4-FFF2-40B4-BE49-F238E27FC236}">
                  <a16:creationId xmlns:a16="http://schemas.microsoft.com/office/drawing/2014/main" id="{634989B2-7C5F-C1C1-3106-FC46FBDC9C06}"/>
                </a:ext>
              </a:extLst>
            </p:cNvPr>
            <p:cNvGrpSpPr/>
            <p:nvPr/>
          </p:nvGrpSpPr>
          <p:grpSpPr>
            <a:xfrm>
              <a:off x="718505" y="3997099"/>
              <a:ext cx="2458638" cy="1569450"/>
              <a:chOff x="1507720" y="1195076"/>
              <a:chExt cx="2458638" cy="1569450"/>
            </a:xfrm>
          </p:grpSpPr>
          <p:pic>
            <p:nvPicPr>
              <p:cNvPr id="34" name="Image 33">
                <a:extLst>
                  <a:ext uri="{FF2B5EF4-FFF2-40B4-BE49-F238E27FC236}">
                    <a16:creationId xmlns:a16="http://schemas.microsoft.com/office/drawing/2014/main" id="{108FB12B-B2A0-E50C-13B9-F608988822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t="2162" r="63435"/>
              <a:stretch/>
            </p:blipFill>
            <p:spPr>
              <a:xfrm>
                <a:off x="1507720" y="1372876"/>
                <a:ext cx="1123814" cy="1391650"/>
              </a:xfrm>
              <a:prstGeom prst="rect">
                <a:avLst/>
              </a:prstGeom>
            </p:spPr>
          </p:pic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0BFD1C3A-1A29-B84E-79D1-32DB7979C6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10251" y="1195076"/>
                <a:ext cx="1054100" cy="762000"/>
              </a:xfrm>
              <a:prstGeom prst="rect">
                <a:avLst/>
              </a:prstGeom>
            </p:spPr>
          </p:pic>
          <p:pic>
            <p:nvPicPr>
              <p:cNvPr id="36" name="Image 35">
                <a:extLst>
                  <a:ext uri="{FF2B5EF4-FFF2-40B4-BE49-F238E27FC236}">
                    <a16:creationId xmlns:a16="http://schemas.microsoft.com/office/drawing/2014/main" id="{45D13E1F-C09D-FAB2-B043-E93A61678B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12258" y="1945326"/>
                <a:ext cx="1054100" cy="762000"/>
              </a:xfrm>
              <a:prstGeom prst="rect">
                <a:avLst/>
              </a:prstGeom>
            </p:spPr>
          </p:pic>
        </p:grp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FBB2D72-C912-7CD9-5274-611288165C57}"/>
                </a:ext>
              </a:extLst>
            </p:cNvPr>
            <p:cNvSpPr/>
            <p:nvPr/>
          </p:nvSpPr>
          <p:spPr>
            <a:xfrm>
              <a:off x="1461642" y="4077963"/>
              <a:ext cx="902918" cy="146752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C12F7C2A-B8EC-6716-FE2A-D2FAD7BAD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644698" y="4674806"/>
              <a:ext cx="615989" cy="330313"/>
            </a:xfrm>
            <a:prstGeom prst="rect">
              <a:avLst/>
            </a:prstGeom>
          </p:spPr>
        </p:pic>
      </p:grpSp>
      <p:sp>
        <p:nvSpPr>
          <p:cNvPr id="42" name="Flèche vers la droite 41">
            <a:extLst>
              <a:ext uri="{FF2B5EF4-FFF2-40B4-BE49-F238E27FC236}">
                <a16:creationId xmlns:a16="http://schemas.microsoft.com/office/drawing/2014/main" id="{75373C66-D9F1-54AB-904F-26FBDB8608AB}"/>
              </a:ext>
            </a:extLst>
          </p:cNvPr>
          <p:cNvSpPr/>
          <p:nvPr/>
        </p:nvSpPr>
        <p:spPr>
          <a:xfrm>
            <a:off x="6728859" y="1572270"/>
            <a:ext cx="221504" cy="1811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A1D13BD9-3D67-E715-6A72-2115E3801D7A}"/>
              </a:ext>
            </a:extLst>
          </p:cNvPr>
          <p:cNvGrpSpPr/>
          <p:nvPr/>
        </p:nvGrpSpPr>
        <p:grpSpPr>
          <a:xfrm>
            <a:off x="3520917" y="3928558"/>
            <a:ext cx="2827266" cy="1779398"/>
            <a:chOff x="3520917" y="3928558"/>
            <a:chExt cx="2827266" cy="1779398"/>
          </a:xfrm>
        </p:grpSpPr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CB9D2749-7EED-BBF1-B12A-4395F73F9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20917" y="3928558"/>
              <a:ext cx="2827266" cy="1779398"/>
            </a:xfrm>
            <a:prstGeom prst="rect">
              <a:avLst/>
            </a:prstGeom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9CF3F9CA-6B8A-2C94-1DB4-FA2DBF83F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488465" y="4129780"/>
              <a:ext cx="365269" cy="288000"/>
            </a:xfrm>
            <a:prstGeom prst="rect">
              <a:avLst/>
            </a:prstGeom>
          </p:spPr>
        </p:pic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5053C205-6CF2-0926-C268-ADC36B2D4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904856" y="4638831"/>
              <a:ext cx="365268" cy="288000"/>
            </a:xfrm>
            <a:prstGeom prst="rect">
              <a:avLst/>
            </a:prstGeom>
          </p:spPr>
        </p:pic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A663C1D6-09E8-B62F-5B52-CAB4364E8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457932" y="4883736"/>
              <a:ext cx="351221" cy="288000"/>
            </a:xfrm>
            <a:prstGeom prst="rect">
              <a:avLst/>
            </a:prstGeom>
          </p:spPr>
        </p:pic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C1E3CEAA-E173-F10F-056B-29087D6394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008491" y="5017970"/>
              <a:ext cx="330148" cy="288000"/>
            </a:xfrm>
            <a:prstGeom prst="rect">
              <a:avLst/>
            </a:prstGeom>
          </p:spPr>
        </p:pic>
      </p:grpSp>
      <p:sp>
        <p:nvSpPr>
          <p:cNvPr id="51" name="ZoneTexte 50">
            <a:extLst>
              <a:ext uri="{FF2B5EF4-FFF2-40B4-BE49-F238E27FC236}">
                <a16:creationId xmlns:a16="http://schemas.microsoft.com/office/drawing/2014/main" id="{9C2E13CF-D4C7-A993-9177-3952D57B6E83}"/>
              </a:ext>
            </a:extLst>
          </p:cNvPr>
          <p:cNvSpPr txBox="1"/>
          <p:nvPr/>
        </p:nvSpPr>
        <p:spPr>
          <a:xfrm>
            <a:off x="7018201" y="1329506"/>
            <a:ext cx="2379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Use </a:t>
            </a:r>
            <a:r>
              <a:rPr lang="fr-FR" dirty="0" err="1">
                <a:solidFill>
                  <a:schemeClr val="accent1"/>
                </a:solidFill>
              </a:rPr>
              <a:t>it</a:t>
            </a:r>
            <a:r>
              <a:rPr lang="fr-FR" dirty="0">
                <a:solidFill>
                  <a:schemeClr val="accent1"/>
                </a:solidFill>
              </a:rPr>
              <a:t> for </a:t>
            </a:r>
            <a:r>
              <a:rPr lang="fr-FR" dirty="0" err="1">
                <a:solidFill>
                  <a:schemeClr val="accent1"/>
                </a:solidFill>
              </a:rPr>
              <a:t>evolution</a:t>
            </a:r>
            <a:r>
              <a:rPr lang="fr-FR" dirty="0">
                <a:solidFill>
                  <a:schemeClr val="accent1"/>
                </a:solidFill>
              </a:rPr>
              <a:t>, </a:t>
            </a:r>
          </a:p>
          <a:p>
            <a:r>
              <a:rPr lang="fr-FR" dirty="0">
                <a:solidFill>
                  <a:schemeClr val="accent1"/>
                </a:solidFill>
              </a:rPr>
              <a:t>Energy </a:t>
            </a:r>
            <a:r>
              <a:rPr lang="fr-FR" dirty="0" err="1">
                <a:solidFill>
                  <a:schemeClr val="accent1"/>
                </a:solidFill>
              </a:rPr>
              <a:t>minimization</a:t>
            </a:r>
            <a:r>
              <a:rPr lang="fr-FR" dirty="0">
                <a:solidFill>
                  <a:schemeClr val="accent1"/>
                </a:solidFill>
              </a:rPr>
              <a:t>, …</a:t>
            </a: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B72FF3D9-0ABB-C699-57E2-21433A16096D}"/>
              </a:ext>
            </a:extLst>
          </p:cNvPr>
          <p:cNvGrpSpPr/>
          <p:nvPr/>
        </p:nvGrpSpPr>
        <p:grpSpPr>
          <a:xfrm>
            <a:off x="264377" y="5639823"/>
            <a:ext cx="5616774" cy="599151"/>
            <a:chOff x="264377" y="5639823"/>
            <a:chExt cx="5616774" cy="599151"/>
          </a:xfrm>
        </p:grpSpPr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3E0E8320-A4CC-CFF6-2E37-E27905187297}"/>
                </a:ext>
              </a:extLst>
            </p:cNvPr>
            <p:cNvSpPr txBox="1"/>
            <p:nvPr/>
          </p:nvSpPr>
          <p:spPr>
            <a:xfrm>
              <a:off x="264377" y="5755369"/>
              <a:ext cx="34002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>
                  <a:solidFill>
                    <a:schemeClr val="accent1"/>
                  </a:solidFill>
                </a:rPr>
                <a:t>Difficulty</a:t>
              </a:r>
              <a:r>
                <a:rPr lang="fr-FR" dirty="0">
                  <a:solidFill>
                    <a:schemeClr val="accent1"/>
                  </a:solidFill>
                </a:rPr>
                <a:t> – </a:t>
              </a:r>
              <a:r>
                <a:rPr lang="fr-FR" dirty="0" err="1">
                  <a:solidFill>
                    <a:schemeClr val="accent1"/>
                  </a:solidFill>
                </a:rPr>
                <a:t>wave-function</a:t>
              </a:r>
              <a:r>
                <a:rPr lang="fr-FR" dirty="0">
                  <a:solidFill>
                    <a:schemeClr val="accent1"/>
                  </a:solidFill>
                </a:rPr>
                <a:t> collapse</a:t>
              </a:r>
            </a:p>
          </p:txBody>
        </p:sp>
        <p:grpSp>
          <p:nvGrpSpPr>
            <p:cNvPr id="60" name="Groupe 59">
              <a:extLst>
                <a:ext uri="{FF2B5EF4-FFF2-40B4-BE49-F238E27FC236}">
                  <a16:creationId xmlns:a16="http://schemas.microsoft.com/office/drawing/2014/main" id="{2DDE6ADA-063F-38F0-E680-A4949ACCC32A}"/>
                </a:ext>
              </a:extLst>
            </p:cNvPr>
            <p:cNvGrpSpPr/>
            <p:nvPr/>
          </p:nvGrpSpPr>
          <p:grpSpPr>
            <a:xfrm>
              <a:off x="3988224" y="5639823"/>
              <a:ext cx="1892927" cy="599151"/>
              <a:chOff x="3988224" y="5639823"/>
              <a:chExt cx="1892927" cy="599151"/>
            </a:xfrm>
          </p:grpSpPr>
          <p:sp>
            <p:nvSpPr>
              <p:cNvPr id="52" name="Flèche vers la droite 51">
                <a:extLst>
                  <a:ext uri="{FF2B5EF4-FFF2-40B4-BE49-F238E27FC236}">
                    <a16:creationId xmlns:a16="http://schemas.microsoft.com/office/drawing/2014/main" id="{0B6EEF2A-831A-3CD9-2CCB-08FE48129726}"/>
                  </a:ext>
                </a:extLst>
              </p:cNvPr>
              <p:cNvSpPr/>
              <p:nvPr/>
            </p:nvSpPr>
            <p:spPr>
              <a:xfrm rot="18096036">
                <a:off x="4138110" y="5678575"/>
                <a:ext cx="221504" cy="1440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3" name="Image 52">
                <a:extLst>
                  <a:ext uri="{FF2B5EF4-FFF2-40B4-BE49-F238E27FC236}">
                    <a16:creationId xmlns:a16="http://schemas.microsoft.com/office/drawing/2014/main" id="{B39216EA-ADD8-CFE5-503C-4A8A28889F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 rot="18000000">
                <a:off x="3941521" y="5976271"/>
                <a:ext cx="309406" cy="216000"/>
              </a:xfrm>
              <a:prstGeom prst="rect">
                <a:avLst/>
              </a:prstGeom>
            </p:spPr>
          </p:pic>
          <p:pic>
            <p:nvPicPr>
              <p:cNvPr id="54" name="Image 53">
                <a:extLst>
                  <a:ext uri="{FF2B5EF4-FFF2-40B4-BE49-F238E27FC236}">
                    <a16:creationId xmlns:a16="http://schemas.microsoft.com/office/drawing/2014/main" id="{24DFAB54-7B0C-DCC7-E52C-7031B79552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 rot="18000000">
                <a:off x="4458790" y="5976271"/>
                <a:ext cx="309406" cy="216000"/>
              </a:xfrm>
              <a:prstGeom prst="rect">
                <a:avLst/>
              </a:prstGeom>
            </p:spPr>
          </p:pic>
          <p:pic>
            <p:nvPicPr>
              <p:cNvPr id="55" name="Image 54">
                <a:extLst>
                  <a:ext uri="{FF2B5EF4-FFF2-40B4-BE49-F238E27FC236}">
                    <a16:creationId xmlns:a16="http://schemas.microsoft.com/office/drawing/2014/main" id="{310AE623-7B8D-4258-84FB-8C1F8E2E31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 rot="18000000">
                <a:off x="4976059" y="5976271"/>
                <a:ext cx="309406" cy="216000"/>
              </a:xfrm>
              <a:prstGeom prst="rect">
                <a:avLst/>
              </a:prstGeom>
            </p:spPr>
          </p:pic>
          <p:pic>
            <p:nvPicPr>
              <p:cNvPr id="56" name="Image 55">
                <a:extLst>
                  <a:ext uri="{FF2B5EF4-FFF2-40B4-BE49-F238E27FC236}">
                    <a16:creationId xmlns:a16="http://schemas.microsoft.com/office/drawing/2014/main" id="{4FA0089B-8EDC-AEEC-84EE-CACCCEE136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 rot="18000000">
                <a:off x="5493327" y="5976271"/>
                <a:ext cx="309406" cy="216000"/>
              </a:xfrm>
              <a:prstGeom prst="rect">
                <a:avLst/>
              </a:prstGeom>
            </p:spPr>
          </p:pic>
          <p:sp>
            <p:nvSpPr>
              <p:cNvPr id="57" name="Flèche vers la droite 56">
                <a:extLst>
                  <a:ext uri="{FF2B5EF4-FFF2-40B4-BE49-F238E27FC236}">
                    <a16:creationId xmlns:a16="http://schemas.microsoft.com/office/drawing/2014/main" id="{C6D1DCDF-BE53-5B29-D6F0-A3FCFD5C442D}"/>
                  </a:ext>
                </a:extLst>
              </p:cNvPr>
              <p:cNvSpPr/>
              <p:nvPr/>
            </p:nvSpPr>
            <p:spPr>
              <a:xfrm rot="18096036">
                <a:off x="4658206" y="5678575"/>
                <a:ext cx="221504" cy="1440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Flèche vers la droite 57">
                <a:extLst>
                  <a:ext uri="{FF2B5EF4-FFF2-40B4-BE49-F238E27FC236}">
                    <a16:creationId xmlns:a16="http://schemas.microsoft.com/office/drawing/2014/main" id="{038DDCBD-836A-FBFB-BAD1-5112614CABC4}"/>
                  </a:ext>
                </a:extLst>
              </p:cNvPr>
              <p:cNvSpPr/>
              <p:nvPr/>
            </p:nvSpPr>
            <p:spPr>
              <a:xfrm rot="18096036">
                <a:off x="5178302" y="5678575"/>
                <a:ext cx="221504" cy="1440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Flèche vers la droite 58">
                <a:extLst>
                  <a:ext uri="{FF2B5EF4-FFF2-40B4-BE49-F238E27FC236}">
                    <a16:creationId xmlns:a16="http://schemas.microsoft.com/office/drawing/2014/main" id="{D6876ABD-FE1E-BC42-3253-7638F654C63D}"/>
                  </a:ext>
                </a:extLst>
              </p:cNvPr>
              <p:cNvSpPr/>
              <p:nvPr/>
            </p:nvSpPr>
            <p:spPr>
              <a:xfrm rot="18096036">
                <a:off x="5698399" y="5678575"/>
                <a:ext cx="221504" cy="1440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1728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B6B582C-B296-CA2D-AD22-07F3A8B38DE4}"/>
              </a:ext>
            </a:extLst>
          </p:cNvPr>
          <p:cNvSpPr txBox="1"/>
          <p:nvPr/>
        </p:nvSpPr>
        <p:spPr>
          <a:xfrm>
            <a:off x="4412040" y="12701"/>
            <a:ext cx="5410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Systematic of Symmetry filtering methods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B3DE28AD-8702-ED1F-34F0-037653DCC6B6}"/>
              </a:ext>
            </a:extLst>
          </p:cNvPr>
          <p:cNvCxnSpPr/>
          <p:nvPr/>
        </p:nvCxnSpPr>
        <p:spPr>
          <a:xfrm flipV="1">
            <a:off x="424070" y="433989"/>
            <a:ext cx="9481930" cy="0"/>
          </a:xfrm>
          <a:prstGeom prst="line">
            <a:avLst/>
          </a:prstGeom>
          <a:ln w="412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F2CFF5E0-A965-6278-099E-D10A648F0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490" y="984679"/>
            <a:ext cx="2611135" cy="141632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0F17BF3-9E19-F13A-4EF5-80AB2060DDAC}"/>
              </a:ext>
            </a:extLst>
          </p:cNvPr>
          <p:cNvSpPr txBox="1"/>
          <p:nvPr/>
        </p:nvSpPr>
        <p:spPr>
          <a:xfrm>
            <a:off x="543848" y="541704"/>
            <a:ext cx="3632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Standard Quantum Phase estimation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32CFD830-649A-AFD6-0D8E-B195F6D5F6FA}"/>
              </a:ext>
            </a:extLst>
          </p:cNvPr>
          <p:cNvGrpSpPr/>
          <p:nvPr/>
        </p:nvGrpSpPr>
        <p:grpSpPr>
          <a:xfrm>
            <a:off x="472710" y="2590889"/>
            <a:ext cx="3567836" cy="4205590"/>
            <a:chOff x="472710" y="2590889"/>
            <a:chExt cx="3567836" cy="4205590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291FAC08-EF3F-1149-EBB8-529C496BB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899" y="3354340"/>
              <a:ext cx="3154816" cy="1004867"/>
            </a:xfrm>
            <a:prstGeom prst="rect">
              <a:avLst/>
            </a:prstGeom>
          </p:spPr>
        </p:pic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FE02D226-A237-135D-E25D-28879038E8E5}"/>
                </a:ext>
              </a:extLst>
            </p:cNvPr>
            <p:cNvGrpSpPr/>
            <p:nvPr/>
          </p:nvGrpSpPr>
          <p:grpSpPr>
            <a:xfrm>
              <a:off x="472710" y="2590889"/>
              <a:ext cx="3567836" cy="2472866"/>
              <a:chOff x="472710" y="2590889"/>
              <a:chExt cx="3567836" cy="2472866"/>
            </a:xfrm>
          </p:grpSpPr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F44679C4-E1E8-F0D6-2847-2C600E039D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50049"/>
              <a:stretch/>
            </p:blipFill>
            <p:spPr>
              <a:xfrm>
                <a:off x="875595" y="4287472"/>
                <a:ext cx="1085727" cy="776283"/>
              </a:xfrm>
              <a:prstGeom prst="rect">
                <a:avLst/>
              </a:prstGeom>
            </p:spPr>
          </p:pic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FE030312-46E6-B8B9-D541-710650C8C157}"/>
                  </a:ext>
                </a:extLst>
              </p:cNvPr>
              <p:cNvGrpSpPr/>
              <p:nvPr/>
            </p:nvGrpSpPr>
            <p:grpSpPr>
              <a:xfrm>
                <a:off x="472710" y="2590889"/>
                <a:ext cx="3567836" cy="2305246"/>
                <a:chOff x="472710" y="2590889"/>
                <a:chExt cx="3567836" cy="2305246"/>
              </a:xfrm>
            </p:grpSpPr>
            <p:sp>
              <p:nvSpPr>
                <p:cNvPr id="9" name="Flèche vers la droite 8">
                  <a:extLst>
                    <a:ext uri="{FF2B5EF4-FFF2-40B4-BE49-F238E27FC236}">
                      <a16:creationId xmlns:a16="http://schemas.microsoft.com/office/drawing/2014/main" id="{8BDF05D7-5CE5-DA21-430D-4C68D64124B0}"/>
                    </a:ext>
                  </a:extLst>
                </p:cNvPr>
                <p:cNvSpPr/>
                <p:nvPr/>
              </p:nvSpPr>
              <p:spPr>
                <a:xfrm rot="5400000">
                  <a:off x="2034206" y="2394392"/>
                  <a:ext cx="403700" cy="796693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609B1296-35B5-9261-8C90-F0D8006ED2CF}"/>
                    </a:ext>
                  </a:extLst>
                </p:cNvPr>
                <p:cNvSpPr txBox="1"/>
                <p:nvPr/>
              </p:nvSpPr>
              <p:spPr>
                <a:xfrm>
                  <a:off x="472710" y="3030484"/>
                  <a:ext cx="3567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70C0"/>
                      </a:solidFill>
                    </a:rPr>
                    <a:t>Iterative Quantum Phase estimation</a:t>
                  </a:r>
                </a:p>
              </p:txBody>
            </p:sp>
            <p:pic>
              <p:nvPicPr>
                <p:cNvPr id="14" name="Image 13">
                  <a:extLst>
                    <a:ext uri="{FF2B5EF4-FFF2-40B4-BE49-F238E27FC236}">
                      <a16:creationId xmlns:a16="http://schemas.microsoft.com/office/drawing/2014/main" id="{273153AB-ED75-1CBF-C4EC-2A1C7416A3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360242" y="4427963"/>
                  <a:ext cx="714262" cy="468172"/>
                </a:xfrm>
                <a:prstGeom prst="rect">
                  <a:avLst/>
                </a:prstGeom>
              </p:spPr>
            </p:pic>
          </p:grpSp>
        </p:grp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B3B390A1-F20D-3253-FC47-347A96919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3919" y="4950163"/>
              <a:ext cx="2380776" cy="1846316"/>
            </a:xfrm>
            <a:prstGeom prst="rect">
              <a:avLst/>
            </a:prstGeom>
          </p:spPr>
        </p:pic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5D84EE19-9988-3D30-24DB-B7494745F604}"/>
              </a:ext>
            </a:extLst>
          </p:cNvPr>
          <p:cNvSpPr txBox="1"/>
          <p:nvPr/>
        </p:nvSpPr>
        <p:spPr>
          <a:xfrm rot="16200000">
            <a:off x="-105536" y="1325239"/>
            <a:ext cx="1585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 err="1">
                <a:solidFill>
                  <a:srgbClr val="00B050"/>
                </a:solidFill>
              </a:rPr>
              <a:t>Introduce</a:t>
            </a:r>
            <a:r>
              <a:rPr lang="fr-FR" sz="1400" dirty="0">
                <a:solidFill>
                  <a:srgbClr val="00B050"/>
                </a:solidFill>
              </a:rPr>
              <a:t> </a:t>
            </a:r>
            <a:r>
              <a:rPr lang="fr-FR" sz="1400" dirty="0" err="1">
                <a:solidFill>
                  <a:srgbClr val="00B050"/>
                </a:solidFill>
              </a:rPr>
              <a:t>ancillary</a:t>
            </a:r>
            <a:r>
              <a:rPr lang="fr-FR" sz="1400" dirty="0">
                <a:solidFill>
                  <a:srgbClr val="00B050"/>
                </a:solidFill>
              </a:rPr>
              <a:t> </a:t>
            </a:r>
          </a:p>
          <a:p>
            <a:pPr algn="ctr"/>
            <a:r>
              <a:rPr lang="fr-FR" sz="1400" dirty="0">
                <a:solidFill>
                  <a:srgbClr val="00B050"/>
                </a:solidFill>
              </a:rPr>
              <a:t>qubits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A2564645-0DE2-8FC0-F554-ED7BD11210C9}"/>
              </a:ext>
            </a:extLst>
          </p:cNvPr>
          <p:cNvGrpSpPr/>
          <p:nvPr/>
        </p:nvGrpSpPr>
        <p:grpSpPr>
          <a:xfrm>
            <a:off x="1414605" y="1164071"/>
            <a:ext cx="1447769" cy="1007629"/>
            <a:chOff x="1414605" y="1164071"/>
            <a:chExt cx="1447769" cy="1007629"/>
          </a:xfrm>
        </p:grpSpPr>
        <p:sp>
          <p:nvSpPr>
            <p:cNvPr id="5" name="Flèche vers le bas 4">
              <a:extLst>
                <a:ext uri="{FF2B5EF4-FFF2-40B4-BE49-F238E27FC236}">
                  <a16:creationId xmlns:a16="http://schemas.microsoft.com/office/drawing/2014/main" id="{40BB0176-9C6A-4D45-588A-0D00FAE7CEAC}"/>
                </a:ext>
              </a:extLst>
            </p:cNvPr>
            <p:cNvSpPr/>
            <p:nvPr/>
          </p:nvSpPr>
          <p:spPr>
            <a:xfrm flipV="1">
              <a:off x="1797906" y="1621616"/>
              <a:ext cx="876300" cy="550084"/>
            </a:xfrm>
            <a:prstGeom prst="downArrow">
              <a:avLst/>
            </a:prstGeom>
            <a:solidFill>
              <a:srgbClr val="92D050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58E78183-973E-27D1-ADE0-7A9B72E506EC}"/>
                </a:ext>
              </a:extLst>
            </p:cNvPr>
            <p:cNvSpPr txBox="1"/>
            <p:nvPr/>
          </p:nvSpPr>
          <p:spPr>
            <a:xfrm>
              <a:off x="1414605" y="1164071"/>
              <a:ext cx="14477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 err="1">
                  <a:solidFill>
                    <a:srgbClr val="00B050"/>
                  </a:solidFill>
                </a:rPr>
                <a:t>Send</a:t>
              </a:r>
              <a:r>
                <a:rPr lang="fr-FR" sz="1400" dirty="0">
                  <a:solidFill>
                    <a:srgbClr val="00B050"/>
                  </a:solidFill>
                </a:rPr>
                <a:t> information</a:t>
              </a:r>
            </a:p>
          </p:txBody>
        </p: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AB2A2575-0139-7AAC-66A8-5A0BD2B07499}"/>
              </a:ext>
            </a:extLst>
          </p:cNvPr>
          <p:cNvSpPr txBox="1"/>
          <p:nvPr/>
        </p:nvSpPr>
        <p:spPr>
          <a:xfrm rot="16200000">
            <a:off x="3164937" y="1325237"/>
            <a:ext cx="1245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solidFill>
                  <a:srgbClr val="00B050"/>
                </a:solidFill>
              </a:rPr>
              <a:t>Make</a:t>
            </a:r>
            <a:r>
              <a:rPr lang="fr-FR" sz="1400" dirty="0">
                <a:solidFill>
                  <a:srgbClr val="00B050"/>
                </a:solidFill>
              </a:rPr>
              <a:t> indirect</a:t>
            </a:r>
          </a:p>
          <a:p>
            <a:r>
              <a:rPr lang="fr-FR" sz="1400" dirty="0" err="1">
                <a:solidFill>
                  <a:srgbClr val="00B050"/>
                </a:solidFill>
              </a:rPr>
              <a:t>measurement</a:t>
            </a:r>
            <a:r>
              <a:rPr lang="fr-FR" sz="1400" dirty="0">
                <a:solidFill>
                  <a:srgbClr val="00B050"/>
                </a:solidFill>
              </a:rPr>
              <a:t> </a:t>
            </a: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EAFBB0DC-8D41-3C7B-C5DB-FF035B27EC3D}"/>
              </a:ext>
            </a:extLst>
          </p:cNvPr>
          <p:cNvGrpSpPr/>
          <p:nvPr/>
        </p:nvGrpSpPr>
        <p:grpSpPr>
          <a:xfrm>
            <a:off x="4304741" y="541704"/>
            <a:ext cx="5715218" cy="6197108"/>
            <a:chOff x="4304741" y="541704"/>
            <a:chExt cx="5715218" cy="6197108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27C7DE6C-3DD3-C43B-A5C5-385950471215}"/>
                </a:ext>
              </a:extLst>
            </p:cNvPr>
            <p:cNvGrpSpPr/>
            <p:nvPr/>
          </p:nvGrpSpPr>
          <p:grpSpPr>
            <a:xfrm>
              <a:off x="4304741" y="541704"/>
              <a:ext cx="2946496" cy="6155437"/>
              <a:chOff x="5852947" y="686001"/>
              <a:chExt cx="2946496" cy="615543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ZoneTexte 5">
                    <a:extLst>
                      <a:ext uri="{FF2B5EF4-FFF2-40B4-BE49-F238E27FC236}">
                        <a16:creationId xmlns:a16="http://schemas.microsoft.com/office/drawing/2014/main" id="{31D513E2-2FFD-48E4-6BB6-6A4314AC186F}"/>
                      </a:ext>
                    </a:extLst>
                  </p:cNvPr>
                  <p:cNvSpPr txBox="1"/>
                  <p:nvPr/>
                </p:nvSpPr>
                <p:spPr>
                  <a:xfrm>
                    <a:off x="6669173" y="686001"/>
                    <a:ext cx="1604222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600" dirty="0">
                        <a:solidFill>
                          <a:srgbClr val="080808"/>
                        </a:solidFill>
                      </a:rPr>
                      <a:t>16 qubits, N</a:t>
                    </a:r>
                    <a14:m>
                      <m:oMath xmlns:m="http://schemas.openxmlformats.org/officeDocument/2006/math">
                        <m:r>
                          <a:rPr lang="en-US" sz="1600" i="1" dirty="0" smtClean="0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</a:rPr>
                          <m:t>=8</m:t>
                        </m:r>
                      </m:oMath>
                    </a14:m>
                    <a:r>
                      <a:rPr lang="en-US" sz="1600" dirty="0">
                        <a:solidFill>
                          <a:srgbClr val="080808"/>
                        </a:solidFill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17" name="ZoneTexte 16">
                    <a:extLst>
                      <a:ext uri="{FF2B5EF4-FFF2-40B4-BE49-F238E27FC236}">
                        <a16:creationId xmlns:a16="http://schemas.microsoft.com/office/drawing/2014/main" id="{59416E47-9B12-7C52-362B-7727277058B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69173" y="686001"/>
                    <a:ext cx="1604222" cy="33855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2362" t="-7407" b="-2222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64E6D2A4-FD58-B6F9-6B30-6E00930FA1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852947" y="1236189"/>
                <a:ext cx="2946496" cy="5605249"/>
              </a:xfrm>
              <a:prstGeom prst="rect">
                <a:avLst/>
              </a:prstGeom>
            </p:spPr>
          </p:pic>
        </p:grp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441FC1B6-5337-1078-89EA-6BFBDE324D63}"/>
                </a:ext>
              </a:extLst>
            </p:cNvPr>
            <p:cNvGrpSpPr/>
            <p:nvPr/>
          </p:nvGrpSpPr>
          <p:grpSpPr>
            <a:xfrm>
              <a:off x="7515423" y="1202368"/>
              <a:ext cx="2120044" cy="5221643"/>
              <a:chOff x="7515423" y="1202368"/>
              <a:chExt cx="2120044" cy="5221643"/>
            </a:xfrm>
          </p:grpSpPr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58E4B048-CB8B-0855-88A3-8A9CFE4718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515423" y="2753020"/>
                <a:ext cx="2079233" cy="3670991"/>
              </a:xfrm>
              <a:prstGeom prst="rect">
                <a:avLst/>
              </a:prstGeom>
            </p:spPr>
          </p:pic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7F86880-FD08-7A6C-6E0F-97ED28AFF6E4}"/>
                  </a:ext>
                </a:extLst>
              </p:cNvPr>
              <p:cNvSpPr/>
              <p:nvPr/>
            </p:nvSpPr>
            <p:spPr>
              <a:xfrm>
                <a:off x="7556234" y="1202368"/>
                <a:ext cx="2079233" cy="51003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dirty="0"/>
                  <a:t>Test on real </a:t>
                </a:r>
                <a:r>
                  <a:rPr lang="fr-FR" dirty="0" err="1"/>
                  <a:t>devices</a:t>
                </a:r>
                <a:endParaRPr lang="fr-FR" dirty="0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08FDEC1E-F80E-9A87-CB71-0AF448A5922D}"/>
                  </a:ext>
                </a:extLst>
              </p:cNvPr>
              <p:cNvSpPr txBox="1"/>
              <p:nvPr/>
            </p:nvSpPr>
            <p:spPr>
              <a:xfrm>
                <a:off x="8515641" y="2025623"/>
                <a:ext cx="108074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IBM Q5</a:t>
                </a:r>
              </a:p>
              <a:p>
                <a:pPr algn="ctr"/>
                <a:r>
                  <a:rPr lang="en-US" dirty="0"/>
                  <a:t>(5 qubits)</a:t>
                </a:r>
              </a:p>
            </p:txBody>
          </p:sp>
          <p:pic>
            <p:nvPicPr>
              <p:cNvPr id="31" name="Picture 2" descr="Reducing Error in Quantum Computing with Improved Circuit Design Methods –  Journal of Research in Progress Vol. 4">
                <a:extLst>
                  <a:ext uri="{FF2B5EF4-FFF2-40B4-BE49-F238E27FC236}">
                    <a16:creationId xmlns:a16="http://schemas.microsoft.com/office/drawing/2014/main" id="{F8D7218E-2EC5-3486-9F79-AD94A08B6CB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0709" b="-3978"/>
              <a:stretch/>
            </p:blipFill>
            <p:spPr bwMode="auto">
              <a:xfrm rot="16200000">
                <a:off x="7616784" y="1855997"/>
                <a:ext cx="795139" cy="83677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F47BB508-9068-49EC-3708-E5444685255E}"/>
                </a:ext>
              </a:extLst>
            </p:cNvPr>
            <p:cNvSpPr txBox="1"/>
            <p:nvPr/>
          </p:nvSpPr>
          <p:spPr>
            <a:xfrm>
              <a:off x="7090118" y="6431035"/>
              <a:ext cx="29298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D. Lacroix, Phys. Rev. Lett. 125 (2020).</a:t>
              </a:r>
              <a:endParaRPr lang="fr-F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5666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20374CEB-F400-F304-8411-C7FE88F26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032"/>
            <a:ext cx="2352460" cy="201759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32666FF3-4BF4-9F61-9946-51AF18B3D41B}"/>
              </a:ext>
            </a:extLst>
          </p:cNvPr>
          <p:cNvSpPr txBox="1"/>
          <p:nvPr/>
        </p:nvSpPr>
        <p:spPr>
          <a:xfrm>
            <a:off x="4235716" y="7087"/>
            <a:ext cx="57098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rgbClr val="0070C0"/>
                </a:solidFill>
              </a:rPr>
              <a:t>Summary of achieved work on symmetry restoration </a:t>
            </a:r>
          </a:p>
        </p:txBody>
      </p: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061153BA-8C39-5CF2-B786-285B47AD212F}"/>
              </a:ext>
            </a:extLst>
          </p:cNvPr>
          <p:cNvGrpSpPr/>
          <p:nvPr/>
        </p:nvGrpSpPr>
        <p:grpSpPr>
          <a:xfrm>
            <a:off x="218551" y="3156073"/>
            <a:ext cx="6869700" cy="3404110"/>
            <a:chOff x="282323" y="3182880"/>
            <a:chExt cx="6869700" cy="3404110"/>
          </a:xfrm>
        </p:grpSpPr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8FCB2D83-C5E0-52E6-BBB1-B773999F9E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9962" y="3889530"/>
              <a:ext cx="2529306" cy="2697460"/>
            </a:xfrm>
            <a:prstGeom prst="rect">
              <a:avLst/>
            </a:prstGeom>
          </p:spPr>
        </p:pic>
        <p:grpSp>
          <p:nvGrpSpPr>
            <p:cNvPr id="89" name="Groupe 88">
              <a:extLst>
                <a:ext uri="{FF2B5EF4-FFF2-40B4-BE49-F238E27FC236}">
                  <a16:creationId xmlns:a16="http://schemas.microsoft.com/office/drawing/2014/main" id="{EDED43E6-C258-4DD0-1CDE-9161CDD33185}"/>
                </a:ext>
              </a:extLst>
            </p:cNvPr>
            <p:cNvGrpSpPr/>
            <p:nvPr/>
          </p:nvGrpSpPr>
          <p:grpSpPr>
            <a:xfrm>
              <a:off x="282323" y="3182880"/>
              <a:ext cx="6869700" cy="1702633"/>
              <a:chOff x="282323" y="3182880"/>
              <a:chExt cx="6869700" cy="1702633"/>
            </a:xfrm>
          </p:grpSpPr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2700D88B-14A0-C845-5323-20A92997D5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2323" y="3429000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166757BF-ADBB-51B9-BF2D-0BECCF7D3C51}"/>
                  </a:ext>
                </a:extLst>
              </p:cNvPr>
              <p:cNvSpPr txBox="1"/>
              <p:nvPr/>
            </p:nvSpPr>
            <p:spPr>
              <a:xfrm>
                <a:off x="678684" y="3403457"/>
                <a:ext cx="22623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1"/>
                    </a:solidFill>
                  </a:rPr>
                  <a:t>Restoring symmetries </a:t>
                </a:r>
              </a:p>
            </p:txBody>
          </p:sp>
          <p:pic>
            <p:nvPicPr>
              <p:cNvPr id="52" name="Image 51">
                <a:extLst>
                  <a:ext uri="{FF2B5EF4-FFF2-40B4-BE49-F238E27FC236}">
                    <a16:creationId xmlns:a16="http://schemas.microsoft.com/office/drawing/2014/main" id="{9D9B2132-FB4A-B76A-54B4-485DCE7C0B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41229" y="3348930"/>
                <a:ext cx="432000" cy="415998"/>
              </a:xfrm>
              <a:prstGeom prst="rect">
                <a:avLst/>
              </a:prstGeom>
            </p:spPr>
          </p:pic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464FF585-441B-659E-3646-CD8C63FECD5B}"/>
                  </a:ext>
                </a:extLst>
              </p:cNvPr>
              <p:cNvSpPr txBox="1"/>
              <p:nvPr/>
            </p:nvSpPr>
            <p:spPr>
              <a:xfrm>
                <a:off x="3862087" y="4577736"/>
                <a:ext cx="274556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D. Lacroix, PRL 125, 230502 (2020).</a:t>
                </a:r>
                <a:endParaRPr lang="fr-FR" sz="1400" dirty="0"/>
              </a:p>
            </p:txBody>
          </p:sp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31A2F96F-5FE8-4577-9D7C-B803AAAB89C0}"/>
                  </a:ext>
                </a:extLst>
              </p:cNvPr>
              <p:cNvSpPr txBox="1"/>
              <p:nvPr/>
            </p:nvSpPr>
            <p:spPr>
              <a:xfrm>
                <a:off x="3393234" y="4169331"/>
                <a:ext cx="24466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-With phase-estimation </a:t>
                </a: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ACEAB519-8198-3CAE-839A-DAC1F904B44A}"/>
                  </a:ext>
                </a:extLst>
              </p:cNvPr>
              <p:cNvSpPr/>
              <p:nvPr/>
            </p:nvSpPr>
            <p:spPr>
              <a:xfrm>
                <a:off x="3683419" y="3182880"/>
                <a:ext cx="3468604" cy="51021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Various methods being developed</a:t>
                </a:r>
              </a:p>
            </p:txBody>
          </p:sp>
        </p:grpSp>
      </p:grpSp>
      <p:grpSp>
        <p:nvGrpSpPr>
          <p:cNvPr id="92" name="Groupe 91">
            <a:extLst>
              <a:ext uri="{FF2B5EF4-FFF2-40B4-BE49-F238E27FC236}">
                <a16:creationId xmlns:a16="http://schemas.microsoft.com/office/drawing/2014/main" id="{5479F595-99E2-1501-C0C5-59549690676B}"/>
              </a:ext>
            </a:extLst>
          </p:cNvPr>
          <p:cNvGrpSpPr/>
          <p:nvPr/>
        </p:nvGrpSpPr>
        <p:grpSpPr>
          <a:xfrm>
            <a:off x="3393234" y="5483987"/>
            <a:ext cx="6294215" cy="1325372"/>
            <a:chOff x="3393234" y="5483987"/>
            <a:chExt cx="6294215" cy="1325372"/>
          </a:xfrm>
        </p:grpSpPr>
        <p:pic>
          <p:nvPicPr>
            <p:cNvPr id="77" name="Image 76">
              <a:extLst>
                <a:ext uri="{FF2B5EF4-FFF2-40B4-BE49-F238E27FC236}">
                  <a16:creationId xmlns:a16="http://schemas.microsoft.com/office/drawing/2014/main" id="{EFEF3162-ECFB-B22B-3C03-05DB1CAEB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35949" y="5483987"/>
              <a:ext cx="3451500" cy="1082189"/>
            </a:xfrm>
            <a:prstGeom prst="rect">
              <a:avLst/>
            </a:prstGeom>
          </p:spPr>
        </p:pic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C77413F5-DE0D-1FF5-81FD-26C858358F91}"/>
                </a:ext>
              </a:extLst>
            </p:cNvPr>
            <p:cNvSpPr txBox="1"/>
            <p:nvPr/>
          </p:nvSpPr>
          <p:spPr>
            <a:xfrm>
              <a:off x="3393234" y="5623133"/>
              <a:ext cx="165244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-Using classical </a:t>
              </a:r>
            </a:p>
            <a:p>
              <a:r>
                <a:rPr lang="en-US" dirty="0">
                  <a:solidFill>
                    <a:srgbClr val="0070C0"/>
                  </a:solidFill>
                </a:rPr>
                <a:t>post-processing</a:t>
              </a:r>
            </a:p>
            <a:p>
              <a:r>
                <a:rPr lang="en-US" dirty="0">
                  <a:solidFill>
                    <a:srgbClr val="0070C0"/>
                  </a:solidFill>
                </a:rPr>
                <a:t>(shadows)</a:t>
              </a:r>
            </a:p>
          </p:txBody>
        </p:sp>
        <p:sp>
          <p:nvSpPr>
            <p:cNvPr id="83" name="ZoneTexte 82">
              <a:extLst>
                <a:ext uri="{FF2B5EF4-FFF2-40B4-BE49-F238E27FC236}">
                  <a16:creationId xmlns:a16="http://schemas.microsoft.com/office/drawing/2014/main" id="{B4246E6D-185C-7754-12ED-07E05843377B}"/>
                </a:ext>
              </a:extLst>
            </p:cNvPr>
            <p:cNvSpPr txBox="1"/>
            <p:nvPr/>
          </p:nvSpPr>
          <p:spPr>
            <a:xfrm>
              <a:off x="3627047" y="6501582"/>
              <a:ext cx="35682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Ruiz Guzman, Lacroix, </a:t>
              </a:r>
              <a:r>
                <a:rPr lang="fr-FR" sz="1400" dirty="0" err="1">
                  <a:effectLst/>
                </a:rPr>
                <a:t>Eur</a:t>
              </a:r>
              <a:r>
                <a:rPr lang="fr-FR" sz="1400" dirty="0">
                  <a:effectLst/>
                </a:rPr>
                <a:t>. J. Phys. A 60 (2024)</a:t>
              </a:r>
              <a:r>
                <a:rPr lang="en-US" sz="1400" dirty="0"/>
                <a:t> </a:t>
              </a:r>
            </a:p>
          </p:txBody>
        </p:sp>
      </p:grpSp>
      <p:grpSp>
        <p:nvGrpSpPr>
          <p:cNvPr id="91" name="Groupe 90">
            <a:extLst>
              <a:ext uri="{FF2B5EF4-FFF2-40B4-BE49-F238E27FC236}">
                <a16:creationId xmlns:a16="http://schemas.microsoft.com/office/drawing/2014/main" id="{584F3ED4-839D-6066-F930-541FE71386D8}"/>
              </a:ext>
            </a:extLst>
          </p:cNvPr>
          <p:cNvGrpSpPr/>
          <p:nvPr/>
        </p:nvGrpSpPr>
        <p:grpSpPr>
          <a:xfrm>
            <a:off x="3393234" y="3609000"/>
            <a:ext cx="6230443" cy="1937037"/>
            <a:chOff x="3393234" y="3609000"/>
            <a:chExt cx="6230443" cy="1937037"/>
          </a:xfrm>
        </p:grpSpPr>
        <p:pic>
          <p:nvPicPr>
            <p:cNvPr id="80" name="Image 79">
              <a:extLst>
                <a:ext uri="{FF2B5EF4-FFF2-40B4-BE49-F238E27FC236}">
                  <a16:creationId xmlns:a16="http://schemas.microsoft.com/office/drawing/2014/main" id="{67FB0817-DB7D-B0D6-174E-239FA61E3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94371" y="3609000"/>
              <a:ext cx="2529306" cy="1386434"/>
            </a:xfrm>
            <a:prstGeom prst="rect">
              <a:avLst/>
            </a:prstGeom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A9C08F5A-B1B9-DE86-2E4E-571F71BBDF90}"/>
                </a:ext>
              </a:extLst>
            </p:cNvPr>
            <p:cNvSpPr txBox="1"/>
            <p:nvPr/>
          </p:nvSpPr>
          <p:spPr>
            <a:xfrm>
              <a:off x="3393234" y="4926785"/>
              <a:ext cx="24332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-Using quantum Oracles</a:t>
              </a:r>
            </a:p>
          </p:txBody>
        </p:sp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86EF2617-4BFB-25B8-DC34-B58DE793C967}"/>
                </a:ext>
              </a:extLst>
            </p:cNvPr>
            <p:cNvSpPr txBox="1"/>
            <p:nvPr/>
          </p:nvSpPr>
          <p:spPr>
            <a:xfrm>
              <a:off x="3663526" y="5238260"/>
              <a:ext cx="29678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Ruiz Guzman, Lacroix, </a:t>
              </a:r>
              <a:r>
                <a:rPr lang="fr-FR" sz="1400" dirty="0"/>
                <a:t>PRC 107</a:t>
              </a:r>
              <a:r>
                <a:rPr lang="fr-FR" sz="1400" dirty="0">
                  <a:effectLst/>
                </a:rPr>
                <a:t> (2023)</a:t>
              </a:r>
              <a:r>
                <a:rPr lang="en-US" sz="1400" dirty="0"/>
                <a:t> 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B94FC0C-62E7-860E-046E-51B47B1E1958}"/>
              </a:ext>
            </a:extLst>
          </p:cNvPr>
          <p:cNvSpPr/>
          <p:nvPr/>
        </p:nvSpPr>
        <p:spPr>
          <a:xfrm>
            <a:off x="2557144" y="537404"/>
            <a:ext cx="1578674" cy="7078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Total spin </a:t>
            </a:r>
          </a:p>
          <a:p>
            <a:pPr algn="ctr"/>
            <a:r>
              <a:rPr lang="en-US" dirty="0"/>
              <a:t>symmetry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511B6A51-12F6-F159-650B-B2E2211FF93A}"/>
              </a:ext>
            </a:extLst>
          </p:cNvPr>
          <p:cNvGrpSpPr/>
          <p:nvPr/>
        </p:nvGrpSpPr>
        <p:grpSpPr>
          <a:xfrm>
            <a:off x="4358056" y="685495"/>
            <a:ext cx="5675071" cy="2183270"/>
            <a:chOff x="4358056" y="685495"/>
            <a:chExt cx="5675071" cy="2183270"/>
          </a:xfrm>
        </p:grpSpPr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593AF081-1F4A-AAFD-4DE8-64BE148B9AF6}"/>
                </a:ext>
              </a:extLst>
            </p:cNvPr>
            <p:cNvGrpSpPr/>
            <p:nvPr/>
          </p:nvGrpSpPr>
          <p:grpSpPr>
            <a:xfrm>
              <a:off x="4358056" y="685495"/>
              <a:ext cx="1800799" cy="2183270"/>
              <a:chOff x="6300524" y="576842"/>
              <a:chExt cx="2645893" cy="2923639"/>
            </a:xfrm>
          </p:grpSpPr>
          <p:pic>
            <p:nvPicPr>
              <p:cNvPr id="3" name="Image 2">
                <a:extLst>
                  <a:ext uri="{FF2B5EF4-FFF2-40B4-BE49-F238E27FC236}">
                    <a16:creationId xmlns:a16="http://schemas.microsoft.com/office/drawing/2014/main" id="{EF8064FC-3E23-23C6-B0D9-B288999B1B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00524" y="576842"/>
                <a:ext cx="2645893" cy="2923639"/>
              </a:xfrm>
              <a:prstGeom prst="rect">
                <a:avLst/>
              </a:prstGeom>
            </p:spPr>
          </p:pic>
          <p:grpSp>
            <p:nvGrpSpPr>
              <p:cNvPr id="4" name="Groupe 3">
                <a:extLst>
                  <a:ext uri="{FF2B5EF4-FFF2-40B4-BE49-F238E27FC236}">
                    <a16:creationId xmlns:a16="http://schemas.microsoft.com/office/drawing/2014/main" id="{255EF8B8-F5B1-77A7-C42F-A4AD079EDD34}"/>
                  </a:ext>
                </a:extLst>
              </p:cNvPr>
              <p:cNvGrpSpPr/>
              <p:nvPr/>
            </p:nvGrpSpPr>
            <p:grpSpPr>
              <a:xfrm>
                <a:off x="6783005" y="1914287"/>
                <a:ext cx="1596605" cy="1041663"/>
                <a:chOff x="1245549" y="4362212"/>
                <a:chExt cx="1596605" cy="1041663"/>
              </a:xfrm>
            </p:grpSpPr>
            <p:cxnSp>
              <p:nvCxnSpPr>
                <p:cNvPr id="6" name="Connecteur droit avec flèche 5">
                  <a:extLst>
                    <a:ext uri="{FF2B5EF4-FFF2-40B4-BE49-F238E27FC236}">
                      <a16:creationId xmlns:a16="http://schemas.microsoft.com/office/drawing/2014/main" id="{FC30A69C-D95E-5567-19FA-8CB2BE4509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45549" y="5177641"/>
                  <a:ext cx="238868" cy="226234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Connecteur droit avec flèche 6">
                  <a:extLst>
                    <a:ext uri="{FF2B5EF4-FFF2-40B4-BE49-F238E27FC236}">
                      <a16:creationId xmlns:a16="http://schemas.microsoft.com/office/drawing/2014/main" id="{2313CC28-6593-30B4-1438-CB725CB53E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16699" y="5163789"/>
                  <a:ext cx="238868" cy="226234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Connecteur droit avec flèche 7">
                  <a:extLst>
                    <a:ext uri="{FF2B5EF4-FFF2-40B4-BE49-F238E27FC236}">
                      <a16:creationId xmlns:a16="http://schemas.microsoft.com/office/drawing/2014/main" id="{08164ABB-FF71-164D-8001-DA5EBCC508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47224" y="4841177"/>
                  <a:ext cx="238868" cy="226234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Connecteur droit avec flèche 8">
                  <a:extLst>
                    <a:ext uri="{FF2B5EF4-FFF2-40B4-BE49-F238E27FC236}">
                      <a16:creationId xmlns:a16="http://schemas.microsoft.com/office/drawing/2014/main" id="{2F4BBEA7-F6E7-6B7B-7D4A-87CF4963DB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177754" y="4482943"/>
                  <a:ext cx="238868" cy="226234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avec flèche 9">
                  <a:extLst>
                    <a:ext uri="{FF2B5EF4-FFF2-40B4-BE49-F238E27FC236}">
                      <a16:creationId xmlns:a16="http://schemas.microsoft.com/office/drawing/2014/main" id="{11432B8F-DF79-9DDA-178B-7BA156401F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03286" y="4362212"/>
                  <a:ext cx="238868" cy="226234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1B05D55-5EB7-474C-2BFA-A1590E39FA90}"/>
                  </a:ext>
                </a:extLst>
              </p:cNvPr>
              <p:cNvSpPr/>
              <p:nvPr/>
            </p:nvSpPr>
            <p:spPr>
              <a:xfrm>
                <a:off x="8182796" y="963694"/>
                <a:ext cx="365361" cy="2483614"/>
              </a:xfrm>
              <a:prstGeom prst="rect">
                <a:avLst/>
              </a:prstGeom>
              <a:solidFill>
                <a:srgbClr val="00B050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DD95C3BA-D206-3932-18E9-848A632E3717}"/>
                </a:ext>
              </a:extLst>
            </p:cNvPr>
            <p:cNvSpPr txBox="1"/>
            <p:nvPr/>
          </p:nvSpPr>
          <p:spPr>
            <a:xfrm>
              <a:off x="5952073" y="1178561"/>
              <a:ext cx="408105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P. </a:t>
              </a:r>
              <a:r>
                <a:rPr lang="en-US" sz="1600" dirty="0" err="1"/>
                <a:t>Siwach</a:t>
              </a:r>
              <a:r>
                <a:rPr lang="en-US" sz="1600" dirty="0"/>
                <a:t> and DL, Phys. Rev. A 104, (2021)</a:t>
              </a:r>
            </a:p>
            <a:p>
              <a:r>
                <a:rPr lang="en-US" sz="1600" dirty="0"/>
                <a:t>Ruiz Guzman, DL, </a:t>
              </a:r>
              <a:r>
                <a:rPr lang="fr-FR" sz="1600" dirty="0" err="1">
                  <a:effectLst/>
                </a:rPr>
                <a:t>Eur</a:t>
              </a:r>
              <a:r>
                <a:rPr lang="fr-FR" sz="1600" dirty="0">
                  <a:effectLst/>
                </a:rPr>
                <a:t>. J. Phys. A 60 (2024)</a:t>
              </a:r>
            </a:p>
            <a:p>
              <a:r>
                <a:rPr lang="en-US" sz="1600" dirty="0"/>
                <a:t>J. Zhang, PhD thesis Paris-</a:t>
              </a:r>
              <a:r>
                <a:rPr lang="en-US" sz="1600" dirty="0" err="1"/>
                <a:t>Saclay</a:t>
              </a:r>
              <a:r>
                <a:rPr lang="en-US" sz="1600" dirty="0"/>
                <a:t> Univ.  (2025)  </a:t>
              </a:r>
            </a:p>
          </p:txBody>
        </p:sp>
      </p:grp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1E81CB4-EDA7-AED9-9366-A59BE483891C}"/>
              </a:ext>
            </a:extLst>
          </p:cNvPr>
          <p:cNvCxnSpPr/>
          <p:nvPr/>
        </p:nvCxnSpPr>
        <p:spPr>
          <a:xfrm flipV="1">
            <a:off x="3619647" y="407197"/>
            <a:ext cx="6264000" cy="0"/>
          </a:xfrm>
          <a:prstGeom prst="line">
            <a:avLst/>
          </a:prstGeom>
          <a:ln w="412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35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0A24B5E-1E0D-A945-B852-07A231FC0657}"/>
              </a:ext>
            </a:extLst>
          </p:cNvPr>
          <p:cNvSpPr txBox="1"/>
          <p:nvPr/>
        </p:nvSpPr>
        <p:spPr>
          <a:xfrm>
            <a:off x="3932102" y="12701"/>
            <a:ext cx="58908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Coming back to our superconducting problem</a:t>
            </a:r>
          </a:p>
          <a:p>
            <a:pPr algn="r"/>
            <a:r>
              <a:rPr lang="en-US" sz="2400" dirty="0">
                <a:solidFill>
                  <a:srgbClr val="0070C0"/>
                </a:solidFill>
              </a:rPr>
              <a:t>Combining projection with variational method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57EE853-ED7E-B343-953F-BD10834A8344}"/>
              </a:ext>
            </a:extLst>
          </p:cNvPr>
          <p:cNvCxnSpPr/>
          <p:nvPr/>
        </p:nvCxnSpPr>
        <p:spPr>
          <a:xfrm flipV="1">
            <a:off x="424070" y="433989"/>
            <a:ext cx="9481930" cy="0"/>
          </a:xfrm>
          <a:prstGeom prst="line">
            <a:avLst/>
          </a:prstGeom>
          <a:ln w="412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DBEE48F0-AFEE-6E42-957F-392DD5769733}"/>
              </a:ext>
            </a:extLst>
          </p:cNvPr>
          <p:cNvSpPr/>
          <p:nvPr/>
        </p:nvSpPr>
        <p:spPr>
          <a:xfrm>
            <a:off x="155070" y="1879390"/>
            <a:ext cx="3137047" cy="481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Quantum-Classical optimizers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38F14B27-8F0D-A043-BD5B-7233593E9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375" y="1132186"/>
            <a:ext cx="3072809" cy="2567283"/>
          </a:xfrm>
          <a:prstGeom prst="rect">
            <a:avLst/>
          </a:prstGeom>
        </p:spPr>
      </p:pic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AD308EAB-03BA-A540-B1CD-52619A3A1F43}"/>
              </a:ext>
            </a:extLst>
          </p:cNvPr>
          <p:cNvCxnSpPr/>
          <p:nvPr/>
        </p:nvCxnSpPr>
        <p:spPr>
          <a:xfrm flipH="1">
            <a:off x="8522203" y="2033035"/>
            <a:ext cx="181915" cy="30836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ZoneTexte 51">
            <a:extLst>
              <a:ext uri="{FF2B5EF4-FFF2-40B4-BE49-F238E27FC236}">
                <a16:creationId xmlns:a16="http://schemas.microsoft.com/office/drawing/2014/main" id="{34802075-CCAB-A04A-ACF3-96DF23CE699E}"/>
              </a:ext>
            </a:extLst>
          </p:cNvPr>
          <p:cNvSpPr txBox="1"/>
          <p:nvPr/>
        </p:nvSpPr>
        <p:spPr>
          <a:xfrm>
            <a:off x="8650777" y="1644425"/>
            <a:ext cx="11088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Symmetry </a:t>
            </a:r>
          </a:p>
          <a:p>
            <a:r>
              <a:rPr lang="en-US" sz="1600" dirty="0">
                <a:solidFill>
                  <a:srgbClr val="FF0000"/>
                </a:solidFill>
              </a:rPr>
              <a:t>Preserving </a:t>
            </a:r>
          </a:p>
          <a:p>
            <a:r>
              <a:rPr lang="en-US" sz="1600" dirty="0">
                <a:solidFill>
                  <a:srgbClr val="FF0000"/>
                </a:solidFill>
              </a:rPr>
              <a:t>(HF)</a:t>
            </a:r>
          </a:p>
        </p:txBody>
      </p:sp>
      <p:grpSp>
        <p:nvGrpSpPr>
          <p:cNvPr id="93" name="Groupe 92">
            <a:extLst>
              <a:ext uri="{FF2B5EF4-FFF2-40B4-BE49-F238E27FC236}">
                <a16:creationId xmlns:a16="http://schemas.microsoft.com/office/drawing/2014/main" id="{8B68BBF3-FE5F-9C4C-B8E6-5A52552A8B02}"/>
              </a:ext>
            </a:extLst>
          </p:cNvPr>
          <p:cNvGrpSpPr/>
          <p:nvPr/>
        </p:nvGrpSpPr>
        <p:grpSpPr>
          <a:xfrm>
            <a:off x="399046" y="3308540"/>
            <a:ext cx="9585857" cy="3600229"/>
            <a:chOff x="399046" y="3308540"/>
            <a:chExt cx="9585857" cy="3600229"/>
          </a:xfrm>
        </p:grpSpPr>
        <p:grpSp>
          <p:nvGrpSpPr>
            <p:cNvPr id="92" name="Groupe 91">
              <a:extLst>
                <a:ext uri="{FF2B5EF4-FFF2-40B4-BE49-F238E27FC236}">
                  <a16:creationId xmlns:a16="http://schemas.microsoft.com/office/drawing/2014/main" id="{1F29B20A-422A-4F4D-8432-65FACCEC7998}"/>
                </a:ext>
              </a:extLst>
            </p:cNvPr>
            <p:cNvGrpSpPr/>
            <p:nvPr/>
          </p:nvGrpSpPr>
          <p:grpSpPr>
            <a:xfrm>
              <a:off x="399046" y="5239491"/>
              <a:ext cx="5567596" cy="1669278"/>
              <a:chOff x="399046" y="5239491"/>
              <a:chExt cx="5567596" cy="1669278"/>
            </a:xfrm>
          </p:grpSpPr>
          <p:grpSp>
            <p:nvGrpSpPr>
              <p:cNvPr id="78" name="Groupe 77">
                <a:extLst>
                  <a:ext uri="{FF2B5EF4-FFF2-40B4-BE49-F238E27FC236}">
                    <a16:creationId xmlns:a16="http://schemas.microsoft.com/office/drawing/2014/main" id="{A52EC350-2DAE-1644-B12F-801F1C3E4796}"/>
                  </a:ext>
                </a:extLst>
              </p:cNvPr>
              <p:cNvGrpSpPr/>
              <p:nvPr/>
            </p:nvGrpSpPr>
            <p:grpSpPr>
              <a:xfrm>
                <a:off x="399046" y="5554070"/>
                <a:ext cx="2885716" cy="954107"/>
                <a:chOff x="26899" y="5490272"/>
                <a:chExt cx="2885716" cy="954107"/>
              </a:xfrm>
            </p:grpSpPr>
            <p:sp>
              <p:nvSpPr>
                <p:cNvPr id="59" name="Flèche vers la droite 58">
                  <a:extLst>
                    <a:ext uri="{FF2B5EF4-FFF2-40B4-BE49-F238E27FC236}">
                      <a16:creationId xmlns:a16="http://schemas.microsoft.com/office/drawing/2014/main" id="{8531607F-0A5F-BC47-BF91-3407799D37C1}"/>
                    </a:ext>
                  </a:extLst>
                </p:cNvPr>
                <p:cNvSpPr/>
                <p:nvPr/>
              </p:nvSpPr>
              <p:spPr>
                <a:xfrm>
                  <a:off x="26899" y="5605614"/>
                  <a:ext cx="308344" cy="190318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  <p:sp>
              <p:nvSpPr>
                <p:cNvPr id="60" name="ZoneTexte 59">
                  <a:extLst>
                    <a:ext uri="{FF2B5EF4-FFF2-40B4-BE49-F238E27FC236}">
                      <a16:creationId xmlns:a16="http://schemas.microsoft.com/office/drawing/2014/main" id="{59BA00C4-BD43-9349-8013-27E7D554C68B}"/>
                    </a:ext>
                  </a:extLst>
                </p:cNvPr>
                <p:cNvSpPr txBox="1"/>
                <p:nvPr/>
              </p:nvSpPr>
              <p:spPr>
                <a:xfrm>
                  <a:off x="335243" y="5490272"/>
                  <a:ext cx="2577372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rgbClr val="0070C0"/>
                      </a:solidFill>
                    </a:rPr>
                    <a:t>The optimization is made on the </a:t>
                  </a:r>
                </a:p>
                <a:p>
                  <a:r>
                    <a:rPr lang="en-US" sz="1400" dirty="0">
                      <a:solidFill>
                        <a:srgbClr val="0070C0"/>
                      </a:solidFill>
                    </a:rPr>
                    <a:t>Symmetry restored state. </a:t>
                  </a:r>
                </a:p>
                <a:p>
                  <a:r>
                    <a:rPr lang="en-US" sz="1400" dirty="0">
                      <a:solidFill>
                        <a:srgbClr val="FF0000"/>
                      </a:solidFill>
                    </a:rPr>
                    <a:t>Q-VAP</a:t>
                  </a:r>
                  <a:r>
                    <a:rPr lang="en-US" sz="1400" dirty="0">
                      <a:solidFill>
                        <a:srgbClr val="0070C0"/>
                      </a:solidFill>
                    </a:rPr>
                    <a:t>: Quantum Variation </a:t>
                  </a:r>
                </a:p>
                <a:p>
                  <a:r>
                    <a:rPr lang="en-US" sz="1400" dirty="0">
                      <a:solidFill>
                        <a:srgbClr val="0070C0"/>
                      </a:solidFill>
                    </a:rPr>
                    <a:t>After Projection </a:t>
                  </a:r>
                </a:p>
              </p:txBody>
            </p:sp>
          </p:grpSp>
          <p:pic>
            <p:nvPicPr>
              <p:cNvPr id="70" name="Image 69">
                <a:extLst>
                  <a:ext uri="{FF2B5EF4-FFF2-40B4-BE49-F238E27FC236}">
                    <a16:creationId xmlns:a16="http://schemas.microsoft.com/office/drawing/2014/main" id="{4A2FCA20-38A2-C040-BBD2-CD5FD3AD8C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49035" y="5239491"/>
                <a:ext cx="2043239" cy="1669278"/>
              </a:xfrm>
              <a:prstGeom prst="rect">
                <a:avLst/>
              </a:prstGeom>
            </p:spPr>
          </p:pic>
          <p:sp>
            <p:nvSpPr>
              <p:cNvPr id="71" name="Flèche vers la droite 70">
                <a:extLst>
                  <a:ext uri="{FF2B5EF4-FFF2-40B4-BE49-F238E27FC236}">
                    <a16:creationId xmlns:a16="http://schemas.microsoft.com/office/drawing/2014/main" id="{2D26F60C-2DD6-AC49-874E-9C45D71D02D6}"/>
                  </a:ext>
                </a:extLst>
              </p:cNvPr>
              <p:cNvSpPr/>
              <p:nvPr/>
            </p:nvSpPr>
            <p:spPr>
              <a:xfrm>
                <a:off x="5238782" y="5555566"/>
                <a:ext cx="510776" cy="20137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72" name="Image 71">
                <a:extLst>
                  <a:ext uri="{FF2B5EF4-FFF2-40B4-BE49-F238E27FC236}">
                    <a16:creationId xmlns:a16="http://schemas.microsoft.com/office/drawing/2014/main" id="{3CEE7A94-5598-654E-9EEC-115D912B6E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86642" y="5567491"/>
                <a:ext cx="180000" cy="166667"/>
              </a:xfrm>
              <a:prstGeom prst="rect">
                <a:avLst/>
              </a:prstGeom>
            </p:spPr>
          </p:pic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B63E7102-23FE-AF45-8101-077FE72C0E1D}"/>
                  </a:ext>
                </a:extLst>
              </p:cNvPr>
              <p:cNvSpPr/>
              <p:nvPr/>
            </p:nvSpPr>
            <p:spPr>
              <a:xfrm>
                <a:off x="4136063" y="5322586"/>
                <a:ext cx="1083963" cy="54190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 err="1"/>
                  <a:t>SB+projection</a:t>
                </a:r>
                <a:endParaRPr lang="en-US" sz="1200" dirty="0"/>
              </a:p>
              <a:p>
                <a:pPr algn="ctr"/>
                <a:r>
                  <a:rPr lang="en-US" sz="1200" dirty="0"/>
                  <a:t>By QPE</a:t>
                </a:r>
              </a:p>
            </p:txBody>
          </p:sp>
        </p:grpSp>
        <p:cxnSp>
          <p:nvCxnSpPr>
            <p:cNvPr id="83" name="Connecteur droit 82">
              <a:extLst>
                <a:ext uri="{FF2B5EF4-FFF2-40B4-BE49-F238E27FC236}">
                  <a16:creationId xmlns:a16="http://schemas.microsoft.com/office/drawing/2014/main" id="{6586EB20-325E-4F42-A536-3FC031EC999F}"/>
                </a:ext>
              </a:extLst>
            </p:cNvPr>
            <p:cNvCxnSpPr>
              <a:cxnSpLocks/>
            </p:cNvCxnSpPr>
            <p:nvPr/>
          </p:nvCxnSpPr>
          <p:spPr>
            <a:xfrm>
              <a:off x="8860504" y="3384699"/>
              <a:ext cx="468000" cy="0"/>
            </a:xfrm>
            <a:prstGeom prst="line">
              <a:avLst/>
            </a:prstGeom>
            <a:ln w="539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DF503457-2A6D-B748-9C5C-87A78D8EAE09}"/>
                </a:ext>
              </a:extLst>
            </p:cNvPr>
            <p:cNvSpPr txBox="1"/>
            <p:nvPr/>
          </p:nvSpPr>
          <p:spPr>
            <a:xfrm>
              <a:off x="9268040" y="3308540"/>
              <a:ext cx="71686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Q-VAP</a:t>
              </a:r>
            </a:p>
          </p:txBody>
        </p:sp>
      </p:grpSp>
      <p:grpSp>
        <p:nvGrpSpPr>
          <p:cNvPr id="89" name="Groupe 88">
            <a:extLst>
              <a:ext uri="{FF2B5EF4-FFF2-40B4-BE49-F238E27FC236}">
                <a16:creationId xmlns:a16="http://schemas.microsoft.com/office/drawing/2014/main" id="{89E1E9AB-276D-1A40-82E5-533683C4BA2A}"/>
              </a:ext>
            </a:extLst>
          </p:cNvPr>
          <p:cNvGrpSpPr/>
          <p:nvPr/>
        </p:nvGrpSpPr>
        <p:grpSpPr>
          <a:xfrm>
            <a:off x="399046" y="1883090"/>
            <a:ext cx="9369452" cy="1669278"/>
            <a:chOff x="399046" y="1883090"/>
            <a:chExt cx="9369452" cy="1669278"/>
          </a:xfrm>
        </p:grpSpPr>
        <p:grpSp>
          <p:nvGrpSpPr>
            <p:cNvPr id="76" name="Groupe 75">
              <a:extLst>
                <a:ext uri="{FF2B5EF4-FFF2-40B4-BE49-F238E27FC236}">
                  <a16:creationId xmlns:a16="http://schemas.microsoft.com/office/drawing/2014/main" id="{DBBB82B2-D502-544E-A932-45D22924AA07}"/>
                </a:ext>
              </a:extLst>
            </p:cNvPr>
            <p:cNvGrpSpPr/>
            <p:nvPr/>
          </p:nvGrpSpPr>
          <p:grpSpPr>
            <a:xfrm>
              <a:off x="399046" y="2695963"/>
              <a:ext cx="2021013" cy="307777"/>
              <a:chOff x="592882" y="2731089"/>
              <a:chExt cx="2021013" cy="307777"/>
            </a:xfrm>
          </p:grpSpPr>
          <p:sp>
            <p:nvSpPr>
              <p:cNvPr id="36" name="Flèche vers la droite 35">
                <a:extLst>
                  <a:ext uri="{FF2B5EF4-FFF2-40B4-BE49-F238E27FC236}">
                    <a16:creationId xmlns:a16="http://schemas.microsoft.com/office/drawing/2014/main" id="{A508226A-9C5B-C947-8EE3-5E97C4A007D4}"/>
                  </a:ext>
                </a:extLst>
              </p:cNvPr>
              <p:cNvSpPr/>
              <p:nvPr/>
            </p:nvSpPr>
            <p:spPr>
              <a:xfrm>
                <a:off x="592882" y="2805377"/>
                <a:ext cx="308344" cy="190318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3C3FF2DA-5942-E840-B214-FC5970FE1941}"/>
                  </a:ext>
                </a:extLst>
              </p:cNvPr>
              <p:cNvSpPr txBox="1"/>
              <p:nvPr/>
            </p:nvSpPr>
            <p:spPr>
              <a:xfrm>
                <a:off x="930934" y="2731089"/>
                <a:ext cx="168296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rgbClr val="0070C0"/>
                    </a:solidFill>
                  </a:rPr>
                  <a:t>Standard BCS theory</a:t>
                </a:r>
              </a:p>
            </p:txBody>
          </p:sp>
        </p:grp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2C14515A-EC7D-8F42-A9EA-2833C7B884F9}"/>
                </a:ext>
              </a:extLst>
            </p:cNvPr>
            <p:cNvSpPr txBox="1"/>
            <p:nvPr/>
          </p:nvSpPr>
          <p:spPr>
            <a:xfrm>
              <a:off x="9268040" y="2982474"/>
              <a:ext cx="500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BCS</a:t>
              </a:r>
            </a:p>
          </p:txBody>
        </p:sp>
        <p:cxnSp>
          <p:nvCxnSpPr>
            <p:cNvPr id="81" name="Connecteur droit 80">
              <a:extLst>
                <a:ext uri="{FF2B5EF4-FFF2-40B4-BE49-F238E27FC236}">
                  <a16:creationId xmlns:a16="http://schemas.microsoft.com/office/drawing/2014/main" id="{6EB56F89-F291-1642-B121-37245843A22F}"/>
                </a:ext>
              </a:extLst>
            </p:cNvPr>
            <p:cNvCxnSpPr>
              <a:cxnSpLocks/>
            </p:cNvCxnSpPr>
            <p:nvPr/>
          </p:nvCxnSpPr>
          <p:spPr>
            <a:xfrm>
              <a:off x="8860504" y="3219093"/>
              <a:ext cx="468000" cy="0"/>
            </a:xfrm>
            <a:prstGeom prst="line">
              <a:avLst/>
            </a:prstGeom>
            <a:ln w="539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8" name="Groupe 87">
              <a:extLst>
                <a:ext uri="{FF2B5EF4-FFF2-40B4-BE49-F238E27FC236}">
                  <a16:creationId xmlns:a16="http://schemas.microsoft.com/office/drawing/2014/main" id="{AF88DF89-F04C-D042-9B05-22B6E015CD51}"/>
                </a:ext>
              </a:extLst>
            </p:cNvPr>
            <p:cNvGrpSpPr/>
            <p:nvPr/>
          </p:nvGrpSpPr>
          <p:grpSpPr>
            <a:xfrm>
              <a:off x="3716097" y="1883090"/>
              <a:ext cx="2317607" cy="1669278"/>
              <a:chOff x="3716097" y="1883090"/>
              <a:chExt cx="2317607" cy="1669278"/>
            </a:xfrm>
          </p:grpSpPr>
          <p:pic>
            <p:nvPicPr>
              <p:cNvPr id="34" name="Image 33">
                <a:extLst>
                  <a:ext uri="{FF2B5EF4-FFF2-40B4-BE49-F238E27FC236}">
                    <a16:creationId xmlns:a16="http://schemas.microsoft.com/office/drawing/2014/main" id="{3A2BA129-7920-314F-A92D-78BC53AB62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16097" y="1883090"/>
                <a:ext cx="2043239" cy="1669278"/>
              </a:xfrm>
              <a:prstGeom prst="rect">
                <a:avLst/>
              </a:prstGeom>
            </p:spPr>
          </p:pic>
          <p:sp>
            <p:nvSpPr>
              <p:cNvPr id="64" name="Flèche vers la droite 63">
                <a:extLst>
                  <a:ext uri="{FF2B5EF4-FFF2-40B4-BE49-F238E27FC236}">
                    <a16:creationId xmlns:a16="http://schemas.microsoft.com/office/drawing/2014/main" id="{84D4A2FE-256A-DE4F-9231-A6DCAF95D13B}"/>
                  </a:ext>
                </a:extLst>
              </p:cNvPr>
              <p:cNvSpPr/>
              <p:nvPr/>
            </p:nvSpPr>
            <p:spPr>
              <a:xfrm>
                <a:off x="5316477" y="2199165"/>
                <a:ext cx="510776" cy="20137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66" name="Image 65">
                <a:extLst>
                  <a:ext uri="{FF2B5EF4-FFF2-40B4-BE49-F238E27FC236}">
                    <a16:creationId xmlns:a16="http://schemas.microsoft.com/office/drawing/2014/main" id="{4D659BA9-127A-5D4A-BBCF-401239B2C4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53704" y="2211090"/>
                <a:ext cx="180000" cy="166667"/>
              </a:xfrm>
              <a:prstGeom prst="rect">
                <a:avLst/>
              </a:prstGeom>
            </p:spPr>
          </p:pic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D6F1C0AE-7C84-2242-B1CB-CED3A1332487}"/>
                  </a:ext>
                </a:extLst>
              </p:cNvPr>
              <p:cNvSpPr/>
              <p:nvPr/>
            </p:nvSpPr>
            <p:spPr>
              <a:xfrm>
                <a:off x="4196093" y="2046351"/>
                <a:ext cx="1116000" cy="432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SB state</a:t>
                </a:r>
              </a:p>
            </p:txBody>
          </p:sp>
        </p:grpSp>
      </p:grpSp>
      <p:grpSp>
        <p:nvGrpSpPr>
          <p:cNvPr id="91" name="Groupe 90">
            <a:extLst>
              <a:ext uri="{FF2B5EF4-FFF2-40B4-BE49-F238E27FC236}">
                <a16:creationId xmlns:a16="http://schemas.microsoft.com/office/drawing/2014/main" id="{4A94CF61-E126-D440-A198-8EB4C0BA6888}"/>
              </a:ext>
            </a:extLst>
          </p:cNvPr>
          <p:cNvGrpSpPr/>
          <p:nvPr/>
        </p:nvGrpSpPr>
        <p:grpSpPr>
          <a:xfrm>
            <a:off x="399046" y="3134874"/>
            <a:ext cx="9571430" cy="2104617"/>
            <a:chOff x="399046" y="3134874"/>
            <a:chExt cx="9571430" cy="2104617"/>
          </a:xfrm>
        </p:grpSpPr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61EE6B70-CC56-A54A-B510-16525A354124}"/>
                </a:ext>
              </a:extLst>
            </p:cNvPr>
            <p:cNvCxnSpPr>
              <a:cxnSpLocks/>
            </p:cNvCxnSpPr>
            <p:nvPr/>
          </p:nvCxnSpPr>
          <p:spPr>
            <a:xfrm>
              <a:off x="8860504" y="3306724"/>
              <a:ext cx="468000" cy="0"/>
            </a:xfrm>
            <a:prstGeom prst="line">
              <a:avLst/>
            </a:prstGeom>
            <a:ln w="539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0994B13A-BF18-444F-A1D1-9A431B5B6256}"/>
                </a:ext>
              </a:extLst>
            </p:cNvPr>
            <p:cNvSpPr txBox="1"/>
            <p:nvPr/>
          </p:nvSpPr>
          <p:spPr>
            <a:xfrm>
              <a:off x="9268040" y="3134874"/>
              <a:ext cx="7024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Q-PAV</a:t>
              </a:r>
            </a:p>
          </p:txBody>
        </p:sp>
        <p:grpSp>
          <p:nvGrpSpPr>
            <p:cNvPr id="90" name="Groupe 89">
              <a:extLst>
                <a:ext uri="{FF2B5EF4-FFF2-40B4-BE49-F238E27FC236}">
                  <a16:creationId xmlns:a16="http://schemas.microsoft.com/office/drawing/2014/main" id="{6A975FC9-EB93-7542-91B6-9A84C405C40A}"/>
                </a:ext>
              </a:extLst>
            </p:cNvPr>
            <p:cNvGrpSpPr/>
            <p:nvPr/>
          </p:nvGrpSpPr>
          <p:grpSpPr>
            <a:xfrm>
              <a:off x="399046" y="3570213"/>
              <a:ext cx="6936401" cy="1669278"/>
              <a:chOff x="399046" y="3570213"/>
              <a:chExt cx="6936401" cy="1669278"/>
            </a:xfrm>
          </p:grpSpPr>
          <p:grpSp>
            <p:nvGrpSpPr>
              <p:cNvPr id="77" name="Groupe 76">
                <a:extLst>
                  <a:ext uri="{FF2B5EF4-FFF2-40B4-BE49-F238E27FC236}">
                    <a16:creationId xmlns:a16="http://schemas.microsoft.com/office/drawing/2014/main" id="{D3ADDA8B-8496-C343-99BA-26530FD5B331}"/>
                  </a:ext>
                </a:extLst>
              </p:cNvPr>
              <p:cNvGrpSpPr/>
              <p:nvPr/>
            </p:nvGrpSpPr>
            <p:grpSpPr>
              <a:xfrm>
                <a:off x="399046" y="3818636"/>
                <a:ext cx="2548124" cy="738664"/>
                <a:chOff x="86018" y="3839840"/>
                <a:chExt cx="2548124" cy="738664"/>
              </a:xfrm>
            </p:grpSpPr>
            <p:sp>
              <p:nvSpPr>
                <p:cNvPr id="54" name="Flèche vers la droite 53">
                  <a:extLst>
                    <a:ext uri="{FF2B5EF4-FFF2-40B4-BE49-F238E27FC236}">
                      <a16:creationId xmlns:a16="http://schemas.microsoft.com/office/drawing/2014/main" id="{8930BEDC-C24C-5E48-8B58-74CDB755C0DA}"/>
                    </a:ext>
                  </a:extLst>
                </p:cNvPr>
                <p:cNvSpPr/>
                <p:nvPr/>
              </p:nvSpPr>
              <p:spPr>
                <a:xfrm>
                  <a:off x="86018" y="3955182"/>
                  <a:ext cx="308344" cy="190318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  <p:sp>
              <p:nvSpPr>
                <p:cNvPr id="55" name="ZoneTexte 54">
                  <a:extLst>
                    <a:ext uri="{FF2B5EF4-FFF2-40B4-BE49-F238E27FC236}">
                      <a16:creationId xmlns:a16="http://schemas.microsoft.com/office/drawing/2014/main" id="{42A3C8FE-E7BE-8948-B418-E6F9FE7DCB5E}"/>
                    </a:ext>
                  </a:extLst>
                </p:cNvPr>
                <p:cNvSpPr txBox="1"/>
                <p:nvPr/>
              </p:nvSpPr>
              <p:spPr>
                <a:xfrm>
                  <a:off x="394362" y="3839840"/>
                  <a:ext cx="2239780" cy="73866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rgbClr val="0070C0"/>
                      </a:solidFill>
                    </a:rPr>
                    <a:t>Project after optimization</a:t>
                  </a:r>
                </a:p>
                <a:p>
                  <a:r>
                    <a:rPr lang="en-US" sz="1400" dirty="0">
                      <a:solidFill>
                        <a:srgbClr val="FF0000"/>
                      </a:solidFill>
                    </a:rPr>
                    <a:t>Q-PAV</a:t>
                  </a:r>
                  <a:r>
                    <a:rPr lang="en-US" sz="1400" dirty="0">
                      <a:solidFill>
                        <a:srgbClr val="0070C0"/>
                      </a:solidFill>
                    </a:rPr>
                    <a:t>: Quantum Projection </a:t>
                  </a:r>
                </a:p>
                <a:p>
                  <a:r>
                    <a:rPr lang="en-US" sz="1400" dirty="0">
                      <a:solidFill>
                        <a:srgbClr val="0070C0"/>
                      </a:solidFill>
                    </a:rPr>
                    <a:t>After Variation</a:t>
                  </a:r>
                </a:p>
              </p:txBody>
            </p:sp>
          </p:grpSp>
          <p:pic>
            <p:nvPicPr>
              <p:cNvPr id="67" name="Image 66">
                <a:extLst>
                  <a:ext uri="{FF2B5EF4-FFF2-40B4-BE49-F238E27FC236}">
                    <a16:creationId xmlns:a16="http://schemas.microsoft.com/office/drawing/2014/main" id="{C4F9DBEA-74EE-D646-8A78-E7B1C3187DF8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49034" y="3570213"/>
                <a:ext cx="2044800" cy="1669278"/>
              </a:xfrm>
              <a:prstGeom prst="rect">
                <a:avLst/>
              </a:prstGeom>
            </p:spPr>
          </p:pic>
          <p:sp>
            <p:nvSpPr>
              <p:cNvPr id="62" name="Flèche vers la droite 61">
                <a:extLst>
                  <a:ext uri="{FF2B5EF4-FFF2-40B4-BE49-F238E27FC236}">
                    <a16:creationId xmlns:a16="http://schemas.microsoft.com/office/drawing/2014/main" id="{2F3EF81E-BBF5-5E44-AC71-887D3EC2C684}"/>
                  </a:ext>
                </a:extLst>
              </p:cNvPr>
              <p:cNvSpPr/>
              <p:nvPr/>
            </p:nvSpPr>
            <p:spPr>
              <a:xfrm>
                <a:off x="5241293" y="3892365"/>
                <a:ext cx="536908" cy="20137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B8932F3A-A347-F749-A507-382E99FE49F3}"/>
                  </a:ext>
                </a:extLst>
              </p:cNvPr>
              <p:cNvSpPr/>
              <p:nvPr/>
            </p:nvSpPr>
            <p:spPr>
              <a:xfrm>
                <a:off x="5786642" y="3744205"/>
                <a:ext cx="825781" cy="53733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projection</a:t>
                </a:r>
              </a:p>
              <a:p>
                <a:pPr algn="ctr"/>
                <a:r>
                  <a:rPr lang="en-US" sz="1200" dirty="0"/>
                  <a:t>By QPE</a:t>
                </a:r>
              </a:p>
            </p:txBody>
          </p:sp>
          <p:sp>
            <p:nvSpPr>
              <p:cNvPr id="73" name="Flèche vers la droite 72">
                <a:extLst>
                  <a:ext uri="{FF2B5EF4-FFF2-40B4-BE49-F238E27FC236}">
                    <a16:creationId xmlns:a16="http://schemas.microsoft.com/office/drawing/2014/main" id="{341804F9-5C1A-FD46-A9D3-F06BFC799780}"/>
                  </a:ext>
                </a:extLst>
              </p:cNvPr>
              <p:cNvSpPr/>
              <p:nvPr/>
            </p:nvSpPr>
            <p:spPr>
              <a:xfrm>
                <a:off x="6640428" y="3887267"/>
                <a:ext cx="510776" cy="20137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74" name="Image 73">
                <a:extLst>
                  <a:ext uri="{FF2B5EF4-FFF2-40B4-BE49-F238E27FC236}">
                    <a16:creationId xmlns:a16="http://schemas.microsoft.com/office/drawing/2014/main" id="{962427C2-11A1-B943-8F5A-AC7F2E90D0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55447" y="3899192"/>
                <a:ext cx="180000" cy="166667"/>
              </a:xfrm>
              <a:prstGeom prst="rect">
                <a:avLst/>
              </a:prstGeom>
            </p:spPr>
          </p:pic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0656F108-4C20-3F40-9E9A-FA2F7052FB09}"/>
                  </a:ext>
                </a:extLst>
              </p:cNvPr>
              <p:cNvSpPr/>
              <p:nvPr/>
            </p:nvSpPr>
            <p:spPr>
              <a:xfrm>
                <a:off x="4122782" y="3729980"/>
                <a:ext cx="1116000" cy="432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SB state</a:t>
                </a:r>
              </a:p>
            </p:txBody>
          </p:sp>
        </p:grpSp>
      </p:grpSp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1B6E35D9-5411-874A-892B-3D5FCF68EBFD}"/>
              </a:ext>
            </a:extLst>
          </p:cNvPr>
          <p:cNvCxnSpPr/>
          <p:nvPr/>
        </p:nvCxnSpPr>
        <p:spPr>
          <a:xfrm>
            <a:off x="8275899" y="3429000"/>
            <a:ext cx="105260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5" name="Groupe 104">
            <a:extLst>
              <a:ext uri="{FF2B5EF4-FFF2-40B4-BE49-F238E27FC236}">
                <a16:creationId xmlns:a16="http://schemas.microsoft.com/office/drawing/2014/main" id="{9E38657F-9299-7644-BEDF-961F30D08429}"/>
              </a:ext>
            </a:extLst>
          </p:cNvPr>
          <p:cNvGrpSpPr/>
          <p:nvPr/>
        </p:nvGrpSpPr>
        <p:grpSpPr>
          <a:xfrm>
            <a:off x="6347942" y="4306674"/>
            <a:ext cx="3374576" cy="2402360"/>
            <a:chOff x="6347942" y="4306674"/>
            <a:chExt cx="3374576" cy="2402360"/>
          </a:xfrm>
        </p:grpSpPr>
        <p:grpSp>
          <p:nvGrpSpPr>
            <p:cNvPr id="98" name="Groupe 97">
              <a:extLst>
                <a:ext uri="{FF2B5EF4-FFF2-40B4-BE49-F238E27FC236}">
                  <a16:creationId xmlns:a16="http://schemas.microsoft.com/office/drawing/2014/main" id="{46E8C34B-F370-5449-931C-EAB058B9045F}"/>
                </a:ext>
              </a:extLst>
            </p:cNvPr>
            <p:cNvGrpSpPr/>
            <p:nvPr/>
          </p:nvGrpSpPr>
          <p:grpSpPr>
            <a:xfrm>
              <a:off x="6347942" y="4306674"/>
              <a:ext cx="3374576" cy="2402360"/>
              <a:chOff x="6347942" y="4306674"/>
              <a:chExt cx="3374576" cy="2402360"/>
            </a:xfrm>
          </p:grpSpPr>
          <p:pic>
            <p:nvPicPr>
              <p:cNvPr id="95" name="Image 94">
                <a:extLst>
                  <a:ext uri="{FF2B5EF4-FFF2-40B4-BE49-F238E27FC236}">
                    <a16:creationId xmlns:a16="http://schemas.microsoft.com/office/drawing/2014/main" id="{C9A97F9A-4333-484F-B5DE-36AC959E80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33427" y="4516307"/>
                <a:ext cx="3289091" cy="2192727"/>
              </a:xfrm>
              <a:prstGeom prst="rect">
                <a:avLst/>
              </a:prstGeom>
            </p:spPr>
          </p:pic>
          <p:sp>
            <p:nvSpPr>
              <p:cNvPr id="96" name="ZoneTexte 95">
                <a:extLst>
                  <a:ext uri="{FF2B5EF4-FFF2-40B4-BE49-F238E27FC236}">
                    <a16:creationId xmlns:a16="http://schemas.microsoft.com/office/drawing/2014/main" id="{7CB81D34-E1C0-4B43-8792-CDF533608606}"/>
                  </a:ext>
                </a:extLst>
              </p:cNvPr>
              <p:cNvSpPr txBox="1"/>
              <p:nvPr/>
            </p:nvSpPr>
            <p:spPr>
              <a:xfrm>
                <a:off x="6968820" y="4306674"/>
                <a:ext cx="265765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1"/>
                    </a:solidFill>
                  </a:rPr>
                  <a:t>8 particles on 8 equidistant levels </a:t>
                </a:r>
              </a:p>
            </p:txBody>
          </p:sp>
          <p:sp>
            <p:nvSpPr>
              <p:cNvPr id="97" name="ZoneTexte 96">
                <a:extLst>
                  <a:ext uri="{FF2B5EF4-FFF2-40B4-BE49-F238E27FC236}">
                    <a16:creationId xmlns:a16="http://schemas.microsoft.com/office/drawing/2014/main" id="{78FA93C3-8354-874E-9BDD-90E9D05C78B1}"/>
                  </a:ext>
                </a:extLst>
              </p:cNvPr>
              <p:cNvSpPr txBox="1"/>
              <p:nvPr/>
            </p:nvSpPr>
            <p:spPr>
              <a:xfrm rot="16200000">
                <a:off x="5615658" y="5306466"/>
                <a:ext cx="1803122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Percentage of error</a:t>
                </a:r>
              </a:p>
            </p:txBody>
          </p:sp>
        </p:grp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CB9420D3-1214-264C-A0A0-4E464D09D18D}"/>
                </a:ext>
              </a:extLst>
            </p:cNvPr>
            <p:cNvSpPr/>
            <p:nvPr/>
          </p:nvSpPr>
          <p:spPr>
            <a:xfrm>
              <a:off x="6968819" y="4614451"/>
              <a:ext cx="396000" cy="1670602"/>
            </a:xfrm>
            <a:prstGeom prst="rect">
              <a:avLst/>
            </a:prstGeom>
            <a:solidFill>
              <a:srgbClr val="00B050">
                <a:alpha val="1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9CD5D939-D155-B14B-BEDB-235BAA3EF642}"/>
                </a:ext>
              </a:extLst>
            </p:cNvPr>
            <p:cNvSpPr/>
            <p:nvPr/>
          </p:nvSpPr>
          <p:spPr>
            <a:xfrm>
              <a:off x="7363092" y="4640441"/>
              <a:ext cx="2233045" cy="1644612"/>
            </a:xfrm>
            <a:prstGeom prst="rect">
              <a:avLst/>
            </a:prstGeom>
            <a:solidFill>
              <a:srgbClr val="FF0000">
                <a:alpha val="1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ZoneTexte 102">
              <a:extLst>
                <a:ext uri="{FF2B5EF4-FFF2-40B4-BE49-F238E27FC236}">
                  <a16:creationId xmlns:a16="http://schemas.microsoft.com/office/drawing/2014/main" id="{0A81E306-B08D-5944-9B1C-3754FBC0C181}"/>
                </a:ext>
              </a:extLst>
            </p:cNvPr>
            <p:cNvSpPr txBox="1"/>
            <p:nvPr/>
          </p:nvSpPr>
          <p:spPr>
            <a:xfrm rot="17452733">
              <a:off x="6791301" y="5515522"/>
              <a:ext cx="7072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normal</a:t>
              </a:r>
            </a:p>
          </p:txBody>
        </p:sp>
        <p:sp>
          <p:nvSpPr>
            <p:cNvPr id="104" name="ZoneTexte 103">
              <a:extLst>
                <a:ext uri="{FF2B5EF4-FFF2-40B4-BE49-F238E27FC236}">
                  <a16:creationId xmlns:a16="http://schemas.microsoft.com/office/drawing/2014/main" id="{21CFCEA6-3C1D-6A4D-84E1-4CD1D48DAC2A}"/>
                </a:ext>
              </a:extLst>
            </p:cNvPr>
            <p:cNvSpPr txBox="1"/>
            <p:nvPr/>
          </p:nvSpPr>
          <p:spPr>
            <a:xfrm rot="17452733">
              <a:off x="7125717" y="5439651"/>
              <a:ext cx="9236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superfluid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ADB073A2-9A26-B670-794C-2A4A268114C6}"/>
              </a:ext>
            </a:extLst>
          </p:cNvPr>
          <p:cNvSpPr txBox="1"/>
          <p:nvPr/>
        </p:nvSpPr>
        <p:spPr>
          <a:xfrm>
            <a:off x="6707169" y="6563721"/>
            <a:ext cx="3238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Ruiz Guzman and Lacroix, </a:t>
            </a:r>
            <a:r>
              <a:rPr lang="fr-FR" sz="1400" dirty="0">
                <a:effectLst/>
              </a:rPr>
              <a:t>PRC 105 (2022) </a:t>
            </a:r>
            <a:endParaRPr lang="en-US" sz="1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7B1D042-3A76-B0BE-508E-2A9991D6B1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210"/>
            <a:ext cx="2741496" cy="149536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E6F4464-E2B1-209A-466E-EA79981503C5}"/>
              </a:ext>
            </a:extLst>
          </p:cNvPr>
          <p:cNvSpPr txBox="1"/>
          <p:nvPr/>
        </p:nvSpPr>
        <p:spPr>
          <a:xfrm>
            <a:off x="1153537" y="-1149"/>
            <a:ext cx="17936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Classical optimization </a:t>
            </a:r>
          </a:p>
        </p:txBody>
      </p:sp>
    </p:spTree>
    <p:extLst>
      <p:ext uri="{BB962C8B-B14F-4D97-AF65-F5344CB8AC3E}">
        <p14:creationId xmlns:p14="http://schemas.microsoft.com/office/powerpoint/2010/main" val="190220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2CDB2CFB-48D1-B4BB-37DF-CFD53387F33F}"/>
              </a:ext>
            </a:extLst>
          </p:cNvPr>
          <p:cNvCxnSpPr/>
          <p:nvPr/>
        </p:nvCxnSpPr>
        <p:spPr>
          <a:xfrm flipV="1">
            <a:off x="424070" y="433989"/>
            <a:ext cx="9481930" cy="0"/>
          </a:xfrm>
          <a:prstGeom prst="line">
            <a:avLst/>
          </a:prstGeom>
          <a:ln w="412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4" descr="Table">
            <a:extLst>
              <a:ext uri="{FF2B5EF4-FFF2-40B4-BE49-F238E27FC236}">
                <a16:creationId xmlns:a16="http://schemas.microsoft.com/office/drawing/2014/main" id="{B5295E7D-E5AB-7579-D2BB-0CDC51086E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161967" y="-203597"/>
            <a:ext cx="7360381" cy="3941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DD25338-6235-DE02-1346-0C4A704C677F}"/>
              </a:ext>
            </a:extLst>
          </p:cNvPr>
          <p:cNvSpPr txBox="1"/>
          <p:nvPr/>
        </p:nvSpPr>
        <p:spPr>
          <a:xfrm>
            <a:off x="5166245" y="2267465"/>
            <a:ext cx="3733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Most tests up to know were made on </a:t>
            </a:r>
          </a:p>
          <a:p>
            <a:r>
              <a:rPr lang="en-US" dirty="0">
                <a:solidFill>
                  <a:srgbClr val="0070C0"/>
                </a:solidFill>
              </a:rPr>
              <a:t>Particles with spins (s).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EDC28DE-08A5-6A9E-4990-C4E22445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965" y="2884693"/>
            <a:ext cx="3220994" cy="683539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80D1F09-A0BC-BDD9-1746-0AB4B5D5BE3C}"/>
              </a:ext>
            </a:extLst>
          </p:cNvPr>
          <p:cNvGrpSpPr/>
          <p:nvPr/>
        </p:nvGrpSpPr>
        <p:grpSpPr>
          <a:xfrm>
            <a:off x="2836868" y="4000794"/>
            <a:ext cx="5901231" cy="1137754"/>
            <a:chOff x="2836868" y="4000794"/>
            <a:chExt cx="5901231" cy="1137754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C2DEAC4F-3263-3567-6217-C66A8845CB5F}"/>
                </a:ext>
              </a:extLst>
            </p:cNvPr>
            <p:cNvSpPr txBox="1"/>
            <p:nvPr/>
          </p:nvSpPr>
          <p:spPr>
            <a:xfrm>
              <a:off x="2836868" y="4000794"/>
              <a:ext cx="59012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But nuclei have both spin (s) and isospin (t) (neutron/proton)</a:t>
              </a: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D83FDCC1-7A47-1803-4703-5D1FF6B90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479" y="4405519"/>
              <a:ext cx="3408316" cy="733029"/>
            </a:xfrm>
            <a:prstGeom prst="rect">
              <a:avLst/>
            </a:prstGeom>
          </p:spPr>
        </p:pic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652538E-41D9-4A84-9742-B36252637B33}"/>
              </a:ext>
            </a:extLst>
          </p:cNvPr>
          <p:cNvGrpSpPr/>
          <p:nvPr/>
        </p:nvGrpSpPr>
        <p:grpSpPr>
          <a:xfrm>
            <a:off x="424070" y="4911890"/>
            <a:ext cx="6481519" cy="1372941"/>
            <a:chOff x="424070" y="4911890"/>
            <a:chExt cx="6481519" cy="1372941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3D7173A4-415B-AA45-C6E2-D7C77CD5A754}"/>
                </a:ext>
              </a:extLst>
            </p:cNvPr>
            <p:cNvGrpSpPr/>
            <p:nvPr/>
          </p:nvGrpSpPr>
          <p:grpSpPr>
            <a:xfrm>
              <a:off x="424070" y="4911890"/>
              <a:ext cx="3966016" cy="369332"/>
              <a:chOff x="852118" y="5184572"/>
              <a:chExt cx="3966016" cy="369332"/>
            </a:xfrm>
          </p:grpSpPr>
          <p:sp>
            <p:nvSpPr>
              <p:cNvPr id="11" name="Flèche vers la droite 10">
                <a:extLst>
                  <a:ext uri="{FF2B5EF4-FFF2-40B4-BE49-F238E27FC236}">
                    <a16:creationId xmlns:a16="http://schemas.microsoft.com/office/drawing/2014/main" id="{F8349C3D-5C68-DDFB-D1BA-060FBEB7E92C}"/>
                  </a:ext>
                </a:extLst>
              </p:cNvPr>
              <p:cNvSpPr/>
              <p:nvPr/>
            </p:nvSpPr>
            <p:spPr>
              <a:xfrm>
                <a:off x="852118" y="5258027"/>
                <a:ext cx="432485" cy="22242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04F1C79-4CB1-7699-B89E-651839525757}"/>
                  </a:ext>
                </a:extLst>
              </p:cNvPr>
              <p:cNvSpPr txBox="1"/>
              <p:nvPr/>
            </p:nvSpPr>
            <p:spPr>
              <a:xfrm>
                <a:off x="1284603" y="5184572"/>
                <a:ext cx="35335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This increases the number of qubits</a:t>
                </a:r>
              </a:p>
            </p:txBody>
          </p:sp>
        </p:grpSp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BA5853E4-52E0-35B9-698C-3039D188767B}"/>
                </a:ext>
              </a:extLst>
            </p:cNvPr>
            <p:cNvGrpSpPr/>
            <p:nvPr/>
          </p:nvGrpSpPr>
          <p:grpSpPr>
            <a:xfrm>
              <a:off x="435426" y="5544404"/>
              <a:ext cx="6470163" cy="369332"/>
              <a:chOff x="852118" y="5184572"/>
              <a:chExt cx="6470163" cy="369332"/>
            </a:xfrm>
          </p:grpSpPr>
          <p:sp>
            <p:nvSpPr>
              <p:cNvPr id="15" name="Flèche vers la droite 14">
                <a:extLst>
                  <a:ext uri="{FF2B5EF4-FFF2-40B4-BE49-F238E27FC236}">
                    <a16:creationId xmlns:a16="http://schemas.microsoft.com/office/drawing/2014/main" id="{157B5CF0-E6D5-312C-4E89-E0B8AA6441A5}"/>
                  </a:ext>
                </a:extLst>
              </p:cNvPr>
              <p:cNvSpPr/>
              <p:nvPr/>
            </p:nvSpPr>
            <p:spPr>
              <a:xfrm>
                <a:off x="852118" y="5258027"/>
                <a:ext cx="432485" cy="22242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88EAC88-FF94-929B-C9C8-224B22A97F2D}"/>
                  </a:ext>
                </a:extLst>
              </p:cNvPr>
              <p:cNvSpPr txBox="1"/>
              <p:nvPr/>
            </p:nvSpPr>
            <p:spPr>
              <a:xfrm>
                <a:off x="1284603" y="5184572"/>
                <a:ext cx="60376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This increases the number of symmetries that could be broken</a:t>
                </a:r>
              </a:p>
            </p:txBody>
          </p: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5ECE06B-4FF4-A947-A5BF-912D5B3001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57912" y="5212696"/>
              <a:ext cx="1137230" cy="288000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E489BC48-B896-A54B-6BB2-A6A060507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57912" y="5996831"/>
              <a:ext cx="2134155" cy="288000"/>
            </a:xfrm>
            <a:prstGeom prst="rect">
              <a:avLst/>
            </a:prstGeom>
          </p:spPr>
        </p:pic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169F62A-C625-1C10-91FA-901B72C4FC25}"/>
              </a:ext>
            </a:extLst>
          </p:cNvPr>
          <p:cNvGrpSpPr/>
          <p:nvPr/>
        </p:nvGrpSpPr>
        <p:grpSpPr>
          <a:xfrm>
            <a:off x="4040711" y="5872593"/>
            <a:ext cx="5856219" cy="977706"/>
            <a:chOff x="4040711" y="5872593"/>
            <a:chExt cx="5856219" cy="977706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B9128B7-615A-872D-D86B-19C2523724B6}"/>
                </a:ext>
              </a:extLst>
            </p:cNvPr>
            <p:cNvSpPr txBox="1"/>
            <p:nvPr/>
          </p:nvSpPr>
          <p:spPr>
            <a:xfrm>
              <a:off x="4040711" y="5872593"/>
              <a:ext cx="58562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Symmetry-breaking states become extremely hard to control</a:t>
              </a:r>
            </a:p>
            <a:p>
              <a:r>
                <a:rPr lang="en-US" dirty="0">
                  <a:solidFill>
                    <a:srgbClr val="FF0000"/>
                  </a:solidFill>
                </a:rPr>
                <a:t>Symmetry restoration becomes very demanding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302F602E-2F9C-6268-A92D-32A381DA2108}"/>
                </a:ext>
              </a:extLst>
            </p:cNvPr>
            <p:cNvSpPr txBox="1"/>
            <p:nvPr/>
          </p:nvSpPr>
          <p:spPr>
            <a:xfrm>
              <a:off x="6295367" y="6542522"/>
              <a:ext cx="36015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J. Zhang, PhD thesis Paris-</a:t>
              </a:r>
              <a:r>
                <a:rPr lang="en-US" sz="1400" dirty="0" err="1"/>
                <a:t>Saclay</a:t>
              </a:r>
              <a:r>
                <a:rPr lang="en-US" sz="1400" dirty="0"/>
                <a:t> Univ.  (2025).  </a:t>
              </a:r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3BA3287B-D842-1BF7-EAB6-C75A454F51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868459" cy="177151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4CEA17F-9F92-BC83-41EF-A592B94F8D32}"/>
              </a:ext>
            </a:extLst>
          </p:cNvPr>
          <p:cNvSpPr txBox="1"/>
          <p:nvPr/>
        </p:nvSpPr>
        <p:spPr>
          <a:xfrm>
            <a:off x="5056640" y="0"/>
            <a:ext cx="493141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Getting closer to realistic problems </a:t>
            </a:r>
          </a:p>
          <a:p>
            <a:pPr algn="r"/>
            <a:r>
              <a:rPr lang="en-US" dirty="0">
                <a:solidFill>
                  <a:srgbClr val="0070C0"/>
                </a:solidFill>
              </a:rPr>
              <a:t>Is the breaking of symmetries always a good idea? </a:t>
            </a:r>
          </a:p>
        </p:txBody>
      </p:sp>
    </p:spTree>
    <p:extLst>
      <p:ext uri="{BB962C8B-B14F-4D97-AF65-F5344CB8AC3E}">
        <p14:creationId xmlns:p14="http://schemas.microsoft.com/office/powerpoint/2010/main" val="332400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179F8D6-8484-AAFA-9DC9-F3E8612AF76D}"/>
              </a:ext>
            </a:extLst>
          </p:cNvPr>
          <p:cNvSpPr txBox="1"/>
          <p:nvPr/>
        </p:nvSpPr>
        <p:spPr>
          <a:xfrm>
            <a:off x="-122919" y="12701"/>
            <a:ext cx="99458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Going beyond traditional nuclear physics methods: Use of adaptative methods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A27738D5-82EC-12E6-B03D-0E30DA535B83}"/>
              </a:ext>
            </a:extLst>
          </p:cNvPr>
          <p:cNvCxnSpPr/>
          <p:nvPr/>
        </p:nvCxnSpPr>
        <p:spPr>
          <a:xfrm flipV="1">
            <a:off x="424070" y="433989"/>
            <a:ext cx="9481930" cy="0"/>
          </a:xfrm>
          <a:prstGeom prst="line">
            <a:avLst/>
          </a:prstGeom>
          <a:ln w="412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16643DCB-4347-BE02-EDDF-869D2E47AD98}"/>
              </a:ext>
            </a:extLst>
          </p:cNvPr>
          <p:cNvSpPr/>
          <p:nvPr/>
        </p:nvSpPr>
        <p:spPr>
          <a:xfrm>
            <a:off x="83055" y="609491"/>
            <a:ext cx="3724419" cy="465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Iterative construction of the ansatz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D3296E4-6338-2E56-D014-2320D870D2EA}"/>
              </a:ext>
            </a:extLst>
          </p:cNvPr>
          <p:cNvGrpSpPr/>
          <p:nvPr/>
        </p:nvGrpSpPr>
        <p:grpSpPr>
          <a:xfrm>
            <a:off x="529389" y="1499755"/>
            <a:ext cx="3638006" cy="369332"/>
            <a:chOff x="529389" y="1499755"/>
            <a:chExt cx="3638006" cy="369332"/>
          </a:xfrm>
        </p:grpSpPr>
        <p:sp>
          <p:nvSpPr>
            <p:cNvPr id="11" name="Flèche vers la droite 10">
              <a:extLst>
                <a:ext uri="{FF2B5EF4-FFF2-40B4-BE49-F238E27FC236}">
                  <a16:creationId xmlns:a16="http://schemas.microsoft.com/office/drawing/2014/main" id="{013C38FB-4986-C029-6C1C-1D513C6878A2}"/>
                </a:ext>
              </a:extLst>
            </p:cNvPr>
            <p:cNvSpPr/>
            <p:nvPr/>
          </p:nvSpPr>
          <p:spPr>
            <a:xfrm>
              <a:off x="529389" y="1588168"/>
              <a:ext cx="231007" cy="19250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B36C6342-6772-1CB2-E18C-C5330C0689F6}"/>
                </a:ext>
              </a:extLst>
            </p:cNvPr>
            <p:cNvSpPr txBox="1"/>
            <p:nvPr/>
          </p:nvSpPr>
          <p:spPr>
            <a:xfrm>
              <a:off x="808521" y="1499755"/>
              <a:ext cx="18673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Start from a state </a:t>
              </a:r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B6851975-0F26-CE9E-522E-2CB121E63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75827" y="1547924"/>
              <a:ext cx="1491568" cy="252000"/>
            </a:xfrm>
            <a:prstGeom prst="rect">
              <a:avLst/>
            </a:prstGeom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C3D863B2-6B7F-EE22-D102-D155C8376C4E}"/>
              </a:ext>
            </a:extLst>
          </p:cNvPr>
          <p:cNvGrpSpPr/>
          <p:nvPr/>
        </p:nvGrpSpPr>
        <p:grpSpPr>
          <a:xfrm>
            <a:off x="424070" y="2180420"/>
            <a:ext cx="4624838" cy="2008876"/>
            <a:chOff x="424070" y="2180420"/>
            <a:chExt cx="4624838" cy="2008876"/>
          </a:xfrm>
        </p:grpSpPr>
        <p:sp>
          <p:nvSpPr>
            <p:cNvPr id="15" name="Flèche vers la droite 14">
              <a:extLst>
                <a:ext uri="{FF2B5EF4-FFF2-40B4-BE49-F238E27FC236}">
                  <a16:creationId xmlns:a16="http://schemas.microsoft.com/office/drawing/2014/main" id="{8A1C7E58-5519-FDB2-F93D-257DF0675537}"/>
                </a:ext>
              </a:extLst>
            </p:cNvPr>
            <p:cNvSpPr/>
            <p:nvPr/>
          </p:nvSpPr>
          <p:spPr>
            <a:xfrm>
              <a:off x="529389" y="2268833"/>
              <a:ext cx="231007" cy="19250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37F41B3C-9546-6D81-5E68-B64C7503ABF4}"/>
                </a:ext>
              </a:extLst>
            </p:cNvPr>
            <p:cNvSpPr txBox="1"/>
            <p:nvPr/>
          </p:nvSpPr>
          <p:spPr>
            <a:xfrm>
              <a:off x="808521" y="2180420"/>
              <a:ext cx="35228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Built iteratively the ansatz such as:  </a:t>
              </a: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C6F0BF66-3893-2865-6913-2A7F92F92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4892" y="2677021"/>
              <a:ext cx="3274200" cy="612000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39FA737-C9D7-93D9-ACE7-0E7DB57E6B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93915" y="3721296"/>
              <a:ext cx="2151661" cy="468000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E1E6F0F3-B170-BB99-A7D3-F6E739DD5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85882" y="3258296"/>
              <a:ext cx="1763026" cy="216000"/>
            </a:xfrm>
            <a:prstGeom prst="rect">
              <a:avLst/>
            </a:prstGeom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1879912E-FEEC-F8E6-1D24-F5101E04E699}"/>
                </a:ext>
              </a:extLst>
            </p:cNvPr>
            <p:cNvSpPr txBox="1"/>
            <p:nvPr/>
          </p:nvSpPr>
          <p:spPr>
            <a:xfrm>
              <a:off x="424070" y="3238148"/>
              <a:ext cx="10690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Such that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279D9403-2706-988C-8F93-2E6C047D2D30}"/>
                </a:ext>
              </a:extLst>
            </p:cNvPr>
            <p:cNvSpPr txBox="1"/>
            <p:nvPr/>
          </p:nvSpPr>
          <p:spPr>
            <a:xfrm>
              <a:off x="3600545" y="3767269"/>
              <a:ext cx="13158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is maximum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BE677F8-7244-3052-E8D4-BEA5B4C62078}"/>
              </a:ext>
            </a:extLst>
          </p:cNvPr>
          <p:cNvGrpSpPr/>
          <p:nvPr/>
        </p:nvGrpSpPr>
        <p:grpSpPr>
          <a:xfrm>
            <a:off x="644892" y="4189296"/>
            <a:ext cx="3121506" cy="2385436"/>
            <a:chOff x="378440" y="115199"/>
            <a:chExt cx="4006903" cy="2855093"/>
          </a:xfrm>
        </p:grpSpPr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7DB2B384-2051-BDE9-045D-646BACA5EFA6}"/>
                </a:ext>
              </a:extLst>
            </p:cNvPr>
            <p:cNvCxnSpPr/>
            <p:nvPr/>
          </p:nvCxnSpPr>
          <p:spPr>
            <a:xfrm flipV="1">
              <a:off x="1107440" y="152400"/>
              <a:ext cx="0" cy="24485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C2020C1E-43BA-34A5-8997-93D429398E41}"/>
                </a:ext>
              </a:extLst>
            </p:cNvPr>
            <p:cNvGrpSpPr/>
            <p:nvPr/>
          </p:nvGrpSpPr>
          <p:grpSpPr>
            <a:xfrm>
              <a:off x="1107440" y="2489200"/>
              <a:ext cx="2988000" cy="481092"/>
              <a:chOff x="1107440" y="2489200"/>
              <a:chExt cx="2988000" cy="481092"/>
            </a:xfrm>
          </p:grpSpPr>
          <p:cxnSp>
            <p:nvCxnSpPr>
              <p:cNvPr id="46" name="Connecteur droit avec flèche 45">
                <a:extLst>
                  <a:ext uri="{FF2B5EF4-FFF2-40B4-BE49-F238E27FC236}">
                    <a16:creationId xmlns:a16="http://schemas.microsoft.com/office/drawing/2014/main" id="{EC71E630-ACB0-6830-3F85-9CA1FBBF2DB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2601440" y="1106960"/>
                <a:ext cx="0" cy="298800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757E3027-A4A8-5769-02A3-9299FD86F1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81760" y="2489200"/>
                <a:ext cx="0" cy="1117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142EA67F-C257-4BCA-A87B-8B830E5324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78000" y="2489200"/>
                <a:ext cx="0" cy="1117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75B44FAC-BDF6-FB79-DB9C-6ADF126842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74240" y="2489200"/>
                <a:ext cx="0" cy="1117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22DC6FF3-8DAB-8633-EF6B-25EF47CE6C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70480" y="2489200"/>
                <a:ext cx="0" cy="1117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>
                <a:extLst>
                  <a:ext uri="{FF2B5EF4-FFF2-40B4-BE49-F238E27FC236}">
                    <a16:creationId xmlns:a16="http://schemas.microsoft.com/office/drawing/2014/main" id="{6CFE8D79-AB7B-CEE3-C891-3506FED149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66720" y="2489200"/>
                <a:ext cx="0" cy="1117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>
                <a:extLst>
                  <a:ext uri="{FF2B5EF4-FFF2-40B4-BE49-F238E27FC236}">
                    <a16:creationId xmlns:a16="http://schemas.microsoft.com/office/drawing/2014/main" id="{0EFC7FF3-5C39-7BF1-1A1D-553F2DA571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62960" y="2489200"/>
                <a:ext cx="0" cy="1117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52">
                <a:extLst>
                  <a:ext uri="{FF2B5EF4-FFF2-40B4-BE49-F238E27FC236}">
                    <a16:creationId xmlns:a16="http://schemas.microsoft.com/office/drawing/2014/main" id="{69693605-9F41-2FA2-BCAD-B8ABEC9BF6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59200" y="2489200"/>
                <a:ext cx="0" cy="1117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8D193957-69B8-E50E-1ECA-BE2D1EDA7213}"/>
                  </a:ext>
                </a:extLst>
              </p:cNvPr>
              <p:cNvSpPr txBox="1"/>
              <p:nvPr/>
            </p:nvSpPr>
            <p:spPr>
              <a:xfrm>
                <a:off x="1230917" y="260096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</a:t>
                </a:r>
              </a:p>
            </p:txBody>
          </p:sp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848E1D92-8A87-3869-9200-21CA170A4AFF}"/>
                  </a:ext>
                </a:extLst>
              </p:cNvPr>
              <p:cNvSpPr txBox="1"/>
              <p:nvPr/>
            </p:nvSpPr>
            <p:spPr>
              <a:xfrm>
                <a:off x="1631939" y="260096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FA6101EA-332A-9461-94E3-F01C85ADA107}"/>
                  </a:ext>
                </a:extLst>
              </p:cNvPr>
              <p:cNvSpPr txBox="1"/>
              <p:nvPr/>
            </p:nvSpPr>
            <p:spPr>
              <a:xfrm>
                <a:off x="2032961" y="260096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2</a:t>
                </a:r>
              </a:p>
            </p:txBody>
          </p:sp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B93890E9-42C3-860A-66B5-109AAD5E5904}"/>
                  </a:ext>
                </a:extLst>
              </p:cNvPr>
              <p:cNvSpPr txBox="1"/>
              <p:nvPr/>
            </p:nvSpPr>
            <p:spPr>
              <a:xfrm>
                <a:off x="2433983" y="260096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3</a:t>
                </a:r>
              </a:p>
            </p:txBody>
          </p:sp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1D615844-A3D2-76E5-781F-22675F75B1D3}"/>
                  </a:ext>
                </a:extLst>
              </p:cNvPr>
              <p:cNvSpPr txBox="1"/>
              <p:nvPr/>
            </p:nvSpPr>
            <p:spPr>
              <a:xfrm>
                <a:off x="2835005" y="260096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4</a:t>
                </a:r>
              </a:p>
            </p:txBody>
          </p:sp>
          <p:sp>
            <p:nvSpPr>
              <p:cNvPr id="59" name="ZoneTexte 58">
                <a:extLst>
                  <a:ext uri="{FF2B5EF4-FFF2-40B4-BE49-F238E27FC236}">
                    <a16:creationId xmlns:a16="http://schemas.microsoft.com/office/drawing/2014/main" id="{4089E21A-BFAE-93C4-2C0F-034567AF1E97}"/>
                  </a:ext>
                </a:extLst>
              </p:cNvPr>
              <p:cNvSpPr txBox="1"/>
              <p:nvPr/>
            </p:nvSpPr>
            <p:spPr>
              <a:xfrm>
                <a:off x="3236027" y="260096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5</a:t>
                </a:r>
              </a:p>
            </p:txBody>
          </p:sp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02644C60-2880-152D-CD68-8324ABDCCE7E}"/>
                  </a:ext>
                </a:extLst>
              </p:cNvPr>
              <p:cNvSpPr txBox="1"/>
              <p:nvPr/>
            </p:nvSpPr>
            <p:spPr>
              <a:xfrm>
                <a:off x="3637051" y="260096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6</a:t>
                </a:r>
              </a:p>
            </p:txBody>
          </p:sp>
        </p:grp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EA03D9BB-C264-00F3-FFC5-0B02451EF869}"/>
                </a:ext>
              </a:extLst>
            </p:cNvPr>
            <p:cNvCxnSpPr>
              <a:cxnSpLocks/>
            </p:cNvCxnSpPr>
            <p:nvPr/>
          </p:nvCxnSpPr>
          <p:spPr>
            <a:xfrm>
              <a:off x="1381760" y="457200"/>
              <a:ext cx="406401" cy="67564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F0BC00E2-D365-0E06-867F-D482BEE14E78}"/>
                </a:ext>
              </a:extLst>
            </p:cNvPr>
            <p:cNvCxnSpPr>
              <a:cxnSpLocks/>
            </p:cNvCxnSpPr>
            <p:nvPr/>
          </p:nvCxnSpPr>
          <p:spPr>
            <a:xfrm>
              <a:off x="1776022" y="1127760"/>
              <a:ext cx="408378" cy="11684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AB19302D-2B15-CE9F-F890-A7F0DB15A9A1}"/>
                </a:ext>
              </a:extLst>
            </p:cNvPr>
            <p:cNvCxnSpPr>
              <a:cxnSpLocks/>
            </p:cNvCxnSpPr>
            <p:nvPr/>
          </p:nvCxnSpPr>
          <p:spPr>
            <a:xfrm>
              <a:off x="2203248" y="1258193"/>
              <a:ext cx="376795" cy="58420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D8736A44-99C0-BCDA-BAB3-4098958F94E8}"/>
                </a:ext>
              </a:extLst>
            </p:cNvPr>
            <p:cNvCxnSpPr>
              <a:cxnSpLocks/>
            </p:cNvCxnSpPr>
            <p:nvPr/>
          </p:nvCxnSpPr>
          <p:spPr>
            <a:xfrm>
              <a:off x="2580640" y="1817817"/>
              <a:ext cx="375920" cy="120753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F875D3EE-0ACC-7DA0-CB97-4818341EDED5}"/>
                </a:ext>
              </a:extLst>
            </p:cNvPr>
            <p:cNvCxnSpPr>
              <a:cxnSpLocks/>
            </p:cNvCxnSpPr>
            <p:nvPr/>
          </p:nvCxnSpPr>
          <p:spPr>
            <a:xfrm>
              <a:off x="2966719" y="1938570"/>
              <a:ext cx="403421" cy="293059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6618D415-590C-23C0-B402-75FD529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373729" y="2213885"/>
              <a:ext cx="406400" cy="129504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Étoile à 5 branches 30">
              <a:extLst>
                <a:ext uri="{FF2B5EF4-FFF2-40B4-BE49-F238E27FC236}">
                  <a16:creationId xmlns:a16="http://schemas.microsoft.com/office/drawing/2014/main" id="{0CD0C609-BFFE-4CD7-4E75-7D61EDA290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91759" y="367199"/>
              <a:ext cx="180000" cy="18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Étoile à 5 branches 31">
              <a:extLst>
                <a:ext uri="{FF2B5EF4-FFF2-40B4-BE49-F238E27FC236}">
                  <a16:creationId xmlns:a16="http://schemas.microsoft.com/office/drawing/2014/main" id="{4F301AE4-4FF5-03F3-40A2-614187FF5F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97929" y="994920"/>
              <a:ext cx="180000" cy="18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Étoile à 5 branches 32">
              <a:extLst>
                <a:ext uri="{FF2B5EF4-FFF2-40B4-BE49-F238E27FC236}">
                  <a16:creationId xmlns:a16="http://schemas.microsoft.com/office/drawing/2014/main" id="{95DFCC01-C443-9CBC-AFC8-19C8E68AC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84240" y="1157618"/>
              <a:ext cx="180000" cy="18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Étoile à 5 branches 33">
              <a:extLst>
                <a:ext uri="{FF2B5EF4-FFF2-40B4-BE49-F238E27FC236}">
                  <a16:creationId xmlns:a16="http://schemas.microsoft.com/office/drawing/2014/main" id="{2BD2B1D8-8EAC-43E7-ABA8-0D9C473153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69712" y="1727816"/>
              <a:ext cx="180000" cy="18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Étoile à 5 branches 34">
              <a:extLst>
                <a:ext uri="{FF2B5EF4-FFF2-40B4-BE49-F238E27FC236}">
                  <a16:creationId xmlns:a16="http://schemas.microsoft.com/office/drawing/2014/main" id="{083442EE-31CD-501D-52FE-F49D81A056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65963" y="1860237"/>
              <a:ext cx="180000" cy="18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Étoile à 5 branches 35">
              <a:extLst>
                <a:ext uri="{FF2B5EF4-FFF2-40B4-BE49-F238E27FC236}">
                  <a16:creationId xmlns:a16="http://schemas.microsoft.com/office/drawing/2014/main" id="{6D0459CB-4D28-ACD5-38BF-B9DF4E3F15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72553" y="2134781"/>
              <a:ext cx="180000" cy="18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Étoile à 5 branches 36">
              <a:extLst>
                <a:ext uri="{FF2B5EF4-FFF2-40B4-BE49-F238E27FC236}">
                  <a16:creationId xmlns:a16="http://schemas.microsoft.com/office/drawing/2014/main" id="{5C119323-7B37-1835-837E-0117CBB32F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68387" y="2234509"/>
              <a:ext cx="180000" cy="18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489D7311-C2F8-305C-7411-C80A896A0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8440" y="115199"/>
              <a:ext cx="576000" cy="288000"/>
            </a:xfrm>
            <a:prstGeom prst="rect">
              <a:avLst/>
            </a:prstGeom>
          </p:spPr>
        </p:pic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026A9F77-613E-4632-C1E8-BA89F8C5DDD1}"/>
                </a:ext>
              </a:extLst>
            </p:cNvPr>
            <p:cNvCxnSpPr/>
            <p:nvPr/>
          </p:nvCxnSpPr>
          <p:spPr>
            <a:xfrm>
              <a:off x="1107440" y="2468880"/>
              <a:ext cx="2988000" cy="0"/>
            </a:xfrm>
            <a:prstGeom prst="line">
              <a:avLst/>
            </a:prstGeom>
            <a:ln w="190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01B5ABE1-7178-CE94-B507-75A3E2074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9024" y="2239285"/>
              <a:ext cx="512132" cy="252000"/>
            </a:xfrm>
            <a:prstGeom prst="rect">
              <a:avLst/>
            </a:prstGeom>
          </p:spPr>
        </p:pic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D5FEAB90-511C-14A3-F489-3B15CF757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17699" y="2589025"/>
              <a:ext cx="180000" cy="153000"/>
            </a:xfrm>
            <a:prstGeom prst="rect">
              <a:avLst/>
            </a:prstGeom>
          </p:spPr>
        </p:pic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C77240DD-4054-EB07-EBB0-A7F954672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82000" y="514711"/>
              <a:ext cx="665513" cy="216000"/>
            </a:xfrm>
            <a:prstGeom prst="rect">
              <a:avLst/>
            </a:prstGeom>
          </p:spPr>
        </p:pic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B61A56F9-A733-FA11-2A65-E3922BA6B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001890" y="876195"/>
              <a:ext cx="665513" cy="216000"/>
            </a:xfrm>
            <a:prstGeom prst="rect">
              <a:avLst/>
            </a:prstGeom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4D96C402-0722-C496-2786-A832035C3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309250" y="1350489"/>
              <a:ext cx="1076093" cy="252000"/>
            </a:xfrm>
            <a:prstGeom prst="rect">
              <a:avLst/>
            </a:prstGeom>
          </p:spPr>
        </p:pic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0FC82A59-B5EC-74E4-B096-F244740EC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797573" y="1436504"/>
              <a:ext cx="469900" cy="63500"/>
            </a:xfrm>
            <a:prstGeom prst="rect">
              <a:avLst/>
            </a:prstGeom>
          </p:spPr>
        </p:pic>
      </p:grpSp>
      <p:sp>
        <p:nvSpPr>
          <p:cNvPr id="61" name="ZoneTexte 60">
            <a:extLst>
              <a:ext uri="{FF2B5EF4-FFF2-40B4-BE49-F238E27FC236}">
                <a16:creationId xmlns:a16="http://schemas.microsoft.com/office/drawing/2014/main" id="{0B5E2B34-172F-F9BF-F5B1-F2325824DB8B}"/>
              </a:ext>
            </a:extLst>
          </p:cNvPr>
          <p:cNvSpPr txBox="1"/>
          <p:nvPr/>
        </p:nvSpPr>
        <p:spPr>
          <a:xfrm>
            <a:off x="279406" y="1095031"/>
            <a:ext cx="26840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Grimsley, et al, Nat. </a:t>
            </a:r>
            <a:r>
              <a:rPr lang="en-US" sz="1200" dirty="0" err="1"/>
              <a:t>Commun</a:t>
            </a:r>
            <a:r>
              <a:rPr lang="en-US" sz="1200" dirty="0"/>
              <a:t>. 10 (2019)</a:t>
            </a:r>
          </a:p>
        </p:txBody>
      </p: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C8C9D905-4BD5-80BB-3877-78A1290172FB}"/>
              </a:ext>
            </a:extLst>
          </p:cNvPr>
          <p:cNvGrpSpPr/>
          <p:nvPr/>
        </p:nvGrpSpPr>
        <p:grpSpPr>
          <a:xfrm>
            <a:off x="5034996" y="785662"/>
            <a:ext cx="4587191" cy="5116543"/>
            <a:chOff x="5034996" y="785662"/>
            <a:chExt cx="4587191" cy="511654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3FE8F4C-AF53-F7B3-08D2-F24EBE531C3C}"/>
                </a:ext>
              </a:extLst>
            </p:cNvPr>
            <p:cNvSpPr/>
            <p:nvPr/>
          </p:nvSpPr>
          <p:spPr>
            <a:xfrm>
              <a:off x="5094792" y="785662"/>
              <a:ext cx="4527395" cy="6446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ADAPT-VQE applied to the </a:t>
              </a:r>
            </a:p>
            <a:p>
              <a:pPr algn="ctr"/>
              <a:r>
                <a:rPr lang="en-US" dirty="0"/>
                <a:t>Superfluid problems: only spins</a:t>
              </a:r>
            </a:p>
          </p:txBody>
        </p: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45FCC280-BB12-BFFB-1F2F-4127C53566BD}"/>
                </a:ext>
              </a:extLst>
            </p:cNvPr>
            <p:cNvGrpSpPr/>
            <p:nvPr/>
          </p:nvGrpSpPr>
          <p:grpSpPr>
            <a:xfrm>
              <a:off x="5185014" y="1522103"/>
              <a:ext cx="3911041" cy="4178920"/>
              <a:chOff x="5185014" y="1522103"/>
              <a:chExt cx="3911041" cy="4178920"/>
            </a:xfrm>
          </p:grpSpPr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119669A8-8DCD-ABCF-F0B7-7BA40B10A3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185014" y="1522103"/>
                <a:ext cx="3911041" cy="4178920"/>
              </a:xfrm>
              <a:prstGeom prst="rect">
                <a:avLst/>
              </a:prstGeom>
            </p:spPr>
          </p:pic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36A503FA-C87E-770D-C330-3C07FBD3542B}"/>
                  </a:ext>
                </a:extLst>
              </p:cNvPr>
              <p:cNvSpPr txBox="1"/>
              <p:nvPr/>
            </p:nvSpPr>
            <p:spPr>
              <a:xfrm>
                <a:off x="7140534" y="4742775"/>
                <a:ext cx="178074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ADAPT-VQE w/o SB</a:t>
                </a:r>
              </a:p>
            </p:txBody>
          </p:sp>
        </p:grp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5AD5517C-FBDB-121C-6EAC-3DF2F2CD695A}"/>
                </a:ext>
              </a:extLst>
            </p:cNvPr>
            <p:cNvSpPr txBox="1"/>
            <p:nvPr/>
          </p:nvSpPr>
          <p:spPr>
            <a:xfrm>
              <a:off x="5034996" y="5594428"/>
              <a:ext cx="44633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J. Zhang, D. Lacroix, and Y. </a:t>
              </a:r>
              <a:r>
                <a:rPr lang="en-US" sz="1400" dirty="0" err="1"/>
                <a:t>Beaujeault-Taudière</a:t>
              </a:r>
              <a:r>
                <a:rPr lang="en-US" sz="1400" dirty="0"/>
                <a:t>, PRC </a:t>
              </a:r>
              <a:r>
                <a:rPr lang="fr-FR" sz="1400" dirty="0"/>
                <a:t>(2025)</a:t>
              </a:r>
              <a:endParaRPr lang="en-US" sz="1400" dirty="0"/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63D3B60E-D433-7432-8EE3-956FC1795AE8}"/>
              </a:ext>
            </a:extLst>
          </p:cNvPr>
          <p:cNvGrpSpPr/>
          <p:nvPr/>
        </p:nvGrpSpPr>
        <p:grpSpPr>
          <a:xfrm>
            <a:off x="4218430" y="5993996"/>
            <a:ext cx="5510897" cy="860742"/>
            <a:chOff x="4218430" y="5993996"/>
            <a:chExt cx="5510897" cy="860742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A1904E13-4562-8A12-19D1-8B09F0BCC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103566" y="6027051"/>
              <a:ext cx="3625761" cy="827687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9CC9FD5-D76C-7D2E-0659-F25388F9982E}"/>
                </a:ext>
              </a:extLst>
            </p:cNvPr>
            <p:cNvSpPr/>
            <p:nvPr/>
          </p:nvSpPr>
          <p:spPr>
            <a:xfrm>
              <a:off x="4218430" y="5993996"/>
              <a:ext cx="1752724" cy="6280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Extension to </a:t>
              </a:r>
            </a:p>
            <a:p>
              <a:pPr algn="ctr"/>
              <a:r>
                <a:rPr lang="en-US" dirty="0"/>
                <a:t>spin and isospin</a:t>
              </a:r>
            </a:p>
          </p:txBody>
        </p:sp>
      </p:grpSp>
      <p:pic>
        <p:nvPicPr>
          <p:cNvPr id="62" name="Image 61">
            <a:extLst>
              <a:ext uri="{FF2B5EF4-FFF2-40B4-BE49-F238E27FC236}">
                <a16:creationId xmlns:a16="http://schemas.microsoft.com/office/drawing/2014/main" id="{3E24094C-587E-C9DC-895C-79FB7CEBF15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23187" y="5876661"/>
            <a:ext cx="432000" cy="4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0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3716B88-32C1-B4E1-86C1-3A905B3738A1}"/>
              </a:ext>
            </a:extLst>
          </p:cNvPr>
          <p:cNvSpPr txBox="1"/>
          <p:nvPr/>
        </p:nvSpPr>
        <p:spPr>
          <a:xfrm>
            <a:off x="4245979" y="-49084"/>
            <a:ext cx="56140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Is breaking symmetries always a good idea?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1F49DB2-1CFD-0BFC-C35F-40E78192D72D}"/>
              </a:ext>
            </a:extLst>
          </p:cNvPr>
          <p:cNvCxnSpPr/>
          <p:nvPr/>
        </p:nvCxnSpPr>
        <p:spPr>
          <a:xfrm flipV="1">
            <a:off x="424070" y="433989"/>
            <a:ext cx="9481930" cy="0"/>
          </a:xfrm>
          <a:prstGeom prst="line">
            <a:avLst/>
          </a:prstGeom>
          <a:ln w="412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502DA5F8-3565-72A3-F036-542939DFE7E4}"/>
              </a:ext>
            </a:extLst>
          </p:cNvPr>
          <p:cNvGrpSpPr/>
          <p:nvPr/>
        </p:nvGrpSpPr>
        <p:grpSpPr>
          <a:xfrm>
            <a:off x="83055" y="609490"/>
            <a:ext cx="4000962" cy="2390698"/>
            <a:chOff x="83055" y="609490"/>
            <a:chExt cx="4000962" cy="23906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340E7A4-91C2-6FBF-B071-F643BAA99550}"/>
                </a:ext>
              </a:extLst>
            </p:cNvPr>
            <p:cNvSpPr/>
            <p:nvPr/>
          </p:nvSpPr>
          <p:spPr>
            <a:xfrm>
              <a:off x="83055" y="609490"/>
              <a:ext cx="3843486" cy="57383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Extension to the proton-neutron pairing Hamiltonian problem</a:t>
              </a: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88403BE-5BFA-6AB9-271E-339292DAE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9088" y="1316770"/>
              <a:ext cx="3954929" cy="1683418"/>
            </a:xfrm>
            <a:prstGeom prst="rect">
              <a:avLst/>
            </a:prstGeom>
          </p:spPr>
        </p:pic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544CCDBD-F002-8032-0D52-CF5081037A05}"/>
              </a:ext>
            </a:extLst>
          </p:cNvPr>
          <p:cNvGrpSpPr/>
          <p:nvPr/>
        </p:nvGrpSpPr>
        <p:grpSpPr>
          <a:xfrm>
            <a:off x="124954" y="3281082"/>
            <a:ext cx="3803144" cy="1669227"/>
            <a:chOff x="124954" y="3281082"/>
            <a:chExt cx="3803144" cy="166922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07ADEB2-E0F4-D154-C5E0-2123ABB5F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355" y="3823815"/>
              <a:ext cx="3224743" cy="112649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113474A-02E7-252E-CD0F-0940D03FBFCB}"/>
                </a:ext>
              </a:extLst>
            </p:cNvPr>
            <p:cNvSpPr/>
            <p:nvPr/>
          </p:nvSpPr>
          <p:spPr>
            <a:xfrm>
              <a:off x="124954" y="3281082"/>
              <a:ext cx="2873740" cy="43483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Different Hamiltonian limit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26CB6A3-499D-AB87-9D68-DB9E9D74CE83}"/>
              </a:ext>
            </a:extLst>
          </p:cNvPr>
          <p:cNvGrpSpPr/>
          <p:nvPr/>
        </p:nvGrpSpPr>
        <p:grpSpPr>
          <a:xfrm>
            <a:off x="124954" y="5031313"/>
            <a:ext cx="3862729" cy="1840134"/>
            <a:chOff x="124954" y="5031313"/>
            <a:chExt cx="3862729" cy="184013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A9076D-7F02-29FA-7782-D738408D8841}"/>
                </a:ext>
              </a:extLst>
            </p:cNvPr>
            <p:cNvSpPr/>
            <p:nvPr/>
          </p:nvSpPr>
          <p:spPr>
            <a:xfrm>
              <a:off x="124954" y="5031313"/>
              <a:ext cx="2873740" cy="7778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Different operator pool in ADAPT-VQE breaking or not symmetries</a:t>
              </a:r>
            </a:p>
          </p:txBody>
        </p:sp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4F92DABC-00D7-707A-A91B-6E19E4A77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3355" y="5917027"/>
              <a:ext cx="3284328" cy="954420"/>
            </a:xfrm>
            <a:prstGeom prst="rect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7033A016-D4FD-41F1-2B51-EAF9B5D7ED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2269" y="535728"/>
            <a:ext cx="3753496" cy="85684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182E4DA-4CE8-C3A7-5C79-AB708E9C725E}"/>
              </a:ext>
            </a:extLst>
          </p:cNvPr>
          <p:cNvSpPr txBox="1"/>
          <p:nvPr/>
        </p:nvSpPr>
        <p:spPr>
          <a:xfrm>
            <a:off x="5203899" y="6510818"/>
            <a:ext cx="4777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J. Zhang, D. Lacroix, and Y. </a:t>
            </a:r>
            <a:r>
              <a:rPr lang="en-US" sz="1400" dirty="0" err="1"/>
              <a:t>Beaujeault-Taudière</a:t>
            </a:r>
            <a:r>
              <a:rPr lang="en-US" sz="1400" dirty="0"/>
              <a:t>, PRC 110 (2024)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90B430E-7341-0215-9992-F224A56C5B0E}"/>
              </a:ext>
            </a:extLst>
          </p:cNvPr>
          <p:cNvGrpSpPr/>
          <p:nvPr/>
        </p:nvGrpSpPr>
        <p:grpSpPr>
          <a:xfrm>
            <a:off x="5151761" y="1422766"/>
            <a:ext cx="4249645" cy="5091110"/>
            <a:chOff x="5151761" y="1422766"/>
            <a:chExt cx="4249645" cy="5091110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2E1A1B40-D1A6-6387-1F90-C244A95D6480}"/>
                </a:ext>
              </a:extLst>
            </p:cNvPr>
            <p:cNvSpPr txBox="1"/>
            <p:nvPr/>
          </p:nvSpPr>
          <p:spPr>
            <a:xfrm>
              <a:off x="6237084" y="1422766"/>
              <a:ext cx="23743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4 particles on 12 qubits</a:t>
              </a:r>
            </a:p>
          </p:txBody>
        </p:sp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835A2A8E-EBE8-09A6-7246-C088BA327A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51761" y="1750931"/>
              <a:ext cx="4249645" cy="47629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432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1F49DB2-1CFD-0BFC-C35F-40E78192D72D}"/>
              </a:ext>
            </a:extLst>
          </p:cNvPr>
          <p:cNvCxnSpPr/>
          <p:nvPr/>
        </p:nvCxnSpPr>
        <p:spPr>
          <a:xfrm flipV="1">
            <a:off x="424070" y="433989"/>
            <a:ext cx="9481930" cy="0"/>
          </a:xfrm>
          <a:prstGeom prst="line">
            <a:avLst/>
          </a:prstGeom>
          <a:ln w="412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14CE1838-F924-37AF-1D84-E1A2EF879B29}"/>
              </a:ext>
            </a:extLst>
          </p:cNvPr>
          <p:cNvSpPr/>
          <p:nvPr/>
        </p:nvSpPr>
        <p:spPr>
          <a:xfrm>
            <a:off x="210614" y="748307"/>
            <a:ext cx="1759351" cy="431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Embedding</a:t>
            </a:r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A527BEE0-45F2-3363-3F15-5F6E43B520BB}"/>
              </a:ext>
            </a:extLst>
          </p:cNvPr>
          <p:cNvGrpSpPr/>
          <p:nvPr/>
        </p:nvGrpSpPr>
        <p:grpSpPr>
          <a:xfrm>
            <a:off x="424070" y="1263089"/>
            <a:ext cx="4121395" cy="1582107"/>
            <a:chOff x="4387789" y="60535"/>
            <a:chExt cx="4121395" cy="158210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7033A016-D4FD-41F1-2B51-EAF9B5D7E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87790" y="1081583"/>
              <a:ext cx="2425918" cy="553787"/>
            </a:xfrm>
            <a:prstGeom prst="rect">
              <a:avLst/>
            </a:prstGeom>
          </p:spPr>
        </p:pic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15CCB81D-E7F5-923D-B037-B6969F8E0FD0}"/>
                </a:ext>
              </a:extLst>
            </p:cNvPr>
            <p:cNvCxnSpPr/>
            <p:nvPr/>
          </p:nvCxnSpPr>
          <p:spPr>
            <a:xfrm>
              <a:off x="6520561" y="285317"/>
              <a:ext cx="586294" cy="0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1B419720-D0B6-E149-B2E3-0B904594E2EF}"/>
                </a:ext>
              </a:extLst>
            </p:cNvPr>
            <p:cNvCxnSpPr/>
            <p:nvPr/>
          </p:nvCxnSpPr>
          <p:spPr>
            <a:xfrm flipV="1">
              <a:off x="6813708" y="324088"/>
              <a:ext cx="0" cy="1044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533A1DD6-78B7-A2C3-86E7-DA0B1FDBC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1025" y="471153"/>
              <a:ext cx="367665" cy="174157"/>
            </a:xfrm>
            <a:prstGeom prst="rect">
              <a:avLst/>
            </a:prstGeom>
          </p:spPr>
        </p:pic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7C77E171-08C9-DA2B-CCE2-7A48F42C0472}"/>
                </a:ext>
              </a:extLst>
            </p:cNvPr>
            <p:cNvSpPr txBox="1"/>
            <p:nvPr/>
          </p:nvSpPr>
          <p:spPr>
            <a:xfrm>
              <a:off x="7245184" y="60535"/>
              <a:ext cx="12640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0070C0"/>
                  </a:solidFill>
                </a:rPr>
                <a:t>Fictitious</a:t>
              </a:r>
            </a:p>
            <a:p>
              <a:r>
                <a:rPr lang="en-US" sz="1600" dirty="0">
                  <a:solidFill>
                    <a:srgbClr val="0070C0"/>
                  </a:solidFill>
                </a:rPr>
                <a:t>set of qubits 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FF0B734-A383-6CAA-72F7-7832F67D5A3E}"/>
                </a:ext>
              </a:extLst>
            </p:cNvPr>
            <p:cNvSpPr/>
            <p:nvPr/>
          </p:nvSpPr>
          <p:spPr>
            <a:xfrm>
              <a:off x="4387789" y="1044372"/>
              <a:ext cx="2480085" cy="598270"/>
            </a:xfrm>
            <a:prstGeom prst="roundRect">
              <a:avLst/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" name="Image 29">
            <a:extLst>
              <a:ext uri="{FF2B5EF4-FFF2-40B4-BE49-F238E27FC236}">
                <a16:creationId xmlns:a16="http://schemas.microsoft.com/office/drawing/2014/main" id="{40DDE68F-1F21-2EC2-78D7-698EE6E09D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t="48860" r="-1734"/>
          <a:stretch/>
        </p:blipFill>
        <p:spPr>
          <a:xfrm>
            <a:off x="5444452" y="4305964"/>
            <a:ext cx="3561386" cy="2118229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A479B08D-313E-FA4F-91E6-D0DB0DB36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3408" y="660754"/>
            <a:ext cx="3096820" cy="3195979"/>
          </a:xfrm>
          <a:prstGeom prst="rect">
            <a:avLst/>
          </a:prstGeom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255F7CE3-E878-D81D-9ACF-2A969D70BCB4}"/>
              </a:ext>
            </a:extLst>
          </p:cNvPr>
          <p:cNvGrpSpPr/>
          <p:nvPr/>
        </p:nvGrpSpPr>
        <p:grpSpPr>
          <a:xfrm>
            <a:off x="210614" y="3359554"/>
            <a:ext cx="4479866" cy="3402150"/>
            <a:chOff x="210614" y="3359554"/>
            <a:chExt cx="4479866" cy="340215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81902A0-F13A-235E-D763-2CD3D7315A34}"/>
                </a:ext>
              </a:extLst>
            </p:cNvPr>
            <p:cNvSpPr/>
            <p:nvPr/>
          </p:nvSpPr>
          <p:spPr>
            <a:xfrm>
              <a:off x="210614" y="3359554"/>
              <a:ext cx="1759351" cy="5982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Initial condition </a:t>
              </a:r>
            </a:p>
            <a:p>
              <a:pPr algn="ctr"/>
              <a:r>
                <a:rPr lang="en-US" dirty="0"/>
                <a:t>Randomization</a:t>
              </a:r>
            </a:p>
          </p:txBody>
        </p: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A25377F2-C72B-AD67-F061-EE9516135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3180" y="3957825"/>
              <a:ext cx="3097095" cy="2803879"/>
            </a:xfrm>
            <a:prstGeom prst="rect">
              <a:avLst/>
            </a:prstGeom>
          </p:spPr>
        </p:pic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44CDDC9F-E97C-5692-E67D-713C89930B91}"/>
                </a:ext>
              </a:extLst>
            </p:cNvPr>
            <p:cNvCxnSpPr/>
            <p:nvPr/>
          </p:nvCxnSpPr>
          <p:spPr>
            <a:xfrm flipH="1">
              <a:off x="2465408" y="3957825"/>
              <a:ext cx="677728" cy="683623"/>
            </a:xfrm>
            <a:prstGeom prst="straightConnector1">
              <a:avLst/>
            </a:prstGeom>
            <a:ln w="444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avec flèche 35">
              <a:extLst>
                <a:ext uri="{FF2B5EF4-FFF2-40B4-BE49-F238E27FC236}">
                  <a16:creationId xmlns:a16="http://schemas.microsoft.com/office/drawing/2014/main" id="{88A19DFD-63D9-53B0-2EF4-0BA2B1FB24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04155" y="4013561"/>
              <a:ext cx="321860" cy="986702"/>
            </a:xfrm>
            <a:prstGeom prst="straightConnector1">
              <a:avLst/>
            </a:prstGeom>
            <a:ln w="444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48329E94-27AC-ACC2-3E37-C8234A095CAF}"/>
                </a:ext>
              </a:extLst>
            </p:cNvPr>
            <p:cNvSpPr txBox="1"/>
            <p:nvPr/>
          </p:nvSpPr>
          <p:spPr>
            <a:xfrm>
              <a:off x="3294970" y="3499245"/>
              <a:ext cx="139551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0070C0"/>
                  </a:solidFill>
                </a:rPr>
                <a:t>Initial random </a:t>
              </a:r>
            </a:p>
            <a:p>
              <a:r>
                <a:rPr lang="en-US" sz="1600" dirty="0">
                  <a:solidFill>
                    <a:srgbClr val="0070C0"/>
                  </a:solidFill>
                </a:rPr>
                <a:t>entangler</a:t>
              </a:r>
            </a:p>
          </p:txBody>
        </p:sp>
      </p:grpSp>
      <p:sp>
        <p:nvSpPr>
          <p:cNvPr id="41" name="ZoneTexte 40">
            <a:extLst>
              <a:ext uri="{FF2B5EF4-FFF2-40B4-BE49-F238E27FC236}">
                <a16:creationId xmlns:a16="http://schemas.microsoft.com/office/drawing/2014/main" id="{4C67B53C-A1D0-AA63-7F2F-E910905119D8}"/>
              </a:ext>
            </a:extLst>
          </p:cNvPr>
          <p:cNvSpPr txBox="1"/>
          <p:nvPr/>
        </p:nvSpPr>
        <p:spPr>
          <a:xfrm>
            <a:off x="4281960" y="29729"/>
            <a:ext cx="562404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Specific methods to improving convergence</a:t>
            </a:r>
          </a:p>
          <a:p>
            <a:pPr algn="r"/>
            <a:r>
              <a:rPr lang="en-US" dirty="0">
                <a:solidFill>
                  <a:srgbClr val="0070C0"/>
                </a:solidFill>
              </a:rPr>
              <a:t>Going closer to nuclei: adding isospin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DD61C5B-8662-9A58-E069-64CC45F867ED}"/>
              </a:ext>
            </a:extLst>
          </p:cNvPr>
          <p:cNvSpPr txBox="1"/>
          <p:nvPr/>
        </p:nvSpPr>
        <p:spPr>
          <a:xfrm>
            <a:off x="5250871" y="6423970"/>
            <a:ext cx="4732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J. Zhang, D. Lacroix and Y. </a:t>
            </a:r>
            <a:r>
              <a:rPr lang="en-US" sz="1400" dirty="0" err="1"/>
              <a:t>Beaujeault-Taudière</a:t>
            </a:r>
            <a:r>
              <a:rPr lang="en-US" sz="1400" dirty="0"/>
              <a:t>, PRC 110 (2024)</a:t>
            </a:r>
          </a:p>
        </p:txBody>
      </p:sp>
    </p:spTree>
    <p:extLst>
      <p:ext uri="{BB962C8B-B14F-4D97-AF65-F5344CB8AC3E}">
        <p14:creationId xmlns:p14="http://schemas.microsoft.com/office/powerpoint/2010/main" val="59552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638A2FD-C7B7-84EB-AF17-F9AD139EE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11" y="1088886"/>
            <a:ext cx="3530600" cy="2692400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389B61A-6922-B0F6-9C79-1A8A04E26C60}"/>
              </a:ext>
            </a:extLst>
          </p:cNvPr>
          <p:cNvCxnSpPr/>
          <p:nvPr/>
        </p:nvCxnSpPr>
        <p:spPr>
          <a:xfrm flipV="1">
            <a:off x="1666245" y="447242"/>
            <a:ext cx="8215371" cy="17648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D428A274-A79E-ED7F-D178-4B5065E9A9B9}"/>
              </a:ext>
            </a:extLst>
          </p:cNvPr>
          <p:cNvSpPr txBox="1"/>
          <p:nvPr/>
        </p:nvSpPr>
        <p:spPr>
          <a:xfrm>
            <a:off x="4729838" y="29729"/>
            <a:ext cx="517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From ground state only to excited states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67EE831-CA71-AB2D-2F31-F02727E5DDDC}"/>
              </a:ext>
            </a:extLst>
          </p:cNvPr>
          <p:cNvSpPr txBox="1"/>
          <p:nvPr/>
        </p:nvSpPr>
        <p:spPr>
          <a:xfrm>
            <a:off x="312518" y="601884"/>
            <a:ext cx="4561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The states generated during the convergence </a:t>
            </a:r>
          </a:p>
          <a:p>
            <a:r>
              <a:rPr lang="en-US" dirty="0">
                <a:solidFill>
                  <a:srgbClr val="0070C0"/>
                </a:solidFill>
              </a:rPr>
              <a:t>contain information on excited states 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EC6EB16-80C5-FD8B-84A5-60E660FA3C20}"/>
              </a:ext>
            </a:extLst>
          </p:cNvPr>
          <p:cNvGrpSpPr/>
          <p:nvPr/>
        </p:nvGrpSpPr>
        <p:grpSpPr>
          <a:xfrm>
            <a:off x="1682725" y="1493738"/>
            <a:ext cx="2241296" cy="1878671"/>
            <a:chOff x="1717450" y="1655783"/>
            <a:chExt cx="2241296" cy="1878671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741C0220-C85B-DE43-4160-A4D6F439585A}"/>
                </a:ext>
              </a:extLst>
            </p:cNvPr>
            <p:cNvSpPr txBox="1"/>
            <p:nvPr/>
          </p:nvSpPr>
          <p:spPr>
            <a:xfrm>
              <a:off x="3522408" y="3165122"/>
              <a:ext cx="4363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GS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94B0C567-8E90-0A70-D86A-70C58AF1B768}"/>
                </a:ext>
              </a:extLst>
            </p:cNvPr>
            <p:cNvSpPr txBox="1"/>
            <p:nvPr/>
          </p:nvSpPr>
          <p:spPr>
            <a:xfrm>
              <a:off x="1755696" y="2569371"/>
              <a:ext cx="11335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baseline="30000" dirty="0">
                  <a:solidFill>
                    <a:srgbClr val="FF0000"/>
                  </a:solidFill>
                </a:rPr>
                <a:t>st</a:t>
              </a:r>
              <a:r>
                <a:rPr lang="en-US" dirty="0">
                  <a:solidFill>
                    <a:srgbClr val="FF0000"/>
                  </a:solidFill>
                </a:rPr>
                <a:t> excited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D34588F8-6677-2407-5E3C-4ECC0848FED6}"/>
                </a:ext>
              </a:extLst>
            </p:cNvPr>
            <p:cNvSpPr txBox="1"/>
            <p:nvPr/>
          </p:nvSpPr>
          <p:spPr>
            <a:xfrm>
              <a:off x="1717450" y="1988561"/>
              <a:ext cx="11834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2</a:t>
              </a:r>
              <a:r>
                <a:rPr lang="en-US" baseline="30000" dirty="0">
                  <a:solidFill>
                    <a:srgbClr val="FF0000"/>
                  </a:solidFill>
                </a:rPr>
                <a:t>nd</a:t>
              </a:r>
              <a:r>
                <a:rPr lang="en-US" dirty="0">
                  <a:solidFill>
                    <a:srgbClr val="FF0000"/>
                  </a:solidFill>
                </a:rPr>
                <a:t> excited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91EB966B-E8CD-0A86-40BA-19B162D3C04B}"/>
                </a:ext>
              </a:extLst>
            </p:cNvPr>
            <p:cNvSpPr txBox="1"/>
            <p:nvPr/>
          </p:nvSpPr>
          <p:spPr>
            <a:xfrm rot="16200000">
              <a:off x="2074951" y="1597594"/>
              <a:ext cx="46839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</a:rPr>
                <a:t>…</a:t>
              </a:r>
            </a:p>
          </p:txBody>
        </p:sp>
      </p:grpSp>
      <p:pic>
        <p:nvPicPr>
          <p:cNvPr id="40" name="Image 39">
            <a:extLst>
              <a:ext uri="{FF2B5EF4-FFF2-40B4-BE49-F238E27FC236}">
                <a16:creationId xmlns:a16="http://schemas.microsoft.com/office/drawing/2014/main" id="{80B1ACB1-2F0F-1EC8-8EDC-3B096045F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447" y="2928521"/>
            <a:ext cx="366067" cy="53054"/>
          </a:xfrm>
          <a:prstGeom prst="rect">
            <a:avLst/>
          </a:prstGeom>
        </p:spPr>
      </p:pic>
      <p:grpSp>
        <p:nvGrpSpPr>
          <p:cNvPr id="59" name="Groupe 58">
            <a:extLst>
              <a:ext uri="{FF2B5EF4-FFF2-40B4-BE49-F238E27FC236}">
                <a16:creationId xmlns:a16="http://schemas.microsoft.com/office/drawing/2014/main" id="{A74DFC20-14BC-646F-5562-E0EDBECB5F93}"/>
              </a:ext>
            </a:extLst>
          </p:cNvPr>
          <p:cNvGrpSpPr/>
          <p:nvPr/>
        </p:nvGrpSpPr>
        <p:grpSpPr>
          <a:xfrm>
            <a:off x="1094384" y="805127"/>
            <a:ext cx="8811616" cy="2656367"/>
            <a:chOff x="1094384" y="805127"/>
            <a:chExt cx="8811616" cy="2656367"/>
          </a:xfrm>
        </p:grpSpPr>
        <p:sp>
          <p:nvSpPr>
            <p:cNvPr id="13" name="Flèche vers le bas 12">
              <a:extLst>
                <a:ext uri="{FF2B5EF4-FFF2-40B4-BE49-F238E27FC236}">
                  <a16:creationId xmlns:a16="http://schemas.microsoft.com/office/drawing/2014/main" id="{7038D9DC-AF1B-CC88-B47F-5D0AE9DEE954}"/>
                </a:ext>
              </a:extLst>
            </p:cNvPr>
            <p:cNvSpPr/>
            <p:nvPr/>
          </p:nvSpPr>
          <p:spPr>
            <a:xfrm rot="16200000">
              <a:off x="4022898" y="2069596"/>
              <a:ext cx="1365662" cy="75685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8" name="Groupe 57">
              <a:extLst>
                <a:ext uri="{FF2B5EF4-FFF2-40B4-BE49-F238E27FC236}">
                  <a16:creationId xmlns:a16="http://schemas.microsoft.com/office/drawing/2014/main" id="{09434D30-DEBF-D06D-8038-49EEC8F74236}"/>
                </a:ext>
              </a:extLst>
            </p:cNvPr>
            <p:cNvGrpSpPr/>
            <p:nvPr/>
          </p:nvGrpSpPr>
          <p:grpSpPr>
            <a:xfrm>
              <a:off x="1094384" y="805127"/>
              <a:ext cx="8811616" cy="2656367"/>
              <a:chOff x="1094384" y="805127"/>
              <a:chExt cx="8811616" cy="2656367"/>
            </a:xfrm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40DD6C4-E152-0691-EFBA-721F96DA5E22}"/>
                  </a:ext>
                </a:extLst>
              </p:cNvPr>
              <p:cNvSpPr txBox="1"/>
              <p:nvPr/>
            </p:nvSpPr>
            <p:spPr>
              <a:xfrm>
                <a:off x="5408550" y="805127"/>
                <a:ext cx="449745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We used these states in a Quantum Subspace </a:t>
                </a:r>
              </a:p>
              <a:p>
                <a:r>
                  <a:rPr lang="en-US" dirty="0">
                    <a:solidFill>
                      <a:srgbClr val="0070C0"/>
                    </a:solidFill>
                  </a:rPr>
                  <a:t>Diagonalization method (QSD)</a:t>
                </a:r>
              </a:p>
            </p:txBody>
          </p:sp>
          <p:grpSp>
            <p:nvGrpSpPr>
              <p:cNvPr id="57" name="Groupe 56">
                <a:extLst>
                  <a:ext uri="{FF2B5EF4-FFF2-40B4-BE49-F238E27FC236}">
                    <a16:creationId xmlns:a16="http://schemas.microsoft.com/office/drawing/2014/main" id="{326A39EB-8C2D-B568-54B9-84CAC29E776F}"/>
                  </a:ext>
                </a:extLst>
              </p:cNvPr>
              <p:cNvGrpSpPr/>
              <p:nvPr/>
            </p:nvGrpSpPr>
            <p:grpSpPr>
              <a:xfrm>
                <a:off x="1094384" y="1550299"/>
                <a:ext cx="7793580" cy="1911195"/>
                <a:chOff x="1094384" y="1550299"/>
                <a:chExt cx="7793580" cy="1911195"/>
              </a:xfrm>
            </p:grpSpPr>
            <p:pic>
              <p:nvPicPr>
                <p:cNvPr id="15" name="Image 14">
                  <a:extLst>
                    <a:ext uri="{FF2B5EF4-FFF2-40B4-BE49-F238E27FC236}">
                      <a16:creationId xmlns:a16="http://schemas.microsoft.com/office/drawing/2014/main" id="{6CC27DC7-C9DF-BB50-B833-09D1859517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210859" y="1550299"/>
                  <a:ext cx="2677105" cy="1911195"/>
                </a:xfrm>
                <a:prstGeom prst="rect">
                  <a:avLst/>
                </a:prstGeom>
              </p:spPr>
            </p:pic>
            <p:grpSp>
              <p:nvGrpSpPr>
                <p:cNvPr id="56" name="Groupe 55">
                  <a:extLst>
                    <a:ext uri="{FF2B5EF4-FFF2-40B4-BE49-F238E27FC236}">
                      <a16:creationId xmlns:a16="http://schemas.microsoft.com/office/drawing/2014/main" id="{292CCCE7-114B-5355-412A-DF1DC4BFBB41}"/>
                    </a:ext>
                  </a:extLst>
                </p:cNvPr>
                <p:cNvGrpSpPr/>
                <p:nvPr/>
              </p:nvGrpSpPr>
              <p:grpSpPr>
                <a:xfrm>
                  <a:off x="1094384" y="2321828"/>
                  <a:ext cx="2356048" cy="1074836"/>
                  <a:chOff x="1094384" y="2321828"/>
                  <a:chExt cx="2356048" cy="1074836"/>
                </a:xfrm>
              </p:grpSpPr>
              <p:sp>
                <p:nvSpPr>
                  <p:cNvPr id="29" name="Étoile à 5 branches 28">
                    <a:extLst>
                      <a:ext uri="{FF2B5EF4-FFF2-40B4-BE49-F238E27FC236}">
                        <a16:creationId xmlns:a16="http://schemas.microsoft.com/office/drawing/2014/main" id="{7BA99EC5-655D-FA0A-B3C8-17A755BAE4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094384" y="2504140"/>
                    <a:ext cx="140226" cy="150390"/>
                  </a:xfrm>
                  <a:prstGeom prst="star5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Étoile à 5 branches 29">
                    <a:extLst>
                      <a:ext uri="{FF2B5EF4-FFF2-40B4-BE49-F238E27FC236}">
                        <a16:creationId xmlns:a16="http://schemas.microsoft.com/office/drawing/2014/main" id="{ACDF47CE-8CFB-BCD2-9200-01FE5F3626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569414" y="2732799"/>
                    <a:ext cx="140226" cy="150390"/>
                  </a:xfrm>
                  <a:prstGeom prst="star5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Étoile à 5 branches 34">
                    <a:extLst>
                      <a:ext uri="{FF2B5EF4-FFF2-40B4-BE49-F238E27FC236}">
                        <a16:creationId xmlns:a16="http://schemas.microsoft.com/office/drawing/2014/main" id="{76ACC78C-96E2-54F2-0EB3-1A573DEB04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52161" y="3246274"/>
                    <a:ext cx="140226" cy="150390"/>
                  </a:xfrm>
                  <a:prstGeom prst="star5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8" name="Image 17">
                    <a:extLst>
                      <a:ext uri="{FF2B5EF4-FFF2-40B4-BE49-F238E27FC236}">
                        <a16:creationId xmlns:a16="http://schemas.microsoft.com/office/drawing/2014/main" id="{928945C0-1D05-A575-4519-8E3AA77E4CE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1223350" y="2321828"/>
                    <a:ext cx="350271" cy="216000"/>
                  </a:xfrm>
                  <a:prstGeom prst="rect">
                    <a:avLst/>
                  </a:prstGeom>
                </p:spPr>
              </p:pic>
              <p:pic>
                <p:nvPicPr>
                  <p:cNvPr id="19" name="Image 18">
                    <a:extLst>
                      <a:ext uri="{FF2B5EF4-FFF2-40B4-BE49-F238E27FC236}">
                        <a16:creationId xmlns:a16="http://schemas.microsoft.com/office/drawing/2014/main" id="{D00436B2-A209-C3B4-0DAB-8C3BB32840B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450019" y="2914744"/>
                    <a:ext cx="350271" cy="216000"/>
                  </a:xfrm>
                  <a:prstGeom prst="rect">
                    <a:avLst/>
                  </a:prstGeom>
                </p:spPr>
              </p:pic>
              <p:pic>
                <p:nvPicPr>
                  <p:cNvPr id="20" name="Image 19">
                    <a:extLst>
                      <a:ext uri="{FF2B5EF4-FFF2-40B4-BE49-F238E27FC236}">
                        <a16:creationId xmlns:a16="http://schemas.microsoft.com/office/drawing/2014/main" id="{901C4100-0A49-7217-F63F-FB14132186B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2790757" y="3003077"/>
                    <a:ext cx="659675" cy="216000"/>
                  </a:xfrm>
                  <a:prstGeom prst="rect">
                    <a:avLst/>
                  </a:prstGeom>
                </p:spPr>
              </p:pic>
            </p:grpSp>
          </p:grpSp>
        </p:grpSp>
      </p:grp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D7BD6238-4654-696B-5895-52BE9B9D1426}"/>
              </a:ext>
            </a:extLst>
          </p:cNvPr>
          <p:cNvGrpSpPr/>
          <p:nvPr/>
        </p:nvGrpSpPr>
        <p:grpSpPr>
          <a:xfrm>
            <a:off x="504799" y="4277890"/>
            <a:ext cx="3187525" cy="2574098"/>
            <a:chOff x="1101802" y="4650413"/>
            <a:chExt cx="2471347" cy="2173690"/>
          </a:xfrm>
        </p:grpSpPr>
        <p:pic>
          <p:nvPicPr>
            <p:cNvPr id="61" name="Image 60">
              <a:extLst>
                <a:ext uri="{FF2B5EF4-FFF2-40B4-BE49-F238E27FC236}">
                  <a16:creationId xmlns:a16="http://schemas.microsoft.com/office/drawing/2014/main" id="{27E4EE8E-6ED9-4C1C-9F25-68092E4B0C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52264" t="-518" r="1068"/>
            <a:stretch/>
          </p:blipFill>
          <p:spPr>
            <a:xfrm>
              <a:off x="1327895" y="4828264"/>
              <a:ext cx="2245254" cy="1995839"/>
            </a:xfrm>
            <a:prstGeom prst="rect">
              <a:avLst/>
            </a:prstGeom>
          </p:spPr>
        </p:pic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DC1E5FC0-2D1A-69EC-1D6F-F356BA5A5F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7990" r="95080"/>
            <a:stretch/>
          </p:blipFill>
          <p:spPr>
            <a:xfrm>
              <a:off x="1101802" y="4650413"/>
              <a:ext cx="275530" cy="2126734"/>
            </a:xfrm>
            <a:prstGeom prst="rect">
              <a:avLst/>
            </a:prstGeom>
          </p:spPr>
        </p:pic>
      </p:grpSp>
      <p:sp>
        <p:nvSpPr>
          <p:cNvPr id="63" name="ZoneTexte 62">
            <a:extLst>
              <a:ext uri="{FF2B5EF4-FFF2-40B4-BE49-F238E27FC236}">
                <a16:creationId xmlns:a16="http://schemas.microsoft.com/office/drawing/2014/main" id="{021D5533-A770-56FA-50D3-E97F4A42B1DF}"/>
              </a:ext>
            </a:extLst>
          </p:cNvPr>
          <p:cNvSpPr txBox="1"/>
          <p:nvPr/>
        </p:nvSpPr>
        <p:spPr>
          <a:xfrm>
            <a:off x="1164497" y="4284435"/>
            <a:ext cx="2432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Neutron-proton  pairing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2BC2BDE-8FDB-0C24-57D6-1E471DF05C8D}"/>
              </a:ext>
            </a:extLst>
          </p:cNvPr>
          <p:cNvSpPr/>
          <p:nvPr/>
        </p:nvSpPr>
        <p:spPr>
          <a:xfrm>
            <a:off x="90650" y="3889097"/>
            <a:ext cx="1709640" cy="409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Applications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FD9E05D7-E17B-1D75-9CBB-77F9852AA078}"/>
              </a:ext>
            </a:extLst>
          </p:cNvPr>
          <p:cNvSpPr txBox="1"/>
          <p:nvPr/>
        </p:nvSpPr>
        <p:spPr>
          <a:xfrm>
            <a:off x="2051156" y="3757308"/>
            <a:ext cx="335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J. Zhang, D. Lacroix, Phys. Lett. B 869 (2025)</a:t>
            </a:r>
          </a:p>
        </p:txBody>
      </p: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60E4B8ED-5868-3F30-8A9D-39F32E2A9CDF}"/>
              </a:ext>
            </a:extLst>
          </p:cNvPr>
          <p:cNvGrpSpPr/>
          <p:nvPr/>
        </p:nvGrpSpPr>
        <p:grpSpPr>
          <a:xfrm>
            <a:off x="5875311" y="3389675"/>
            <a:ext cx="3959065" cy="3445175"/>
            <a:chOff x="5842126" y="3348371"/>
            <a:chExt cx="3959065" cy="3445175"/>
          </a:xfrm>
        </p:grpSpPr>
        <p:grpSp>
          <p:nvGrpSpPr>
            <p:cNvPr id="67" name="Groupe 66">
              <a:extLst>
                <a:ext uri="{FF2B5EF4-FFF2-40B4-BE49-F238E27FC236}">
                  <a16:creationId xmlns:a16="http://schemas.microsoft.com/office/drawing/2014/main" id="{95E85D93-497D-3AFF-9BC5-750ABB1B3AE2}"/>
                </a:ext>
              </a:extLst>
            </p:cNvPr>
            <p:cNvGrpSpPr/>
            <p:nvPr/>
          </p:nvGrpSpPr>
          <p:grpSpPr>
            <a:xfrm>
              <a:off x="5842126" y="3533037"/>
              <a:ext cx="3959065" cy="3260509"/>
              <a:chOff x="4985600" y="2270532"/>
              <a:chExt cx="3959065" cy="3260509"/>
            </a:xfrm>
          </p:grpSpPr>
          <p:pic>
            <p:nvPicPr>
              <p:cNvPr id="69" name="Image 68">
                <a:extLst>
                  <a:ext uri="{FF2B5EF4-FFF2-40B4-BE49-F238E27FC236}">
                    <a16:creationId xmlns:a16="http://schemas.microsoft.com/office/drawing/2014/main" id="{F161B0C8-5D7D-53F7-91B9-41CC13CFFC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985600" y="2270532"/>
                <a:ext cx="3699039" cy="2807414"/>
              </a:xfrm>
              <a:prstGeom prst="rect">
                <a:avLst/>
              </a:prstGeom>
            </p:spPr>
          </p:pic>
          <p:pic>
            <p:nvPicPr>
              <p:cNvPr id="70" name="Image 69">
                <a:extLst>
                  <a:ext uri="{FF2B5EF4-FFF2-40B4-BE49-F238E27FC236}">
                    <a16:creationId xmlns:a16="http://schemas.microsoft.com/office/drawing/2014/main" id="{68E5365A-0927-1BB8-10B4-6276DAE3EA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64817" y="2734324"/>
                <a:ext cx="1352904" cy="180000"/>
              </a:xfrm>
              <a:prstGeom prst="rect">
                <a:avLst/>
              </a:prstGeom>
            </p:spPr>
          </p:pic>
          <p:grpSp>
            <p:nvGrpSpPr>
              <p:cNvPr id="71" name="Groupe 70">
                <a:extLst>
                  <a:ext uri="{FF2B5EF4-FFF2-40B4-BE49-F238E27FC236}">
                    <a16:creationId xmlns:a16="http://schemas.microsoft.com/office/drawing/2014/main" id="{59C13BE6-D8C0-F98A-92BB-32624501A85E}"/>
                  </a:ext>
                </a:extLst>
              </p:cNvPr>
              <p:cNvGrpSpPr/>
              <p:nvPr/>
            </p:nvGrpSpPr>
            <p:grpSpPr>
              <a:xfrm>
                <a:off x="5519974" y="4832172"/>
                <a:ext cx="674154" cy="698869"/>
                <a:chOff x="6195808" y="6037729"/>
                <a:chExt cx="676492" cy="748241"/>
              </a:xfrm>
            </p:grpSpPr>
            <p:sp>
              <p:nvSpPr>
                <p:cNvPr id="82" name="Ellipse 81">
                  <a:extLst>
                    <a:ext uri="{FF2B5EF4-FFF2-40B4-BE49-F238E27FC236}">
                      <a16:creationId xmlns:a16="http://schemas.microsoft.com/office/drawing/2014/main" id="{D25F1448-1D09-C6C7-E7F4-89D506FFDCF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96957" y="6037729"/>
                  <a:ext cx="252000" cy="252000"/>
                </a:xfrm>
                <a:prstGeom prst="ellipse">
                  <a:avLst/>
                </a:prstGeom>
                <a:solidFill>
                  <a:srgbClr val="FF0000">
                    <a:alpha val="38000"/>
                  </a:srgb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</a:rPr>
                    <a:t>H</a:t>
                  </a:r>
                </a:p>
              </p:txBody>
            </p:sp>
            <p:sp>
              <p:nvSpPr>
                <p:cNvPr id="83" name="Ellipse 82">
                  <a:extLst>
                    <a:ext uri="{FF2B5EF4-FFF2-40B4-BE49-F238E27FC236}">
                      <a16:creationId xmlns:a16="http://schemas.microsoft.com/office/drawing/2014/main" id="{967D6444-B715-ABA1-888C-73834DCC3F2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95808" y="6529816"/>
                  <a:ext cx="252000" cy="252000"/>
                </a:xfrm>
                <a:prstGeom prst="ellipse">
                  <a:avLst/>
                </a:prstGeom>
                <a:solidFill>
                  <a:srgbClr val="FF0000">
                    <a:alpha val="38000"/>
                  </a:srgb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</a:rPr>
                    <a:t>H</a:t>
                  </a:r>
                </a:p>
              </p:txBody>
            </p:sp>
            <p:cxnSp>
              <p:nvCxnSpPr>
                <p:cNvPr id="84" name="Connecteur droit 83">
                  <a:extLst>
                    <a:ext uri="{FF2B5EF4-FFF2-40B4-BE49-F238E27FC236}">
                      <a16:creationId xmlns:a16="http://schemas.microsoft.com/office/drawing/2014/main" id="{520703D8-FD76-5DB1-C3AC-F22FB15D2040}"/>
                    </a:ext>
                  </a:extLst>
                </p:cNvPr>
                <p:cNvCxnSpPr>
                  <a:stCxn id="82" idx="4"/>
                  <a:endCxn id="83" idx="0"/>
                </p:cNvCxnSpPr>
                <p:nvPr/>
              </p:nvCxnSpPr>
              <p:spPr>
                <a:xfrm flipH="1">
                  <a:off x="6321808" y="6289729"/>
                  <a:ext cx="1149" cy="24008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5" name="Ellipse 84">
                  <a:extLst>
                    <a:ext uri="{FF2B5EF4-FFF2-40B4-BE49-F238E27FC236}">
                      <a16:creationId xmlns:a16="http://schemas.microsoft.com/office/drawing/2014/main" id="{0BB5D4B4-018B-E97A-44F7-D1AB576EB9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620300" y="6041883"/>
                  <a:ext cx="252000" cy="252000"/>
                </a:xfrm>
                <a:prstGeom prst="ellipse">
                  <a:avLst/>
                </a:prstGeom>
                <a:solidFill>
                  <a:srgbClr val="FF0000">
                    <a:alpha val="38000"/>
                  </a:srgb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</a:rPr>
                    <a:t>H</a:t>
                  </a:r>
                </a:p>
              </p:txBody>
            </p:sp>
            <p:sp>
              <p:nvSpPr>
                <p:cNvPr id="86" name="Ellipse 85">
                  <a:extLst>
                    <a:ext uri="{FF2B5EF4-FFF2-40B4-BE49-F238E27FC236}">
                      <a16:creationId xmlns:a16="http://schemas.microsoft.com/office/drawing/2014/main" id="{0FBE3861-BA51-CCF6-42D2-4536E1D4E9F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619151" y="6533970"/>
                  <a:ext cx="252000" cy="252000"/>
                </a:xfrm>
                <a:prstGeom prst="ellipse">
                  <a:avLst/>
                </a:prstGeom>
                <a:solidFill>
                  <a:srgbClr val="FF0000">
                    <a:alpha val="38000"/>
                  </a:srgb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</a:rPr>
                    <a:t>H</a:t>
                  </a:r>
                </a:p>
              </p:txBody>
            </p:sp>
            <p:cxnSp>
              <p:nvCxnSpPr>
                <p:cNvPr id="87" name="Connecteur droit 86">
                  <a:extLst>
                    <a:ext uri="{FF2B5EF4-FFF2-40B4-BE49-F238E27FC236}">
                      <a16:creationId xmlns:a16="http://schemas.microsoft.com/office/drawing/2014/main" id="{2CCA5172-6DCD-A5AA-EBE7-3006519CC877}"/>
                    </a:ext>
                  </a:extLst>
                </p:cNvPr>
                <p:cNvCxnSpPr>
                  <a:stCxn id="85" idx="4"/>
                  <a:endCxn id="86" idx="0"/>
                </p:cNvCxnSpPr>
                <p:nvPr/>
              </p:nvCxnSpPr>
              <p:spPr>
                <a:xfrm flipH="1">
                  <a:off x="6745151" y="6293883"/>
                  <a:ext cx="1149" cy="24008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Connecteur droit avec flèche 87">
                  <a:extLst>
                    <a:ext uri="{FF2B5EF4-FFF2-40B4-BE49-F238E27FC236}">
                      <a16:creationId xmlns:a16="http://schemas.microsoft.com/office/drawing/2014/main" id="{B8B02BFE-6428-094E-372D-8BD257EC5BFB}"/>
                    </a:ext>
                  </a:extLst>
                </p:cNvPr>
                <p:cNvCxnSpPr/>
                <p:nvPr/>
              </p:nvCxnSpPr>
              <p:spPr>
                <a:xfrm>
                  <a:off x="6321808" y="6387353"/>
                  <a:ext cx="423343" cy="0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89" name="Image 88">
                  <a:extLst>
                    <a:ext uri="{FF2B5EF4-FFF2-40B4-BE49-F238E27FC236}">
                      <a16:creationId xmlns:a16="http://schemas.microsoft.com/office/drawing/2014/main" id="{B07EC0B8-EAE6-4181-5876-8B9105A39E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466289" y="6224568"/>
                  <a:ext cx="135529" cy="144000"/>
                </a:xfrm>
                <a:prstGeom prst="rect">
                  <a:avLst/>
                </a:prstGeom>
              </p:spPr>
            </p:pic>
          </p:grpSp>
          <p:grpSp>
            <p:nvGrpSpPr>
              <p:cNvPr id="72" name="Groupe 71">
                <a:extLst>
                  <a:ext uri="{FF2B5EF4-FFF2-40B4-BE49-F238E27FC236}">
                    <a16:creationId xmlns:a16="http://schemas.microsoft.com/office/drawing/2014/main" id="{E5D19C39-F1E2-3120-C770-BD801C6D4139}"/>
                  </a:ext>
                </a:extLst>
              </p:cNvPr>
              <p:cNvGrpSpPr/>
              <p:nvPr/>
            </p:nvGrpSpPr>
            <p:grpSpPr>
              <a:xfrm>
                <a:off x="7788093" y="4825508"/>
                <a:ext cx="1156572" cy="698869"/>
                <a:chOff x="8579836" y="6037729"/>
                <a:chExt cx="1160584" cy="748241"/>
              </a:xfrm>
            </p:grpSpPr>
            <p:sp>
              <p:nvSpPr>
                <p:cNvPr id="73" name="Ellipse 72">
                  <a:extLst>
                    <a:ext uri="{FF2B5EF4-FFF2-40B4-BE49-F238E27FC236}">
                      <a16:creationId xmlns:a16="http://schemas.microsoft.com/office/drawing/2014/main" id="{A541B214-64C8-8325-CE28-538A5B2D66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580985" y="6037729"/>
                  <a:ext cx="252000" cy="252000"/>
                </a:xfrm>
                <a:prstGeom prst="ellipse">
                  <a:avLst/>
                </a:prstGeom>
                <a:solidFill>
                  <a:srgbClr val="FF0000">
                    <a:alpha val="38000"/>
                  </a:srgb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</a:rPr>
                    <a:t>H</a:t>
                  </a:r>
                </a:p>
              </p:txBody>
            </p:sp>
            <p:sp>
              <p:nvSpPr>
                <p:cNvPr id="74" name="Ellipse 73">
                  <a:extLst>
                    <a:ext uri="{FF2B5EF4-FFF2-40B4-BE49-F238E27FC236}">
                      <a16:creationId xmlns:a16="http://schemas.microsoft.com/office/drawing/2014/main" id="{B78260AE-D209-D7CF-FD74-E39E0B9CEDB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579836" y="6529816"/>
                  <a:ext cx="252000" cy="252000"/>
                </a:xfrm>
                <a:prstGeom prst="ellipse">
                  <a:avLst/>
                </a:prstGeom>
                <a:solidFill>
                  <a:srgbClr val="FF0000">
                    <a:alpha val="38000"/>
                  </a:srgb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</a:rPr>
                    <a:t>H</a:t>
                  </a:r>
                </a:p>
              </p:txBody>
            </p:sp>
            <p:cxnSp>
              <p:nvCxnSpPr>
                <p:cNvPr id="75" name="Connecteur droit 74">
                  <a:extLst>
                    <a:ext uri="{FF2B5EF4-FFF2-40B4-BE49-F238E27FC236}">
                      <a16:creationId xmlns:a16="http://schemas.microsoft.com/office/drawing/2014/main" id="{33949DC2-2650-E579-3A20-CD77925A3E2A}"/>
                    </a:ext>
                  </a:extLst>
                </p:cNvPr>
                <p:cNvCxnSpPr>
                  <a:stCxn id="73" idx="4"/>
                  <a:endCxn id="74" idx="0"/>
                </p:cNvCxnSpPr>
                <p:nvPr/>
              </p:nvCxnSpPr>
              <p:spPr>
                <a:xfrm flipH="1">
                  <a:off x="8705836" y="6289729"/>
                  <a:ext cx="1149" cy="24008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6" name="Groupe 75">
                  <a:extLst>
                    <a:ext uri="{FF2B5EF4-FFF2-40B4-BE49-F238E27FC236}">
                      <a16:creationId xmlns:a16="http://schemas.microsoft.com/office/drawing/2014/main" id="{CA503470-3A65-4AE1-9B26-3E5EB002E737}"/>
                    </a:ext>
                  </a:extLst>
                </p:cNvPr>
                <p:cNvGrpSpPr/>
                <p:nvPr/>
              </p:nvGrpSpPr>
              <p:grpSpPr>
                <a:xfrm>
                  <a:off x="9487271" y="6041883"/>
                  <a:ext cx="253149" cy="744087"/>
                  <a:chOff x="9003179" y="6041883"/>
                  <a:chExt cx="253149" cy="744087"/>
                </a:xfrm>
              </p:grpSpPr>
              <p:sp>
                <p:nvSpPr>
                  <p:cNvPr id="79" name="Ellipse 78">
                    <a:extLst>
                      <a:ext uri="{FF2B5EF4-FFF2-40B4-BE49-F238E27FC236}">
                        <a16:creationId xmlns:a16="http://schemas.microsoft.com/office/drawing/2014/main" id="{92D8A4D1-20FC-A643-61BF-2720BD6CE40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9004328" y="6041883"/>
                    <a:ext cx="252000" cy="252000"/>
                  </a:xfrm>
                  <a:prstGeom prst="ellipse">
                    <a:avLst/>
                  </a:prstGeom>
                  <a:solidFill>
                    <a:srgbClr val="FF0000">
                      <a:alpha val="38000"/>
                    </a:srgb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200" dirty="0">
                        <a:solidFill>
                          <a:schemeClr val="tx1"/>
                        </a:solidFill>
                      </a:rPr>
                      <a:t>H</a:t>
                    </a:r>
                  </a:p>
                </p:txBody>
              </p:sp>
              <p:sp>
                <p:nvSpPr>
                  <p:cNvPr id="80" name="Ellipse 79">
                    <a:extLst>
                      <a:ext uri="{FF2B5EF4-FFF2-40B4-BE49-F238E27FC236}">
                        <a16:creationId xmlns:a16="http://schemas.microsoft.com/office/drawing/2014/main" id="{2889AA1C-12EF-42E6-B56D-15BCD81A55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9003179" y="6533970"/>
                    <a:ext cx="252000" cy="252000"/>
                  </a:xfrm>
                  <a:prstGeom prst="ellipse">
                    <a:avLst/>
                  </a:prstGeom>
                  <a:solidFill>
                    <a:srgbClr val="FF0000">
                      <a:alpha val="38000"/>
                    </a:srgb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200" dirty="0">
                        <a:solidFill>
                          <a:schemeClr val="tx1"/>
                        </a:solidFill>
                      </a:rPr>
                      <a:t>H</a:t>
                    </a:r>
                  </a:p>
                </p:txBody>
              </p:sp>
              <p:cxnSp>
                <p:nvCxnSpPr>
                  <p:cNvPr id="81" name="Connecteur droit 80">
                    <a:extLst>
                      <a:ext uri="{FF2B5EF4-FFF2-40B4-BE49-F238E27FC236}">
                        <a16:creationId xmlns:a16="http://schemas.microsoft.com/office/drawing/2014/main" id="{BC15BB73-A97B-1E7E-BC86-E24970131805}"/>
                      </a:ext>
                    </a:extLst>
                  </p:cNvPr>
                  <p:cNvCxnSpPr>
                    <a:stCxn id="79" idx="4"/>
                    <a:endCxn id="80" idx="0"/>
                  </p:cNvCxnSpPr>
                  <p:nvPr/>
                </p:nvCxnSpPr>
                <p:spPr>
                  <a:xfrm flipH="1">
                    <a:off x="9129179" y="6293883"/>
                    <a:ext cx="1149" cy="24008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77" name="Connecteur droit avec flèche 76">
                  <a:extLst>
                    <a:ext uri="{FF2B5EF4-FFF2-40B4-BE49-F238E27FC236}">
                      <a16:creationId xmlns:a16="http://schemas.microsoft.com/office/drawing/2014/main" id="{69EA224D-ADFB-F0DE-35C2-91C9928FB22D}"/>
                    </a:ext>
                  </a:extLst>
                </p:cNvPr>
                <p:cNvCxnSpPr/>
                <p:nvPr/>
              </p:nvCxnSpPr>
              <p:spPr>
                <a:xfrm>
                  <a:off x="8719283" y="6387353"/>
                  <a:ext cx="864000" cy="0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78" name="Image 77">
                  <a:extLst>
                    <a:ext uri="{FF2B5EF4-FFF2-40B4-BE49-F238E27FC236}">
                      <a16:creationId xmlns:a16="http://schemas.microsoft.com/office/drawing/2014/main" id="{BA2D5DCB-C9DB-3C11-7D10-D8881DCC90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106794" y="6194541"/>
                  <a:ext cx="135529" cy="144000"/>
                </a:xfrm>
                <a:prstGeom prst="rect">
                  <a:avLst/>
                </a:prstGeom>
              </p:spPr>
            </p:pic>
          </p:grpSp>
        </p:grp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C46B4C26-113D-F85A-C257-3BE6CD829A84}"/>
                </a:ext>
              </a:extLst>
            </p:cNvPr>
            <p:cNvSpPr txBox="1"/>
            <p:nvPr/>
          </p:nvSpPr>
          <p:spPr>
            <a:xfrm>
              <a:off x="6923944" y="3348371"/>
              <a:ext cx="2208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molecule dissociation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470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C9A384C-AE61-F8A3-B17F-2AD6CE028E08}"/>
              </a:ext>
            </a:extLst>
          </p:cNvPr>
          <p:cNvCxnSpPr/>
          <p:nvPr/>
        </p:nvCxnSpPr>
        <p:spPr>
          <a:xfrm flipV="1">
            <a:off x="1666245" y="447242"/>
            <a:ext cx="8215371" cy="17648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C2C3F590-1241-AA9B-4A10-F8625D6168D1}"/>
              </a:ext>
            </a:extLst>
          </p:cNvPr>
          <p:cNvSpPr txBox="1"/>
          <p:nvPr/>
        </p:nvSpPr>
        <p:spPr>
          <a:xfrm>
            <a:off x="3007573" y="29729"/>
            <a:ext cx="6898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Green’s function estimated with a quantum computer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A256FC1-AD1F-E3A9-F3D0-F32AF2DA8EC2}"/>
              </a:ext>
            </a:extLst>
          </p:cNvPr>
          <p:cNvGrpSpPr/>
          <p:nvPr/>
        </p:nvGrpSpPr>
        <p:grpSpPr>
          <a:xfrm>
            <a:off x="3852258" y="634795"/>
            <a:ext cx="5680744" cy="374284"/>
            <a:chOff x="3873764" y="1821128"/>
            <a:chExt cx="5680744" cy="374284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1C4E6D3A-90B9-E52C-E4C4-89D8FBEC6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3586" y="1821128"/>
              <a:ext cx="2750922" cy="373819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0E6694F-F25D-31BC-1658-F5C962E030FB}"/>
                </a:ext>
              </a:extLst>
            </p:cNvPr>
            <p:cNvSpPr txBox="1"/>
            <p:nvPr/>
          </p:nvSpPr>
          <p:spPr>
            <a:xfrm>
              <a:off x="3873764" y="1856858"/>
              <a:ext cx="295805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0070C0"/>
                  </a:solidFill>
                </a:rPr>
                <a:t>Green’s function matrix elements</a:t>
              </a:r>
            </a:p>
          </p:txBody>
        </p:sp>
      </p:grp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EC53469F-370D-9055-A3BE-8DA4C877CC20}"/>
              </a:ext>
            </a:extLst>
          </p:cNvPr>
          <p:cNvGrpSpPr/>
          <p:nvPr/>
        </p:nvGrpSpPr>
        <p:grpSpPr>
          <a:xfrm>
            <a:off x="3887900" y="1224592"/>
            <a:ext cx="5659312" cy="1127441"/>
            <a:chOff x="3887900" y="1224592"/>
            <a:chExt cx="5659312" cy="1127441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A1AC93F-0B4E-7E7D-7C34-A1F7717F15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82505" y="1224592"/>
              <a:ext cx="3364707" cy="1127441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125BB0AF-3F3C-1B4E-AB32-104EF7D8A529}"/>
                </a:ext>
              </a:extLst>
            </p:cNvPr>
            <p:cNvSpPr txBox="1"/>
            <p:nvPr/>
          </p:nvSpPr>
          <p:spPr>
            <a:xfrm>
              <a:off x="3887900" y="1262143"/>
              <a:ext cx="21301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0070C0"/>
                  </a:solidFill>
                </a:rPr>
                <a:t>Lehman representation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6BB4C2DF-B778-9FAE-BF77-5A79ADF50EAF}"/>
              </a:ext>
            </a:extLst>
          </p:cNvPr>
          <p:cNvGrpSpPr/>
          <p:nvPr/>
        </p:nvGrpSpPr>
        <p:grpSpPr>
          <a:xfrm>
            <a:off x="6966622" y="1223148"/>
            <a:ext cx="2466476" cy="1128885"/>
            <a:chOff x="7322532" y="2929464"/>
            <a:chExt cx="2466476" cy="112888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BDF189D-C6F4-87C4-FF2E-D774BEDEAF04}"/>
                </a:ext>
              </a:extLst>
            </p:cNvPr>
            <p:cNvSpPr/>
            <p:nvPr/>
          </p:nvSpPr>
          <p:spPr>
            <a:xfrm>
              <a:off x="7645968" y="3494628"/>
              <a:ext cx="379142" cy="282226"/>
            </a:xfrm>
            <a:prstGeom prst="rect">
              <a:avLst/>
            </a:prstGeom>
            <a:solidFill>
              <a:schemeClr val="accent1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7648844-A6E4-62ED-B654-73ECCEC24B81}"/>
                </a:ext>
              </a:extLst>
            </p:cNvPr>
            <p:cNvSpPr/>
            <p:nvPr/>
          </p:nvSpPr>
          <p:spPr>
            <a:xfrm>
              <a:off x="9128645" y="2929464"/>
              <a:ext cx="379142" cy="282226"/>
            </a:xfrm>
            <a:prstGeom prst="rect">
              <a:avLst/>
            </a:prstGeom>
            <a:solidFill>
              <a:schemeClr val="accent1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78345C6-7DC9-DD5E-5DFE-8BDCB2006369}"/>
                </a:ext>
              </a:extLst>
            </p:cNvPr>
            <p:cNvSpPr/>
            <p:nvPr/>
          </p:nvSpPr>
          <p:spPr>
            <a:xfrm>
              <a:off x="7322532" y="2930908"/>
              <a:ext cx="379142" cy="282226"/>
            </a:xfrm>
            <a:prstGeom prst="rect">
              <a:avLst/>
            </a:prstGeom>
            <a:solidFill>
              <a:schemeClr val="accent1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DF3C427-CD23-85D3-0511-8DA15D5D99F9}"/>
                </a:ext>
              </a:extLst>
            </p:cNvPr>
            <p:cNvSpPr/>
            <p:nvPr/>
          </p:nvSpPr>
          <p:spPr>
            <a:xfrm>
              <a:off x="8555770" y="3207916"/>
              <a:ext cx="379142" cy="282226"/>
            </a:xfrm>
            <a:prstGeom prst="rect">
              <a:avLst/>
            </a:prstGeom>
            <a:solidFill>
              <a:schemeClr val="accent1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B58EC35-114C-8CF5-0687-8AA7604CAD70}"/>
                </a:ext>
              </a:extLst>
            </p:cNvPr>
            <p:cNvSpPr/>
            <p:nvPr/>
          </p:nvSpPr>
          <p:spPr>
            <a:xfrm>
              <a:off x="9409866" y="3477735"/>
              <a:ext cx="379142" cy="282226"/>
            </a:xfrm>
            <a:prstGeom prst="rect">
              <a:avLst/>
            </a:prstGeom>
            <a:solidFill>
              <a:schemeClr val="accent1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8233828-CF9D-0207-FF22-B68FE2C61653}"/>
                </a:ext>
              </a:extLst>
            </p:cNvPr>
            <p:cNvSpPr/>
            <p:nvPr/>
          </p:nvSpPr>
          <p:spPr>
            <a:xfrm>
              <a:off x="8179047" y="3776123"/>
              <a:ext cx="379142" cy="282226"/>
            </a:xfrm>
            <a:prstGeom prst="rect">
              <a:avLst/>
            </a:prstGeom>
            <a:solidFill>
              <a:schemeClr val="accent1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8AFA85C0-8FBB-E592-B47D-AE683B194EEC}"/>
              </a:ext>
            </a:extLst>
          </p:cNvPr>
          <p:cNvGrpSpPr/>
          <p:nvPr/>
        </p:nvGrpSpPr>
        <p:grpSpPr>
          <a:xfrm>
            <a:off x="7497282" y="1219374"/>
            <a:ext cx="1411201" cy="1130328"/>
            <a:chOff x="7853192" y="2925690"/>
            <a:chExt cx="1411201" cy="113032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9E52CDD-000C-AB2A-5715-72CD47E24E2B}"/>
                </a:ext>
              </a:extLst>
            </p:cNvPr>
            <p:cNvSpPr/>
            <p:nvPr/>
          </p:nvSpPr>
          <p:spPr>
            <a:xfrm>
              <a:off x="7853192" y="2925690"/>
              <a:ext cx="1081720" cy="282226"/>
            </a:xfrm>
            <a:prstGeom prst="rect">
              <a:avLst/>
            </a:prstGeom>
            <a:solidFill>
              <a:srgbClr val="00B050">
                <a:alpha val="2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319771C-8ED4-3C4C-B316-A51290798A55}"/>
                </a:ext>
              </a:extLst>
            </p:cNvPr>
            <p:cNvSpPr/>
            <p:nvPr/>
          </p:nvSpPr>
          <p:spPr>
            <a:xfrm>
              <a:off x="7961105" y="3207184"/>
              <a:ext cx="398660" cy="282226"/>
            </a:xfrm>
            <a:prstGeom prst="rect">
              <a:avLst/>
            </a:prstGeom>
            <a:solidFill>
              <a:srgbClr val="00B050">
                <a:alpha val="2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140F6E9-CA7A-9C3E-880A-7AF970C98A83}"/>
                </a:ext>
              </a:extLst>
            </p:cNvPr>
            <p:cNvSpPr/>
            <p:nvPr/>
          </p:nvSpPr>
          <p:spPr>
            <a:xfrm>
              <a:off x="8182673" y="3490854"/>
              <a:ext cx="1081720" cy="282226"/>
            </a:xfrm>
            <a:prstGeom prst="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D82DADB-46E9-1BCC-93E2-36077BD14143}"/>
                </a:ext>
              </a:extLst>
            </p:cNvPr>
            <p:cNvSpPr/>
            <p:nvPr/>
          </p:nvSpPr>
          <p:spPr>
            <a:xfrm>
              <a:off x="8704533" y="3773792"/>
              <a:ext cx="398660" cy="282226"/>
            </a:xfrm>
            <a:prstGeom prst="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A7D37BA9-9B32-37FD-F81D-BDDBAD706DCD}"/>
              </a:ext>
            </a:extLst>
          </p:cNvPr>
          <p:cNvGrpSpPr/>
          <p:nvPr/>
        </p:nvGrpSpPr>
        <p:grpSpPr>
          <a:xfrm>
            <a:off x="245205" y="347484"/>
            <a:ext cx="3479040" cy="3047899"/>
            <a:chOff x="245205" y="347484"/>
            <a:chExt cx="3479040" cy="3047899"/>
          </a:xfrm>
        </p:grpSpPr>
        <p:grpSp>
          <p:nvGrpSpPr>
            <p:cNvPr id="60" name="Groupe 59">
              <a:extLst>
                <a:ext uri="{FF2B5EF4-FFF2-40B4-BE49-F238E27FC236}">
                  <a16:creationId xmlns:a16="http://schemas.microsoft.com/office/drawing/2014/main" id="{9B659727-95EF-5D6D-58DB-B598A0BD81D2}"/>
                </a:ext>
              </a:extLst>
            </p:cNvPr>
            <p:cNvGrpSpPr/>
            <p:nvPr/>
          </p:nvGrpSpPr>
          <p:grpSpPr>
            <a:xfrm>
              <a:off x="3015942" y="764654"/>
              <a:ext cx="480607" cy="2236236"/>
              <a:chOff x="2924532" y="764654"/>
              <a:chExt cx="480607" cy="2236236"/>
            </a:xfrm>
          </p:grpSpPr>
          <p:cxnSp>
            <p:nvCxnSpPr>
              <p:cNvPr id="42" name="Connecteur droit 41">
                <a:extLst>
                  <a:ext uri="{FF2B5EF4-FFF2-40B4-BE49-F238E27FC236}">
                    <a16:creationId xmlns:a16="http://schemas.microsoft.com/office/drawing/2014/main" id="{69F708B1-9950-9390-EDCA-B455D7054A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4532" y="3000890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cteur droit 42">
                <a:extLst>
                  <a:ext uri="{FF2B5EF4-FFF2-40B4-BE49-F238E27FC236}">
                    <a16:creationId xmlns:a16="http://schemas.microsoft.com/office/drawing/2014/main" id="{6D586D60-A0EF-167A-B1B1-DBDBB22720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4532" y="2682960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B1993C5A-35C7-3F73-C175-E289DF6780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4532" y="1986602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60BDE956-BF81-5F13-EB91-8F7D44657B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4532" y="2139002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680678C4-52DB-0268-87C5-55BA59EAFA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4532" y="2410670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2EC5BBE3-9331-B3FC-6AF4-BAA1F0CE79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4532" y="1754689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B19B76CD-AD56-85B7-6E44-E5A5D0497B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4532" y="1933593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712CC0B2-414B-1189-3E3F-E0FF27D189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4532" y="2046237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D412DA75-B253-A8A0-9B18-B7176E532C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4532" y="1516649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>
                <a:extLst>
                  <a:ext uri="{FF2B5EF4-FFF2-40B4-BE49-F238E27FC236}">
                    <a16:creationId xmlns:a16="http://schemas.microsoft.com/office/drawing/2014/main" id="{3746FFD5-AC9D-0CFC-4DE3-E0C1F34AA7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4532" y="1669049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>
                <a:extLst>
                  <a:ext uri="{FF2B5EF4-FFF2-40B4-BE49-F238E27FC236}">
                    <a16:creationId xmlns:a16="http://schemas.microsoft.com/office/drawing/2014/main" id="{BCB6EF8A-741A-25CD-15F8-16FBEC2132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4532" y="1821449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52">
                <a:extLst>
                  <a:ext uri="{FF2B5EF4-FFF2-40B4-BE49-F238E27FC236}">
                    <a16:creationId xmlns:a16="http://schemas.microsoft.com/office/drawing/2014/main" id="{A6932DCA-2ACE-6495-09A7-672EC479F1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4532" y="1284736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>
                <a:extLst>
                  <a:ext uri="{FF2B5EF4-FFF2-40B4-BE49-F238E27FC236}">
                    <a16:creationId xmlns:a16="http://schemas.microsoft.com/office/drawing/2014/main" id="{B9061ADD-406F-0C99-F3FD-2429B1AAC7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4532" y="1463640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54">
                <a:extLst>
                  <a:ext uri="{FF2B5EF4-FFF2-40B4-BE49-F238E27FC236}">
                    <a16:creationId xmlns:a16="http://schemas.microsoft.com/office/drawing/2014/main" id="{6EB53A22-456F-C710-C5C1-DF26D318AB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4532" y="1576284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6" name="Image 55">
                <a:extLst>
                  <a:ext uri="{FF2B5EF4-FFF2-40B4-BE49-F238E27FC236}">
                    <a16:creationId xmlns:a16="http://schemas.microsoft.com/office/drawing/2014/main" id="{B1E1BC4B-FE96-1245-2D45-E2C433282E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33085" y="764654"/>
                <a:ext cx="63500" cy="419100"/>
              </a:xfrm>
              <a:prstGeom prst="rect">
                <a:avLst/>
              </a:prstGeom>
            </p:spPr>
          </p:pic>
        </p:grpSp>
        <p:grpSp>
          <p:nvGrpSpPr>
            <p:cNvPr id="61" name="Groupe 60">
              <a:extLst>
                <a:ext uri="{FF2B5EF4-FFF2-40B4-BE49-F238E27FC236}">
                  <a16:creationId xmlns:a16="http://schemas.microsoft.com/office/drawing/2014/main" id="{A7B0ADF1-7A98-C746-8E79-4204D54D4B95}"/>
                </a:ext>
              </a:extLst>
            </p:cNvPr>
            <p:cNvGrpSpPr/>
            <p:nvPr/>
          </p:nvGrpSpPr>
          <p:grpSpPr>
            <a:xfrm>
              <a:off x="1733320" y="1836687"/>
              <a:ext cx="480607" cy="750060"/>
              <a:chOff x="1666245" y="1836687"/>
              <a:chExt cx="480607" cy="750060"/>
            </a:xfrm>
          </p:grpSpPr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24A1F3E7-FDD6-2C74-35CD-B2742D8AA9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6245" y="2586747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7" name="Image 56">
                <a:extLst>
                  <a:ext uri="{FF2B5EF4-FFF2-40B4-BE49-F238E27FC236}">
                    <a16:creationId xmlns:a16="http://schemas.microsoft.com/office/drawing/2014/main" id="{083C8892-C2FA-311A-E5BF-D2DDFAC553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74798" y="1836687"/>
                <a:ext cx="63500" cy="419100"/>
              </a:xfrm>
              <a:prstGeom prst="rect">
                <a:avLst/>
              </a:prstGeom>
            </p:spPr>
          </p:pic>
        </p:grpSp>
        <p:grpSp>
          <p:nvGrpSpPr>
            <p:cNvPr id="59" name="Groupe 58">
              <a:extLst>
                <a:ext uri="{FF2B5EF4-FFF2-40B4-BE49-F238E27FC236}">
                  <a16:creationId xmlns:a16="http://schemas.microsoft.com/office/drawing/2014/main" id="{A173D144-97AF-93CB-3332-4211DB1643A3}"/>
                </a:ext>
              </a:extLst>
            </p:cNvPr>
            <p:cNvGrpSpPr/>
            <p:nvPr/>
          </p:nvGrpSpPr>
          <p:grpSpPr>
            <a:xfrm>
              <a:off x="472902" y="531655"/>
              <a:ext cx="480607" cy="1820378"/>
              <a:chOff x="506680" y="531655"/>
              <a:chExt cx="480607" cy="1820378"/>
            </a:xfrm>
          </p:grpSpPr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492A1E6C-C84F-F385-B1F8-0B6C3894E8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6680" y="2352033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A73906D5-283F-070F-9BB1-3EBB39BE13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6680" y="1981095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E807B114-2882-5272-F105-39D2B9D642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6680" y="1337745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>
                <a:extLst>
                  <a:ext uri="{FF2B5EF4-FFF2-40B4-BE49-F238E27FC236}">
                    <a16:creationId xmlns:a16="http://schemas.microsoft.com/office/drawing/2014/main" id="{135D3762-3643-F605-A29A-96A8254EF5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6680" y="1490145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B676A4B7-B460-12EF-9492-6216ACA91B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6680" y="1642545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F2122CD4-0785-9794-DC2A-4F2528C4B4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6680" y="1105832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necteur droit 39">
                <a:extLst>
                  <a:ext uri="{FF2B5EF4-FFF2-40B4-BE49-F238E27FC236}">
                    <a16:creationId xmlns:a16="http://schemas.microsoft.com/office/drawing/2014/main" id="{F0C371AB-F376-C2A9-F765-059551989B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6680" y="1284736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>
                <a:extLst>
                  <a:ext uri="{FF2B5EF4-FFF2-40B4-BE49-F238E27FC236}">
                    <a16:creationId xmlns:a16="http://schemas.microsoft.com/office/drawing/2014/main" id="{EE5FF897-0718-6FE6-8E41-164CF9456E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6680" y="1397380"/>
                <a:ext cx="480607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8" name="Image 57">
                <a:extLst>
                  <a:ext uri="{FF2B5EF4-FFF2-40B4-BE49-F238E27FC236}">
                    <a16:creationId xmlns:a16="http://schemas.microsoft.com/office/drawing/2014/main" id="{09646B23-904C-6019-389A-542F50467A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5233" y="531655"/>
                <a:ext cx="63500" cy="419100"/>
              </a:xfrm>
              <a:prstGeom prst="rect">
                <a:avLst/>
              </a:prstGeom>
            </p:spPr>
          </p:pic>
        </p:grp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6937C318-9775-EDBA-B152-14824C727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39704" y="2789628"/>
              <a:ext cx="267839" cy="216000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C5278C11-C961-D4FE-6918-BEF54D8E9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0086" y="2573628"/>
              <a:ext cx="786238" cy="216000"/>
            </a:xfrm>
            <a:prstGeom prst="rect">
              <a:avLst/>
            </a:prstGeom>
          </p:spPr>
        </p:pic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F064BC0A-5242-FC26-9C1D-768ED0D31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05246" y="3146270"/>
              <a:ext cx="701999" cy="216000"/>
            </a:xfrm>
            <a:prstGeom prst="rect">
              <a:avLst/>
            </a:prstGeom>
          </p:spPr>
        </p:pic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AEA07F14-B4EC-6E78-78E3-4D232857A01B}"/>
                </a:ext>
              </a:extLst>
            </p:cNvPr>
            <p:cNvSpPr/>
            <p:nvPr/>
          </p:nvSpPr>
          <p:spPr>
            <a:xfrm>
              <a:off x="1505623" y="1669049"/>
              <a:ext cx="936000" cy="1441925"/>
            </a:xfrm>
            <a:prstGeom prst="rect">
              <a:avLst/>
            </a:prstGeom>
            <a:solidFill>
              <a:schemeClr val="accent1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1931EA3-3580-725C-F7BF-88B9F2305BB7}"/>
                </a:ext>
              </a:extLst>
            </p:cNvPr>
            <p:cNvSpPr/>
            <p:nvPr/>
          </p:nvSpPr>
          <p:spPr>
            <a:xfrm>
              <a:off x="245205" y="347484"/>
              <a:ext cx="936000" cy="2552400"/>
            </a:xfrm>
            <a:prstGeom prst="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38A0404-50FB-A388-E972-DCE7FDADBB1C}"/>
                </a:ext>
              </a:extLst>
            </p:cNvPr>
            <p:cNvSpPr/>
            <p:nvPr/>
          </p:nvSpPr>
          <p:spPr>
            <a:xfrm>
              <a:off x="2788245" y="549304"/>
              <a:ext cx="936000" cy="2846079"/>
            </a:xfrm>
            <a:prstGeom prst="rect">
              <a:avLst/>
            </a:prstGeom>
            <a:solidFill>
              <a:srgbClr val="00B050">
                <a:alpha val="2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lèche vers la droite 70">
              <a:extLst>
                <a:ext uri="{FF2B5EF4-FFF2-40B4-BE49-F238E27FC236}">
                  <a16:creationId xmlns:a16="http://schemas.microsoft.com/office/drawing/2014/main" id="{2E51ABE1-4F20-D0E5-A57E-654B3D78EEED}"/>
                </a:ext>
              </a:extLst>
            </p:cNvPr>
            <p:cNvSpPr/>
            <p:nvPr/>
          </p:nvSpPr>
          <p:spPr>
            <a:xfrm rot="3455378" flipH="1" flipV="1">
              <a:off x="1107874" y="2392339"/>
              <a:ext cx="415506" cy="158989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lèche vers la droite 71">
              <a:extLst>
                <a:ext uri="{FF2B5EF4-FFF2-40B4-BE49-F238E27FC236}">
                  <a16:creationId xmlns:a16="http://schemas.microsoft.com/office/drawing/2014/main" id="{C184D5F6-251B-E2DF-6EA7-DC0C458C2B56}"/>
                </a:ext>
              </a:extLst>
            </p:cNvPr>
            <p:cNvSpPr/>
            <p:nvPr/>
          </p:nvSpPr>
          <p:spPr>
            <a:xfrm rot="18144622" flipV="1">
              <a:off x="2415920" y="2392339"/>
              <a:ext cx="415506" cy="158989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5" name="Image 74">
            <a:extLst>
              <a:ext uri="{FF2B5EF4-FFF2-40B4-BE49-F238E27FC236}">
                <a16:creationId xmlns:a16="http://schemas.microsoft.com/office/drawing/2014/main" id="{641E1792-1A9C-26D8-7670-0C9F2F36B79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" t="37288" r="2257"/>
          <a:stretch/>
        </p:blipFill>
        <p:spPr>
          <a:xfrm>
            <a:off x="493486" y="3938227"/>
            <a:ext cx="2159914" cy="2859256"/>
          </a:xfrm>
          <a:prstGeom prst="rect">
            <a:avLst/>
          </a:prstGeom>
        </p:spPr>
      </p:pic>
      <p:pic>
        <p:nvPicPr>
          <p:cNvPr id="77" name="Image 76">
            <a:extLst>
              <a:ext uri="{FF2B5EF4-FFF2-40B4-BE49-F238E27FC236}">
                <a16:creationId xmlns:a16="http://schemas.microsoft.com/office/drawing/2014/main" id="{950CCFCC-F132-A411-220B-57FC31ED3C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1873" y="2379034"/>
            <a:ext cx="4881960" cy="4055783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844E0A51-1227-599A-FCC7-B056B0D0CE21}"/>
              </a:ext>
            </a:extLst>
          </p:cNvPr>
          <p:cNvSpPr/>
          <p:nvPr/>
        </p:nvSpPr>
        <p:spPr>
          <a:xfrm>
            <a:off x="3864930" y="1746419"/>
            <a:ext cx="2633175" cy="5979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Illustration with the pairing Hamiltonian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6B79551E-C5B4-7219-5BC4-47B519CB7596}"/>
              </a:ext>
            </a:extLst>
          </p:cNvPr>
          <p:cNvSpPr txBox="1"/>
          <p:nvPr/>
        </p:nvSpPr>
        <p:spPr>
          <a:xfrm>
            <a:off x="5378581" y="6519446"/>
            <a:ext cx="46013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S. </a:t>
            </a:r>
            <a:r>
              <a:rPr lang="en-US" sz="1400" dirty="0" err="1"/>
              <a:t>Aychet</a:t>
            </a:r>
            <a:r>
              <a:rPr lang="en-US" sz="1400" dirty="0"/>
              <a:t> </a:t>
            </a:r>
            <a:r>
              <a:rPr lang="en-US" sz="1400" dirty="0" err="1"/>
              <a:t>Claisse</a:t>
            </a:r>
            <a:r>
              <a:rPr lang="en-US" sz="1400" dirty="0"/>
              <a:t>, D. Lacroix, V. </a:t>
            </a:r>
            <a:r>
              <a:rPr lang="en-US" sz="1400" dirty="0" err="1"/>
              <a:t>Somà</a:t>
            </a:r>
            <a:r>
              <a:rPr lang="en-US" sz="1400" dirty="0"/>
              <a:t>, Phys. Rev. C 113 (2026)</a:t>
            </a:r>
          </a:p>
        </p:txBody>
      </p: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79ACC4B0-D475-0F90-62FA-BCAE06A1BEEB}"/>
              </a:ext>
            </a:extLst>
          </p:cNvPr>
          <p:cNvGrpSpPr/>
          <p:nvPr/>
        </p:nvGrpSpPr>
        <p:grpSpPr>
          <a:xfrm>
            <a:off x="200206" y="3037076"/>
            <a:ext cx="3526186" cy="1097972"/>
            <a:chOff x="200206" y="3037076"/>
            <a:chExt cx="3526186" cy="1097972"/>
          </a:xfrm>
        </p:grpSpPr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FD01DC1C-4891-434F-06E7-1C94212B1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00206" y="3037076"/>
              <a:ext cx="1003795" cy="716613"/>
            </a:xfrm>
            <a:prstGeom prst="rect">
              <a:avLst/>
            </a:prstGeom>
          </p:spPr>
        </p:pic>
        <p:pic>
          <p:nvPicPr>
            <p:cNvPr id="74" name="Image 73">
              <a:extLst>
                <a:ext uri="{FF2B5EF4-FFF2-40B4-BE49-F238E27FC236}">
                  <a16:creationId xmlns:a16="http://schemas.microsoft.com/office/drawing/2014/main" id="{157E7992-CDD6-88E9-1F99-73CF3856C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722597" y="3418435"/>
              <a:ext cx="1003795" cy="716613"/>
            </a:xfrm>
            <a:prstGeom prst="rect">
              <a:avLst/>
            </a:prstGeom>
          </p:spPr>
        </p:pic>
        <p:pic>
          <p:nvPicPr>
            <p:cNvPr id="82" name="Image 81">
              <a:extLst>
                <a:ext uri="{FF2B5EF4-FFF2-40B4-BE49-F238E27FC236}">
                  <a16:creationId xmlns:a16="http://schemas.microsoft.com/office/drawing/2014/main" id="{012AB639-B992-76A1-FF6D-1BF8596B2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466750" y="3208508"/>
              <a:ext cx="1003795" cy="6295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749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295EEC8-FCCF-C26D-D034-C0C0047D8226}"/>
              </a:ext>
            </a:extLst>
          </p:cNvPr>
          <p:cNvCxnSpPr/>
          <p:nvPr/>
        </p:nvCxnSpPr>
        <p:spPr>
          <a:xfrm flipV="1">
            <a:off x="1666245" y="447242"/>
            <a:ext cx="8215371" cy="17648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D4E127AB-F65D-DF42-147D-1AC1C6693CA4}"/>
              </a:ext>
            </a:extLst>
          </p:cNvPr>
          <p:cNvSpPr txBox="1"/>
          <p:nvPr/>
        </p:nvSpPr>
        <p:spPr>
          <a:xfrm>
            <a:off x="4949129" y="3225"/>
            <a:ext cx="4956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What means quantum devices today?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D8AD193-34FF-C212-8735-56C46FA12A57}"/>
              </a:ext>
            </a:extLst>
          </p:cNvPr>
          <p:cNvSpPr txBox="1"/>
          <p:nvPr/>
        </p:nvSpPr>
        <p:spPr>
          <a:xfrm>
            <a:off x="1462172" y="587775"/>
            <a:ext cx="862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There are many types of quantum computers: </a:t>
            </a:r>
            <a:r>
              <a:rPr lang="en-US" b="1" i="1" dirty="0"/>
              <a:t>analog versus digital quantum computers  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22D5D94B-395B-F08F-86E5-5A423E1B2D4E}"/>
              </a:ext>
            </a:extLst>
          </p:cNvPr>
          <p:cNvGrpSpPr/>
          <p:nvPr/>
        </p:nvGrpSpPr>
        <p:grpSpPr>
          <a:xfrm>
            <a:off x="2035154" y="985705"/>
            <a:ext cx="6113286" cy="2484875"/>
            <a:chOff x="4313507" y="1127054"/>
            <a:chExt cx="5759847" cy="2099913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48D286AC-C5DA-BBE7-A7F5-F77F22474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45316" y="1439168"/>
              <a:ext cx="4720699" cy="1787799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1646430F-CFCB-84CC-50C6-0BB8CC2B84EC}"/>
                </a:ext>
              </a:extLst>
            </p:cNvPr>
            <p:cNvSpPr txBox="1"/>
            <p:nvPr/>
          </p:nvSpPr>
          <p:spPr>
            <a:xfrm>
              <a:off x="4313507" y="1127054"/>
              <a:ext cx="57598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There are now many quantum objects one can manipulate </a:t>
              </a: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EB477F55-0C7E-03E4-028B-FD0BF41B68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08" y="53008"/>
            <a:ext cx="1407150" cy="978288"/>
          </a:xfrm>
          <a:prstGeom prst="rect">
            <a:avLst/>
          </a:prstGeom>
          <a:ln w="44450">
            <a:solidFill>
              <a:schemeClr val="tx1"/>
            </a:solidFill>
          </a:ln>
        </p:spPr>
      </p:pic>
      <p:grpSp>
        <p:nvGrpSpPr>
          <p:cNvPr id="49" name="Groupe 48">
            <a:extLst>
              <a:ext uri="{FF2B5EF4-FFF2-40B4-BE49-F238E27FC236}">
                <a16:creationId xmlns:a16="http://schemas.microsoft.com/office/drawing/2014/main" id="{19A89F2E-C2EE-170D-03BD-D411AC6182EA}"/>
              </a:ext>
            </a:extLst>
          </p:cNvPr>
          <p:cNvGrpSpPr/>
          <p:nvPr/>
        </p:nvGrpSpPr>
        <p:grpSpPr>
          <a:xfrm>
            <a:off x="5932745" y="3231694"/>
            <a:ext cx="3112851" cy="2929108"/>
            <a:chOff x="5932745" y="3231694"/>
            <a:chExt cx="3112851" cy="2929108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3B4C5CB-47C3-15FE-7BC3-A9AC53F997AC}"/>
                </a:ext>
              </a:extLst>
            </p:cNvPr>
            <p:cNvSpPr/>
            <p:nvPr/>
          </p:nvSpPr>
          <p:spPr>
            <a:xfrm>
              <a:off x="5932745" y="3231694"/>
              <a:ext cx="3112851" cy="4777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Digital quantum simulator </a:t>
              </a:r>
            </a:p>
          </p:txBody>
        </p:sp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1DDCB66C-0C11-7514-DCC3-5D7CE8437C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5070" t="19077"/>
            <a:stretch/>
          </p:blipFill>
          <p:spPr>
            <a:xfrm>
              <a:off x="6726590" y="3997241"/>
              <a:ext cx="1600259" cy="2163561"/>
            </a:xfrm>
            <a:prstGeom prst="rect">
              <a:avLst/>
            </a:prstGeom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C6C1D319-EEC4-3744-75C1-5F61E117DFDD}"/>
              </a:ext>
            </a:extLst>
          </p:cNvPr>
          <p:cNvGrpSpPr/>
          <p:nvPr/>
        </p:nvGrpSpPr>
        <p:grpSpPr>
          <a:xfrm>
            <a:off x="181581" y="3213421"/>
            <a:ext cx="4369548" cy="3156912"/>
            <a:chOff x="152397" y="1498060"/>
            <a:chExt cx="4369548" cy="315691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0C06854-4DC6-7B0E-2DEA-F153F97967C8}"/>
                </a:ext>
              </a:extLst>
            </p:cNvPr>
            <p:cNvSpPr/>
            <p:nvPr/>
          </p:nvSpPr>
          <p:spPr>
            <a:xfrm>
              <a:off x="755515" y="1498060"/>
              <a:ext cx="3112851" cy="4777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Analog quantum simulator </a:t>
              </a:r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EE188007-0134-2914-3CEB-4EC89C695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3684" y="2354090"/>
              <a:ext cx="1188000" cy="118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Physical problem 1 </a:t>
              </a:r>
            </a:p>
          </p:txBody>
        </p:sp>
        <p:sp>
          <p:nvSpPr>
            <p:cNvPr id="8" name="Double flèche horizontale 7">
              <a:extLst>
                <a:ext uri="{FF2B5EF4-FFF2-40B4-BE49-F238E27FC236}">
                  <a16:creationId xmlns:a16="http://schemas.microsoft.com/office/drawing/2014/main" id="{521D5373-8A0D-556A-C815-B7B3E5B9B4CE}"/>
                </a:ext>
              </a:extLst>
            </p:cNvPr>
            <p:cNvSpPr/>
            <p:nvPr/>
          </p:nvSpPr>
          <p:spPr>
            <a:xfrm>
              <a:off x="1774233" y="2792448"/>
              <a:ext cx="673894" cy="330740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CF8C7B0E-253E-549E-013A-B56B667E8C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09588" y="2360571"/>
              <a:ext cx="1188000" cy="1188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Physical problem 2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AF0E883-0E0E-B99B-A62D-D521979B9406}"/>
                </a:ext>
              </a:extLst>
            </p:cNvPr>
            <p:cNvSpPr txBox="1"/>
            <p:nvPr/>
          </p:nvSpPr>
          <p:spPr>
            <a:xfrm>
              <a:off x="152397" y="3577754"/>
              <a:ext cx="1989584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Complex problem </a:t>
              </a:r>
            </a:p>
            <a:p>
              <a:r>
                <a:rPr lang="en-US" sz="1600" dirty="0"/>
                <a:t>that cannot or hardly </a:t>
              </a:r>
            </a:p>
            <a:p>
              <a:r>
                <a:rPr lang="en-US" sz="1600" dirty="0"/>
                <a:t>be simulated on </a:t>
              </a:r>
            </a:p>
            <a:p>
              <a:r>
                <a:rPr lang="en-US" sz="1600" dirty="0"/>
                <a:t>classical computers    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D3BC5D62-FB76-7791-93C8-38FA3F135BB8}"/>
                </a:ext>
              </a:extLst>
            </p:cNvPr>
            <p:cNvSpPr txBox="1"/>
            <p:nvPr/>
          </p:nvSpPr>
          <p:spPr>
            <a:xfrm>
              <a:off x="1774233" y="2149360"/>
              <a:ext cx="9937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Analog</a:t>
              </a:r>
            </a:p>
            <a:p>
              <a:r>
                <a:rPr lang="en-US" dirty="0"/>
                <a:t>Systems 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DEC915E0-F777-B466-2C62-6E2B43CB0179}"/>
                </a:ext>
              </a:extLst>
            </p:cNvPr>
            <p:cNvSpPr txBox="1"/>
            <p:nvPr/>
          </p:nvSpPr>
          <p:spPr>
            <a:xfrm>
              <a:off x="2590711" y="3728587"/>
              <a:ext cx="193123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Analog problem to 1</a:t>
              </a:r>
            </a:p>
            <a:p>
              <a:r>
                <a:rPr lang="en-US" sz="1600" dirty="0"/>
                <a:t>that could be tested </a:t>
              </a:r>
            </a:p>
            <a:p>
              <a:r>
                <a:rPr lang="en-US" sz="1600" dirty="0"/>
                <a:t>in laboratory</a:t>
              </a:r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1516D5D5-DA6B-B7EF-1395-CFDDCDC68881}"/>
              </a:ext>
            </a:extLst>
          </p:cNvPr>
          <p:cNvGrpSpPr/>
          <p:nvPr/>
        </p:nvGrpSpPr>
        <p:grpSpPr>
          <a:xfrm>
            <a:off x="689113" y="6411871"/>
            <a:ext cx="1782855" cy="369332"/>
            <a:chOff x="689113" y="6400801"/>
            <a:chExt cx="1782855" cy="369332"/>
          </a:xfrm>
        </p:grpSpPr>
        <p:sp>
          <p:nvSpPr>
            <p:cNvPr id="43" name="Flèche vers la droite 42">
              <a:extLst>
                <a:ext uri="{FF2B5EF4-FFF2-40B4-BE49-F238E27FC236}">
                  <a16:creationId xmlns:a16="http://schemas.microsoft.com/office/drawing/2014/main" id="{CF7DFF44-9E6B-D4A4-C232-197A8976FEE8}"/>
                </a:ext>
              </a:extLst>
            </p:cNvPr>
            <p:cNvSpPr/>
            <p:nvPr/>
          </p:nvSpPr>
          <p:spPr>
            <a:xfrm>
              <a:off x="689113" y="6479450"/>
              <a:ext cx="238539" cy="2120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03447019-0F13-551A-C3E4-F51FFAD32D21}"/>
                </a:ext>
              </a:extLst>
            </p:cNvPr>
            <p:cNvSpPr txBox="1"/>
            <p:nvPr/>
          </p:nvSpPr>
          <p:spPr>
            <a:xfrm>
              <a:off x="980662" y="6400801"/>
              <a:ext cx="14913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Non-universal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08DFF0C9-D1C6-785E-E83F-B1EF11652A24}"/>
              </a:ext>
            </a:extLst>
          </p:cNvPr>
          <p:cNvGrpSpPr/>
          <p:nvPr/>
        </p:nvGrpSpPr>
        <p:grpSpPr>
          <a:xfrm>
            <a:off x="5785683" y="6411871"/>
            <a:ext cx="3325521" cy="369332"/>
            <a:chOff x="5785683" y="6422941"/>
            <a:chExt cx="3325521" cy="369332"/>
          </a:xfrm>
        </p:grpSpPr>
        <p:sp>
          <p:nvSpPr>
            <p:cNvPr id="45" name="Flèche vers la droite 44">
              <a:extLst>
                <a:ext uri="{FF2B5EF4-FFF2-40B4-BE49-F238E27FC236}">
                  <a16:creationId xmlns:a16="http://schemas.microsoft.com/office/drawing/2014/main" id="{1D46DE28-4F2C-0529-652F-648AC31ED98B}"/>
                </a:ext>
              </a:extLst>
            </p:cNvPr>
            <p:cNvSpPr/>
            <p:nvPr/>
          </p:nvSpPr>
          <p:spPr>
            <a:xfrm>
              <a:off x="5785683" y="6501590"/>
              <a:ext cx="238539" cy="2120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0A0DEF98-F9DA-598B-9F9B-B5666ABEAD05}"/>
                </a:ext>
              </a:extLst>
            </p:cNvPr>
            <p:cNvSpPr txBox="1"/>
            <p:nvPr/>
          </p:nvSpPr>
          <p:spPr>
            <a:xfrm>
              <a:off x="6077232" y="6422941"/>
              <a:ext cx="30339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Universal Quantum simulation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5DA76D8-A45A-C923-1715-8E302C2C85F3}"/>
              </a:ext>
            </a:extLst>
          </p:cNvPr>
          <p:cNvGrpSpPr/>
          <p:nvPr/>
        </p:nvGrpSpPr>
        <p:grpSpPr>
          <a:xfrm>
            <a:off x="1645290" y="972207"/>
            <a:ext cx="6402074" cy="5873849"/>
            <a:chOff x="1645290" y="972207"/>
            <a:chExt cx="6402074" cy="5873849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0D0DD7BC-D650-8B3C-B610-ABB200CD8528}"/>
                </a:ext>
              </a:extLst>
            </p:cNvPr>
            <p:cNvGrpSpPr/>
            <p:nvPr/>
          </p:nvGrpSpPr>
          <p:grpSpPr>
            <a:xfrm>
              <a:off x="1645290" y="972207"/>
              <a:ext cx="6402074" cy="2227348"/>
              <a:chOff x="1645290" y="972207"/>
              <a:chExt cx="6402074" cy="2227348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122E2CE-2249-3ECF-069F-488027319C75}"/>
                  </a:ext>
                </a:extLst>
              </p:cNvPr>
              <p:cNvSpPr/>
              <p:nvPr/>
            </p:nvSpPr>
            <p:spPr>
              <a:xfrm>
                <a:off x="1987092" y="972207"/>
                <a:ext cx="5781654" cy="2227348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890040A-F0AD-F365-0408-E7098E721606}"/>
                  </a:ext>
                </a:extLst>
              </p:cNvPr>
              <p:cNvSpPr txBox="1"/>
              <p:nvPr/>
            </p:nvSpPr>
            <p:spPr>
              <a:xfrm>
                <a:off x="1645290" y="1105826"/>
                <a:ext cx="6402074" cy="95410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b="1" dirty="0">
                    <a:solidFill>
                      <a:srgbClr val="FF0000"/>
                    </a:solidFill>
                  </a:rPr>
                  <a:t>Quantum machines are often themselves </a:t>
                </a:r>
              </a:p>
              <a:p>
                <a:pPr algn="ctr"/>
                <a:r>
                  <a:rPr lang="en-US" sz="2800" b="1" dirty="0">
                    <a:solidFill>
                      <a:srgbClr val="FF0000"/>
                    </a:solidFill>
                  </a:rPr>
                  <a:t>many-body systems</a:t>
                </a:r>
              </a:p>
            </p:txBody>
          </p:sp>
        </p:grp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C15051FB-682C-C728-A27B-847AE2F1D15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12967" y="2162456"/>
              <a:ext cx="4683600" cy="4683600"/>
              <a:chOff x="2253000" y="1786588"/>
              <a:chExt cx="5400000" cy="5400000"/>
            </a:xfrm>
          </p:grpSpPr>
          <p:sp>
            <p:nvSpPr>
              <p:cNvPr id="20" name="Ellipse 19">
                <a:extLst>
                  <a:ext uri="{FF2B5EF4-FFF2-40B4-BE49-F238E27FC236}">
                    <a16:creationId xmlns:a16="http://schemas.microsoft.com/office/drawing/2014/main" id="{58FD9F82-E872-C64F-D60F-037908745F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53000" y="1786588"/>
                <a:ext cx="5400000" cy="5400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" name="Imagen 4" descr="Imagen que contiene luz, tabla, cd, cumpleaños&#10;&#10;Descripción generada automáticamente">
                <a:extLst>
                  <a:ext uri="{FF2B5EF4-FFF2-40B4-BE49-F238E27FC236}">
                    <a16:creationId xmlns:a16="http://schemas.microsoft.com/office/drawing/2014/main" id="{37091DB3-07CA-794F-032A-53729321D2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88445" y="2146588"/>
                <a:ext cx="4680000" cy="4680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83540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DD593C-93BA-7F2A-0BF6-EEE991769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5" y="-21888"/>
            <a:ext cx="1351779" cy="13557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E02EACD-B95D-5C9E-024B-F501A6E140A7}"/>
              </a:ext>
            </a:extLst>
          </p:cNvPr>
          <p:cNvSpPr txBox="1"/>
          <p:nvPr/>
        </p:nvSpPr>
        <p:spPr>
          <a:xfrm>
            <a:off x="2762960" y="12701"/>
            <a:ext cx="7136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Ongoing work- Quantum simulation of nuclei on lattices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37DF624-E73B-8C11-3AFA-0B0395DFF4B3}"/>
              </a:ext>
            </a:extLst>
          </p:cNvPr>
          <p:cNvCxnSpPr>
            <a:cxnSpLocks/>
          </p:cNvCxnSpPr>
          <p:nvPr/>
        </p:nvCxnSpPr>
        <p:spPr>
          <a:xfrm>
            <a:off x="1587500" y="469291"/>
            <a:ext cx="8344121" cy="0"/>
          </a:xfrm>
          <a:prstGeom prst="line">
            <a:avLst/>
          </a:prstGeom>
          <a:ln w="412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4C702847-6FB3-AD92-4E10-3D78A874E883}"/>
              </a:ext>
            </a:extLst>
          </p:cNvPr>
          <p:cNvGrpSpPr/>
          <p:nvPr/>
        </p:nvGrpSpPr>
        <p:grpSpPr>
          <a:xfrm>
            <a:off x="1713970" y="1667309"/>
            <a:ext cx="1936800" cy="1920900"/>
            <a:chOff x="1307570" y="1746822"/>
            <a:chExt cx="1936800" cy="1920900"/>
          </a:xfrm>
        </p:grpSpPr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796BF9EE-0999-7960-329C-469479168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58634" y="1790422"/>
              <a:ext cx="1836000" cy="1836000"/>
            </a:xfrm>
            <a:prstGeom prst="cube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7FDEB9FD-04A2-8B5D-A279-073B3AD30C29}"/>
                </a:ext>
              </a:extLst>
            </p:cNvPr>
            <p:cNvCxnSpPr>
              <a:cxnSpLocks/>
            </p:cNvCxnSpPr>
            <p:nvPr/>
          </p:nvCxnSpPr>
          <p:spPr>
            <a:xfrm>
              <a:off x="1823298" y="1790422"/>
              <a:ext cx="0" cy="1384300"/>
            </a:xfrm>
            <a:prstGeom prst="line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9359316F-58E6-A074-DC84-F616546C7D93}"/>
                </a:ext>
              </a:extLst>
            </p:cNvPr>
            <p:cNvGrpSpPr/>
            <p:nvPr/>
          </p:nvGrpSpPr>
          <p:grpSpPr>
            <a:xfrm>
              <a:off x="1320270" y="3118422"/>
              <a:ext cx="1924100" cy="549300"/>
              <a:chOff x="1320270" y="3118422"/>
              <a:chExt cx="1924100" cy="549300"/>
            </a:xfrm>
          </p:grpSpPr>
          <p:cxnSp>
            <p:nvCxnSpPr>
              <p:cNvPr id="17" name="Connecteur droit 16">
                <a:extLst>
                  <a:ext uri="{FF2B5EF4-FFF2-40B4-BE49-F238E27FC236}">
                    <a16:creationId xmlns:a16="http://schemas.microsoft.com/office/drawing/2014/main" id="{D779D76A-AFD8-AE95-AEE7-DBB0A1A9138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58634" y="3174722"/>
                <a:ext cx="464664" cy="451700"/>
              </a:xfrm>
              <a:prstGeom prst="line">
                <a:avLst/>
              </a:prstGeom>
              <a:noFill/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2" name="Connecteur droit 21">
                <a:extLst>
                  <a:ext uri="{FF2B5EF4-FFF2-40B4-BE49-F238E27FC236}">
                    <a16:creationId xmlns:a16="http://schemas.microsoft.com/office/drawing/2014/main" id="{0681B0C7-C6F6-FEE7-BB08-9AEACD6C8BA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502748" y="2495272"/>
                <a:ext cx="0" cy="1384300"/>
              </a:xfrm>
              <a:prstGeom prst="line">
                <a:avLst/>
              </a:prstGeom>
              <a:noFill/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DBCBC2D2-34B5-DA98-D4AE-B020CBB9F8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20270" y="3550222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" name="Ellipse 26">
                <a:extLst>
                  <a:ext uri="{FF2B5EF4-FFF2-40B4-BE49-F238E27FC236}">
                    <a16:creationId xmlns:a16="http://schemas.microsoft.com/office/drawing/2014/main" id="{655448B1-39CD-6DEB-B68E-45EBAF684C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1870" y="3559722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Ellipse 27">
                <a:extLst>
                  <a:ext uri="{FF2B5EF4-FFF2-40B4-BE49-F238E27FC236}">
                    <a16:creationId xmlns:a16="http://schemas.microsoft.com/office/drawing/2014/main" id="{F1AFB450-72BF-69D3-9BCB-F05FBD6D3C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64770" y="3118422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2E398D20-90A5-326F-D435-437F0ADFA6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6370" y="3127922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9FD80326-1B12-C802-2E6B-85E85AB55CA3}"/>
                </a:ext>
              </a:extLst>
            </p:cNvPr>
            <p:cNvGrpSpPr/>
            <p:nvPr/>
          </p:nvGrpSpPr>
          <p:grpSpPr>
            <a:xfrm>
              <a:off x="1307570" y="1746822"/>
              <a:ext cx="1924100" cy="549300"/>
              <a:chOff x="1307570" y="1746822"/>
              <a:chExt cx="1924100" cy="549300"/>
            </a:xfrm>
          </p:grpSpPr>
          <p:sp>
            <p:nvSpPr>
              <p:cNvPr id="32" name="Ellipse 31">
                <a:extLst>
                  <a:ext uri="{FF2B5EF4-FFF2-40B4-BE49-F238E27FC236}">
                    <a16:creationId xmlns:a16="http://schemas.microsoft.com/office/drawing/2014/main" id="{354F1D40-A633-1E49-966E-243AB73E26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07570" y="2178622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BF16BB88-8E83-8166-915A-A1306E738C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79170" y="2188122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" name="Ellipse 33">
                <a:extLst>
                  <a:ext uri="{FF2B5EF4-FFF2-40B4-BE49-F238E27FC236}">
                    <a16:creationId xmlns:a16="http://schemas.microsoft.com/office/drawing/2014/main" id="{46F86668-E56E-888E-8304-D352B1B4B6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52070" y="1746822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" name="Ellipse 34">
                <a:extLst>
                  <a:ext uri="{FF2B5EF4-FFF2-40B4-BE49-F238E27FC236}">
                    <a16:creationId xmlns:a16="http://schemas.microsoft.com/office/drawing/2014/main" id="{DA063A9C-DA2F-2029-3CFC-06D54D3C7C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23670" y="1756322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BEC47B91-40C7-6DF5-0D54-16F040851167}"/>
              </a:ext>
            </a:extLst>
          </p:cNvPr>
          <p:cNvGrpSpPr/>
          <p:nvPr/>
        </p:nvGrpSpPr>
        <p:grpSpPr>
          <a:xfrm>
            <a:off x="1997366" y="818558"/>
            <a:ext cx="2034790" cy="674434"/>
            <a:chOff x="1997366" y="1030590"/>
            <a:chExt cx="2034790" cy="674434"/>
          </a:xfrm>
        </p:grpSpPr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16B42733-3A44-B184-70BB-F7C36AEFD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97366" y="1098272"/>
              <a:ext cx="1238780" cy="194777"/>
            </a:xfrm>
            <a:prstGeom prst="rect">
              <a:avLst/>
            </a:prstGeom>
          </p:spPr>
        </p:pic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7EDFBD2F-C59A-729A-9E98-18BEF6EE5DEE}"/>
                </a:ext>
              </a:extLst>
            </p:cNvPr>
            <p:cNvSpPr txBox="1"/>
            <p:nvPr/>
          </p:nvSpPr>
          <p:spPr>
            <a:xfrm>
              <a:off x="3269383" y="1030590"/>
              <a:ext cx="7627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/>
                <a:t>lattice</a:t>
              </a:r>
              <a:endParaRPr lang="fr-FR" dirty="0"/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983A8C73-14AE-7392-0B45-91A6763A5EB3}"/>
                </a:ext>
              </a:extLst>
            </p:cNvPr>
            <p:cNvSpPr txBox="1"/>
            <p:nvPr/>
          </p:nvSpPr>
          <p:spPr>
            <a:xfrm>
              <a:off x="2210262" y="1335692"/>
              <a:ext cx="13903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(</a:t>
              </a:r>
              <a:r>
                <a:rPr lang="fr-FR" dirty="0" err="1"/>
                <a:t>here</a:t>
              </a:r>
              <a:r>
                <a:rPr lang="fr-FR" dirty="0"/>
                <a:t>           ) </a:t>
              </a:r>
            </a:p>
          </p:txBody>
        </p:sp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5367EFEE-D851-282B-18BB-B436E00EA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55146" y="1468922"/>
              <a:ext cx="506880" cy="144000"/>
            </a:xfrm>
            <a:prstGeom prst="rect">
              <a:avLst/>
            </a:prstGeom>
          </p:spPr>
        </p:pic>
      </p:grpSp>
      <p:grpSp>
        <p:nvGrpSpPr>
          <p:cNvPr id="94" name="Groupe 93">
            <a:extLst>
              <a:ext uri="{FF2B5EF4-FFF2-40B4-BE49-F238E27FC236}">
                <a16:creationId xmlns:a16="http://schemas.microsoft.com/office/drawing/2014/main" id="{2BC4F874-01DC-53EC-8E4C-62BF5E93106D}"/>
              </a:ext>
            </a:extLst>
          </p:cNvPr>
          <p:cNvGrpSpPr/>
          <p:nvPr/>
        </p:nvGrpSpPr>
        <p:grpSpPr>
          <a:xfrm>
            <a:off x="390099" y="1746990"/>
            <a:ext cx="1592903" cy="1450319"/>
            <a:chOff x="390099" y="1561462"/>
            <a:chExt cx="1592903" cy="1450319"/>
          </a:xfrm>
        </p:grpSpPr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49AEFA81-604C-9389-89A5-C412231DB6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23002" y="1763282"/>
              <a:ext cx="360000" cy="360000"/>
            </a:xfrm>
            <a:prstGeom prst="cube">
              <a:avLst/>
            </a:prstGeom>
            <a:solidFill>
              <a:srgbClr val="00B050">
                <a:alpha val="16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70" name="Groupe 69">
              <a:extLst>
                <a:ext uri="{FF2B5EF4-FFF2-40B4-BE49-F238E27FC236}">
                  <a16:creationId xmlns:a16="http://schemas.microsoft.com/office/drawing/2014/main" id="{3D834804-25AF-E646-23E2-59D00C0CF48B}"/>
                </a:ext>
              </a:extLst>
            </p:cNvPr>
            <p:cNvGrpSpPr/>
            <p:nvPr/>
          </p:nvGrpSpPr>
          <p:grpSpPr>
            <a:xfrm>
              <a:off x="390099" y="1561462"/>
              <a:ext cx="936000" cy="1450319"/>
              <a:chOff x="6036700" y="2689097"/>
              <a:chExt cx="936000" cy="1450319"/>
            </a:xfrm>
          </p:grpSpPr>
          <p:grpSp>
            <p:nvGrpSpPr>
              <p:cNvPr id="67" name="Groupe 66">
                <a:extLst>
                  <a:ext uri="{FF2B5EF4-FFF2-40B4-BE49-F238E27FC236}">
                    <a16:creationId xmlns:a16="http://schemas.microsoft.com/office/drawing/2014/main" id="{9735E598-5BBA-88D5-0685-9C25B81895A2}"/>
                  </a:ext>
                </a:extLst>
              </p:cNvPr>
              <p:cNvGrpSpPr/>
              <p:nvPr/>
            </p:nvGrpSpPr>
            <p:grpSpPr>
              <a:xfrm>
                <a:off x="6101229" y="3006688"/>
                <a:ext cx="774071" cy="406588"/>
                <a:chOff x="6101229" y="3006688"/>
                <a:chExt cx="774071" cy="406588"/>
              </a:xfrm>
            </p:grpSpPr>
            <p:grpSp>
              <p:nvGrpSpPr>
                <p:cNvPr id="65" name="Groupe 64">
                  <a:extLst>
                    <a:ext uri="{FF2B5EF4-FFF2-40B4-BE49-F238E27FC236}">
                      <a16:creationId xmlns:a16="http://schemas.microsoft.com/office/drawing/2014/main" id="{FF0A6312-8943-83EE-2069-0870D0FFB162}"/>
                    </a:ext>
                  </a:extLst>
                </p:cNvPr>
                <p:cNvGrpSpPr/>
                <p:nvPr/>
              </p:nvGrpSpPr>
              <p:grpSpPr>
                <a:xfrm>
                  <a:off x="6101229" y="3006688"/>
                  <a:ext cx="254118" cy="406588"/>
                  <a:chOff x="6101229" y="2997723"/>
                  <a:chExt cx="254118" cy="406588"/>
                </a:xfrm>
              </p:grpSpPr>
              <p:sp>
                <p:nvSpPr>
                  <p:cNvPr id="55" name="Flèche vers la droite 54">
                    <a:extLst>
                      <a:ext uri="{FF2B5EF4-FFF2-40B4-BE49-F238E27FC236}">
                        <a16:creationId xmlns:a16="http://schemas.microsoft.com/office/drawing/2014/main" id="{ABB8CA23-0C2E-6604-3B0C-3C807A4912FC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027513" y="3150801"/>
                    <a:ext cx="406588" cy="100432"/>
                  </a:xfrm>
                  <a:prstGeom prst="rightArrow">
                    <a:avLst/>
                  </a:prstGeom>
                  <a:solidFill>
                    <a:schemeClr val="tx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53" name="Ellipse 52">
                    <a:extLst>
                      <a:ext uri="{FF2B5EF4-FFF2-40B4-BE49-F238E27FC236}">
                        <a16:creationId xmlns:a16="http://schemas.microsoft.com/office/drawing/2014/main" id="{778AF6BD-9142-5B24-F610-BD3A16CC8BF4}"/>
                      </a:ext>
                    </a:extLst>
                  </p:cNvPr>
                  <p:cNvSpPr/>
                  <p:nvPr/>
                </p:nvSpPr>
                <p:spPr>
                  <a:xfrm>
                    <a:off x="6101229" y="3082923"/>
                    <a:ext cx="254118" cy="254117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1">
                          <a:lumMod val="40000"/>
                          <a:lumOff val="60000"/>
                        </a:schemeClr>
                      </a:gs>
                      <a:gs pos="46000">
                        <a:schemeClr val="accent1">
                          <a:lumMod val="95000"/>
                          <a:lumOff val="5000"/>
                        </a:schemeClr>
                      </a:gs>
                      <a:gs pos="100000">
                        <a:schemeClr val="accent1">
                          <a:lumMod val="60000"/>
                        </a:schemeClr>
                      </a:gs>
                    </a:gsLst>
                    <a:path path="circle">
                      <a:fillToRect l="50000" t="130000" r="50000" b="-30000"/>
                    </a:path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64" name="Groupe 63">
                  <a:extLst>
                    <a:ext uri="{FF2B5EF4-FFF2-40B4-BE49-F238E27FC236}">
                      <a16:creationId xmlns:a16="http://schemas.microsoft.com/office/drawing/2014/main" id="{3992B123-F5A3-9AAA-8FEB-DBBF566C4FBB}"/>
                    </a:ext>
                  </a:extLst>
                </p:cNvPr>
                <p:cNvGrpSpPr/>
                <p:nvPr/>
              </p:nvGrpSpPr>
              <p:grpSpPr>
                <a:xfrm>
                  <a:off x="6621182" y="3006688"/>
                  <a:ext cx="254118" cy="406588"/>
                  <a:chOff x="6621182" y="3006688"/>
                  <a:chExt cx="254118" cy="406588"/>
                </a:xfrm>
              </p:grpSpPr>
              <p:sp>
                <p:nvSpPr>
                  <p:cNvPr id="56" name="Flèche vers la droite 55">
                    <a:extLst>
                      <a:ext uri="{FF2B5EF4-FFF2-40B4-BE49-F238E27FC236}">
                        <a16:creationId xmlns:a16="http://schemas.microsoft.com/office/drawing/2014/main" id="{0A4E7A3E-BC57-19EC-72BA-57CE56D2E7EE}"/>
                      </a:ext>
                    </a:extLst>
                  </p:cNvPr>
                  <p:cNvSpPr/>
                  <p:nvPr/>
                </p:nvSpPr>
                <p:spPr>
                  <a:xfrm rot="5400000" flipV="1">
                    <a:off x="6547466" y="3159766"/>
                    <a:ext cx="406588" cy="100432"/>
                  </a:xfrm>
                  <a:prstGeom prst="rightArrow">
                    <a:avLst/>
                  </a:prstGeom>
                  <a:solidFill>
                    <a:schemeClr val="tx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57" name="Ellipse 56">
                    <a:extLst>
                      <a:ext uri="{FF2B5EF4-FFF2-40B4-BE49-F238E27FC236}">
                        <a16:creationId xmlns:a16="http://schemas.microsoft.com/office/drawing/2014/main" id="{D8C86B58-515B-D71E-8223-A2D8D4127649}"/>
                      </a:ext>
                    </a:extLst>
                  </p:cNvPr>
                  <p:cNvSpPr/>
                  <p:nvPr/>
                </p:nvSpPr>
                <p:spPr>
                  <a:xfrm>
                    <a:off x="6621182" y="3091888"/>
                    <a:ext cx="254118" cy="254117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1">
                          <a:lumMod val="40000"/>
                          <a:lumOff val="60000"/>
                        </a:schemeClr>
                      </a:gs>
                      <a:gs pos="46000">
                        <a:schemeClr val="accent1">
                          <a:lumMod val="95000"/>
                          <a:lumOff val="5000"/>
                        </a:schemeClr>
                      </a:gs>
                      <a:gs pos="100000">
                        <a:schemeClr val="accent1">
                          <a:lumMod val="60000"/>
                        </a:schemeClr>
                      </a:gs>
                    </a:gsLst>
                    <a:path path="circle">
                      <a:fillToRect l="50000" t="130000" r="50000" b="-30000"/>
                    </a:path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grpSp>
            <p:nvGrpSpPr>
              <p:cNvPr id="66" name="Groupe 65">
                <a:extLst>
                  <a:ext uri="{FF2B5EF4-FFF2-40B4-BE49-F238E27FC236}">
                    <a16:creationId xmlns:a16="http://schemas.microsoft.com/office/drawing/2014/main" id="{B8BF0FA2-5F68-D1F7-0B8E-C44CF12BC948}"/>
                  </a:ext>
                </a:extLst>
              </p:cNvPr>
              <p:cNvGrpSpPr/>
              <p:nvPr/>
            </p:nvGrpSpPr>
            <p:grpSpPr>
              <a:xfrm>
                <a:off x="6108700" y="3732828"/>
                <a:ext cx="254118" cy="406588"/>
                <a:chOff x="6083300" y="3571464"/>
                <a:chExt cx="254118" cy="406588"/>
              </a:xfrm>
            </p:grpSpPr>
            <p:sp>
              <p:nvSpPr>
                <p:cNvPr id="58" name="Flèche vers la droite 57">
                  <a:extLst>
                    <a:ext uri="{FF2B5EF4-FFF2-40B4-BE49-F238E27FC236}">
                      <a16:creationId xmlns:a16="http://schemas.microsoft.com/office/drawing/2014/main" id="{0F55E07F-802A-8B2B-409E-187B5A89361C}"/>
                    </a:ext>
                  </a:extLst>
                </p:cNvPr>
                <p:cNvSpPr/>
                <p:nvPr/>
              </p:nvSpPr>
              <p:spPr>
                <a:xfrm rot="16200000">
                  <a:off x="6009584" y="3724542"/>
                  <a:ext cx="406588" cy="100432"/>
                </a:xfrm>
                <a:prstGeom prst="rightArrow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9" name="Ellipse 58">
                  <a:extLst>
                    <a:ext uri="{FF2B5EF4-FFF2-40B4-BE49-F238E27FC236}">
                      <a16:creationId xmlns:a16="http://schemas.microsoft.com/office/drawing/2014/main" id="{210E9135-3E8D-0723-415E-EB676547F8BA}"/>
                    </a:ext>
                  </a:extLst>
                </p:cNvPr>
                <p:cNvSpPr/>
                <p:nvPr/>
              </p:nvSpPr>
              <p:spPr>
                <a:xfrm>
                  <a:off x="6083300" y="3656663"/>
                  <a:ext cx="254118" cy="25411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46000">
                      <a:srgbClr val="FF0000"/>
                    </a:gs>
                    <a:gs pos="100000">
                      <a:srgbClr val="780510"/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63" name="Groupe 62">
                <a:extLst>
                  <a:ext uri="{FF2B5EF4-FFF2-40B4-BE49-F238E27FC236}">
                    <a16:creationId xmlns:a16="http://schemas.microsoft.com/office/drawing/2014/main" id="{6E522923-D4C5-F8DF-7AD0-3CD1CF621912}"/>
                  </a:ext>
                </a:extLst>
              </p:cNvPr>
              <p:cNvGrpSpPr/>
              <p:nvPr/>
            </p:nvGrpSpPr>
            <p:grpSpPr>
              <a:xfrm>
                <a:off x="6628653" y="3732828"/>
                <a:ext cx="254118" cy="406588"/>
                <a:chOff x="6603253" y="3580428"/>
                <a:chExt cx="254118" cy="406588"/>
              </a:xfrm>
            </p:grpSpPr>
            <p:sp>
              <p:nvSpPr>
                <p:cNvPr id="60" name="Flèche vers la droite 59">
                  <a:extLst>
                    <a:ext uri="{FF2B5EF4-FFF2-40B4-BE49-F238E27FC236}">
                      <a16:creationId xmlns:a16="http://schemas.microsoft.com/office/drawing/2014/main" id="{F717C1C7-FF8F-F392-042A-818F8AF53B7A}"/>
                    </a:ext>
                  </a:extLst>
                </p:cNvPr>
                <p:cNvSpPr/>
                <p:nvPr/>
              </p:nvSpPr>
              <p:spPr>
                <a:xfrm rot="5400000" flipV="1">
                  <a:off x="6529536" y="3733506"/>
                  <a:ext cx="406588" cy="100432"/>
                </a:xfrm>
                <a:prstGeom prst="rightArrow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1" name="Ellipse 60">
                  <a:extLst>
                    <a:ext uri="{FF2B5EF4-FFF2-40B4-BE49-F238E27FC236}">
                      <a16:creationId xmlns:a16="http://schemas.microsoft.com/office/drawing/2014/main" id="{AE2DA967-411B-5AE0-01BB-FD96C1D99A58}"/>
                    </a:ext>
                  </a:extLst>
                </p:cNvPr>
                <p:cNvSpPr/>
                <p:nvPr/>
              </p:nvSpPr>
              <p:spPr>
                <a:xfrm>
                  <a:off x="6603253" y="3665628"/>
                  <a:ext cx="254118" cy="25411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46000">
                      <a:srgbClr val="FF0000"/>
                    </a:gs>
                    <a:gs pos="100000">
                      <a:srgbClr val="780510"/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pic>
            <p:nvPicPr>
              <p:cNvPr id="68" name="Image 67">
                <a:extLst>
                  <a:ext uri="{FF2B5EF4-FFF2-40B4-BE49-F238E27FC236}">
                    <a16:creationId xmlns:a16="http://schemas.microsoft.com/office/drawing/2014/main" id="{47AF188C-6ABB-7025-FAAD-D70295D343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08700" y="2689097"/>
                <a:ext cx="792000" cy="224147"/>
              </a:xfrm>
              <a:prstGeom prst="rect">
                <a:avLst/>
              </a:prstGeom>
            </p:spPr>
          </p:pic>
          <p:pic>
            <p:nvPicPr>
              <p:cNvPr id="69" name="Image 68">
                <a:extLst>
                  <a:ext uri="{FF2B5EF4-FFF2-40B4-BE49-F238E27FC236}">
                    <a16:creationId xmlns:a16="http://schemas.microsoft.com/office/drawing/2014/main" id="{80E0C3BC-2548-72A4-0017-FC7ACE2502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36700" y="3471279"/>
                <a:ext cx="936000" cy="176885"/>
              </a:xfrm>
              <a:prstGeom prst="rect">
                <a:avLst/>
              </a:prstGeom>
            </p:spPr>
          </p:pic>
        </p:grpSp>
      </p:grpSp>
      <p:grpSp>
        <p:nvGrpSpPr>
          <p:cNvPr id="97" name="Groupe 96">
            <a:extLst>
              <a:ext uri="{FF2B5EF4-FFF2-40B4-BE49-F238E27FC236}">
                <a16:creationId xmlns:a16="http://schemas.microsoft.com/office/drawing/2014/main" id="{86AACBBC-6835-54F8-27B3-C8A15929434B}"/>
              </a:ext>
            </a:extLst>
          </p:cNvPr>
          <p:cNvGrpSpPr/>
          <p:nvPr/>
        </p:nvGrpSpPr>
        <p:grpSpPr>
          <a:xfrm>
            <a:off x="4014339" y="1526128"/>
            <a:ext cx="5843393" cy="2406160"/>
            <a:chOff x="4030016" y="1790422"/>
            <a:chExt cx="5843393" cy="2406160"/>
          </a:xfrm>
        </p:grpSpPr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20BDE5B9-5DC0-3D23-64CA-69E9301D7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62142" y="2268783"/>
              <a:ext cx="4141198" cy="1927799"/>
            </a:xfrm>
            <a:prstGeom prst="rect">
              <a:avLst/>
            </a:prstGeom>
          </p:spPr>
        </p:pic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1D1FB563-D58B-E06F-DE3F-F463C69C8E59}"/>
                </a:ext>
              </a:extLst>
            </p:cNvPr>
            <p:cNvSpPr txBox="1"/>
            <p:nvPr/>
          </p:nvSpPr>
          <p:spPr>
            <a:xfrm>
              <a:off x="8119531" y="2342792"/>
              <a:ext cx="17444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>
                  <a:solidFill>
                    <a:srgbClr val="0070C0"/>
                  </a:solidFill>
                </a:rPr>
                <a:t>Kinetic</a:t>
              </a:r>
              <a:r>
                <a:rPr lang="fr-FR" dirty="0">
                  <a:solidFill>
                    <a:srgbClr val="0070C0"/>
                  </a:solidFill>
                </a:rPr>
                <a:t>-non local</a:t>
              </a:r>
            </a:p>
          </p:txBody>
        </p:sp>
        <p:sp>
          <p:nvSpPr>
            <p:cNvPr id="75" name="ZoneTexte 74">
              <a:extLst>
                <a:ext uri="{FF2B5EF4-FFF2-40B4-BE49-F238E27FC236}">
                  <a16:creationId xmlns:a16="http://schemas.microsoft.com/office/drawing/2014/main" id="{B898C643-3C4D-A32C-A907-593E4C6C242E}"/>
                </a:ext>
              </a:extLst>
            </p:cNvPr>
            <p:cNvSpPr txBox="1"/>
            <p:nvPr/>
          </p:nvSpPr>
          <p:spPr>
            <a:xfrm>
              <a:off x="8119531" y="2988874"/>
              <a:ext cx="16521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>
                  <a:solidFill>
                    <a:srgbClr val="0070C0"/>
                  </a:solidFill>
                </a:rPr>
                <a:t>Two</a:t>
              </a:r>
              <a:r>
                <a:rPr lang="fr-FR" dirty="0">
                  <a:solidFill>
                    <a:srgbClr val="0070C0"/>
                  </a:solidFill>
                </a:rPr>
                <a:t>-body local</a:t>
              </a:r>
            </a:p>
          </p:txBody>
        </p:sp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50D73470-04CB-D11A-2DAF-188A5AD3F345}"/>
                </a:ext>
              </a:extLst>
            </p:cNvPr>
            <p:cNvSpPr txBox="1"/>
            <p:nvPr/>
          </p:nvSpPr>
          <p:spPr>
            <a:xfrm>
              <a:off x="8119531" y="3570581"/>
              <a:ext cx="1753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>
                  <a:solidFill>
                    <a:srgbClr val="0070C0"/>
                  </a:solidFill>
                </a:rPr>
                <a:t>Three</a:t>
              </a:r>
              <a:r>
                <a:rPr lang="fr-FR" dirty="0">
                  <a:solidFill>
                    <a:srgbClr val="0070C0"/>
                  </a:solidFill>
                </a:rPr>
                <a:t>-body local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23936C7A-AEEB-CCE4-ABB2-21D197FE73A5}"/>
                </a:ext>
              </a:extLst>
            </p:cNvPr>
            <p:cNvSpPr/>
            <p:nvPr/>
          </p:nvSpPr>
          <p:spPr>
            <a:xfrm>
              <a:off x="4030016" y="1790422"/>
              <a:ext cx="2603500" cy="46942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err="1"/>
                <a:t>Pionless</a:t>
              </a:r>
              <a:r>
                <a:rPr lang="fr-FR" dirty="0"/>
                <a:t> EFT </a:t>
              </a:r>
              <a:r>
                <a:rPr lang="fr-FR" dirty="0" err="1"/>
                <a:t>Hamiltonian</a:t>
              </a:r>
              <a:endParaRPr lang="fr-FR" dirty="0"/>
            </a:p>
          </p:txBody>
        </p:sp>
        <p:sp>
          <p:nvSpPr>
            <p:cNvPr id="79" name="ZoneTexte 78">
              <a:extLst>
                <a:ext uri="{FF2B5EF4-FFF2-40B4-BE49-F238E27FC236}">
                  <a16:creationId xmlns:a16="http://schemas.microsoft.com/office/drawing/2014/main" id="{06D1A650-AD9D-CB32-6F93-BA0C5583E5AE}"/>
                </a:ext>
              </a:extLst>
            </p:cNvPr>
            <p:cNvSpPr txBox="1"/>
            <p:nvPr/>
          </p:nvSpPr>
          <p:spPr>
            <a:xfrm>
              <a:off x="6700440" y="1854822"/>
              <a:ext cx="276913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US" sz="1600" dirty="0"/>
                <a:t>[</a:t>
              </a:r>
              <a:r>
                <a:rPr lang="en-US" sz="1600" dirty="0" err="1"/>
                <a:t>Bedaque</a:t>
              </a:r>
              <a:r>
                <a:rPr lang="en-US" sz="1600" dirty="0"/>
                <a:t>, van </a:t>
              </a:r>
              <a:r>
                <a:rPr lang="en-US" sz="1600" dirty="0" err="1"/>
                <a:t>Kolck</a:t>
              </a:r>
              <a:r>
                <a:rPr lang="en-US" sz="1600" dirty="0"/>
                <a:t> 2002]</a:t>
              </a:r>
            </a:p>
          </p:txBody>
        </p: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67575AEA-32BC-BCD0-0223-BC00EA4A6168}"/>
              </a:ext>
            </a:extLst>
          </p:cNvPr>
          <p:cNvGrpSpPr/>
          <p:nvPr/>
        </p:nvGrpSpPr>
        <p:grpSpPr>
          <a:xfrm>
            <a:off x="4762500" y="854182"/>
            <a:ext cx="4228571" cy="369332"/>
            <a:chOff x="4762500" y="1066214"/>
            <a:chExt cx="4228571" cy="369332"/>
          </a:xfrm>
        </p:grpSpPr>
        <p:grpSp>
          <p:nvGrpSpPr>
            <p:cNvPr id="95" name="Groupe 94">
              <a:extLst>
                <a:ext uri="{FF2B5EF4-FFF2-40B4-BE49-F238E27FC236}">
                  <a16:creationId xmlns:a16="http://schemas.microsoft.com/office/drawing/2014/main" id="{786A4553-E5D8-3F6F-6916-D95860F94049}"/>
                </a:ext>
              </a:extLst>
            </p:cNvPr>
            <p:cNvGrpSpPr/>
            <p:nvPr/>
          </p:nvGrpSpPr>
          <p:grpSpPr>
            <a:xfrm>
              <a:off x="5331766" y="1066214"/>
              <a:ext cx="3659305" cy="369332"/>
              <a:chOff x="4659700" y="1017732"/>
              <a:chExt cx="3659305" cy="369332"/>
            </a:xfrm>
          </p:grpSpPr>
          <p:sp>
            <p:nvSpPr>
              <p:cNvPr id="71" name="ZoneTexte 70">
                <a:extLst>
                  <a:ext uri="{FF2B5EF4-FFF2-40B4-BE49-F238E27FC236}">
                    <a16:creationId xmlns:a16="http://schemas.microsoft.com/office/drawing/2014/main" id="{8E8E8F1C-387C-DDD8-C044-02CB6BC68B77}"/>
                  </a:ext>
                </a:extLst>
              </p:cNvPr>
              <p:cNvSpPr txBox="1"/>
              <p:nvPr/>
            </p:nvSpPr>
            <p:spPr>
              <a:xfrm>
                <a:off x="4659700" y="1017732"/>
                <a:ext cx="33999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err="1"/>
                  <a:t>Number</a:t>
                </a:r>
                <a:r>
                  <a:rPr lang="fr-FR" dirty="0"/>
                  <a:t> of single-</a:t>
                </a:r>
                <a:r>
                  <a:rPr lang="fr-FR" dirty="0" err="1"/>
                  <a:t>particle</a:t>
                </a:r>
                <a:r>
                  <a:rPr lang="fr-FR" dirty="0"/>
                  <a:t> states:   </a:t>
                </a:r>
              </a:p>
            </p:txBody>
          </p:sp>
          <p:pic>
            <p:nvPicPr>
              <p:cNvPr id="72" name="Image 71">
                <a:extLst>
                  <a:ext uri="{FF2B5EF4-FFF2-40B4-BE49-F238E27FC236}">
                    <a16:creationId xmlns:a16="http://schemas.microsoft.com/office/drawing/2014/main" id="{5B24585B-FC8C-832D-DF3E-FEE00079FD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851005" y="1030432"/>
                <a:ext cx="468000" cy="272292"/>
              </a:xfrm>
              <a:prstGeom prst="rect">
                <a:avLst/>
              </a:prstGeom>
            </p:spPr>
          </p:pic>
        </p:grpSp>
        <p:sp>
          <p:nvSpPr>
            <p:cNvPr id="96" name="Flèche vers la droite 95">
              <a:extLst>
                <a:ext uri="{FF2B5EF4-FFF2-40B4-BE49-F238E27FC236}">
                  <a16:creationId xmlns:a16="http://schemas.microsoft.com/office/drawing/2014/main" id="{7BEE874B-E5B7-1F4F-703C-B215CE232315}"/>
                </a:ext>
              </a:extLst>
            </p:cNvPr>
            <p:cNvSpPr/>
            <p:nvPr/>
          </p:nvSpPr>
          <p:spPr>
            <a:xfrm>
              <a:off x="4762500" y="1151756"/>
              <a:ext cx="457200" cy="234183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1B7B288-F604-9010-0194-8BC3E686E453}"/>
              </a:ext>
            </a:extLst>
          </p:cNvPr>
          <p:cNvGrpSpPr/>
          <p:nvPr/>
        </p:nvGrpSpPr>
        <p:grpSpPr>
          <a:xfrm>
            <a:off x="-13729" y="3919208"/>
            <a:ext cx="4141198" cy="2948395"/>
            <a:chOff x="-13729" y="3919208"/>
            <a:chExt cx="4141198" cy="2948395"/>
          </a:xfrm>
        </p:grpSpPr>
        <p:sp>
          <p:nvSpPr>
            <p:cNvPr id="2" name="TextBox 8">
              <a:extLst>
                <a:ext uri="{FF2B5EF4-FFF2-40B4-BE49-F238E27FC236}">
                  <a16:creationId xmlns:a16="http://schemas.microsoft.com/office/drawing/2014/main" id="{335E5999-9512-6D07-0AE8-31C14138F21A}"/>
                </a:ext>
              </a:extLst>
            </p:cNvPr>
            <p:cNvSpPr txBox="1"/>
            <p:nvPr/>
          </p:nvSpPr>
          <p:spPr>
            <a:xfrm>
              <a:off x="-13729" y="6550144"/>
              <a:ext cx="4141198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63" dirty="0"/>
                <a:t>Gu, Heinz, Kiss, </a:t>
              </a:r>
              <a:r>
                <a:rPr lang="en-US" sz="1463" dirty="0" err="1"/>
                <a:t>Papenbrock</a:t>
              </a:r>
              <a:r>
                <a:rPr lang="en-US" sz="1463" dirty="0"/>
                <a:t>, </a:t>
              </a:r>
              <a:r>
                <a:rPr lang="fr-FR" sz="1463" dirty="0"/>
                <a:t>Phys. </a:t>
              </a:r>
              <a:r>
                <a:rPr lang="fr-FR" sz="1463" dirty="0" err="1"/>
                <a:t>Rev</a:t>
              </a:r>
              <a:r>
                <a:rPr lang="fr-FR" sz="1463" dirty="0"/>
                <a:t>. C 113 (2026)</a:t>
              </a: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D95EFFB3-6073-62E9-3E01-289BE05B3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4111" y="3919208"/>
              <a:ext cx="3087088" cy="2721708"/>
            </a:xfrm>
            <a:prstGeom prst="rect">
              <a:avLst/>
            </a:prstGeom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5D7E4EFD-1341-9853-0580-F7424B100C2E}"/>
              </a:ext>
            </a:extLst>
          </p:cNvPr>
          <p:cNvGrpSpPr/>
          <p:nvPr/>
        </p:nvGrpSpPr>
        <p:grpSpPr>
          <a:xfrm>
            <a:off x="5657773" y="4005421"/>
            <a:ext cx="4313297" cy="2839878"/>
            <a:chOff x="5657773" y="4005421"/>
            <a:chExt cx="4313297" cy="2839878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FC9E65C1-15C4-B0CC-2697-3321C3C41276}"/>
                </a:ext>
              </a:extLst>
            </p:cNvPr>
            <p:cNvGrpSpPr/>
            <p:nvPr/>
          </p:nvGrpSpPr>
          <p:grpSpPr>
            <a:xfrm>
              <a:off x="5657773" y="4005421"/>
              <a:ext cx="4313297" cy="2839878"/>
              <a:chOff x="5657773" y="4005421"/>
              <a:chExt cx="4313297" cy="2839878"/>
            </a:xfrm>
          </p:grpSpPr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65EBA978-6ACA-3284-392A-95A4838CA9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57773" y="4005421"/>
                <a:ext cx="3073898" cy="2344590"/>
              </a:xfrm>
              <a:prstGeom prst="rect">
                <a:avLst/>
              </a:prstGeom>
            </p:spPr>
          </p:pic>
          <p:sp>
            <p:nvSpPr>
              <p:cNvPr id="10" name="TextBox 8">
                <a:extLst>
                  <a:ext uri="{FF2B5EF4-FFF2-40B4-BE49-F238E27FC236}">
                    <a16:creationId xmlns:a16="http://schemas.microsoft.com/office/drawing/2014/main" id="{21710F98-F1F3-870B-EFED-B7FF9306B348}"/>
                  </a:ext>
                </a:extLst>
              </p:cNvPr>
              <p:cNvSpPr txBox="1"/>
              <p:nvPr/>
            </p:nvSpPr>
            <p:spPr>
              <a:xfrm>
                <a:off x="6813363" y="6527840"/>
                <a:ext cx="3157707" cy="3174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463" dirty="0"/>
                  <a:t>A. Singh, D. Lacroix, (</a:t>
                </a:r>
                <a:r>
                  <a:rPr lang="fr-FR" sz="1463" i="1" dirty="0"/>
                  <a:t>in </a:t>
                </a:r>
                <a:r>
                  <a:rPr lang="fr-FR" sz="1463" i="1" dirty="0" err="1"/>
                  <a:t>preparation</a:t>
                </a:r>
                <a:r>
                  <a:rPr lang="fr-FR" sz="1463" i="1" dirty="0"/>
                  <a:t> )</a:t>
                </a:r>
              </a:p>
            </p:txBody>
          </p:sp>
        </p:grp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771EB0FD-CE78-83F1-EEDD-30E6DAD7C213}"/>
                </a:ext>
              </a:extLst>
            </p:cNvPr>
            <p:cNvSpPr txBox="1"/>
            <p:nvPr/>
          </p:nvSpPr>
          <p:spPr>
            <a:xfrm rot="19342809">
              <a:off x="6084390" y="4623039"/>
              <a:ext cx="18503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Preliminary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211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B0BCD85-0362-7659-CCF7-EF559D5CA6D9}"/>
              </a:ext>
            </a:extLst>
          </p:cNvPr>
          <p:cNvSpPr txBox="1"/>
          <p:nvPr/>
        </p:nvSpPr>
        <p:spPr>
          <a:xfrm>
            <a:off x="3045017" y="-15878"/>
            <a:ext cx="68609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>
                <a:solidFill>
                  <a:srgbClr val="0070C0"/>
                </a:solidFill>
              </a:rPr>
              <a:t>Discussion </a:t>
            </a:r>
            <a:r>
              <a:rPr lang="fr-FR" sz="2000" dirty="0">
                <a:solidFill>
                  <a:srgbClr val="0070C0"/>
                </a:solidFill>
              </a:rPr>
              <a:t>and </a:t>
            </a:r>
            <a:r>
              <a:rPr lang="fr-FR" sz="2000" dirty="0" err="1">
                <a:solidFill>
                  <a:srgbClr val="0070C0"/>
                </a:solidFill>
              </a:rPr>
              <a:t>summary</a:t>
            </a:r>
            <a:endParaRPr lang="en-US" sz="2000" dirty="0">
              <a:solidFill>
                <a:srgbClr val="0070C0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F04F352-D42A-F7C3-900D-1DD4B6B10B4D}"/>
              </a:ext>
            </a:extLst>
          </p:cNvPr>
          <p:cNvCxnSpPr/>
          <p:nvPr/>
        </p:nvCxnSpPr>
        <p:spPr>
          <a:xfrm flipV="1">
            <a:off x="424070" y="433989"/>
            <a:ext cx="9481930" cy="0"/>
          </a:xfrm>
          <a:prstGeom prst="line">
            <a:avLst/>
          </a:prstGeom>
          <a:ln w="412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er 5">
            <a:extLst>
              <a:ext uri="{FF2B5EF4-FFF2-40B4-BE49-F238E27FC236}">
                <a16:creationId xmlns:a16="http://schemas.microsoft.com/office/drawing/2014/main" id="{5D539656-3223-827B-1119-333D63F0B616}"/>
              </a:ext>
            </a:extLst>
          </p:cNvPr>
          <p:cNvGrpSpPr/>
          <p:nvPr/>
        </p:nvGrpSpPr>
        <p:grpSpPr>
          <a:xfrm>
            <a:off x="341836" y="3090167"/>
            <a:ext cx="4546899" cy="2916823"/>
            <a:chOff x="370390" y="673594"/>
            <a:chExt cx="11821610" cy="6280051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CEEEF8E-698F-974F-C5A7-9A3A467719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5" b="2248"/>
            <a:stretch/>
          </p:blipFill>
          <p:spPr>
            <a:xfrm>
              <a:off x="4654839" y="1337684"/>
              <a:ext cx="7537161" cy="5427339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DB16565-78F1-4CD9-C098-ABA70B42D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8365" y="5474468"/>
              <a:ext cx="1479177" cy="1479177"/>
            </a:xfrm>
            <a:prstGeom prst="rect">
              <a:avLst/>
            </a:prstGeom>
          </p:spPr>
        </p:pic>
        <p:sp>
          <p:nvSpPr>
            <p:cNvPr id="9" name="Forme libre 8">
              <a:extLst>
                <a:ext uri="{FF2B5EF4-FFF2-40B4-BE49-F238E27FC236}">
                  <a16:creationId xmlns:a16="http://schemas.microsoft.com/office/drawing/2014/main" id="{C79887E7-8399-1027-33F8-498603AA5103}"/>
                </a:ext>
              </a:extLst>
            </p:cNvPr>
            <p:cNvSpPr/>
            <p:nvPr/>
          </p:nvSpPr>
          <p:spPr>
            <a:xfrm>
              <a:off x="3550023" y="2030506"/>
              <a:ext cx="1331259" cy="3496235"/>
            </a:xfrm>
            <a:custGeom>
              <a:avLst/>
              <a:gdLst>
                <a:gd name="connsiteX0" fmla="*/ 1331259 w 1358153"/>
                <a:gd name="connsiteY0" fmla="*/ 0 h 3402106"/>
                <a:gd name="connsiteX1" fmla="*/ 1358153 w 1358153"/>
                <a:gd name="connsiteY1" fmla="*/ 3402106 h 3402106"/>
                <a:gd name="connsiteX2" fmla="*/ 0 w 1358153"/>
                <a:gd name="connsiteY2" fmla="*/ 1828800 h 3402106"/>
                <a:gd name="connsiteX3" fmla="*/ 13448 w 1358153"/>
                <a:gd name="connsiteY3" fmla="*/ 1102659 h 3402106"/>
                <a:gd name="connsiteX4" fmla="*/ 1331259 w 1358153"/>
                <a:gd name="connsiteY4" fmla="*/ 0 h 3402106"/>
                <a:gd name="connsiteX0" fmla="*/ 1358154 w 1385048"/>
                <a:gd name="connsiteY0" fmla="*/ 0 h 3402106"/>
                <a:gd name="connsiteX1" fmla="*/ 1385048 w 1385048"/>
                <a:gd name="connsiteY1" fmla="*/ 3402106 h 3402106"/>
                <a:gd name="connsiteX2" fmla="*/ 0 w 1385048"/>
                <a:gd name="connsiteY2" fmla="*/ 2003612 h 3402106"/>
                <a:gd name="connsiteX3" fmla="*/ 40343 w 1385048"/>
                <a:gd name="connsiteY3" fmla="*/ 1102659 h 3402106"/>
                <a:gd name="connsiteX4" fmla="*/ 1358154 w 1385048"/>
                <a:gd name="connsiteY4" fmla="*/ 0 h 3402106"/>
                <a:gd name="connsiteX0" fmla="*/ 1317811 w 1344705"/>
                <a:gd name="connsiteY0" fmla="*/ 0 h 3402106"/>
                <a:gd name="connsiteX1" fmla="*/ 1344705 w 1344705"/>
                <a:gd name="connsiteY1" fmla="*/ 3402106 h 3402106"/>
                <a:gd name="connsiteX2" fmla="*/ 26893 w 1344705"/>
                <a:gd name="connsiteY2" fmla="*/ 2312894 h 3402106"/>
                <a:gd name="connsiteX3" fmla="*/ 0 w 1344705"/>
                <a:gd name="connsiteY3" fmla="*/ 1102659 h 3402106"/>
                <a:gd name="connsiteX4" fmla="*/ 1317811 w 1344705"/>
                <a:gd name="connsiteY4" fmla="*/ 0 h 3402106"/>
                <a:gd name="connsiteX0" fmla="*/ 1317812 w 1344706"/>
                <a:gd name="connsiteY0" fmla="*/ 0 h 3402106"/>
                <a:gd name="connsiteX1" fmla="*/ 1344706 w 1344706"/>
                <a:gd name="connsiteY1" fmla="*/ 3402106 h 3402106"/>
                <a:gd name="connsiteX2" fmla="*/ 0 w 1344706"/>
                <a:gd name="connsiteY2" fmla="*/ 2326341 h 3402106"/>
                <a:gd name="connsiteX3" fmla="*/ 1 w 1344706"/>
                <a:gd name="connsiteY3" fmla="*/ 1102659 h 3402106"/>
                <a:gd name="connsiteX4" fmla="*/ 1317812 w 1344706"/>
                <a:gd name="connsiteY4" fmla="*/ 0 h 3402106"/>
                <a:gd name="connsiteX0" fmla="*/ 1317812 w 1344706"/>
                <a:gd name="connsiteY0" fmla="*/ 0 h 3402106"/>
                <a:gd name="connsiteX1" fmla="*/ 1344706 w 1344706"/>
                <a:gd name="connsiteY1" fmla="*/ 3402106 h 3402106"/>
                <a:gd name="connsiteX2" fmla="*/ 0 w 1344706"/>
                <a:gd name="connsiteY2" fmla="*/ 2326341 h 3402106"/>
                <a:gd name="connsiteX3" fmla="*/ 1 w 1344706"/>
                <a:gd name="connsiteY3" fmla="*/ 1102659 h 3402106"/>
                <a:gd name="connsiteX4" fmla="*/ 1317812 w 1344706"/>
                <a:gd name="connsiteY4" fmla="*/ 0 h 3402106"/>
                <a:gd name="connsiteX0" fmla="*/ 1317812 w 1344706"/>
                <a:gd name="connsiteY0" fmla="*/ 0 h 3402106"/>
                <a:gd name="connsiteX1" fmla="*/ 1344706 w 1344706"/>
                <a:gd name="connsiteY1" fmla="*/ 3402106 h 3402106"/>
                <a:gd name="connsiteX2" fmla="*/ 0 w 1344706"/>
                <a:gd name="connsiteY2" fmla="*/ 2326341 h 3402106"/>
                <a:gd name="connsiteX3" fmla="*/ 1 w 1344706"/>
                <a:gd name="connsiteY3" fmla="*/ 1415496 h 3402106"/>
                <a:gd name="connsiteX4" fmla="*/ 1317812 w 1344706"/>
                <a:gd name="connsiteY4" fmla="*/ 0 h 3402106"/>
                <a:gd name="connsiteX0" fmla="*/ 1317812 w 1344706"/>
                <a:gd name="connsiteY0" fmla="*/ 0 h 3389071"/>
                <a:gd name="connsiteX1" fmla="*/ 1344706 w 1344706"/>
                <a:gd name="connsiteY1" fmla="*/ 3389071 h 3389071"/>
                <a:gd name="connsiteX2" fmla="*/ 0 w 1344706"/>
                <a:gd name="connsiteY2" fmla="*/ 2313306 h 3389071"/>
                <a:gd name="connsiteX3" fmla="*/ 1 w 1344706"/>
                <a:gd name="connsiteY3" fmla="*/ 1402461 h 3389071"/>
                <a:gd name="connsiteX4" fmla="*/ 1317812 w 1344706"/>
                <a:gd name="connsiteY4" fmla="*/ 0 h 3389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4706" h="3389071">
                  <a:moveTo>
                    <a:pt x="1317812" y="0"/>
                  </a:moveTo>
                  <a:lnTo>
                    <a:pt x="1344706" y="3389071"/>
                  </a:lnTo>
                  <a:lnTo>
                    <a:pt x="0" y="2313306"/>
                  </a:lnTo>
                  <a:cubicBezTo>
                    <a:pt x="0" y="1717153"/>
                    <a:pt x="1" y="1810355"/>
                    <a:pt x="1" y="1402461"/>
                  </a:cubicBezTo>
                  <a:lnTo>
                    <a:pt x="1317812" y="0"/>
                  </a:lnTo>
                  <a:close/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F7E5478F-8887-BBA5-9CD0-BF954A58A5AB}"/>
                </a:ext>
              </a:extLst>
            </p:cNvPr>
            <p:cNvCxnSpPr/>
            <p:nvPr/>
          </p:nvCxnSpPr>
          <p:spPr>
            <a:xfrm>
              <a:off x="4860604" y="2016485"/>
              <a:ext cx="2952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1" name="Forme libre 10">
              <a:extLst>
                <a:ext uri="{FF2B5EF4-FFF2-40B4-BE49-F238E27FC236}">
                  <a16:creationId xmlns:a16="http://schemas.microsoft.com/office/drawing/2014/main" id="{1BC7F8A6-1608-F406-9494-1430AF43A945}"/>
                </a:ext>
              </a:extLst>
            </p:cNvPr>
            <p:cNvSpPr/>
            <p:nvPr/>
          </p:nvSpPr>
          <p:spPr>
            <a:xfrm>
              <a:off x="2615609" y="3147237"/>
              <a:ext cx="935665" cy="1267351"/>
            </a:xfrm>
            <a:custGeom>
              <a:avLst/>
              <a:gdLst>
                <a:gd name="connsiteX0" fmla="*/ 0 w 373712"/>
                <a:gd name="connsiteY0" fmla="*/ 0 h 1105232"/>
                <a:gd name="connsiteX1" fmla="*/ 373712 w 373712"/>
                <a:gd name="connsiteY1" fmla="*/ 143124 h 1105232"/>
                <a:gd name="connsiteX2" fmla="*/ 373712 w 373712"/>
                <a:gd name="connsiteY2" fmla="*/ 1105232 h 1105232"/>
                <a:gd name="connsiteX3" fmla="*/ 7952 w 373712"/>
                <a:gd name="connsiteY3" fmla="*/ 970059 h 1105232"/>
                <a:gd name="connsiteX4" fmla="*/ 0 w 373712"/>
                <a:gd name="connsiteY4" fmla="*/ 0 h 1105232"/>
                <a:gd name="connsiteX0" fmla="*/ 0 w 756484"/>
                <a:gd name="connsiteY0" fmla="*/ 0 h 1317883"/>
                <a:gd name="connsiteX1" fmla="*/ 756484 w 756484"/>
                <a:gd name="connsiteY1" fmla="*/ 355775 h 1317883"/>
                <a:gd name="connsiteX2" fmla="*/ 756484 w 756484"/>
                <a:gd name="connsiteY2" fmla="*/ 1317883 h 1317883"/>
                <a:gd name="connsiteX3" fmla="*/ 390724 w 756484"/>
                <a:gd name="connsiteY3" fmla="*/ 1182710 h 1317883"/>
                <a:gd name="connsiteX4" fmla="*/ 0 w 756484"/>
                <a:gd name="connsiteY4" fmla="*/ 0 h 1317883"/>
                <a:gd name="connsiteX0" fmla="*/ 0 w 756484"/>
                <a:gd name="connsiteY0" fmla="*/ 0 h 1317883"/>
                <a:gd name="connsiteX1" fmla="*/ 756484 w 756484"/>
                <a:gd name="connsiteY1" fmla="*/ 355775 h 1317883"/>
                <a:gd name="connsiteX2" fmla="*/ 756484 w 756484"/>
                <a:gd name="connsiteY2" fmla="*/ 1317883 h 1317883"/>
                <a:gd name="connsiteX3" fmla="*/ 29217 w 756484"/>
                <a:gd name="connsiteY3" fmla="*/ 991324 h 1317883"/>
                <a:gd name="connsiteX4" fmla="*/ 0 w 756484"/>
                <a:gd name="connsiteY4" fmla="*/ 0 h 131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484" h="1317883">
                  <a:moveTo>
                    <a:pt x="0" y="0"/>
                  </a:moveTo>
                  <a:lnTo>
                    <a:pt x="756484" y="355775"/>
                  </a:lnTo>
                  <a:lnTo>
                    <a:pt x="756484" y="1317883"/>
                  </a:lnTo>
                  <a:lnTo>
                    <a:pt x="29217" y="991324"/>
                  </a:lnTo>
                  <a:cubicBezTo>
                    <a:pt x="26566" y="673272"/>
                    <a:pt x="2651" y="333955"/>
                    <a:pt x="0" y="0"/>
                  </a:cubicBezTo>
                  <a:close/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orme libre 11">
              <a:extLst>
                <a:ext uri="{FF2B5EF4-FFF2-40B4-BE49-F238E27FC236}">
                  <a16:creationId xmlns:a16="http://schemas.microsoft.com/office/drawing/2014/main" id="{1E35789F-D590-CE11-7E93-A5A99B522B30}"/>
                </a:ext>
              </a:extLst>
            </p:cNvPr>
            <p:cNvSpPr/>
            <p:nvPr/>
          </p:nvSpPr>
          <p:spPr>
            <a:xfrm>
              <a:off x="2636860" y="3078502"/>
              <a:ext cx="1169595" cy="387711"/>
            </a:xfrm>
            <a:custGeom>
              <a:avLst/>
              <a:gdLst>
                <a:gd name="connsiteX0" fmla="*/ 0 w 1169582"/>
                <a:gd name="connsiteY0" fmla="*/ 42530 h 382772"/>
                <a:gd name="connsiteX1" fmla="*/ 871870 w 1169582"/>
                <a:gd name="connsiteY1" fmla="*/ 0 h 382772"/>
                <a:gd name="connsiteX2" fmla="*/ 1169582 w 1169582"/>
                <a:gd name="connsiteY2" fmla="*/ 63795 h 382772"/>
                <a:gd name="connsiteX3" fmla="*/ 893135 w 1169582"/>
                <a:gd name="connsiteY3" fmla="*/ 382772 h 382772"/>
                <a:gd name="connsiteX4" fmla="*/ 0 w 1169582"/>
                <a:gd name="connsiteY4" fmla="*/ 42530 h 382772"/>
                <a:gd name="connsiteX0" fmla="*/ 13 w 1169595"/>
                <a:gd name="connsiteY0" fmla="*/ 47469 h 387711"/>
                <a:gd name="connsiteX1" fmla="*/ 871883 w 1169595"/>
                <a:gd name="connsiteY1" fmla="*/ 4939 h 387711"/>
                <a:gd name="connsiteX2" fmla="*/ 1169595 w 1169595"/>
                <a:gd name="connsiteY2" fmla="*/ 68734 h 387711"/>
                <a:gd name="connsiteX3" fmla="*/ 893148 w 1169595"/>
                <a:gd name="connsiteY3" fmla="*/ 387711 h 387711"/>
                <a:gd name="connsiteX4" fmla="*/ 13 w 1169595"/>
                <a:gd name="connsiteY4" fmla="*/ 47469 h 387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595" h="387711">
                  <a:moveTo>
                    <a:pt x="13" y="47469"/>
                  </a:moveTo>
                  <a:cubicBezTo>
                    <a:pt x="-3531" y="-16326"/>
                    <a:pt x="676953" y="1395"/>
                    <a:pt x="871883" y="4939"/>
                  </a:cubicBezTo>
                  <a:lnTo>
                    <a:pt x="1169595" y="68734"/>
                  </a:lnTo>
                  <a:lnTo>
                    <a:pt x="893148" y="387711"/>
                  </a:lnTo>
                  <a:cubicBezTo>
                    <a:pt x="698218" y="384167"/>
                    <a:pt x="3557" y="111264"/>
                    <a:pt x="13" y="47469"/>
                  </a:cubicBezTo>
                  <a:close/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DD2961DD-8A50-5EDA-A8F3-AD38D617F0D7}"/>
                </a:ext>
              </a:extLst>
            </p:cNvPr>
            <p:cNvSpPr/>
            <p:nvPr/>
          </p:nvSpPr>
          <p:spPr>
            <a:xfrm>
              <a:off x="552893" y="1637414"/>
              <a:ext cx="3912781" cy="680484"/>
            </a:xfrm>
            <a:custGeom>
              <a:avLst/>
              <a:gdLst>
                <a:gd name="connsiteX0" fmla="*/ 0 w 3912781"/>
                <a:gd name="connsiteY0" fmla="*/ 0 h 680484"/>
                <a:gd name="connsiteX1" fmla="*/ 0 w 3912781"/>
                <a:gd name="connsiteY1" fmla="*/ 0 h 680484"/>
                <a:gd name="connsiteX2" fmla="*/ 2509284 w 3912781"/>
                <a:gd name="connsiteY2" fmla="*/ 0 h 680484"/>
                <a:gd name="connsiteX3" fmla="*/ 3912781 w 3912781"/>
                <a:gd name="connsiteY3" fmla="*/ 425302 h 680484"/>
                <a:gd name="connsiteX4" fmla="*/ 1977656 w 3912781"/>
                <a:gd name="connsiteY4" fmla="*/ 680484 h 680484"/>
                <a:gd name="connsiteX5" fmla="*/ 0 w 3912781"/>
                <a:gd name="connsiteY5" fmla="*/ 0 h 68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2781" h="680484">
                  <a:moveTo>
                    <a:pt x="0" y="0"/>
                  </a:moveTo>
                  <a:lnTo>
                    <a:pt x="0" y="0"/>
                  </a:lnTo>
                  <a:lnTo>
                    <a:pt x="2509284" y="0"/>
                  </a:lnTo>
                  <a:lnTo>
                    <a:pt x="3912781" y="425302"/>
                  </a:lnTo>
                  <a:lnTo>
                    <a:pt x="1977656" y="68048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70C0"/>
                </a:gs>
                <a:gs pos="66000">
                  <a:schemeClr val="tx1"/>
                </a:gs>
                <a:gs pos="100000">
                  <a:schemeClr val="tx1"/>
                </a:gs>
              </a:gsLst>
              <a:lin ang="5400000" scaled="1"/>
            </a:gra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DF2E3D70-3B19-33C7-CFB8-0EDC2E1D76AC}"/>
                </a:ext>
              </a:extLst>
            </p:cNvPr>
            <p:cNvSpPr/>
            <p:nvPr/>
          </p:nvSpPr>
          <p:spPr>
            <a:xfrm>
              <a:off x="1921397" y="3009418"/>
              <a:ext cx="717631" cy="1088020"/>
            </a:xfrm>
            <a:custGeom>
              <a:avLst/>
              <a:gdLst>
                <a:gd name="connsiteX0" fmla="*/ 0 w 717631"/>
                <a:gd name="connsiteY0" fmla="*/ 0 h 1088020"/>
                <a:gd name="connsiteX1" fmla="*/ 254644 w 717631"/>
                <a:gd name="connsiteY1" fmla="*/ 960698 h 1088020"/>
                <a:gd name="connsiteX2" fmla="*/ 717631 w 717631"/>
                <a:gd name="connsiteY2" fmla="*/ 1088020 h 1088020"/>
                <a:gd name="connsiteX3" fmla="*/ 694481 w 717631"/>
                <a:gd name="connsiteY3" fmla="*/ 115747 h 1088020"/>
                <a:gd name="connsiteX4" fmla="*/ 0 w 717631"/>
                <a:gd name="connsiteY4" fmla="*/ 0 h 108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7631" h="1088020">
                  <a:moveTo>
                    <a:pt x="0" y="0"/>
                  </a:moveTo>
                  <a:lnTo>
                    <a:pt x="254644" y="960698"/>
                  </a:lnTo>
                  <a:lnTo>
                    <a:pt x="717631" y="1088020"/>
                  </a:lnTo>
                  <a:lnTo>
                    <a:pt x="694481" y="115747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9971BAC6-1C7D-8E57-F643-B930E136E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10107">
              <a:off x="3078679" y="978195"/>
              <a:ext cx="1370762" cy="744513"/>
            </a:xfrm>
            <a:prstGeom prst="rect">
              <a:avLst/>
            </a:prstGeom>
            <a:ln w="57150">
              <a:solidFill>
                <a:schemeClr val="tx1"/>
              </a:solidFill>
            </a:ln>
            <a:scene3d>
              <a:camera prst="orthographicFront">
                <a:rot lat="3000000" lon="2400000" rev="7800000"/>
              </a:camera>
              <a:lightRig rig="threePt" dir="t"/>
            </a:scene3d>
          </p:spPr>
        </p:pic>
        <p:grpSp>
          <p:nvGrpSpPr>
            <p:cNvPr id="16" name="Group 11">
              <a:extLst>
                <a:ext uri="{FF2B5EF4-FFF2-40B4-BE49-F238E27FC236}">
                  <a16:creationId xmlns:a16="http://schemas.microsoft.com/office/drawing/2014/main" id="{F153CE54-2DB3-1F04-6BA9-E6ED7FDAD7FF}"/>
                </a:ext>
              </a:extLst>
            </p:cNvPr>
            <p:cNvGrpSpPr/>
            <p:nvPr/>
          </p:nvGrpSpPr>
          <p:grpSpPr>
            <a:xfrm rot="4296769">
              <a:off x="2369574" y="1699421"/>
              <a:ext cx="1306489" cy="1000065"/>
              <a:chOff x="4680988" y="3025969"/>
              <a:chExt cx="1862899" cy="1425975"/>
            </a:xfrm>
          </p:grpSpPr>
          <p:sp>
            <p:nvSpPr>
              <p:cNvPr id="25" name="Oval 89">
                <a:extLst>
                  <a:ext uri="{FF2B5EF4-FFF2-40B4-BE49-F238E27FC236}">
                    <a16:creationId xmlns:a16="http://schemas.microsoft.com/office/drawing/2014/main" id="{E2941E54-D15C-4246-E39F-54ED2998BB7A}"/>
                  </a:ext>
                </a:extLst>
              </p:cNvPr>
              <p:cNvSpPr/>
              <p:nvPr/>
            </p:nvSpPr>
            <p:spPr>
              <a:xfrm rot="16654851">
                <a:off x="5736946" y="3025969"/>
                <a:ext cx="806941" cy="806941"/>
              </a:xfrm>
              <a:prstGeom prst="ellipse">
                <a:avLst/>
              </a:prstGeom>
              <a:solidFill>
                <a:srgbClr val="FFFF00">
                  <a:alpha val="50000"/>
                </a:srgbClr>
              </a:solidFill>
              <a:ln w="12700" cmpd="sng">
                <a:solidFill>
                  <a:srgbClr val="003350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none" lIns="290259" tIns="41911" rIns="78232" bIns="41911" numCol="1" spcCol="1270" rtlCol="0" anchor="ctr" anchorCtr="0">
                <a:noAutofit/>
              </a:bodyPr>
              <a:lstStyle/>
              <a:p>
                <a:pPr algn="ctr" defTabSz="488834">
                  <a:lnSpc>
                    <a:spcPct val="90000"/>
                  </a:lnSpc>
                  <a:spcAft>
                    <a:spcPct val="35000"/>
                  </a:spcAft>
                </a:pP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Oval 89">
                <a:extLst>
                  <a:ext uri="{FF2B5EF4-FFF2-40B4-BE49-F238E27FC236}">
                    <a16:creationId xmlns:a16="http://schemas.microsoft.com/office/drawing/2014/main" id="{C8CCFA7F-6FEB-D439-1A2D-DFAC564A16B6}"/>
                  </a:ext>
                </a:extLst>
              </p:cNvPr>
              <p:cNvSpPr/>
              <p:nvPr/>
            </p:nvSpPr>
            <p:spPr>
              <a:xfrm rot="16654851">
                <a:off x="4680988" y="3460413"/>
                <a:ext cx="991531" cy="991531"/>
              </a:xfrm>
              <a:prstGeom prst="ellipse">
                <a:avLst/>
              </a:prstGeom>
              <a:solidFill>
                <a:srgbClr val="FFFF00">
                  <a:alpha val="50000"/>
                </a:srgbClr>
              </a:solidFill>
              <a:ln w="12700" cmpd="sng">
                <a:solidFill>
                  <a:srgbClr val="003350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none" lIns="290259" tIns="41911" rIns="78232" bIns="41911" numCol="1" spcCol="1270" rtlCol="0" anchor="ctr" anchorCtr="0">
                <a:noAutofit/>
              </a:bodyPr>
              <a:lstStyle/>
              <a:p>
                <a:pPr algn="ctr" defTabSz="488834">
                  <a:lnSpc>
                    <a:spcPct val="90000"/>
                  </a:lnSpc>
                  <a:spcAft>
                    <a:spcPct val="35000"/>
                  </a:spcAft>
                </a:pP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7" name="Picture 49" descr="ball2v2pn-2.png">
                <a:extLst>
                  <a:ext uri="{FF2B5EF4-FFF2-40B4-BE49-F238E27FC236}">
                    <a16:creationId xmlns:a16="http://schemas.microsoft.com/office/drawing/2014/main" id="{A2C99659-40A3-A007-C73C-3AB089910D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654851">
                <a:off x="5944613" y="3279047"/>
                <a:ext cx="520133" cy="507600"/>
              </a:xfrm>
              <a:prstGeom prst="rect">
                <a:avLst/>
              </a:prstGeom>
            </p:spPr>
          </p:pic>
          <p:pic>
            <p:nvPicPr>
              <p:cNvPr id="28" name="Picture 50" descr="ball2v2pn-2.png">
                <a:extLst>
                  <a:ext uri="{FF2B5EF4-FFF2-40B4-BE49-F238E27FC236}">
                    <a16:creationId xmlns:a16="http://schemas.microsoft.com/office/drawing/2014/main" id="{6FB839F6-C6C9-CAAE-17BC-4CB58F598D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654851">
                <a:off x="5158262" y="3587881"/>
                <a:ext cx="520133" cy="507600"/>
              </a:xfrm>
              <a:prstGeom prst="rect">
                <a:avLst/>
              </a:prstGeom>
            </p:spPr>
          </p:pic>
          <p:pic>
            <p:nvPicPr>
              <p:cNvPr id="29" name="Picture 56" descr="ball2v2pn.png">
                <a:extLst>
                  <a:ext uri="{FF2B5EF4-FFF2-40B4-BE49-F238E27FC236}">
                    <a16:creationId xmlns:a16="http://schemas.microsoft.com/office/drawing/2014/main" id="{06D80CA5-BC69-5F84-FE53-7BD8657D1B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654851">
                <a:off x="5789958" y="3088954"/>
                <a:ext cx="518251" cy="505763"/>
              </a:xfrm>
              <a:prstGeom prst="rect">
                <a:avLst/>
              </a:prstGeom>
            </p:spPr>
          </p:pic>
          <p:pic>
            <p:nvPicPr>
              <p:cNvPr id="30" name="Picture 59" descr="ball2v2pn.png">
                <a:extLst>
                  <a:ext uri="{FF2B5EF4-FFF2-40B4-BE49-F238E27FC236}">
                    <a16:creationId xmlns:a16="http://schemas.microsoft.com/office/drawing/2014/main" id="{77321194-CB3F-54BB-F561-8D5F9243B9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654851">
                <a:off x="4863680" y="3561053"/>
                <a:ext cx="518251" cy="505763"/>
              </a:xfrm>
              <a:prstGeom prst="rect">
                <a:avLst/>
              </a:prstGeom>
            </p:spPr>
          </p:pic>
          <p:pic>
            <p:nvPicPr>
              <p:cNvPr id="31" name="Picture 60" descr="ball2v2pn.png">
                <a:extLst>
                  <a:ext uri="{FF2B5EF4-FFF2-40B4-BE49-F238E27FC236}">
                    <a16:creationId xmlns:a16="http://schemas.microsoft.com/office/drawing/2014/main" id="{E3A17FE9-9501-72FA-433A-EA3DD556D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654851">
                <a:off x="5051286" y="3851274"/>
                <a:ext cx="518251" cy="505763"/>
              </a:xfrm>
              <a:prstGeom prst="rect">
                <a:avLst/>
              </a:prstGeom>
            </p:spPr>
          </p:pic>
          <p:pic>
            <p:nvPicPr>
              <p:cNvPr id="32" name="Picture 61">
                <a:extLst>
                  <a:ext uri="{FF2B5EF4-FFF2-40B4-BE49-F238E27FC236}">
                    <a16:creationId xmlns:a16="http://schemas.microsoft.com/office/drawing/2014/main" id="{235E2D86-9FDF-4647-8EEB-C9E32021B7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 rot="16654851">
                <a:off x="4794833" y="3810399"/>
                <a:ext cx="510773" cy="505763"/>
              </a:xfrm>
              <a:prstGeom prst="rect">
                <a:avLst/>
              </a:prstGeom>
            </p:spPr>
          </p:pic>
          <p:cxnSp>
            <p:nvCxnSpPr>
              <p:cNvPr id="33" name="Straight Arrow Connector 53">
                <a:extLst>
                  <a:ext uri="{FF2B5EF4-FFF2-40B4-BE49-F238E27FC236}">
                    <a16:creationId xmlns:a16="http://schemas.microsoft.com/office/drawing/2014/main" id="{B3D459A6-7901-A82C-55C6-1245A5EAB18F}"/>
                  </a:ext>
                </a:extLst>
              </p:cNvPr>
              <p:cNvCxnSpPr/>
              <p:nvPr/>
            </p:nvCxnSpPr>
            <p:spPr>
              <a:xfrm flipV="1">
                <a:off x="5229328" y="3513651"/>
                <a:ext cx="921183" cy="467684"/>
              </a:xfrm>
              <a:prstGeom prst="straightConnector1">
                <a:avLst/>
              </a:prstGeom>
              <a:ln w="22225" cmpd="sng">
                <a:solidFill>
                  <a:srgbClr val="000000"/>
                </a:solidFill>
                <a:headEnd type="stealth" w="lg" len="lg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r 16">
              <a:extLst>
                <a:ext uri="{FF2B5EF4-FFF2-40B4-BE49-F238E27FC236}">
                  <a16:creationId xmlns:a16="http://schemas.microsoft.com/office/drawing/2014/main" id="{CB488633-2374-AB7F-3630-31135E66E581}"/>
                </a:ext>
              </a:extLst>
            </p:cNvPr>
            <p:cNvGrpSpPr>
              <a:grpSpLocks noChangeAspect="1"/>
            </p:cNvGrpSpPr>
            <p:nvPr/>
          </p:nvGrpSpPr>
          <p:grpSpPr>
            <a:xfrm rot="18964499">
              <a:off x="2083981" y="673594"/>
              <a:ext cx="1076235" cy="640553"/>
              <a:chOff x="2001054" y="5437736"/>
              <a:chExt cx="425375" cy="253174"/>
            </a:xfrm>
          </p:grpSpPr>
          <p:pic>
            <p:nvPicPr>
              <p:cNvPr id="23" name="Picture 4" descr="See original image">
                <a:extLst>
                  <a:ext uri="{FF2B5EF4-FFF2-40B4-BE49-F238E27FC236}">
                    <a16:creationId xmlns:a16="http://schemas.microsoft.com/office/drawing/2014/main" id="{966AA8CE-DA38-65C4-638C-F88388FAFBC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2001054" y="5437736"/>
                <a:ext cx="229767" cy="231226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4">
                <a:extLst>
                  <a:ext uri="{FF2B5EF4-FFF2-40B4-BE49-F238E27FC236}">
                    <a16:creationId xmlns:a16="http://schemas.microsoft.com/office/drawing/2014/main" id="{8F6169E3-2406-B602-FF05-B46A1A18F50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/>
            </p:blipFill>
            <p:spPr bwMode="auto">
              <a:xfrm>
                <a:off x="2198310" y="5460510"/>
                <a:ext cx="228119" cy="230400"/>
              </a:xfrm>
              <a:prstGeom prst="ellipse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EF7293A-7A33-75C2-DCB0-C6034BF65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37265" y="872732"/>
              <a:ext cx="1368000" cy="1210863"/>
            </a:xfrm>
            <a:prstGeom prst="rect">
              <a:avLst/>
            </a:prstGeom>
            <a:ln w="57150">
              <a:solidFill>
                <a:schemeClr val="tx1"/>
              </a:solidFill>
            </a:ln>
            <a:scene3d>
              <a:camera prst="orthographicFront">
                <a:rot lat="3000000" lon="2400000" rev="7800000"/>
              </a:camera>
              <a:lightRig rig="threePt" dir="t"/>
            </a:scene3d>
          </p:spPr>
        </p:pic>
        <p:sp>
          <p:nvSpPr>
            <p:cNvPr id="19" name="Forme libre 18">
              <a:extLst>
                <a:ext uri="{FF2B5EF4-FFF2-40B4-BE49-F238E27FC236}">
                  <a16:creationId xmlns:a16="http://schemas.microsoft.com/office/drawing/2014/main" id="{86A9A6A1-FA15-922B-3A79-A81A26C0C72C}"/>
                </a:ext>
              </a:extLst>
            </p:cNvPr>
            <p:cNvSpPr/>
            <p:nvPr/>
          </p:nvSpPr>
          <p:spPr>
            <a:xfrm>
              <a:off x="531628" y="1637414"/>
              <a:ext cx="2105246" cy="1467293"/>
            </a:xfrm>
            <a:custGeom>
              <a:avLst/>
              <a:gdLst>
                <a:gd name="connsiteX0" fmla="*/ 2083981 w 2083981"/>
                <a:gd name="connsiteY0" fmla="*/ 1467293 h 1467293"/>
                <a:gd name="connsiteX1" fmla="*/ 1956391 w 2083981"/>
                <a:gd name="connsiteY1" fmla="*/ 637953 h 1467293"/>
                <a:gd name="connsiteX2" fmla="*/ 0 w 2083981"/>
                <a:gd name="connsiteY2" fmla="*/ 0 h 1467293"/>
                <a:gd name="connsiteX3" fmla="*/ 1360967 w 2083981"/>
                <a:gd name="connsiteY3" fmla="*/ 1360967 h 1467293"/>
                <a:gd name="connsiteX4" fmla="*/ 2083981 w 2083981"/>
                <a:gd name="connsiteY4" fmla="*/ 1467293 h 146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3981" h="1467293">
                  <a:moveTo>
                    <a:pt x="2083981" y="1467293"/>
                  </a:moveTo>
                  <a:lnTo>
                    <a:pt x="1956391" y="637953"/>
                  </a:lnTo>
                  <a:lnTo>
                    <a:pt x="0" y="0"/>
                  </a:lnTo>
                  <a:lnTo>
                    <a:pt x="1360967" y="1360967"/>
                  </a:lnTo>
                  <a:lnTo>
                    <a:pt x="2083981" y="1467293"/>
                  </a:lnTo>
                  <a:close/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orme libre 19">
              <a:extLst>
                <a:ext uri="{FF2B5EF4-FFF2-40B4-BE49-F238E27FC236}">
                  <a16:creationId xmlns:a16="http://schemas.microsoft.com/office/drawing/2014/main" id="{D144881E-F31A-6C97-E374-9720229581BE}"/>
                </a:ext>
              </a:extLst>
            </p:cNvPr>
            <p:cNvSpPr/>
            <p:nvPr/>
          </p:nvSpPr>
          <p:spPr>
            <a:xfrm>
              <a:off x="2530549" y="2041451"/>
              <a:ext cx="1892595" cy="1084521"/>
            </a:xfrm>
            <a:custGeom>
              <a:avLst/>
              <a:gdLst>
                <a:gd name="connsiteX0" fmla="*/ 0 w 1892595"/>
                <a:gd name="connsiteY0" fmla="*/ 212651 h 1084521"/>
                <a:gd name="connsiteX1" fmla="*/ 1892595 w 1892595"/>
                <a:gd name="connsiteY1" fmla="*/ 0 h 1084521"/>
                <a:gd name="connsiteX2" fmla="*/ 956930 w 1892595"/>
                <a:gd name="connsiteY2" fmla="*/ 1020726 h 1084521"/>
                <a:gd name="connsiteX3" fmla="*/ 85060 w 1892595"/>
                <a:gd name="connsiteY3" fmla="*/ 1084521 h 1084521"/>
                <a:gd name="connsiteX4" fmla="*/ 0 w 1892595"/>
                <a:gd name="connsiteY4" fmla="*/ 212651 h 108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595" h="1084521">
                  <a:moveTo>
                    <a:pt x="0" y="212651"/>
                  </a:moveTo>
                  <a:lnTo>
                    <a:pt x="1892595" y="0"/>
                  </a:lnTo>
                  <a:lnTo>
                    <a:pt x="956930" y="1020726"/>
                  </a:lnTo>
                  <a:lnTo>
                    <a:pt x="85060" y="1084521"/>
                  </a:lnTo>
                  <a:lnTo>
                    <a:pt x="0" y="212651"/>
                  </a:lnTo>
                  <a:close/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orme libre 20">
              <a:extLst>
                <a:ext uri="{FF2B5EF4-FFF2-40B4-BE49-F238E27FC236}">
                  <a16:creationId xmlns:a16="http://schemas.microsoft.com/office/drawing/2014/main" id="{709F03C0-0AAC-3C73-E166-571619BF70A9}"/>
                </a:ext>
              </a:extLst>
            </p:cNvPr>
            <p:cNvSpPr/>
            <p:nvPr/>
          </p:nvSpPr>
          <p:spPr>
            <a:xfrm>
              <a:off x="370390" y="1516284"/>
              <a:ext cx="208344" cy="208344"/>
            </a:xfrm>
            <a:custGeom>
              <a:avLst/>
              <a:gdLst>
                <a:gd name="connsiteX0" fmla="*/ 81023 w 208344"/>
                <a:gd name="connsiteY0" fmla="*/ 0 h 208344"/>
                <a:gd name="connsiteX1" fmla="*/ 208344 w 208344"/>
                <a:gd name="connsiteY1" fmla="*/ 57873 h 208344"/>
                <a:gd name="connsiteX2" fmla="*/ 208344 w 208344"/>
                <a:gd name="connsiteY2" fmla="*/ 57873 h 208344"/>
                <a:gd name="connsiteX3" fmla="*/ 127321 w 208344"/>
                <a:gd name="connsiteY3" fmla="*/ 127321 h 208344"/>
                <a:gd name="connsiteX4" fmla="*/ 185195 w 208344"/>
                <a:gd name="connsiteY4" fmla="*/ 208344 h 208344"/>
                <a:gd name="connsiteX5" fmla="*/ 0 w 208344"/>
                <a:gd name="connsiteY5" fmla="*/ 208344 h 208344"/>
                <a:gd name="connsiteX6" fmla="*/ 81023 w 208344"/>
                <a:gd name="connsiteY6" fmla="*/ 0 h 20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344" h="208344">
                  <a:moveTo>
                    <a:pt x="81023" y="0"/>
                  </a:moveTo>
                  <a:lnTo>
                    <a:pt x="208344" y="57873"/>
                  </a:lnTo>
                  <a:lnTo>
                    <a:pt x="208344" y="57873"/>
                  </a:lnTo>
                  <a:lnTo>
                    <a:pt x="127321" y="127321"/>
                  </a:lnTo>
                  <a:lnTo>
                    <a:pt x="185195" y="208344"/>
                  </a:lnTo>
                  <a:lnTo>
                    <a:pt x="0" y="208344"/>
                  </a:lnTo>
                  <a:lnTo>
                    <a:pt x="8102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orme libre 21">
              <a:extLst>
                <a:ext uri="{FF2B5EF4-FFF2-40B4-BE49-F238E27FC236}">
                  <a16:creationId xmlns:a16="http://schemas.microsoft.com/office/drawing/2014/main" id="{10DE686E-9D30-9AAA-FFD2-7257B4666B27}"/>
                </a:ext>
              </a:extLst>
            </p:cNvPr>
            <p:cNvSpPr/>
            <p:nvPr/>
          </p:nvSpPr>
          <p:spPr>
            <a:xfrm>
              <a:off x="4328932" y="1979271"/>
              <a:ext cx="289367" cy="196770"/>
            </a:xfrm>
            <a:custGeom>
              <a:avLst/>
              <a:gdLst>
                <a:gd name="connsiteX0" fmla="*/ 57873 w 289367"/>
                <a:gd name="connsiteY0" fmla="*/ 0 h 196770"/>
                <a:gd name="connsiteX1" fmla="*/ 57873 w 289367"/>
                <a:gd name="connsiteY1" fmla="*/ 0 h 196770"/>
                <a:gd name="connsiteX2" fmla="*/ 115746 w 289367"/>
                <a:gd name="connsiteY2" fmla="*/ 69448 h 196770"/>
                <a:gd name="connsiteX3" fmla="*/ 115746 w 289367"/>
                <a:gd name="connsiteY3" fmla="*/ 69448 h 196770"/>
                <a:gd name="connsiteX4" fmla="*/ 0 w 289367"/>
                <a:gd name="connsiteY4" fmla="*/ 196770 h 196770"/>
                <a:gd name="connsiteX5" fmla="*/ 266217 w 289367"/>
                <a:gd name="connsiteY5" fmla="*/ 185195 h 196770"/>
                <a:gd name="connsiteX6" fmla="*/ 289367 w 289367"/>
                <a:gd name="connsiteY6" fmla="*/ 0 h 196770"/>
                <a:gd name="connsiteX7" fmla="*/ 57873 w 289367"/>
                <a:gd name="connsiteY7" fmla="*/ 0 h 196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367" h="196770">
                  <a:moveTo>
                    <a:pt x="57873" y="0"/>
                  </a:moveTo>
                  <a:lnTo>
                    <a:pt x="57873" y="0"/>
                  </a:lnTo>
                  <a:lnTo>
                    <a:pt x="115746" y="69448"/>
                  </a:lnTo>
                  <a:lnTo>
                    <a:pt x="115746" y="69448"/>
                  </a:lnTo>
                  <a:lnTo>
                    <a:pt x="0" y="196770"/>
                  </a:lnTo>
                  <a:lnTo>
                    <a:pt x="266217" y="185195"/>
                  </a:lnTo>
                  <a:lnTo>
                    <a:pt x="289367" y="0"/>
                  </a:lnTo>
                  <a:lnTo>
                    <a:pt x="5787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ZoneTexte 33">
            <a:extLst>
              <a:ext uri="{FF2B5EF4-FFF2-40B4-BE49-F238E27FC236}">
                <a16:creationId xmlns:a16="http://schemas.microsoft.com/office/drawing/2014/main" id="{F6396B12-FD28-813C-9613-96CF762CBFE0}"/>
              </a:ext>
            </a:extLst>
          </p:cNvPr>
          <p:cNvSpPr txBox="1"/>
          <p:nvPr/>
        </p:nvSpPr>
        <p:spPr>
          <a:xfrm>
            <a:off x="745067" y="795867"/>
            <a:ext cx="7458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The field of quantum algorithms for many-body systems is evolving rapidly. 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DC7827B1-F599-C22D-0020-70131C929D8D}"/>
              </a:ext>
            </a:extLst>
          </p:cNvPr>
          <p:cNvSpPr txBox="1"/>
          <p:nvPr/>
        </p:nvSpPr>
        <p:spPr>
          <a:xfrm>
            <a:off x="2615286" y="1473645"/>
            <a:ext cx="6719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Experimental quantum computing platforms are improving constantly.</a:t>
            </a:r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D06360D2-13FE-E19D-8227-8C64E86CE849}"/>
              </a:ext>
            </a:extLst>
          </p:cNvPr>
          <p:cNvGrpSpPr/>
          <p:nvPr/>
        </p:nvGrpSpPr>
        <p:grpSpPr>
          <a:xfrm>
            <a:off x="6389118" y="2148208"/>
            <a:ext cx="2194436" cy="1492477"/>
            <a:chOff x="5321486" y="1836553"/>
            <a:chExt cx="2194436" cy="1492477"/>
          </a:xfrm>
        </p:grpSpPr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30050D6C-6D87-4191-6391-8862FA9E3DB2}"/>
                </a:ext>
              </a:extLst>
            </p:cNvPr>
            <p:cNvGrpSpPr/>
            <p:nvPr/>
          </p:nvGrpSpPr>
          <p:grpSpPr>
            <a:xfrm>
              <a:off x="5321486" y="2247631"/>
              <a:ext cx="2194436" cy="1081399"/>
              <a:chOff x="0" y="203089"/>
              <a:chExt cx="2858087" cy="1278397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8669214-64ED-A0C7-76AA-F7E76D5BF1D3}"/>
                  </a:ext>
                </a:extLst>
              </p:cNvPr>
              <p:cNvSpPr/>
              <p:nvPr/>
            </p:nvSpPr>
            <p:spPr>
              <a:xfrm>
                <a:off x="0" y="203089"/>
                <a:ext cx="2858087" cy="1278397"/>
              </a:xfrm>
              <a:prstGeom prst="rect">
                <a:avLst/>
              </a:prstGeom>
              <a:solidFill>
                <a:schemeClr val="bg1"/>
              </a:solidFill>
              <a:ln w="730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3" name="Image 42">
                <a:extLst>
                  <a:ext uri="{FF2B5EF4-FFF2-40B4-BE49-F238E27FC236}">
                    <a16:creationId xmlns:a16="http://schemas.microsoft.com/office/drawing/2014/main" id="{CBB6FBA1-14E1-D801-B2EC-1EBEC2AAF05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10217" t="15376" r="68866" b="30976"/>
              <a:stretch/>
            </p:blipFill>
            <p:spPr>
              <a:xfrm>
                <a:off x="220689" y="418173"/>
                <a:ext cx="733071" cy="921796"/>
              </a:xfrm>
              <a:prstGeom prst="rect">
                <a:avLst/>
              </a:prstGeom>
            </p:spPr>
          </p:pic>
          <p:pic>
            <p:nvPicPr>
              <p:cNvPr id="42" name="Image 41">
                <a:extLst>
                  <a:ext uri="{FF2B5EF4-FFF2-40B4-BE49-F238E27FC236}">
                    <a16:creationId xmlns:a16="http://schemas.microsoft.com/office/drawing/2014/main" id="{B391C022-DCA0-333D-50AE-9E4CB5D4A6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l="40821" t="58251" r="14824" b="1861"/>
              <a:stretch/>
            </p:blipFill>
            <p:spPr>
              <a:xfrm>
                <a:off x="1411114" y="365810"/>
                <a:ext cx="1220085" cy="921796"/>
              </a:xfrm>
              <a:prstGeom prst="rect">
                <a:avLst/>
              </a:prstGeom>
            </p:spPr>
          </p:pic>
        </p:grp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A8E065B4-BFB4-52C5-C613-15B8A1F21205}"/>
                </a:ext>
              </a:extLst>
            </p:cNvPr>
            <p:cNvSpPr txBox="1"/>
            <p:nvPr/>
          </p:nvSpPr>
          <p:spPr>
            <a:xfrm>
              <a:off x="5412615" y="1836553"/>
              <a:ext cx="1984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Symmetry problem</a:t>
              </a:r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AA587E1B-0728-6DDB-B52F-89ABFCDEC982}"/>
              </a:ext>
            </a:extLst>
          </p:cNvPr>
          <p:cNvGrpSpPr/>
          <p:nvPr/>
        </p:nvGrpSpPr>
        <p:grpSpPr>
          <a:xfrm>
            <a:off x="5374072" y="4027347"/>
            <a:ext cx="1743004" cy="1665114"/>
            <a:chOff x="7144518" y="3669660"/>
            <a:chExt cx="2126192" cy="2032195"/>
          </a:xfrm>
        </p:grpSpPr>
        <p:pic>
          <p:nvPicPr>
            <p:cNvPr id="47" name="Picture 8">
              <a:extLst>
                <a:ext uri="{FF2B5EF4-FFF2-40B4-BE49-F238E27FC236}">
                  <a16:creationId xmlns:a16="http://schemas.microsoft.com/office/drawing/2014/main" id="{89C90DF6-5CA1-B17D-F2E9-4A16D6B2FE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t="2593" r="50102"/>
            <a:stretch/>
          </p:blipFill>
          <p:spPr>
            <a:xfrm>
              <a:off x="7144518" y="3669660"/>
              <a:ext cx="2126192" cy="2032195"/>
            </a:xfrm>
            <a:prstGeom prst="rect">
              <a:avLst/>
            </a:prstGeom>
          </p:spPr>
        </p:pic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E4B8B79-D1B4-FBB4-EFFF-6EF9500BF0A5}"/>
                </a:ext>
              </a:extLst>
            </p:cNvPr>
            <p:cNvSpPr/>
            <p:nvPr/>
          </p:nvSpPr>
          <p:spPr>
            <a:xfrm>
              <a:off x="7502390" y="3669660"/>
              <a:ext cx="499455" cy="6086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0A585AE-E96C-CD12-58AC-9159DA209366}"/>
                </a:ext>
              </a:extLst>
            </p:cNvPr>
            <p:cNvSpPr/>
            <p:nvPr/>
          </p:nvSpPr>
          <p:spPr>
            <a:xfrm>
              <a:off x="7886345" y="3703113"/>
              <a:ext cx="454850" cy="2269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88FFBBD-697F-EA94-AC73-5E2F4C5A6616}"/>
                </a:ext>
              </a:extLst>
            </p:cNvPr>
            <p:cNvSpPr/>
            <p:nvPr/>
          </p:nvSpPr>
          <p:spPr>
            <a:xfrm>
              <a:off x="7513541" y="4278276"/>
              <a:ext cx="488304" cy="112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BB349A3-4BFA-EA9A-0E84-A858744CA709}"/>
                </a:ext>
              </a:extLst>
            </p:cNvPr>
            <p:cNvSpPr/>
            <p:nvPr/>
          </p:nvSpPr>
          <p:spPr>
            <a:xfrm flipV="1">
              <a:off x="8038745" y="3703813"/>
              <a:ext cx="347055" cy="2262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3" name="ZoneTexte 52">
            <a:extLst>
              <a:ext uri="{FF2B5EF4-FFF2-40B4-BE49-F238E27FC236}">
                <a16:creationId xmlns:a16="http://schemas.microsoft.com/office/drawing/2014/main" id="{66BCF0C5-50AA-28AF-A615-C7075CF4C107}"/>
              </a:ext>
            </a:extLst>
          </p:cNvPr>
          <p:cNvSpPr txBox="1"/>
          <p:nvPr/>
        </p:nvSpPr>
        <p:spPr>
          <a:xfrm>
            <a:off x="5013360" y="3685138"/>
            <a:ext cx="2332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Traditional shell-model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1A28CAEF-F1D9-F0C9-02DA-00B9AEF2E00F}"/>
              </a:ext>
            </a:extLst>
          </p:cNvPr>
          <p:cNvSpPr txBox="1"/>
          <p:nvPr/>
        </p:nvSpPr>
        <p:spPr>
          <a:xfrm>
            <a:off x="7703771" y="3681821"/>
            <a:ext cx="2009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Lattice </a:t>
            </a:r>
            <a:r>
              <a:rPr lang="en-US" dirty="0" err="1"/>
              <a:t>pionless</a:t>
            </a:r>
            <a:r>
              <a:rPr lang="en-US" dirty="0"/>
              <a:t> EFT</a:t>
            </a:r>
          </a:p>
        </p:txBody>
      </p:sp>
      <p:pic>
        <p:nvPicPr>
          <p:cNvPr id="55" name="Picture 4">
            <a:extLst>
              <a:ext uri="{FF2B5EF4-FFF2-40B4-BE49-F238E27FC236}">
                <a16:creationId xmlns:a16="http://schemas.microsoft.com/office/drawing/2014/main" id="{BCCACDB8-5E92-48D7-B1B3-36371DA9C51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24704" y="4175060"/>
            <a:ext cx="1351779" cy="135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52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E15BE74-5145-5ED3-E3CE-EEF3E35836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17" r="8106"/>
          <a:stretch/>
        </p:blipFill>
        <p:spPr>
          <a:xfrm>
            <a:off x="8562857" y="5490093"/>
            <a:ext cx="875287" cy="85881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589C4A4-9788-5EC5-97F0-6D80D544B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625" y="5490093"/>
            <a:ext cx="774700" cy="85881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451E73C-1A59-B9B8-1108-2E7DCB899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3634" y="5459903"/>
            <a:ext cx="752914" cy="8640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F7F0C59-CFE6-394E-0A6F-F0884C91F4F8}"/>
              </a:ext>
            </a:extLst>
          </p:cNvPr>
          <p:cNvSpPr txBox="1"/>
          <p:nvPr/>
        </p:nvSpPr>
        <p:spPr>
          <a:xfrm>
            <a:off x="7102431" y="6365774"/>
            <a:ext cx="14446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Laura Oliveira Atencio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FBE53FA-C8B0-49EC-B665-A2DAA985A841}"/>
              </a:ext>
            </a:extLst>
          </p:cNvPr>
          <p:cNvSpPr txBox="1"/>
          <p:nvPr/>
        </p:nvSpPr>
        <p:spPr>
          <a:xfrm>
            <a:off x="5735936" y="6365774"/>
            <a:ext cx="13869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Jesus pascual Casado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2A9336A-02DB-4138-88EE-B9DEF5B7A69F}"/>
              </a:ext>
            </a:extLst>
          </p:cNvPr>
          <p:cNvSpPr txBox="1"/>
          <p:nvPr/>
        </p:nvSpPr>
        <p:spPr>
          <a:xfrm>
            <a:off x="8717409" y="6365774"/>
            <a:ext cx="5661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S. </a:t>
            </a:r>
            <a:r>
              <a:rPr lang="en-US" sz="1100" dirty="0" err="1"/>
              <a:t>Baid</a:t>
            </a:r>
            <a:endParaRPr lang="en-US" sz="1100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28D84D7B-3539-54AE-6F58-D6366A4A8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55" y="5511156"/>
            <a:ext cx="669461" cy="865769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CD6BE03-76D9-D017-730A-6BA59EC98419}"/>
              </a:ext>
            </a:extLst>
          </p:cNvPr>
          <p:cNvSpPr txBox="1"/>
          <p:nvPr/>
        </p:nvSpPr>
        <p:spPr>
          <a:xfrm>
            <a:off x="4790072" y="6376926"/>
            <a:ext cx="7825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B. </a:t>
            </a:r>
            <a:r>
              <a:rPr lang="en-US" sz="1100" dirty="0" err="1"/>
              <a:t>Senjean</a:t>
            </a:r>
            <a:endParaRPr lang="en-US" sz="1100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0350B0D1-4E86-8A54-B404-4EFF0E889E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9359" y="5518114"/>
            <a:ext cx="626216" cy="85881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EC91122-DCF4-4799-2304-895AC37F952E}"/>
              </a:ext>
            </a:extLst>
          </p:cNvPr>
          <p:cNvSpPr txBox="1"/>
          <p:nvPr/>
        </p:nvSpPr>
        <p:spPr>
          <a:xfrm>
            <a:off x="3674930" y="6376926"/>
            <a:ext cx="6575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F. </a:t>
            </a:r>
            <a:r>
              <a:rPr lang="en-US" sz="1100" dirty="0" err="1"/>
              <a:t>Jamet</a:t>
            </a:r>
            <a:endParaRPr lang="en-US" sz="1100" dirty="0"/>
          </a:p>
        </p:txBody>
      </p:sp>
      <p:pic>
        <p:nvPicPr>
          <p:cNvPr id="2050" name="Picture 2" descr="logo-universidad-sevilla - COOOA">
            <a:extLst>
              <a:ext uri="{FF2B5EF4-FFF2-40B4-BE49-F238E27FC236}">
                <a16:creationId xmlns:a16="http://schemas.microsoft.com/office/drawing/2014/main" id="{6F0EA335-E7BB-8BD5-D4BB-69FFE8823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122" y="4609329"/>
            <a:ext cx="1952935" cy="80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olving strongly correlated electrons of real systems with quantum  computing: application to oxydes">
            <a:extLst>
              <a:ext uri="{FF2B5EF4-FFF2-40B4-BE49-F238E27FC236}">
                <a16:creationId xmlns:a16="http://schemas.microsoft.com/office/drawing/2014/main" id="{EF0C4199-B2FF-E4A6-B123-3CDAC90C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725" y="4705816"/>
            <a:ext cx="1367279" cy="71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Alice&amp;Bob | Pulsalys">
            <a:extLst>
              <a:ext uri="{FF2B5EF4-FFF2-40B4-BE49-F238E27FC236}">
                <a16:creationId xmlns:a16="http://schemas.microsoft.com/office/drawing/2014/main" id="{2287123C-D07A-35BF-774C-898980AA0F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9" r="19939"/>
          <a:stretch/>
        </p:blipFill>
        <p:spPr bwMode="auto">
          <a:xfrm>
            <a:off x="3568746" y="4549544"/>
            <a:ext cx="841897" cy="96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8E9D786-4862-624A-ACDD-DA925147A9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4651" y="5464097"/>
            <a:ext cx="626172" cy="842532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EE0B7C44-56D4-3603-E756-AED54A16616A}"/>
              </a:ext>
            </a:extLst>
          </p:cNvPr>
          <p:cNvSpPr txBox="1"/>
          <p:nvPr/>
        </p:nvSpPr>
        <p:spPr>
          <a:xfrm>
            <a:off x="374651" y="6358083"/>
            <a:ext cx="6158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T. </a:t>
            </a:r>
            <a:r>
              <a:rPr lang="en-US" sz="1100" dirty="0" err="1"/>
              <a:t>Ayral</a:t>
            </a:r>
            <a:endParaRPr lang="en-US" sz="1100" dirty="0"/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725DB882-AC95-4C99-D927-4197CFDCD421}"/>
              </a:ext>
            </a:extLst>
          </p:cNvPr>
          <p:cNvGrpSpPr/>
          <p:nvPr/>
        </p:nvGrpSpPr>
        <p:grpSpPr>
          <a:xfrm>
            <a:off x="2367178" y="4841529"/>
            <a:ext cx="1263179" cy="1812510"/>
            <a:chOff x="2311423" y="4651961"/>
            <a:chExt cx="1263179" cy="1812510"/>
          </a:xfrm>
        </p:grpSpPr>
        <p:pic>
          <p:nvPicPr>
            <p:cNvPr id="26" name="Picture 2" descr="Eviden launches ElevateNow to drive customer innovation on their SAP  transformation journey">
              <a:extLst>
                <a:ext uri="{FF2B5EF4-FFF2-40B4-BE49-F238E27FC236}">
                  <a16:creationId xmlns:a16="http://schemas.microsoft.com/office/drawing/2014/main" id="{516067FC-BAE1-91AC-6DFA-E8DECEE25D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1423" y="4651961"/>
              <a:ext cx="1263179" cy="675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FF0B46FD-DE58-D053-FA66-2D1C8C800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548188" y="5287202"/>
              <a:ext cx="709789" cy="933933"/>
            </a:xfrm>
            <a:prstGeom prst="rect">
              <a:avLst/>
            </a:prstGeom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490C1FD0-82AC-91BF-6C2E-ACD51E14B332}"/>
                </a:ext>
              </a:extLst>
            </p:cNvPr>
            <p:cNvSpPr txBox="1"/>
            <p:nvPr/>
          </p:nvSpPr>
          <p:spPr>
            <a:xfrm>
              <a:off x="2450753" y="6202861"/>
              <a:ext cx="8354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C. Bertrand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67113E4F-1017-B4AE-72BE-9A2EB3E8DAF9}"/>
              </a:ext>
            </a:extLst>
          </p:cNvPr>
          <p:cNvGrpSpPr/>
          <p:nvPr/>
        </p:nvGrpSpPr>
        <p:grpSpPr>
          <a:xfrm>
            <a:off x="1242536" y="5021414"/>
            <a:ext cx="993505" cy="1589099"/>
            <a:chOff x="1153328" y="4798393"/>
            <a:chExt cx="993505" cy="1589099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B405E566-8FCF-0E57-402B-0322CD1793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310658" y="5284053"/>
              <a:ext cx="678845" cy="746956"/>
            </a:xfrm>
            <a:prstGeom prst="rect">
              <a:avLst/>
            </a:prstGeom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D812EA67-B08E-E56E-235F-37B726A9F16A}"/>
                </a:ext>
              </a:extLst>
            </p:cNvPr>
            <p:cNvSpPr txBox="1"/>
            <p:nvPr/>
          </p:nvSpPr>
          <p:spPr>
            <a:xfrm>
              <a:off x="1232337" y="6125882"/>
              <a:ext cx="8354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P. </a:t>
              </a:r>
              <a:r>
                <a:rPr lang="en-US" sz="1100" dirty="0" err="1"/>
                <a:t>Besserve</a:t>
              </a:r>
              <a:endParaRPr lang="en-US" sz="1100" dirty="0"/>
            </a:p>
          </p:txBody>
        </p:sp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C6EEF9D3-8823-13B3-BD2B-0A35F0D984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153328" y="4798393"/>
              <a:ext cx="993505" cy="382526"/>
            </a:xfrm>
            <a:prstGeom prst="rect">
              <a:avLst/>
            </a:prstGeom>
          </p:spPr>
        </p:pic>
      </p:grpSp>
      <p:pic>
        <p:nvPicPr>
          <p:cNvPr id="33" name="Picture 8" descr="ecole polytechnique logo sur fr.wikipedia.org">
            <a:extLst>
              <a:ext uri="{FF2B5EF4-FFF2-40B4-BE49-F238E27FC236}">
                <a16:creationId xmlns:a16="http://schemas.microsoft.com/office/drawing/2014/main" id="{450F54EF-5698-81BF-A591-C00F0664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29" y="4820364"/>
            <a:ext cx="629877" cy="62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6068B04C-FC7E-DC02-17E8-7C99C6F0A679}"/>
              </a:ext>
            </a:extLst>
          </p:cNvPr>
          <p:cNvSpPr txBox="1"/>
          <p:nvPr/>
        </p:nvSpPr>
        <p:spPr>
          <a:xfrm>
            <a:off x="8879079" y="4298115"/>
            <a:ext cx="7216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P. </a:t>
            </a:r>
            <a:r>
              <a:rPr lang="en-US" sz="1100" dirty="0" err="1"/>
              <a:t>Siwach</a:t>
            </a:r>
            <a:endParaRPr lang="en-US" sz="1100" dirty="0"/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94F22583-B7DB-0BC9-1A4F-23D3F6AF9C8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3144" y="3473128"/>
            <a:ext cx="700138" cy="922818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DA18C0D0-5AF7-E9A8-819A-A37DA87D810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4597" y="2801897"/>
            <a:ext cx="915640" cy="570178"/>
          </a:xfrm>
          <a:prstGeom prst="rect">
            <a:avLst/>
          </a:prstGeom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AF668FF6-845C-C7DD-D382-9A89A26502EA}"/>
              </a:ext>
            </a:extLst>
          </p:cNvPr>
          <p:cNvSpPr txBox="1"/>
          <p:nvPr/>
        </p:nvSpPr>
        <p:spPr>
          <a:xfrm>
            <a:off x="76950" y="4406889"/>
            <a:ext cx="118654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M. </a:t>
            </a:r>
            <a:r>
              <a:rPr lang="en-US" sz="1100" dirty="0" err="1"/>
              <a:t>Mangin</a:t>
            </a:r>
            <a:r>
              <a:rPr lang="en-US" sz="1100" dirty="0"/>
              <a:t> </a:t>
            </a:r>
            <a:r>
              <a:rPr lang="en-US" sz="1100" dirty="0" err="1"/>
              <a:t>Brinet</a:t>
            </a:r>
            <a:endParaRPr lang="en-US" sz="1100" dirty="0"/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88BC2B15-7BB0-9E4E-8D85-913FFE8833C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97866" y="3559195"/>
            <a:ext cx="639053" cy="802885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82EC3722-F785-54AF-3390-E390D3EE700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602391" y="2959300"/>
            <a:ext cx="1101545" cy="455583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20DE80C5-D4BB-6E58-35CF-FB78E9B901AF}"/>
              </a:ext>
            </a:extLst>
          </p:cNvPr>
          <p:cNvSpPr txBox="1"/>
          <p:nvPr/>
        </p:nvSpPr>
        <p:spPr>
          <a:xfrm>
            <a:off x="2550220" y="4373023"/>
            <a:ext cx="8098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A. </a:t>
            </a:r>
            <a:r>
              <a:rPr lang="en-US" sz="1100" dirty="0" err="1"/>
              <a:t>Roggero</a:t>
            </a:r>
            <a:endParaRPr lang="en-US" sz="1100" dirty="0"/>
          </a:p>
        </p:txBody>
      </p:sp>
      <p:pic>
        <p:nvPicPr>
          <p:cNvPr id="46" name="Picture 2" descr="IBM Quantum | Quantum.Tech">
            <a:extLst>
              <a:ext uri="{FF2B5EF4-FFF2-40B4-BE49-F238E27FC236}">
                <a16:creationId xmlns:a16="http://schemas.microsoft.com/office/drawing/2014/main" id="{623FF630-2BE0-5AFE-917A-21395B9DF3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6" t="28374" r="9996" b="22836"/>
          <a:stretch/>
        </p:blipFill>
        <p:spPr bwMode="auto">
          <a:xfrm>
            <a:off x="5585444" y="2974218"/>
            <a:ext cx="1454825" cy="34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D4BD9121-75ED-9407-8CD3-96E30D4E133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063625" y="3442454"/>
            <a:ext cx="696070" cy="919626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6C2D45D6-6918-05E9-00C4-ED6A13A0EBEC}"/>
              </a:ext>
            </a:extLst>
          </p:cNvPr>
          <p:cNvSpPr txBox="1"/>
          <p:nvPr/>
        </p:nvSpPr>
        <p:spPr>
          <a:xfrm>
            <a:off x="3997963" y="4373023"/>
            <a:ext cx="5597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O. Kiss</a:t>
            </a:r>
          </a:p>
        </p:txBody>
      </p:sp>
      <p:pic>
        <p:nvPicPr>
          <p:cNvPr id="50" name="Picture 4">
            <a:extLst>
              <a:ext uri="{FF2B5EF4-FFF2-40B4-BE49-F238E27FC236}">
                <a16:creationId xmlns:a16="http://schemas.microsoft.com/office/drawing/2014/main" id="{F63D87D3-0B7A-77B2-5B46-89E1E8D32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996" y="2748880"/>
            <a:ext cx="663700" cy="66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90F6351C-EB01-070E-4F5A-824FD9B3505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46567" y="3406360"/>
            <a:ext cx="763776" cy="955720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54DB08FB-0D47-69DF-C340-C14D4C36626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44469" y="3513994"/>
            <a:ext cx="808792" cy="848086"/>
          </a:xfrm>
          <a:prstGeom prst="rect">
            <a:avLst/>
          </a:prstGeom>
        </p:spPr>
      </p:pic>
      <p:sp>
        <p:nvSpPr>
          <p:cNvPr id="53" name="ZoneTexte 52">
            <a:extLst>
              <a:ext uri="{FF2B5EF4-FFF2-40B4-BE49-F238E27FC236}">
                <a16:creationId xmlns:a16="http://schemas.microsoft.com/office/drawing/2014/main" id="{4CB33B51-8F9C-784A-A390-E6629CC2EE44}"/>
              </a:ext>
            </a:extLst>
          </p:cNvPr>
          <p:cNvSpPr txBox="1"/>
          <p:nvPr/>
        </p:nvSpPr>
        <p:spPr>
          <a:xfrm>
            <a:off x="6465650" y="4373023"/>
            <a:ext cx="9690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F. </a:t>
            </a:r>
            <a:r>
              <a:rPr lang="en-US" sz="1100" dirty="0" err="1"/>
              <a:t>Tacchino</a:t>
            </a:r>
            <a:endParaRPr lang="en-US" sz="1100" dirty="0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90A8EAC8-99C5-C7F8-124D-BF589BDCE974}"/>
              </a:ext>
            </a:extLst>
          </p:cNvPr>
          <p:cNvSpPr txBox="1"/>
          <p:nvPr/>
        </p:nvSpPr>
        <p:spPr>
          <a:xfrm>
            <a:off x="5187013" y="4373023"/>
            <a:ext cx="8771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F. </a:t>
            </a:r>
            <a:r>
              <a:rPr lang="en-US" sz="1100" dirty="0" err="1"/>
              <a:t>Tavernelli</a:t>
            </a:r>
            <a:endParaRPr lang="en-US" sz="1100" dirty="0"/>
          </a:p>
        </p:txBody>
      </p:sp>
      <p:pic>
        <p:nvPicPr>
          <p:cNvPr id="55" name="Image 54">
            <a:extLst>
              <a:ext uri="{FF2B5EF4-FFF2-40B4-BE49-F238E27FC236}">
                <a16:creationId xmlns:a16="http://schemas.microsoft.com/office/drawing/2014/main" id="{BBB08B0C-ED33-A00A-D2B9-9102D559DD2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555630" y="3370842"/>
            <a:ext cx="726908" cy="991238"/>
          </a:xfrm>
          <a:prstGeom prst="rect">
            <a:avLst/>
          </a:prstGeom>
        </p:spPr>
      </p:pic>
      <p:sp>
        <p:nvSpPr>
          <p:cNvPr id="56" name="ZoneTexte 55">
            <a:extLst>
              <a:ext uri="{FF2B5EF4-FFF2-40B4-BE49-F238E27FC236}">
                <a16:creationId xmlns:a16="http://schemas.microsoft.com/office/drawing/2014/main" id="{08861EBC-61F8-7385-F313-FE93EFF2E321}"/>
              </a:ext>
            </a:extLst>
          </p:cNvPr>
          <p:cNvSpPr txBox="1"/>
          <p:nvPr/>
        </p:nvSpPr>
        <p:spPr>
          <a:xfrm>
            <a:off x="1312565" y="4380717"/>
            <a:ext cx="9201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B. </a:t>
            </a:r>
            <a:r>
              <a:rPr lang="en-US" sz="1050" dirty="0" err="1"/>
              <a:t>Balantekin</a:t>
            </a:r>
            <a:endParaRPr lang="en-US" sz="1050" dirty="0"/>
          </a:p>
        </p:txBody>
      </p:sp>
      <p:pic>
        <p:nvPicPr>
          <p:cNvPr id="57" name="Picture 6" descr="University of Wisconsin logo and symbol, meaning, history, PNG">
            <a:extLst>
              <a:ext uri="{FF2B5EF4-FFF2-40B4-BE49-F238E27FC236}">
                <a16:creationId xmlns:a16="http://schemas.microsoft.com/office/drawing/2014/main" id="{A0537B2A-3B04-3FDE-7C5B-EF9F7D466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028" y="2779941"/>
            <a:ext cx="1024525" cy="58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6" descr="Siwach, Pooja – Department of Physics – UW–Madison">
            <a:extLst>
              <a:ext uri="{FF2B5EF4-FFF2-40B4-BE49-F238E27FC236}">
                <a16:creationId xmlns:a16="http://schemas.microsoft.com/office/drawing/2014/main" id="{EC5D8C87-5265-DBEC-FAD7-1806B5000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079" y="3497544"/>
            <a:ext cx="721672" cy="81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Image 2054">
            <a:extLst>
              <a:ext uri="{FF2B5EF4-FFF2-40B4-BE49-F238E27FC236}">
                <a16:creationId xmlns:a16="http://schemas.microsoft.com/office/drawing/2014/main" id="{986900F6-6712-C6A5-AF1F-C04EE9E86D9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756326" y="3473128"/>
            <a:ext cx="658659" cy="824987"/>
          </a:xfrm>
          <a:prstGeom prst="rect">
            <a:avLst/>
          </a:prstGeom>
        </p:spPr>
      </p:pic>
      <p:sp>
        <p:nvSpPr>
          <p:cNvPr id="2056" name="ZoneTexte 2055">
            <a:extLst>
              <a:ext uri="{FF2B5EF4-FFF2-40B4-BE49-F238E27FC236}">
                <a16:creationId xmlns:a16="http://schemas.microsoft.com/office/drawing/2014/main" id="{FD7CEFB9-F5D2-906C-28C1-87F55CCA712C}"/>
              </a:ext>
            </a:extLst>
          </p:cNvPr>
          <p:cNvSpPr txBox="1"/>
          <p:nvPr/>
        </p:nvSpPr>
        <p:spPr>
          <a:xfrm>
            <a:off x="7360827" y="4330848"/>
            <a:ext cx="141144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Vittorio </a:t>
            </a:r>
            <a:r>
              <a:rPr lang="en-GB" sz="110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Somà</a:t>
            </a:r>
            <a:r>
              <a:rPr lang="en-GB" sz="11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2057" name="Image 2056">
            <a:extLst>
              <a:ext uri="{FF2B5EF4-FFF2-40B4-BE49-F238E27FC236}">
                <a16:creationId xmlns:a16="http://schemas.microsoft.com/office/drawing/2014/main" id="{B7E1A5A1-4CEC-DF60-1630-95601E01AF71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685890" y="2901907"/>
            <a:ext cx="787350" cy="424919"/>
          </a:xfrm>
          <a:prstGeom prst="rect">
            <a:avLst/>
          </a:prstGeom>
        </p:spPr>
      </p:pic>
      <p:pic>
        <p:nvPicPr>
          <p:cNvPr id="2059" name="Picture 2">
            <a:extLst>
              <a:ext uri="{FF2B5EF4-FFF2-40B4-BE49-F238E27FC236}">
                <a16:creationId xmlns:a16="http://schemas.microsoft.com/office/drawing/2014/main" id="{210D4B94-E8D6-A341-EBEB-D060E0B1C0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9" b="-31940"/>
          <a:stretch/>
        </p:blipFill>
        <p:spPr bwMode="auto">
          <a:xfrm>
            <a:off x="8717409" y="2988314"/>
            <a:ext cx="1037894" cy="40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39F62559-2026-DFC2-B52F-9051267C2442}"/>
              </a:ext>
            </a:extLst>
          </p:cNvPr>
          <p:cNvGrpSpPr/>
          <p:nvPr/>
        </p:nvGrpSpPr>
        <p:grpSpPr>
          <a:xfrm>
            <a:off x="153431" y="922239"/>
            <a:ext cx="9070892" cy="1278857"/>
            <a:chOff x="137677" y="956810"/>
            <a:chExt cx="9070892" cy="1278857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6A16AD73-5F17-69AB-0308-FCFD6F41164B}"/>
                </a:ext>
              </a:extLst>
            </p:cNvPr>
            <p:cNvSpPr txBox="1"/>
            <p:nvPr/>
          </p:nvSpPr>
          <p:spPr>
            <a:xfrm>
              <a:off x="137677" y="1958668"/>
              <a:ext cx="13092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E. A. Ruiz Guzman</a:t>
              </a:r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42F8BA6-F8BE-9D89-887A-8966FC2CB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409192" y="956810"/>
              <a:ext cx="908415" cy="936000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B137533F-24F6-534B-1EF1-7F380DB38F63}"/>
                </a:ext>
              </a:extLst>
            </p:cNvPr>
            <p:cNvSpPr txBox="1"/>
            <p:nvPr/>
          </p:nvSpPr>
          <p:spPr>
            <a:xfrm>
              <a:off x="1434862" y="1958668"/>
              <a:ext cx="15634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Beaujeault-Taudiere</a:t>
              </a:r>
              <a:endParaRPr lang="en-US" sz="1200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2F1A962F-D8BF-1205-6D9E-977E7FACD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1806233" y="1028810"/>
              <a:ext cx="655951" cy="792000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3428FFDF-27EC-3EA8-C32F-2597C981ACD2}"/>
                </a:ext>
              </a:extLst>
            </p:cNvPr>
            <p:cNvSpPr txBox="1"/>
            <p:nvPr/>
          </p:nvSpPr>
          <p:spPr>
            <a:xfrm>
              <a:off x="3115763" y="1958668"/>
              <a:ext cx="68505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J. Zhang</a:t>
              </a: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04B6290-A9B7-53C8-5CC6-AF0B65040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3174194" y="1028810"/>
              <a:ext cx="637560" cy="792000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2123C666-44E0-50F2-405F-74D1C6D82F7F}"/>
                </a:ext>
              </a:extLst>
            </p:cNvPr>
            <p:cNvSpPr txBox="1"/>
            <p:nvPr/>
          </p:nvSpPr>
          <p:spPr>
            <a:xfrm>
              <a:off x="4218431" y="1958668"/>
              <a:ext cx="12159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S. </a:t>
              </a:r>
              <a:r>
                <a:rPr lang="en-US" sz="1200" dirty="0" err="1"/>
                <a:t>Aychet</a:t>
              </a:r>
              <a:r>
                <a:rPr lang="en-US" sz="1200" dirty="0"/>
                <a:t> </a:t>
              </a:r>
              <a:r>
                <a:rPr lang="en-US" sz="1200" dirty="0" err="1"/>
                <a:t>Claisse</a:t>
              </a:r>
              <a:endParaRPr lang="en-US" sz="1200" dirty="0"/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A5CA824-430E-7023-DEF2-01CB84DCFB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4542319" y="1028810"/>
              <a:ext cx="620757" cy="792000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94A2B67A-FA89-3730-E7A1-FEA8A7329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5922487" y="974810"/>
              <a:ext cx="571428" cy="900000"/>
            </a:xfrm>
            <a:prstGeom prst="rect">
              <a:avLst/>
            </a:prstGeom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F5F94C6D-EDC8-F936-07C7-34C3B0074B68}"/>
                </a:ext>
              </a:extLst>
            </p:cNvPr>
            <p:cNvSpPr txBox="1"/>
            <p:nvPr/>
          </p:nvSpPr>
          <p:spPr>
            <a:xfrm>
              <a:off x="5706642" y="1958668"/>
              <a:ext cx="94243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C. de </a:t>
              </a:r>
              <a:r>
                <a:rPr lang="en-US" sz="1200" dirty="0" err="1"/>
                <a:t>Correc</a:t>
              </a:r>
              <a:endParaRPr lang="en-US" sz="1200" dirty="0"/>
            </a:p>
          </p:txBody>
        </p:sp>
        <p:pic>
          <p:nvPicPr>
            <p:cNvPr id="61" name="Image 60">
              <a:extLst>
                <a:ext uri="{FF2B5EF4-FFF2-40B4-BE49-F238E27FC236}">
                  <a16:creationId xmlns:a16="http://schemas.microsoft.com/office/drawing/2014/main" id="{6B48C704-5391-313D-821D-FE26E9FD2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/>
            <a:stretch>
              <a:fillRect/>
            </a:stretch>
          </p:blipFill>
          <p:spPr>
            <a:xfrm>
              <a:off x="7094632" y="992810"/>
              <a:ext cx="808851" cy="864000"/>
            </a:xfrm>
            <a:prstGeom prst="rect">
              <a:avLst/>
            </a:prstGeom>
          </p:spPr>
        </p:pic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9A81A502-ED04-ACA8-A7E7-9F22FCE43C44}"/>
                </a:ext>
              </a:extLst>
            </p:cNvPr>
            <p:cNvSpPr txBox="1"/>
            <p:nvPr/>
          </p:nvSpPr>
          <p:spPr>
            <a:xfrm>
              <a:off x="6956023" y="1958668"/>
              <a:ext cx="8610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R. </a:t>
              </a:r>
              <a:r>
                <a:rPr lang="en-US" sz="1200" dirty="0" err="1"/>
                <a:t>Bocquet</a:t>
              </a:r>
              <a:endParaRPr lang="en-US" sz="1200" dirty="0"/>
            </a:p>
          </p:txBody>
        </p:sp>
        <p:pic>
          <p:nvPicPr>
            <p:cNvPr id="2054" name="Picture 2" descr="Ashutosh Singh">
              <a:extLst>
                <a:ext uri="{FF2B5EF4-FFF2-40B4-BE49-F238E27FC236}">
                  <a16:creationId xmlns:a16="http://schemas.microsoft.com/office/drawing/2014/main" id="{374CE81F-7D68-A8D5-EB14-CECB20B79A8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26" t="13765" r="26170" b="32232"/>
            <a:stretch/>
          </p:blipFill>
          <p:spPr bwMode="auto">
            <a:xfrm>
              <a:off x="8358590" y="981773"/>
              <a:ext cx="849979" cy="886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60" name="ZoneTexte 2059">
              <a:extLst>
                <a:ext uri="{FF2B5EF4-FFF2-40B4-BE49-F238E27FC236}">
                  <a16:creationId xmlns:a16="http://schemas.microsoft.com/office/drawing/2014/main" id="{86B6D9B3-51A6-D9F0-3D91-C14A13130045}"/>
                </a:ext>
              </a:extLst>
            </p:cNvPr>
            <p:cNvSpPr txBox="1"/>
            <p:nvPr/>
          </p:nvSpPr>
          <p:spPr>
            <a:xfrm>
              <a:off x="8450139" y="1958668"/>
              <a:ext cx="6520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/>
                <a:t>A.Singh</a:t>
              </a:r>
              <a:endParaRPr lang="en-US" sz="1200" dirty="0"/>
            </a:p>
          </p:txBody>
        </p:sp>
      </p:grpSp>
      <p:sp>
        <p:nvSpPr>
          <p:cNvPr id="2061" name="ZoneTexte 2060">
            <a:extLst>
              <a:ext uri="{FF2B5EF4-FFF2-40B4-BE49-F238E27FC236}">
                <a16:creationId xmlns:a16="http://schemas.microsoft.com/office/drawing/2014/main" id="{6C53D3E6-54CC-E2CC-1EC8-7F003676A337}"/>
              </a:ext>
            </a:extLst>
          </p:cNvPr>
          <p:cNvSpPr txBox="1"/>
          <p:nvPr/>
        </p:nvSpPr>
        <p:spPr>
          <a:xfrm>
            <a:off x="7499058" y="29729"/>
            <a:ext cx="2406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Special Thanks to </a:t>
            </a:r>
          </a:p>
        </p:txBody>
      </p:sp>
      <p:sp>
        <p:nvSpPr>
          <p:cNvPr id="2062" name="ZoneTexte 2061">
            <a:extLst>
              <a:ext uri="{FF2B5EF4-FFF2-40B4-BE49-F238E27FC236}">
                <a16:creationId xmlns:a16="http://schemas.microsoft.com/office/drawing/2014/main" id="{FB5F8321-7F88-72A5-EEDC-781FBF8B8824}"/>
              </a:ext>
            </a:extLst>
          </p:cNvPr>
          <p:cNvSpPr txBox="1"/>
          <p:nvPr/>
        </p:nvSpPr>
        <p:spPr>
          <a:xfrm>
            <a:off x="343144" y="447297"/>
            <a:ext cx="2356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PhD </a:t>
            </a:r>
            <a:r>
              <a:rPr lang="fr-FR" dirty="0" err="1">
                <a:solidFill>
                  <a:srgbClr val="0070C0"/>
                </a:solidFill>
              </a:rPr>
              <a:t>students</a:t>
            </a:r>
            <a:r>
              <a:rPr lang="fr-FR" dirty="0">
                <a:solidFill>
                  <a:srgbClr val="0070C0"/>
                </a:solidFill>
              </a:rPr>
              <a:t>/postdocs</a:t>
            </a:r>
          </a:p>
        </p:txBody>
      </p:sp>
      <p:sp>
        <p:nvSpPr>
          <p:cNvPr id="2063" name="ZoneTexte 2062">
            <a:extLst>
              <a:ext uri="{FF2B5EF4-FFF2-40B4-BE49-F238E27FC236}">
                <a16:creationId xmlns:a16="http://schemas.microsoft.com/office/drawing/2014/main" id="{35D2618E-8B0D-C485-2A58-E264DCD9B7C2}"/>
              </a:ext>
            </a:extLst>
          </p:cNvPr>
          <p:cNvSpPr txBox="1"/>
          <p:nvPr/>
        </p:nvSpPr>
        <p:spPr>
          <a:xfrm>
            <a:off x="343144" y="2307475"/>
            <a:ext cx="1489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rgbClr val="0070C0"/>
                </a:solidFill>
              </a:rPr>
              <a:t>Collaborators</a:t>
            </a:r>
            <a:r>
              <a:rPr lang="fr-FR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30223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471B5E-F42F-ACF2-F7F9-83764502E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36" y="2532222"/>
            <a:ext cx="938112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err="1"/>
              <a:t>Additional</a:t>
            </a:r>
            <a:r>
              <a:rPr lang="fr-FR" dirty="0"/>
              <a:t> discussions</a:t>
            </a:r>
            <a:br>
              <a:rPr lang="fr-FR" dirty="0"/>
            </a:br>
            <a:r>
              <a:rPr lang="fr-FR" dirty="0"/>
              <a:t>(applications to real quantum computers)</a:t>
            </a:r>
          </a:p>
        </p:txBody>
      </p:sp>
    </p:spTree>
    <p:extLst>
      <p:ext uri="{BB962C8B-B14F-4D97-AF65-F5344CB8AC3E}">
        <p14:creationId xmlns:p14="http://schemas.microsoft.com/office/powerpoint/2010/main" val="2965992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B8320CD-9EA5-C7CA-5678-FDD5724BC1A8}"/>
              </a:ext>
            </a:extLst>
          </p:cNvPr>
          <p:cNvSpPr txBox="1"/>
          <p:nvPr/>
        </p:nvSpPr>
        <p:spPr>
          <a:xfrm>
            <a:off x="1876884" y="12701"/>
            <a:ext cx="80222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Today’s applications</a:t>
            </a:r>
          </a:p>
          <a:p>
            <a:pPr algn="r"/>
            <a:r>
              <a:rPr lang="en-US" sz="2400" dirty="0">
                <a:solidFill>
                  <a:srgbClr val="0070C0"/>
                </a:solidFill>
              </a:rPr>
              <a:t>Simplified Shell Model applications on real quantum computers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68136CA-7943-9902-0DDF-7F50A1257272}"/>
              </a:ext>
            </a:extLst>
          </p:cNvPr>
          <p:cNvCxnSpPr>
            <a:cxnSpLocks/>
          </p:cNvCxnSpPr>
          <p:nvPr/>
        </p:nvCxnSpPr>
        <p:spPr>
          <a:xfrm>
            <a:off x="1587500" y="469291"/>
            <a:ext cx="8344121" cy="0"/>
          </a:xfrm>
          <a:prstGeom prst="line">
            <a:avLst/>
          </a:prstGeom>
          <a:ln w="412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8CC36A5-6C69-FB22-DE52-6FED1D059105}"/>
              </a:ext>
            </a:extLst>
          </p:cNvPr>
          <p:cNvGrpSpPr/>
          <p:nvPr/>
        </p:nvGrpSpPr>
        <p:grpSpPr>
          <a:xfrm>
            <a:off x="158313" y="932598"/>
            <a:ext cx="3640341" cy="2594740"/>
            <a:chOff x="158313" y="932598"/>
            <a:chExt cx="3640341" cy="2594740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FB487237-D9C3-82EC-8493-99C5A08A5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8313" y="1494169"/>
              <a:ext cx="3640341" cy="2033169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9CC6923-CE3E-60E8-93CD-8247EE04C330}"/>
                </a:ext>
              </a:extLst>
            </p:cNvPr>
            <p:cNvSpPr/>
            <p:nvPr/>
          </p:nvSpPr>
          <p:spPr>
            <a:xfrm>
              <a:off x="596900" y="932598"/>
              <a:ext cx="2705100" cy="46488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err="1"/>
                <a:t>Hard-core</a:t>
              </a:r>
              <a:r>
                <a:rPr lang="fr-FR" dirty="0"/>
                <a:t> Boson mapping 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186F7CAA-5D32-F390-CEED-9B8A83EA4904}"/>
              </a:ext>
            </a:extLst>
          </p:cNvPr>
          <p:cNvGrpSpPr/>
          <p:nvPr/>
        </p:nvGrpSpPr>
        <p:grpSpPr>
          <a:xfrm>
            <a:off x="3888116" y="1313796"/>
            <a:ext cx="3256482" cy="1584040"/>
            <a:chOff x="3888116" y="1313796"/>
            <a:chExt cx="3256482" cy="158404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0BB03395-F0B7-09A4-B484-2BEE34478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28364" y="1762169"/>
              <a:ext cx="729147" cy="1061003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ADCE331-A38D-17EF-AF06-C105269AF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82335" y="1824908"/>
              <a:ext cx="1351548" cy="960927"/>
            </a:xfrm>
            <a:prstGeom prst="rect">
              <a:avLst/>
            </a:prstGeom>
          </p:spPr>
        </p:pic>
        <p:sp>
          <p:nvSpPr>
            <p:cNvPr id="14" name="Flèche courbée vers le bas 13">
              <a:extLst>
                <a:ext uri="{FF2B5EF4-FFF2-40B4-BE49-F238E27FC236}">
                  <a16:creationId xmlns:a16="http://schemas.microsoft.com/office/drawing/2014/main" id="{B001D1D6-9A17-BA8E-7A23-B866B395546A}"/>
                </a:ext>
              </a:extLst>
            </p:cNvPr>
            <p:cNvSpPr/>
            <p:nvPr/>
          </p:nvSpPr>
          <p:spPr>
            <a:xfrm>
              <a:off x="4846684" y="1582108"/>
              <a:ext cx="1216152" cy="224002"/>
            </a:xfrm>
            <a:prstGeom prst="curved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Flèche courbée vers le bas 14">
              <a:extLst>
                <a:ext uri="{FF2B5EF4-FFF2-40B4-BE49-F238E27FC236}">
                  <a16:creationId xmlns:a16="http://schemas.microsoft.com/office/drawing/2014/main" id="{566F0D41-6BFF-4157-B8A3-CDC7EC4FECEC}"/>
                </a:ext>
              </a:extLst>
            </p:cNvPr>
            <p:cNvSpPr/>
            <p:nvPr/>
          </p:nvSpPr>
          <p:spPr>
            <a:xfrm flipH="1" flipV="1">
              <a:off x="4846684" y="2673834"/>
              <a:ext cx="1216152" cy="224002"/>
            </a:xfrm>
            <a:prstGeom prst="curved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C7EAAC3-1959-0505-F496-F6455B229485}"/>
                </a:ext>
              </a:extLst>
            </p:cNvPr>
            <p:cNvSpPr txBox="1"/>
            <p:nvPr/>
          </p:nvSpPr>
          <p:spPr>
            <a:xfrm>
              <a:off x="3888116" y="1313796"/>
              <a:ext cx="12988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err="1">
                  <a:solidFill>
                    <a:srgbClr val="0070C0"/>
                  </a:solidFill>
                </a:rPr>
                <a:t>Wave</a:t>
              </a:r>
              <a:r>
                <a:rPr lang="fr-FR" sz="1200" dirty="0">
                  <a:solidFill>
                    <a:srgbClr val="0070C0"/>
                  </a:solidFill>
                </a:rPr>
                <a:t> </a:t>
              </a:r>
              <a:r>
                <a:rPr lang="fr-FR" sz="1200" dirty="0" err="1">
                  <a:solidFill>
                    <a:srgbClr val="0070C0"/>
                  </a:solidFill>
                </a:rPr>
                <a:t>preparation</a:t>
              </a:r>
              <a:endParaRPr lang="fr-FR" sz="1200" dirty="0">
                <a:solidFill>
                  <a:srgbClr val="0070C0"/>
                </a:solidFill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2506956D-BEA7-E663-876D-51A1D30BD147}"/>
                </a:ext>
              </a:extLst>
            </p:cNvPr>
            <p:cNvSpPr txBox="1"/>
            <p:nvPr/>
          </p:nvSpPr>
          <p:spPr>
            <a:xfrm>
              <a:off x="3992635" y="1528677"/>
              <a:ext cx="10390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solidFill>
                    <a:srgbClr val="0070C0"/>
                  </a:solidFill>
                </a:rPr>
                <a:t>+ Observable 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89E6BCD2-1D04-5E41-1403-3D75633A4973}"/>
                </a:ext>
              </a:extLst>
            </p:cNvPr>
            <p:cNvSpPr txBox="1"/>
            <p:nvPr/>
          </p:nvSpPr>
          <p:spPr>
            <a:xfrm>
              <a:off x="5921443" y="1415577"/>
              <a:ext cx="12231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solidFill>
                    <a:srgbClr val="0070C0"/>
                  </a:solidFill>
                </a:rPr>
                <a:t>Energy gradients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3AE7CED0-712D-6A09-2C2D-8335B588F125}"/>
                </a:ext>
              </a:extLst>
            </p:cNvPr>
            <p:cNvSpPr txBox="1"/>
            <p:nvPr/>
          </p:nvSpPr>
          <p:spPr>
            <a:xfrm>
              <a:off x="6025962" y="1605058"/>
              <a:ext cx="9911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err="1">
                  <a:solidFill>
                    <a:srgbClr val="0070C0"/>
                  </a:solidFill>
                </a:rPr>
                <a:t>Optimization</a:t>
              </a:r>
              <a:endParaRPr lang="fr-FR" sz="12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753B3B0C-0B5B-C26C-976E-1313E024A7D0}"/>
              </a:ext>
            </a:extLst>
          </p:cNvPr>
          <p:cNvGrpSpPr/>
          <p:nvPr/>
        </p:nvGrpSpPr>
        <p:grpSpPr>
          <a:xfrm>
            <a:off x="3846236" y="1256787"/>
            <a:ext cx="3401684" cy="1955800"/>
            <a:chOff x="3888116" y="1193800"/>
            <a:chExt cx="3401684" cy="1955800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EC87DC81-118B-D908-06BA-E46A2C909F5E}"/>
                </a:ext>
              </a:extLst>
            </p:cNvPr>
            <p:cNvSpPr/>
            <p:nvPr/>
          </p:nvSpPr>
          <p:spPr>
            <a:xfrm>
              <a:off x="3888116" y="1193800"/>
              <a:ext cx="3401684" cy="1955800"/>
            </a:xfrm>
            <a:prstGeom prst="roundRect">
              <a:avLst/>
            </a:prstGeom>
            <a:solidFill>
              <a:srgbClr val="00B050">
                <a:alpha val="3175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F2A45B7D-B9F8-19B7-20FE-D0BBB991C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77502" y="1550758"/>
              <a:ext cx="1819018" cy="1293290"/>
            </a:xfrm>
            <a:prstGeom prst="rect">
              <a:avLst/>
            </a:prstGeom>
          </p:spPr>
        </p:pic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67914A8F-AEC9-D8B5-1153-98D0CA8EB564}"/>
              </a:ext>
            </a:extLst>
          </p:cNvPr>
          <p:cNvGrpSpPr/>
          <p:nvPr/>
        </p:nvGrpSpPr>
        <p:grpSpPr>
          <a:xfrm>
            <a:off x="7289800" y="1193800"/>
            <a:ext cx="2535500" cy="2737933"/>
            <a:chOff x="7289800" y="1193800"/>
            <a:chExt cx="2535500" cy="2737933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C0CB796D-FB09-A9B7-F128-B5920ACCD048}"/>
                </a:ext>
              </a:extLst>
            </p:cNvPr>
            <p:cNvGrpSpPr/>
            <p:nvPr/>
          </p:nvGrpSpPr>
          <p:grpSpPr>
            <a:xfrm>
              <a:off x="7289800" y="1193800"/>
              <a:ext cx="1833980" cy="1541506"/>
              <a:chOff x="7289800" y="1193800"/>
              <a:chExt cx="1833980" cy="1541506"/>
            </a:xfrm>
          </p:grpSpPr>
          <p:sp>
            <p:nvSpPr>
              <p:cNvPr id="23" name="Flèche vers la droite 22">
                <a:extLst>
                  <a:ext uri="{FF2B5EF4-FFF2-40B4-BE49-F238E27FC236}">
                    <a16:creationId xmlns:a16="http://schemas.microsoft.com/office/drawing/2014/main" id="{20BEC3C4-91C6-FBBC-BEB4-0943D5F344D5}"/>
                  </a:ext>
                </a:extLst>
              </p:cNvPr>
              <p:cNvSpPr/>
              <p:nvPr/>
            </p:nvSpPr>
            <p:spPr>
              <a:xfrm>
                <a:off x="7342181" y="1951456"/>
                <a:ext cx="508216" cy="530943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B1E2C6C6-E06E-1CB5-3DB0-A062FFC18B90}"/>
                  </a:ext>
                </a:extLst>
              </p:cNvPr>
              <p:cNvSpPr txBox="1"/>
              <p:nvPr/>
            </p:nvSpPr>
            <p:spPr>
              <a:xfrm>
                <a:off x="7289800" y="1193800"/>
                <a:ext cx="1196674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400" dirty="0" err="1">
                    <a:solidFill>
                      <a:srgbClr val="0070C0"/>
                    </a:solidFill>
                  </a:rPr>
                  <a:t>After</a:t>
                </a:r>
                <a:r>
                  <a:rPr lang="fr-FR" sz="1400" dirty="0">
                    <a:solidFill>
                      <a:srgbClr val="0070C0"/>
                    </a:solidFill>
                  </a:rPr>
                  <a:t> optimal </a:t>
                </a:r>
              </a:p>
              <a:p>
                <a:pPr algn="ctr"/>
                <a:r>
                  <a:rPr lang="fr-FR" sz="1400" dirty="0">
                    <a:solidFill>
                      <a:srgbClr val="0070C0"/>
                    </a:solidFill>
                  </a:rPr>
                  <a:t>solution</a:t>
                </a:r>
              </a:p>
              <a:p>
                <a:pPr algn="ctr"/>
                <a:r>
                  <a:rPr lang="fr-FR" sz="1400" dirty="0">
                    <a:solidFill>
                      <a:srgbClr val="0070C0"/>
                    </a:solidFill>
                  </a:rPr>
                  <a:t>Is </a:t>
                </a:r>
                <a:r>
                  <a:rPr lang="fr-FR" sz="1400" dirty="0" err="1">
                    <a:solidFill>
                      <a:srgbClr val="0070C0"/>
                    </a:solidFill>
                  </a:rPr>
                  <a:t>found</a:t>
                </a:r>
                <a:endParaRPr lang="fr-FR" sz="1400" dirty="0">
                  <a:solidFill>
                    <a:srgbClr val="0070C0"/>
                  </a:solidFill>
                </a:endParaRPr>
              </a:p>
            </p:txBody>
          </p:sp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FBB7048C-D35C-6AEA-BE50-78EF04ED4C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394633" y="1674303"/>
                <a:ext cx="729147" cy="1061003"/>
              </a:xfrm>
              <a:prstGeom prst="rect">
                <a:avLst/>
              </a:prstGeom>
            </p:spPr>
          </p:pic>
        </p:grpSp>
        <p:sp>
          <p:nvSpPr>
            <p:cNvPr id="26" name="Flèche vers le bas 25">
              <a:extLst>
                <a:ext uri="{FF2B5EF4-FFF2-40B4-BE49-F238E27FC236}">
                  <a16:creationId xmlns:a16="http://schemas.microsoft.com/office/drawing/2014/main" id="{7A39E051-16B7-86AC-00F0-A4CBC522B968}"/>
                </a:ext>
              </a:extLst>
            </p:cNvPr>
            <p:cNvSpPr/>
            <p:nvPr/>
          </p:nvSpPr>
          <p:spPr>
            <a:xfrm>
              <a:off x="8486474" y="2735306"/>
              <a:ext cx="637306" cy="162530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7500F2D6-3C9E-6E71-8183-1BC665A7CCCB}"/>
                </a:ext>
              </a:extLst>
            </p:cNvPr>
            <p:cNvSpPr txBox="1"/>
            <p:nvPr/>
          </p:nvSpPr>
          <p:spPr>
            <a:xfrm>
              <a:off x="7693113" y="3008403"/>
              <a:ext cx="213218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dirty="0" err="1">
                  <a:solidFill>
                    <a:srgbClr val="0070C0"/>
                  </a:solidFill>
                </a:rPr>
                <a:t>Build</a:t>
              </a:r>
              <a:r>
                <a:rPr lang="fr-FR" dirty="0">
                  <a:solidFill>
                    <a:srgbClr val="0070C0"/>
                  </a:solidFill>
                </a:rPr>
                <a:t> the </a:t>
              </a:r>
            </a:p>
            <a:p>
              <a:pPr algn="ctr"/>
              <a:r>
                <a:rPr lang="fr-FR" dirty="0" err="1">
                  <a:solidFill>
                    <a:srgbClr val="0070C0"/>
                  </a:solidFill>
                </a:rPr>
                <a:t>Approximate</a:t>
              </a:r>
              <a:r>
                <a:rPr lang="fr-FR" dirty="0">
                  <a:solidFill>
                    <a:srgbClr val="0070C0"/>
                  </a:solidFill>
                </a:rPr>
                <a:t> GS</a:t>
              </a:r>
            </a:p>
            <a:p>
              <a:pPr algn="ctr"/>
              <a:r>
                <a:rPr lang="fr-FR" dirty="0" err="1">
                  <a:solidFill>
                    <a:srgbClr val="0070C0"/>
                  </a:solidFill>
                </a:rPr>
                <a:t>Compute</a:t>
              </a:r>
              <a:r>
                <a:rPr lang="fr-FR" dirty="0">
                  <a:solidFill>
                    <a:srgbClr val="0070C0"/>
                  </a:solidFill>
                </a:rPr>
                <a:t> observable</a:t>
              </a:r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3A55F3F8-AFBA-7893-0C23-7AA31ECF90F0}"/>
              </a:ext>
            </a:extLst>
          </p:cNvPr>
          <p:cNvGrpSpPr/>
          <p:nvPr/>
        </p:nvGrpSpPr>
        <p:grpSpPr>
          <a:xfrm>
            <a:off x="7438420" y="4130272"/>
            <a:ext cx="2311083" cy="2371242"/>
            <a:chOff x="7438420" y="4130272"/>
            <a:chExt cx="2311083" cy="2371242"/>
          </a:xfrm>
        </p:grpSpPr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C4249879-C87D-8A98-EC5C-1F0C26E076B2}"/>
                </a:ext>
              </a:extLst>
            </p:cNvPr>
            <p:cNvSpPr txBox="1"/>
            <p:nvPr/>
          </p:nvSpPr>
          <p:spPr>
            <a:xfrm>
              <a:off x="7438420" y="4130272"/>
              <a:ext cx="231108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/>
                <a:t>RIKEN-</a:t>
              </a:r>
              <a:r>
                <a:rPr lang="en-US" sz="1800" dirty="0" err="1"/>
                <a:t>Quantinuum’s</a:t>
              </a:r>
              <a:r>
                <a:rPr lang="en-US" sz="1800" dirty="0"/>
                <a:t> </a:t>
              </a:r>
            </a:p>
            <a:p>
              <a:pPr algn="ctr"/>
              <a:r>
                <a:rPr lang="en-US" sz="1800" dirty="0" err="1"/>
                <a:t>Reimei</a:t>
              </a:r>
              <a:r>
                <a:rPr lang="en-US" sz="1800" dirty="0"/>
                <a:t> device </a:t>
              </a:r>
            </a:p>
            <a:p>
              <a:pPr algn="ctr"/>
              <a:r>
                <a:rPr lang="en-US" dirty="0"/>
                <a:t>(trapped Ion)</a:t>
              </a:r>
              <a:endParaRPr lang="fr-FR" dirty="0"/>
            </a:p>
          </p:txBody>
        </p: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56DF9149-6F52-9650-8AC8-A78FEB00A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25586" y="5144896"/>
              <a:ext cx="1936750" cy="1356618"/>
            </a:xfrm>
            <a:prstGeom prst="rect">
              <a:avLst/>
            </a:prstGeom>
          </p:spPr>
        </p:pic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CBD0BC71-FD26-3A02-8990-C9B2511F20DE}"/>
              </a:ext>
            </a:extLst>
          </p:cNvPr>
          <p:cNvGrpSpPr/>
          <p:nvPr/>
        </p:nvGrpSpPr>
        <p:grpSpPr>
          <a:xfrm>
            <a:off x="280699" y="3401301"/>
            <a:ext cx="7423871" cy="3393807"/>
            <a:chOff x="280699" y="3401301"/>
            <a:chExt cx="7423871" cy="3393807"/>
          </a:xfrm>
        </p:grpSpPr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8EEBA0A5-A776-5158-719E-5A185773DE77}"/>
                </a:ext>
              </a:extLst>
            </p:cNvPr>
            <p:cNvSpPr txBox="1"/>
            <p:nvPr/>
          </p:nvSpPr>
          <p:spPr>
            <a:xfrm>
              <a:off x="280699" y="6452707"/>
              <a:ext cx="7423871" cy="3424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25" dirty="0"/>
                <a:t>Sota Yoshida, Takeshi Sato, Takumi Ogata, Masaaki Kimura, </a:t>
              </a:r>
              <a:r>
                <a:rPr lang="en-US" sz="1463" dirty="0"/>
                <a:t>Phys. Rev. Res.</a:t>
              </a:r>
              <a:r>
                <a:rPr lang="en-US" sz="1625" dirty="0"/>
                <a:t> (2026)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99D999C-E999-BFD2-09AF-923C6686A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61105" y="3578477"/>
              <a:ext cx="5275098" cy="2977035"/>
            </a:xfrm>
            <a:prstGeom prst="rect">
              <a:avLst/>
            </a:prstGeom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F07BE7E9-1679-2882-C064-F70E3EA40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64083" y="3401301"/>
              <a:ext cx="3144866" cy="1576991"/>
            </a:xfrm>
            <a:prstGeom prst="rect">
              <a:avLst/>
            </a:prstGeom>
            <a:ln w="38100">
              <a:solidFill>
                <a:srgbClr val="0070C0"/>
              </a:solidFill>
            </a:ln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8379BD57-90B8-9118-DEE5-659700FA5145}"/>
              </a:ext>
            </a:extLst>
          </p:cNvPr>
          <p:cNvSpPr/>
          <p:nvPr/>
        </p:nvSpPr>
        <p:spPr>
          <a:xfrm>
            <a:off x="4102183" y="4066772"/>
            <a:ext cx="2952984" cy="289328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7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B2D8EB11-3921-9278-D7D8-861EC2339360}"/>
              </a:ext>
            </a:extLst>
          </p:cNvPr>
          <p:cNvGrpSpPr/>
          <p:nvPr/>
        </p:nvGrpSpPr>
        <p:grpSpPr>
          <a:xfrm>
            <a:off x="127788" y="0"/>
            <a:ext cx="4128336" cy="2365894"/>
            <a:chOff x="500322" y="3891225"/>
            <a:chExt cx="4128336" cy="2365894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7055ED0-A008-E795-AB49-5144A24A9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0322" y="4260557"/>
              <a:ext cx="1833739" cy="752654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A8E70827-5AD9-B159-CFCC-657FAACF0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0904" y="4384303"/>
              <a:ext cx="1807754" cy="748800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23BBF20E-213A-43B2-C7FA-27A632974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4377" y="5426364"/>
              <a:ext cx="1807754" cy="748800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330D5F83-FB8E-B777-E087-7F0834557925}"/>
                </a:ext>
              </a:extLst>
            </p:cNvPr>
            <p:cNvSpPr txBox="1"/>
            <p:nvPr/>
          </p:nvSpPr>
          <p:spPr>
            <a:xfrm>
              <a:off x="1013150" y="3891225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Beam 1</a:t>
              </a: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9FE23722-0062-CCFB-30F4-EA4489FD6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06606" y="5508319"/>
              <a:ext cx="950400" cy="748800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3E9A9B5-D7E9-38F0-5258-A842B4A64B09}"/>
                </a:ext>
              </a:extLst>
            </p:cNvPr>
            <p:cNvSpPr txBox="1"/>
            <p:nvPr/>
          </p:nvSpPr>
          <p:spPr>
            <a:xfrm>
              <a:off x="1013149" y="5108579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Beam 2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AFFE9F2-DB20-FD3B-2600-5E117B35EE5D}"/>
                </a:ext>
              </a:extLst>
            </p:cNvPr>
            <p:cNvSpPr txBox="1"/>
            <p:nvPr/>
          </p:nvSpPr>
          <p:spPr>
            <a:xfrm>
              <a:off x="3287907" y="5138987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Beam 3</a:t>
              </a:r>
            </a:p>
          </p:txBody>
        </p:sp>
        <p:sp>
          <p:nvSpPr>
            <p:cNvPr id="13" name="Double flèche horizontale 12">
              <a:extLst>
                <a:ext uri="{FF2B5EF4-FFF2-40B4-BE49-F238E27FC236}">
                  <a16:creationId xmlns:a16="http://schemas.microsoft.com/office/drawing/2014/main" id="{ADF49587-189A-211C-7258-56785BDA411C}"/>
                </a:ext>
              </a:extLst>
            </p:cNvPr>
            <p:cNvSpPr/>
            <p:nvPr/>
          </p:nvSpPr>
          <p:spPr>
            <a:xfrm rot="3845915">
              <a:off x="1786449" y="5117104"/>
              <a:ext cx="610059" cy="162618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Double flèche horizontale 13">
              <a:extLst>
                <a:ext uri="{FF2B5EF4-FFF2-40B4-BE49-F238E27FC236}">
                  <a16:creationId xmlns:a16="http://schemas.microsoft.com/office/drawing/2014/main" id="{05907713-268A-C570-F734-A273E8D2A6C0}"/>
                </a:ext>
              </a:extLst>
            </p:cNvPr>
            <p:cNvSpPr/>
            <p:nvPr/>
          </p:nvSpPr>
          <p:spPr>
            <a:xfrm rot="468856">
              <a:off x="2244348" y="4769066"/>
              <a:ext cx="610059" cy="162618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Double flèche horizontale 14">
              <a:extLst>
                <a:ext uri="{FF2B5EF4-FFF2-40B4-BE49-F238E27FC236}">
                  <a16:creationId xmlns:a16="http://schemas.microsoft.com/office/drawing/2014/main" id="{A4CFA173-0855-2032-9236-405A51AAE35A}"/>
                </a:ext>
              </a:extLst>
            </p:cNvPr>
            <p:cNvSpPr/>
            <p:nvPr/>
          </p:nvSpPr>
          <p:spPr>
            <a:xfrm rot="19133599">
              <a:off x="2394047" y="5296953"/>
              <a:ext cx="610059" cy="162618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4157144D-4F11-F03B-7822-63F0DD711C22}"/>
              </a:ext>
            </a:extLst>
          </p:cNvPr>
          <p:cNvGrpSpPr/>
          <p:nvPr/>
        </p:nvGrpSpPr>
        <p:grpSpPr>
          <a:xfrm>
            <a:off x="1576992" y="3225"/>
            <a:ext cx="8329008" cy="646331"/>
            <a:chOff x="1576992" y="3225"/>
            <a:chExt cx="8329008" cy="646331"/>
          </a:xfrm>
        </p:grpSpPr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CAB45AC4-9757-7FEF-3F93-B6D6FFEA3CA1}"/>
                </a:ext>
              </a:extLst>
            </p:cNvPr>
            <p:cNvCxnSpPr/>
            <p:nvPr/>
          </p:nvCxnSpPr>
          <p:spPr>
            <a:xfrm flipV="1">
              <a:off x="1576992" y="369332"/>
              <a:ext cx="8215371" cy="17648"/>
            </a:xfrm>
            <a:prstGeom prst="line">
              <a:avLst/>
            </a:prstGeom>
            <a:ln w="285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5A577B1-B917-A2AC-6B79-04ECD4548007}"/>
                </a:ext>
              </a:extLst>
            </p:cNvPr>
            <p:cNvSpPr txBox="1"/>
            <p:nvPr/>
          </p:nvSpPr>
          <p:spPr>
            <a:xfrm>
              <a:off x="5121100" y="3225"/>
              <a:ext cx="478490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70C0"/>
                  </a:solidFill>
                </a:rPr>
                <a:t>A focus on neutrino oscillation physics simulated </a:t>
              </a:r>
            </a:p>
            <a:p>
              <a:pPr algn="r"/>
              <a:r>
                <a:rPr lang="en-US" dirty="0">
                  <a:solidFill>
                    <a:srgbClr val="0070C0"/>
                  </a:solidFill>
                </a:rPr>
                <a:t>on quantum computers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59AAEB0-C45D-F752-BB7B-C8AE59C2A7BD}"/>
              </a:ext>
            </a:extLst>
          </p:cNvPr>
          <p:cNvSpPr txBox="1"/>
          <p:nvPr/>
        </p:nvSpPr>
        <p:spPr>
          <a:xfrm>
            <a:off x="4744270" y="640489"/>
            <a:ext cx="4784899" cy="4216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Illustration of the Hamiltonian (2 flavor </a:t>
            </a:r>
            <a:r>
              <a:rPr lang="en-US" dirty="0" err="1"/>
              <a:t>approx</a:t>
            </a:r>
            <a:r>
              <a:rPr lang="en-US" dirty="0"/>
              <a:t>)</a:t>
            </a:r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1112164A-F263-DAD7-722C-38C55D35811D}"/>
              </a:ext>
            </a:extLst>
          </p:cNvPr>
          <p:cNvGrpSpPr/>
          <p:nvPr/>
        </p:nvGrpSpPr>
        <p:grpSpPr>
          <a:xfrm>
            <a:off x="4295014" y="1121986"/>
            <a:ext cx="5380520" cy="1505494"/>
            <a:chOff x="4295014" y="1121986"/>
            <a:chExt cx="5380520" cy="1505494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A99DBF2C-4D7E-0773-CB0D-DEE31B48D7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84677" y="1121986"/>
              <a:ext cx="3990857" cy="720000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0E3468EC-5F74-870C-367E-BC82142052C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74453" y="1907480"/>
              <a:ext cx="3801081" cy="720000"/>
            </a:xfrm>
            <a:prstGeom prst="rect">
              <a:avLst/>
            </a:prstGeom>
          </p:spPr>
        </p:pic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95CAAECF-77AB-0CBA-9C19-4DED49FFDF5C}"/>
                </a:ext>
              </a:extLst>
            </p:cNvPr>
            <p:cNvSpPr txBox="1"/>
            <p:nvPr/>
          </p:nvSpPr>
          <p:spPr>
            <a:xfrm>
              <a:off x="4295014" y="1297320"/>
              <a:ext cx="11651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Oscillation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B0A95B55-BE56-9703-A0D5-AE30C8B96590}"/>
                </a:ext>
              </a:extLst>
            </p:cNvPr>
            <p:cNvSpPr txBox="1"/>
            <p:nvPr/>
          </p:nvSpPr>
          <p:spPr>
            <a:xfrm>
              <a:off x="4295014" y="2082814"/>
              <a:ext cx="10102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Coupling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03673328-EFD0-C698-64E0-58F57D6CD523}"/>
              </a:ext>
            </a:extLst>
          </p:cNvPr>
          <p:cNvGrpSpPr/>
          <p:nvPr/>
        </p:nvGrpSpPr>
        <p:grpSpPr>
          <a:xfrm>
            <a:off x="22106" y="2801905"/>
            <a:ext cx="9884162" cy="4064500"/>
            <a:chOff x="22106" y="2801905"/>
            <a:chExt cx="9884162" cy="4064500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09AF03D5-E758-FCF8-1769-FD6EBF21E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09183" y="4583918"/>
              <a:ext cx="1523174" cy="1911846"/>
            </a:xfrm>
            <a:prstGeom prst="rect">
              <a:avLst/>
            </a:prstGeom>
          </p:spPr>
        </p:pic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0A42C6E2-59D2-FC16-A46D-5D88554FD7BF}"/>
                </a:ext>
              </a:extLst>
            </p:cNvPr>
            <p:cNvSpPr txBox="1"/>
            <p:nvPr/>
          </p:nvSpPr>
          <p:spPr>
            <a:xfrm>
              <a:off x="2449179" y="6472773"/>
              <a:ext cx="28655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/>
                <a:t>Amitrano,et</a:t>
              </a:r>
              <a:r>
                <a:rPr lang="en-US" sz="1600" dirty="0"/>
                <a:t> al, PRD 107, (2023) </a:t>
              </a:r>
            </a:p>
          </p:txBody>
        </p:sp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45D50069-1731-FD7C-9A97-F7323C1A3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96481" y="5077858"/>
              <a:ext cx="1926209" cy="1417905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5566CF82-F1F4-C924-03D4-AC4B64BCA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718112" y="4436939"/>
              <a:ext cx="2685282" cy="1526688"/>
            </a:xfrm>
            <a:prstGeom prst="rect">
              <a:avLst/>
            </a:prstGeom>
          </p:spPr>
        </p:pic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5001F018-EFC7-BB1F-B7D6-68F11621404A}"/>
                </a:ext>
              </a:extLst>
            </p:cNvPr>
            <p:cNvSpPr txBox="1"/>
            <p:nvPr/>
          </p:nvSpPr>
          <p:spPr>
            <a:xfrm>
              <a:off x="5156198" y="5836056"/>
              <a:ext cx="22471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Illa et al, </a:t>
              </a:r>
              <a:r>
                <a:rPr lang="fr-FR" sz="1600" dirty="0"/>
                <a:t>PRL 130 (2023) </a:t>
              </a:r>
              <a:r>
                <a:rPr lang="en-US" sz="1600" dirty="0"/>
                <a:t> </a:t>
              </a:r>
            </a:p>
          </p:txBody>
        </p: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575808DB-B6A7-D1AB-6B05-A2CD4DE09E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404368" y="3979774"/>
              <a:ext cx="2501900" cy="1879600"/>
            </a:xfrm>
            <a:prstGeom prst="rect">
              <a:avLst/>
            </a:prstGeom>
          </p:spPr>
        </p:pic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2C254762-225F-8B27-9A71-C2843A8C4B16}"/>
                </a:ext>
              </a:extLst>
            </p:cNvPr>
            <p:cNvSpPr txBox="1"/>
            <p:nvPr/>
          </p:nvSpPr>
          <p:spPr>
            <a:xfrm>
              <a:off x="8151765" y="5794591"/>
              <a:ext cx="169629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Turro et al, </a:t>
              </a:r>
              <a:endParaRPr lang="fr-FR" sz="1600" dirty="0">
                <a:latin typeface="SFRM0900"/>
              </a:endParaRPr>
            </a:p>
            <a:p>
              <a:r>
                <a:rPr lang="fr-FR" sz="1600" dirty="0">
                  <a:latin typeface="SFRM0900"/>
                </a:rPr>
                <a:t>PRD </a:t>
              </a:r>
              <a:r>
                <a:rPr lang="fr-FR" sz="1600" dirty="0"/>
                <a:t>D 111 (2025) </a:t>
              </a:r>
              <a:endParaRPr lang="en-US" sz="1600" dirty="0"/>
            </a:p>
          </p:txBody>
        </p:sp>
        <p:sp>
          <p:nvSpPr>
            <p:cNvPr id="35" name="Flèche vers la droite 34">
              <a:extLst>
                <a:ext uri="{FF2B5EF4-FFF2-40B4-BE49-F238E27FC236}">
                  <a16:creationId xmlns:a16="http://schemas.microsoft.com/office/drawing/2014/main" id="{E4C344F7-B03A-7D32-14D0-539782B0ED21}"/>
                </a:ext>
              </a:extLst>
            </p:cNvPr>
            <p:cNvSpPr/>
            <p:nvPr/>
          </p:nvSpPr>
          <p:spPr>
            <a:xfrm rot="21107084">
              <a:off x="393853" y="3998822"/>
              <a:ext cx="8700832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BE7C16AA-A1D1-DB10-C613-289DFA27F8B8}"/>
                </a:ext>
              </a:extLst>
            </p:cNvPr>
            <p:cNvSpPr txBox="1"/>
            <p:nvPr/>
          </p:nvSpPr>
          <p:spPr>
            <a:xfrm>
              <a:off x="22106" y="6527851"/>
              <a:ext cx="522393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/>
                <a:t>Hall et al, </a:t>
              </a:r>
              <a:r>
                <a:rPr lang="fr-FR" sz="1600" dirty="0"/>
                <a:t>PRD 104 (2021)</a:t>
              </a: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D13823C6-701F-A90F-F337-AB667B7765AE}"/>
                </a:ext>
              </a:extLst>
            </p:cNvPr>
            <p:cNvSpPr txBox="1"/>
            <p:nvPr/>
          </p:nvSpPr>
          <p:spPr>
            <a:xfrm>
              <a:off x="195770" y="3887201"/>
              <a:ext cx="15231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4</a:t>
              </a:r>
              <a:r>
                <a:rPr lang="en-US" dirty="0">
                  <a:solidFill>
                    <a:srgbClr val="0070C0"/>
                  </a:solidFill>
                </a:rPr>
                <a:t> neutrinos </a:t>
              </a:r>
            </a:p>
            <a:p>
              <a:pPr algn="ctr"/>
              <a:r>
                <a:rPr lang="en-US" dirty="0">
                  <a:solidFill>
                    <a:srgbClr val="0070C0"/>
                  </a:solidFill>
                </a:rPr>
                <a:t>IBM-Vigo QPU</a:t>
              </a: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7D31599F-C114-17E0-7854-767B26480244}"/>
                </a:ext>
              </a:extLst>
            </p:cNvPr>
            <p:cNvSpPr txBox="1"/>
            <p:nvPr/>
          </p:nvSpPr>
          <p:spPr>
            <a:xfrm>
              <a:off x="2189378" y="3341714"/>
              <a:ext cx="196303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4 &amp; 8 </a:t>
              </a:r>
              <a:r>
                <a:rPr lang="en-US" dirty="0">
                  <a:solidFill>
                    <a:srgbClr val="0070C0"/>
                  </a:solidFill>
                </a:rPr>
                <a:t>neutrinos </a:t>
              </a:r>
            </a:p>
            <a:p>
              <a:pPr algn="ctr"/>
              <a:r>
                <a:rPr lang="en-US" dirty="0">
                  <a:solidFill>
                    <a:srgbClr val="0070C0"/>
                  </a:solidFill>
                </a:rPr>
                <a:t>HQD-H1 </a:t>
              </a:r>
            </a:p>
            <a:p>
              <a:pPr algn="ctr"/>
              <a:r>
                <a:rPr lang="en-US" dirty="0">
                  <a:solidFill>
                    <a:srgbClr val="0070C0"/>
                  </a:solidFill>
                </a:rPr>
                <a:t>Trapped Ion device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9777C5C2-094F-EA9B-A265-255FA83C0B36}"/>
                </a:ext>
              </a:extLst>
            </p:cNvPr>
            <p:cNvSpPr txBox="1"/>
            <p:nvPr/>
          </p:nvSpPr>
          <p:spPr>
            <a:xfrm>
              <a:off x="4543097" y="2936659"/>
              <a:ext cx="213077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12</a:t>
              </a:r>
              <a:r>
                <a:rPr lang="en-US" dirty="0">
                  <a:solidFill>
                    <a:srgbClr val="0070C0"/>
                  </a:solidFill>
                </a:rPr>
                <a:t> neutrinos</a:t>
              </a:r>
            </a:p>
            <a:p>
              <a:pPr algn="ctr"/>
              <a:r>
                <a:rPr lang="fr-FR" sz="1800" dirty="0" err="1">
                  <a:solidFill>
                    <a:srgbClr val="0070C0"/>
                  </a:solidFill>
                  <a:effectLst/>
                  <a:latin typeface="SFRM0900"/>
                </a:rPr>
                <a:t>Quantinuum’s</a:t>
              </a:r>
              <a:r>
                <a:rPr lang="fr-FR" sz="1800" dirty="0">
                  <a:solidFill>
                    <a:srgbClr val="0070C0"/>
                  </a:solidFill>
                  <a:effectLst/>
                  <a:latin typeface="SFRM0900"/>
                </a:rPr>
                <a:t> </a:t>
              </a:r>
              <a:r>
                <a:rPr lang="fr-FR" sz="1800" dirty="0">
                  <a:solidFill>
                    <a:srgbClr val="0070C0"/>
                  </a:solidFill>
                  <a:effectLst/>
                  <a:latin typeface="SFTT0900"/>
                </a:rPr>
                <a:t>H1-1 </a:t>
              </a:r>
            </a:p>
            <a:p>
              <a:pPr algn="ctr"/>
              <a:r>
                <a:rPr lang="fr-FR" sz="1800" dirty="0">
                  <a:solidFill>
                    <a:srgbClr val="0070C0"/>
                  </a:solidFill>
                  <a:effectLst/>
                  <a:latin typeface="SFRM0900"/>
                </a:rPr>
                <a:t>20 qubit </a:t>
              </a:r>
              <a:r>
                <a:rPr lang="fr-FR" sz="1800" dirty="0" err="1">
                  <a:solidFill>
                    <a:srgbClr val="0070C0"/>
                  </a:solidFill>
                  <a:effectLst/>
                  <a:latin typeface="SFRM0900"/>
                </a:rPr>
                <a:t>trapped</a:t>
              </a:r>
              <a:r>
                <a:rPr lang="fr-FR" sz="1800" dirty="0">
                  <a:solidFill>
                    <a:srgbClr val="0070C0"/>
                  </a:solidFill>
                  <a:effectLst/>
                  <a:latin typeface="SFRM0900"/>
                </a:rPr>
                <a:t>-ion</a:t>
              </a:r>
              <a:endParaRPr lang="en-US" dirty="0">
                <a:solidFill>
                  <a:srgbClr val="0070C0"/>
                </a:solidFill>
              </a:endParaRP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A9BD6FF2-FC67-702E-4A6F-36C85B938F7E}"/>
                </a:ext>
              </a:extLst>
            </p:cNvPr>
            <p:cNvSpPr txBox="1"/>
            <p:nvPr/>
          </p:nvSpPr>
          <p:spPr>
            <a:xfrm>
              <a:off x="7368783" y="2801905"/>
              <a:ext cx="21900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12 </a:t>
              </a:r>
              <a:r>
                <a:rPr lang="en-US" dirty="0">
                  <a:solidFill>
                    <a:srgbClr val="0070C0"/>
                  </a:solidFill>
                </a:rPr>
                <a:t>neutrinos / qutrits</a:t>
              </a:r>
            </a:p>
            <a:p>
              <a:pPr algn="ctr"/>
              <a:r>
                <a:rPr lang="fr-FR" sz="1800" dirty="0">
                  <a:solidFill>
                    <a:srgbClr val="0070C0"/>
                  </a:solidFill>
                  <a:effectLst/>
                  <a:latin typeface="SFTT0900"/>
                </a:rPr>
                <a:t>H1-1 &amp; </a:t>
              </a:r>
              <a:r>
                <a:rPr lang="fr-FR" sz="1800" dirty="0" err="1">
                  <a:solidFill>
                    <a:srgbClr val="0070C0"/>
                  </a:solidFill>
                  <a:effectLst/>
                  <a:latin typeface="SFTT0900"/>
                </a:rPr>
                <a:t>ibm_torino</a:t>
              </a:r>
              <a:endParaRPr lang="fr-FR" sz="1800" dirty="0">
                <a:solidFill>
                  <a:srgbClr val="0070C0"/>
                </a:solidFill>
                <a:effectLst/>
                <a:latin typeface="SFTT090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270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e 42">
            <a:extLst>
              <a:ext uri="{FF2B5EF4-FFF2-40B4-BE49-F238E27FC236}">
                <a16:creationId xmlns:a16="http://schemas.microsoft.com/office/drawing/2014/main" id="{048C6FBF-3812-1F6B-6E8A-03E2A339E205}"/>
              </a:ext>
            </a:extLst>
          </p:cNvPr>
          <p:cNvGrpSpPr/>
          <p:nvPr/>
        </p:nvGrpSpPr>
        <p:grpSpPr>
          <a:xfrm>
            <a:off x="5063823" y="2853499"/>
            <a:ext cx="2137925" cy="2833644"/>
            <a:chOff x="5063823" y="2853499"/>
            <a:chExt cx="2137925" cy="2833644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7EBB329-80A3-06CF-5485-E0FCBB89A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10829" y="3987105"/>
              <a:ext cx="1890919" cy="1420589"/>
            </a:xfrm>
            <a:prstGeom prst="rect">
              <a:avLst/>
            </a:prstGeom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3CC77C8C-A3C8-D29C-CBF9-01487C9A9483}"/>
                </a:ext>
              </a:extLst>
            </p:cNvPr>
            <p:cNvSpPr txBox="1"/>
            <p:nvPr/>
          </p:nvSpPr>
          <p:spPr>
            <a:xfrm>
              <a:off x="5598249" y="5410144"/>
              <a:ext cx="15580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Turro, PRD 111 (2025)</a:t>
              </a:r>
              <a:endParaRPr lang="fr-FR" sz="1200" dirty="0">
                <a:latin typeface="SFRM0900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8642B9E9-9A3A-98B5-2422-54F4BCAA4DAE}"/>
                </a:ext>
              </a:extLst>
            </p:cNvPr>
            <p:cNvSpPr txBox="1"/>
            <p:nvPr/>
          </p:nvSpPr>
          <p:spPr>
            <a:xfrm>
              <a:off x="5063823" y="2853499"/>
              <a:ext cx="19639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FF0000"/>
                  </a:solidFill>
                </a:rPr>
                <a:t>12</a:t>
              </a:r>
              <a:r>
                <a:rPr lang="en-US" sz="1600" dirty="0">
                  <a:solidFill>
                    <a:srgbClr val="0070C0"/>
                  </a:solidFill>
                </a:rPr>
                <a:t> neutrinos / qutrits</a:t>
              </a:r>
            </a:p>
            <a:p>
              <a:pPr algn="ctr"/>
              <a:r>
                <a:rPr lang="fr-FR" sz="1600" dirty="0">
                  <a:solidFill>
                    <a:srgbClr val="0070C0"/>
                  </a:solidFill>
                  <a:effectLst/>
                  <a:latin typeface="SFTT0900"/>
                </a:rPr>
                <a:t>H1-1 &amp; </a:t>
              </a:r>
              <a:r>
                <a:rPr lang="fr-FR" sz="1600" dirty="0" err="1">
                  <a:solidFill>
                    <a:srgbClr val="0070C0"/>
                  </a:solidFill>
                  <a:effectLst/>
                  <a:latin typeface="SFTT0900"/>
                </a:rPr>
                <a:t>ibm_torino</a:t>
              </a:r>
              <a:endParaRPr lang="fr-FR" sz="1600" dirty="0">
                <a:solidFill>
                  <a:srgbClr val="0070C0"/>
                </a:solidFill>
                <a:effectLst/>
                <a:latin typeface="SFTT0900"/>
              </a:endParaRPr>
            </a:p>
          </p:txBody>
        </p:sp>
      </p:grp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25752348-1389-C2EC-7D0B-F9653B7574CE}"/>
              </a:ext>
            </a:extLst>
          </p:cNvPr>
          <p:cNvCxnSpPr/>
          <p:nvPr/>
        </p:nvCxnSpPr>
        <p:spPr>
          <a:xfrm flipV="1">
            <a:off x="1666245" y="447242"/>
            <a:ext cx="8215371" cy="17648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CBA1B81-21AC-E585-5900-6E61598C50E7}"/>
              </a:ext>
            </a:extLst>
          </p:cNvPr>
          <p:cNvGrpSpPr/>
          <p:nvPr/>
        </p:nvGrpSpPr>
        <p:grpSpPr>
          <a:xfrm>
            <a:off x="31419" y="3828333"/>
            <a:ext cx="8503115" cy="3046600"/>
            <a:chOff x="31419" y="3828333"/>
            <a:chExt cx="8503115" cy="3046600"/>
          </a:xfrm>
        </p:grpSpPr>
        <p:sp>
          <p:nvSpPr>
            <p:cNvPr id="16" name="Flèche vers la droite 15">
              <a:extLst>
                <a:ext uri="{FF2B5EF4-FFF2-40B4-BE49-F238E27FC236}">
                  <a16:creationId xmlns:a16="http://schemas.microsoft.com/office/drawing/2014/main" id="{5004E6EC-031F-524D-0B4B-F8EB0818E5B6}"/>
                </a:ext>
              </a:extLst>
            </p:cNvPr>
            <p:cNvSpPr/>
            <p:nvPr/>
          </p:nvSpPr>
          <p:spPr>
            <a:xfrm rot="20894216">
              <a:off x="387614" y="3828333"/>
              <a:ext cx="8146920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CA54F3BC-9E29-F2F4-0C46-4BEEF89EDF7B}"/>
                </a:ext>
              </a:extLst>
            </p:cNvPr>
            <p:cNvGrpSpPr/>
            <p:nvPr/>
          </p:nvGrpSpPr>
          <p:grpSpPr>
            <a:xfrm>
              <a:off x="31419" y="5099883"/>
              <a:ext cx="1926209" cy="1775050"/>
              <a:chOff x="43663" y="5064186"/>
              <a:chExt cx="1926209" cy="1775050"/>
            </a:xfrm>
          </p:grpSpPr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BBA534EE-048C-3208-D7DC-9E00F46BCA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663" y="5064186"/>
                <a:ext cx="1926209" cy="1417905"/>
              </a:xfrm>
              <a:prstGeom prst="rect">
                <a:avLst/>
              </a:prstGeom>
            </p:spPr>
          </p:pic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C6CDE22B-7878-A213-5A3D-CDDE262AD31B}"/>
                  </a:ext>
                </a:extLst>
              </p:cNvPr>
              <p:cNvSpPr txBox="1"/>
              <p:nvPr/>
            </p:nvSpPr>
            <p:spPr>
              <a:xfrm>
                <a:off x="232811" y="6562237"/>
                <a:ext cx="1617813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dirty="0"/>
                  <a:t>Hall, </a:t>
                </a:r>
                <a:r>
                  <a:rPr lang="fr-FR" sz="1200" dirty="0"/>
                  <a:t>PRD 104 (2021)</a:t>
                </a:r>
              </a:p>
            </p:txBody>
          </p:sp>
        </p:grp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9DBC9617-9E22-DB9C-B5E5-A3E567D9D7DF}"/>
                </a:ext>
              </a:extLst>
            </p:cNvPr>
            <p:cNvSpPr txBox="1"/>
            <p:nvPr/>
          </p:nvSpPr>
          <p:spPr>
            <a:xfrm>
              <a:off x="43663" y="4020099"/>
              <a:ext cx="137428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FF0000"/>
                  </a:solidFill>
                </a:rPr>
                <a:t>4</a:t>
              </a:r>
              <a:r>
                <a:rPr lang="en-US" sz="1600" dirty="0">
                  <a:solidFill>
                    <a:srgbClr val="0070C0"/>
                  </a:solidFill>
                </a:rPr>
                <a:t> neutrinos </a:t>
              </a:r>
            </a:p>
            <a:p>
              <a:pPr algn="ctr"/>
              <a:r>
                <a:rPr lang="en-US" sz="1600" dirty="0">
                  <a:solidFill>
                    <a:srgbClr val="0070C0"/>
                  </a:solidFill>
                </a:rPr>
                <a:t>IBM-Vigo QPU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BF19FA9-17EE-5CD8-C1DB-1D22605541E9}"/>
              </a:ext>
            </a:extLst>
          </p:cNvPr>
          <p:cNvGrpSpPr/>
          <p:nvPr/>
        </p:nvGrpSpPr>
        <p:grpSpPr>
          <a:xfrm>
            <a:off x="1448730" y="3436002"/>
            <a:ext cx="2381593" cy="3457520"/>
            <a:chOff x="1448730" y="3436002"/>
            <a:chExt cx="2381593" cy="345752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42BE9211-BD32-86B1-A1E2-141849DF4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99369" y="4724447"/>
              <a:ext cx="1523174" cy="1911846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45392DE-FE34-3217-8F1E-0E0612B64A18}"/>
                </a:ext>
              </a:extLst>
            </p:cNvPr>
            <p:cNvSpPr txBox="1"/>
            <p:nvPr/>
          </p:nvSpPr>
          <p:spPr>
            <a:xfrm>
              <a:off x="1937422" y="6616523"/>
              <a:ext cx="189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/>
                <a:t>Amitrano</a:t>
              </a:r>
              <a:r>
                <a:rPr lang="en-US" sz="1200" dirty="0"/>
                <a:t>, PRD 107 (2023) 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5451E027-BE8D-5189-2E4A-B526975BE4A5}"/>
                </a:ext>
              </a:extLst>
            </p:cNvPr>
            <p:cNvSpPr txBox="1"/>
            <p:nvPr/>
          </p:nvSpPr>
          <p:spPr>
            <a:xfrm>
              <a:off x="1448730" y="3436002"/>
              <a:ext cx="176009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FF0000"/>
                  </a:solidFill>
                </a:rPr>
                <a:t>4 &amp; 8 </a:t>
              </a:r>
              <a:r>
                <a:rPr lang="en-US" sz="1600" dirty="0">
                  <a:solidFill>
                    <a:srgbClr val="0070C0"/>
                  </a:solidFill>
                </a:rPr>
                <a:t>neutrinos </a:t>
              </a:r>
            </a:p>
            <a:p>
              <a:pPr algn="ctr"/>
              <a:r>
                <a:rPr lang="en-US" sz="1600" dirty="0">
                  <a:solidFill>
                    <a:srgbClr val="0070C0"/>
                  </a:solidFill>
                </a:rPr>
                <a:t>HQD-H1 </a:t>
              </a:r>
            </a:p>
            <a:p>
              <a:pPr algn="ctr"/>
              <a:r>
                <a:rPr lang="en-US" sz="1600" dirty="0">
                  <a:solidFill>
                    <a:srgbClr val="0070C0"/>
                  </a:solidFill>
                </a:rPr>
                <a:t>Trapped Ion device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07BBFC94-EA94-9AB8-32A6-DA316F0F2A39}"/>
              </a:ext>
            </a:extLst>
          </p:cNvPr>
          <p:cNvGrpSpPr/>
          <p:nvPr/>
        </p:nvGrpSpPr>
        <p:grpSpPr>
          <a:xfrm>
            <a:off x="3097459" y="3270445"/>
            <a:ext cx="2500789" cy="3148139"/>
            <a:chOff x="3097459" y="3270445"/>
            <a:chExt cx="2500789" cy="314813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04162E7-71F1-ECAA-160A-DF0C0C00D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97459" y="4718546"/>
              <a:ext cx="2500789" cy="1421797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CD65DD8-CD9D-2802-A492-A3E9E70874D6}"/>
                </a:ext>
              </a:extLst>
            </p:cNvPr>
            <p:cNvSpPr txBox="1"/>
            <p:nvPr/>
          </p:nvSpPr>
          <p:spPr>
            <a:xfrm>
              <a:off x="3799331" y="6141585"/>
              <a:ext cx="14154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Illa, </a:t>
              </a:r>
              <a:r>
                <a:rPr lang="fr-FR" sz="1200" dirty="0"/>
                <a:t>PRL 130 (2023) </a:t>
              </a:r>
              <a:r>
                <a:rPr lang="en-US" sz="1200" dirty="0"/>
                <a:t> 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AED6E1C0-FC34-65D2-2CB3-6CF15B56CAEC}"/>
                </a:ext>
              </a:extLst>
            </p:cNvPr>
            <p:cNvSpPr txBox="1"/>
            <p:nvPr/>
          </p:nvSpPr>
          <p:spPr>
            <a:xfrm>
              <a:off x="3231132" y="3270445"/>
              <a:ext cx="184537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FF0000"/>
                  </a:solidFill>
                </a:rPr>
                <a:t>12</a:t>
              </a:r>
              <a:r>
                <a:rPr lang="en-US" sz="1600" dirty="0">
                  <a:solidFill>
                    <a:srgbClr val="0070C0"/>
                  </a:solidFill>
                </a:rPr>
                <a:t> neutrinos</a:t>
              </a:r>
            </a:p>
            <a:p>
              <a:pPr algn="ctr"/>
              <a:r>
                <a:rPr lang="fr-FR" sz="1600" dirty="0" err="1">
                  <a:solidFill>
                    <a:srgbClr val="0070C0"/>
                  </a:solidFill>
                  <a:effectLst/>
                  <a:latin typeface="SFRM0900"/>
                </a:rPr>
                <a:t>Quantinuum’s</a:t>
              </a:r>
              <a:r>
                <a:rPr lang="fr-FR" sz="1600" dirty="0">
                  <a:solidFill>
                    <a:srgbClr val="0070C0"/>
                  </a:solidFill>
                  <a:effectLst/>
                  <a:latin typeface="SFRM0900"/>
                </a:rPr>
                <a:t> </a:t>
              </a:r>
              <a:r>
                <a:rPr lang="fr-FR" sz="1600" dirty="0">
                  <a:solidFill>
                    <a:srgbClr val="0070C0"/>
                  </a:solidFill>
                  <a:effectLst/>
                  <a:latin typeface="SFTT0900"/>
                </a:rPr>
                <a:t>H1-1 </a:t>
              </a:r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69719E0E-B535-8ED8-8570-5DD35F79CA73}"/>
              </a:ext>
            </a:extLst>
          </p:cNvPr>
          <p:cNvGrpSpPr/>
          <p:nvPr/>
        </p:nvGrpSpPr>
        <p:grpSpPr>
          <a:xfrm>
            <a:off x="7071382" y="2490588"/>
            <a:ext cx="2834496" cy="4313808"/>
            <a:chOff x="7071382" y="2490588"/>
            <a:chExt cx="2834496" cy="4313808"/>
          </a:xfrm>
        </p:grpSpPr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0244A213-A3F1-43A2-77D2-CF7A9CF73AC8}"/>
                </a:ext>
              </a:extLst>
            </p:cNvPr>
            <p:cNvSpPr txBox="1"/>
            <p:nvPr/>
          </p:nvSpPr>
          <p:spPr>
            <a:xfrm>
              <a:off x="7071382" y="2490588"/>
              <a:ext cx="144783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FF0000"/>
                  </a:solidFill>
                </a:rPr>
                <a:t>&gt;100 neutrinos</a:t>
              </a:r>
            </a:p>
            <a:p>
              <a:pPr algn="ctr"/>
              <a:r>
                <a:rPr lang="fr-FR" sz="1600" dirty="0">
                  <a:solidFill>
                    <a:srgbClr val="FF0000"/>
                  </a:solidFill>
                  <a:latin typeface="SFTT0900"/>
                </a:rPr>
                <a:t>IBM machines</a:t>
              </a:r>
              <a:endParaRPr lang="fr-FR" sz="1600" dirty="0">
                <a:solidFill>
                  <a:srgbClr val="FF0000"/>
                </a:solidFill>
                <a:effectLst/>
                <a:latin typeface="SFTT0900"/>
              </a:endParaRPr>
            </a:p>
          </p:txBody>
        </p: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0B6DCB79-0730-62B5-C78F-702A1E3081B2}"/>
                </a:ext>
              </a:extLst>
            </p:cNvPr>
            <p:cNvGrpSpPr/>
            <p:nvPr/>
          </p:nvGrpSpPr>
          <p:grpSpPr>
            <a:xfrm>
              <a:off x="7220718" y="3696961"/>
              <a:ext cx="2685160" cy="3107435"/>
              <a:chOff x="6588243" y="3087546"/>
              <a:chExt cx="3357871" cy="3399556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658DBBA6-3BF2-44D1-E961-4AB8B262643A}"/>
                  </a:ext>
                </a:extLst>
              </p:cNvPr>
              <p:cNvSpPr/>
              <p:nvPr/>
            </p:nvSpPr>
            <p:spPr>
              <a:xfrm>
                <a:off x="6588243" y="3087546"/>
                <a:ext cx="3307434" cy="3399556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3" name="Image 32">
                <a:extLst>
                  <a:ext uri="{FF2B5EF4-FFF2-40B4-BE49-F238E27FC236}">
                    <a16:creationId xmlns:a16="http://schemas.microsoft.com/office/drawing/2014/main" id="{E7AB7709-7133-5EFA-A237-D105DE311B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749343" y="3287771"/>
                <a:ext cx="2691025" cy="2704314"/>
              </a:xfrm>
              <a:prstGeom prst="rect">
                <a:avLst/>
              </a:prstGeom>
            </p:spPr>
          </p:pic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F6AC8E7D-C6E2-315D-C5C9-424FFA4684EC}"/>
                  </a:ext>
                </a:extLst>
              </p:cNvPr>
              <p:cNvGrpSpPr/>
              <p:nvPr/>
            </p:nvGrpSpPr>
            <p:grpSpPr>
              <a:xfrm>
                <a:off x="6588244" y="3087546"/>
                <a:ext cx="3357870" cy="3381400"/>
                <a:chOff x="6588244" y="3087546"/>
                <a:chExt cx="3357870" cy="3381400"/>
              </a:xfrm>
            </p:grpSpPr>
            <p:grpSp>
              <p:nvGrpSpPr>
                <p:cNvPr id="35" name="Groupe 34">
                  <a:extLst>
                    <a:ext uri="{FF2B5EF4-FFF2-40B4-BE49-F238E27FC236}">
                      <a16:creationId xmlns:a16="http://schemas.microsoft.com/office/drawing/2014/main" id="{272E4BE6-0819-6DD8-1552-E8E932653F01}"/>
                    </a:ext>
                  </a:extLst>
                </p:cNvPr>
                <p:cNvGrpSpPr/>
                <p:nvPr/>
              </p:nvGrpSpPr>
              <p:grpSpPr>
                <a:xfrm>
                  <a:off x="6588244" y="3366062"/>
                  <a:ext cx="3357870" cy="3102884"/>
                  <a:chOff x="6766843" y="3977227"/>
                  <a:chExt cx="3357870" cy="3102884"/>
                </a:xfrm>
              </p:grpSpPr>
              <p:sp>
                <p:nvSpPr>
                  <p:cNvPr id="37" name="ZoneTexte 36">
                    <a:extLst>
                      <a:ext uri="{FF2B5EF4-FFF2-40B4-BE49-F238E27FC236}">
                        <a16:creationId xmlns:a16="http://schemas.microsoft.com/office/drawing/2014/main" id="{9572F1E4-026E-B639-A400-F76B80074BD9}"/>
                      </a:ext>
                    </a:extLst>
                  </p:cNvPr>
                  <p:cNvSpPr txBox="1"/>
                  <p:nvPr/>
                </p:nvSpPr>
                <p:spPr>
                  <a:xfrm>
                    <a:off x="6766843" y="6575046"/>
                    <a:ext cx="3357870" cy="5050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Kiss, </a:t>
                    </a:r>
                    <a:r>
                      <a:rPr lang="en-US" sz="1200" dirty="0" err="1"/>
                      <a:t>Tavernelli</a:t>
                    </a:r>
                    <a:r>
                      <a:rPr lang="en-US" sz="1200" dirty="0"/>
                      <a:t>, </a:t>
                    </a:r>
                    <a:r>
                      <a:rPr lang="en-US" sz="1200" dirty="0" err="1"/>
                      <a:t>Tacchino</a:t>
                    </a:r>
                    <a:r>
                      <a:rPr lang="en-US" sz="1200" dirty="0"/>
                      <a:t>, Lacroix, </a:t>
                    </a:r>
                  </a:p>
                  <a:p>
                    <a:r>
                      <a:rPr lang="en-US" sz="1200" dirty="0" err="1"/>
                      <a:t>Roggero</a:t>
                    </a:r>
                    <a:r>
                      <a:rPr lang="en-US" sz="1200" dirty="0"/>
                      <a:t>, nature com., arxiv:2510.24841</a:t>
                    </a:r>
                  </a:p>
                </p:txBody>
              </p:sp>
              <p:sp>
                <p:nvSpPr>
                  <p:cNvPr id="38" name="ZoneTexte 37">
                    <a:extLst>
                      <a:ext uri="{FF2B5EF4-FFF2-40B4-BE49-F238E27FC236}">
                        <a16:creationId xmlns:a16="http://schemas.microsoft.com/office/drawing/2014/main" id="{FB885600-4F40-E1CD-7264-885ED150B369}"/>
                      </a:ext>
                    </a:extLst>
                  </p:cNvPr>
                  <p:cNvSpPr txBox="1"/>
                  <p:nvPr/>
                </p:nvSpPr>
                <p:spPr>
                  <a:xfrm>
                    <a:off x="8511346" y="3977227"/>
                    <a:ext cx="1161408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(IBM hardware)</a:t>
                    </a:r>
                  </a:p>
                </p:txBody>
              </p:sp>
            </p:grpSp>
            <p:sp>
              <p:nvSpPr>
                <p:cNvPr id="36" name="ZoneTexte 35">
                  <a:extLst>
                    <a:ext uri="{FF2B5EF4-FFF2-40B4-BE49-F238E27FC236}">
                      <a16:creationId xmlns:a16="http://schemas.microsoft.com/office/drawing/2014/main" id="{280D8057-3728-9E6A-634C-21862B814448}"/>
                    </a:ext>
                  </a:extLst>
                </p:cNvPr>
                <p:cNvSpPr txBox="1"/>
                <p:nvPr/>
              </p:nvSpPr>
              <p:spPr>
                <a:xfrm>
                  <a:off x="7052826" y="3087546"/>
                  <a:ext cx="231845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1"/>
                      </a:solidFill>
                    </a:rPr>
                    <a:t>Neutrino thermalization time</a:t>
                  </a:r>
                </a:p>
              </p:txBody>
            </p:sp>
          </p:grpSp>
        </p:grpSp>
      </p:grpSp>
      <p:pic>
        <p:nvPicPr>
          <p:cNvPr id="42" name="Image 41">
            <a:extLst>
              <a:ext uri="{FF2B5EF4-FFF2-40B4-BE49-F238E27FC236}">
                <a16:creationId xmlns:a16="http://schemas.microsoft.com/office/drawing/2014/main" id="{E70C1632-DE96-25D9-B2ED-DD766D3C44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505" y="71465"/>
            <a:ext cx="1412243" cy="94149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1CDAF25-96EA-F759-FAA2-83419858C151}"/>
              </a:ext>
            </a:extLst>
          </p:cNvPr>
          <p:cNvSpPr txBox="1"/>
          <p:nvPr/>
        </p:nvSpPr>
        <p:spPr>
          <a:xfrm>
            <a:off x="5121100" y="71465"/>
            <a:ext cx="47849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0070C0"/>
                </a:solidFill>
              </a:rPr>
              <a:t>A focus on neutrino oscillation physics simulated </a:t>
            </a:r>
          </a:p>
          <a:p>
            <a:pPr algn="r"/>
            <a:r>
              <a:rPr lang="en-US" dirty="0">
                <a:solidFill>
                  <a:srgbClr val="0070C0"/>
                </a:solidFill>
              </a:rPr>
              <a:t>on quantum computers</a:t>
            </a: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8539BEB4-1205-DE39-98A9-D9B603A2A6CF}"/>
              </a:ext>
            </a:extLst>
          </p:cNvPr>
          <p:cNvGrpSpPr/>
          <p:nvPr/>
        </p:nvGrpSpPr>
        <p:grpSpPr>
          <a:xfrm>
            <a:off x="103766" y="1077982"/>
            <a:ext cx="3469228" cy="1623339"/>
            <a:chOff x="36842" y="4076671"/>
            <a:chExt cx="3469228" cy="1623339"/>
          </a:xfrm>
        </p:grpSpPr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28ADB673-DCD9-4EE8-779E-13163B2CB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842" y="4756743"/>
              <a:ext cx="3469228" cy="943267"/>
            </a:xfrm>
            <a:prstGeom prst="rect">
              <a:avLst/>
            </a:prstGeom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8C8A5957-2EF7-264D-DA93-D5A08BBB5B18}"/>
                </a:ext>
              </a:extLst>
            </p:cNvPr>
            <p:cNvSpPr/>
            <p:nvPr/>
          </p:nvSpPr>
          <p:spPr>
            <a:xfrm>
              <a:off x="145102" y="4076671"/>
              <a:ext cx="2411847" cy="488840"/>
            </a:xfrm>
            <a:prstGeom prst="rect">
              <a:avLst/>
            </a:prstGeom>
            <a:solidFill>
              <a:schemeClr val="accent1">
                <a:alpha val="7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Matrix Product State</a:t>
              </a:r>
            </a:p>
          </p:txBody>
        </p: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06B0405F-9BC0-963E-BF17-905028FAD426}"/>
              </a:ext>
            </a:extLst>
          </p:cNvPr>
          <p:cNvGrpSpPr/>
          <p:nvPr/>
        </p:nvGrpSpPr>
        <p:grpSpPr>
          <a:xfrm>
            <a:off x="4104905" y="530668"/>
            <a:ext cx="5801449" cy="2155688"/>
            <a:chOff x="4104905" y="530668"/>
            <a:chExt cx="5801449" cy="2155688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2F2EA52-C246-8358-9779-67BC23673985}"/>
                </a:ext>
              </a:extLst>
            </p:cNvPr>
            <p:cNvSpPr/>
            <p:nvPr/>
          </p:nvSpPr>
          <p:spPr>
            <a:xfrm>
              <a:off x="4104905" y="530668"/>
              <a:ext cx="2411847" cy="488840"/>
            </a:xfrm>
            <a:prstGeom prst="rect">
              <a:avLst/>
            </a:prstGeom>
            <a:solidFill>
              <a:srgbClr val="7030A0">
                <a:alpha val="4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Phase-Space approach </a:t>
              </a: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C7A20B69-5C0E-7039-42C4-11FFD25893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5516" t="-1" r="29698" b="1551"/>
            <a:stretch/>
          </p:blipFill>
          <p:spPr>
            <a:xfrm>
              <a:off x="4347853" y="1108415"/>
              <a:ext cx="1586264" cy="1577941"/>
            </a:xfrm>
            <a:prstGeom prst="rect">
              <a:avLst/>
            </a:prstGeom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8F85211-C507-7BA7-F8EA-5F243451A359}"/>
                </a:ext>
              </a:extLst>
            </p:cNvPr>
            <p:cNvSpPr/>
            <p:nvPr/>
          </p:nvSpPr>
          <p:spPr>
            <a:xfrm>
              <a:off x="4939352" y="1220208"/>
              <a:ext cx="937371" cy="229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6AFAACE0-C20B-BC2B-BAF0-CD7324CC1054}"/>
                </a:ext>
              </a:extLst>
            </p:cNvPr>
            <p:cNvSpPr txBox="1"/>
            <p:nvPr/>
          </p:nvSpPr>
          <p:spPr>
            <a:xfrm>
              <a:off x="6256288" y="1077982"/>
              <a:ext cx="24580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Lacroix et al, Phys Rev. D106 (2022), </a:t>
              </a:r>
            </a:p>
            <a:p>
              <a:r>
                <a:rPr lang="en-US" sz="1200" dirty="0"/>
                <a:t>Phys Rev D110 (2024). 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E4CDD770-B1B8-5E43-0175-1F7617A8D1BB}"/>
                </a:ext>
              </a:extLst>
            </p:cNvPr>
            <p:cNvSpPr txBox="1"/>
            <p:nvPr/>
          </p:nvSpPr>
          <p:spPr>
            <a:xfrm>
              <a:off x="6260838" y="1466552"/>
              <a:ext cx="271736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 err="1"/>
                <a:t>Mangin</a:t>
              </a:r>
              <a:r>
                <a:rPr lang="en-US" sz="1200" dirty="0"/>
                <a:t> </a:t>
              </a:r>
              <a:r>
                <a:rPr lang="en-US" sz="1200" dirty="0" err="1"/>
                <a:t>Brinet</a:t>
              </a:r>
              <a:r>
                <a:rPr lang="en-US" sz="1200" dirty="0"/>
                <a:t>, DL, </a:t>
              </a:r>
            </a:p>
            <a:p>
              <a:r>
                <a:rPr lang="en-US" sz="1200" dirty="0"/>
                <a:t>Phys. Rev. D 113 (2026)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58E04514-6A11-A035-4044-B7735F2F6D13}"/>
                </a:ext>
              </a:extLst>
            </p:cNvPr>
            <p:cNvSpPr txBox="1"/>
            <p:nvPr/>
          </p:nvSpPr>
          <p:spPr>
            <a:xfrm>
              <a:off x="6233542" y="1894561"/>
              <a:ext cx="271736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De </a:t>
              </a:r>
              <a:r>
                <a:rPr lang="en-US" sz="1200" dirty="0" err="1"/>
                <a:t>Correc</a:t>
              </a:r>
              <a:r>
                <a:rPr lang="en-US" sz="1200" dirty="0"/>
                <a:t> et al,</a:t>
              </a:r>
            </a:p>
            <a:p>
              <a:r>
                <a:rPr lang="fr-FR" sz="1200" dirty="0"/>
                <a:t>APS Open science</a:t>
              </a:r>
              <a:r>
                <a:rPr lang="en-US" sz="1200" dirty="0"/>
                <a:t> 1, (2026) 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DF9566D3-AB01-684D-9061-8E7B5BFAA563}"/>
                </a:ext>
              </a:extLst>
            </p:cNvPr>
            <p:cNvSpPr txBox="1"/>
            <p:nvPr/>
          </p:nvSpPr>
          <p:spPr>
            <a:xfrm>
              <a:off x="8650882" y="1012960"/>
              <a:ext cx="11737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</a:rPr>
                <a:t>200 qubits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FE19CB1C-263B-454F-3280-DDF8B20DC90F}"/>
                </a:ext>
              </a:extLst>
            </p:cNvPr>
            <p:cNvSpPr txBox="1"/>
            <p:nvPr/>
          </p:nvSpPr>
          <p:spPr>
            <a:xfrm>
              <a:off x="8649096" y="1483099"/>
              <a:ext cx="12089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</a:rPr>
                <a:t>300 qutrits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E09DCA7E-3798-D59D-BA5D-6D3C5F3C2073}"/>
                </a:ext>
              </a:extLst>
            </p:cNvPr>
            <p:cNvSpPr txBox="1"/>
            <p:nvPr/>
          </p:nvSpPr>
          <p:spPr>
            <a:xfrm>
              <a:off x="8615616" y="1991144"/>
              <a:ext cx="12907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</a:rPr>
                <a:t>2000 qubits</a:t>
              </a:r>
            </a:p>
          </p:txBody>
        </p:sp>
        <p:sp>
          <p:nvSpPr>
            <p:cNvPr id="62" name="Flèche vers le bas 61">
              <a:extLst>
                <a:ext uri="{FF2B5EF4-FFF2-40B4-BE49-F238E27FC236}">
                  <a16:creationId xmlns:a16="http://schemas.microsoft.com/office/drawing/2014/main" id="{B76362DD-B849-5BF9-2E0C-4708921F3E30}"/>
                </a:ext>
              </a:extLst>
            </p:cNvPr>
            <p:cNvSpPr/>
            <p:nvPr/>
          </p:nvSpPr>
          <p:spPr>
            <a:xfrm>
              <a:off x="9080097" y="1334967"/>
              <a:ext cx="180888" cy="204680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Flèche vers le bas 62">
              <a:extLst>
                <a:ext uri="{FF2B5EF4-FFF2-40B4-BE49-F238E27FC236}">
                  <a16:creationId xmlns:a16="http://schemas.microsoft.com/office/drawing/2014/main" id="{09ECBFD3-9C04-09DE-06A7-EA65B68DD1EF}"/>
                </a:ext>
              </a:extLst>
            </p:cNvPr>
            <p:cNvSpPr/>
            <p:nvPr/>
          </p:nvSpPr>
          <p:spPr>
            <a:xfrm>
              <a:off x="9070501" y="1831506"/>
              <a:ext cx="180888" cy="204680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689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295EEC8-FCCF-C26D-D034-C0C0047D8226}"/>
              </a:ext>
            </a:extLst>
          </p:cNvPr>
          <p:cNvCxnSpPr/>
          <p:nvPr/>
        </p:nvCxnSpPr>
        <p:spPr>
          <a:xfrm flipV="1">
            <a:off x="1666245" y="447242"/>
            <a:ext cx="8215371" cy="17648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D4E127AB-F65D-DF42-147D-1AC1C6693CA4}"/>
              </a:ext>
            </a:extLst>
          </p:cNvPr>
          <p:cNvSpPr txBox="1"/>
          <p:nvPr/>
        </p:nvSpPr>
        <p:spPr>
          <a:xfrm>
            <a:off x="3108370" y="3225"/>
            <a:ext cx="6797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>
                <a:solidFill>
                  <a:srgbClr val="0070C0"/>
                </a:solidFill>
              </a:rPr>
              <a:t>Why quantum computing is becoming mature now ? 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57E24B55-9930-3572-7568-EF6F5A9F6A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r="-304" b="20271"/>
          <a:stretch/>
        </p:blipFill>
        <p:spPr>
          <a:xfrm>
            <a:off x="482657" y="1183768"/>
            <a:ext cx="7887894" cy="3433825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AD34EA62-F72C-2604-C042-ABB28CAEC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873" y="4783779"/>
            <a:ext cx="5488231" cy="610566"/>
          </a:xfrm>
          <a:prstGeom prst="rect">
            <a:avLst/>
          </a:prstGeom>
        </p:spPr>
      </p:pic>
      <p:grpSp>
        <p:nvGrpSpPr>
          <p:cNvPr id="56" name="Groupe 55">
            <a:extLst>
              <a:ext uri="{FF2B5EF4-FFF2-40B4-BE49-F238E27FC236}">
                <a16:creationId xmlns:a16="http://schemas.microsoft.com/office/drawing/2014/main" id="{C345DDF3-1E3D-3073-9307-F4C3D13EC1BC}"/>
              </a:ext>
            </a:extLst>
          </p:cNvPr>
          <p:cNvGrpSpPr/>
          <p:nvPr/>
        </p:nvGrpSpPr>
        <p:grpSpPr>
          <a:xfrm>
            <a:off x="150470" y="3298787"/>
            <a:ext cx="9421793" cy="1669658"/>
            <a:chOff x="150470" y="3298787"/>
            <a:chExt cx="9421793" cy="1669658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7FF7970-DFB6-CF20-A4A7-1F1D8A2DCF98}"/>
                </a:ext>
              </a:extLst>
            </p:cNvPr>
            <p:cNvSpPr/>
            <p:nvPr/>
          </p:nvSpPr>
          <p:spPr>
            <a:xfrm>
              <a:off x="150470" y="3298787"/>
              <a:ext cx="9421793" cy="1319515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58006236-04E8-BBF6-68D0-BBCFD8FA0F7D}"/>
                </a:ext>
              </a:extLst>
            </p:cNvPr>
            <p:cNvSpPr txBox="1"/>
            <p:nvPr/>
          </p:nvSpPr>
          <p:spPr>
            <a:xfrm>
              <a:off x="442713" y="4599113"/>
              <a:ext cx="29506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General Quantum mechanics</a:t>
              </a: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1006F5D9-4549-AE9E-0F72-56D65DE1BE37}"/>
              </a:ext>
            </a:extLst>
          </p:cNvPr>
          <p:cNvGrpSpPr/>
          <p:nvPr/>
        </p:nvGrpSpPr>
        <p:grpSpPr>
          <a:xfrm>
            <a:off x="3867873" y="4224759"/>
            <a:ext cx="5605892" cy="1854076"/>
            <a:chOff x="3867873" y="4224759"/>
            <a:chExt cx="5605892" cy="1854076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241D2B39-96F4-0482-A49D-49B511A3E037}"/>
                </a:ext>
              </a:extLst>
            </p:cNvPr>
            <p:cNvSpPr/>
            <p:nvPr/>
          </p:nvSpPr>
          <p:spPr>
            <a:xfrm>
              <a:off x="3867873" y="4224759"/>
              <a:ext cx="5488231" cy="1169587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58E6FFE9-EA5C-1468-E6CD-B4860447A30E}"/>
                </a:ext>
              </a:extLst>
            </p:cNvPr>
            <p:cNvSpPr txBox="1"/>
            <p:nvPr/>
          </p:nvSpPr>
          <p:spPr>
            <a:xfrm>
              <a:off x="6445179" y="5432504"/>
              <a:ext cx="3028586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General Quantum algorithmic</a:t>
              </a:r>
            </a:p>
            <a:p>
              <a:r>
                <a:rPr lang="en-US" b="1" dirty="0">
                  <a:solidFill>
                    <a:srgbClr val="00B050"/>
                  </a:solidFill>
                </a:rPr>
                <a:t>faster than classical ones.</a:t>
              </a:r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6BF6E7AE-C86A-FB1D-4659-E5FB557DE904}"/>
              </a:ext>
            </a:extLst>
          </p:cNvPr>
          <p:cNvGrpSpPr/>
          <p:nvPr/>
        </p:nvGrpSpPr>
        <p:grpSpPr>
          <a:xfrm>
            <a:off x="5071640" y="833625"/>
            <a:ext cx="4464216" cy="3950154"/>
            <a:chOff x="5071640" y="833625"/>
            <a:chExt cx="4464216" cy="3950154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E48BA67-79D2-7458-4543-E54206236F02}"/>
                </a:ext>
              </a:extLst>
            </p:cNvPr>
            <p:cNvSpPr/>
            <p:nvPr/>
          </p:nvSpPr>
          <p:spPr>
            <a:xfrm>
              <a:off x="5071640" y="1183768"/>
              <a:ext cx="4351703" cy="360001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9D107931-F03D-77ED-EB69-BF3D785AAD2E}"/>
                </a:ext>
              </a:extLst>
            </p:cNvPr>
            <p:cNvSpPr txBox="1"/>
            <p:nvPr/>
          </p:nvSpPr>
          <p:spPr>
            <a:xfrm>
              <a:off x="6374093" y="833625"/>
              <a:ext cx="316176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Quantum technologies/devices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FF378391-7C7A-942E-244F-DEE2BC60B845}"/>
              </a:ext>
            </a:extLst>
          </p:cNvPr>
          <p:cNvGrpSpPr/>
          <p:nvPr/>
        </p:nvGrpSpPr>
        <p:grpSpPr>
          <a:xfrm>
            <a:off x="7566990" y="3086907"/>
            <a:ext cx="2201791" cy="3600011"/>
            <a:chOff x="7448440" y="3086907"/>
            <a:chExt cx="2321060" cy="3600011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2F3B9FB-46AC-C6AA-D671-8376C022E40D}"/>
                </a:ext>
              </a:extLst>
            </p:cNvPr>
            <p:cNvSpPr/>
            <p:nvPr/>
          </p:nvSpPr>
          <p:spPr>
            <a:xfrm>
              <a:off x="7448440" y="3086907"/>
              <a:ext cx="2321060" cy="3600011"/>
            </a:xfrm>
            <a:prstGeom prst="rect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BB46AC6F-6E78-28B8-A673-F29E6E298708}"/>
                </a:ext>
              </a:extLst>
            </p:cNvPr>
            <p:cNvSpPr txBox="1"/>
            <p:nvPr/>
          </p:nvSpPr>
          <p:spPr>
            <a:xfrm>
              <a:off x="8137501" y="3315337"/>
              <a:ext cx="121860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Quantum </a:t>
              </a:r>
            </a:p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Computing</a:t>
              </a:r>
            </a:p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Cloud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8D92F983-411B-5525-2F3D-A0D66B98B0DE}"/>
                </a:ext>
              </a:extLst>
            </p:cNvPr>
            <p:cNvSpPr txBox="1"/>
            <p:nvPr/>
          </p:nvSpPr>
          <p:spPr>
            <a:xfrm>
              <a:off x="7581087" y="5980602"/>
              <a:ext cx="213468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Quantum computing</a:t>
              </a:r>
            </a:p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is democratizing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612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e 59">
            <a:extLst>
              <a:ext uri="{FF2B5EF4-FFF2-40B4-BE49-F238E27FC236}">
                <a16:creationId xmlns:a16="http://schemas.microsoft.com/office/drawing/2014/main" id="{3B67D46E-D67D-9E6E-F574-317DCBA338B0}"/>
              </a:ext>
            </a:extLst>
          </p:cNvPr>
          <p:cNvGrpSpPr/>
          <p:nvPr/>
        </p:nvGrpSpPr>
        <p:grpSpPr>
          <a:xfrm>
            <a:off x="339356" y="5580353"/>
            <a:ext cx="5088375" cy="544712"/>
            <a:chOff x="339356" y="5580353"/>
            <a:chExt cx="5088375" cy="544712"/>
          </a:xfrm>
        </p:grpSpPr>
        <p:cxnSp>
          <p:nvCxnSpPr>
            <p:cNvPr id="40" name="Connecteur droit avec flèche 39">
              <a:extLst>
                <a:ext uri="{FF2B5EF4-FFF2-40B4-BE49-F238E27FC236}">
                  <a16:creationId xmlns:a16="http://schemas.microsoft.com/office/drawing/2014/main" id="{F78C2B76-0CBF-0A9F-6755-003D975D4C38}"/>
                </a:ext>
              </a:extLst>
            </p:cNvPr>
            <p:cNvCxnSpPr>
              <a:cxnSpLocks/>
            </p:cNvCxnSpPr>
            <p:nvPr/>
          </p:nvCxnSpPr>
          <p:spPr>
            <a:xfrm>
              <a:off x="1037262" y="5700740"/>
              <a:ext cx="4317876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623D04F2-54C0-0766-9C74-70693535E91A}"/>
                </a:ext>
              </a:extLst>
            </p:cNvPr>
            <p:cNvSpPr txBox="1"/>
            <p:nvPr/>
          </p:nvSpPr>
          <p:spPr>
            <a:xfrm>
              <a:off x="3886732" y="5755733"/>
              <a:ext cx="1540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i="1" dirty="0">
                  <a:solidFill>
                    <a:schemeClr val="bg1">
                      <a:lumMod val="85000"/>
                    </a:schemeClr>
                  </a:solidFill>
                </a:rPr>
                <a:t>Arrow of time </a:t>
              </a:r>
            </a:p>
          </p:txBody>
        </p:sp>
        <p:pic>
          <p:nvPicPr>
            <p:cNvPr id="44" name="Image 43" descr="latex-image-1.pdf">
              <a:extLst>
                <a:ext uri="{FF2B5EF4-FFF2-40B4-BE49-F238E27FC236}">
                  <a16:creationId xmlns:a16="http://schemas.microsoft.com/office/drawing/2014/main" id="{C080EE6F-1FF4-D56F-07CC-50092275D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9356" y="5580353"/>
              <a:ext cx="619009" cy="240773"/>
            </a:xfrm>
            <a:prstGeom prst="rect">
              <a:avLst/>
            </a:prstGeom>
          </p:spPr>
        </p:pic>
      </p:grp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DE0615E-62F4-9D1E-1C87-DFC92DA74311}"/>
              </a:ext>
            </a:extLst>
          </p:cNvPr>
          <p:cNvCxnSpPr/>
          <p:nvPr/>
        </p:nvCxnSpPr>
        <p:spPr>
          <a:xfrm flipV="1">
            <a:off x="1666245" y="447242"/>
            <a:ext cx="8215371" cy="17648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5F8CE982-AD38-56E8-2FCD-309049CB0A1B}"/>
              </a:ext>
            </a:extLst>
          </p:cNvPr>
          <p:cNvSpPr txBox="1"/>
          <p:nvPr/>
        </p:nvSpPr>
        <p:spPr>
          <a:xfrm>
            <a:off x="2408819" y="3225"/>
            <a:ext cx="7497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What can be done on a </a:t>
            </a:r>
            <a:r>
              <a:rPr lang="en-US" sz="2400" i="1" dirty="0">
                <a:solidFill>
                  <a:srgbClr val="0070C0"/>
                </a:solidFill>
              </a:rPr>
              <a:t>perfect</a:t>
            </a:r>
            <a:r>
              <a:rPr lang="en-US" sz="2400" dirty="0">
                <a:solidFill>
                  <a:srgbClr val="0070C0"/>
                </a:solidFill>
              </a:rPr>
              <a:t> digital quantum computer?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5D08E9D-AF0B-CBB8-F89A-CE3D203BBA02}"/>
              </a:ext>
            </a:extLst>
          </p:cNvPr>
          <p:cNvSpPr txBox="1"/>
          <p:nvPr/>
        </p:nvSpPr>
        <p:spPr>
          <a:xfrm>
            <a:off x="4015975" y="480289"/>
            <a:ext cx="4998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We</a:t>
            </a:r>
            <a:r>
              <a:rPr lang="fr-FR" dirty="0"/>
              <a:t> can </a:t>
            </a:r>
            <a:r>
              <a:rPr lang="fr-FR" dirty="0" err="1"/>
              <a:t>essentially</a:t>
            </a:r>
            <a:r>
              <a:rPr lang="fr-FR" dirty="0"/>
              <a:t> solve the </a:t>
            </a:r>
            <a:r>
              <a:rPr lang="fr-FR" dirty="0" err="1"/>
              <a:t>Schroedinger</a:t>
            </a:r>
            <a:r>
              <a:rPr lang="fr-FR" dirty="0"/>
              <a:t> </a:t>
            </a:r>
            <a:r>
              <a:rPr lang="fr-FR" dirty="0" err="1"/>
              <a:t>equation</a:t>
            </a:r>
            <a:endParaRPr lang="fr-FR" dirty="0"/>
          </a:p>
        </p:txBody>
      </p: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63934EB6-17A0-8328-FD57-CC8C2889633D}"/>
              </a:ext>
            </a:extLst>
          </p:cNvPr>
          <p:cNvGrpSpPr/>
          <p:nvPr/>
        </p:nvGrpSpPr>
        <p:grpSpPr>
          <a:xfrm>
            <a:off x="3868858" y="1329898"/>
            <a:ext cx="5500527" cy="1842565"/>
            <a:chOff x="3868858" y="1329898"/>
            <a:chExt cx="5500527" cy="1842565"/>
          </a:xfrm>
        </p:grpSpPr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DC006C02-8158-9C6F-6864-FB586FF2E637}"/>
                </a:ext>
              </a:extLst>
            </p:cNvPr>
            <p:cNvSpPr txBox="1"/>
            <p:nvPr/>
          </p:nvSpPr>
          <p:spPr>
            <a:xfrm>
              <a:off x="3974567" y="1556232"/>
              <a:ext cx="1098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In a basis </a:t>
              </a:r>
            </a:p>
          </p:txBody>
        </p:sp>
        <p:sp>
          <p:nvSpPr>
            <p:cNvPr id="29" name="Flèche vers la droite 28">
              <a:extLst>
                <a:ext uri="{FF2B5EF4-FFF2-40B4-BE49-F238E27FC236}">
                  <a16:creationId xmlns:a16="http://schemas.microsoft.com/office/drawing/2014/main" id="{D8B5C12F-155A-F05D-00FD-FD1711285858}"/>
                </a:ext>
              </a:extLst>
            </p:cNvPr>
            <p:cNvSpPr/>
            <p:nvPr/>
          </p:nvSpPr>
          <p:spPr>
            <a:xfrm>
              <a:off x="3868858" y="1868118"/>
              <a:ext cx="1494252" cy="27914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Image 29" descr="latex-image-1.pdf">
              <a:extLst>
                <a:ext uri="{FF2B5EF4-FFF2-40B4-BE49-F238E27FC236}">
                  <a16:creationId xmlns:a16="http://schemas.microsoft.com/office/drawing/2014/main" id="{174F6FE4-C127-9705-A4BC-9A6BDB8E0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88231" y="2399701"/>
              <a:ext cx="1816100" cy="273050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3BB7CB7C-F7F6-0921-D869-7596F3A4E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46797" y="2185925"/>
              <a:ext cx="1182316" cy="288000"/>
            </a:xfrm>
            <a:prstGeom prst="rect">
              <a:avLst/>
            </a:prstGeom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62EE221F-38B5-735E-781B-CBF9FD5A6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88231" y="1329898"/>
              <a:ext cx="1570616" cy="242615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BECD489B-98AB-700F-762F-35B502183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77016" y="1780885"/>
              <a:ext cx="2532924" cy="504000"/>
            </a:xfrm>
            <a:prstGeom prst="rect">
              <a:avLst/>
            </a:prstGeom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53C099B-C66A-E688-6076-1960E011A5CC}"/>
                </a:ext>
              </a:extLst>
            </p:cNvPr>
            <p:cNvSpPr txBox="1"/>
            <p:nvPr/>
          </p:nvSpPr>
          <p:spPr>
            <a:xfrm>
              <a:off x="4872833" y="2803131"/>
              <a:ext cx="44965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>
                  <a:solidFill>
                    <a:srgbClr val="0070C0"/>
                  </a:solidFill>
                </a:rPr>
                <a:t>Schroedinger</a:t>
              </a:r>
              <a:r>
                <a:rPr lang="fr-FR" dirty="0">
                  <a:solidFill>
                    <a:srgbClr val="0070C0"/>
                  </a:solidFill>
                </a:rPr>
                <a:t> Eq. </a:t>
              </a:r>
              <a:r>
                <a:rPr lang="fr-FR" dirty="0" err="1">
                  <a:solidFill>
                    <a:srgbClr val="0070C0"/>
                  </a:solidFill>
                </a:rPr>
                <a:t>is</a:t>
              </a:r>
              <a:r>
                <a:rPr lang="fr-FR" dirty="0">
                  <a:solidFill>
                    <a:srgbClr val="0070C0"/>
                  </a:solidFill>
                </a:rPr>
                <a:t> a </a:t>
              </a:r>
              <a:r>
                <a:rPr lang="fr-FR" dirty="0" err="1">
                  <a:solidFill>
                    <a:srgbClr val="0070C0"/>
                  </a:solidFill>
                </a:rPr>
                <a:t>Linear</a:t>
              </a:r>
              <a:r>
                <a:rPr lang="fr-FR" dirty="0">
                  <a:solidFill>
                    <a:srgbClr val="0070C0"/>
                  </a:solidFill>
                </a:rPr>
                <a:t> </a:t>
              </a:r>
              <a:r>
                <a:rPr lang="fr-FR" dirty="0" err="1">
                  <a:solidFill>
                    <a:srgbClr val="0070C0"/>
                  </a:solidFill>
                </a:rPr>
                <a:t>algebra</a:t>
              </a:r>
              <a:r>
                <a:rPr lang="fr-FR" dirty="0">
                  <a:solidFill>
                    <a:srgbClr val="0070C0"/>
                  </a:solidFill>
                </a:rPr>
                <a:t> </a:t>
              </a:r>
              <a:r>
                <a:rPr lang="fr-FR" dirty="0" err="1">
                  <a:solidFill>
                    <a:srgbClr val="0070C0"/>
                  </a:solidFill>
                </a:rPr>
                <a:t>problems</a:t>
              </a:r>
              <a:r>
                <a:rPr lang="fr-FR" dirty="0">
                  <a:solidFill>
                    <a:srgbClr val="0070C0"/>
                  </a:solidFill>
                </a:rPr>
                <a:t> </a:t>
              </a: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FE45F799-CD91-59E8-EA31-98489572ED60}"/>
              </a:ext>
            </a:extLst>
          </p:cNvPr>
          <p:cNvGrpSpPr/>
          <p:nvPr/>
        </p:nvGrpSpPr>
        <p:grpSpPr>
          <a:xfrm>
            <a:off x="153421" y="933933"/>
            <a:ext cx="4205432" cy="1295959"/>
            <a:chOff x="153421" y="933933"/>
            <a:chExt cx="4205432" cy="1295959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1C05702-2DFA-78FC-DDC2-176FC171A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40534" y="1684890"/>
              <a:ext cx="1831206" cy="545002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571A1A3-A071-55EC-281B-F98C25B4440D}"/>
                </a:ext>
              </a:extLst>
            </p:cNvPr>
            <p:cNvSpPr/>
            <p:nvPr/>
          </p:nvSpPr>
          <p:spPr>
            <a:xfrm>
              <a:off x="153421" y="933933"/>
              <a:ext cx="4205432" cy="3960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Practical solution on a classical computer</a:t>
              </a:r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1465CBF5-F577-F2BB-0091-0C6B398F1BAD}"/>
              </a:ext>
            </a:extLst>
          </p:cNvPr>
          <p:cNvGrpSpPr/>
          <p:nvPr/>
        </p:nvGrpSpPr>
        <p:grpSpPr>
          <a:xfrm>
            <a:off x="129507" y="2643329"/>
            <a:ext cx="7462356" cy="1447623"/>
            <a:chOff x="129507" y="2643329"/>
            <a:chExt cx="7462356" cy="1447623"/>
          </a:xfrm>
        </p:grpSpPr>
        <p:grpSp>
          <p:nvGrpSpPr>
            <p:cNvPr id="9" name="Grouper 55">
              <a:extLst>
                <a:ext uri="{FF2B5EF4-FFF2-40B4-BE49-F238E27FC236}">
                  <a16:creationId xmlns:a16="http://schemas.microsoft.com/office/drawing/2014/main" id="{E317A0D3-5092-9A64-A995-91E231BF3919}"/>
                </a:ext>
              </a:extLst>
            </p:cNvPr>
            <p:cNvGrpSpPr/>
            <p:nvPr/>
          </p:nvGrpSpPr>
          <p:grpSpPr>
            <a:xfrm>
              <a:off x="302416" y="3108618"/>
              <a:ext cx="3195962" cy="861758"/>
              <a:chOff x="4288123" y="3692220"/>
              <a:chExt cx="4150404" cy="1043675"/>
            </a:xfrm>
          </p:grpSpPr>
          <p:grpSp>
            <p:nvGrpSpPr>
              <p:cNvPr id="18" name="Group 70">
                <a:extLst>
                  <a:ext uri="{FF2B5EF4-FFF2-40B4-BE49-F238E27FC236}">
                    <a16:creationId xmlns:a16="http://schemas.microsoft.com/office/drawing/2014/main" id="{D78B3F82-1A21-2968-A666-55F007896A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134327" y="3912482"/>
                <a:ext cx="2463800" cy="749300"/>
                <a:chOff x="3736" y="1513"/>
                <a:chExt cx="1552" cy="472"/>
              </a:xfrm>
            </p:grpSpPr>
            <p:sp>
              <p:nvSpPr>
                <p:cNvPr id="21" name="Oval 72">
                  <a:extLst>
                    <a:ext uri="{FF2B5EF4-FFF2-40B4-BE49-F238E27FC236}">
                      <a16:creationId xmlns:a16="http://schemas.microsoft.com/office/drawing/2014/main" id="{6B98F1FF-F99A-BF16-870B-D01D1CAA0A6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736" y="1825"/>
                  <a:ext cx="57" cy="57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Freeform 73">
                  <a:extLst>
                    <a:ext uri="{FF2B5EF4-FFF2-40B4-BE49-F238E27FC236}">
                      <a16:creationId xmlns:a16="http://schemas.microsoft.com/office/drawing/2014/main" id="{79C61CAC-DD35-1EE5-B54C-B2A6A868FB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48" y="1555"/>
                  <a:ext cx="1498" cy="430"/>
                </a:xfrm>
                <a:custGeom>
                  <a:avLst/>
                  <a:gdLst>
                    <a:gd name="T0" fmla="*/ 0 w 1734"/>
                    <a:gd name="T1" fmla="*/ 16 h 469"/>
                    <a:gd name="T2" fmla="*/ 3 w 1734"/>
                    <a:gd name="T3" fmla="*/ 10 h 469"/>
                    <a:gd name="T4" fmla="*/ 6 w 1734"/>
                    <a:gd name="T5" fmla="*/ 20 h 469"/>
                    <a:gd name="T6" fmla="*/ 9 w 1734"/>
                    <a:gd name="T7" fmla="*/ 0 h 46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734"/>
                    <a:gd name="T13" fmla="*/ 0 h 469"/>
                    <a:gd name="T14" fmla="*/ 1734 w 1734"/>
                    <a:gd name="T15" fmla="*/ 469 h 46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734" h="469">
                      <a:moveTo>
                        <a:pt x="0" y="340"/>
                      </a:moveTo>
                      <a:cubicBezTo>
                        <a:pt x="184" y="261"/>
                        <a:pt x="369" y="183"/>
                        <a:pt x="557" y="199"/>
                      </a:cubicBezTo>
                      <a:cubicBezTo>
                        <a:pt x="745" y="215"/>
                        <a:pt x="930" y="469"/>
                        <a:pt x="1126" y="436"/>
                      </a:cubicBezTo>
                      <a:cubicBezTo>
                        <a:pt x="1322" y="403"/>
                        <a:pt x="1528" y="201"/>
                        <a:pt x="1734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" name="Oval 75">
                  <a:extLst>
                    <a:ext uri="{FF2B5EF4-FFF2-40B4-BE49-F238E27FC236}">
                      <a16:creationId xmlns:a16="http://schemas.microsoft.com/office/drawing/2014/main" id="{15ED81EC-AA6E-4201-CB5B-5B673884AAE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231" y="1513"/>
                  <a:ext cx="57" cy="57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" name="Line 76">
                  <a:extLst>
                    <a:ext uri="{FF2B5EF4-FFF2-40B4-BE49-F238E27FC236}">
                      <a16:creationId xmlns:a16="http://schemas.microsoft.com/office/drawing/2014/main" id="{98C3E40E-F24A-F440-1A9D-150AF16601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370" y="1720"/>
                  <a:ext cx="212" cy="1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Text Box 77">
                  <a:extLst>
                    <a:ext uri="{FF2B5EF4-FFF2-40B4-BE49-F238E27FC236}">
                      <a16:creationId xmlns:a16="http://schemas.microsoft.com/office/drawing/2014/main" id="{9C38724A-6323-7512-C0E4-07AE8A93D69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1847036">
                  <a:off x="4325" y="1577"/>
                  <a:ext cx="417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i="1" dirty="0"/>
                    <a:t>time</a:t>
                  </a:r>
                </a:p>
              </p:txBody>
            </p:sp>
          </p:grpSp>
          <p:pic>
            <p:nvPicPr>
              <p:cNvPr id="19" name="Image 18" descr="latex-image-1.pdf">
                <a:extLst>
                  <a:ext uri="{FF2B5EF4-FFF2-40B4-BE49-F238E27FC236}">
                    <a16:creationId xmlns:a16="http://schemas.microsoft.com/office/drawing/2014/main" id="{29714C8A-413C-4A22-AA67-CAA28A3EE8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640464" y="3692220"/>
                <a:ext cx="798063" cy="291600"/>
              </a:xfrm>
              <a:prstGeom prst="rect">
                <a:avLst/>
              </a:prstGeom>
            </p:spPr>
          </p:pic>
          <p:pic>
            <p:nvPicPr>
              <p:cNvPr id="20" name="Image 19" descr="latex-image-1.pdf">
                <a:extLst>
                  <a:ext uri="{FF2B5EF4-FFF2-40B4-BE49-F238E27FC236}">
                    <a16:creationId xmlns:a16="http://schemas.microsoft.com/office/drawing/2014/main" id="{D88BDCD2-40BF-DC19-B968-E9A259CD90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288123" y="4444295"/>
                <a:ext cx="803870" cy="291600"/>
              </a:xfrm>
              <a:prstGeom prst="rect">
                <a:avLst/>
              </a:prstGeom>
            </p:spPr>
          </p:pic>
        </p:grpSp>
        <p:pic>
          <p:nvPicPr>
            <p:cNvPr id="14" name="Image 13" descr="latex-image-1.pdf">
              <a:extLst>
                <a:ext uri="{FF2B5EF4-FFF2-40B4-BE49-F238E27FC236}">
                  <a16:creationId xmlns:a16="http://schemas.microsoft.com/office/drawing/2014/main" id="{491FE88F-4AF3-0843-28A8-E217E76B6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68858" y="3273195"/>
              <a:ext cx="3723005" cy="379730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167EE4A-9B4C-2A99-620B-4B76465F3B65}"/>
                </a:ext>
              </a:extLst>
            </p:cNvPr>
            <p:cNvSpPr/>
            <p:nvPr/>
          </p:nvSpPr>
          <p:spPr>
            <a:xfrm>
              <a:off x="129507" y="2643329"/>
              <a:ext cx="2076269" cy="3960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Formal solution</a:t>
              </a:r>
            </a:p>
          </p:txBody>
        </p:sp>
        <p:sp>
          <p:nvSpPr>
            <p:cNvPr id="13" name="Flèche vers la droite 12">
              <a:extLst>
                <a:ext uri="{FF2B5EF4-FFF2-40B4-BE49-F238E27FC236}">
                  <a16:creationId xmlns:a16="http://schemas.microsoft.com/office/drawing/2014/main" id="{A340575F-1F9A-4277-A474-A3A6BE677873}"/>
                </a:ext>
              </a:extLst>
            </p:cNvPr>
            <p:cNvSpPr/>
            <p:nvPr/>
          </p:nvSpPr>
          <p:spPr>
            <a:xfrm>
              <a:off x="3221720" y="3494240"/>
              <a:ext cx="372534" cy="3693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07AA1BA-4C48-2044-C14E-08A10C323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945314" y="3802952"/>
              <a:ext cx="2210590" cy="288000"/>
            </a:xfrm>
            <a:prstGeom prst="rect">
              <a:avLst/>
            </a:prstGeom>
          </p:spPr>
        </p:pic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E6E42B80-BB92-0BDB-615B-DD1160C4AE98}"/>
              </a:ext>
            </a:extLst>
          </p:cNvPr>
          <p:cNvGrpSpPr/>
          <p:nvPr/>
        </p:nvGrpSpPr>
        <p:grpSpPr>
          <a:xfrm>
            <a:off x="2115551" y="4939847"/>
            <a:ext cx="3903176" cy="1561672"/>
            <a:chOff x="2115551" y="4939847"/>
            <a:chExt cx="3903176" cy="1561672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838BDB0-4286-1325-5C4C-7EACF348E8D1}"/>
                </a:ext>
              </a:extLst>
            </p:cNvPr>
            <p:cNvSpPr/>
            <p:nvPr/>
          </p:nvSpPr>
          <p:spPr>
            <a:xfrm>
              <a:off x="2115551" y="4939847"/>
              <a:ext cx="1693778" cy="156167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5" name="Image 44" descr="latex-image-1.pdf">
              <a:extLst>
                <a:ext uri="{FF2B5EF4-FFF2-40B4-BE49-F238E27FC236}">
                  <a16:creationId xmlns:a16="http://schemas.microsoft.com/office/drawing/2014/main" id="{A1FCEE90-613A-004D-9F1F-D6CC54677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404189" y="5577784"/>
              <a:ext cx="614538" cy="240773"/>
            </a:xfrm>
            <a:prstGeom prst="rect">
              <a:avLst/>
            </a:prstGeom>
          </p:spPr>
        </p:pic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ECBC398E-AF3C-91EB-1024-2B849CF112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0927" t="-8364" r="37019" b="8372"/>
            <a:stretch/>
          </p:blipFill>
          <p:spPr>
            <a:xfrm>
              <a:off x="2445000" y="5543908"/>
              <a:ext cx="1150706" cy="287976"/>
            </a:xfrm>
            <a:prstGeom prst="rect">
              <a:avLst/>
            </a:prstGeom>
          </p:spPr>
        </p:pic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1CBD06FE-741A-0530-54A7-2BABC95CBEA0}"/>
              </a:ext>
            </a:extLst>
          </p:cNvPr>
          <p:cNvGrpSpPr/>
          <p:nvPr/>
        </p:nvGrpSpPr>
        <p:grpSpPr>
          <a:xfrm>
            <a:off x="4945314" y="4169658"/>
            <a:ext cx="5106689" cy="2055869"/>
            <a:chOff x="4945314" y="4169658"/>
            <a:chExt cx="5106689" cy="2055869"/>
          </a:xfrm>
        </p:grpSpPr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20B5D8D4-87DC-D56C-0986-06ADD3E43916}"/>
                </a:ext>
              </a:extLst>
            </p:cNvPr>
            <p:cNvSpPr txBox="1"/>
            <p:nvPr/>
          </p:nvSpPr>
          <p:spPr>
            <a:xfrm>
              <a:off x="4945314" y="4169658"/>
              <a:ext cx="51066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>
                  <a:solidFill>
                    <a:srgbClr val="0070C0"/>
                  </a:solidFill>
                </a:rPr>
                <a:t>Having</a:t>
              </a:r>
              <a:r>
                <a:rPr lang="fr-FR" dirty="0">
                  <a:solidFill>
                    <a:srgbClr val="0070C0"/>
                  </a:solidFill>
                </a:rPr>
                <a:t> information on the </a:t>
              </a:r>
              <a:r>
                <a:rPr lang="fr-FR" dirty="0" err="1">
                  <a:solidFill>
                    <a:srgbClr val="0070C0"/>
                  </a:solidFill>
                </a:rPr>
                <a:t>w.f</a:t>
              </a:r>
              <a:r>
                <a:rPr lang="fr-FR" dirty="0">
                  <a:solidFill>
                    <a:srgbClr val="0070C0"/>
                  </a:solidFill>
                </a:rPr>
                <a:t>. </a:t>
              </a:r>
              <a:r>
                <a:rPr lang="fr-FR" dirty="0" err="1">
                  <a:solidFill>
                    <a:srgbClr val="0070C0"/>
                  </a:solidFill>
                </a:rPr>
                <a:t>means</a:t>
              </a:r>
              <a:r>
                <a:rPr lang="fr-FR" dirty="0">
                  <a:solidFill>
                    <a:srgbClr val="0070C0"/>
                  </a:solidFill>
                </a:rPr>
                <a:t> </a:t>
              </a:r>
              <a:r>
                <a:rPr lang="fr-FR" dirty="0" err="1">
                  <a:solidFill>
                    <a:srgbClr val="0070C0"/>
                  </a:solidFill>
                </a:rPr>
                <a:t>measuring</a:t>
              </a:r>
              <a:r>
                <a:rPr lang="fr-FR" dirty="0">
                  <a:solidFill>
                    <a:srgbClr val="0070C0"/>
                  </a:solidFill>
                </a:rPr>
                <a:t> </a:t>
              </a:r>
              <a:r>
                <a:rPr lang="fr-FR" dirty="0" err="1">
                  <a:solidFill>
                    <a:srgbClr val="0070C0"/>
                  </a:solidFill>
                </a:rPr>
                <a:t>it</a:t>
              </a:r>
              <a:r>
                <a:rPr lang="fr-FR" dirty="0">
                  <a:solidFill>
                    <a:srgbClr val="0070C0"/>
                  </a:solidFill>
                </a:rPr>
                <a:t>. </a:t>
              </a:r>
            </a:p>
          </p:txBody>
        </p:sp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4EF717E5-3601-FE93-F240-A24D27CF80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73917" t="41289" b="-6180"/>
            <a:stretch/>
          </p:blipFill>
          <p:spPr>
            <a:xfrm>
              <a:off x="6067778" y="5370491"/>
              <a:ext cx="1178339" cy="855036"/>
            </a:xfrm>
            <a:prstGeom prst="rect">
              <a:avLst/>
            </a:prstGeom>
          </p:spPr>
        </p:pic>
      </p:grp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AE00F6E3-7B34-340B-BC20-5A8EBCF402B0}"/>
              </a:ext>
            </a:extLst>
          </p:cNvPr>
          <p:cNvGrpSpPr/>
          <p:nvPr/>
        </p:nvGrpSpPr>
        <p:grpSpPr>
          <a:xfrm>
            <a:off x="252390" y="4593886"/>
            <a:ext cx="1084271" cy="1940479"/>
            <a:chOff x="252390" y="4593886"/>
            <a:chExt cx="1084271" cy="1940479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D837CBA-D334-3C84-9715-9B28B38A5783}"/>
                </a:ext>
              </a:extLst>
            </p:cNvPr>
            <p:cNvSpPr/>
            <p:nvPr/>
          </p:nvSpPr>
          <p:spPr>
            <a:xfrm>
              <a:off x="275466" y="4878203"/>
              <a:ext cx="1038118" cy="1656162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B94D6FF5-1AD9-DB0A-8322-F456C156EF18}"/>
                </a:ext>
              </a:extLst>
            </p:cNvPr>
            <p:cNvSpPr txBox="1"/>
            <p:nvPr/>
          </p:nvSpPr>
          <p:spPr>
            <a:xfrm>
              <a:off x="252390" y="4593886"/>
              <a:ext cx="10842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FF0000"/>
                  </a:solidFill>
                </a:rPr>
                <a:t> </a:t>
              </a:r>
              <a:r>
                <a:rPr lang="fr-FR" sz="1400" dirty="0" err="1">
                  <a:solidFill>
                    <a:srgbClr val="FF0000"/>
                  </a:solidFill>
                </a:rPr>
                <a:t>Preparation</a:t>
              </a:r>
              <a:endParaRPr lang="fr-FR" sz="1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091C018A-F9FD-758F-793C-872407424C47}"/>
              </a:ext>
            </a:extLst>
          </p:cNvPr>
          <p:cNvGrpSpPr/>
          <p:nvPr/>
        </p:nvGrpSpPr>
        <p:grpSpPr>
          <a:xfrm>
            <a:off x="2004777" y="4593886"/>
            <a:ext cx="4068000" cy="1966486"/>
            <a:chOff x="2004777" y="4593886"/>
            <a:chExt cx="4068000" cy="1966486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E096B5A-EEC7-7DD4-531E-09D5F562258B}"/>
                </a:ext>
              </a:extLst>
            </p:cNvPr>
            <p:cNvSpPr/>
            <p:nvPr/>
          </p:nvSpPr>
          <p:spPr>
            <a:xfrm>
              <a:off x="2004777" y="4904372"/>
              <a:ext cx="4068000" cy="1656000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FB468481-0A67-24FD-474E-F3F93ADC37E1}"/>
                </a:ext>
              </a:extLst>
            </p:cNvPr>
            <p:cNvSpPr txBox="1"/>
            <p:nvPr/>
          </p:nvSpPr>
          <p:spPr>
            <a:xfrm>
              <a:off x="3454354" y="4593886"/>
              <a:ext cx="11688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FF0000"/>
                  </a:solidFill>
                </a:rPr>
                <a:t>Manipulation</a:t>
              </a:r>
            </a:p>
          </p:txBody>
        </p: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7F06C177-39A6-9D61-39B1-AF0452030243}"/>
              </a:ext>
            </a:extLst>
          </p:cNvPr>
          <p:cNvGrpSpPr/>
          <p:nvPr/>
        </p:nvGrpSpPr>
        <p:grpSpPr>
          <a:xfrm>
            <a:off x="6103424" y="4593886"/>
            <a:ext cx="1216167" cy="1966648"/>
            <a:chOff x="6103424" y="4593886"/>
            <a:chExt cx="1216167" cy="1966648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F9EF78C1-B699-E270-E8CD-992A6DA972AB}"/>
                </a:ext>
              </a:extLst>
            </p:cNvPr>
            <p:cNvSpPr/>
            <p:nvPr/>
          </p:nvSpPr>
          <p:spPr>
            <a:xfrm>
              <a:off x="6192448" y="4904372"/>
              <a:ext cx="1038118" cy="1656162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D310EABE-A20A-8DF2-2091-A8734F4318A4}"/>
                </a:ext>
              </a:extLst>
            </p:cNvPr>
            <p:cNvSpPr txBox="1"/>
            <p:nvPr/>
          </p:nvSpPr>
          <p:spPr>
            <a:xfrm>
              <a:off x="6103424" y="4593886"/>
              <a:ext cx="12161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 err="1">
                  <a:solidFill>
                    <a:srgbClr val="FF0000"/>
                  </a:solidFill>
                </a:rPr>
                <a:t>Measurement</a:t>
              </a:r>
              <a:endParaRPr lang="fr-FR" sz="1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D19D5DC8-A2A0-2144-FFE5-C99645D93791}"/>
              </a:ext>
            </a:extLst>
          </p:cNvPr>
          <p:cNvGrpSpPr/>
          <p:nvPr/>
        </p:nvGrpSpPr>
        <p:grpSpPr>
          <a:xfrm>
            <a:off x="153421" y="4593886"/>
            <a:ext cx="9400201" cy="2104865"/>
            <a:chOff x="153421" y="4593886"/>
            <a:chExt cx="9400201" cy="2104865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12CC84E-AFD6-AA6A-DAF3-177446A153C3}"/>
                </a:ext>
              </a:extLst>
            </p:cNvPr>
            <p:cNvSpPr/>
            <p:nvPr/>
          </p:nvSpPr>
          <p:spPr>
            <a:xfrm>
              <a:off x="153421" y="4593886"/>
              <a:ext cx="7438442" cy="2104865"/>
            </a:xfrm>
            <a:prstGeom prst="rect">
              <a:avLst/>
            </a:prstGeom>
            <a:noFill/>
            <a:ln w="666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3395213F-7F12-2AB8-C4B7-D7E50FCC2F8F}"/>
                </a:ext>
              </a:extLst>
            </p:cNvPr>
            <p:cNvSpPr txBox="1"/>
            <p:nvPr/>
          </p:nvSpPr>
          <p:spPr>
            <a:xfrm>
              <a:off x="7822764" y="5160800"/>
              <a:ext cx="17308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dirty="0">
                  <a:solidFill>
                    <a:srgbClr val="7030A0"/>
                  </a:solidFill>
                </a:rPr>
                <a:t>Quantum Circuit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6DEA12B-218C-A502-3945-A282D4DEC765}"/>
              </a:ext>
            </a:extLst>
          </p:cNvPr>
          <p:cNvGrpSpPr/>
          <p:nvPr/>
        </p:nvGrpSpPr>
        <p:grpSpPr>
          <a:xfrm>
            <a:off x="7845779" y="5596364"/>
            <a:ext cx="1730858" cy="1039619"/>
            <a:chOff x="7845779" y="5596364"/>
            <a:chExt cx="1730858" cy="1039619"/>
          </a:xfrm>
        </p:grpSpPr>
        <p:sp>
          <p:nvSpPr>
            <p:cNvPr id="68" name="Flèche vers le bas 67">
              <a:extLst>
                <a:ext uri="{FF2B5EF4-FFF2-40B4-BE49-F238E27FC236}">
                  <a16:creationId xmlns:a16="http://schemas.microsoft.com/office/drawing/2014/main" id="{67E49EEF-EC78-8171-A901-F41708294A58}"/>
                </a:ext>
              </a:extLst>
            </p:cNvPr>
            <p:cNvSpPr/>
            <p:nvPr/>
          </p:nvSpPr>
          <p:spPr>
            <a:xfrm>
              <a:off x="8367123" y="5596364"/>
              <a:ext cx="647272" cy="327056"/>
            </a:xfrm>
            <a:prstGeom prst="downArrow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428F0818-96E5-0D53-3AAA-7F824A6869FF}"/>
                </a:ext>
              </a:extLst>
            </p:cNvPr>
            <p:cNvSpPr txBox="1"/>
            <p:nvPr/>
          </p:nvSpPr>
          <p:spPr>
            <a:xfrm>
              <a:off x="7845779" y="5989652"/>
              <a:ext cx="17308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i="1" dirty="0">
                  <a:solidFill>
                    <a:srgbClr val="7030A0"/>
                  </a:solidFill>
                </a:rPr>
                <a:t>Digital</a:t>
              </a:r>
              <a:r>
                <a:rPr lang="fr-FR" dirty="0">
                  <a:solidFill>
                    <a:srgbClr val="7030A0"/>
                  </a:solidFill>
                </a:rPr>
                <a:t> </a:t>
              </a:r>
            </a:p>
            <a:p>
              <a:pPr algn="ctr"/>
              <a:r>
                <a:rPr lang="fr-FR" dirty="0">
                  <a:solidFill>
                    <a:srgbClr val="7030A0"/>
                  </a:solidFill>
                </a:rPr>
                <a:t>Quantum Circuit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064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62E6DED7-049C-1375-5C6B-815EF7F441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917" t="41289" b="-6180"/>
          <a:stretch/>
        </p:blipFill>
        <p:spPr>
          <a:xfrm>
            <a:off x="5913554" y="783901"/>
            <a:ext cx="1178339" cy="855036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E3C8E289-D0A7-F593-66BE-DEA21912E723}"/>
              </a:ext>
            </a:extLst>
          </p:cNvPr>
          <p:cNvGrpSpPr/>
          <p:nvPr/>
        </p:nvGrpSpPr>
        <p:grpSpPr>
          <a:xfrm>
            <a:off x="0" y="0"/>
            <a:ext cx="7067201" cy="1966648"/>
            <a:chOff x="252390" y="4593886"/>
            <a:chExt cx="7067201" cy="1966648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292F6DE4-1917-8562-1807-9BB2DCFC9E78}"/>
                </a:ext>
              </a:extLst>
            </p:cNvPr>
            <p:cNvGrpSpPr/>
            <p:nvPr/>
          </p:nvGrpSpPr>
          <p:grpSpPr>
            <a:xfrm>
              <a:off x="339356" y="5580353"/>
              <a:ext cx="5088375" cy="544712"/>
              <a:chOff x="339356" y="5580353"/>
              <a:chExt cx="5088375" cy="544712"/>
            </a:xfrm>
          </p:grpSpPr>
          <p:cxnSp>
            <p:nvCxnSpPr>
              <p:cNvPr id="5" name="Connecteur droit avec flèche 4">
                <a:extLst>
                  <a:ext uri="{FF2B5EF4-FFF2-40B4-BE49-F238E27FC236}">
                    <a16:creationId xmlns:a16="http://schemas.microsoft.com/office/drawing/2014/main" id="{5BBAF8C4-8E0A-0661-1FC0-6AD86DDDC3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7262" y="5700740"/>
                <a:ext cx="4317876" cy="0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AF5CE92-3039-7918-87E7-7143E970F558}"/>
                  </a:ext>
                </a:extLst>
              </p:cNvPr>
              <p:cNvSpPr txBox="1"/>
              <p:nvPr/>
            </p:nvSpPr>
            <p:spPr>
              <a:xfrm>
                <a:off x="3886732" y="5755733"/>
                <a:ext cx="15409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i="1" dirty="0">
                    <a:solidFill>
                      <a:schemeClr val="bg1">
                        <a:lumMod val="85000"/>
                      </a:schemeClr>
                    </a:solidFill>
                  </a:rPr>
                  <a:t>Arrow of time </a:t>
                </a:r>
              </a:p>
            </p:txBody>
          </p:sp>
          <p:pic>
            <p:nvPicPr>
              <p:cNvPr id="7" name="Image 6" descr="latex-image-1.pdf">
                <a:extLst>
                  <a:ext uri="{FF2B5EF4-FFF2-40B4-BE49-F238E27FC236}">
                    <a16:creationId xmlns:a16="http://schemas.microsoft.com/office/drawing/2014/main" id="{C20B65B8-4CEF-B70C-D74B-8C27189429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9356" y="5580353"/>
                <a:ext cx="619009" cy="240773"/>
              </a:xfrm>
              <a:prstGeom prst="rect">
                <a:avLst/>
              </a:prstGeom>
            </p:spPr>
          </p:pic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021AB1A7-B10F-3558-5ABC-8DC8004C1AEA}"/>
                </a:ext>
              </a:extLst>
            </p:cNvPr>
            <p:cNvGrpSpPr/>
            <p:nvPr/>
          </p:nvGrpSpPr>
          <p:grpSpPr>
            <a:xfrm>
              <a:off x="2115551" y="4939847"/>
              <a:ext cx="3903176" cy="1561672"/>
              <a:chOff x="2115551" y="4939847"/>
              <a:chExt cx="3903176" cy="1561672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D0B76D2-358C-F8A1-F16E-0422E3851DC7}"/>
                  </a:ext>
                </a:extLst>
              </p:cNvPr>
              <p:cNvSpPr/>
              <p:nvPr/>
            </p:nvSpPr>
            <p:spPr>
              <a:xfrm>
                <a:off x="2115551" y="4939847"/>
                <a:ext cx="1693778" cy="156167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0" name="Image 9" descr="latex-image-1.pdf">
                <a:extLst>
                  <a:ext uri="{FF2B5EF4-FFF2-40B4-BE49-F238E27FC236}">
                    <a16:creationId xmlns:a16="http://schemas.microsoft.com/office/drawing/2014/main" id="{261B9EAD-8054-81C0-3719-34386C1C92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04189" y="5577784"/>
                <a:ext cx="614538" cy="240773"/>
              </a:xfrm>
              <a:prstGeom prst="rect">
                <a:avLst/>
              </a:prstGeom>
            </p:spPr>
          </p:pic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D35202B3-865B-9EA5-D354-591A3FF5C44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10927" t="-8364" r="37019" b="8372"/>
              <a:stretch/>
            </p:blipFill>
            <p:spPr>
              <a:xfrm>
                <a:off x="2445000" y="5543908"/>
                <a:ext cx="1150706" cy="287976"/>
              </a:xfrm>
              <a:prstGeom prst="rect">
                <a:avLst/>
              </a:prstGeom>
            </p:spPr>
          </p:pic>
        </p:grp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DF2D022C-EDE2-3CC7-6F5C-C4EC3AA7E637}"/>
                </a:ext>
              </a:extLst>
            </p:cNvPr>
            <p:cNvGrpSpPr/>
            <p:nvPr/>
          </p:nvGrpSpPr>
          <p:grpSpPr>
            <a:xfrm>
              <a:off x="252390" y="4593886"/>
              <a:ext cx="1084271" cy="1940479"/>
              <a:chOff x="252390" y="4593886"/>
              <a:chExt cx="1084271" cy="1940479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045C2E5-B7FA-68D3-6D63-CFCFADBAD665}"/>
                  </a:ext>
                </a:extLst>
              </p:cNvPr>
              <p:cNvSpPr/>
              <p:nvPr/>
            </p:nvSpPr>
            <p:spPr>
              <a:xfrm>
                <a:off x="275466" y="4878203"/>
                <a:ext cx="1038118" cy="165616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B9805BA-C190-3A60-F897-F3DA48B4B140}"/>
                  </a:ext>
                </a:extLst>
              </p:cNvPr>
              <p:cNvSpPr txBox="1"/>
              <p:nvPr/>
            </p:nvSpPr>
            <p:spPr>
              <a:xfrm>
                <a:off x="252390" y="4593886"/>
                <a:ext cx="108427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400" dirty="0">
                    <a:solidFill>
                      <a:srgbClr val="FF0000"/>
                    </a:solidFill>
                  </a:rPr>
                  <a:t> </a:t>
                </a:r>
                <a:r>
                  <a:rPr lang="fr-FR" sz="1400" dirty="0" err="1">
                    <a:solidFill>
                      <a:srgbClr val="FF0000"/>
                    </a:solidFill>
                  </a:rPr>
                  <a:t>Preparation</a:t>
                </a:r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991AC546-1DD6-AE42-4712-9B470615CD96}"/>
                </a:ext>
              </a:extLst>
            </p:cNvPr>
            <p:cNvGrpSpPr/>
            <p:nvPr/>
          </p:nvGrpSpPr>
          <p:grpSpPr>
            <a:xfrm>
              <a:off x="2004777" y="4593886"/>
              <a:ext cx="4068000" cy="1966486"/>
              <a:chOff x="2004777" y="4593886"/>
              <a:chExt cx="4068000" cy="1966486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CBB9813-57A7-EB27-11B0-7A4411F60438}"/>
                  </a:ext>
                </a:extLst>
              </p:cNvPr>
              <p:cNvSpPr/>
              <p:nvPr/>
            </p:nvSpPr>
            <p:spPr>
              <a:xfrm>
                <a:off x="2004777" y="4904372"/>
                <a:ext cx="4068000" cy="16560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C67705A7-02DA-9D5B-FB39-57A6097670FF}"/>
                  </a:ext>
                </a:extLst>
              </p:cNvPr>
              <p:cNvSpPr txBox="1"/>
              <p:nvPr/>
            </p:nvSpPr>
            <p:spPr>
              <a:xfrm>
                <a:off x="3454354" y="4593886"/>
                <a:ext cx="11688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400" dirty="0">
                    <a:solidFill>
                      <a:srgbClr val="FF0000"/>
                    </a:solidFill>
                  </a:rPr>
                  <a:t>Manipulation</a:t>
                </a:r>
              </a:p>
            </p:txBody>
          </p:sp>
        </p:grp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00713559-FF77-7703-77E3-897567FD619B}"/>
                </a:ext>
              </a:extLst>
            </p:cNvPr>
            <p:cNvGrpSpPr/>
            <p:nvPr/>
          </p:nvGrpSpPr>
          <p:grpSpPr>
            <a:xfrm>
              <a:off x="6103424" y="4593886"/>
              <a:ext cx="1216167" cy="1966648"/>
              <a:chOff x="6103424" y="4593886"/>
              <a:chExt cx="1216167" cy="1966648"/>
            </a:xfrm>
          </p:grpSpPr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F76C92B7-D63B-EF87-5B8F-B4DEA7EECD8A}"/>
                  </a:ext>
                </a:extLst>
              </p:cNvPr>
              <p:cNvSpPr txBox="1"/>
              <p:nvPr/>
            </p:nvSpPr>
            <p:spPr>
              <a:xfrm>
                <a:off x="6103424" y="4593886"/>
                <a:ext cx="121616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400" dirty="0" err="1">
                    <a:solidFill>
                      <a:srgbClr val="FF0000"/>
                    </a:solidFill>
                  </a:rPr>
                  <a:t>Measurement</a:t>
                </a:r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F9416EE-D1FA-4B1F-56E5-7EC85B853AE1}"/>
                  </a:ext>
                </a:extLst>
              </p:cNvPr>
              <p:cNvSpPr/>
              <p:nvPr/>
            </p:nvSpPr>
            <p:spPr>
              <a:xfrm>
                <a:off x="6192448" y="4904372"/>
                <a:ext cx="1038118" cy="165616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B53319A5-FE39-5F9E-0911-0C8B139BD405}"/>
              </a:ext>
            </a:extLst>
          </p:cNvPr>
          <p:cNvSpPr/>
          <p:nvPr/>
        </p:nvSpPr>
        <p:spPr>
          <a:xfrm>
            <a:off x="23076" y="2006242"/>
            <a:ext cx="5796000" cy="167114"/>
          </a:xfrm>
          <a:prstGeom prst="rect">
            <a:avLst/>
          </a:prstGeom>
          <a:solidFill>
            <a:schemeClr val="accent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A42C7697-3D70-60AD-D658-4E25969DE264}"/>
              </a:ext>
            </a:extLst>
          </p:cNvPr>
          <p:cNvGrpSpPr/>
          <p:nvPr/>
        </p:nvGrpSpPr>
        <p:grpSpPr>
          <a:xfrm>
            <a:off x="-23514" y="2299194"/>
            <a:ext cx="7785067" cy="4618419"/>
            <a:chOff x="-23514" y="2299194"/>
            <a:chExt cx="7785067" cy="4618419"/>
          </a:xfrm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D229586A-3E7B-4CFF-89D9-747B281BA165}"/>
                </a:ext>
              </a:extLst>
            </p:cNvPr>
            <p:cNvSpPr txBox="1"/>
            <p:nvPr/>
          </p:nvSpPr>
          <p:spPr>
            <a:xfrm>
              <a:off x="0" y="2299194"/>
              <a:ext cx="508087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State preparation and manipulation are replaced by </a:t>
              </a:r>
            </a:p>
            <a:p>
              <a:r>
                <a:rPr lang="en-US" dirty="0">
                  <a:solidFill>
                    <a:srgbClr val="0070C0"/>
                  </a:solidFill>
                </a:rPr>
                <a:t>elementary quantum gates on one and two qubits </a:t>
              </a:r>
            </a:p>
          </p:txBody>
        </p:sp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9C76A166-E6CD-F334-A441-041E61B9B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23514" y="2945525"/>
              <a:ext cx="7772400" cy="3807085"/>
            </a:xfrm>
            <a:prstGeom prst="rect">
              <a:avLst/>
            </a:prstGeom>
          </p:spPr>
        </p:pic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833CAC7F-1435-941C-80FC-E7079FDD2A3C}"/>
                </a:ext>
              </a:extLst>
            </p:cNvPr>
            <p:cNvSpPr txBox="1"/>
            <p:nvPr/>
          </p:nvSpPr>
          <p:spPr>
            <a:xfrm>
              <a:off x="6335577" y="6640614"/>
              <a:ext cx="11442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(credit: Y. Saad)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5E374A2-34D6-973D-5842-7A41B3A517A6}"/>
                </a:ext>
              </a:extLst>
            </p:cNvPr>
            <p:cNvSpPr/>
            <p:nvPr/>
          </p:nvSpPr>
          <p:spPr>
            <a:xfrm>
              <a:off x="116859" y="2945525"/>
              <a:ext cx="1221607" cy="15734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836FCB6-F341-4C80-F6D1-8C31318353BC}"/>
                </a:ext>
              </a:extLst>
            </p:cNvPr>
            <p:cNvSpPr/>
            <p:nvPr/>
          </p:nvSpPr>
          <p:spPr>
            <a:xfrm>
              <a:off x="6539946" y="2978657"/>
              <a:ext cx="1221607" cy="15734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0F6795A6-8D80-DD6D-9499-C4260C13224E}"/>
              </a:ext>
            </a:extLst>
          </p:cNvPr>
          <p:cNvGrpSpPr/>
          <p:nvPr/>
        </p:nvGrpSpPr>
        <p:grpSpPr>
          <a:xfrm>
            <a:off x="6807616" y="1935769"/>
            <a:ext cx="3158701" cy="3426461"/>
            <a:chOff x="6807616" y="1935769"/>
            <a:chExt cx="3158701" cy="3426461"/>
          </a:xfrm>
        </p:grpSpPr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F269856E-4100-D781-87D5-7F7ED53B31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-1" r="-1773" b="54116"/>
            <a:stretch/>
          </p:blipFill>
          <p:spPr>
            <a:xfrm>
              <a:off x="6807616" y="2420338"/>
              <a:ext cx="3098384" cy="1272707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18CA1F36-6779-83AB-B29B-B95CBA4B8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58022" r="-2524"/>
            <a:stretch/>
          </p:blipFill>
          <p:spPr>
            <a:xfrm>
              <a:off x="6867933" y="4206382"/>
              <a:ext cx="3098384" cy="1155848"/>
            </a:xfrm>
            <a:prstGeom prst="rect">
              <a:avLst/>
            </a:prstGeom>
          </p:spPr>
        </p:pic>
        <p:sp>
          <p:nvSpPr>
            <p:cNvPr id="33" name="Flèche vers la droite 32">
              <a:extLst>
                <a:ext uri="{FF2B5EF4-FFF2-40B4-BE49-F238E27FC236}">
                  <a16:creationId xmlns:a16="http://schemas.microsoft.com/office/drawing/2014/main" id="{4FBCC261-108C-8644-7CF7-9834C3E993FA}"/>
                </a:ext>
              </a:extLst>
            </p:cNvPr>
            <p:cNvSpPr/>
            <p:nvPr/>
          </p:nvSpPr>
          <p:spPr>
            <a:xfrm rot="5400000">
              <a:off x="8245615" y="3533515"/>
              <a:ext cx="459337" cy="914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D8ECD25-62AB-393A-8E54-A20C4807F204}"/>
                </a:ext>
              </a:extLst>
            </p:cNvPr>
            <p:cNvSpPr/>
            <p:nvPr/>
          </p:nvSpPr>
          <p:spPr>
            <a:xfrm>
              <a:off x="7694989" y="1935769"/>
              <a:ext cx="1651862" cy="3564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Ideal circuit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84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163B63AC-BB93-86FB-CB44-3AF88FDDE637}"/>
              </a:ext>
            </a:extLst>
          </p:cNvPr>
          <p:cNvCxnSpPr/>
          <p:nvPr/>
        </p:nvCxnSpPr>
        <p:spPr>
          <a:xfrm flipV="1">
            <a:off x="1666245" y="447242"/>
            <a:ext cx="8215371" cy="17648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4" descr="Table">
            <a:extLst>
              <a:ext uri="{FF2B5EF4-FFF2-40B4-BE49-F238E27FC236}">
                <a16:creationId xmlns:a16="http://schemas.microsoft.com/office/drawing/2014/main" id="{770844AF-BBA7-1C0B-4E75-5C7551F223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835258" y="264292"/>
            <a:ext cx="7793720" cy="417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7A93628-9A0C-C5F4-3DC0-BF44805F8E6D}"/>
              </a:ext>
            </a:extLst>
          </p:cNvPr>
          <p:cNvSpPr txBox="1"/>
          <p:nvPr/>
        </p:nvSpPr>
        <p:spPr>
          <a:xfrm>
            <a:off x="3422622" y="29729"/>
            <a:ext cx="648337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Quantum computing for the description </a:t>
            </a:r>
          </a:p>
          <a:p>
            <a:pPr algn="r"/>
            <a:r>
              <a:rPr lang="en-US" sz="2400" dirty="0">
                <a:solidFill>
                  <a:srgbClr val="0070C0"/>
                </a:solidFill>
              </a:rPr>
              <a:t>of static and dynamical properties of atomic nuclei</a:t>
            </a:r>
          </a:p>
          <a:p>
            <a:pPr algn="r"/>
            <a:r>
              <a:rPr lang="en-US" dirty="0">
                <a:solidFill>
                  <a:srgbClr val="0070C0"/>
                </a:solidFill>
              </a:rPr>
              <a:t>Problematic and challenges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196C88D4-0D72-64AF-20B1-D46DCB9F33C9}"/>
              </a:ext>
            </a:extLst>
          </p:cNvPr>
          <p:cNvGrpSpPr/>
          <p:nvPr/>
        </p:nvGrpSpPr>
        <p:grpSpPr>
          <a:xfrm>
            <a:off x="262110" y="580545"/>
            <a:ext cx="3080262" cy="1877292"/>
            <a:chOff x="262110" y="580545"/>
            <a:chExt cx="3080262" cy="1877292"/>
          </a:xfrm>
        </p:grpSpPr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112B58D6-BEFA-6065-5542-DC8054714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38567" y="580545"/>
              <a:ext cx="1703805" cy="830997"/>
            </a:xfrm>
            <a:prstGeom prst="rect">
              <a:avLst/>
            </a:prstGeom>
          </p:spPr>
        </p:pic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6CE9D6F1-1393-6A76-D806-EE8032684424}"/>
                </a:ext>
              </a:extLst>
            </p:cNvPr>
            <p:cNvSpPr txBox="1"/>
            <p:nvPr/>
          </p:nvSpPr>
          <p:spPr>
            <a:xfrm>
              <a:off x="262110" y="1446500"/>
              <a:ext cx="280826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Nuclei are self-bound quantum </a:t>
              </a:r>
            </a:p>
            <a:p>
              <a:r>
                <a:rPr lang="en-US" sz="1600" dirty="0"/>
                <a:t>mesoscopic systems </a:t>
              </a:r>
            </a:p>
            <a:p>
              <a:r>
                <a:rPr lang="en-US" sz="1600" dirty="0"/>
                <a:t>Nb of particles </a:t>
              </a:r>
            </a:p>
          </p:txBody>
        </p:sp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A48E2E5-758E-4444-7B0A-CC6B1D469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8507" y="2287657"/>
              <a:ext cx="1021080" cy="170180"/>
            </a:xfrm>
            <a:prstGeom prst="rect">
              <a:avLst/>
            </a:prstGeom>
          </p:spPr>
        </p:pic>
      </p:grpSp>
      <p:pic>
        <p:nvPicPr>
          <p:cNvPr id="2" name="Picture 2" descr="dof">
            <a:extLst>
              <a:ext uri="{FF2B5EF4-FFF2-40B4-BE49-F238E27FC236}">
                <a16:creationId xmlns:a16="http://schemas.microsoft.com/office/drawing/2014/main" id="{65014F93-BA73-A66A-3C85-9CA67BBDC0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l="7100" t="29724" r="26289" b="36518"/>
          <a:stretch/>
        </p:blipFill>
        <p:spPr bwMode="auto">
          <a:xfrm>
            <a:off x="99284" y="111009"/>
            <a:ext cx="1412869" cy="118220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F9F2339C-6D07-5692-6EEE-8D78E37BEA48}"/>
              </a:ext>
            </a:extLst>
          </p:cNvPr>
          <p:cNvGrpSpPr/>
          <p:nvPr/>
        </p:nvGrpSpPr>
        <p:grpSpPr>
          <a:xfrm>
            <a:off x="3685665" y="879049"/>
            <a:ext cx="2667234" cy="2682964"/>
            <a:chOff x="3024080" y="1411542"/>
            <a:chExt cx="2667234" cy="268296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63FEC8A-1E35-8DFE-152A-FAAE17260055}"/>
                </a:ext>
              </a:extLst>
            </p:cNvPr>
            <p:cNvSpPr/>
            <p:nvPr/>
          </p:nvSpPr>
          <p:spPr>
            <a:xfrm>
              <a:off x="3024080" y="1411542"/>
              <a:ext cx="2667234" cy="2682964"/>
            </a:xfrm>
            <a:prstGeom prst="rect">
              <a:avLst/>
            </a:prstGeom>
            <a:solidFill>
              <a:schemeClr val="bg1"/>
            </a:solidFill>
            <a:ln w="539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82C153C6-DC63-7FA8-5DD5-532B0D78F084}"/>
                </a:ext>
              </a:extLst>
            </p:cNvPr>
            <p:cNvGrpSpPr/>
            <p:nvPr/>
          </p:nvGrpSpPr>
          <p:grpSpPr>
            <a:xfrm>
              <a:off x="3070379" y="1411542"/>
              <a:ext cx="2515178" cy="2682964"/>
              <a:chOff x="5271786" y="2909145"/>
              <a:chExt cx="2515178" cy="2682964"/>
            </a:xfrm>
          </p:grpSpPr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A62A684C-C88B-9067-FF5C-C8DCF4CD754E}"/>
                  </a:ext>
                </a:extLst>
              </p:cNvPr>
              <p:cNvGrpSpPr/>
              <p:nvPr/>
            </p:nvGrpSpPr>
            <p:grpSpPr>
              <a:xfrm>
                <a:off x="5541658" y="3033272"/>
                <a:ext cx="2245306" cy="2460609"/>
                <a:chOff x="5541658" y="3033272"/>
                <a:chExt cx="2245306" cy="2460609"/>
              </a:xfrm>
            </p:grpSpPr>
            <p:pic>
              <p:nvPicPr>
                <p:cNvPr id="32" name="Image 31">
                  <a:extLst>
                    <a:ext uri="{FF2B5EF4-FFF2-40B4-BE49-F238E27FC236}">
                      <a16:creationId xmlns:a16="http://schemas.microsoft.com/office/drawing/2014/main" id="{18DABFB6-7178-8D82-7329-66DCD555AD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68602" b="1194"/>
                <a:stretch/>
              </p:blipFill>
              <p:spPr>
                <a:xfrm>
                  <a:off x="5541658" y="3033272"/>
                  <a:ext cx="2245306" cy="2460609"/>
                </a:xfrm>
                <a:prstGeom prst="rect">
                  <a:avLst/>
                </a:prstGeom>
              </p:spPr>
            </p:pic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64D17134-9E37-E511-667D-6340915B4777}"/>
                    </a:ext>
                  </a:extLst>
                </p:cNvPr>
                <p:cNvSpPr/>
                <p:nvPr/>
              </p:nvSpPr>
              <p:spPr>
                <a:xfrm>
                  <a:off x="5648446" y="3250408"/>
                  <a:ext cx="208344" cy="1785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C7D90CA-F1A0-6DA8-5764-68FEF19DD4FA}"/>
                  </a:ext>
                </a:extLst>
              </p:cNvPr>
              <p:cNvSpPr/>
              <p:nvPr/>
            </p:nvSpPr>
            <p:spPr>
              <a:xfrm>
                <a:off x="7554965" y="3333509"/>
                <a:ext cx="205155" cy="1701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794E629-03B0-80E5-BBFE-F5CC74659102}"/>
                  </a:ext>
                </a:extLst>
              </p:cNvPr>
              <p:cNvSpPr/>
              <p:nvPr/>
            </p:nvSpPr>
            <p:spPr>
              <a:xfrm>
                <a:off x="5490063" y="5309691"/>
                <a:ext cx="2034046" cy="2263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825C5FD-A2E5-C7DE-2CED-A12560D82975}"/>
                  </a:ext>
                </a:extLst>
              </p:cNvPr>
              <p:cNvSpPr txBox="1"/>
              <p:nvPr/>
            </p:nvSpPr>
            <p:spPr>
              <a:xfrm>
                <a:off x="5403264" y="5315110"/>
                <a:ext cx="217854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Number of single-particle states</a:t>
                </a: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38010AA-3468-8B2B-0B43-C9D7194E7E33}"/>
                  </a:ext>
                </a:extLst>
              </p:cNvPr>
              <p:cNvSpPr txBox="1"/>
              <p:nvPr/>
            </p:nvSpPr>
            <p:spPr>
              <a:xfrm rot="16200000">
                <a:off x="4316557" y="4097907"/>
                <a:ext cx="218745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Matrix dimension to diagonalize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19711A47-03F2-016D-A06F-626F61BC36F7}"/>
                  </a:ext>
                </a:extLst>
              </p:cNvPr>
              <p:cNvSpPr txBox="1"/>
              <p:nvPr/>
            </p:nvSpPr>
            <p:spPr>
              <a:xfrm>
                <a:off x="5602420" y="2909145"/>
                <a:ext cx="178023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solidFill>
                      <a:srgbClr val="0070C0"/>
                    </a:solidFill>
                  </a:rPr>
                  <a:t>Finding eigenstates</a:t>
                </a:r>
              </a:p>
            </p:txBody>
          </p:sp>
        </p:grp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FBBD56F-94A0-F321-29C5-71B68F692702}"/>
              </a:ext>
            </a:extLst>
          </p:cNvPr>
          <p:cNvGrpSpPr/>
          <p:nvPr/>
        </p:nvGrpSpPr>
        <p:grpSpPr>
          <a:xfrm>
            <a:off x="190355" y="4194917"/>
            <a:ext cx="2245615" cy="2713025"/>
            <a:chOff x="190355" y="4194917"/>
            <a:chExt cx="2245615" cy="2713025"/>
          </a:xfrm>
        </p:grpSpPr>
        <p:pic>
          <p:nvPicPr>
            <p:cNvPr id="17" name="Image 16" descr="figNN4.jpg">
              <a:extLst>
                <a:ext uri="{FF2B5EF4-FFF2-40B4-BE49-F238E27FC236}">
                  <a16:creationId xmlns:a16="http://schemas.microsoft.com/office/drawing/2014/main" id="{8981FBD9-68F7-474B-02D3-E53BD7351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4974" y="4641557"/>
              <a:ext cx="1956377" cy="1768849"/>
            </a:xfrm>
            <a:prstGeom prst="rect">
              <a:avLst/>
            </a:prstGeom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A4DE4DAB-8DEF-4206-437F-92670AFF210F}"/>
                </a:ext>
              </a:extLst>
            </p:cNvPr>
            <p:cNvSpPr txBox="1"/>
            <p:nvPr/>
          </p:nvSpPr>
          <p:spPr>
            <a:xfrm>
              <a:off x="190355" y="6261611"/>
              <a:ext cx="22456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70C0"/>
                  </a:solidFill>
                </a:rPr>
                <a:t>The problem is highly </a:t>
              </a:r>
            </a:p>
            <a:p>
              <a:pPr algn="ctr"/>
              <a:r>
                <a:rPr lang="en-US" dirty="0">
                  <a:solidFill>
                    <a:srgbClr val="0070C0"/>
                  </a:solidFill>
                </a:rPr>
                <a:t>non-perturbative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7CAA751-9684-0A87-6BED-FBD9EC1ABBAF}"/>
                </a:ext>
              </a:extLst>
            </p:cNvPr>
            <p:cNvSpPr/>
            <p:nvPr/>
          </p:nvSpPr>
          <p:spPr>
            <a:xfrm>
              <a:off x="560475" y="4194917"/>
              <a:ext cx="1505374" cy="41751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Interaction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FC10080-0555-545B-E55C-5376BD4E666A}"/>
              </a:ext>
            </a:extLst>
          </p:cNvPr>
          <p:cNvGrpSpPr/>
          <p:nvPr/>
        </p:nvGrpSpPr>
        <p:grpSpPr>
          <a:xfrm>
            <a:off x="2690137" y="3707479"/>
            <a:ext cx="4663457" cy="3200463"/>
            <a:chOff x="2690137" y="3707479"/>
            <a:chExt cx="4663457" cy="320046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533C94A-98F6-640B-6707-C70AC1C0D081}"/>
                </a:ext>
              </a:extLst>
            </p:cNvPr>
            <p:cNvSpPr/>
            <p:nvPr/>
          </p:nvSpPr>
          <p:spPr>
            <a:xfrm>
              <a:off x="3245178" y="3707479"/>
              <a:ext cx="3415069" cy="32116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Symmetries /Entanglement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11D25E6D-9950-753F-FF9D-7D68C67A07CC}"/>
                </a:ext>
              </a:extLst>
            </p:cNvPr>
            <p:cNvSpPr txBox="1"/>
            <p:nvPr/>
          </p:nvSpPr>
          <p:spPr>
            <a:xfrm>
              <a:off x="3574298" y="4034438"/>
              <a:ext cx="261584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Global symmetries induce</a:t>
              </a:r>
            </a:p>
            <a:p>
              <a:r>
                <a:rPr lang="en-US" dirty="0"/>
                <a:t>All-to-all entanglement</a:t>
              </a: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E58CBE61-2451-0309-5802-713C39730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206900" y="4692356"/>
              <a:ext cx="1282908" cy="252000"/>
            </a:xfrm>
            <a:prstGeom prst="rect">
              <a:avLst/>
            </a:prstGeom>
          </p:spPr>
        </p:pic>
        <p:sp>
          <p:nvSpPr>
            <p:cNvPr id="24" name="Flèche vers le bas 23">
              <a:extLst>
                <a:ext uri="{FF2B5EF4-FFF2-40B4-BE49-F238E27FC236}">
                  <a16:creationId xmlns:a16="http://schemas.microsoft.com/office/drawing/2014/main" id="{3442F3E9-ADA7-7722-A9FB-3A4D8599B038}"/>
                </a:ext>
              </a:extLst>
            </p:cNvPr>
            <p:cNvSpPr/>
            <p:nvPr/>
          </p:nvSpPr>
          <p:spPr>
            <a:xfrm>
              <a:off x="4476507" y="4961551"/>
              <a:ext cx="861908" cy="23047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EC7C3AF1-C8DC-1252-3939-B254000F5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06390" y="5181032"/>
              <a:ext cx="1802141" cy="1184264"/>
            </a:xfrm>
            <a:prstGeom prst="rect">
              <a:avLst/>
            </a:prstGeom>
          </p:spPr>
        </p:pic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D33E42CD-78BD-9BB0-43F3-4D505CBEDD95}"/>
                </a:ext>
              </a:extLst>
            </p:cNvPr>
            <p:cNvSpPr txBox="1"/>
            <p:nvPr/>
          </p:nvSpPr>
          <p:spPr>
            <a:xfrm>
              <a:off x="2690137" y="6261611"/>
              <a:ext cx="466345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70C0"/>
                  </a:solidFill>
                </a:rPr>
                <a:t>Nuclei are subject to entanglement volume law </a:t>
              </a:r>
            </a:p>
            <a:p>
              <a:pPr algn="ctr"/>
              <a:r>
                <a:rPr lang="en-US" dirty="0">
                  <a:solidFill>
                    <a:srgbClr val="0070C0"/>
                  </a:solidFill>
                </a:rPr>
                <a:t>(bad candidate for Tensor Network)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A4A27B62-1D3E-7E28-6B72-A6164F5D1302}"/>
              </a:ext>
            </a:extLst>
          </p:cNvPr>
          <p:cNvGrpSpPr/>
          <p:nvPr/>
        </p:nvGrpSpPr>
        <p:grpSpPr>
          <a:xfrm>
            <a:off x="6484377" y="2203904"/>
            <a:ext cx="3517791" cy="4796967"/>
            <a:chOff x="6484377" y="2203904"/>
            <a:chExt cx="3517791" cy="4796967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2A7972D3-EDDE-609E-5103-BE3A8ECF0861}"/>
                </a:ext>
              </a:extLst>
            </p:cNvPr>
            <p:cNvGrpSpPr/>
            <p:nvPr/>
          </p:nvGrpSpPr>
          <p:grpSpPr>
            <a:xfrm>
              <a:off x="6484377" y="2203904"/>
              <a:ext cx="3177640" cy="1360316"/>
              <a:chOff x="6637243" y="2249957"/>
              <a:chExt cx="3177640" cy="1360316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8B8F5A2-DDD8-8146-30C4-7A678E8F873B}"/>
                  </a:ext>
                </a:extLst>
              </p:cNvPr>
              <p:cNvSpPr/>
              <p:nvPr/>
            </p:nvSpPr>
            <p:spPr>
              <a:xfrm>
                <a:off x="8121792" y="2249957"/>
                <a:ext cx="1693091" cy="89470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Spontaneous </a:t>
                </a:r>
              </a:p>
              <a:p>
                <a:pPr algn="ctr"/>
                <a:r>
                  <a:rPr lang="en-US" dirty="0"/>
                  <a:t>Broken symmetries (SB)</a:t>
                </a:r>
              </a:p>
            </p:txBody>
          </p:sp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14ECF2D6-3652-AEFB-C6EE-45BAB47319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637243" y="2396000"/>
                <a:ext cx="1453376" cy="1214273"/>
              </a:xfrm>
              <a:prstGeom prst="rect">
                <a:avLst/>
              </a:prstGeom>
            </p:spPr>
          </p:pic>
        </p:grpSp>
        <p:grpSp>
          <p:nvGrpSpPr>
            <p:cNvPr id="41" name="Groupe 40">
              <a:extLst>
                <a:ext uri="{FF2B5EF4-FFF2-40B4-BE49-F238E27FC236}">
                  <a16:creationId xmlns:a16="http://schemas.microsoft.com/office/drawing/2014/main" id="{6C66E2CE-9E8B-FCA9-739C-D552FF140A8B}"/>
                </a:ext>
              </a:extLst>
            </p:cNvPr>
            <p:cNvGrpSpPr/>
            <p:nvPr/>
          </p:nvGrpSpPr>
          <p:grpSpPr>
            <a:xfrm>
              <a:off x="7866776" y="3159669"/>
              <a:ext cx="2116285" cy="1567266"/>
              <a:chOff x="7866776" y="3159669"/>
              <a:chExt cx="2116285" cy="1567266"/>
            </a:xfrm>
          </p:grpSpPr>
          <p:pic>
            <p:nvPicPr>
              <p:cNvPr id="42" name="Image 41">
                <a:extLst>
                  <a:ext uri="{FF2B5EF4-FFF2-40B4-BE49-F238E27FC236}">
                    <a16:creationId xmlns:a16="http://schemas.microsoft.com/office/drawing/2014/main" id="{25655158-7A83-594A-EB80-DCE90B34C3D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10217" t="15376" r="68866" b="30976"/>
              <a:stretch/>
            </p:blipFill>
            <p:spPr>
              <a:xfrm>
                <a:off x="8493964" y="3492537"/>
                <a:ext cx="861908" cy="1083801"/>
              </a:xfrm>
              <a:prstGeom prst="rect">
                <a:avLst/>
              </a:prstGeom>
            </p:spPr>
          </p:pic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5DC7A92A-BEFE-AFD5-7E18-3424990750DF}"/>
                  </a:ext>
                </a:extLst>
              </p:cNvPr>
              <p:cNvSpPr txBox="1"/>
              <p:nvPr/>
            </p:nvSpPr>
            <p:spPr>
              <a:xfrm>
                <a:off x="8078372" y="3159669"/>
                <a:ext cx="16930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Small superfluid</a:t>
                </a:r>
              </a:p>
            </p:txBody>
          </p:sp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3FC1E37D-0E61-AB5B-CD45-FD2D05051EEA}"/>
                  </a:ext>
                </a:extLst>
              </p:cNvPr>
              <p:cNvSpPr txBox="1"/>
              <p:nvPr/>
            </p:nvSpPr>
            <p:spPr>
              <a:xfrm>
                <a:off x="7866776" y="4357603"/>
                <a:ext cx="21162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(particle number SB)</a:t>
                </a:r>
              </a:p>
            </p:txBody>
          </p:sp>
        </p:grpSp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A7326A2C-8A8C-1EF2-73A5-365DBBD1778B}"/>
                </a:ext>
              </a:extLst>
            </p:cNvPr>
            <p:cNvGrpSpPr/>
            <p:nvPr/>
          </p:nvGrpSpPr>
          <p:grpSpPr>
            <a:xfrm>
              <a:off x="7460960" y="4888365"/>
              <a:ext cx="2541208" cy="2112506"/>
              <a:chOff x="7460960" y="4888365"/>
              <a:chExt cx="2541208" cy="2112506"/>
            </a:xfrm>
          </p:grpSpPr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67AC2E63-F675-6601-5BCB-AEDC643942BD}"/>
                  </a:ext>
                </a:extLst>
              </p:cNvPr>
              <p:cNvSpPr txBox="1"/>
              <p:nvPr/>
            </p:nvSpPr>
            <p:spPr>
              <a:xfrm>
                <a:off x="7460960" y="4888365"/>
                <a:ext cx="25221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Deformation can happen</a:t>
                </a:r>
              </a:p>
            </p:txBody>
          </p:sp>
          <p:pic>
            <p:nvPicPr>
              <p:cNvPr id="47" name="Image 46">
                <a:extLst>
                  <a:ext uri="{FF2B5EF4-FFF2-40B4-BE49-F238E27FC236}">
                    <a16:creationId xmlns:a16="http://schemas.microsoft.com/office/drawing/2014/main" id="{2D3EF16B-980B-70C2-F061-19845CBA07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l="40821" t="58251" r="-1798" b="1861"/>
              <a:stretch/>
            </p:blipFill>
            <p:spPr>
              <a:xfrm>
                <a:off x="8228721" y="5236146"/>
                <a:ext cx="1677279" cy="921796"/>
              </a:xfrm>
              <a:prstGeom prst="rect">
                <a:avLst/>
              </a:prstGeom>
            </p:spPr>
          </p:pic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0C123473-96E5-DCFD-7F56-5B4EC2972361}"/>
                  </a:ext>
                </a:extLst>
              </p:cNvPr>
              <p:cNvSpPr txBox="1"/>
              <p:nvPr/>
            </p:nvSpPr>
            <p:spPr>
              <a:xfrm>
                <a:off x="7460960" y="6217769"/>
                <a:ext cx="25412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(rotational invariance SB)</a:t>
                </a:r>
              </a:p>
            </p:txBody>
          </p:sp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97866434-583C-E148-62D5-3286EE79A37E}"/>
                  </a:ext>
                </a:extLst>
              </p:cNvPr>
              <p:cNvSpPr txBox="1"/>
              <p:nvPr/>
            </p:nvSpPr>
            <p:spPr>
              <a:xfrm>
                <a:off x="9355872" y="6292985"/>
                <a:ext cx="53893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/>
                  <a:t>…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571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ADACBE42-D233-F544-AC8C-049A44E29590}"/>
              </a:ext>
            </a:extLst>
          </p:cNvPr>
          <p:cNvCxnSpPr>
            <a:cxnSpLocks/>
          </p:cNvCxnSpPr>
          <p:nvPr/>
        </p:nvCxnSpPr>
        <p:spPr>
          <a:xfrm>
            <a:off x="1953384" y="384232"/>
            <a:ext cx="7945200" cy="0"/>
          </a:xfrm>
          <a:prstGeom prst="line">
            <a:avLst/>
          </a:prstGeom>
          <a:noFill/>
          <a:ln w="317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EF641393-54DD-874F-B2DA-497D1C635398}"/>
              </a:ext>
            </a:extLst>
          </p:cNvPr>
          <p:cNvSpPr txBox="1"/>
          <p:nvPr/>
        </p:nvSpPr>
        <p:spPr>
          <a:xfrm>
            <a:off x="4335738" y="7087"/>
            <a:ext cx="54906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rgbClr val="0070C0"/>
                </a:solidFill>
              </a:rPr>
              <a:t>Developing variational approaches based on </a:t>
            </a:r>
          </a:p>
          <a:p>
            <a:pPr algn="r"/>
            <a:r>
              <a:rPr lang="en-US" sz="2000" dirty="0">
                <a:solidFill>
                  <a:srgbClr val="0070C0"/>
                </a:solidFill>
              </a:rPr>
              <a:t>symmetry-breaking (SB)/symmetry restoration (SR)</a:t>
            </a:r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1F84B966-B2B8-DB34-E7D8-F3D69082FF1A}"/>
              </a:ext>
            </a:extLst>
          </p:cNvPr>
          <p:cNvGrpSpPr/>
          <p:nvPr/>
        </p:nvGrpSpPr>
        <p:grpSpPr>
          <a:xfrm>
            <a:off x="353195" y="2456746"/>
            <a:ext cx="4450304" cy="4052721"/>
            <a:chOff x="353195" y="1999547"/>
            <a:chExt cx="4450304" cy="4052721"/>
          </a:xfrm>
        </p:grpSpPr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E457FF72-5BF6-FA41-845B-77D5B043B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7831" y="2792547"/>
              <a:ext cx="3072809" cy="2567283"/>
            </a:xfrm>
            <a:prstGeom prst="rect">
              <a:avLst/>
            </a:prstGeom>
          </p:spPr>
        </p:pic>
        <p:grpSp>
          <p:nvGrpSpPr>
            <p:cNvPr id="80" name="Groupe 79">
              <a:extLst>
                <a:ext uri="{FF2B5EF4-FFF2-40B4-BE49-F238E27FC236}">
                  <a16:creationId xmlns:a16="http://schemas.microsoft.com/office/drawing/2014/main" id="{15130660-F140-6942-9AEB-3152C6F60AC2}"/>
                </a:ext>
              </a:extLst>
            </p:cNvPr>
            <p:cNvGrpSpPr/>
            <p:nvPr/>
          </p:nvGrpSpPr>
          <p:grpSpPr>
            <a:xfrm>
              <a:off x="2690740" y="4165841"/>
              <a:ext cx="1805127" cy="1283330"/>
              <a:chOff x="2690740" y="4165841"/>
              <a:chExt cx="1805127" cy="1283330"/>
            </a:xfrm>
          </p:grpSpPr>
          <p:grpSp>
            <p:nvGrpSpPr>
              <p:cNvPr id="47" name="Groupe 46">
                <a:extLst>
                  <a:ext uri="{FF2B5EF4-FFF2-40B4-BE49-F238E27FC236}">
                    <a16:creationId xmlns:a16="http://schemas.microsoft.com/office/drawing/2014/main" id="{E2F550BC-F1FB-6440-8FD6-B3AE5A7636E1}"/>
                  </a:ext>
                </a:extLst>
              </p:cNvPr>
              <p:cNvGrpSpPr/>
              <p:nvPr/>
            </p:nvGrpSpPr>
            <p:grpSpPr>
              <a:xfrm>
                <a:off x="2690740" y="4525841"/>
                <a:ext cx="1805127" cy="923330"/>
                <a:chOff x="4280288" y="5734053"/>
                <a:chExt cx="1805127" cy="923330"/>
              </a:xfrm>
            </p:grpSpPr>
            <p:sp>
              <p:nvSpPr>
                <p:cNvPr id="48" name="ZoneTexte 47">
                  <a:extLst>
                    <a:ext uri="{FF2B5EF4-FFF2-40B4-BE49-F238E27FC236}">
                      <a16:creationId xmlns:a16="http://schemas.microsoft.com/office/drawing/2014/main" id="{7D1086BB-2424-F141-A4A2-21292E9CF6FF}"/>
                    </a:ext>
                  </a:extLst>
                </p:cNvPr>
                <p:cNvSpPr txBox="1"/>
                <p:nvPr/>
              </p:nvSpPr>
              <p:spPr>
                <a:xfrm>
                  <a:off x="4606933" y="5734053"/>
                  <a:ext cx="1478482" cy="9233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accent1"/>
                      </a:solidFill>
                    </a:rPr>
                    <a:t>Symmetry </a:t>
                  </a:r>
                </a:p>
                <a:p>
                  <a:r>
                    <a:rPr lang="en-US" dirty="0">
                      <a:solidFill>
                        <a:schemeClr val="accent1"/>
                      </a:solidFill>
                    </a:rPr>
                    <a:t>Breaking (SB) </a:t>
                  </a:r>
                </a:p>
                <a:p>
                  <a:r>
                    <a:rPr lang="en-US" dirty="0">
                      <a:solidFill>
                        <a:schemeClr val="accent1"/>
                      </a:solidFill>
                    </a:rPr>
                    <a:t>state </a:t>
                  </a:r>
                </a:p>
              </p:txBody>
            </p:sp>
            <p:cxnSp>
              <p:nvCxnSpPr>
                <p:cNvPr id="49" name="Connecteur droit avec flèche 48">
                  <a:extLst>
                    <a:ext uri="{FF2B5EF4-FFF2-40B4-BE49-F238E27FC236}">
                      <a16:creationId xmlns:a16="http://schemas.microsoft.com/office/drawing/2014/main" id="{D3A71F59-CB37-184A-85D9-3BFD56ECF7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280288" y="5931930"/>
                  <a:ext cx="326645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2" name="Ellipse 51">
                <a:extLst>
                  <a:ext uri="{FF2B5EF4-FFF2-40B4-BE49-F238E27FC236}">
                    <a16:creationId xmlns:a16="http://schemas.microsoft.com/office/drawing/2014/main" id="{985040CE-EEC5-2249-9F85-A99FA769FE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28253" y="4165841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</p:grpSp>
        <p:grpSp>
          <p:nvGrpSpPr>
            <p:cNvPr id="81" name="Groupe 80">
              <a:extLst>
                <a:ext uri="{FF2B5EF4-FFF2-40B4-BE49-F238E27FC236}">
                  <a16:creationId xmlns:a16="http://schemas.microsoft.com/office/drawing/2014/main" id="{2A393027-D1C5-1B48-B78F-7B6BDC1BEEA7}"/>
                </a:ext>
              </a:extLst>
            </p:cNvPr>
            <p:cNvGrpSpPr/>
            <p:nvPr/>
          </p:nvGrpSpPr>
          <p:grpSpPr>
            <a:xfrm>
              <a:off x="353195" y="5092861"/>
              <a:ext cx="3046578" cy="959407"/>
              <a:chOff x="353195" y="5092861"/>
              <a:chExt cx="3046578" cy="959407"/>
            </a:xfrm>
          </p:grpSpPr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4F297295-705C-B740-AD8C-CE9894C56C6B}"/>
                  </a:ext>
                </a:extLst>
              </p:cNvPr>
              <p:cNvSpPr txBox="1"/>
              <p:nvPr/>
            </p:nvSpPr>
            <p:spPr>
              <a:xfrm>
                <a:off x="680759" y="5405937"/>
                <a:ext cx="271901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1"/>
                    </a:solidFill>
                  </a:rPr>
                  <a:t>Symmetry Restored </a:t>
                </a:r>
              </a:p>
              <a:p>
                <a:r>
                  <a:rPr lang="en-US" dirty="0">
                    <a:solidFill>
                      <a:schemeClr val="accent1"/>
                    </a:solidFill>
                  </a:rPr>
                  <a:t>(SR) state (multi-reference)</a:t>
                </a:r>
              </a:p>
            </p:txBody>
          </p:sp>
          <p:cxnSp>
            <p:nvCxnSpPr>
              <p:cNvPr id="51" name="Connecteur droit avec flèche 50">
                <a:extLst>
                  <a:ext uri="{FF2B5EF4-FFF2-40B4-BE49-F238E27FC236}">
                    <a16:creationId xmlns:a16="http://schemas.microsoft.com/office/drawing/2014/main" id="{A8782CC6-BC8B-CA45-9265-6D99209B475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3173" y="5092861"/>
                <a:ext cx="617283" cy="205531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Ellipse 56">
                <a:extLst>
                  <a:ext uri="{FF2B5EF4-FFF2-40B4-BE49-F238E27FC236}">
                    <a16:creationId xmlns:a16="http://schemas.microsoft.com/office/drawing/2014/main" id="{1CD21E8C-E2A5-C245-948F-654256008E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3195" y="5375412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</p:grpSp>
        <p:grpSp>
          <p:nvGrpSpPr>
            <p:cNvPr id="82" name="Groupe 81">
              <a:extLst>
                <a:ext uri="{FF2B5EF4-FFF2-40B4-BE49-F238E27FC236}">
                  <a16:creationId xmlns:a16="http://schemas.microsoft.com/office/drawing/2014/main" id="{D0AE4B08-BB9C-0D4D-B07D-2FC0E6703D8F}"/>
                </a:ext>
              </a:extLst>
            </p:cNvPr>
            <p:cNvGrpSpPr/>
            <p:nvPr/>
          </p:nvGrpSpPr>
          <p:grpSpPr>
            <a:xfrm>
              <a:off x="2122840" y="1999547"/>
              <a:ext cx="2680659" cy="2999990"/>
              <a:chOff x="2122840" y="1999547"/>
              <a:chExt cx="2680659" cy="2999990"/>
            </a:xfrm>
          </p:grpSpPr>
          <p:sp>
            <p:nvSpPr>
              <p:cNvPr id="58" name="Ellipse 57">
                <a:extLst>
                  <a:ext uri="{FF2B5EF4-FFF2-40B4-BE49-F238E27FC236}">
                    <a16:creationId xmlns:a16="http://schemas.microsoft.com/office/drawing/2014/main" id="{CDC42B36-BC22-3148-8912-E954642536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30740" y="2522804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9" name="ZoneTexte 58">
                <a:extLst>
                  <a:ext uri="{FF2B5EF4-FFF2-40B4-BE49-F238E27FC236}">
                    <a16:creationId xmlns:a16="http://schemas.microsoft.com/office/drawing/2014/main" id="{C68AF8DF-82EE-1B4B-A3F9-01F4A9DD5E32}"/>
                  </a:ext>
                </a:extLst>
              </p:cNvPr>
              <p:cNvSpPr txBox="1"/>
              <p:nvPr/>
            </p:nvSpPr>
            <p:spPr>
              <a:xfrm>
                <a:off x="2773007" y="1999547"/>
                <a:ext cx="2030492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1"/>
                    </a:solidFill>
                  </a:rPr>
                  <a:t>Further </a:t>
                </a:r>
              </a:p>
              <a:p>
                <a:r>
                  <a:rPr lang="en-US" dirty="0">
                    <a:solidFill>
                      <a:schemeClr val="accent1"/>
                    </a:solidFill>
                  </a:rPr>
                  <a:t>Quantum </a:t>
                </a:r>
              </a:p>
              <a:p>
                <a:r>
                  <a:rPr lang="en-US" dirty="0">
                    <a:solidFill>
                      <a:schemeClr val="accent1"/>
                    </a:solidFill>
                  </a:rPr>
                  <a:t>or hybrid</a:t>
                </a:r>
              </a:p>
              <a:p>
                <a:r>
                  <a:rPr lang="en-US" dirty="0">
                    <a:solidFill>
                      <a:schemeClr val="accent1"/>
                    </a:solidFill>
                  </a:rPr>
                  <a:t>Quantum-Classical </a:t>
                </a:r>
              </a:p>
              <a:p>
                <a:r>
                  <a:rPr lang="en-US" dirty="0">
                    <a:solidFill>
                      <a:schemeClr val="accent1"/>
                    </a:solidFill>
                  </a:rPr>
                  <a:t>Post-processing</a:t>
                </a:r>
              </a:p>
            </p:txBody>
          </p:sp>
          <p:cxnSp>
            <p:nvCxnSpPr>
              <p:cNvPr id="54" name="Connecteur droit 53">
                <a:extLst>
                  <a:ext uri="{FF2B5EF4-FFF2-40B4-BE49-F238E27FC236}">
                    <a16:creationId xmlns:a16="http://schemas.microsoft.com/office/drawing/2014/main" id="{96F9CF7C-99E4-FC4A-8CB2-1043ED430A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22840" y="4999537"/>
                <a:ext cx="594000" cy="0"/>
              </a:xfrm>
              <a:prstGeom prst="line">
                <a:avLst/>
              </a:prstGeom>
              <a:ln w="349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>
                <a:extLst>
                  <a:ext uri="{FF2B5EF4-FFF2-40B4-BE49-F238E27FC236}">
                    <a16:creationId xmlns:a16="http://schemas.microsoft.com/office/drawing/2014/main" id="{07A42049-FF13-9C4A-A78B-92B663BDFC9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22840" y="4587852"/>
                <a:ext cx="594000" cy="0"/>
              </a:xfrm>
              <a:prstGeom prst="line">
                <a:avLst/>
              </a:prstGeom>
              <a:ln w="349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67">
                <a:extLst>
                  <a:ext uri="{FF2B5EF4-FFF2-40B4-BE49-F238E27FC236}">
                    <a16:creationId xmlns:a16="http://schemas.microsoft.com/office/drawing/2014/main" id="{15AE0D57-9827-4340-9BC6-F98DD157C98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22840" y="4460170"/>
                <a:ext cx="594000" cy="0"/>
              </a:xfrm>
              <a:prstGeom prst="line">
                <a:avLst/>
              </a:prstGeom>
              <a:ln w="349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necteur droit 68">
                <a:extLst>
                  <a:ext uri="{FF2B5EF4-FFF2-40B4-BE49-F238E27FC236}">
                    <a16:creationId xmlns:a16="http://schemas.microsoft.com/office/drawing/2014/main" id="{C1F9D42A-5F35-BE41-8AE3-C91DC34C6F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22840" y="4147993"/>
                <a:ext cx="594000" cy="0"/>
              </a:xfrm>
              <a:prstGeom prst="line">
                <a:avLst/>
              </a:prstGeom>
              <a:ln w="349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necteur droit 69">
                <a:extLst>
                  <a:ext uri="{FF2B5EF4-FFF2-40B4-BE49-F238E27FC236}">
                    <a16:creationId xmlns:a16="http://schemas.microsoft.com/office/drawing/2014/main" id="{4AA6C085-2927-7B42-B73C-916599BBEF3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22840" y="3660240"/>
                <a:ext cx="594000" cy="0"/>
              </a:xfrm>
              <a:prstGeom prst="line">
                <a:avLst/>
              </a:prstGeom>
              <a:ln w="349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70">
                <a:extLst>
                  <a:ext uri="{FF2B5EF4-FFF2-40B4-BE49-F238E27FC236}">
                    <a16:creationId xmlns:a16="http://schemas.microsoft.com/office/drawing/2014/main" id="{92EACB03-8751-B341-B010-1BB3E617140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22840" y="3812640"/>
                <a:ext cx="594000" cy="0"/>
              </a:xfrm>
              <a:prstGeom prst="line">
                <a:avLst/>
              </a:prstGeom>
              <a:ln w="349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71">
                <a:extLst>
                  <a:ext uri="{FF2B5EF4-FFF2-40B4-BE49-F238E27FC236}">
                    <a16:creationId xmlns:a16="http://schemas.microsoft.com/office/drawing/2014/main" id="{9F5FB045-3BA3-CE46-B337-7798B2823B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22840" y="3965040"/>
                <a:ext cx="594000" cy="0"/>
              </a:xfrm>
              <a:prstGeom prst="line">
                <a:avLst/>
              </a:prstGeom>
              <a:ln w="349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A63FB8DD-AA78-BE49-9962-2D7B6087E276}"/>
              </a:ext>
            </a:extLst>
          </p:cNvPr>
          <p:cNvGrpSpPr/>
          <p:nvPr/>
        </p:nvGrpSpPr>
        <p:grpSpPr>
          <a:xfrm>
            <a:off x="5387179" y="1199634"/>
            <a:ext cx="4063914" cy="622189"/>
            <a:chOff x="5421053" y="1880381"/>
            <a:chExt cx="4063914" cy="622189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F006F96-2B1A-6449-A059-8605CF993846}"/>
                </a:ext>
              </a:extLst>
            </p:cNvPr>
            <p:cNvSpPr/>
            <p:nvPr/>
          </p:nvSpPr>
          <p:spPr>
            <a:xfrm>
              <a:off x="5937067" y="1880381"/>
              <a:ext cx="3547900" cy="6221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Preparation of SB states on QC</a:t>
              </a:r>
            </a:p>
          </p:txBody>
        </p:sp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AA40926F-EFD6-D44C-ADBF-9B849E1ECA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21053" y="2011475"/>
              <a:ext cx="360000" cy="3600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</a:p>
          </p:txBody>
        </p:sp>
      </p:grp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44A01C84-97DF-AA45-962F-8FAB04F70B61}"/>
              </a:ext>
            </a:extLst>
          </p:cNvPr>
          <p:cNvGrpSpPr/>
          <p:nvPr/>
        </p:nvGrpSpPr>
        <p:grpSpPr>
          <a:xfrm>
            <a:off x="5387179" y="1862115"/>
            <a:ext cx="4063914" cy="1048089"/>
            <a:chOff x="5421053" y="2542862"/>
            <a:chExt cx="4063914" cy="1048089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E6E49CD2-51B9-6C40-9ECA-9487678914BD}"/>
                </a:ext>
              </a:extLst>
            </p:cNvPr>
            <p:cNvSpPr/>
            <p:nvPr/>
          </p:nvSpPr>
          <p:spPr>
            <a:xfrm>
              <a:off x="5937067" y="2968762"/>
              <a:ext cx="3547900" cy="6221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Symmetry restoration on QC</a:t>
              </a:r>
            </a:p>
          </p:txBody>
        </p:sp>
        <p:sp>
          <p:nvSpPr>
            <p:cNvPr id="75" name="Ellipse 74">
              <a:extLst>
                <a:ext uri="{FF2B5EF4-FFF2-40B4-BE49-F238E27FC236}">
                  <a16:creationId xmlns:a16="http://schemas.microsoft.com/office/drawing/2014/main" id="{EDF953A1-FF91-AF4A-B61A-E8EC7D62B3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21053" y="3099856"/>
              <a:ext cx="360000" cy="3600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61" name="Flèche vers le bas 60">
              <a:extLst>
                <a:ext uri="{FF2B5EF4-FFF2-40B4-BE49-F238E27FC236}">
                  <a16:creationId xmlns:a16="http://schemas.microsoft.com/office/drawing/2014/main" id="{201F4C0E-CB74-D649-91FC-E626A09F5074}"/>
                </a:ext>
              </a:extLst>
            </p:cNvPr>
            <p:cNvSpPr/>
            <p:nvPr/>
          </p:nvSpPr>
          <p:spPr>
            <a:xfrm>
              <a:off x="7335141" y="2542862"/>
              <a:ext cx="876101" cy="36438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1ED972C2-9843-DA44-B959-1FD304ED1521}"/>
              </a:ext>
            </a:extLst>
          </p:cNvPr>
          <p:cNvGrpSpPr/>
          <p:nvPr/>
        </p:nvGrpSpPr>
        <p:grpSpPr>
          <a:xfrm>
            <a:off x="4866755" y="845177"/>
            <a:ext cx="4674113" cy="2424574"/>
            <a:chOff x="4900629" y="1525924"/>
            <a:chExt cx="4674113" cy="2424574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2CBEE74-F8F1-6941-8C14-EAD4AF65986B}"/>
                </a:ext>
              </a:extLst>
            </p:cNvPr>
            <p:cNvSpPr/>
            <p:nvPr/>
          </p:nvSpPr>
          <p:spPr>
            <a:xfrm>
              <a:off x="5305841" y="1649867"/>
              <a:ext cx="4268901" cy="2182507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9B1AE18D-63B9-E14B-B6F1-BCC9E5241F07}"/>
                </a:ext>
              </a:extLst>
            </p:cNvPr>
            <p:cNvSpPr txBox="1"/>
            <p:nvPr/>
          </p:nvSpPr>
          <p:spPr>
            <a:xfrm rot="16200000">
              <a:off x="3873008" y="2553545"/>
              <a:ext cx="24245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Variational optimization</a:t>
              </a:r>
            </a:p>
          </p:txBody>
        </p:sp>
      </p:grpSp>
      <p:grpSp>
        <p:nvGrpSpPr>
          <p:cNvPr id="86" name="Groupe 85">
            <a:extLst>
              <a:ext uri="{FF2B5EF4-FFF2-40B4-BE49-F238E27FC236}">
                <a16:creationId xmlns:a16="http://schemas.microsoft.com/office/drawing/2014/main" id="{10068FF0-967B-E842-99AA-DEE721572B41}"/>
              </a:ext>
            </a:extLst>
          </p:cNvPr>
          <p:cNvGrpSpPr/>
          <p:nvPr/>
        </p:nvGrpSpPr>
        <p:grpSpPr>
          <a:xfrm>
            <a:off x="5387179" y="3252036"/>
            <a:ext cx="4063914" cy="1275350"/>
            <a:chOff x="5421053" y="3932783"/>
            <a:chExt cx="4063914" cy="1275350"/>
          </a:xfrm>
        </p:grpSpPr>
        <p:sp>
          <p:nvSpPr>
            <p:cNvPr id="76" name="Flèche vers le bas 75">
              <a:extLst>
                <a:ext uri="{FF2B5EF4-FFF2-40B4-BE49-F238E27FC236}">
                  <a16:creationId xmlns:a16="http://schemas.microsoft.com/office/drawing/2014/main" id="{725F28CA-1EDC-6745-95BA-30F17800C683}"/>
                </a:ext>
              </a:extLst>
            </p:cNvPr>
            <p:cNvSpPr/>
            <p:nvPr/>
          </p:nvSpPr>
          <p:spPr>
            <a:xfrm>
              <a:off x="7335141" y="3932783"/>
              <a:ext cx="876101" cy="36438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FAD88CE-788D-9948-B082-44835C01F517}"/>
                </a:ext>
              </a:extLst>
            </p:cNvPr>
            <p:cNvSpPr/>
            <p:nvPr/>
          </p:nvSpPr>
          <p:spPr>
            <a:xfrm>
              <a:off x="5937067" y="4345841"/>
              <a:ext cx="3547900" cy="86229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Post-processing for </a:t>
              </a:r>
            </a:p>
            <a:p>
              <a:pPr algn="ctr"/>
              <a:r>
                <a:rPr lang="en-US" dirty="0"/>
                <a:t>Improved ground state or excited </a:t>
              </a:r>
            </a:p>
            <a:p>
              <a:pPr algn="ctr"/>
              <a:r>
                <a:rPr lang="en-US" dirty="0"/>
                <a:t>States (QPE, Quantum Krylov, …)</a:t>
              </a:r>
            </a:p>
          </p:txBody>
        </p:sp>
        <p:sp>
          <p:nvSpPr>
            <p:cNvPr id="79" name="Ellipse 78">
              <a:extLst>
                <a:ext uri="{FF2B5EF4-FFF2-40B4-BE49-F238E27FC236}">
                  <a16:creationId xmlns:a16="http://schemas.microsoft.com/office/drawing/2014/main" id="{3E76F0B6-50E3-BC4B-B26F-E5AF56C79E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21053" y="4596987"/>
              <a:ext cx="360000" cy="3600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3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86D14B63-20C9-87B6-F7D0-05B12C46BB77}"/>
              </a:ext>
            </a:extLst>
          </p:cNvPr>
          <p:cNvGrpSpPr/>
          <p:nvPr/>
        </p:nvGrpSpPr>
        <p:grpSpPr>
          <a:xfrm>
            <a:off x="4866755" y="5188969"/>
            <a:ext cx="4490850" cy="1317600"/>
            <a:chOff x="4866755" y="5188969"/>
            <a:chExt cx="4490850" cy="13176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524A070-9D86-51DA-363E-C9EAF9EC7A89}"/>
                </a:ext>
              </a:extLst>
            </p:cNvPr>
            <p:cNvSpPr/>
            <p:nvPr/>
          </p:nvSpPr>
          <p:spPr>
            <a:xfrm>
              <a:off x="4866755" y="5349117"/>
              <a:ext cx="2297430" cy="35631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Which symmetries ?</a:t>
              </a:r>
            </a:p>
          </p:txBody>
        </p:sp>
        <p:grpSp>
          <p:nvGrpSpPr>
            <p:cNvPr id="41" name="Groupe 40">
              <a:extLst>
                <a:ext uri="{FF2B5EF4-FFF2-40B4-BE49-F238E27FC236}">
                  <a16:creationId xmlns:a16="http://schemas.microsoft.com/office/drawing/2014/main" id="{1C7D7725-A9AF-8B7B-6354-F3EFA0D31C71}"/>
                </a:ext>
              </a:extLst>
            </p:cNvPr>
            <p:cNvGrpSpPr/>
            <p:nvPr/>
          </p:nvGrpSpPr>
          <p:grpSpPr>
            <a:xfrm>
              <a:off x="7540235" y="5188969"/>
              <a:ext cx="1817370" cy="1317600"/>
              <a:chOff x="7111578" y="5168383"/>
              <a:chExt cx="1817370" cy="131760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6BDB86B-24E3-C58D-20D5-F13EC502D7A1}"/>
                  </a:ext>
                </a:extLst>
              </p:cNvPr>
              <p:cNvSpPr/>
              <p:nvPr/>
            </p:nvSpPr>
            <p:spPr>
              <a:xfrm>
                <a:off x="7111578" y="5168383"/>
                <a:ext cx="1817370" cy="1317600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8B5D776-1E3F-195D-6815-C45514D6BAFE}"/>
                  </a:ext>
                </a:extLst>
              </p:cNvPr>
              <p:cNvSpPr txBox="1"/>
              <p:nvPr/>
            </p:nvSpPr>
            <p:spPr>
              <a:xfrm>
                <a:off x="7371270" y="5170657"/>
                <a:ext cx="12522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just"/>
                <a:r>
                  <a:rPr lang="en-US" dirty="0">
                    <a:solidFill>
                      <a:schemeClr val="bg1"/>
                    </a:solidFill>
                  </a:rPr>
                  <a:t>Many-Body</a:t>
                </a: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4E8C414-02D3-5078-038B-C3719A829FEE}"/>
                  </a:ext>
                </a:extLst>
              </p:cNvPr>
              <p:cNvSpPr txBox="1"/>
              <p:nvPr/>
            </p:nvSpPr>
            <p:spPr>
              <a:xfrm>
                <a:off x="7142105" y="5539989"/>
                <a:ext cx="171059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Particle Number</a:t>
                </a:r>
              </a:p>
              <a:p>
                <a:pPr algn="ctr"/>
                <a:r>
                  <a:rPr lang="en-US" dirty="0"/>
                  <a:t>Parity</a:t>
                </a:r>
              </a:p>
              <a:p>
                <a:pPr algn="ctr"/>
                <a:r>
                  <a:rPr lang="en-US" dirty="0"/>
                  <a:t>Total Spin</a:t>
                </a:r>
              </a:p>
            </p:txBody>
          </p:sp>
        </p:grpSp>
      </p:grpSp>
      <p:sp>
        <p:nvSpPr>
          <p:cNvPr id="39" name="ZoneTexte 38">
            <a:extLst>
              <a:ext uri="{FF2B5EF4-FFF2-40B4-BE49-F238E27FC236}">
                <a16:creationId xmlns:a16="http://schemas.microsoft.com/office/drawing/2014/main" id="{996A8E1C-5186-E858-67BA-435B819D726E}"/>
              </a:ext>
            </a:extLst>
          </p:cNvPr>
          <p:cNvSpPr txBox="1"/>
          <p:nvPr/>
        </p:nvSpPr>
        <p:spPr>
          <a:xfrm>
            <a:off x="67589" y="1621589"/>
            <a:ext cx="503491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80808"/>
                </a:solidFill>
              </a:rPr>
              <a:t>D. Lacroix, A. Ruiz Guzman and P. </a:t>
            </a:r>
            <a:r>
              <a:rPr lang="en-US" sz="1100" dirty="0" err="1">
                <a:solidFill>
                  <a:srgbClr val="080808"/>
                </a:solidFill>
              </a:rPr>
              <a:t>Siwach</a:t>
            </a:r>
            <a:r>
              <a:rPr lang="en-US" sz="1100" dirty="0">
                <a:solidFill>
                  <a:srgbClr val="080808"/>
                </a:solidFill>
              </a:rPr>
              <a:t>, </a:t>
            </a:r>
          </a:p>
          <a:p>
            <a:r>
              <a:rPr lang="fr-FR" sz="1100" dirty="0" err="1">
                <a:solidFill>
                  <a:srgbClr val="080808"/>
                </a:solidFill>
              </a:rPr>
              <a:t>Symmetry</a:t>
            </a:r>
            <a:r>
              <a:rPr lang="fr-FR" sz="1100" dirty="0">
                <a:solidFill>
                  <a:srgbClr val="080808"/>
                </a:solidFill>
              </a:rPr>
              <a:t> </a:t>
            </a:r>
            <a:r>
              <a:rPr lang="fr-FR" sz="1100" dirty="0" err="1">
                <a:solidFill>
                  <a:srgbClr val="080808"/>
                </a:solidFill>
              </a:rPr>
              <a:t>breaking</a:t>
            </a:r>
            <a:r>
              <a:rPr lang="fr-FR" sz="1100" dirty="0">
                <a:solidFill>
                  <a:srgbClr val="080808"/>
                </a:solidFill>
              </a:rPr>
              <a:t>/</a:t>
            </a:r>
            <a:r>
              <a:rPr lang="fr-FR" sz="1100" dirty="0" err="1">
                <a:solidFill>
                  <a:srgbClr val="080808"/>
                </a:solidFill>
              </a:rPr>
              <a:t>symmetry</a:t>
            </a:r>
            <a:r>
              <a:rPr lang="fr-FR" sz="1100" dirty="0">
                <a:solidFill>
                  <a:srgbClr val="080808"/>
                </a:solidFill>
              </a:rPr>
              <a:t> </a:t>
            </a:r>
            <a:r>
              <a:rPr lang="fr-FR" sz="1100" dirty="0" err="1">
                <a:solidFill>
                  <a:srgbClr val="080808"/>
                </a:solidFill>
              </a:rPr>
              <a:t>preserving</a:t>
            </a:r>
            <a:r>
              <a:rPr lang="fr-FR" sz="1100" dirty="0">
                <a:solidFill>
                  <a:srgbClr val="080808"/>
                </a:solidFill>
              </a:rPr>
              <a:t> circuits </a:t>
            </a:r>
          </a:p>
          <a:p>
            <a:r>
              <a:rPr lang="fr-FR" sz="1100" dirty="0">
                <a:solidFill>
                  <a:srgbClr val="080808"/>
                </a:solidFill>
              </a:rPr>
              <a:t>and </a:t>
            </a:r>
            <a:r>
              <a:rPr lang="fr-FR" sz="1100" dirty="0" err="1">
                <a:solidFill>
                  <a:srgbClr val="080808"/>
                </a:solidFill>
              </a:rPr>
              <a:t>symmetry</a:t>
            </a:r>
            <a:r>
              <a:rPr lang="fr-FR" sz="1100" dirty="0">
                <a:solidFill>
                  <a:srgbClr val="080808"/>
                </a:solidFill>
              </a:rPr>
              <a:t> </a:t>
            </a:r>
            <a:r>
              <a:rPr lang="fr-FR" sz="1100" dirty="0" err="1">
                <a:solidFill>
                  <a:srgbClr val="080808"/>
                </a:solidFill>
              </a:rPr>
              <a:t>restoration</a:t>
            </a:r>
            <a:r>
              <a:rPr lang="fr-FR" sz="1100" dirty="0">
                <a:solidFill>
                  <a:srgbClr val="080808"/>
                </a:solidFill>
              </a:rPr>
              <a:t> on quantum computers</a:t>
            </a:r>
          </a:p>
          <a:p>
            <a:r>
              <a:rPr lang="en-US" sz="1100" dirty="0">
                <a:solidFill>
                  <a:srgbClr val="080808"/>
                </a:solidFill>
              </a:rPr>
              <a:t>EPJA 59 (2023)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0BB3DB3-4DA8-25DC-221F-97630FA7B136}"/>
              </a:ext>
            </a:extLst>
          </p:cNvPr>
          <p:cNvGrpSpPr/>
          <p:nvPr/>
        </p:nvGrpSpPr>
        <p:grpSpPr>
          <a:xfrm>
            <a:off x="139486" y="123985"/>
            <a:ext cx="2801575" cy="1432809"/>
            <a:chOff x="0" y="0"/>
            <a:chExt cx="2801575" cy="143280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42E5A90-35AF-F458-8DEE-5DD79BA1A8A4}"/>
                </a:ext>
              </a:extLst>
            </p:cNvPr>
            <p:cNvSpPr/>
            <p:nvPr/>
          </p:nvSpPr>
          <p:spPr>
            <a:xfrm>
              <a:off x="0" y="0"/>
              <a:ext cx="2801575" cy="1432809"/>
            </a:xfrm>
            <a:prstGeom prst="rect">
              <a:avLst/>
            </a:prstGeom>
            <a:solidFill>
              <a:schemeClr val="bg1"/>
            </a:solidFill>
            <a:ln w="730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5E1391E8-759D-76C9-CEC8-10836BB0CE7F}"/>
                </a:ext>
              </a:extLst>
            </p:cNvPr>
            <p:cNvSpPr txBox="1"/>
            <p:nvPr/>
          </p:nvSpPr>
          <p:spPr>
            <a:xfrm>
              <a:off x="79282" y="23870"/>
              <a:ext cx="13081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after J. Yang</a:t>
              </a: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A2D2E6B-6CC8-2680-E76B-B7BE8E65FFB4}"/>
                </a:ext>
              </a:extLst>
            </p:cNvPr>
            <p:cNvGrpSpPr/>
            <p:nvPr/>
          </p:nvGrpSpPr>
          <p:grpSpPr>
            <a:xfrm>
              <a:off x="220689" y="0"/>
              <a:ext cx="843440" cy="1339970"/>
              <a:chOff x="8231152" y="3159669"/>
              <a:chExt cx="843440" cy="1339970"/>
            </a:xfrm>
          </p:grpSpPr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BB4BE656-D275-AEBC-EC32-D4C62AB35E1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0217" t="15376" r="68866" b="30976"/>
              <a:stretch/>
            </p:blipFill>
            <p:spPr>
              <a:xfrm>
                <a:off x="8231152" y="3577843"/>
                <a:ext cx="733071" cy="921796"/>
              </a:xfrm>
              <a:prstGeom prst="rect">
                <a:avLst/>
              </a:prstGeom>
            </p:spPr>
          </p:pic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724AADC-8594-5248-5E9B-D1796C6C7DDE}"/>
                  </a:ext>
                </a:extLst>
              </p:cNvPr>
              <p:cNvSpPr txBox="1"/>
              <p:nvPr/>
            </p:nvSpPr>
            <p:spPr>
              <a:xfrm>
                <a:off x="8248853" y="3159669"/>
                <a:ext cx="8257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Pairing</a:t>
                </a:r>
              </a:p>
            </p:txBody>
          </p:sp>
        </p:grpSp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7B720614-FA97-A464-5C9F-D3ADBD893F3C}"/>
                </a:ext>
              </a:extLst>
            </p:cNvPr>
            <p:cNvGrpSpPr/>
            <p:nvPr/>
          </p:nvGrpSpPr>
          <p:grpSpPr>
            <a:xfrm>
              <a:off x="1323021" y="18342"/>
              <a:ext cx="1374672" cy="1269264"/>
              <a:chOff x="7763464" y="4905883"/>
              <a:chExt cx="1374672" cy="1269264"/>
            </a:xfrm>
          </p:grpSpPr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226B7B2-EB34-45A5-19A5-E1700D9CC711}"/>
                  </a:ext>
                </a:extLst>
              </p:cNvPr>
              <p:cNvSpPr txBox="1"/>
              <p:nvPr/>
            </p:nvSpPr>
            <p:spPr>
              <a:xfrm>
                <a:off x="7763464" y="4905883"/>
                <a:ext cx="1374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Deformation</a:t>
                </a: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D259FBA-77B9-545C-B0EA-E27755CE9AD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40821" t="58251" r="14824" b="1861"/>
              <a:stretch/>
            </p:blipFill>
            <p:spPr>
              <a:xfrm>
                <a:off x="7851558" y="5253351"/>
                <a:ext cx="1220085" cy="92179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8473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23DDD56-425A-8848-A9C6-A4D11B5DE3F3}"/>
              </a:ext>
            </a:extLst>
          </p:cNvPr>
          <p:cNvCxnSpPr>
            <a:cxnSpLocks/>
          </p:cNvCxnSpPr>
          <p:nvPr/>
        </p:nvCxnSpPr>
        <p:spPr>
          <a:xfrm>
            <a:off x="3759324" y="384232"/>
            <a:ext cx="6146950" cy="0"/>
          </a:xfrm>
          <a:prstGeom prst="line">
            <a:avLst/>
          </a:prstGeom>
          <a:noFill/>
          <a:ln w="317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DC343380-E53E-1549-9D5F-17BBE9A86302}"/>
              </a:ext>
            </a:extLst>
          </p:cNvPr>
          <p:cNvSpPr txBox="1"/>
          <p:nvPr/>
        </p:nvSpPr>
        <p:spPr>
          <a:xfrm>
            <a:off x="4657558" y="7087"/>
            <a:ext cx="51687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Illustration with the pairing Hamiltonian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31FD694-C5D3-E942-A808-8583E194A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8" y="7719"/>
            <a:ext cx="4120560" cy="2020168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A8210DC2-E003-974C-9CD3-326F4C2BB090}"/>
              </a:ext>
            </a:extLst>
          </p:cNvPr>
          <p:cNvGrpSpPr/>
          <p:nvPr/>
        </p:nvGrpSpPr>
        <p:grpSpPr>
          <a:xfrm>
            <a:off x="133205" y="2157048"/>
            <a:ext cx="5770537" cy="967171"/>
            <a:chOff x="312701" y="5556692"/>
            <a:chExt cx="5770537" cy="967171"/>
          </a:xfrm>
        </p:grpSpPr>
        <p:pic>
          <p:nvPicPr>
            <p:cNvPr id="9" name="Image 8" descr="latex-image-1.pdf">
              <a:extLst>
                <a:ext uri="{FF2B5EF4-FFF2-40B4-BE49-F238E27FC236}">
                  <a16:creationId xmlns:a16="http://schemas.microsoft.com/office/drawing/2014/main" id="{7B2A2C8D-236F-734B-93FA-8A15C33442A2}"/>
                </a:ext>
              </a:extLst>
            </p:cNvPr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10"/>
                <a:stretch>
                  <a:fillRect/>
                </a:stretch>
              </p:blipFill>
            </mc:Choice>
            <mc:Fallback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1886540" y="5643735"/>
              <a:ext cx="2533650" cy="31750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C06E08-A716-ED46-B2CB-C15285903E05}"/>
                </a:ext>
              </a:extLst>
            </p:cNvPr>
            <p:cNvSpPr/>
            <p:nvPr/>
          </p:nvSpPr>
          <p:spPr>
            <a:xfrm>
              <a:off x="312701" y="5556692"/>
              <a:ext cx="1435395" cy="41190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Example</a:t>
              </a:r>
            </a:p>
          </p:txBody>
        </p:sp>
        <p:sp>
          <p:nvSpPr>
            <p:cNvPr id="11" name="Flèche vers la droite 10">
              <a:extLst>
                <a:ext uri="{FF2B5EF4-FFF2-40B4-BE49-F238E27FC236}">
                  <a16:creationId xmlns:a16="http://schemas.microsoft.com/office/drawing/2014/main" id="{39D3CAE8-7011-CD49-9F94-988BC163C623}"/>
                </a:ext>
              </a:extLst>
            </p:cNvPr>
            <p:cNvSpPr/>
            <p:nvPr/>
          </p:nvSpPr>
          <p:spPr>
            <a:xfrm>
              <a:off x="1958172" y="6167264"/>
              <a:ext cx="574158" cy="34386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6FD3797C-DC3D-BD49-A104-F9CC255DF31F}"/>
                </a:ext>
              </a:extLst>
            </p:cNvPr>
            <p:cNvSpPr txBox="1"/>
            <p:nvPr/>
          </p:nvSpPr>
          <p:spPr>
            <a:xfrm>
              <a:off x="2532330" y="6154531"/>
              <a:ext cx="355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Mixes states with 0, 2, 4, … particles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1F73718-5E6B-2C4E-A60D-6B75A4C37844}"/>
              </a:ext>
            </a:extLst>
          </p:cNvPr>
          <p:cNvGrpSpPr/>
          <p:nvPr/>
        </p:nvGrpSpPr>
        <p:grpSpPr>
          <a:xfrm>
            <a:off x="8723409" y="628776"/>
            <a:ext cx="962894" cy="1699042"/>
            <a:chOff x="8278264" y="4653064"/>
            <a:chExt cx="962894" cy="1699042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ECED74F7-4469-1F40-86D4-168FE011728D}"/>
                </a:ext>
              </a:extLst>
            </p:cNvPr>
            <p:cNvGrpSpPr/>
            <p:nvPr/>
          </p:nvGrpSpPr>
          <p:grpSpPr>
            <a:xfrm>
              <a:off x="8278264" y="4653064"/>
              <a:ext cx="936000" cy="1699042"/>
              <a:chOff x="2630142" y="3467637"/>
              <a:chExt cx="936000" cy="1699042"/>
            </a:xfrm>
          </p:grpSpPr>
          <p:cxnSp>
            <p:nvCxnSpPr>
              <p:cNvPr id="22" name="Connecteur droit 21">
                <a:extLst>
                  <a:ext uri="{FF2B5EF4-FFF2-40B4-BE49-F238E27FC236}">
                    <a16:creationId xmlns:a16="http://schemas.microsoft.com/office/drawing/2014/main" id="{1FAEC697-32D9-F148-A889-634CE2949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0142" y="3467637"/>
                <a:ext cx="936000" cy="0"/>
              </a:xfrm>
              <a:prstGeom prst="line">
                <a:avLst/>
              </a:prstGeom>
              <a:ln w="2857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E9285E19-B508-1744-B384-76547119AC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0142" y="3741826"/>
                <a:ext cx="936000" cy="0"/>
              </a:xfrm>
              <a:prstGeom prst="line">
                <a:avLst/>
              </a:prstGeom>
              <a:ln w="2857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033088DE-190E-F348-ACB2-A90E1E0172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0142" y="4290204"/>
                <a:ext cx="936000" cy="0"/>
              </a:xfrm>
              <a:prstGeom prst="line">
                <a:avLst/>
              </a:prstGeom>
              <a:ln w="2857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BB7DAD3F-E25D-4648-A3D5-B5617227C9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0142" y="4016015"/>
                <a:ext cx="936000" cy="0"/>
              </a:xfrm>
              <a:prstGeom prst="line">
                <a:avLst/>
              </a:prstGeom>
              <a:ln w="2857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EC6BACDB-B971-8F4E-808E-20FDBB93DD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0142" y="4838583"/>
                <a:ext cx="936000" cy="0"/>
              </a:xfrm>
              <a:prstGeom prst="line">
                <a:avLst/>
              </a:prstGeom>
              <a:ln w="2857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3628119B-E7DC-7F4B-BFE6-5697815FFC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0142" y="4564393"/>
                <a:ext cx="936000" cy="0"/>
              </a:xfrm>
              <a:prstGeom prst="line">
                <a:avLst/>
              </a:prstGeom>
              <a:ln w="2857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6667F9E5-5C62-C040-A180-44B9C64BD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0142" y="5112774"/>
                <a:ext cx="936000" cy="0"/>
              </a:xfrm>
              <a:prstGeom prst="line">
                <a:avLst/>
              </a:prstGeom>
              <a:ln w="2857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D8A1FB31-2C35-B441-A879-055C2AC9FD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20056" y="3968268"/>
                <a:ext cx="108000" cy="108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Ellipse 29">
                <a:extLst>
                  <a:ext uri="{FF2B5EF4-FFF2-40B4-BE49-F238E27FC236}">
                    <a16:creationId xmlns:a16="http://schemas.microsoft.com/office/drawing/2014/main" id="{21569A81-8038-0349-B11E-CC0F1BAE4B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20056" y="4236578"/>
                <a:ext cx="108000" cy="108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6633A993-E40A-BA4F-A9A9-59FFC312BA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20056" y="4504888"/>
                <a:ext cx="108000" cy="108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Ellipse 31">
                <a:extLst>
                  <a:ext uri="{FF2B5EF4-FFF2-40B4-BE49-F238E27FC236}">
                    <a16:creationId xmlns:a16="http://schemas.microsoft.com/office/drawing/2014/main" id="{1519E935-7FE7-1F47-AFE6-1FB8254061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20056" y="4775347"/>
                <a:ext cx="108000" cy="108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28EFCC72-3A9F-1F44-904A-3C5033808F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20056" y="5058679"/>
                <a:ext cx="108000" cy="108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7B316900-AD72-194D-B221-C5816FC11E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14707" y="5144731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613E3AFD-6BC2-E741-A155-169A9916D5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14707" y="5415405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F98D6835-494B-2D4A-B709-07276B478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14707" y="5686078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5AE407F8-52B3-B14D-96FE-860B66F560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14707" y="5956751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264064DD-DCE2-0A49-9AC6-3376A87737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14707" y="6227425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EF5E1A67-4A55-0140-A5AE-397E82D8BF84}"/>
                </a:ext>
              </a:extLst>
            </p:cNvPr>
            <p:cNvSpPr/>
            <p:nvPr/>
          </p:nvSpPr>
          <p:spPr>
            <a:xfrm>
              <a:off x="8485094" y="5033932"/>
              <a:ext cx="756064" cy="354579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4" name="Image 33">
            <a:extLst>
              <a:ext uri="{FF2B5EF4-FFF2-40B4-BE49-F238E27FC236}">
                <a16:creationId xmlns:a16="http://schemas.microsoft.com/office/drawing/2014/main" id="{A0FDAAF1-6AB8-EA45-8B93-C859537CB53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54912" y="1225323"/>
            <a:ext cx="4045975" cy="508812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A6296D7-7999-D04F-8866-DDB5B050078A}"/>
              </a:ext>
            </a:extLst>
          </p:cNvPr>
          <p:cNvGrpSpPr/>
          <p:nvPr/>
        </p:nvGrpSpPr>
        <p:grpSpPr>
          <a:xfrm>
            <a:off x="6159848" y="2190967"/>
            <a:ext cx="1732410" cy="1018374"/>
            <a:chOff x="2344188" y="2596532"/>
            <a:chExt cx="1112659" cy="666102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8C8304E3-25BF-2440-8F50-412FDFBDC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13404" y="2658232"/>
              <a:ext cx="576000" cy="576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3E1960BF-2190-D448-BAEC-C1421CB7A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344188" y="2596532"/>
              <a:ext cx="1112659" cy="643256"/>
            </a:xfrm>
            <a:prstGeom prst="rect">
              <a:avLst/>
            </a:prstGeom>
          </p:spPr>
        </p:pic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E0F717D1-443D-9E40-8DE2-D96C4CF993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67595" y="2694627"/>
              <a:ext cx="324000" cy="324000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88A96554-2C9F-D746-ADFD-7B009C8CBC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21465" y="2600827"/>
              <a:ext cx="504000" cy="504000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39C4DCEF-81EA-FC4D-B5B3-1F18A9371F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13929" y="2979781"/>
              <a:ext cx="180000" cy="180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8DB61491-6EF7-264B-8504-AFB2F7307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85738" y="3154634"/>
              <a:ext cx="108000" cy="1080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42A6DD31-4A25-E9D4-F75B-842E86DBD45A}"/>
              </a:ext>
            </a:extLst>
          </p:cNvPr>
          <p:cNvSpPr/>
          <p:nvPr/>
        </p:nvSpPr>
        <p:spPr>
          <a:xfrm>
            <a:off x="380235" y="3614149"/>
            <a:ext cx="3860459" cy="4729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BCS states are generalized Bell states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ABB41F5-2C46-6B87-E4C5-5BA2448D9E2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5513" y="4316251"/>
            <a:ext cx="3664153" cy="1652241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1E99B4BF-E1BB-9BF8-F12C-CF1009F6D16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28390" y="3932649"/>
            <a:ext cx="3539456" cy="2379566"/>
          </a:xfrm>
          <a:prstGeom prst="rect">
            <a:avLst/>
          </a:prstGeom>
        </p:spPr>
      </p:pic>
      <p:grpSp>
        <p:nvGrpSpPr>
          <p:cNvPr id="54" name="Groupe 53">
            <a:extLst>
              <a:ext uri="{FF2B5EF4-FFF2-40B4-BE49-F238E27FC236}">
                <a16:creationId xmlns:a16="http://schemas.microsoft.com/office/drawing/2014/main" id="{8A7A7734-6E15-2990-8B92-07C7DA24E150}"/>
              </a:ext>
            </a:extLst>
          </p:cNvPr>
          <p:cNvGrpSpPr/>
          <p:nvPr/>
        </p:nvGrpSpPr>
        <p:grpSpPr>
          <a:xfrm>
            <a:off x="1099813" y="4122843"/>
            <a:ext cx="1907028" cy="1845649"/>
            <a:chOff x="1099813" y="4122843"/>
            <a:chExt cx="1907028" cy="1845649"/>
          </a:xfrm>
        </p:grpSpPr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DD000945-2B49-A11D-D9A5-7A8D047147CE}"/>
                </a:ext>
              </a:extLst>
            </p:cNvPr>
            <p:cNvCxnSpPr/>
            <p:nvPr/>
          </p:nvCxnSpPr>
          <p:spPr>
            <a:xfrm>
              <a:off x="2578631" y="4459860"/>
              <a:ext cx="8782" cy="1508632"/>
            </a:xfrm>
            <a:prstGeom prst="line">
              <a:avLst/>
            </a:prstGeom>
            <a:ln w="28575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1A87EAFC-B360-F475-6253-28B4CCED9E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099813" y="4122843"/>
              <a:ext cx="1907028" cy="252000"/>
            </a:xfrm>
            <a:prstGeom prst="rect">
              <a:avLst/>
            </a:prstGeom>
          </p:spPr>
        </p:pic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9415346C-8407-353D-1F5E-4D7993458830}"/>
              </a:ext>
            </a:extLst>
          </p:cNvPr>
          <p:cNvGrpSpPr/>
          <p:nvPr/>
        </p:nvGrpSpPr>
        <p:grpSpPr>
          <a:xfrm>
            <a:off x="2257219" y="4459860"/>
            <a:ext cx="2880375" cy="2371677"/>
            <a:chOff x="2257219" y="4459860"/>
            <a:chExt cx="2880375" cy="2371677"/>
          </a:xfrm>
        </p:grpSpPr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FF9AFBCE-93D2-5BBD-C847-1F42266F6588}"/>
                </a:ext>
              </a:extLst>
            </p:cNvPr>
            <p:cNvSpPr txBox="1"/>
            <p:nvPr/>
          </p:nvSpPr>
          <p:spPr>
            <a:xfrm>
              <a:off x="2498538" y="6462205"/>
              <a:ext cx="26390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Here I created a Bell state </a:t>
              </a:r>
            </a:p>
          </p:txBody>
        </p:sp>
        <p:grpSp>
          <p:nvGrpSpPr>
            <p:cNvPr id="59" name="Groupe 58">
              <a:extLst>
                <a:ext uri="{FF2B5EF4-FFF2-40B4-BE49-F238E27FC236}">
                  <a16:creationId xmlns:a16="http://schemas.microsoft.com/office/drawing/2014/main" id="{0E566BE0-42D5-357B-36E3-F74522890DA0}"/>
                </a:ext>
              </a:extLst>
            </p:cNvPr>
            <p:cNvGrpSpPr/>
            <p:nvPr/>
          </p:nvGrpSpPr>
          <p:grpSpPr>
            <a:xfrm>
              <a:off x="2257219" y="4459860"/>
              <a:ext cx="1900042" cy="1935563"/>
              <a:chOff x="2257219" y="4459860"/>
              <a:chExt cx="1900042" cy="1935563"/>
            </a:xfrm>
          </p:grpSpPr>
          <p:cxnSp>
            <p:nvCxnSpPr>
              <p:cNvPr id="60" name="Connecteur droit 59">
                <a:extLst>
                  <a:ext uri="{FF2B5EF4-FFF2-40B4-BE49-F238E27FC236}">
                    <a16:creationId xmlns:a16="http://schemas.microsoft.com/office/drawing/2014/main" id="{F1AAFD3B-D9B3-1B49-B8DB-EDF9330DB87B}"/>
                  </a:ext>
                </a:extLst>
              </p:cNvPr>
              <p:cNvCxnSpPr/>
              <p:nvPr/>
            </p:nvCxnSpPr>
            <p:spPr>
              <a:xfrm>
                <a:off x="3204723" y="4459860"/>
                <a:ext cx="8782" cy="1508632"/>
              </a:xfrm>
              <a:prstGeom prst="line">
                <a:avLst/>
              </a:prstGeom>
              <a:ln w="28575"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1" name="Image 60">
                <a:extLst>
                  <a:ext uri="{FF2B5EF4-FFF2-40B4-BE49-F238E27FC236}">
                    <a16:creationId xmlns:a16="http://schemas.microsoft.com/office/drawing/2014/main" id="{76CE69AC-B5AD-AAA4-54F9-FDFD91CFCE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257219" y="6091087"/>
                <a:ext cx="1900042" cy="30433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5311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42ECA06F-3E6E-5D29-842B-A4E05A3CFD3D}"/>
              </a:ext>
            </a:extLst>
          </p:cNvPr>
          <p:cNvCxnSpPr/>
          <p:nvPr/>
        </p:nvCxnSpPr>
        <p:spPr>
          <a:xfrm flipV="1">
            <a:off x="1225973" y="447242"/>
            <a:ext cx="8640000" cy="17648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440827A4-202A-C7D2-4D45-DDC15DCEE650}"/>
              </a:ext>
            </a:extLst>
          </p:cNvPr>
          <p:cNvSpPr txBox="1"/>
          <p:nvPr/>
        </p:nvSpPr>
        <p:spPr>
          <a:xfrm>
            <a:off x="4965417" y="29729"/>
            <a:ext cx="494058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Quantum computing for atomic nuclei</a:t>
            </a:r>
          </a:p>
          <a:p>
            <a:pPr algn="r"/>
            <a:r>
              <a:rPr lang="en-US" dirty="0">
                <a:solidFill>
                  <a:srgbClr val="0070C0"/>
                </a:solidFill>
              </a:rPr>
              <a:t>Illustration for small </a:t>
            </a:r>
            <a:r>
              <a:rPr lang="en-US" dirty="0" err="1">
                <a:solidFill>
                  <a:srgbClr val="0070C0"/>
                </a:solidFill>
              </a:rPr>
              <a:t>superfluids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D1A71F-117E-E71B-4364-D5D41F8AAC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17" t="15376" r="68866" b="30976"/>
          <a:stretch/>
        </p:blipFill>
        <p:spPr>
          <a:xfrm>
            <a:off x="49312" y="29729"/>
            <a:ext cx="861908" cy="1083801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7F60B34B-2300-77ED-37AC-2AA184BE23C3}"/>
              </a:ext>
            </a:extLst>
          </p:cNvPr>
          <p:cNvGrpSpPr/>
          <p:nvPr/>
        </p:nvGrpSpPr>
        <p:grpSpPr>
          <a:xfrm>
            <a:off x="5587668" y="882403"/>
            <a:ext cx="3695513" cy="1972936"/>
            <a:chOff x="5563161" y="985417"/>
            <a:chExt cx="3695513" cy="1972936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319009B3-DB49-E347-6AC1-D66F3B3D1ABE}"/>
                </a:ext>
              </a:extLst>
            </p:cNvPr>
            <p:cNvGrpSpPr/>
            <p:nvPr/>
          </p:nvGrpSpPr>
          <p:grpSpPr>
            <a:xfrm>
              <a:off x="5893174" y="1436829"/>
              <a:ext cx="3365500" cy="1521524"/>
              <a:chOff x="3270250" y="5376817"/>
              <a:chExt cx="3365500" cy="1521524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A832FD2-C80A-37B2-3D45-AB478DE918CB}"/>
                  </a:ext>
                </a:extLst>
              </p:cNvPr>
              <p:cNvSpPr/>
              <p:nvPr/>
            </p:nvSpPr>
            <p:spPr>
              <a:xfrm>
                <a:off x="3270250" y="5376817"/>
                <a:ext cx="3365500" cy="148118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9ACBA0DD-56CB-D301-1D7E-DE92F2876592}"/>
                  </a:ext>
                </a:extLst>
              </p:cNvPr>
              <p:cNvGrpSpPr/>
              <p:nvPr/>
            </p:nvGrpSpPr>
            <p:grpSpPr>
              <a:xfrm>
                <a:off x="3364380" y="5403711"/>
                <a:ext cx="3243601" cy="1494630"/>
                <a:chOff x="3364380" y="5403711"/>
                <a:chExt cx="3243601" cy="1494630"/>
              </a:xfrm>
            </p:grpSpPr>
            <p:pic>
              <p:nvPicPr>
                <p:cNvPr id="31" name="Image 30">
                  <a:extLst>
                    <a:ext uri="{FF2B5EF4-FFF2-40B4-BE49-F238E27FC236}">
                      <a16:creationId xmlns:a16="http://schemas.microsoft.com/office/drawing/2014/main" id="{0E74A766-2130-3CBA-D8D9-808982BDE1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364380" y="5403711"/>
                  <a:ext cx="3243601" cy="1224000"/>
                </a:xfrm>
                <a:prstGeom prst="rect">
                  <a:avLst/>
                </a:prstGeom>
              </p:spPr>
            </p:pic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A5931D7D-FD30-9D8A-AE0F-A5EFB7C5A146}"/>
                    </a:ext>
                  </a:extLst>
                </p:cNvPr>
                <p:cNvSpPr txBox="1"/>
                <p:nvPr/>
              </p:nvSpPr>
              <p:spPr>
                <a:xfrm>
                  <a:off x="4007224" y="6529009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0</a:t>
                  </a:r>
                </a:p>
              </p:txBody>
            </p:sp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D5BED76C-D7F1-2E4A-8AEF-6D32D0D27A8E}"/>
                    </a:ext>
                  </a:extLst>
                </p:cNvPr>
                <p:cNvSpPr txBox="1"/>
                <p:nvPr/>
              </p:nvSpPr>
              <p:spPr>
                <a:xfrm>
                  <a:off x="4331823" y="6529009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2</a:t>
                  </a:r>
                </a:p>
              </p:txBody>
            </p:sp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30208F25-5F9E-69E2-45B0-14FCF66C84D3}"/>
                    </a:ext>
                  </a:extLst>
                </p:cNvPr>
                <p:cNvSpPr txBox="1"/>
                <p:nvPr/>
              </p:nvSpPr>
              <p:spPr>
                <a:xfrm>
                  <a:off x="4696764" y="6529009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4</a:t>
                  </a:r>
                </a:p>
              </p:txBody>
            </p:sp>
            <p:sp>
              <p:nvSpPr>
                <p:cNvPr id="35" name="ZoneTexte 34">
                  <a:extLst>
                    <a:ext uri="{FF2B5EF4-FFF2-40B4-BE49-F238E27FC236}">
                      <a16:creationId xmlns:a16="http://schemas.microsoft.com/office/drawing/2014/main" id="{F5884097-97CE-F895-B9EC-102387F6C1F5}"/>
                    </a:ext>
                  </a:extLst>
                </p:cNvPr>
                <p:cNvSpPr txBox="1"/>
                <p:nvPr/>
              </p:nvSpPr>
              <p:spPr>
                <a:xfrm>
                  <a:off x="5048258" y="6529009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6</a:t>
                  </a:r>
                </a:p>
              </p:txBody>
            </p:sp>
            <p:sp>
              <p:nvSpPr>
                <p:cNvPr id="36" name="ZoneTexte 35">
                  <a:extLst>
                    <a:ext uri="{FF2B5EF4-FFF2-40B4-BE49-F238E27FC236}">
                      <a16:creationId xmlns:a16="http://schemas.microsoft.com/office/drawing/2014/main" id="{7E4FB160-2B85-B6C3-14E4-52C586C3D842}"/>
                    </a:ext>
                  </a:extLst>
                </p:cNvPr>
                <p:cNvSpPr txBox="1"/>
                <p:nvPr/>
              </p:nvSpPr>
              <p:spPr>
                <a:xfrm>
                  <a:off x="5386305" y="6529009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8</a:t>
                  </a:r>
                </a:p>
              </p:txBody>
            </p: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F2E1C82F-3914-D76D-9B11-1089324D050F}"/>
                    </a:ext>
                  </a:extLst>
                </p:cNvPr>
                <p:cNvSpPr txBox="1"/>
                <p:nvPr/>
              </p:nvSpPr>
              <p:spPr>
                <a:xfrm>
                  <a:off x="5670564" y="6529009"/>
                  <a:ext cx="4187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10</a:t>
                  </a: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811DF404-48A3-ABAF-D1CF-B50D5F54BD22}"/>
                    </a:ext>
                  </a:extLst>
                </p:cNvPr>
                <p:cNvSpPr txBox="1"/>
                <p:nvPr/>
              </p:nvSpPr>
              <p:spPr>
                <a:xfrm>
                  <a:off x="6071839" y="6529009"/>
                  <a:ext cx="4187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12</a:t>
                  </a:r>
                </a:p>
              </p:txBody>
            </p:sp>
          </p:grp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F3286C0A-7CCD-1BDA-6112-0F3583BB2A36}"/>
                </a:ext>
              </a:extLst>
            </p:cNvPr>
            <p:cNvSpPr txBox="1"/>
            <p:nvPr/>
          </p:nvSpPr>
          <p:spPr>
            <a:xfrm>
              <a:off x="5563161" y="985417"/>
              <a:ext cx="31411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Example of mixing for 12 qubits</a:t>
              </a:r>
            </a:p>
          </p:txBody>
        </p:sp>
      </p:grpSp>
      <p:pic>
        <p:nvPicPr>
          <p:cNvPr id="39" name="Image 38">
            <a:extLst>
              <a:ext uri="{FF2B5EF4-FFF2-40B4-BE49-F238E27FC236}">
                <a16:creationId xmlns:a16="http://schemas.microsoft.com/office/drawing/2014/main" id="{3AB42728-77C8-F8E1-32E8-51D4047F2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965" y="1535612"/>
            <a:ext cx="2171700" cy="546100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C45BE109-E078-91CD-1551-AB7604D87A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9390" y="1190241"/>
            <a:ext cx="1433416" cy="980113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EF43B6ED-080E-F09C-E6F0-71CD2FE735CD}"/>
              </a:ext>
            </a:extLst>
          </p:cNvPr>
          <p:cNvSpPr/>
          <p:nvPr/>
        </p:nvSpPr>
        <p:spPr>
          <a:xfrm>
            <a:off x="2182142" y="1108411"/>
            <a:ext cx="1978734" cy="1481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F7D3CAFF-6A0C-ACD1-DBB0-E4AD2975A415}"/>
              </a:ext>
            </a:extLst>
          </p:cNvPr>
          <p:cNvSpPr txBox="1"/>
          <p:nvPr/>
        </p:nvSpPr>
        <p:spPr>
          <a:xfrm>
            <a:off x="2587150" y="1190241"/>
            <a:ext cx="1168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BCS circuit</a:t>
            </a:r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790DAA5A-A6D3-7A67-CBD8-284693AE39C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1" t="20113" r="8550" b="6958"/>
          <a:stretch/>
        </p:blipFill>
        <p:spPr>
          <a:xfrm>
            <a:off x="2277975" y="1684268"/>
            <a:ext cx="1787069" cy="723637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141656E4-03F7-E221-4408-0C02AFD02AFC}"/>
              </a:ext>
            </a:extLst>
          </p:cNvPr>
          <p:cNvGrpSpPr/>
          <p:nvPr/>
        </p:nvGrpSpPr>
        <p:grpSpPr>
          <a:xfrm>
            <a:off x="-21542" y="2988548"/>
            <a:ext cx="11650249" cy="3729157"/>
            <a:chOff x="-21542" y="2988548"/>
            <a:chExt cx="11650249" cy="3729157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DACB8308-1866-A083-CF22-74BBDB0FCDF0}"/>
                </a:ext>
              </a:extLst>
            </p:cNvPr>
            <p:cNvGrpSpPr/>
            <p:nvPr/>
          </p:nvGrpSpPr>
          <p:grpSpPr>
            <a:xfrm>
              <a:off x="130228" y="2988548"/>
              <a:ext cx="4245748" cy="3219261"/>
              <a:chOff x="130228" y="2988548"/>
              <a:chExt cx="4245748" cy="3219261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80AB74E3-FACD-0219-D321-BDC672C0ADDB}"/>
                  </a:ext>
                </a:extLst>
              </p:cNvPr>
              <p:cNvSpPr/>
              <p:nvPr/>
            </p:nvSpPr>
            <p:spPr>
              <a:xfrm>
                <a:off x="130228" y="2988548"/>
                <a:ext cx="2686860" cy="57366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err="1"/>
                  <a:t>Restoring</a:t>
                </a:r>
                <a:r>
                  <a:rPr lang="fr-FR" dirty="0"/>
                  <a:t> </a:t>
                </a:r>
                <a:r>
                  <a:rPr lang="fr-FR" dirty="0" err="1"/>
                  <a:t>symmetries</a:t>
                </a:r>
                <a:r>
                  <a:rPr lang="fr-FR" dirty="0"/>
                  <a:t> on a quantum computer? </a:t>
                </a:r>
              </a:p>
            </p:txBody>
          </p:sp>
          <p:pic>
            <p:nvPicPr>
              <p:cNvPr id="69" name="Image 68">
                <a:extLst>
                  <a:ext uri="{FF2B5EF4-FFF2-40B4-BE49-F238E27FC236}">
                    <a16:creationId xmlns:a16="http://schemas.microsoft.com/office/drawing/2014/main" id="{967E169A-CB0B-71BF-A84C-FE8B8C9B29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03167" y="3640526"/>
                <a:ext cx="3072809" cy="2567283"/>
              </a:xfrm>
              <a:prstGeom prst="rect">
                <a:avLst/>
              </a:prstGeom>
            </p:spPr>
          </p:pic>
        </p:grpSp>
        <p:grpSp>
          <p:nvGrpSpPr>
            <p:cNvPr id="70" name="Groupe 69">
              <a:extLst>
                <a:ext uri="{FF2B5EF4-FFF2-40B4-BE49-F238E27FC236}">
                  <a16:creationId xmlns:a16="http://schemas.microsoft.com/office/drawing/2014/main" id="{61DB9427-E785-65E6-D206-0383713E5662}"/>
                </a:ext>
              </a:extLst>
            </p:cNvPr>
            <p:cNvGrpSpPr/>
            <p:nvPr/>
          </p:nvGrpSpPr>
          <p:grpSpPr>
            <a:xfrm>
              <a:off x="2942628" y="4115711"/>
              <a:ext cx="2209784" cy="734027"/>
              <a:chOff x="3596840" y="4475944"/>
              <a:chExt cx="2209784" cy="734027"/>
            </a:xfrm>
          </p:grpSpPr>
          <p:cxnSp>
            <p:nvCxnSpPr>
              <p:cNvPr id="71" name="Connecteur droit avec flèche 70">
                <a:extLst>
                  <a:ext uri="{FF2B5EF4-FFF2-40B4-BE49-F238E27FC236}">
                    <a16:creationId xmlns:a16="http://schemas.microsoft.com/office/drawing/2014/main" id="{402E242B-1F98-3780-44DF-646CAF8ACBBF}"/>
                  </a:ext>
                </a:extLst>
              </p:cNvPr>
              <p:cNvCxnSpPr/>
              <p:nvPr/>
            </p:nvCxnSpPr>
            <p:spPr>
              <a:xfrm flipH="1">
                <a:off x="3596840" y="4901608"/>
                <a:ext cx="181915" cy="30836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ZoneTexte 71">
                <a:extLst>
                  <a:ext uri="{FF2B5EF4-FFF2-40B4-BE49-F238E27FC236}">
                    <a16:creationId xmlns:a16="http://schemas.microsoft.com/office/drawing/2014/main" id="{FE858031-9076-45F2-4A30-66F0B6DD7839}"/>
                  </a:ext>
                </a:extLst>
              </p:cNvPr>
              <p:cNvSpPr txBox="1"/>
              <p:nvPr/>
            </p:nvSpPr>
            <p:spPr>
              <a:xfrm>
                <a:off x="3766963" y="4475944"/>
                <a:ext cx="203966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Symmetry </a:t>
                </a:r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Preserving HF state </a:t>
                </a:r>
              </a:p>
            </p:txBody>
          </p:sp>
        </p:grpSp>
        <p:grpSp>
          <p:nvGrpSpPr>
            <p:cNvPr id="73" name="Groupe 72">
              <a:extLst>
                <a:ext uri="{FF2B5EF4-FFF2-40B4-BE49-F238E27FC236}">
                  <a16:creationId xmlns:a16="http://schemas.microsoft.com/office/drawing/2014/main" id="{C769123A-8890-87EA-8D01-F831F648AF97}"/>
                </a:ext>
              </a:extLst>
            </p:cNvPr>
            <p:cNvGrpSpPr/>
            <p:nvPr/>
          </p:nvGrpSpPr>
          <p:grpSpPr>
            <a:xfrm>
              <a:off x="3626076" y="5373820"/>
              <a:ext cx="2385735" cy="646331"/>
              <a:chOff x="4280288" y="5734053"/>
              <a:chExt cx="2385735" cy="646331"/>
            </a:xfrm>
          </p:grpSpPr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12ADBB5C-C629-BAA9-CC40-27E363BF775E}"/>
                  </a:ext>
                </a:extLst>
              </p:cNvPr>
              <p:cNvSpPr txBox="1"/>
              <p:nvPr/>
            </p:nvSpPr>
            <p:spPr>
              <a:xfrm>
                <a:off x="4606933" y="5734053"/>
                <a:ext cx="20590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Symmetry Breaking </a:t>
                </a:r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(SB) state </a:t>
                </a:r>
              </a:p>
            </p:txBody>
          </p:sp>
          <p:cxnSp>
            <p:nvCxnSpPr>
              <p:cNvPr id="75" name="Connecteur droit avec flèche 74">
                <a:extLst>
                  <a:ext uri="{FF2B5EF4-FFF2-40B4-BE49-F238E27FC236}">
                    <a16:creationId xmlns:a16="http://schemas.microsoft.com/office/drawing/2014/main" id="{1788DB99-7EF5-A4F2-382A-565F835CA15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80288" y="5931930"/>
                <a:ext cx="326645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Groupe 75">
              <a:extLst>
                <a:ext uri="{FF2B5EF4-FFF2-40B4-BE49-F238E27FC236}">
                  <a16:creationId xmlns:a16="http://schemas.microsoft.com/office/drawing/2014/main" id="{9A9468D7-072F-BB85-CDC9-956E1CA8E30E}"/>
                </a:ext>
              </a:extLst>
            </p:cNvPr>
            <p:cNvGrpSpPr/>
            <p:nvPr/>
          </p:nvGrpSpPr>
          <p:grpSpPr>
            <a:xfrm>
              <a:off x="-21542" y="5737206"/>
              <a:ext cx="2719014" cy="646331"/>
              <a:chOff x="632670" y="6097439"/>
              <a:chExt cx="2719014" cy="646331"/>
            </a:xfrm>
          </p:grpSpPr>
          <p:sp>
            <p:nvSpPr>
              <p:cNvPr id="77" name="ZoneTexte 76">
                <a:extLst>
                  <a:ext uri="{FF2B5EF4-FFF2-40B4-BE49-F238E27FC236}">
                    <a16:creationId xmlns:a16="http://schemas.microsoft.com/office/drawing/2014/main" id="{4FD2B635-4058-ED6B-1A2C-9F4A96638429}"/>
                  </a:ext>
                </a:extLst>
              </p:cNvPr>
              <p:cNvSpPr txBox="1"/>
              <p:nvPr/>
            </p:nvSpPr>
            <p:spPr>
              <a:xfrm>
                <a:off x="632670" y="6097439"/>
                <a:ext cx="271901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Symmetry Restored </a:t>
                </a:r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(SR) state (multi-reference)</a:t>
                </a:r>
              </a:p>
            </p:txBody>
          </p:sp>
          <p:cxnSp>
            <p:nvCxnSpPr>
              <p:cNvPr id="78" name="Connecteur droit avec flèche 77">
                <a:extLst>
                  <a:ext uri="{FF2B5EF4-FFF2-40B4-BE49-F238E27FC236}">
                    <a16:creationId xmlns:a16="http://schemas.microsoft.com/office/drawing/2014/main" id="{835A3302-B1A5-638C-EDF6-4233306F92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4276" y="6307613"/>
                <a:ext cx="326645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e 90">
              <a:extLst>
                <a:ext uri="{FF2B5EF4-FFF2-40B4-BE49-F238E27FC236}">
                  <a16:creationId xmlns:a16="http://schemas.microsoft.com/office/drawing/2014/main" id="{DD68D16D-D42D-E7FA-7218-116C110A3E2A}"/>
                </a:ext>
              </a:extLst>
            </p:cNvPr>
            <p:cNvGrpSpPr/>
            <p:nvPr/>
          </p:nvGrpSpPr>
          <p:grpSpPr>
            <a:xfrm>
              <a:off x="6593793" y="4294504"/>
              <a:ext cx="5034914" cy="2423201"/>
              <a:chOff x="6593793" y="4294504"/>
              <a:chExt cx="5034914" cy="2423201"/>
            </a:xfrm>
          </p:grpSpPr>
          <p:sp>
            <p:nvSpPr>
              <p:cNvPr id="80" name="ZoneTexte 79">
                <a:extLst>
                  <a:ext uri="{FF2B5EF4-FFF2-40B4-BE49-F238E27FC236}">
                    <a16:creationId xmlns:a16="http://schemas.microsoft.com/office/drawing/2014/main" id="{31BC409D-FE19-B112-9BF3-F7E724F8325E}"/>
                  </a:ext>
                </a:extLst>
              </p:cNvPr>
              <p:cNvSpPr txBox="1"/>
              <p:nvPr/>
            </p:nvSpPr>
            <p:spPr>
              <a:xfrm>
                <a:off x="6593793" y="5948264"/>
                <a:ext cx="503491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100" dirty="0">
                    <a:solidFill>
                      <a:srgbClr val="080808"/>
                    </a:solidFill>
                  </a:rPr>
                  <a:t>D. Lacroix, A. Ruiz Guzman and P. </a:t>
                </a:r>
                <a:r>
                  <a:rPr lang="en-US" sz="1100" dirty="0" err="1">
                    <a:solidFill>
                      <a:srgbClr val="080808"/>
                    </a:solidFill>
                  </a:rPr>
                  <a:t>Siwach</a:t>
                </a:r>
                <a:r>
                  <a:rPr lang="en-US" sz="1100" dirty="0">
                    <a:solidFill>
                      <a:srgbClr val="080808"/>
                    </a:solidFill>
                  </a:rPr>
                  <a:t>, </a:t>
                </a:r>
              </a:p>
              <a:p>
                <a:r>
                  <a:rPr lang="fr-FR" sz="1100" dirty="0" err="1">
                    <a:solidFill>
                      <a:srgbClr val="080808"/>
                    </a:solidFill>
                  </a:rPr>
                  <a:t>Symmetry</a:t>
                </a:r>
                <a:r>
                  <a:rPr lang="fr-FR" sz="1100" dirty="0">
                    <a:solidFill>
                      <a:srgbClr val="080808"/>
                    </a:solidFill>
                  </a:rPr>
                  <a:t> </a:t>
                </a:r>
                <a:r>
                  <a:rPr lang="fr-FR" sz="1100" dirty="0" err="1">
                    <a:solidFill>
                      <a:srgbClr val="080808"/>
                    </a:solidFill>
                  </a:rPr>
                  <a:t>breaking</a:t>
                </a:r>
                <a:r>
                  <a:rPr lang="fr-FR" sz="1100" dirty="0">
                    <a:solidFill>
                      <a:srgbClr val="080808"/>
                    </a:solidFill>
                  </a:rPr>
                  <a:t>/</a:t>
                </a:r>
                <a:r>
                  <a:rPr lang="fr-FR" sz="1100" dirty="0" err="1">
                    <a:solidFill>
                      <a:srgbClr val="080808"/>
                    </a:solidFill>
                  </a:rPr>
                  <a:t>symmetry</a:t>
                </a:r>
                <a:r>
                  <a:rPr lang="fr-FR" sz="1100" dirty="0">
                    <a:solidFill>
                      <a:srgbClr val="080808"/>
                    </a:solidFill>
                  </a:rPr>
                  <a:t> </a:t>
                </a:r>
                <a:r>
                  <a:rPr lang="fr-FR" sz="1100" dirty="0" err="1">
                    <a:solidFill>
                      <a:srgbClr val="080808"/>
                    </a:solidFill>
                  </a:rPr>
                  <a:t>preserving</a:t>
                </a:r>
                <a:r>
                  <a:rPr lang="fr-FR" sz="1100" dirty="0">
                    <a:solidFill>
                      <a:srgbClr val="080808"/>
                    </a:solidFill>
                  </a:rPr>
                  <a:t> circuits </a:t>
                </a:r>
              </a:p>
              <a:p>
                <a:r>
                  <a:rPr lang="fr-FR" sz="1100" dirty="0">
                    <a:solidFill>
                      <a:srgbClr val="080808"/>
                    </a:solidFill>
                  </a:rPr>
                  <a:t>and </a:t>
                </a:r>
                <a:r>
                  <a:rPr lang="fr-FR" sz="1100" dirty="0" err="1">
                    <a:solidFill>
                      <a:srgbClr val="080808"/>
                    </a:solidFill>
                  </a:rPr>
                  <a:t>symmetry</a:t>
                </a:r>
                <a:r>
                  <a:rPr lang="fr-FR" sz="1100" dirty="0">
                    <a:solidFill>
                      <a:srgbClr val="080808"/>
                    </a:solidFill>
                  </a:rPr>
                  <a:t> </a:t>
                </a:r>
                <a:r>
                  <a:rPr lang="fr-FR" sz="1100" dirty="0" err="1">
                    <a:solidFill>
                      <a:srgbClr val="080808"/>
                    </a:solidFill>
                  </a:rPr>
                  <a:t>restoration</a:t>
                </a:r>
                <a:r>
                  <a:rPr lang="fr-FR" sz="1100" dirty="0">
                    <a:solidFill>
                      <a:srgbClr val="080808"/>
                    </a:solidFill>
                  </a:rPr>
                  <a:t> on quantum computers</a:t>
                </a:r>
              </a:p>
              <a:p>
                <a:r>
                  <a:rPr lang="en-US" sz="1100" dirty="0">
                    <a:solidFill>
                      <a:srgbClr val="080808"/>
                    </a:solidFill>
                  </a:rPr>
                  <a:t>EPJA 59 (2023) </a:t>
                </a:r>
              </a:p>
            </p:txBody>
          </p:sp>
          <p:grpSp>
            <p:nvGrpSpPr>
              <p:cNvPr id="81" name="Groupe 80">
                <a:extLst>
                  <a:ext uri="{FF2B5EF4-FFF2-40B4-BE49-F238E27FC236}">
                    <a16:creationId xmlns:a16="http://schemas.microsoft.com/office/drawing/2014/main" id="{13C78BD3-07A6-00C5-CA1B-C0D2A22E7FBB}"/>
                  </a:ext>
                </a:extLst>
              </p:cNvPr>
              <p:cNvGrpSpPr/>
              <p:nvPr/>
            </p:nvGrpSpPr>
            <p:grpSpPr>
              <a:xfrm>
                <a:off x="6643524" y="4294504"/>
                <a:ext cx="2961069" cy="1537945"/>
                <a:chOff x="0" y="0"/>
                <a:chExt cx="2961069" cy="1537945"/>
              </a:xfrm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C4BB6FE9-D44D-88F1-B5A0-1352EF27550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2961069" cy="1537945"/>
                </a:xfrm>
                <a:prstGeom prst="rect">
                  <a:avLst/>
                </a:prstGeom>
                <a:solidFill>
                  <a:schemeClr val="bg1"/>
                </a:solidFill>
                <a:ln w="73025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ZoneTexte 82">
                  <a:extLst>
                    <a:ext uri="{FF2B5EF4-FFF2-40B4-BE49-F238E27FC236}">
                      <a16:creationId xmlns:a16="http://schemas.microsoft.com/office/drawing/2014/main" id="{ADEF742C-3268-B094-54F1-1B8E261BCBBB}"/>
                    </a:ext>
                  </a:extLst>
                </p:cNvPr>
                <p:cNvSpPr txBox="1"/>
                <p:nvPr/>
              </p:nvSpPr>
              <p:spPr>
                <a:xfrm>
                  <a:off x="79282" y="23870"/>
                  <a:ext cx="13081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1"/>
                      </a:solidFill>
                    </a:rPr>
                    <a:t>after J. Yang</a:t>
                  </a:r>
                </a:p>
              </p:txBody>
            </p:sp>
            <p:grpSp>
              <p:nvGrpSpPr>
                <p:cNvPr id="84" name="Groupe 83">
                  <a:extLst>
                    <a:ext uri="{FF2B5EF4-FFF2-40B4-BE49-F238E27FC236}">
                      <a16:creationId xmlns:a16="http://schemas.microsoft.com/office/drawing/2014/main" id="{9D83C3E5-20A6-8286-3B90-3D8CF9A7C13F}"/>
                    </a:ext>
                  </a:extLst>
                </p:cNvPr>
                <p:cNvGrpSpPr/>
                <p:nvPr/>
              </p:nvGrpSpPr>
              <p:grpSpPr>
                <a:xfrm>
                  <a:off x="220689" y="0"/>
                  <a:ext cx="843440" cy="1339970"/>
                  <a:chOff x="8231152" y="3159669"/>
                  <a:chExt cx="843440" cy="1339970"/>
                </a:xfrm>
              </p:grpSpPr>
              <p:pic>
                <p:nvPicPr>
                  <p:cNvPr id="88" name="Image 87">
                    <a:extLst>
                      <a:ext uri="{FF2B5EF4-FFF2-40B4-BE49-F238E27FC236}">
                        <a16:creationId xmlns:a16="http://schemas.microsoft.com/office/drawing/2014/main" id="{C0C21423-94E8-B283-32FE-0617BC82BB9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/>
                  <a:srcRect l="10217" t="15376" r="68866" b="30976"/>
                  <a:stretch/>
                </p:blipFill>
                <p:spPr>
                  <a:xfrm>
                    <a:off x="8231152" y="3577843"/>
                    <a:ext cx="733071" cy="921796"/>
                  </a:xfrm>
                  <a:prstGeom prst="rect">
                    <a:avLst/>
                  </a:prstGeom>
                </p:spPr>
              </p:pic>
              <p:sp>
                <p:nvSpPr>
                  <p:cNvPr id="89" name="ZoneTexte 88">
                    <a:extLst>
                      <a:ext uri="{FF2B5EF4-FFF2-40B4-BE49-F238E27FC236}">
                        <a16:creationId xmlns:a16="http://schemas.microsoft.com/office/drawing/2014/main" id="{A109A1E0-E39C-94C9-2CA4-0329DE8A9CEA}"/>
                      </a:ext>
                    </a:extLst>
                  </p:cNvPr>
                  <p:cNvSpPr txBox="1"/>
                  <p:nvPr/>
                </p:nvSpPr>
                <p:spPr>
                  <a:xfrm>
                    <a:off x="8248853" y="3159669"/>
                    <a:ext cx="82573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>
                        <a:solidFill>
                          <a:srgbClr val="0070C0"/>
                        </a:solidFill>
                      </a:rPr>
                      <a:t>Pairing</a:t>
                    </a:r>
                  </a:p>
                </p:txBody>
              </p:sp>
            </p:grpSp>
            <p:grpSp>
              <p:nvGrpSpPr>
                <p:cNvPr id="85" name="Groupe 84">
                  <a:extLst>
                    <a:ext uri="{FF2B5EF4-FFF2-40B4-BE49-F238E27FC236}">
                      <a16:creationId xmlns:a16="http://schemas.microsoft.com/office/drawing/2014/main" id="{2F07E753-55A8-1B5C-D84D-1460884C44D5}"/>
                    </a:ext>
                  </a:extLst>
                </p:cNvPr>
                <p:cNvGrpSpPr/>
                <p:nvPr/>
              </p:nvGrpSpPr>
              <p:grpSpPr>
                <a:xfrm>
                  <a:off x="1323021" y="18342"/>
                  <a:ext cx="1374672" cy="1269264"/>
                  <a:chOff x="7763464" y="4905883"/>
                  <a:chExt cx="1374672" cy="1269264"/>
                </a:xfrm>
              </p:grpSpPr>
              <p:sp>
                <p:nvSpPr>
                  <p:cNvPr id="86" name="ZoneTexte 85">
                    <a:extLst>
                      <a:ext uri="{FF2B5EF4-FFF2-40B4-BE49-F238E27FC236}">
                        <a16:creationId xmlns:a16="http://schemas.microsoft.com/office/drawing/2014/main" id="{D4B08D35-DCD8-E1A7-FB25-863299DF329A}"/>
                      </a:ext>
                    </a:extLst>
                  </p:cNvPr>
                  <p:cNvSpPr txBox="1"/>
                  <p:nvPr/>
                </p:nvSpPr>
                <p:spPr>
                  <a:xfrm>
                    <a:off x="7763464" y="4905883"/>
                    <a:ext cx="137467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>
                        <a:solidFill>
                          <a:srgbClr val="0070C0"/>
                        </a:solidFill>
                      </a:rPr>
                      <a:t>Deformation</a:t>
                    </a:r>
                  </a:p>
                </p:txBody>
              </p:sp>
              <p:pic>
                <p:nvPicPr>
                  <p:cNvPr id="87" name="Image 86">
                    <a:extLst>
                      <a:ext uri="{FF2B5EF4-FFF2-40B4-BE49-F238E27FC236}">
                        <a16:creationId xmlns:a16="http://schemas.microsoft.com/office/drawing/2014/main" id="{BD9331FF-13AC-D097-BA25-EA768280810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/>
                  <a:srcRect l="40821" t="58251" r="14824" b="1861"/>
                  <a:stretch/>
                </p:blipFill>
                <p:spPr>
                  <a:xfrm>
                    <a:off x="7851558" y="5253351"/>
                    <a:ext cx="1220085" cy="921796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90" name="ZoneTexte 89">
                <a:extLst>
                  <a:ext uri="{FF2B5EF4-FFF2-40B4-BE49-F238E27FC236}">
                    <a16:creationId xmlns:a16="http://schemas.microsoft.com/office/drawing/2014/main" id="{A276F16D-C961-4C2D-1B0D-4335E0F1AB52}"/>
                  </a:ext>
                </a:extLst>
              </p:cNvPr>
              <p:cNvSpPr txBox="1"/>
              <p:nvPr/>
            </p:nvSpPr>
            <p:spPr>
              <a:xfrm>
                <a:off x="9130674" y="5287873"/>
                <a:ext cx="46839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3200" dirty="0"/>
                  <a:t>…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1404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15669</TotalTime>
  <Words>1781</Words>
  <Application>Microsoft Macintosh PowerPoint</Application>
  <PresentationFormat>Format A4 (210 x 297 mm)</PresentationFormat>
  <Paragraphs>410</Paragraphs>
  <Slides>26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SFRM0900</vt:lpstr>
      <vt:lpstr>SFTT0900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Additional discussions (applications to real quantum computers)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lacroix@ijclab.in2p3.fr</dc:creator>
  <cp:lastModifiedBy>lacroix@ijclab.in2p3.fr</cp:lastModifiedBy>
  <cp:revision>140</cp:revision>
  <dcterms:created xsi:type="dcterms:W3CDTF">2026-04-03T11:41:59Z</dcterms:created>
  <dcterms:modified xsi:type="dcterms:W3CDTF">2026-08-31T10:12:17Z</dcterms:modified>
</cp:coreProperties>
</file>