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notesMasterIdLst>
    <p:notesMasterId r:id="rId25"/>
  </p:notesMasterIdLst>
  <p:handoutMasterIdLst>
    <p:handoutMasterId r:id="rId26"/>
  </p:handoutMasterIdLst>
  <p:sldIdLst>
    <p:sldId id="1124" r:id="rId2"/>
    <p:sldId id="1123" r:id="rId3"/>
    <p:sldId id="867" r:id="rId4"/>
    <p:sldId id="1146" r:id="rId5"/>
    <p:sldId id="1116" r:id="rId6"/>
    <p:sldId id="1122" r:id="rId7"/>
    <p:sldId id="1155" r:id="rId8"/>
    <p:sldId id="871" r:id="rId9"/>
    <p:sldId id="1125" r:id="rId10"/>
    <p:sldId id="1156" r:id="rId11"/>
    <p:sldId id="1129" r:id="rId12"/>
    <p:sldId id="1118" r:id="rId13"/>
    <p:sldId id="1141" r:id="rId14"/>
    <p:sldId id="785" r:id="rId15"/>
    <p:sldId id="874" r:id="rId16"/>
    <p:sldId id="821" r:id="rId17"/>
    <p:sldId id="1157" r:id="rId18"/>
    <p:sldId id="1152" r:id="rId19"/>
    <p:sldId id="1121" r:id="rId20"/>
    <p:sldId id="1113" r:id="rId21"/>
    <p:sldId id="1148" r:id="rId22"/>
    <p:sldId id="1158" r:id="rId23"/>
    <p:sldId id="1159" r:id="rId2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432FF"/>
    <a:srgbClr val="E1E1E1"/>
    <a:srgbClr val="70AD47"/>
    <a:srgbClr val="C00000"/>
    <a:srgbClr val="B3C8F5"/>
    <a:srgbClr val="FF2600"/>
    <a:srgbClr val="011893"/>
    <a:srgbClr val="000000"/>
    <a:srgbClr val="2E75B6"/>
    <a:srgbClr val="65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浅色样式 3 - 强调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浅色样式 2 - 强调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中度样式 1 - 强调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FABFCF23-3B69-468F-B69F-88F6DE6A72F2}" styleName="中度样式 1 - 强调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中度样式 1 - 强调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E171933-4619-4E11-9A3F-F7608DF75F80}" styleName="中度样式 1 - 强调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FECB4D8-DB02-4DC6-A0A2-4F2EBAE1DC90}" styleName="中度样式 1 - 强调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793D81CF-94F2-401A-BA57-92F5A7B2D0C5}" styleName="中度样式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浅色样式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浅色样式 1 - 强调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A111915-BE36-4E01-A7E5-04B1672EAD32}" styleName="浅色样式 2 - 强调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E9639D4-E3E2-4D34-9284-5A2195B3D0D7}" styleName="浅色样式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浅色样式 2 - 强调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2DE63D5-997A-4646-A377-4702673A728D}" styleName="浅色样式 2 - 强调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7292A2E-F333-43FB-9621-5CBBE7FDCDCB}" styleName="浅色样式 2 - 强调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912C8C85-51F0-491E-9774-3900AFEF0FD7}" styleName="浅色样式 2 - 强调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5FD0F851-EC5A-4D38-B0AD-8093EC10F338}" styleName="浅色样式 1 - 强调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46F890A9-2807-4EBB-B81D-B2AA78EC7F39}" styleName="深色样式 2 - 强调 5/强调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59"/>
    <p:restoredTop sz="96234" autoAdjust="0"/>
  </p:normalViewPr>
  <p:slideViewPr>
    <p:cSldViewPr snapToGrid="0">
      <p:cViewPr varScale="1">
        <p:scale>
          <a:sx n="120" d="100"/>
          <a:sy n="120" d="100"/>
        </p:scale>
        <p:origin x="1640" y="184"/>
      </p:cViewPr>
      <p:guideLst>
        <p:guide orient="horz" pos="2160"/>
        <p:guide pos="2880"/>
      </p:guideLst>
    </p:cSldViewPr>
  </p:slideViewPr>
  <p:outlineViewPr>
    <p:cViewPr>
      <p:scale>
        <a:sx n="100" d="100"/>
        <a:sy n="100" d="100"/>
      </p:scale>
      <p:origin x="-8" y="-1506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97" d="100"/>
          <a:sy n="97" d="100"/>
        </p:scale>
        <p:origin x="3688" y="2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>
            <a:extLst>
              <a:ext uri="{FF2B5EF4-FFF2-40B4-BE49-F238E27FC236}">
                <a16:creationId xmlns:a16="http://schemas.microsoft.com/office/drawing/2014/main" id="{B7A279ED-B3DB-AD8E-B7E5-66E3595CCA9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18C06110-C883-EA8B-527B-FEBCEE145AA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D3850B-E498-C74D-AD28-F72C61517619}" type="datetimeFigureOut">
              <a:rPr kumimoji="1" lang="zh-CN" altLang="en-US" smtClean="0"/>
              <a:t>2026/9/1</a:t>
            </a:fld>
            <a:endParaRPr kumimoji="1"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27173511-9FBA-2F65-166A-B6103E51647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683A3099-C863-B65A-FC6D-59F63658C15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8305AE-94AF-2A40-8D21-2A97BE86661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0390979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69281A-22B1-4EBA-AE27-9AB567F14E18}" type="datetimeFigureOut">
              <a:rPr lang="zh-CN" altLang="en-US" smtClean="0"/>
              <a:t>2026/9/1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699F5E-C46C-4789-ACF6-238978A6614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612653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699F5E-C46C-4789-ACF6-238978A6614C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61701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F0A7DD-02E1-267B-2047-7E05AA08B0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96D1996A-475B-C590-EC01-8F3B40114C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4A1CFC60-1199-5966-6E28-6E2620D5F6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25000"/>
              </a:lnSpc>
              <a:buClr>
                <a:srgbClr val="C00000"/>
              </a:buClr>
              <a:buFontTx/>
              <a:buNone/>
            </a:pP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76E443E-2D1D-D711-FC21-48838B9F61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699F5E-C46C-4789-ACF6-238978A6614C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47038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3DCD82-F7F4-CA6A-E6DB-ED3DA761B2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0839CB9A-88A9-F3EA-8C49-F2764A6061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9AADD92A-7558-F673-2741-E83AB54AEF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355600" algn="just"/>
            <a:endParaRPr lang="zh-CN" altLang="zh-CN" sz="1800" kern="100" dirty="0">
              <a:effectLst/>
              <a:latin typeface="DengXian" panose="02010600030101010101" pitchFamily="2" charset="-122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BDEE921-16BC-D99B-0373-B95F262DD3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699F5E-C46C-4789-ACF6-238978A6614C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16209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355600" algn="just"/>
            <a:endParaRPr lang="zh-CN" altLang="zh-CN" sz="1800" kern="100" dirty="0">
              <a:effectLst/>
              <a:latin typeface="DengXian" panose="02010600030101010101" pitchFamily="2" charset="-122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699F5E-C46C-4789-ACF6-238978A6614C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22141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DC59CA-BF45-0CAE-244F-94BE7856E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C5A9AB20-4DBA-7977-C50F-911B29D277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676F7AC8-6217-6B87-E0F3-A594355BB9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zh-CN" sz="1800" kern="100" dirty="0">
              <a:effectLst/>
              <a:latin typeface="DengXian" panose="02010600030101010101" pitchFamily="2" charset="-122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AFB542D-3189-C15F-73DB-F17BAD72BA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699F5E-C46C-4789-ACF6-238978A6614C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366113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zh-CN" sz="1800" kern="100" dirty="0">
              <a:effectLst/>
              <a:latin typeface="DengXian" panose="02010600030101010101" pitchFamily="2" charset="-122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699F5E-C46C-4789-ACF6-238978A6614C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497153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zh-CN" sz="1800" kern="100" dirty="0">
              <a:effectLst/>
              <a:latin typeface="DengXian" panose="02010600030101010101" pitchFamily="2" charset="-122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699F5E-C46C-4789-ACF6-238978A6614C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964147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zh-CN" sz="1800" kern="100" dirty="0">
              <a:effectLst/>
              <a:latin typeface="DengXian" panose="02010600030101010101" pitchFamily="2" charset="-122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699F5E-C46C-4789-ACF6-238978A6614C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9580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D1FFAE-6AE5-D213-3E55-B6A5C65E5A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73DD0F29-4100-F394-0682-C3477261BA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A5D0B3DA-77BF-D846-EBB1-96BADD27E8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25000"/>
              </a:lnSpc>
              <a:buClr>
                <a:srgbClr val="C00000"/>
              </a:buClr>
              <a:buFontTx/>
              <a:buNone/>
            </a:pP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1454671-04D0-4C87-08BB-10F0457B82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699F5E-C46C-4789-ACF6-238978A6614C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983161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KaiTi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699F5E-C46C-4789-ACF6-238978A6614C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8339818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KaiTi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699F5E-C46C-4789-ACF6-238978A6614C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387349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25000"/>
              </a:lnSpc>
              <a:buClr>
                <a:srgbClr val="C00000"/>
              </a:buClr>
              <a:buFontTx/>
              <a:buNone/>
            </a:pP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699F5E-C46C-4789-ACF6-238978A6614C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4986165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KaiTi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699F5E-C46C-4789-ACF6-238978A6614C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620395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1287B8-3BF0-1045-9571-18DFB3A31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F85F718C-F0C4-9A69-74E6-25F4857131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89B9A69B-C3F2-7A96-4225-832E51657C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KaiTi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5C5B4C7-009B-7098-A563-E7668DD56B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699F5E-C46C-4789-ACF6-238978A6614C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488452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6DB7D3-4B1C-32F5-5D4D-9849D7047F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80315B4F-0A25-7E1E-81D5-0FF82C6367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5F89EEFB-D4F1-7C25-861A-73909F25CB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25000"/>
              </a:lnSpc>
              <a:buClr>
                <a:srgbClr val="C00000"/>
              </a:buClr>
              <a:buFontTx/>
              <a:buNone/>
            </a:pP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07B2749-1E22-8013-1F3C-D6B3F475A9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699F5E-C46C-4789-ACF6-238978A6614C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27246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699F5E-C46C-4789-ACF6-238978A6614C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494401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sz="280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699F5E-C46C-4789-ACF6-238978A6614C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361317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C4EFBE-1D40-B873-0BD3-4A38CE3AE7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40B51E72-E882-F3CD-CC15-27FC0F16A8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205FA0E0-83A2-5E0F-0396-4AC32ECB83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zh-CN" sz="1800" kern="100" dirty="0">
              <a:effectLst/>
              <a:latin typeface="DengXian" panose="02010600030101010101" pitchFamily="2" charset="-122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B4E6C5A-659F-A59E-60B6-E53200B275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699F5E-C46C-4789-ACF6-238978A6614C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30539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zh-CN" sz="1800" kern="100" dirty="0">
              <a:effectLst/>
              <a:latin typeface="DengXian" panose="02010600030101010101" pitchFamily="2" charset="-122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699F5E-C46C-4789-ACF6-238978A6614C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125822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zh-CN" sz="1800" kern="100" dirty="0">
              <a:effectLst/>
              <a:latin typeface="DengXian" panose="02010600030101010101" pitchFamily="2" charset="-122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699F5E-C46C-4789-ACF6-238978A6614C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70753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C3A8FF-B241-87D2-F636-AAD3E0682C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65ECD3AA-A65F-5E05-0A56-8338FA34A6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5C6E025C-554E-F575-9937-E3BBBE423D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25000"/>
              </a:lnSpc>
              <a:buClr>
                <a:srgbClr val="C00000"/>
              </a:buClr>
              <a:buFontTx/>
              <a:buNone/>
            </a:pP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4A7DE87-E2A7-B507-CBA5-2BDA52CFE2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699F5E-C46C-4789-ACF6-238978A6614C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634672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zh-CN" sz="1800" kern="100" dirty="0">
              <a:effectLst/>
              <a:latin typeface="DengXian" panose="02010600030101010101" pitchFamily="2" charset="-122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699F5E-C46C-4789-ACF6-238978A6614C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528952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zh-CN" sz="1800" kern="100" dirty="0">
              <a:effectLst/>
              <a:latin typeface="DengXian" panose="02010600030101010101" pitchFamily="2" charset="-122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699F5E-C46C-4789-ACF6-238978A6614C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50496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E2676ADB-EDEA-2DB9-DC4E-F24A51E5EE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0A13E-65B9-BA4F-B198-35387B60E998}" type="datetime1">
              <a:rPr lang="zh-CN" altLang="en-US" smtClean="0"/>
              <a:t>2026/9/1</a:t>
            </a:fld>
            <a:endParaRPr lang="zh-CN" altLang="en-US" dirty="0"/>
          </a:p>
        </p:txBody>
      </p:sp>
      <p:sp>
        <p:nvSpPr>
          <p:cNvPr id="8" name="灯片编号占位符 7">
            <a:extLst>
              <a:ext uri="{FF2B5EF4-FFF2-40B4-BE49-F238E27FC236}">
                <a16:creationId xmlns:a16="http://schemas.microsoft.com/office/drawing/2014/main" id="{FDDDBAAF-4AE5-CEB2-3F29-9A8F4285550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3E4AF15-1D98-4141-9DCF-22E250B8D5A3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0137521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F63571EA-B7F8-80BE-77D8-D84C2120AC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CB99A-9411-254A-97BB-E0EDB4EC4AD8}" type="datetime1">
              <a:rPr lang="zh-CN" altLang="en-US" smtClean="0"/>
              <a:t>2026/9/1</a:t>
            </a:fld>
            <a:endParaRPr lang="zh-CN" altLang="en-US" dirty="0"/>
          </a:p>
        </p:txBody>
      </p:sp>
      <p:sp>
        <p:nvSpPr>
          <p:cNvPr id="8" name="灯片编号占位符 7">
            <a:extLst>
              <a:ext uri="{FF2B5EF4-FFF2-40B4-BE49-F238E27FC236}">
                <a16:creationId xmlns:a16="http://schemas.microsoft.com/office/drawing/2014/main" id="{AFD92B66-144A-441E-57FF-3B5788C092F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3E4AF15-1D98-4141-9DCF-22E250B8D5A3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560567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91EDDAF3-45A5-6005-E8F0-B23E8F9F7B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A7F3F-EA9F-A44A-BB52-69158B95160B}" type="datetime1">
              <a:rPr lang="zh-CN" altLang="en-US" smtClean="0"/>
              <a:t>2026/9/1</a:t>
            </a:fld>
            <a:endParaRPr lang="zh-CN" altLang="en-US" dirty="0"/>
          </a:p>
        </p:txBody>
      </p:sp>
      <p:sp>
        <p:nvSpPr>
          <p:cNvPr id="8" name="灯片编号占位符 7">
            <a:extLst>
              <a:ext uri="{FF2B5EF4-FFF2-40B4-BE49-F238E27FC236}">
                <a16:creationId xmlns:a16="http://schemas.microsoft.com/office/drawing/2014/main" id="{46A81C5F-C140-488E-E119-4FA228536D9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3E4AF15-1D98-4141-9DCF-22E250B8D5A3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1410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639424B5-A19B-05A3-83A4-7ACF2A02D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5CD53-17F9-6A4F-A3CD-DA7F83D2722F}" type="datetime1">
              <a:rPr lang="zh-CN" altLang="en-US" smtClean="0"/>
              <a:t>2026/9/1</a:t>
            </a:fld>
            <a:endParaRPr lang="zh-CN" altLang="en-US" dirty="0"/>
          </a:p>
        </p:txBody>
      </p:sp>
      <p:sp>
        <p:nvSpPr>
          <p:cNvPr id="8" name="灯片编号占位符 7">
            <a:extLst>
              <a:ext uri="{FF2B5EF4-FFF2-40B4-BE49-F238E27FC236}">
                <a16:creationId xmlns:a16="http://schemas.microsoft.com/office/drawing/2014/main" id="{4D5ECACE-5A2E-47BE-E88A-C758DE1B79C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3E4AF15-1D98-4141-9DCF-22E250B8D5A3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201919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C92EE86F-0B41-DCD0-6465-3F9C88DC45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921C3-DBD0-244A-ADF1-C27FC724ED70}" type="datetime1">
              <a:rPr lang="zh-CN" altLang="en-US" smtClean="0"/>
              <a:t>2026/9/1</a:t>
            </a:fld>
            <a:endParaRPr lang="zh-CN" altLang="en-US" dirty="0"/>
          </a:p>
        </p:txBody>
      </p:sp>
      <p:sp>
        <p:nvSpPr>
          <p:cNvPr id="8" name="灯片编号占位符 7">
            <a:extLst>
              <a:ext uri="{FF2B5EF4-FFF2-40B4-BE49-F238E27FC236}">
                <a16:creationId xmlns:a16="http://schemas.microsoft.com/office/drawing/2014/main" id="{D31E025F-8E5B-4B5B-3489-4E20568C9BC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3E4AF15-1D98-4141-9DCF-22E250B8D5A3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9900132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8" name="日期占位符 7">
            <a:extLst>
              <a:ext uri="{FF2B5EF4-FFF2-40B4-BE49-F238E27FC236}">
                <a16:creationId xmlns:a16="http://schemas.microsoft.com/office/drawing/2014/main" id="{DF7936F3-ED09-77F8-6DBD-C96673DA1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8E802-323C-C946-9963-21EE0E097003}" type="datetime1">
              <a:rPr lang="zh-CN" altLang="en-US" smtClean="0"/>
              <a:t>2026/9/1</a:t>
            </a:fld>
            <a:endParaRPr lang="zh-CN" altLang="en-US" dirty="0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EF756251-3511-ECBC-C0A1-699BD47D7DC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3E4AF15-1D98-4141-9DCF-22E250B8D5A3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00055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10" name="日期占位符 9">
            <a:extLst>
              <a:ext uri="{FF2B5EF4-FFF2-40B4-BE49-F238E27FC236}">
                <a16:creationId xmlns:a16="http://schemas.microsoft.com/office/drawing/2014/main" id="{B74F15D5-B03E-88A8-5AA8-153595B4BC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0D40D-E831-7E4F-B6D9-F170549EB4DC}" type="datetime1">
              <a:rPr lang="zh-CN" altLang="en-US" smtClean="0"/>
              <a:t>2026/9/1</a:t>
            </a:fld>
            <a:endParaRPr lang="zh-CN" altLang="en-US" dirty="0"/>
          </a:p>
        </p:txBody>
      </p:sp>
      <p:sp>
        <p:nvSpPr>
          <p:cNvPr id="11" name="灯片编号占位符 10">
            <a:extLst>
              <a:ext uri="{FF2B5EF4-FFF2-40B4-BE49-F238E27FC236}">
                <a16:creationId xmlns:a16="http://schemas.microsoft.com/office/drawing/2014/main" id="{A378232E-2552-569C-E2F8-CB39EF5F032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3E4AF15-1D98-4141-9DCF-22E250B8D5A3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202213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6" name="日期占位符 5">
            <a:extLst>
              <a:ext uri="{FF2B5EF4-FFF2-40B4-BE49-F238E27FC236}">
                <a16:creationId xmlns:a16="http://schemas.microsoft.com/office/drawing/2014/main" id="{D68F1A1D-5D0A-94EA-765A-C92432300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BEDEC-FBED-8742-BAFA-96674BECDD9D}" type="datetime1">
              <a:rPr lang="zh-CN" altLang="en-US" smtClean="0"/>
              <a:t>2026/9/1</a:t>
            </a:fld>
            <a:endParaRPr lang="zh-CN" altLang="en-US" dirty="0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BB83606-5B09-5FA5-96FB-943D9C9EA4D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3E4AF15-1D98-4141-9DCF-22E250B8D5A3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05199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71F3244-FE89-5AAE-2A3E-6A54BEDE9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3FA2-A8BD-924F-8F84-EAAA87C1BFE0}" type="datetime1">
              <a:rPr lang="zh-CN" altLang="en-US" smtClean="0"/>
              <a:t>2026/9/1</a:t>
            </a:fld>
            <a:endParaRPr lang="zh-CN" altLang="en-US" dirty="0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6A6621C-22AB-D1B6-547A-13F2142B7C5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3E4AF15-1D98-4141-9DCF-22E250B8D5A3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0581322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8" name="日期占位符 7">
            <a:extLst>
              <a:ext uri="{FF2B5EF4-FFF2-40B4-BE49-F238E27FC236}">
                <a16:creationId xmlns:a16="http://schemas.microsoft.com/office/drawing/2014/main" id="{61E1AFAC-7AAF-A9A3-9BC8-2DB56CF49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80323-F2CB-4641-A1BC-B57A09DC7BAE}" type="datetime1">
              <a:rPr lang="zh-CN" altLang="en-US" smtClean="0"/>
              <a:t>2026/9/1</a:t>
            </a:fld>
            <a:endParaRPr lang="zh-CN" altLang="en-US" dirty="0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D1BB0285-0FE9-E631-0731-D1C6A82BECF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3E4AF15-1D98-4141-9DCF-22E250B8D5A3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690658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8" name="日期占位符 7">
            <a:extLst>
              <a:ext uri="{FF2B5EF4-FFF2-40B4-BE49-F238E27FC236}">
                <a16:creationId xmlns:a16="http://schemas.microsoft.com/office/drawing/2014/main" id="{CEEE1415-E494-A795-0CA0-FEA4A638B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411F9-E735-A148-AB90-F4F3B07D5447}" type="datetime1">
              <a:rPr lang="zh-CN" altLang="en-US" smtClean="0"/>
              <a:t>2026/9/1</a:t>
            </a:fld>
            <a:endParaRPr lang="zh-CN" altLang="en-US" dirty="0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ADAE9441-E131-2A82-9277-2263F970031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3E4AF15-1D98-4141-9DCF-22E250B8D5A3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422900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DA3748-8833-F64F-B049-827323AC4294}" type="datetime1">
              <a:rPr lang="zh-CN" altLang="en-US" smtClean="0"/>
              <a:t>2026/9/1</a:t>
            </a:fld>
            <a:endParaRPr lang="zh-CN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E4AF15-1D98-4141-9DCF-22E250B8D5A3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57236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0.png"/><Relationship Id="rId3" Type="http://schemas.openxmlformats.org/officeDocument/2006/relationships/image" Target="../media/image14.png"/><Relationship Id="rId7" Type="http://schemas.openxmlformats.org/officeDocument/2006/relationships/image" Target="../media/image38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0.png"/><Relationship Id="rId10" Type="http://schemas.openxmlformats.org/officeDocument/2006/relationships/image" Target="../media/image42.png"/><Relationship Id="rId9" Type="http://schemas.openxmlformats.org/officeDocument/2006/relationships/image" Target="../media/image41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5.png"/><Relationship Id="rId7" Type="http://schemas.microsoft.com/office/2007/relationships/hdphoto" Target="../media/hdphoto2.wdp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microsoft.com/office/2007/relationships/hdphoto" Target="../media/hdphoto1.wdp"/><Relationship Id="rId4" Type="http://schemas.openxmlformats.org/officeDocument/2006/relationships/image" Target="../media/image16.png"/><Relationship Id="rId9" Type="http://schemas.microsoft.com/office/2007/relationships/hdphoto" Target="../media/hdphoto3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1.png"/><Relationship Id="rId4" Type="http://schemas.openxmlformats.org/officeDocument/2006/relationships/image" Target="../media/image19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2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0.png"/><Relationship Id="rId5" Type="http://schemas.openxmlformats.org/officeDocument/2006/relationships/image" Target="../media/image30.png"/><Relationship Id="rId4" Type="http://schemas.openxmlformats.org/officeDocument/2006/relationships/image" Target="../media/image20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11" Type="http://schemas.openxmlformats.org/officeDocument/2006/relationships/image" Target="../media/image38.png"/><Relationship Id="rId5" Type="http://schemas.openxmlformats.org/officeDocument/2006/relationships/image" Target="../media/image260.png"/><Relationship Id="rId10" Type="http://schemas.openxmlformats.org/officeDocument/2006/relationships/image" Target="../media/image101.png"/><Relationship Id="rId4" Type="http://schemas.openxmlformats.org/officeDocument/2006/relationships/image" Target="../media/image240.png"/><Relationship Id="rId9" Type="http://schemas.openxmlformats.org/officeDocument/2006/relationships/image" Target="../media/image9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44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10" Type="http://schemas.openxmlformats.org/officeDocument/2006/relationships/image" Target="../media/image49.png"/><Relationship Id="rId4" Type="http://schemas.openxmlformats.org/officeDocument/2006/relationships/image" Target="../media/image331.png"/><Relationship Id="rId9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0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381.png"/><Relationship Id="rId4" Type="http://schemas.openxmlformats.org/officeDocument/2006/relationships/image" Target="../media/image370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0.jpe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20.png"/><Relationship Id="rId4" Type="http://schemas.openxmlformats.org/officeDocument/2006/relationships/image" Target="../media/image12.png"/><Relationship Id="rId9" Type="http://schemas.openxmlformats.org/officeDocument/2006/relationships/image" Target="../media/image11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>
            <a:extLst>
              <a:ext uri="{FF2B5EF4-FFF2-40B4-BE49-F238E27FC236}">
                <a16:creationId xmlns:a16="http://schemas.microsoft.com/office/drawing/2014/main" id="{02B0DE28-F28E-0EA2-F967-3073606EB53E}"/>
              </a:ext>
            </a:extLst>
          </p:cNvPr>
          <p:cNvGrpSpPr/>
          <p:nvPr/>
        </p:nvGrpSpPr>
        <p:grpSpPr>
          <a:xfrm>
            <a:off x="287973" y="1752401"/>
            <a:ext cx="8655017" cy="1969029"/>
            <a:chOff x="320173" y="760300"/>
            <a:chExt cx="8655017" cy="1969029"/>
          </a:xfrm>
        </p:grpSpPr>
        <p:sp>
          <p:nvSpPr>
            <p:cNvPr id="9" name="圆角矩形 8">
              <a:extLst>
                <a:ext uri="{FF2B5EF4-FFF2-40B4-BE49-F238E27FC236}">
                  <a16:creationId xmlns:a16="http://schemas.microsoft.com/office/drawing/2014/main" id="{02E33BD2-C75E-54F0-F752-4A8CFC9AAFEE}"/>
                </a:ext>
              </a:extLst>
            </p:cNvPr>
            <p:cNvSpPr/>
            <p:nvPr/>
          </p:nvSpPr>
          <p:spPr>
            <a:xfrm>
              <a:off x="320173" y="760300"/>
              <a:ext cx="8655017" cy="1969029"/>
            </a:xfrm>
            <a:prstGeom prst="roundRect">
              <a:avLst/>
            </a:prstGeom>
            <a:ln w="38100">
              <a:solidFill>
                <a:srgbClr val="C0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0" name="文本框 9">
              <a:extLst>
                <a:ext uri="{FF2B5EF4-FFF2-40B4-BE49-F238E27FC236}">
                  <a16:creationId xmlns:a16="http://schemas.microsoft.com/office/drawing/2014/main" id="{1DDC83C6-FDB6-4A97-B6F0-2D81C9A41B1F}"/>
                </a:ext>
              </a:extLst>
            </p:cNvPr>
            <p:cNvSpPr txBox="1"/>
            <p:nvPr/>
          </p:nvSpPr>
          <p:spPr>
            <a:xfrm>
              <a:off x="320173" y="859131"/>
              <a:ext cx="8568042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" altLang="zh-CN" sz="3600" dirty="0">
                  <a:latin typeface="Times New Roman" panose="02020603050405020304" pitchFamily="18" charset="0"/>
                  <a:ea typeface="STZhongsong" panose="02010600040101010101" pitchFamily="2" charset="-122"/>
                  <a:cs typeface="Times New Roman" panose="02020603050405020304" pitchFamily="18" charset="0"/>
                </a:rPr>
                <a:t>Microscopic description of multinucleon transfer reactions with relativistic TDDFT: </a:t>
              </a:r>
            </a:p>
            <a:p>
              <a:pPr algn="ctr"/>
              <a:r>
                <a:rPr lang="en" altLang="zh-CN" sz="3600" dirty="0">
                  <a:latin typeface="Times New Roman" panose="02020603050405020304" pitchFamily="18" charset="0"/>
                  <a:ea typeface="STZhongsong" panose="02010600040101010101" pitchFamily="2" charset="-122"/>
                  <a:cs typeface="Times New Roman" panose="02020603050405020304" pitchFamily="18" charset="0"/>
                </a:rPr>
                <a:t>mass and spin distributions</a:t>
              </a:r>
            </a:p>
          </p:txBody>
        </p:sp>
      </p:grpSp>
      <p:sp>
        <p:nvSpPr>
          <p:cNvPr id="12" name="文本框 11">
            <a:extLst>
              <a:ext uri="{FF2B5EF4-FFF2-40B4-BE49-F238E27FC236}">
                <a16:creationId xmlns:a16="http://schemas.microsoft.com/office/drawing/2014/main" id="{A6BBC46B-665F-3C06-3A62-BA467CF902F2}"/>
              </a:ext>
            </a:extLst>
          </p:cNvPr>
          <p:cNvSpPr txBox="1"/>
          <p:nvPr/>
        </p:nvSpPr>
        <p:spPr>
          <a:xfrm>
            <a:off x="2271341" y="3513225"/>
            <a:ext cx="506730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楷体"/>
              <a:cs typeface="+mn-cs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E1FCA1A0-9680-A946-ECA0-BD77872930AF}"/>
              </a:ext>
            </a:extLst>
          </p:cNvPr>
          <p:cNvSpPr txBox="1"/>
          <p:nvPr/>
        </p:nvSpPr>
        <p:spPr>
          <a:xfrm>
            <a:off x="446567" y="172495"/>
            <a:ext cx="865501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" altLang="zh-CN" dirty="0">
                <a:solidFill>
                  <a:srgbClr val="C00000"/>
                </a:solidFill>
                <a:latin typeface="STZhongsong" panose="02010600040101010101" pitchFamily="2" charset="-122"/>
                <a:ea typeface="STZhongsong" panose="02010600040101010101" pitchFamily="2" charset="-122"/>
                <a:cs typeface="Arial" panose="020B0604020202020204" pitchFamily="34" charset="0"/>
              </a:rPr>
              <a:t>59th Zakopane Conference on Nuclear Physics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5CB560D9-7DE8-7ABB-3E0A-41C134B7D509}"/>
              </a:ext>
            </a:extLst>
          </p:cNvPr>
          <p:cNvSpPr txBox="1"/>
          <p:nvPr/>
        </p:nvSpPr>
        <p:spPr>
          <a:xfrm>
            <a:off x="1750741" y="631046"/>
            <a:ext cx="73508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zh-CN" dirty="0">
                <a:solidFill>
                  <a:srgbClr val="C00000"/>
                </a:solidFill>
                <a:latin typeface="STZhongsong" panose="02010600040101010101" pitchFamily="2" charset="-122"/>
                <a:ea typeface="STZhongsong" panose="02010600040101010101" pitchFamily="2" charset="-122"/>
                <a:cs typeface="Arial" panose="020B0604020202020204" pitchFamily="34" charset="0"/>
              </a:rPr>
              <a:t>30 August to 6</a:t>
            </a:r>
            <a:r>
              <a:rPr lang="zh-CN" altLang="en-US" dirty="0">
                <a:solidFill>
                  <a:srgbClr val="C00000"/>
                </a:solidFill>
                <a:latin typeface="STZhongsong" panose="02010600040101010101" pitchFamily="2" charset="-122"/>
                <a:ea typeface="STZhongsong" panose="0201060004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C00000"/>
                </a:solidFill>
                <a:latin typeface="STZhongsong" panose="02010600040101010101" pitchFamily="2" charset="-122"/>
                <a:ea typeface="STZhongsong" panose="02010600040101010101" pitchFamily="2" charset="-122"/>
                <a:cs typeface="Arial" panose="020B0604020202020204" pitchFamily="34" charset="0"/>
              </a:rPr>
              <a:t>September 2026, </a:t>
            </a:r>
            <a:r>
              <a:rPr lang="en" altLang="zh-CN" dirty="0">
                <a:solidFill>
                  <a:srgbClr val="C00000"/>
                </a:solidFill>
                <a:latin typeface="STZhongsong" panose="02010600040101010101" pitchFamily="2" charset="-122"/>
                <a:ea typeface="STZhongsong" panose="02010600040101010101" pitchFamily="2" charset="-122"/>
                <a:cs typeface="Arial" panose="020B0604020202020204" pitchFamily="34" charset="0"/>
              </a:rPr>
              <a:t>Zakopane</a:t>
            </a:r>
            <a:endParaRPr lang="en-US" altLang="zh-CN" dirty="0">
              <a:solidFill>
                <a:srgbClr val="C00000"/>
              </a:solidFill>
              <a:latin typeface="STZhongsong" panose="02010600040101010101" pitchFamily="2" charset="-122"/>
              <a:ea typeface="STZhongsong" panose="02010600040101010101" pitchFamily="2" charset="-122"/>
              <a:cs typeface="Arial" panose="020B0604020202020204" pitchFamily="34" charset="0"/>
            </a:endParaRPr>
          </a:p>
        </p:txBody>
      </p:sp>
      <p:cxnSp>
        <p:nvCxnSpPr>
          <p:cNvPr id="15" name="直接连接符 11">
            <a:extLst>
              <a:ext uri="{FF2B5EF4-FFF2-40B4-BE49-F238E27FC236}">
                <a16:creationId xmlns:a16="http://schemas.microsoft.com/office/drawing/2014/main" id="{A42169AD-EADA-1DB6-9409-32605971071E}"/>
              </a:ext>
            </a:extLst>
          </p:cNvPr>
          <p:cNvCxnSpPr>
            <a:cxnSpLocks/>
          </p:cNvCxnSpPr>
          <p:nvPr/>
        </p:nvCxnSpPr>
        <p:spPr>
          <a:xfrm>
            <a:off x="3805084" y="583402"/>
            <a:ext cx="5338916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图片 5">
            <a:extLst>
              <a:ext uri="{FF2B5EF4-FFF2-40B4-BE49-F238E27FC236}">
                <a16:creationId xmlns:a16="http://schemas.microsoft.com/office/drawing/2014/main" id="{5AABDD5F-A336-EB46-42EA-67F29750DC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598" y="257827"/>
            <a:ext cx="1212050" cy="1212050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04C8B879-4E0B-BC09-C6B5-2BEDBDF59FCB}"/>
              </a:ext>
            </a:extLst>
          </p:cNvPr>
          <p:cNvSpPr txBox="1"/>
          <p:nvPr/>
        </p:nvSpPr>
        <p:spPr>
          <a:xfrm>
            <a:off x="248221" y="3888083"/>
            <a:ext cx="8647546" cy="2061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800" dirty="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Dandan Zhang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600" dirty="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Institute of Theoretical Physics, Chinese Academy of Sciences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600" dirty="0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Sep.</a:t>
            </a:r>
            <a:r>
              <a:rPr kumimoji="0" lang="en-US" altLang="zh-CN" sz="2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</a:t>
            </a:r>
            <a:r>
              <a:rPr kumimoji="0" lang="en-US" altLang="zh-CN" sz="2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2026</a:t>
            </a:r>
            <a:r>
              <a:rPr kumimoji="0" lang="zh-CN" altLang="en-US" sz="2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                 </a:t>
            </a:r>
            <a:endParaRPr kumimoji="0" lang="en-US" altLang="zh-CN" sz="2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70E73275-12BF-AA20-BEB7-2D05C1AB9CC0}"/>
              </a:ext>
            </a:extLst>
          </p:cNvPr>
          <p:cNvSpPr txBox="1"/>
          <p:nvPr/>
        </p:nvSpPr>
        <p:spPr>
          <a:xfrm>
            <a:off x="45615" y="6116326"/>
            <a:ext cx="962051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b="1" dirty="0">
                <a:solidFill>
                  <a:srgbClr val="0432FF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Collaborators: B. Li,  J. Meng, T. </a:t>
            </a:r>
            <a:r>
              <a:rPr lang="en-US" altLang="zh-CN" b="1" dirty="0" err="1">
                <a:solidFill>
                  <a:srgbClr val="0432FF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Nikšić</a:t>
            </a:r>
            <a:r>
              <a:rPr lang="en-US" altLang="zh-CN" b="1" dirty="0">
                <a:solidFill>
                  <a:srgbClr val="0432FF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 Z. X. Ren,  D. </a:t>
            </a:r>
            <a:r>
              <a:rPr lang="en-US" altLang="zh-CN" b="1" dirty="0" err="1">
                <a:solidFill>
                  <a:srgbClr val="0432FF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Vretenar</a:t>
            </a:r>
            <a:r>
              <a:rPr lang="en-US" altLang="zh-CN" b="1" dirty="0">
                <a:solidFill>
                  <a:srgbClr val="0432FF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 P. W. Zhao</a:t>
            </a:r>
          </a:p>
        </p:txBody>
      </p:sp>
    </p:spTree>
    <p:extLst>
      <p:ext uri="{BB962C8B-B14F-4D97-AF65-F5344CB8AC3E}">
        <p14:creationId xmlns:p14="http://schemas.microsoft.com/office/powerpoint/2010/main" val="2485337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477"/>
    </mc:Choice>
    <mc:Fallback xmlns="">
      <p:transition spd="slow" advTm="16477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C1833A-9108-FAED-D162-88B3EFCDF4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直接连接符 11">
            <a:extLst>
              <a:ext uri="{FF2B5EF4-FFF2-40B4-BE49-F238E27FC236}">
                <a16:creationId xmlns:a16="http://schemas.microsoft.com/office/drawing/2014/main" id="{8027D4D9-799F-BAAA-E983-67C16044D641}"/>
              </a:ext>
            </a:extLst>
          </p:cNvPr>
          <p:cNvCxnSpPr/>
          <p:nvPr/>
        </p:nvCxnSpPr>
        <p:spPr>
          <a:xfrm>
            <a:off x="0" y="665924"/>
            <a:ext cx="91440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矩形 16">
            <a:extLst>
              <a:ext uri="{FF2B5EF4-FFF2-40B4-BE49-F238E27FC236}">
                <a16:creationId xmlns:a16="http://schemas.microsoft.com/office/drawing/2014/main" id="{228D9374-EA0C-A282-77E8-9DB4A9E59E24}"/>
              </a:ext>
            </a:extLst>
          </p:cNvPr>
          <p:cNvSpPr/>
          <p:nvPr/>
        </p:nvSpPr>
        <p:spPr>
          <a:xfrm>
            <a:off x="0" y="6516748"/>
            <a:ext cx="9144000" cy="34023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E55D1F43-F7DB-E1AC-D5A0-8E6EBB555F0E}"/>
              </a:ext>
            </a:extLst>
          </p:cNvPr>
          <p:cNvSpPr txBox="1"/>
          <p:nvPr/>
        </p:nvSpPr>
        <p:spPr>
          <a:xfrm>
            <a:off x="453885" y="1078613"/>
            <a:ext cx="8568238" cy="4700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200000"/>
              </a:lnSpc>
              <a:buClr>
                <a:srgbClr val="C00000"/>
              </a:buClr>
              <a:buFont typeface="Wingdings" pitchFamily="2" charset="2"/>
              <a:buChar char="u"/>
            </a:pPr>
            <a:r>
              <a:rPr lang="en-US" altLang="zh-CN" sz="2800" dirty="0"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Introduction</a:t>
            </a:r>
          </a:p>
          <a:p>
            <a:pPr marL="457200" indent="-457200">
              <a:lnSpc>
                <a:spcPct val="200000"/>
              </a:lnSpc>
              <a:buClr>
                <a:srgbClr val="C00000"/>
              </a:buClr>
              <a:buFont typeface="Wingdings" pitchFamily="2" charset="2"/>
              <a:buChar char="u"/>
            </a:pPr>
            <a:r>
              <a:rPr lang="en-US" altLang="zh-CN" sz="2800" dirty="0"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Relativistic time-dependent density functional theory</a:t>
            </a:r>
          </a:p>
          <a:p>
            <a:pPr marL="457200" indent="-457200">
              <a:lnSpc>
                <a:spcPct val="200000"/>
              </a:lnSpc>
              <a:buClr>
                <a:srgbClr val="C00000"/>
              </a:buClr>
              <a:buFont typeface="Wingdings" pitchFamily="2" charset="2"/>
              <a:buChar char="u"/>
            </a:pPr>
            <a:r>
              <a:rPr lang="en-US" altLang="zh-CN" sz="2800" dirty="0"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Multinucleon transfer reaction</a:t>
            </a:r>
          </a:p>
          <a:p>
            <a:pPr marL="914400" lvl="1" indent="-457200">
              <a:lnSpc>
                <a:spcPct val="150000"/>
              </a:lnSpc>
              <a:buClr>
                <a:srgbClr val="C00000"/>
              </a:buClr>
              <a:buFont typeface="Wingdings" pitchFamily="2" charset="2"/>
              <a:buChar char="Ø"/>
            </a:pPr>
            <a:r>
              <a:rPr lang="en-US" altLang="zh-CN" sz="2800" dirty="0">
                <a:solidFill>
                  <a:srgbClr val="C00000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Mass distribution</a:t>
            </a:r>
          </a:p>
          <a:p>
            <a:pPr marL="914400" lvl="1" indent="-457200">
              <a:lnSpc>
                <a:spcPct val="150000"/>
              </a:lnSpc>
              <a:buClr>
                <a:srgbClr val="C00000"/>
              </a:buClr>
              <a:buFont typeface="Wingdings" pitchFamily="2" charset="2"/>
              <a:buChar char="Ø"/>
            </a:pPr>
            <a:r>
              <a:rPr lang="en-US" altLang="zh-CN" sz="2800" dirty="0">
                <a:solidFill>
                  <a:prstClr val="black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Angular momentum distribution</a:t>
            </a:r>
            <a:endParaRPr lang="en-US" altLang="zh-CN" sz="2800" dirty="0">
              <a:latin typeface="Times New Roman" panose="02020603050405020304" pitchFamily="18" charset="0"/>
              <a:ea typeface="华文中宋" panose="02010600040101010101" pitchFamily="2" charset="-122"/>
              <a:cs typeface="Times New Roman" panose="02020603050405020304" pitchFamily="18" charset="0"/>
            </a:endParaRPr>
          </a:p>
          <a:p>
            <a:pPr marL="457200" indent="-457200">
              <a:lnSpc>
                <a:spcPct val="200000"/>
              </a:lnSpc>
              <a:buClr>
                <a:srgbClr val="C00000"/>
              </a:buClr>
              <a:buFont typeface="Wingdings" pitchFamily="2" charset="2"/>
              <a:buChar char="u"/>
            </a:pPr>
            <a:r>
              <a:rPr lang="en-US" altLang="zh-CN" sz="2800" dirty="0"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Summary and outlook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C8386FD8-426A-5FD6-9B3A-C85191CC9F78}"/>
              </a:ext>
            </a:extLst>
          </p:cNvPr>
          <p:cNvSpPr txBox="1"/>
          <p:nvPr/>
        </p:nvSpPr>
        <p:spPr>
          <a:xfrm>
            <a:off x="121876" y="-10854"/>
            <a:ext cx="8900247" cy="651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  <a:buClr>
                <a:srgbClr val="C00000"/>
              </a:buClr>
            </a:pPr>
            <a:r>
              <a:rPr lang="en-US" altLang="zh-CN" sz="3200" dirty="0">
                <a:latin typeface="Times New Roman" panose="02020603050405020304" pitchFamily="18" charset="0"/>
                <a:ea typeface="STZhongsong" panose="02010600040101010101" pitchFamily="2" charset="-122"/>
                <a:cs typeface="Times New Roman" panose="02020603050405020304" pitchFamily="18" charset="0"/>
              </a:rPr>
              <a:t>Contents</a:t>
            </a:r>
            <a:endParaRPr lang="en-US" altLang="zh-CN" sz="2800" dirty="0">
              <a:latin typeface="Times New Roman" panose="02020603050405020304" pitchFamily="18" charset="0"/>
              <a:ea typeface="STZhongsong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灯片编号占位符 10">
            <a:extLst>
              <a:ext uri="{FF2B5EF4-FFF2-40B4-BE49-F238E27FC236}">
                <a16:creationId xmlns:a16="http://schemas.microsoft.com/office/drawing/2014/main" id="{1CC86A19-E6D9-96A0-2BC3-B50E0C8BA4A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967794" y="6505502"/>
            <a:ext cx="2057400" cy="365125"/>
          </a:xfrm>
        </p:spPr>
        <p:txBody>
          <a:bodyPr/>
          <a:lstStyle/>
          <a:p>
            <a:fld id="{23E4AF15-1D98-4141-9DCF-22E250B8D5A3}" type="slidenum">
              <a:rPr lang="zh-CN" altLang="en-US" sz="1800" b="1" smtClean="0">
                <a:solidFill>
                  <a:srgbClr val="C0000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pPr/>
              <a:t>10</a:t>
            </a:fld>
            <a:endParaRPr lang="zh-CN" altLang="en-US" sz="1800" b="1" dirty="0">
              <a:solidFill>
                <a:srgbClr val="C00000"/>
              </a:solidFill>
              <a:latin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7571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42"/>
    </mc:Choice>
    <mc:Fallback xmlns="">
      <p:transition spd="slow" advTm="5742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FB56AA-D2EB-E121-3257-7EB95D3D21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直接连接符 11">
            <a:extLst>
              <a:ext uri="{FF2B5EF4-FFF2-40B4-BE49-F238E27FC236}">
                <a16:creationId xmlns:a16="http://schemas.microsoft.com/office/drawing/2014/main" id="{A025DC66-F3EE-3094-341D-8A4E6C6638DC}"/>
              </a:ext>
            </a:extLst>
          </p:cNvPr>
          <p:cNvCxnSpPr/>
          <p:nvPr/>
        </p:nvCxnSpPr>
        <p:spPr>
          <a:xfrm>
            <a:off x="0" y="665924"/>
            <a:ext cx="91440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矩形 16">
            <a:extLst>
              <a:ext uri="{FF2B5EF4-FFF2-40B4-BE49-F238E27FC236}">
                <a16:creationId xmlns:a16="http://schemas.microsoft.com/office/drawing/2014/main" id="{20DE47F4-4E9C-8C11-0694-18B7C946D59F}"/>
              </a:ext>
            </a:extLst>
          </p:cNvPr>
          <p:cNvSpPr/>
          <p:nvPr/>
        </p:nvSpPr>
        <p:spPr>
          <a:xfrm>
            <a:off x="0" y="6516748"/>
            <a:ext cx="9144000" cy="34023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E1729627-1765-65FD-C16A-4F7D9EBDD02F}"/>
              </a:ext>
            </a:extLst>
          </p:cNvPr>
          <p:cNvSpPr txBox="1"/>
          <p:nvPr/>
        </p:nvSpPr>
        <p:spPr>
          <a:xfrm>
            <a:off x="118805" y="60805"/>
            <a:ext cx="8900247" cy="5798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  <a:buClr>
                <a:srgbClr val="C00000"/>
              </a:buClr>
            </a:pPr>
            <a:r>
              <a:rPr lang="en-US" altLang="zh-CN" sz="2800" dirty="0"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Predictions of one-neutron transfer cross-section</a:t>
            </a:r>
            <a:endParaRPr lang="en-US" altLang="zh-CN" sz="2800" dirty="0">
              <a:latin typeface="Times New Roman" panose="02020603050405020304" pitchFamily="18" charset="0"/>
              <a:ea typeface="STZhongsong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E97EE688-0FED-CFB6-DD1F-A91535891935}"/>
              </a:ext>
            </a:extLst>
          </p:cNvPr>
          <p:cNvSpPr txBox="1"/>
          <p:nvPr/>
        </p:nvSpPr>
        <p:spPr>
          <a:xfrm>
            <a:off x="4268234" y="2967121"/>
            <a:ext cx="4750818" cy="2571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30000"/>
              </a:lnSpc>
              <a:buClr>
                <a:srgbClr val="C00000"/>
              </a:buClr>
              <a:buFont typeface="Wingdings" pitchFamily="2" charset="2"/>
              <a:buChar char="ü"/>
            </a:pPr>
            <a:r>
              <a:rPr lang="en-US" altLang="zh-CN" sz="2100" dirty="0">
                <a:solidFill>
                  <a:prstClr val="black"/>
                </a:solidFill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The </a:t>
            </a:r>
            <a:r>
              <a:rPr lang="en-US" altLang="zh-CN" sz="2100" dirty="0">
                <a:solidFill>
                  <a:srgbClr val="C00000"/>
                </a:solidFill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orientation effects </a:t>
            </a:r>
            <a:r>
              <a:rPr lang="en-US" altLang="zh-CN" sz="2100" dirty="0">
                <a:solidFill>
                  <a:prstClr val="black"/>
                </a:solidFill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are rather strong below the Coulomb barrier.</a:t>
            </a:r>
          </a:p>
          <a:p>
            <a:pPr marL="342900" indent="-342900">
              <a:lnSpc>
                <a:spcPct val="130000"/>
              </a:lnSpc>
              <a:buClr>
                <a:srgbClr val="C00000"/>
              </a:buClr>
              <a:buFont typeface="Wingdings" pitchFamily="2" charset="2"/>
              <a:buChar char="ü"/>
            </a:pPr>
            <a:endParaRPr lang="en-US" altLang="zh-CN" sz="2100" dirty="0">
              <a:solidFill>
                <a:prstClr val="black"/>
              </a:solidFill>
              <a:latin typeface="Times New Roman" panose="02020603050405020304" pitchFamily="18" charset="0"/>
              <a:ea typeface="KaiTi" panose="02010609060101010101" pitchFamily="49" charset="-122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30000"/>
              </a:lnSpc>
              <a:buClr>
                <a:srgbClr val="C00000"/>
              </a:buClr>
              <a:buFont typeface="Wingdings" pitchFamily="2" charset="2"/>
              <a:buChar char="ü"/>
            </a:pPr>
            <a:r>
              <a:rPr lang="en-US" altLang="zh-CN" sz="2100" dirty="0">
                <a:solidFill>
                  <a:prstClr val="black"/>
                </a:solidFill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Compared with the data, relativistic TDDFT+GEMINI accurately predicts the one-neutron transfer cross-section.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09FB7A8A-49A8-6E29-D3DF-7F2C02FE26B6}"/>
                  </a:ext>
                </a:extLst>
              </p:cNvPr>
              <p:cNvSpPr txBox="1"/>
              <p:nvPr/>
            </p:nvSpPr>
            <p:spPr>
              <a:xfrm>
                <a:off x="106915" y="731063"/>
                <a:ext cx="9037085" cy="4700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lnSpc>
                    <a:spcPct val="130000"/>
                  </a:lnSpc>
                  <a:buClr>
                    <a:srgbClr val="C00000"/>
                  </a:buClr>
                  <a:buFont typeface="Wingdings" pitchFamily="2" charset="2"/>
                  <a:buChar char="n"/>
                </a:pPr>
                <a:r>
                  <a:rPr lang="en-US" altLang="zh-CN" sz="2100" dirty="0">
                    <a:latin typeface="Times New Roman" panose="02020603050405020304" pitchFamily="18" charset="0"/>
                    <a:ea typeface="KaiTi" panose="02010609060101010101" pitchFamily="49" charset="-122"/>
                    <a:cs typeface="Times New Roman" panose="02020603050405020304" pitchFamily="18" charset="0"/>
                  </a:rPr>
                  <a:t>One-neutron transfer cross-section prediction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1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KaiTi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1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KaiTi" panose="02010609060101010101" pitchFamily="49" charset="-122"/>
                            <a:cs typeface="Times New Roman" panose="02020603050405020304" pitchFamily="18" charset="0"/>
                          </a:rPr>
                          <m:t> </m:t>
                        </m:r>
                      </m:e>
                      <m:sup>
                        <m:r>
                          <a:rPr lang="en-US" altLang="zh-CN" sz="21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KaiTi" panose="02010609060101010101" pitchFamily="49" charset="-122"/>
                            <a:cs typeface="Times New Roman" panose="02020603050405020304" pitchFamily="18" charset="0"/>
                          </a:rPr>
                          <m:t>18</m:t>
                        </m:r>
                      </m:sup>
                    </m:sSup>
                  </m:oMath>
                </a14:m>
                <a:r>
                  <a:rPr lang="en-US" altLang="zh-CN" sz="2100" b="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KaiTi" panose="02010609060101010101" pitchFamily="49" charset="-122"/>
                    <a:cs typeface="Times New Roman" panose="02020603050405020304" pitchFamily="18" charset="0"/>
                  </a:rPr>
                  <a:t>O 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1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KaiTi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1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KaiTi" panose="02010609060101010101" pitchFamily="49" charset="-122"/>
                            <a:cs typeface="Times New Roman" panose="02020603050405020304" pitchFamily="18" charset="0"/>
                          </a:rPr>
                          <m:t> </m:t>
                        </m:r>
                      </m:e>
                      <m:sup>
                        <m:r>
                          <a:rPr lang="en-US" altLang="zh-CN" sz="21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KaiTi" panose="02010609060101010101" pitchFamily="49" charset="-122"/>
                            <a:cs typeface="Times New Roman" panose="02020603050405020304" pitchFamily="18" charset="0"/>
                          </a:rPr>
                          <m:t>169</m:t>
                        </m:r>
                      </m:sup>
                    </m:sSup>
                  </m:oMath>
                </a14:m>
                <a:r>
                  <a:rPr lang="en-US" altLang="zh-CN" sz="2100" b="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KaiTi" panose="02010609060101010101" pitchFamily="49" charset="-122"/>
                    <a:cs typeface="Times New Roman" panose="02020603050405020304" pitchFamily="18" charset="0"/>
                  </a:rPr>
                  <a:t>Tm:</a:t>
                </a:r>
                <a:endParaRPr lang="en-US" altLang="zh-CN" sz="2100" dirty="0">
                  <a:solidFill>
                    <a:prstClr val="black"/>
                  </a:solidFill>
                  <a:latin typeface="Times New Roman" panose="02020603050405020304" pitchFamily="18" charset="0"/>
                  <a:ea typeface="KaiTi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09FB7A8A-49A8-6E29-D3DF-7F2C02FE26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915" y="731063"/>
                <a:ext cx="9037085" cy="470065"/>
              </a:xfrm>
              <a:prstGeom prst="rect">
                <a:avLst/>
              </a:prstGeom>
              <a:blipFill>
                <a:blip r:embed="rId3"/>
                <a:stretch>
                  <a:fillRect l="-702" b="-2368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灯片编号占位符 10">
            <a:extLst>
              <a:ext uri="{FF2B5EF4-FFF2-40B4-BE49-F238E27FC236}">
                <a16:creationId xmlns:a16="http://schemas.microsoft.com/office/drawing/2014/main" id="{F5FA715F-25E8-0E30-17DD-E143906BB68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967794" y="6505502"/>
            <a:ext cx="2057400" cy="365125"/>
          </a:xfrm>
        </p:spPr>
        <p:txBody>
          <a:bodyPr/>
          <a:lstStyle/>
          <a:p>
            <a:fld id="{23E4AF15-1D98-4141-9DCF-22E250B8D5A3}" type="slidenum">
              <a:rPr lang="zh-CN" altLang="en-US" sz="1800" b="1" smtClean="0">
                <a:solidFill>
                  <a:srgbClr val="C0000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pPr/>
              <a:t>11</a:t>
            </a:fld>
            <a:endParaRPr lang="zh-CN" altLang="en-US" sz="1800" b="1" dirty="0">
              <a:solidFill>
                <a:srgbClr val="C00000"/>
              </a:solidFill>
              <a:latin typeface="Cambria" panose="020405030504060302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9" name="组合 58">
            <a:extLst>
              <a:ext uri="{FF2B5EF4-FFF2-40B4-BE49-F238E27FC236}">
                <a16:creationId xmlns:a16="http://schemas.microsoft.com/office/drawing/2014/main" id="{A0E9EB52-6038-07D6-2128-D960ECF968C6}"/>
              </a:ext>
            </a:extLst>
          </p:cNvPr>
          <p:cNvGrpSpPr/>
          <p:nvPr/>
        </p:nvGrpSpPr>
        <p:grpSpPr>
          <a:xfrm>
            <a:off x="4568928" y="1673501"/>
            <a:ext cx="1900555" cy="417385"/>
            <a:chOff x="4455778" y="1781665"/>
            <a:chExt cx="1900555" cy="417385"/>
          </a:xfrm>
        </p:grpSpPr>
        <p:sp>
          <p:nvSpPr>
            <p:cNvPr id="50" name="椭圆 49">
              <a:extLst>
                <a:ext uri="{FF2B5EF4-FFF2-40B4-BE49-F238E27FC236}">
                  <a16:creationId xmlns:a16="http://schemas.microsoft.com/office/drawing/2014/main" id="{C062EF6B-4772-FCD7-391A-DB2C3CD00B1F}"/>
                </a:ext>
              </a:extLst>
            </p:cNvPr>
            <p:cNvSpPr/>
            <p:nvPr/>
          </p:nvSpPr>
          <p:spPr>
            <a:xfrm>
              <a:off x="4455778" y="1781665"/>
              <a:ext cx="688156" cy="415358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51" name="椭圆 50">
              <a:extLst>
                <a:ext uri="{FF2B5EF4-FFF2-40B4-BE49-F238E27FC236}">
                  <a16:creationId xmlns:a16="http://schemas.microsoft.com/office/drawing/2014/main" id="{D6C7AA31-AA1E-3394-8EB1-B9C6E1A955DA}"/>
                </a:ext>
              </a:extLst>
            </p:cNvPr>
            <p:cNvSpPr/>
            <p:nvPr/>
          </p:nvSpPr>
          <p:spPr>
            <a:xfrm>
              <a:off x="5668177" y="1783693"/>
              <a:ext cx="688156" cy="415357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55" name="右箭头 54">
              <a:extLst>
                <a:ext uri="{FF2B5EF4-FFF2-40B4-BE49-F238E27FC236}">
                  <a16:creationId xmlns:a16="http://schemas.microsoft.com/office/drawing/2014/main" id="{FB91B1D6-3489-ED41-8E4F-D4793449B731}"/>
                </a:ext>
              </a:extLst>
            </p:cNvPr>
            <p:cNvSpPr/>
            <p:nvPr/>
          </p:nvSpPr>
          <p:spPr>
            <a:xfrm>
              <a:off x="4852127" y="1919809"/>
              <a:ext cx="462983" cy="155254"/>
            </a:xfrm>
            <a:prstGeom prst="rightArrow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57" name="右箭头 56">
              <a:extLst>
                <a:ext uri="{FF2B5EF4-FFF2-40B4-BE49-F238E27FC236}">
                  <a16:creationId xmlns:a16="http://schemas.microsoft.com/office/drawing/2014/main" id="{883C6830-76F9-5FC7-F57D-FA7CF2E7F671}"/>
                </a:ext>
              </a:extLst>
            </p:cNvPr>
            <p:cNvSpPr/>
            <p:nvPr/>
          </p:nvSpPr>
          <p:spPr>
            <a:xfrm rot="10643393">
              <a:off x="5483375" y="1924942"/>
              <a:ext cx="462983" cy="155254"/>
            </a:xfrm>
            <a:prstGeom prst="rightArrow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60" name="组合 59">
            <a:extLst>
              <a:ext uri="{FF2B5EF4-FFF2-40B4-BE49-F238E27FC236}">
                <a16:creationId xmlns:a16="http://schemas.microsoft.com/office/drawing/2014/main" id="{53FD2780-797F-02D9-E5AB-D504888B3590}"/>
              </a:ext>
            </a:extLst>
          </p:cNvPr>
          <p:cNvGrpSpPr/>
          <p:nvPr/>
        </p:nvGrpSpPr>
        <p:grpSpPr>
          <a:xfrm>
            <a:off x="6967794" y="1541768"/>
            <a:ext cx="1217783" cy="689194"/>
            <a:chOff x="7191695" y="1610650"/>
            <a:chExt cx="1217783" cy="689194"/>
          </a:xfrm>
        </p:grpSpPr>
        <p:sp>
          <p:nvSpPr>
            <p:cNvPr id="53" name="椭圆 52">
              <a:extLst>
                <a:ext uri="{FF2B5EF4-FFF2-40B4-BE49-F238E27FC236}">
                  <a16:creationId xmlns:a16="http://schemas.microsoft.com/office/drawing/2014/main" id="{0EB9846D-E50F-3D2F-4C57-19D9EFFB3223}"/>
                </a:ext>
              </a:extLst>
            </p:cNvPr>
            <p:cNvSpPr/>
            <p:nvPr/>
          </p:nvSpPr>
          <p:spPr>
            <a:xfrm rot="5400000">
              <a:off x="7012586" y="1789759"/>
              <a:ext cx="688156" cy="329938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54" name="椭圆 53">
              <a:extLst>
                <a:ext uri="{FF2B5EF4-FFF2-40B4-BE49-F238E27FC236}">
                  <a16:creationId xmlns:a16="http://schemas.microsoft.com/office/drawing/2014/main" id="{93BF8863-C2B5-5464-2FF6-FAEA752141B0}"/>
                </a:ext>
              </a:extLst>
            </p:cNvPr>
            <p:cNvSpPr/>
            <p:nvPr/>
          </p:nvSpPr>
          <p:spPr>
            <a:xfrm rot="5400000">
              <a:off x="7900431" y="1790797"/>
              <a:ext cx="688156" cy="329938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56" name="右箭头 55">
              <a:extLst>
                <a:ext uri="{FF2B5EF4-FFF2-40B4-BE49-F238E27FC236}">
                  <a16:creationId xmlns:a16="http://schemas.microsoft.com/office/drawing/2014/main" id="{1B0D32B6-25D9-980D-BA2D-853E3D4AFC83}"/>
                </a:ext>
              </a:extLst>
            </p:cNvPr>
            <p:cNvSpPr/>
            <p:nvPr/>
          </p:nvSpPr>
          <p:spPr>
            <a:xfrm>
              <a:off x="7356664" y="1862077"/>
              <a:ext cx="377072" cy="167568"/>
            </a:xfrm>
            <a:prstGeom prst="rightArrow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58" name="右箭头 57">
              <a:extLst>
                <a:ext uri="{FF2B5EF4-FFF2-40B4-BE49-F238E27FC236}">
                  <a16:creationId xmlns:a16="http://schemas.microsoft.com/office/drawing/2014/main" id="{1185B633-BF77-307F-3C91-5BD6D1410CEA}"/>
                </a:ext>
              </a:extLst>
            </p:cNvPr>
            <p:cNvSpPr/>
            <p:nvPr/>
          </p:nvSpPr>
          <p:spPr>
            <a:xfrm rot="10800000">
              <a:off x="7867437" y="1871982"/>
              <a:ext cx="377072" cy="167568"/>
            </a:xfrm>
            <a:prstGeom prst="rightArrow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sp>
        <p:nvSpPr>
          <p:cNvPr id="62" name="文本框 61">
            <a:extLst>
              <a:ext uri="{FF2B5EF4-FFF2-40B4-BE49-F238E27FC236}">
                <a16:creationId xmlns:a16="http://schemas.microsoft.com/office/drawing/2014/main" id="{11961932-1B19-9AE3-B891-9DB5B54747A8}"/>
              </a:ext>
            </a:extLst>
          </p:cNvPr>
          <p:cNvSpPr txBox="1"/>
          <p:nvPr/>
        </p:nvSpPr>
        <p:spPr>
          <a:xfrm>
            <a:off x="5059761" y="2308897"/>
            <a:ext cx="9046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latin typeface="Comic Sans MS" panose="030F0902030302020204" pitchFamily="66" charset="0"/>
                <a:ea typeface="KaiTi" panose="02010609060101010101" pitchFamily="49" charset="-122"/>
                <a:cs typeface="Times New Roman" panose="02020603050405020304" pitchFamily="18" charset="0"/>
              </a:rPr>
              <a:t>t</a:t>
            </a:r>
            <a:r>
              <a:rPr lang="en-US" altLang="zh-CN" sz="1800" dirty="0">
                <a:latin typeface="Comic Sans MS" panose="030F0902030302020204" pitchFamily="66" charset="0"/>
                <a:ea typeface="KaiTi" panose="02010609060101010101" pitchFamily="49" charset="-122"/>
                <a:cs typeface="Times New Roman" panose="02020603050405020304" pitchFamily="18" charset="0"/>
              </a:rPr>
              <a:t>ip-tip</a:t>
            </a:r>
            <a:endParaRPr lang="zh-CN" altLang="en-US" dirty="0">
              <a:latin typeface="Comic Sans MS" panose="030F0902030302020204" pitchFamily="66" charset="0"/>
            </a:endParaRPr>
          </a:p>
        </p:txBody>
      </p:sp>
      <p:sp>
        <p:nvSpPr>
          <p:cNvPr id="63" name="文本框 62">
            <a:extLst>
              <a:ext uri="{FF2B5EF4-FFF2-40B4-BE49-F238E27FC236}">
                <a16:creationId xmlns:a16="http://schemas.microsoft.com/office/drawing/2014/main" id="{17FB5A77-AA8C-3C41-4B7E-19BEB22ABA78}"/>
              </a:ext>
            </a:extLst>
          </p:cNvPr>
          <p:cNvSpPr txBox="1"/>
          <p:nvPr/>
        </p:nvSpPr>
        <p:spPr>
          <a:xfrm>
            <a:off x="7026223" y="2318358"/>
            <a:ext cx="11593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dirty="0">
                <a:latin typeface="Comic Sans MS" panose="030F0902030302020204" pitchFamily="66" charset="0"/>
                <a:ea typeface="KaiTi" panose="02010609060101010101" pitchFamily="49" charset="-122"/>
                <a:cs typeface="Times New Roman" panose="02020603050405020304" pitchFamily="18" charset="0"/>
              </a:rPr>
              <a:t>side-side</a:t>
            </a:r>
            <a:endParaRPr lang="zh-CN" altLang="en-US" dirty="0">
              <a:latin typeface="Comic Sans MS" panose="030F0902030302020204" pitchFamily="66" charset="0"/>
            </a:endParaRPr>
          </a:p>
        </p:txBody>
      </p:sp>
      <p:grpSp>
        <p:nvGrpSpPr>
          <p:cNvPr id="69" name="组合 68">
            <a:extLst>
              <a:ext uri="{FF2B5EF4-FFF2-40B4-BE49-F238E27FC236}">
                <a16:creationId xmlns:a16="http://schemas.microsoft.com/office/drawing/2014/main" id="{C67FD0DB-D5D0-2584-AC81-6EB630974B2C}"/>
              </a:ext>
            </a:extLst>
          </p:cNvPr>
          <p:cNvGrpSpPr/>
          <p:nvPr/>
        </p:nvGrpSpPr>
        <p:grpSpPr>
          <a:xfrm>
            <a:off x="569533" y="1361691"/>
            <a:ext cx="3698700" cy="5090990"/>
            <a:chOff x="569533" y="1361691"/>
            <a:chExt cx="3698700" cy="5090990"/>
          </a:xfrm>
        </p:grpSpPr>
        <p:grpSp>
          <p:nvGrpSpPr>
            <p:cNvPr id="49" name="组合 48">
              <a:extLst>
                <a:ext uri="{FF2B5EF4-FFF2-40B4-BE49-F238E27FC236}">
                  <a16:creationId xmlns:a16="http://schemas.microsoft.com/office/drawing/2014/main" id="{20D03C23-BFCD-7863-6CA6-19777FF329A4}"/>
                </a:ext>
              </a:extLst>
            </p:cNvPr>
            <p:cNvGrpSpPr/>
            <p:nvPr/>
          </p:nvGrpSpPr>
          <p:grpSpPr>
            <a:xfrm>
              <a:off x="569533" y="1361691"/>
              <a:ext cx="3698700" cy="5090990"/>
              <a:chOff x="962468" y="1320768"/>
              <a:chExt cx="3453863" cy="4889994"/>
            </a:xfrm>
          </p:grpSpPr>
          <p:pic>
            <p:nvPicPr>
              <p:cNvPr id="5" name="图片 4" descr="图表, 图示, 折线图&#10;&#10;AI 生成的内容可能不正确。">
                <a:extLst>
                  <a:ext uri="{FF2B5EF4-FFF2-40B4-BE49-F238E27FC236}">
                    <a16:creationId xmlns:a16="http://schemas.microsoft.com/office/drawing/2014/main" id="{EB21523D-CF98-14D4-4C25-86AFF0ABB92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48862"/>
              <a:stretch>
                <a:fillRect/>
              </a:stretch>
            </p:blipFill>
            <p:spPr>
              <a:xfrm>
                <a:off x="962468" y="1320768"/>
                <a:ext cx="3453863" cy="4889994"/>
              </a:xfrm>
              <a:prstGeom prst="rect">
                <a:avLst/>
              </a:prstGeom>
            </p:spPr>
          </p:pic>
          <p:sp>
            <p:nvSpPr>
              <p:cNvPr id="47" name="文本框 46">
                <a:extLst>
                  <a:ext uri="{FF2B5EF4-FFF2-40B4-BE49-F238E27FC236}">
                    <a16:creationId xmlns:a16="http://schemas.microsoft.com/office/drawing/2014/main" id="{8CBDA3DE-3A06-1892-0C86-1350DF89E3DE}"/>
                  </a:ext>
                </a:extLst>
              </p:cNvPr>
              <p:cNvSpPr txBox="1"/>
              <p:nvPr/>
            </p:nvSpPr>
            <p:spPr>
              <a:xfrm>
                <a:off x="2066793" y="4320420"/>
                <a:ext cx="198434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zh-CN" sz="2800" dirty="0">
                    <a:solidFill>
                      <a:srgbClr val="E1E1E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Preliminary</a:t>
                </a:r>
              </a:p>
            </p:txBody>
          </p:sp>
          <p:sp>
            <p:nvSpPr>
              <p:cNvPr id="48" name="文本框 47">
                <a:extLst>
                  <a:ext uri="{FF2B5EF4-FFF2-40B4-BE49-F238E27FC236}">
                    <a16:creationId xmlns:a16="http://schemas.microsoft.com/office/drawing/2014/main" id="{6425F724-6205-86A0-CEE9-79C190585544}"/>
                  </a:ext>
                </a:extLst>
              </p:cNvPr>
              <p:cNvSpPr txBox="1"/>
              <p:nvPr/>
            </p:nvSpPr>
            <p:spPr>
              <a:xfrm>
                <a:off x="2066793" y="2158446"/>
                <a:ext cx="198434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zh-CN" sz="2800" dirty="0">
                    <a:solidFill>
                      <a:srgbClr val="E1E1E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Preliminary</a:t>
                </a:r>
              </a:p>
            </p:txBody>
          </p:sp>
        </p:grpSp>
        <p:cxnSp>
          <p:nvCxnSpPr>
            <p:cNvPr id="67" name="直线箭头连接符 66">
              <a:extLst>
                <a:ext uri="{FF2B5EF4-FFF2-40B4-BE49-F238E27FC236}">
                  <a16:creationId xmlns:a16="http://schemas.microsoft.com/office/drawing/2014/main" id="{61874BE7-D58B-253C-DACA-3ECEEAB8BA04}"/>
                </a:ext>
              </a:extLst>
            </p:cNvPr>
            <p:cNvCxnSpPr>
              <a:cxnSpLocks/>
            </p:cNvCxnSpPr>
            <p:nvPr/>
          </p:nvCxnSpPr>
          <p:spPr>
            <a:xfrm>
              <a:off x="1625600" y="3429000"/>
              <a:ext cx="0" cy="31750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0" name="文本框 69">
            <a:extLst>
              <a:ext uri="{FF2B5EF4-FFF2-40B4-BE49-F238E27FC236}">
                <a16:creationId xmlns:a16="http://schemas.microsoft.com/office/drawing/2014/main" id="{1E2FD9BD-833A-6D14-F72B-75D743531141}"/>
              </a:ext>
            </a:extLst>
          </p:cNvPr>
          <p:cNvSpPr txBox="1"/>
          <p:nvPr/>
        </p:nvSpPr>
        <p:spPr>
          <a:xfrm>
            <a:off x="4053725" y="5915030"/>
            <a:ext cx="509027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zh-CN" sz="1400" dirty="0">
                <a:solidFill>
                  <a:srgbClr val="0432FF"/>
                </a:solidFill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In preparation</a:t>
            </a:r>
          </a:p>
          <a:p>
            <a:pPr algn="r"/>
            <a:r>
              <a:rPr lang="en-US" altLang="zh-CN" sz="1400" dirty="0">
                <a:solidFill>
                  <a:srgbClr val="0432FF"/>
                </a:solidFill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Data are measured by G. S. Li’s group (Institute of Modern Physics) </a:t>
            </a:r>
            <a:endParaRPr lang="zh-CN" altLang="en-US" sz="1400" dirty="0">
              <a:solidFill>
                <a:srgbClr val="0432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9118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42"/>
    </mc:Choice>
    <mc:Fallback xmlns="">
      <p:transition spd="slow" advTm="5742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直接连接符 11">
            <a:extLst>
              <a:ext uri="{FF2B5EF4-FFF2-40B4-BE49-F238E27FC236}">
                <a16:creationId xmlns:a16="http://schemas.microsoft.com/office/drawing/2014/main" id="{D4F6CE04-308D-4170-9920-8AA404DBA3C9}"/>
              </a:ext>
            </a:extLst>
          </p:cNvPr>
          <p:cNvCxnSpPr/>
          <p:nvPr/>
        </p:nvCxnSpPr>
        <p:spPr>
          <a:xfrm>
            <a:off x="0" y="665924"/>
            <a:ext cx="91440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矩形 16">
            <a:extLst>
              <a:ext uri="{FF2B5EF4-FFF2-40B4-BE49-F238E27FC236}">
                <a16:creationId xmlns:a16="http://schemas.microsoft.com/office/drawing/2014/main" id="{FECB7F20-8713-447C-AB25-B15D114BBB77}"/>
              </a:ext>
            </a:extLst>
          </p:cNvPr>
          <p:cNvSpPr/>
          <p:nvPr/>
        </p:nvSpPr>
        <p:spPr>
          <a:xfrm>
            <a:off x="0" y="6516748"/>
            <a:ext cx="9144000" cy="34023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08FB220C-F008-94A2-E9F9-B9122501562B}"/>
              </a:ext>
            </a:extLst>
          </p:cNvPr>
          <p:cNvSpPr txBox="1"/>
          <p:nvPr/>
        </p:nvSpPr>
        <p:spPr>
          <a:xfrm>
            <a:off x="118805" y="60805"/>
            <a:ext cx="8900247" cy="5798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  <a:buClr>
                <a:srgbClr val="C00000"/>
              </a:buClr>
            </a:pPr>
            <a:r>
              <a:rPr lang="en-US" altLang="zh-CN" sz="2800" dirty="0"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Multinucleon transfer cross-sections</a:t>
            </a:r>
            <a:endParaRPr lang="en-US" altLang="zh-CN" sz="2800" dirty="0">
              <a:latin typeface="Times New Roman" panose="02020603050405020304" pitchFamily="18" charset="0"/>
              <a:ea typeface="STZhongsong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73B1BFE9-4377-2EFD-64C7-9AA0BA2E1089}"/>
              </a:ext>
            </a:extLst>
          </p:cNvPr>
          <p:cNvSpPr txBox="1"/>
          <p:nvPr/>
        </p:nvSpPr>
        <p:spPr>
          <a:xfrm>
            <a:off x="106915" y="5567462"/>
            <a:ext cx="8900247" cy="8906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30000"/>
              </a:lnSpc>
              <a:buClr>
                <a:srgbClr val="C00000"/>
              </a:buClr>
              <a:buFont typeface="Wingdings" pitchFamily="2" charset="2"/>
              <a:buChar char="ü"/>
            </a:pPr>
            <a:r>
              <a:rPr lang="en-US" altLang="zh-CN" sz="2100" dirty="0">
                <a:solidFill>
                  <a:prstClr val="black"/>
                </a:solidFill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Relativistic TDDFT gives a reasonable description of the cross-section.</a:t>
            </a:r>
          </a:p>
          <a:p>
            <a:pPr marL="342900" indent="-342900">
              <a:lnSpc>
                <a:spcPct val="130000"/>
              </a:lnSpc>
              <a:buClr>
                <a:srgbClr val="C00000"/>
              </a:buClr>
              <a:buFont typeface="Wingdings" pitchFamily="2" charset="2"/>
              <a:buChar char="ü"/>
            </a:pPr>
            <a:r>
              <a:rPr lang="en-US" altLang="zh-CN" sz="2100" dirty="0">
                <a:solidFill>
                  <a:prstClr val="black"/>
                </a:solidFill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The inclusion of the de-excitation process would improve the results.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DE4E132E-C16B-F017-4970-104A38B8DED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5"/>
          <a:stretch/>
        </p:blipFill>
        <p:spPr>
          <a:xfrm>
            <a:off x="129273" y="1337012"/>
            <a:ext cx="6495321" cy="393460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648915AE-4801-B006-DE42-4BE0714B1A2E}"/>
                  </a:ext>
                </a:extLst>
              </p:cNvPr>
              <p:cNvSpPr txBox="1"/>
              <p:nvPr/>
            </p:nvSpPr>
            <p:spPr>
              <a:xfrm>
                <a:off x="106915" y="731063"/>
                <a:ext cx="9037085" cy="4700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lnSpc>
                    <a:spcPct val="130000"/>
                  </a:lnSpc>
                  <a:buClr>
                    <a:srgbClr val="C00000"/>
                  </a:buClr>
                  <a:buFont typeface="Wingdings" pitchFamily="2" charset="2"/>
                  <a:buChar char="n"/>
                </a:pPr>
                <a:r>
                  <a:rPr lang="en-US" altLang="zh-CN" sz="21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KaiTi" panose="02010609060101010101" pitchFamily="49" charset="-122"/>
                    <a:cs typeface="Times New Roman" panose="02020603050405020304" pitchFamily="18" charset="0"/>
                  </a:rPr>
                  <a:t>For the MNT reaction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1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KaiTi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1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KaiTi" panose="02010609060101010101" pitchFamily="49" charset="-122"/>
                            <a:cs typeface="Times New Roman" panose="02020603050405020304" pitchFamily="18" charset="0"/>
                          </a:rPr>
                          <m:t> </m:t>
                        </m:r>
                      </m:e>
                      <m:sup>
                        <m:r>
                          <a:rPr lang="en-US" altLang="zh-CN" sz="21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KaiTi" panose="02010609060101010101" pitchFamily="49" charset="-122"/>
                            <a:cs typeface="Times New Roman" panose="02020603050405020304" pitchFamily="18" charset="0"/>
                          </a:rPr>
                          <m:t>40</m:t>
                        </m:r>
                      </m:sup>
                    </m:sSup>
                  </m:oMath>
                </a14:m>
                <a:r>
                  <a:rPr lang="en-US" altLang="zh-CN" sz="2100" b="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KaiTi" panose="02010609060101010101" pitchFamily="49" charset="-122"/>
                    <a:cs typeface="Times New Roman" panose="02020603050405020304" pitchFamily="18" charset="0"/>
                  </a:rPr>
                  <a:t>Ar 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1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KaiTi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1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KaiTi" panose="02010609060101010101" pitchFamily="49" charset="-122"/>
                            <a:cs typeface="Times New Roman" panose="02020603050405020304" pitchFamily="18" charset="0"/>
                          </a:rPr>
                          <m:t> </m:t>
                        </m:r>
                      </m:e>
                      <m:sup>
                        <m:r>
                          <a:rPr lang="en-US" altLang="zh-CN" sz="21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KaiTi" panose="02010609060101010101" pitchFamily="49" charset="-122"/>
                            <a:cs typeface="Times New Roman" panose="02020603050405020304" pitchFamily="18" charset="0"/>
                          </a:rPr>
                          <m:t>208</m:t>
                        </m:r>
                      </m:sup>
                    </m:sSup>
                  </m:oMath>
                </a14:m>
                <a:r>
                  <a:rPr lang="en-US" altLang="zh-CN" sz="2100" b="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KaiTi" panose="02010609060101010101" pitchFamily="49" charset="-122"/>
                    <a:cs typeface="Times New Roman" panose="02020603050405020304" pitchFamily="18" charset="0"/>
                  </a:rPr>
                  <a:t>Pb,</a:t>
                </a:r>
                <a:endParaRPr lang="en-US" altLang="zh-CN" sz="2100" dirty="0">
                  <a:solidFill>
                    <a:prstClr val="black"/>
                  </a:solidFill>
                  <a:latin typeface="Times New Roman" panose="02020603050405020304" pitchFamily="18" charset="0"/>
                  <a:ea typeface="KaiTi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648915AE-4801-B006-DE42-4BE0714B1A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915" y="731063"/>
                <a:ext cx="9037085" cy="470065"/>
              </a:xfrm>
              <a:prstGeom prst="rect">
                <a:avLst/>
              </a:prstGeom>
              <a:blipFill>
                <a:blip r:embed="rId5"/>
                <a:stretch>
                  <a:fillRect l="-702" b="-2368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" name="组合 12">
            <a:extLst>
              <a:ext uri="{FF2B5EF4-FFF2-40B4-BE49-F238E27FC236}">
                <a16:creationId xmlns:a16="http://schemas.microsoft.com/office/drawing/2014/main" id="{15FB3F7D-91BE-436E-CB28-0C8D21A4967B}"/>
              </a:ext>
            </a:extLst>
          </p:cNvPr>
          <p:cNvGrpSpPr/>
          <p:nvPr/>
        </p:nvGrpSpPr>
        <p:grpSpPr>
          <a:xfrm>
            <a:off x="6614126" y="1404339"/>
            <a:ext cx="2313978" cy="3602351"/>
            <a:chOff x="6691027" y="1006958"/>
            <a:chExt cx="2395466" cy="3765416"/>
          </a:xfrm>
        </p:grpSpPr>
        <p:grpSp>
          <p:nvGrpSpPr>
            <p:cNvPr id="15" name="组合 14">
              <a:extLst>
                <a:ext uri="{FF2B5EF4-FFF2-40B4-BE49-F238E27FC236}">
                  <a16:creationId xmlns:a16="http://schemas.microsoft.com/office/drawing/2014/main" id="{D6178426-BFCB-9412-D2E2-E3E18E48A61C}"/>
                </a:ext>
              </a:extLst>
            </p:cNvPr>
            <p:cNvGrpSpPr/>
            <p:nvPr/>
          </p:nvGrpSpPr>
          <p:grpSpPr>
            <a:xfrm>
              <a:off x="6691027" y="1006958"/>
              <a:ext cx="2395466" cy="3765416"/>
              <a:chOff x="6691027" y="1217025"/>
              <a:chExt cx="2395466" cy="3765416"/>
            </a:xfrm>
          </p:grpSpPr>
          <p:grpSp>
            <p:nvGrpSpPr>
              <p:cNvPr id="22" name="组合 21">
                <a:extLst>
                  <a:ext uri="{FF2B5EF4-FFF2-40B4-BE49-F238E27FC236}">
                    <a16:creationId xmlns:a16="http://schemas.microsoft.com/office/drawing/2014/main" id="{169A9B33-4495-D6B3-C947-A6951ECC28CE}"/>
                  </a:ext>
                </a:extLst>
              </p:cNvPr>
              <p:cNvGrpSpPr/>
              <p:nvPr/>
            </p:nvGrpSpPr>
            <p:grpSpPr>
              <a:xfrm>
                <a:off x="6691027" y="1358234"/>
                <a:ext cx="2395466" cy="3500551"/>
                <a:chOff x="6549741" y="947354"/>
                <a:chExt cx="2395466" cy="3500551"/>
              </a:xfrm>
            </p:grpSpPr>
            <p:sp>
              <p:nvSpPr>
                <p:cNvPr id="33" name="手杖形箭头 32">
                  <a:extLst>
                    <a:ext uri="{FF2B5EF4-FFF2-40B4-BE49-F238E27FC236}">
                      <a16:creationId xmlns:a16="http://schemas.microsoft.com/office/drawing/2014/main" id="{411EFD00-70B5-FCB2-62FC-1EA8FDBF7751}"/>
                    </a:ext>
                  </a:extLst>
                </p:cNvPr>
                <p:cNvSpPr/>
                <p:nvPr/>
              </p:nvSpPr>
              <p:spPr>
                <a:xfrm rot="10800000" flipH="1">
                  <a:off x="6846184" y="3298121"/>
                  <a:ext cx="1738864" cy="640079"/>
                </a:xfrm>
                <a:prstGeom prst="uturnArrow">
                  <a:avLst>
                    <a:gd name="adj1" fmla="val 25000"/>
                    <a:gd name="adj2" fmla="val 25000"/>
                    <a:gd name="adj3" fmla="val 33626"/>
                    <a:gd name="adj4" fmla="val 39916"/>
                    <a:gd name="adj5" fmla="val 100000"/>
                  </a:avLst>
                </a:prstGeom>
                <a:solidFill>
                  <a:srgbClr val="C00000"/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CN" altLang="en-US" sz="1600">
                    <a:solidFill>
                      <a:schemeClr val="tx1"/>
                    </a:solidFill>
                  </a:endParaRPr>
                </a:p>
              </p:txBody>
            </p:sp>
            <p:grpSp>
              <p:nvGrpSpPr>
                <p:cNvPr id="34" name="组合 33">
                  <a:extLst>
                    <a:ext uri="{FF2B5EF4-FFF2-40B4-BE49-F238E27FC236}">
                      <a16:creationId xmlns:a16="http://schemas.microsoft.com/office/drawing/2014/main" id="{C9FA44D8-D4D4-43E2-6336-471AB38DB091}"/>
                    </a:ext>
                  </a:extLst>
                </p:cNvPr>
                <p:cNvGrpSpPr/>
                <p:nvPr/>
              </p:nvGrpSpPr>
              <p:grpSpPr>
                <a:xfrm>
                  <a:off x="6549741" y="947354"/>
                  <a:ext cx="2395466" cy="3500551"/>
                  <a:chOff x="6549741" y="947354"/>
                  <a:chExt cx="2395466" cy="3500551"/>
                </a:xfrm>
              </p:grpSpPr>
              <p:sp>
                <p:nvSpPr>
                  <p:cNvPr id="35" name="手杖形箭头 34">
                    <a:extLst>
                      <a:ext uri="{FF2B5EF4-FFF2-40B4-BE49-F238E27FC236}">
                        <a16:creationId xmlns:a16="http://schemas.microsoft.com/office/drawing/2014/main" id="{DA50C129-D9E1-115B-1F1F-65B05B92E43C}"/>
                      </a:ext>
                    </a:extLst>
                  </p:cNvPr>
                  <p:cNvSpPr/>
                  <p:nvPr/>
                </p:nvSpPr>
                <p:spPr>
                  <a:xfrm flipH="1">
                    <a:off x="6710318" y="1458864"/>
                    <a:ext cx="1874730" cy="724654"/>
                  </a:xfrm>
                  <a:prstGeom prst="uturnArrow">
                    <a:avLst>
                      <a:gd name="adj1" fmla="val 25000"/>
                      <a:gd name="adj2" fmla="val 25000"/>
                      <a:gd name="adj3" fmla="val 33626"/>
                      <a:gd name="adj4" fmla="val 39916"/>
                      <a:gd name="adj5" fmla="val 100000"/>
                    </a:avLst>
                  </a:prstGeom>
                  <a:solidFill>
                    <a:schemeClr val="accent1"/>
                  </a:solidFill>
                  <a:ln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zh-CN" altLang="en-US" sz="1600">
                      <a:solidFill>
                        <a:schemeClr val="tx1"/>
                      </a:solidFill>
                    </a:endParaRPr>
                  </a:p>
                </p:txBody>
              </p:sp>
              <p:grpSp>
                <p:nvGrpSpPr>
                  <p:cNvPr id="36" name="组合 35">
                    <a:extLst>
                      <a:ext uri="{FF2B5EF4-FFF2-40B4-BE49-F238E27FC236}">
                        <a16:creationId xmlns:a16="http://schemas.microsoft.com/office/drawing/2014/main" id="{616BFD18-C229-B5A5-FF11-79675A02487A}"/>
                      </a:ext>
                    </a:extLst>
                  </p:cNvPr>
                  <p:cNvGrpSpPr/>
                  <p:nvPr/>
                </p:nvGrpSpPr>
                <p:grpSpPr>
                  <a:xfrm>
                    <a:off x="6549741" y="2270346"/>
                    <a:ext cx="2395466" cy="1476613"/>
                    <a:chOff x="6257494" y="2744290"/>
                    <a:chExt cx="2395466" cy="1476613"/>
                  </a:xfrm>
                </p:grpSpPr>
                <p:grpSp>
                  <p:nvGrpSpPr>
                    <p:cNvPr id="39" name="组合 38">
                      <a:extLst>
                        <a:ext uri="{FF2B5EF4-FFF2-40B4-BE49-F238E27FC236}">
                          <a16:creationId xmlns:a16="http://schemas.microsoft.com/office/drawing/2014/main" id="{837699BA-1249-4BD5-64D0-A03DD4365EA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257494" y="2744290"/>
                      <a:ext cx="2395466" cy="965202"/>
                      <a:chOff x="6331915" y="2013415"/>
                      <a:chExt cx="2395466" cy="965202"/>
                    </a:xfrm>
                  </p:grpSpPr>
                  <p:sp>
                    <p:nvSpPr>
                      <p:cNvPr id="41" name="椭圆 40">
                        <a:extLst>
                          <a:ext uri="{FF2B5EF4-FFF2-40B4-BE49-F238E27FC236}">
                            <a16:creationId xmlns:a16="http://schemas.microsoft.com/office/drawing/2014/main" id="{E8B11670-2976-A69E-314D-972E39BA8F9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426656" y="2126310"/>
                        <a:ext cx="617516" cy="605641"/>
                      </a:xfrm>
                      <a:prstGeom prst="ellipse">
                        <a:avLst/>
                      </a:prstGeom>
                      <a:solidFill>
                        <a:srgbClr val="C00000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zh-CN" altLang="en-US" sz="800" b="1" dirty="0">
                          <a:solidFill>
                            <a:schemeClr val="bg1"/>
                          </a:solidFill>
                        </a:endParaRPr>
                      </a:p>
                    </p:txBody>
                  </p:sp>
                  <p:sp>
                    <p:nvSpPr>
                      <p:cNvPr id="42" name="椭圆 41">
                        <a:extLst>
                          <a:ext uri="{FF2B5EF4-FFF2-40B4-BE49-F238E27FC236}">
                            <a16:creationId xmlns:a16="http://schemas.microsoft.com/office/drawing/2014/main" id="{A9353B4C-0D75-CC99-42FD-83E3925BC0F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646794" y="2013415"/>
                        <a:ext cx="953035" cy="96520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zh-CN" altLang="en-US" sz="2000" b="1" dirty="0">
                          <a:solidFill>
                            <a:schemeClr val="bg1"/>
                          </a:solidFill>
                        </a:endParaRPr>
                      </a:p>
                    </p:txBody>
                  </p:sp>
                  <mc:AlternateContent xmlns:mc="http://schemas.openxmlformats.org/markup-compatibility/2006" xmlns:a14="http://schemas.microsoft.com/office/drawing/2010/main">
                    <mc:Choice Requires="a14">
                      <p:sp>
                        <p:nvSpPr>
                          <p:cNvPr id="43" name="文本框 42">
                            <a:extLst>
                              <a:ext uri="{FF2B5EF4-FFF2-40B4-BE49-F238E27FC236}">
                                <a16:creationId xmlns:a16="http://schemas.microsoft.com/office/drawing/2014/main" id="{D82669AB-D4DE-140E-2308-B081880C7AB7}"/>
                              </a:ext>
                            </a:extLst>
                          </p:cNvPr>
                          <p:cNvSpPr txBox="1"/>
                          <p:nvPr/>
                        </p:nvSpPr>
                        <p:spPr>
                          <a:xfrm>
                            <a:off x="6331915" y="2249274"/>
                            <a:ext cx="831973" cy="359711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 wrap="square">
                            <a:spAutoFit/>
                          </a:bodyPr>
                          <a:lstStyle/>
                          <a:p>
                            <a:pPr algn="ctr"/>
                            <a14:m>
                              <m:oMathPara xmlns:m="http://schemas.openxmlformats.org/officeDocument/2006/math">
                                <m:oMathParaPr>
                                  <m:jc m:val="centerGroup"/>
                                </m:oMathParaPr>
                                <m:oMath xmlns:m="http://schemas.openxmlformats.org/officeDocument/2006/math">
                                  <m:sSup>
                                    <m:sSupPr>
                                      <m:ctrlPr>
                                        <a:rPr lang="en-US" altLang="zh-CN" sz="1600" b="1" i="1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KaiTi" panose="02010609060101010101" pitchFamily="49" charset="-122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CN" sz="1600" b="1" i="1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KaiTi" panose="02010609060101010101" pitchFamily="49" charset="-122"/>
                                          <a:cs typeface="Times New Roman" panose="02020603050405020304" pitchFamily="18" charset="0"/>
                                        </a:rPr>
                                        <m:t> </m:t>
                                      </m:r>
                                    </m:e>
                                    <m:sup>
                                      <m:r>
                                        <a:rPr lang="en-US" altLang="zh-CN" sz="1600" b="1" i="1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KaiTi" panose="02010609060101010101" pitchFamily="49" charset="-122"/>
                                          <a:cs typeface="Times New Roman" panose="02020603050405020304" pitchFamily="18" charset="0"/>
                                        </a:rPr>
                                        <m:t>𝟒𝟎</m:t>
                                      </m:r>
                                    </m:sup>
                                  </m:sSup>
                                  <m:r>
                                    <a:rPr lang="en-US" altLang="zh-CN" sz="1600" b="1" i="0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KaiTi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𝐀𝐫</m:t>
                                  </m:r>
                                </m:oMath>
                              </m:oMathPara>
                            </a14:m>
                            <a:endParaRPr kumimoji="1" lang="zh-CN" altLang="en-US" sz="1600" b="1" dirty="0">
                              <a:solidFill>
                                <a:schemeClr val="bg1"/>
                              </a:solidFill>
                            </a:endParaRPr>
                          </a:p>
                        </p:txBody>
                      </p:sp>
                    </mc:Choice>
                    <mc:Fallback xmlns="">
                      <p:sp>
                        <p:nvSpPr>
                          <p:cNvPr id="43" name="文本框 42">
                            <a:extLst>
                              <a:ext uri="{FF2B5EF4-FFF2-40B4-BE49-F238E27FC236}">
                                <a16:creationId xmlns:a16="http://schemas.microsoft.com/office/drawing/2014/main" id="{D82669AB-D4DE-140E-2308-B081880C7AB7}"/>
                              </a:ext>
                            </a:extLst>
                          </p:cNvPr>
                          <p:cNvSpPr txBox="1">
                            <a:spLocks noRot="1" noChangeAspect="1" noMove="1" noResize="1" noEditPoints="1" noAdjustHandles="1" noChangeArrowheads="1" noChangeShapeType="1" noTextEdit="1"/>
                          </p:cNvSpPr>
                          <p:nvPr/>
                        </p:nvSpPr>
                        <p:spPr>
                          <a:xfrm>
                            <a:off x="6331915" y="2249274"/>
                            <a:ext cx="831973" cy="359711"/>
                          </a:xfrm>
                          <a:prstGeom prst="rect">
                            <a:avLst/>
                          </a:prstGeom>
                          <a:blipFill>
                            <a:blip r:embed="rId7"/>
                            <a:stretch>
                              <a:fillRect b="-17857"/>
                            </a:stretch>
                          </a:blipFill>
                        </p:spPr>
                        <p:txBody>
                          <a:bodyPr/>
                          <a:lstStyle/>
                          <a:p>
                            <a:r>
                              <a:rPr lang="zh-CN" altLang="en-US">
                                <a:noFill/>
                              </a:rPr>
                              <a:t> </a:t>
                            </a:r>
                          </a:p>
                        </p:txBody>
                      </p:sp>
                    </mc:Fallback>
                  </mc:AlternateContent>
                  <mc:AlternateContent xmlns:mc="http://schemas.openxmlformats.org/markup-compatibility/2006" xmlns:a14="http://schemas.microsoft.com/office/drawing/2010/main">
                    <mc:Choice Requires="a14">
                      <p:sp>
                        <p:nvSpPr>
                          <p:cNvPr id="44" name="文本框 43">
                            <a:extLst>
                              <a:ext uri="{FF2B5EF4-FFF2-40B4-BE49-F238E27FC236}">
                                <a16:creationId xmlns:a16="http://schemas.microsoft.com/office/drawing/2014/main" id="{9F74D16B-88A9-4099-ED17-34720A2F8903}"/>
                              </a:ext>
                            </a:extLst>
                          </p:cNvPr>
                          <p:cNvSpPr txBox="1"/>
                          <p:nvPr/>
                        </p:nvSpPr>
                        <p:spPr>
                          <a:xfrm>
                            <a:off x="7478986" y="2289764"/>
                            <a:ext cx="1248395" cy="425527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 wrap="square">
                            <a:spAutoFit/>
                          </a:bodyPr>
                          <a:lstStyle/>
                          <a:p>
                            <a:pPr algn="ctr"/>
                            <a14:m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altLang="zh-CN" sz="20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  <a:ea typeface="KaiTi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sz="20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  <a:ea typeface="KaiTi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 </m:t>
                                    </m:r>
                                  </m:e>
                                  <m:sup>
                                    <m:r>
                                      <a:rPr lang="en-US" altLang="zh-CN" sz="20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  <a:ea typeface="KaiTi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𝟐𝟎𝟖</m:t>
                                    </m:r>
                                  </m:sup>
                                </m:sSup>
                              </m:oMath>
                            </a14:m>
                            <a:r>
                              <a:rPr lang="en-US" altLang="zh-CN" sz="2000" b="1" dirty="0">
                                <a:solidFill>
                                  <a:schemeClr val="bg1"/>
                                </a:solidFill>
                                <a:latin typeface="Times New Roman" panose="02020603050405020304" pitchFamily="18" charset="0"/>
                                <a:ea typeface="KaiTi" panose="02010609060101010101" pitchFamily="49" charset="-122"/>
                                <a:cs typeface="Times New Roman" panose="02020603050405020304" pitchFamily="18" charset="0"/>
                              </a:rPr>
                              <a:t>Pb</a:t>
                            </a:r>
                            <a:endParaRPr kumimoji="1" lang="zh-CN" altLang="en-US" sz="2000" b="1" dirty="0">
                              <a:solidFill>
                                <a:schemeClr val="bg1"/>
                              </a:solidFill>
                            </a:endParaRPr>
                          </a:p>
                        </p:txBody>
                      </p:sp>
                    </mc:Choice>
                    <mc:Fallback xmlns="">
                      <p:sp>
                        <p:nvSpPr>
                          <p:cNvPr id="44" name="文本框 43">
                            <a:extLst>
                              <a:ext uri="{FF2B5EF4-FFF2-40B4-BE49-F238E27FC236}">
                                <a16:creationId xmlns:a16="http://schemas.microsoft.com/office/drawing/2014/main" id="{9F74D16B-88A9-4099-ED17-34720A2F8903}"/>
                              </a:ext>
                            </a:extLst>
                          </p:cNvPr>
                          <p:cNvSpPr txBox="1">
                            <a:spLocks noRot="1" noChangeAspect="1" noMove="1" noResize="1" noEditPoints="1" noAdjustHandles="1" noChangeArrowheads="1" noChangeShapeType="1" noTextEdit="1"/>
                          </p:cNvSpPr>
                          <p:nvPr/>
                        </p:nvSpPr>
                        <p:spPr>
                          <a:xfrm>
                            <a:off x="7478986" y="2289764"/>
                            <a:ext cx="1248395" cy="425527"/>
                          </a:xfrm>
                          <a:prstGeom prst="rect">
                            <a:avLst/>
                          </a:prstGeom>
                          <a:blipFill>
                            <a:blip r:embed="rId8"/>
                            <a:stretch>
                              <a:fillRect t="-6061" b="-24242"/>
                            </a:stretch>
                          </a:blipFill>
                        </p:spPr>
                        <p:txBody>
                          <a:bodyPr/>
                          <a:lstStyle/>
                          <a:p>
                            <a:r>
                              <a:rPr lang="zh-CN" altLang="en-US">
                                <a:noFill/>
                              </a:rPr>
                              <a:t> </a:t>
                            </a:r>
                          </a:p>
                        </p:txBody>
                      </p:sp>
                    </mc:Fallback>
                  </mc:AlternateContent>
                </p:grpSp>
                <p:sp>
                  <p:nvSpPr>
                    <p:cNvPr id="40" name="文本框 39">
                      <a:extLst>
                        <a:ext uri="{FF2B5EF4-FFF2-40B4-BE49-F238E27FC236}">
                          <a16:creationId xmlns:a16="http://schemas.microsoft.com/office/drawing/2014/main" id="{BC28668A-88EE-C7B9-78DF-6E47DFBBBAF5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717283" y="3820793"/>
                      <a:ext cx="1374562" cy="400110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kumimoji="1" lang="en-US" altLang="zh-CN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Protons</a:t>
                      </a:r>
                      <a:endParaRPr kumimoji="1" lang="zh-CN" altLang="en-US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</p:grp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37" name="文本框 36">
                        <a:extLst>
                          <a:ext uri="{FF2B5EF4-FFF2-40B4-BE49-F238E27FC236}">
                            <a16:creationId xmlns:a16="http://schemas.microsoft.com/office/drawing/2014/main" id="{C8D22921-E891-F9E8-34D3-25E0DEEDAE05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6885510" y="947354"/>
                        <a:ext cx="1660203" cy="386050"/>
                      </a:xfrm>
                      <a:prstGeom prst="rect">
                        <a:avLst/>
                      </a:prstGeom>
                      <a:noFill/>
                      <a:ln w="28575">
                        <a:solidFill>
                          <a:schemeClr val="tx1"/>
                        </a:solidFill>
                      </a:ln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 algn="ctr"/>
                        <a:r>
                          <a:rPr kumimoji="1" lang="en-US" altLang="zh-CN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(+</a:t>
                        </a:r>
                        <a14:m>
                          <m:oMath xmlns:m="http://schemas.openxmlformats.org/officeDocument/2006/math">
                            <m:r>
                              <a:rPr kumimoji="1" lang="en-US" altLang="zh-CN" b="1" i="1" dirty="0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𝒙</m:t>
                            </m:r>
                          </m:oMath>
                        </a14:m>
                        <a:r>
                          <a:rPr kumimoji="1" lang="en-US" altLang="zh-CN" b="1" dirty="0" err="1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p</a:t>
                        </a:r>
                        <a:r>
                          <a:rPr kumimoji="1" lang="en-US" altLang="zh-CN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) channel</a:t>
                        </a:r>
                        <a:endParaRPr kumimoji="1" lang="zh-CN" alt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37" name="文本框 36">
                        <a:extLst>
                          <a:ext uri="{FF2B5EF4-FFF2-40B4-BE49-F238E27FC236}">
                            <a16:creationId xmlns:a16="http://schemas.microsoft.com/office/drawing/2014/main" id="{C8D22921-E891-F9E8-34D3-25E0DEEDAE05}"/>
                          </a:ext>
                        </a:extLst>
                      </p:cNvPr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6885510" y="947354"/>
                        <a:ext cx="1660203" cy="386050"/>
                      </a:xfrm>
                      <a:prstGeom prst="rect">
                        <a:avLst/>
                      </a:prstGeom>
                      <a:blipFill>
                        <a:blip r:embed="rId9"/>
                        <a:stretch>
                          <a:fillRect l="-775" t="-3125" r="-775" b="-15625"/>
                        </a:stretch>
                      </a:blipFill>
                      <a:ln w="28575">
                        <a:solidFill>
                          <a:schemeClr val="tx1"/>
                        </a:solidFill>
                      </a:ln>
                    </p:spPr>
                    <p:txBody>
                      <a:bodyPr/>
                      <a:lstStyle/>
                      <a:p>
                        <a:r>
                          <a:rPr lang="zh-CN" altLang="en-US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38" name="文本框 37">
                        <a:extLst>
                          <a:ext uri="{FF2B5EF4-FFF2-40B4-BE49-F238E27FC236}">
                            <a16:creationId xmlns:a16="http://schemas.microsoft.com/office/drawing/2014/main" id="{FFAF0E81-B68E-3C16-7F35-EEE4B12D020A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6899650" y="4061855"/>
                        <a:ext cx="1594320" cy="386050"/>
                      </a:xfrm>
                      <a:prstGeom prst="rect">
                        <a:avLst/>
                      </a:prstGeom>
                      <a:noFill/>
                      <a:ln w="28575">
                        <a:solidFill>
                          <a:schemeClr val="tx1"/>
                        </a:solidFill>
                      </a:ln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 algn="ctr"/>
                        <a:r>
                          <a:rPr kumimoji="1" lang="en-US" altLang="zh-CN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(-</a:t>
                        </a:r>
                        <a14:m>
                          <m:oMath xmlns:m="http://schemas.openxmlformats.org/officeDocument/2006/math">
                            <m:r>
                              <a:rPr kumimoji="1" lang="en-US" altLang="zh-CN" b="1" i="1" dirty="0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𝒙</m:t>
                            </m:r>
                          </m:oMath>
                        </a14:m>
                        <a:r>
                          <a:rPr kumimoji="1" lang="en-US" altLang="zh-CN" b="1" dirty="0" err="1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p</a:t>
                        </a:r>
                        <a:r>
                          <a:rPr kumimoji="1" lang="en-US" altLang="zh-CN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) channel</a:t>
                        </a:r>
                        <a:endParaRPr kumimoji="1" lang="zh-CN" alt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38" name="文本框 37">
                        <a:extLst>
                          <a:ext uri="{FF2B5EF4-FFF2-40B4-BE49-F238E27FC236}">
                            <a16:creationId xmlns:a16="http://schemas.microsoft.com/office/drawing/2014/main" id="{FFAF0E81-B68E-3C16-7F35-EEE4B12D020A}"/>
                          </a:ext>
                        </a:extLst>
                      </p:cNvPr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6899650" y="4061855"/>
                        <a:ext cx="1594320" cy="386050"/>
                      </a:xfrm>
                      <a:prstGeom prst="rect">
                        <a:avLst/>
                      </a:prstGeom>
                      <a:blipFill>
                        <a:blip r:embed="rId10"/>
                        <a:stretch>
                          <a:fillRect l="-800" t="-3030" b="-15152"/>
                        </a:stretch>
                      </a:blipFill>
                      <a:ln w="28575">
                        <a:solidFill>
                          <a:schemeClr val="tx1"/>
                        </a:solidFill>
                      </a:ln>
                    </p:spPr>
                    <p:txBody>
                      <a:bodyPr/>
                      <a:lstStyle/>
                      <a:p>
                        <a:r>
                          <a:rPr lang="zh-CN" altLang="en-US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</p:grpSp>
          <p:sp>
            <p:nvSpPr>
              <p:cNvPr id="26" name="圆角矩形 25">
                <a:extLst>
                  <a:ext uri="{FF2B5EF4-FFF2-40B4-BE49-F238E27FC236}">
                    <a16:creationId xmlns:a16="http://schemas.microsoft.com/office/drawing/2014/main" id="{7E4F5D12-58F6-25B5-2156-3E395B817CB2}"/>
                  </a:ext>
                </a:extLst>
              </p:cNvPr>
              <p:cNvSpPr/>
              <p:nvPr/>
            </p:nvSpPr>
            <p:spPr>
              <a:xfrm>
                <a:off x="6707879" y="1217025"/>
                <a:ext cx="2298042" cy="3765416"/>
              </a:xfrm>
              <a:prstGeom prst="round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 sz="1600"/>
              </a:p>
            </p:txBody>
          </p:sp>
        </p:grpSp>
        <p:sp>
          <p:nvSpPr>
            <p:cNvPr id="16" name="文本框 15">
              <a:extLst>
                <a:ext uri="{FF2B5EF4-FFF2-40B4-BE49-F238E27FC236}">
                  <a16:creationId xmlns:a16="http://schemas.microsoft.com/office/drawing/2014/main" id="{804DDE4C-8581-66B6-48D8-7E885C791A8C}"/>
                </a:ext>
              </a:extLst>
            </p:cNvPr>
            <p:cNvSpPr txBox="1"/>
            <p:nvPr/>
          </p:nvSpPr>
          <p:spPr>
            <a:xfrm>
              <a:off x="7169617" y="1850359"/>
              <a:ext cx="1374562" cy="3860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zh-CN" dirty="0">
                  <a:solidFill>
                    <a:schemeClr val="accent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Protons</a:t>
              </a:r>
              <a:endParaRPr kumimoji="1" lang="zh-CN" altLang="en-US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6" name="灯片编号占位符 10">
            <a:extLst>
              <a:ext uri="{FF2B5EF4-FFF2-40B4-BE49-F238E27FC236}">
                <a16:creationId xmlns:a16="http://schemas.microsoft.com/office/drawing/2014/main" id="{3A501702-D5FC-9A4C-57FD-0E725CE5BBD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967794" y="6505502"/>
            <a:ext cx="2057400" cy="365125"/>
          </a:xfrm>
        </p:spPr>
        <p:txBody>
          <a:bodyPr/>
          <a:lstStyle/>
          <a:p>
            <a:fld id="{23E4AF15-1D98-4141-9DCF-22E250B8D5A3}" type="slidenum">
              <a:rPr lang="zh-CN" altLang="en-US" sz="1800" b="1" smtClean="0">
                <a:solidFill>
                  <a:srgbClr val="C0000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pPr/>
              <a:t>12</a:t>
            </a:fld>
            <a:endParaRPr lang="zh-CN" altLang="en-US" sz="1800" b="1" dirty="0">
              <a:solidFill>
                <a:srgbClr val="C00000"/>
              </a:solidFill>
              <a:latin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A51C9696-F1D9-81C0-734A-4A1566004F36}"/>
              </a:ext>
            </a:extLst>
          </p:cNvPr>
          <p:cNvSpPr/>
          <p:nvPr/>
        </p:nvSpPr>
        <p:spPr>
          <a:xfrm>
            <a:off x="1171207" y="5287685"/>
            <a:ext cx="784352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" altLang="zh-CN" sz="1400" b="1" dirty="0">
                <a:solidFill>
                  <a:srgbClr val="0432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D. D. Zhang</a:t>
            </a:r>
            <a:r>
              <a:rPr lang="en" altLang="zh-CN" sz="1400" dirty="0">
                <a:solidFill>
                  <a:srgbClr val="0432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, D. Vretenar, T. Nikšić, P. W. Zhao, and J. Meng</a:t>
            </a:r>
            <a:r>
              <a:rPr lang="en-US" altLang="zh-CN" sz="1400" dirty="0">
                <a:solidFill>
                  <a:srgbClr val="0432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,</a:t>
            </a:r>
            <a:r>
              <a:rPr lang="zh-CN" altLang="en-US" sz="1400" dirty="0">
                <a:solidFill>
                  <a:srgbClr val="0432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" altLang="zh-CN" sz="1400" dirty="0">
                <a:solidFill>
                  <a:srgbClr val="0432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Phys. Rev. C 109, 024614 (2024)</a:t>
            </a:r>
            <a:endParaRPr lang="zh-CN" altLang="en-US" sz="1400" dirty="0">
              <a:solidFill>
                <a:srgbClr val="0432FF"/>
              </a:solidFill>
              <a:latin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7453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42"/>
    </mc:Choice>
    <mc:Fallback xmlns="">
      <p:transition spd="slow" advTm="5742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E66A7E-A5EF-3B85-507E-521D37D950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>
            <a:extLst>
              <a:ext uri="{FF2B5EF4-FFF2-40B4-BE49-F238E27FC236}">
                <a16:creationId xmlns:a16="http://schemas.microsoft.com/office/drawing/2014/main" id="{67F27925-AF74-DDFE-1423-818E941CD12D}"/>
              </a:ext>
            </a:extLst>
          </p:cNvPr>
          <p:cNvSpPr/>
          <p:nvPr/>
        </p:nvSpPr>
        <p:spPr>
          <a:xfrm>
            <a:off x="0" y="6516748"/>
            <a:ext cx="9144000" cy="34023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6" name="直接连接符 11">
            <a:extLst>
              <a:ext uri="{FF2B5EF4-FFF2-40B4-BE49-F238E27FC236}">
                <a16:creationId xmlns:a16="http://schemas.microsoft.com/office/drawing/2014/main" id="{90027904-B223-8964-EE48-91CD8C08151B}"/>
              </a:ext>
            </a:extLst>
          </p:cNvPr>
          <p:cNvCxnSpPr/>
          <p:nvPr/>
        </p:nvCxnSpPr>
        <p:spPr>
          <a:xfrm>
            <a:off x="0" y="665924"/>
            <a:ext cx="91440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图片 3">
            <a:extLst>
              <a:ext uri="{FF2B5EF4-FFF2-40B4-BE49-F238E27FC236}">
                <a16:creationId xmlns:a16="http://schemas.microsoft.com/office/drawing/2014/main" id="{5647CB15-5A87-137A-F5DE-320F1D636B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450" y="1133395"/>
            <a:ext cx="8223096" cy="2156745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6F600DDB-E286-24A3-D758-B74493ABA747}"/>
              </a:ext>
            </a:extLst>
          </p:cNvPr>
          <p:cNvSpPr txBox="1"/>
          <p:nvPr/>
        </p:nvSpPr>
        <p:spPr>
          <a:xfrm>
            <a:off x="460451" y="3638639"/>
            <a:ext cx="822309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100" dirty="0">
                <a:solidFill>
                  <a:srgbClr val="211E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altLang="zh-CN" sz="2100" dirty="0">
                <a:solidFill>
                  <a:srgbClr val="211E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en" altLang="zh-CN" sz="2100" dirty="0">
                <a:solidFill>
                  <a:srgbClr val="211E1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Surprisingly, we also observe </a:t>
            </a:r>
            <a:r>
              <a:rPr lang="en" altLang="zh-CN" sz="21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ternary fission </a:t>
            </a:r>
            <a:r>
              <a:rPr lang="en" altLang="zh-CN" sz="2100" dirty="0">
                <a:solidFill>
                  <a:srgbClr val="211E1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due to purely dynamical effects. </a:t>
            </a:r>
            <a:r>
              <a:rPr lang="zh-CN" altLang="en-US" sz="2100" dirty="0">
                <a:solidFill>
                  <a:srgbClr val="211E1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en" altLang="zh-CN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74E09924-6BA9-C20C-FE1C-F830B6ED972C}"/>
              </a:ext>
            </a:extLst>
          </p:cNvPr>
          <p:cNvGrpSpPr/>
          <p:nvPr/>
        </p:nvGrpSpPr>
        <p:grpSpPr>
          <a:xfrm>
            <a:off x="320173" y="4388549"/>
            <a:ext cx="8503649" cy="1889390"/>
            <a:chOff x="438007" y="2443657"/>
            <a:chExt cx="8503649" cy="1889390"/>
          </a:xfrm>
        </p:grpSpPr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id="{E47E6A56-BDCA-3CCC-3F1C-354C975F95DD}"/>
                </a:ext>
              </a:extLst>
            </p:cNvPr>
            <p:cNvSpPr txBox="1"/>
            <p:nvPr/>
          </p:nvSpPr>
          <p:spPr>
            <a:xfrm>
              <a:off x="7202077" y="3963715"/>
              <a:ext cx="17395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dirty="0">
                  <a:latin typeface="Comic Sans MS" panose="030F0902030302020204" pitchFamily="66" charset="0"/>
                </a:rPr>
                <a:t>Time evolution</a:t>
              </a:r>
              <a:endParaRPr kumimoji="1" lang="zh-CN" altLang="en-US" dirty="0">
                <a:latin typeface="Comic Sans MS" panose="030F0902030302020204" pitchFamily="66" charset="0"/>
              </a:endParaRPr>
            </a:p>
          </p:txBody>
        </p:sp>
        <p:grpSp>
          <p:nvGrpSpPr>
            <p:cNvPr id="14" name="组合 13">
              <a:extLst>
                <a:ext uri="{FF2B5EF4-FFF2-40B4-BE49-F238E27FC236}">
                  <a16:creationId xmlns:a16="http://schemas.microsoft.com/office/drawing/2014/main" id="{59A2B569-CACF-06E1-7C94-B55DFE2F9D60}"/>
                </a:ext>
              </a:extLst>
            </p:cNvPr>
            <p:cNvGrpSpPr/>
            <p:nvPr/>
          </p:nvGrpSpPr>
          <p:grpSpPr>
            <a:xfrm>
              <a:off x="438007" y="2443657"/>
              <a:ext cx="8495786" cy="1502847"/>
              <a:chOff x="438007" y="2443657"/>
              <a:chExt cx="8495786" cy="1502847"/>
            </a:xfrm>
          </p:grpSpPr>
          <p:cxnSp>
            <p:nvCxnSpPr>
              <p:cNvPr id="15" name="直线箭头连接符 14">
                <a:extLst>
                  <a:ext uri="{FF2B5EF4-FFF2-40B4-BE49-F238E27FC236}">
                    <a16:creationId xmlns:a16="http://schemas.microsoft.com/office/drawing/2014/main" id="{756A3345-8178-11CD-06BE-638A0F7E3A9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54432" y="3934109"/>
                <a:ext cx="8479361" cy="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9" name="组合 18">
                <a:extLst>
                  <a:ext uri="{FF2B5EF4-FFF2-40B4-BE49-F238E27FC236}">
                    <a16:creationId xmlns:a16="http://schemas.microsoft.com/office/drawing/2014/main" id="{BB9FE96D-75CD-E545-09AD-557110C69EA2}"/>
                  </a:ext>
                </a:extLst>
              </p:cNvPr>
              <p:cNvGrpSpPr/>
              <p:nvPr/>
            </p:nvGrpSpPr>
            <p:grpSpPr>
              <a:xfrm>
                <a:off x="438007" y="2443657"/>
                <a:ext cx="8495786" cy="1502847"/>
                <a:chOff x="441436" y="3178200"/>
                <a:chExt cx="8495786" cy="1502847"/>
              </a:xfrm>
            </p:grpSpPr>
            <p:grpSp>
              <p:nvGrpSpPr>
                <p:cNvPr id="20" name="组合 19">
                  <a:extLst>
                    <a:ext uri="{FF2B5EF4-FFF2-40B4-BE49-F238E27FC236}">
                      <a16:creationId xmlns:a16="http://schemas.microsoft.com/office/drawing/2014/main" id="{17B57A8D-C03A-3F18-0F0A-6C0DCE0CB0AF}"/>
                    </a:ext>
                  </a:extLst>
                </p:cNvPr>
                <p:cNvGrpSpPr/>
                <p:nvPr/>
              </p:nvGrpSpPr>
              <p:grpSpPr>
                <a:xfrm>
                  <a:off x="578069" y="3383847"/>
                  <a:ext cx="8212828" cy="1072740"/>
                  <a:chOff x="578069" y="3383847"/>
                  <a:chExt cx="8212828" cy="1072740"/>
                </a:xfrm>
              </p:grpSpPr>
              <p:sp>
                <p:nvSpPr>
                  <p:cNvPr id="25" name="矩形 24">
                    <a:extLst>
                      <a:ext uri="{FF2B5EF4-FFF2-40B4-BE49-F238E27FC236}">
                        <a16:creationId xmlns:a16="http://schemas.microsoft.com/office/drawing/2014/main" id="{758DF0F4-ED19-9F69-27E8-CB2836BE6C79}"/>
                      </a:ext>
                    </a:extLst>
                  </p:cNvPr>
                  <p:cNvSpPr/>
                  <p:nvPr/>
                </p:nvSpPr>
                <p:spPr>
                  <a:xfrm>
                    <a:off x="578069" y="3395093"/>
                    <a:ext cx="2495284" cy="1061494"/>
                  </a:xfrm>
                  <a:prstGeom prst="rect">
                    <a:avLst/>
                  </a:prstGeom>
                  <a:solidFill>
                    <a:schemeClr val="bg1">
                      <a:lumMod val="95000"/>
                    </a:schemeClr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zh-CN" altLang="en-US"/>
                  </a:p>
                </p:txBody>
              </p:sp>
              <p:sp>
                <p:nvSpPr>
                  <p:cNvPr id="26" name="矩形 25">
                    <a:extLst>
                      <a:ext uri="{FF2B5EF4-FFF2-40B4-BE49-F238E27FC236}">
                        <a16:creationId xmlns:a16="http://schemas.microsoft.com/office/drawing/2014/main" id="{46BCB47E-D867-D782-7939-A7BFAF9653DB}"/>
                      </a:ext>
                    </a:extLst>
                  </p:cNvPr>
                  <p:cNvSpPr/>
                  <p:nvPr/>
                </p:nvSpPr>
                <p:spPr>
                  <a:xfrm>
                    <a:off x="3270609" y="3388420"/>
                    <a:ext cx="2495284" cy="1061494"/>
                  </a:xfrm>
                  <a:prstGeom prst="rect">
                    <a:avLst/>
                  </a:prstGeom>
                  <a:solidFill>
                    <a:schemeClr val="bg1">
                      <a:lumMod val="95000"/>
                    </a:schemeClr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zh-CN" altLang="en-US"/>
                  </a:p>
                </p:txBody>
              </p:sp>
              <p:sp>
                <p:nvSpPr>
                  <p:cNvPr id="27" name="矩形 26">
                    <a:extLst>
                      <a:ext uri="{FF2B5EF4-FFF2-40B4-BE49-F238E27FC236}">
                        <a16:creationId xmlns:a16="http://schemas.microsoft.com/office/drawing/2014/main" id="{17F842E6-779B-C2E3-B8A8-1F4AA2917A3D}"/>
                      </a:ext>
                    </a:extLst>
                  </p:cNvPr>
                  <p:cNvSpPr/>
                  <p:nvPr/>
                </p:nvSpPr>
                <p:spPr>
                  <a:xfrm>
                    <a:off x="5963103" y="3383847"/>
                    <a:ext cx="2827794" cy="1061494"/>
                  </a:xfrm>
                  <a:prstGeom prst="rect">
                    <a:avLst/>
                  </a:prstGeom>
                  <a:solidFill>
                    <a:schemeClr val="bg1">
                      <a:lumMod val="95000"/>
                    </a:schemeClr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zh-CN" altLang="en-US"/>
                  </a:p>
                </p:txBody>
              </p:sp>
            </p:grpSp>
            <p:grpSp>
              <p:nvGrpSpPr>
                <p:cNvPr id="21" name="组合 20">
                  <a:extLst>
                    <a:ext uri="{FF2B5EF4-FFF2-40B4-BE49-F238E27FC236}">
                      <a16:creationId xmlns:a16="http://schemas.microsoft.com/office/drawing/2014/main" id="{EF6D9700-7918-3A3E-662F-B3EED72C103F}"/>
                    </a:ext>
                  </a:extLst>
                </p:cNvPr>
                <p:cNvGrpSpPr/>
                <p:nvPr/>
              </p:nvGrpSpPr>
              <p:grpSpPr>
                <a:xfrm>
                  <a:off x="441436" y="3178200"/>
                  <a:ext cx="8495786" cy="1502847"/>
                  <a:chOff x="316556" y="5005347"/>
                  <a:chExt cx="8495786" cy="1502847"/>
                </a:xfrm>
              </p:grpSpPr>
              <p:pic>
                <p:nvPicPr>
                  <p:cNvPr id="22" name="图片 21">
                    <a:extLst>
                      <a:ext uri="{FF2B5EF4-FFF2-40B4-BE49-F238E27FC236}">
                        <a16:creationId xmlns:a16="http://schemas.microsoft.com/office/drawing/2014/main" id="{295B46F5-65F6-DB54-5849-51333C9FDDB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>
                    <a:extLst>
                      <a:ext uri="{BEBA8EAE-BF5A-486C-A8C5-ECC9F3942E4B}">
                        <a14:imgProps xmlns:a14="http://schemas.microsoft.com/office/drawing/2010/main">
                          <a14:imgLayer r:embed="rId5">
                            <a14:imgEffect>
                              <a14:backgroundRemoval t="10000" b="90000" l="10000" r="90000">
                                <a14:foregroundMark x1="74561" y1="40068" x2="74561" y2="40068"/>
                              </a14:backgroundRemoval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316556" y="5098034"/>
                    <a:ext cx="2745044" cy="1410160"/>
                  </a:xfrm>
                  <a:prstGeom prst="rect">
                    <a:avLst/>
                  </a:prstGeom>
                </p:spPr>
              </p:pic>
              <p:pic>
                <p:nvPicPr>
                  <p:cNvPr id="23" name="图片 22">
                    <a:extLst>
                      <a:ext uri="{FF2B5EF4-FFF2-40B4-BE49-F238E27FC236}">
                        <a16:creationId xmlns:a16="http://schemas.microsoft.com/office/drawing/2014/main" id="{96F8901B-9BB6-8F3D-825E-4C4D59E514E1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6">
                    <a:extLst>
                      <a:ext uri="{BEBA8EAE-BF5A-486C-A8C5-ECC9F3942E4B}">
                        <a14:imgProps xmlns:a14="http://schemas.microsoft.com/office/drawing/2010/main">
                          <a14:imgLayer r:embed="rId7">
                            <a14:imgEffect>
                              <a14:backgroundRemoval t="10000" b="90000" l="10000" r="90000">
                                <a14:backgroundMark x1="48947" y1="33504" x2="48947" y2="33504"/>
                                <a14:backgroundMark x1="49474" y1="34015" x2="49474" y2="34015"/>
                                <a14:backgroundMark x1="51053" y1="34015" x2="51053" y2="34015"/>
                                <a14:backgroundMark x1="55351" y1="30350" x2="55351" y2="30350"/>
                                <a14:backgroundMark x1="66009" y1="23103" x2="66009" y2="23103"/>
                                <a14:backgroundMark x1="19868" y1="33504" x2="19868" y2="33504"/>
                                <a14:backgroundMark x1="47851" y1="67690" x2="47851" y2="67690"/>
                                <a14:backgroundMark x1="48684" y1="65644" x2="48684" y2="65644"/>
                                <a14:backgroundMark x1="42018" y1="30861" x2="49211" y2="34527"/>
                              </a14:backgroundRemoval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982819" y="5053697"/>
                    <a:ext cx="2745046" cy="1410161"/>
                  </a:xfrm>
                  <a:prstGeom prst="rect">
                    <a:avLst/>
                  </a:prstGeom>
                </p:spPr>
              </p:pic>
              <p:pic>
                <p:nvPicPr>
                  <p:cNvPr id="24" name="图片 23">
                    <a:extLst>
                      <a:ext uri="{FF2B5EF4-FFF2-40B4-BE49-F238E27FC236}">
                        <a16:creationId xmlns:a16="http://schemas.microsoft.com/office/drawing/2014/main" id="{E29C948E-1DA8-AC94-DBF4-AC95F4383182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8">
                    <a:extLst>
                      <a:ext uri="{BEBA8EAE-BF5A-486C-A8C5-ECC9F3942E4B}">
                        <a14:imgProps xmlns:a14="http://schemas.microsoft.com/office/drawing/2010/main">
                          <a14:imgLayer r:embed="rId9">
                            <a14:imgEffect>
                              <a14:backgroundRemoval t="10000" b="90000" l="10000" r="90000">
                                <a14:foregroundMark x1="10921" y1="40152" x2="10921" y2="40152"/>
                                <a14:foregroundMark x1="50044" y1="50568" x2="50044" y2="50568"/>
                                <a14:foregroundMark x1="82851" y1="47727" x2="82851" y2="47727"/>
                                <a14:foregroundMark x1="88026" y1="39110" x2="87851" y2="61553"/>
                                <a14:foregroundMark x1="70395" y1="30492" x2="70395" y2="30492"/>
                                <a14:foregroundMark x1="71009" y1="30871" x2="71009" y2="30871"/>
                                <a14:foregroundMark x1="32237" y1="37216" x2="32237" y2="37216"/>
                                <a14:foregroundMark x1="32237" y1="37216" x2="32237" y2="37216"/>
                                <a14:foregroundMark x1="31491" y1="35038" x2="31491" y2="35038"/>
                                <a14:foregroundMark x1="27500" y1="70549" x2="27500" y2="70549"/>
                                <a14:foregroundMark x1="51447" y1="43277" x2="51447" y2="43277"/>
                                <a14:backgroundMark x1="39781" y1="17424" x2="39781" y2="17424"/>
                              </a14:backgroundRemoval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643780" y="5005347"/>
                    <a:ext cx="3168562" cy="1465532"/>
                  </a:xfrm>
                  <a:prstGeom prst="rect">
                    <a:avLst/>
                  </a:prstGeom>
                </p:spPr>
              </p:pic>
            </p:grpSp>
          </p:grpSp>
        </p:grpSp>
      </p:grpSp>
      <p:sp>
        <p:nvSpPr>
          <p:cNvPr id="2" name="文本框 1">
            <a:extLst>
              <a:ext uri="{FF2B5EF4-FFF2-40B4-BE49-F238E27FC236}">
                <a16:creationId xmlns:a16="http://schemas.microsoft.com/office/drawing/2014/main" id="{0CFB81DC-A97D-8BC9-E35E-A14F3CE7E5BA}"/>
              </a:ext>
            </a:extLst>
          </p:cNvPr>
          <p:cNvSpPr txBox="1"/>
          <p:nvPr/>
        </p:nvSpPr>
        <p:spPr>
          <a:xfrm>
            <a:off x="118805" y="60805"/>
            <a:ext cx="8900247" cy="581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  <a:buClr>
                <a:srgbClr val="C00000"/>
              </a:buClr>
            </a:pPr>
            <a:r>
              <a:rPr lang="en-US" altLang="zh-CN" sz="2800" dirty="0"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Ternary quasi-fission in </a:t>
            </a:r>
            <a:r>
              <a:rPr lang="en-US" altLang="zh-CN" sz="2800" baseline="30000" dirty="0">
                <a:latin typeface="Times New Roman" panose="02020603050405020304" pitchFamily="18" charset="0"/>
                <a:ea typeface="STZhongsong" panose="02010600040101010101" pitchFamily="2" charset="-122"/>
                <a:cs typeface="Times New Roman" panose="02020603050405020304" pitchFamily="18" charset="0"/>
              </a:rPr>
              <a:t>238</a:t>
            </a:r>
            <a:r>
              <a:rPr lang="en-US" altLang="zh-CN" sz="2800" dirty="0">
                <a:latin typeface="Times New Roman" panose="02020603050405020304" pitchFamily="18" charset="0"/>
                <a:ea typeface="STZhongsong" panose="02010600040101010101" pitchFamily="2" charset="-122"/>
                <a:cs typeface="Times New Roman" panose="02020603050405020304" pitchFamily="18" charset="0"/>
              </a:rPr>
              <a:t>U + </a:t>
            </a:r>
            <a:r>
              <a:rPr lang="en-US" altLang="zh-CN" sz="2800" baseline="30000" dirty="0">
                <a:latin typeface="Times New Roman" panose="02020603050405020304" pitchFamily="18" charset="0"/>
                <a:ea typeface="STZhongsong" panose="02010600040101010101" pitchFamily="2" charset="-122"/>
                <a:cs typeface="Times New Roman" panose="02020603050405020304" pitchFamily="18" charset="0"/>
              </a:rPr>
              <a:t>238</a:t>
            </a:r>
            <a:r>
              <a:rPr lang="en-US" altLang="zh-CN" sz="2800" dirty="0">
                <a:latin typeface="Times New Roman" panose="02020603050405020304" pitchFamily="18" charset="0"/>
                <a:ea typeface="STZhongsong" panose="02010600040101010101" pitchFamily="2" charset="-122"/>
                <a:cs typeface="Times New Roman" panose="02020603050405020304" pitchFamily="18" charset="0"/>
              </a:rPr>
              <a:t>U collision</a:t>
            </a:r>
          </a:p>
        </p:txBody>
      </p:sp>
      <p:sp>
        <p:nvSpPr>
          <p:cNvPr id="6" name="灯片编号占位符 10">
            <a:extLst>
              <a:ext uri="{FF2B5EF4-FFF2-40B4-BE49-F238E27FC236}">
                <a16:creationId xmlns:a16="http://schemas.microsoft.com/office/drawing/2014/main" id="{568F9B28-52EB-B490-C070-43C60C35C0A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967794" y="6505502"/>
            <a:ext cx="2057400" cy="365125"/>
          </a:xfrm>
        </p:spPr>
        <p:txBody>
          <a:bodyPr/>
          <a:lstStyle/>
          <a:p>
            <a:fld id="{23E4AF15-1D98-4141-9DCF-22E250B8D5A3}" type="slidenum">
              <a:rPr lang="zh-CN" altLang="en-US" sz="1800" b="1" smtClean="0">
                <a:solidFill>
                  <a:srgbClr val="C0000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pPr/>
              <a:t>13</a:t>
            </a:fld>
            <a:endParaRPr lang="zh-CN" altLang="en-US" sz="1800" b="1" dirty="0">
              <a:solidFill>
                <a:srgbClr val="C00000"/>
              </a:solidFill>
              <a:latin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8138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52"/>
    </mc:Choice>
    <mc:Fallback xmlns="">
      <p:transition spd="slow" advTm="952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>
            <a:extLst>
              <a:ext uri="{FF2B5EF4-FFF2-40B4-BE49-F238E27FC236}">
                <a16:creationId xmlns:a16="http://schemas.microsoft.com/office/drawing/2014/main" id="{FECB7F20-8713-447C-AB25-B15D114BBB77}"/>
              </a:ext>
            </a:extLst>
          </p:cNvPr>
          <p:cNvSpPr/>
          <p:nvPr/>
        </p:nvSpPr>
        <p:spPr>
          <a:xfrm>
            <a:off x="0" y="6516748"/>
            <a:ext cx="9144000" cy="34023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6" name="直接连接符 11">
            <a:extLst>
              <a:ext uri="{FF2B5EF4-FFF2-40B4-BE49-F238E27FC236}">
                <a16:creationId xmlns:a16="http://schemas.microsoft.com/office/drawing/2014/main" id="{FA0373E5-D6CB-4D1E-FA0B-741D6B8A7FF0}"/>
              </a:ext>
            </a:extLst>
          </p:cNvPr>
          <p:cNvCxnSpPr/>
          <p:nvPr/>
        </p:nvCxnSpPr>
        <p:spPr>
          <a:xfrm>
            <a:off x="0" y="665924"/>
            <a:ext cx="91440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图片 3">
            <a:extLst>
              <a:ext uri="{FF2B5EF4-FFF2-40B4-BE49-F238E27FC236}">
                <a16:creationId xmlns:a16="http://schemas.microsoft.com/office/drawing/2014/main" id="{DCF8E769-56AD-B866-3C10-2CB794D99B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7408" y="989550"/>
            <a:ext cx="6783039" cy="1476043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C1CF40EF-D505-35B9-EBE1-8D3A83AFBF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805" y="2789218"/>
            <a:ext cx="5161035" cy="3460239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7BC84A56-A0D0-89F2-39F0-69E83F682CBE}"/>
              </a:ext>
            </a:extLst>
          </p:cNvPr>
          <p:cNvSpPr txBox="1"/>
          <p:nvPr/>
        </p:nvSpPr>
        <p:spPr>
          <a:xfrm>
            <a:off x="118805" y="60805"/>
            <a:ext cx="8900247" cy="580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  <a:buClr>
                <a:srgbClr val="C00000"/>
              </a:buClr>
            </a:pPr>
            <a:r>
              <a:rPr lang="en-US" altLang="zh-CN" sz="2800" dirty="0">
                <a:latin typeface="Times New Roman" panose="02020603050405020304" pitchFamily="18" charset="0"/>
                <a:ea typeface="STZhongsong" panose="02010600040101010101" pitchFamily="2" charset="-122"/>
                <a:cs typeface="Times New Roman" panose="02020603050405020304" pitchFamily="18" charset="0"/>
              </a:rPr>
              <a:t>Ternary quasi-fission in collisions of actinide nuclei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495D96E7-6662-8F4C-3F0A-00B1DAB9AA5D}"/>
              </a:ext>
            </a:extLst>
          </p:cNvPr>
          <p:cNvSpPr txBox="1"/>
          <p:nvPr/>
        </p:nvSpPr>
        <p:spPr>
          <a:xfrm>
            <a:off x="4766887" y="4173031"/>
            <a:ext cx="4377113" cy="1315232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30000"/>
              </a:lnSpc>
              <a:buClr>
                <a:srgbClr val="C00000"/>
              </a:buClr>
              <a:buFont typeface="Wingdings" pitchFamily="2" charset="2"/>
              <a:buChar char="ü"/>
            </a:pPr>
            <a:r>
              <a:rPr lang="en-US" altLang="zh-CN" sz="2100" u="sng" dirty="0">
                <a:latin typeface="Comic Sans MS" panose="030F0902030302020204" pitchFamily="66" charset="0"/>
                <a:ea typeface="KaiTi" panose="02010609060101010101" pitchFamily="49" charset="-122"/>
                <a:cs typeface="Times New Roman" panose="02020603050405020304" pitchFamily="18" charset="0"/>
              </a:rPr>
              <a:t>The ground state of  </a:t>
            </a:r>
            <a:r>
              <a:rPr lang="en-US" altLang="zh-CN" sz="2100" u="sng" baseline="30000" dirty="0">
                <a:latin typeface="Comic Sans MS" panose="030F0902030302020204" pitchFamily="66" charset="0"/>
                <a:ea typeface="KaiTi" panose="02010609060101010101" pitchFamily="49" charset="-122"/>
                <a:cs typeface="Times New Roman" panose="02020603050405020304" pitchFamily="18" charset="0"/>
              </a:rPr>
              <a:t>238</a:t>
            </a:r>
            <a:r>
              <a:rPr lang="en-US" altLang="zh-CN" sz="2100" u="sng" dirty="0">
                <a:latin typeface="Comic Sans MS" panose="030F0902030302020204" pitchFamily="66" charset="0"/>
                <a:ea typeface="KaiTi" panose="02010609060101010101" pitchFamily="49" charset="-122"/>
                <a:cs typeface="Times New Roman" panose="02020603050405020304" pitchFamily="18" charset="0"/>
              </a:rPr>
              <a:t>U is</a:t>
            </a:r>
            <a:r>
              <a:rPr lang="en-US" altLang="zh-CN" sz="2100" u="sng" dirty="0">
                <a:solidFill>
                  <a:srgbClr val="C00000"/>
                </a:solidFill>
                <a:latin typeface="Comic Sans MS" panose="030F0902030302020204" pitchFamily="66" charset="0"/>
                <a:ea typeface="KaiTi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2100" b="1" u="sng" dirty="0">
                <a:solidFill>
                  <a:srgbClr val="C00000"/>
                </a:solidFill>
                <a:latin typeface="Comic Sans MS" panose="030F0902030302020204" pitchFamily="66" charset="0"/>
                <a:ea typeface="KaiTi" panose="02010609060101010101" pitchFamily="49" charset="-122"/>
                <a:cs typeface="Times New Roman" panose="02020603050405020304" pitchFamily="18" charset="0"/>
              </a:rPr>
              <a:t>octupole-deformed</a:t>
            </a:r>
            <a:r>
              <a:rPr lang="zh-CN" altLang="en-US" sz="2100" b="1" u="sng" dirty="0">
                <a:solidFill>
                  <a:srgbClr val="C00000"/>
                </a:solidFill>
                <a:latin typeface="Comic Sans MS" panose="030F0902030302020204" pitchFamily="66" charset="0"/>
                <a:ea typeface="KaiTi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2100" u="sng" dirty="0">
                <a:latin typeface="Comic Sans MS" panose="030F0902030302020204" pitchFamily="66" charset="0"/>
                <a:ea typeface="KaiTi" panose="02010609060101010101" pitchFamily="49" charset="-122"/>
                <a:cs typeface="Times New Roman" panose="02020603050405020304" pitchFamily="18" charset="0"/>
              </a:rPr>
              <a:t>in the mean-filed level.</a:t>
            </a:r>
          </a:p>
        </p:txBody>
      </p:sp>
      <p:sp>
        <p:nvSpPr>
          <p:cNvPr id="7" name="灯片编号占位符 10">
            <a:extLst>
              <a:ext uri="{FF2B5EF4-FFF2-40B4-BE49-F238E27FC236}">
                <a16:creationId xmlns:a16="http://schemas.microsoft.com/office/drawing/2014/main" id="{07FD802D-6A53-7AC4-891E-CF40736C383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967794" y="6505502"/>
            <a:ext cx="2057400" cy="365125"/>
          </a:xfrm>
        </p:spPr>
        <p:txBody>
          <a:bodyPr/>
          <a:lstStyle/>
          <a:p>
            <a:fld id="{23E4AF15-1D98-4141-9DCF-22E250B8D5A3}" type="slidenum">
              <a:rPr lang="zh-CN" altLang="en-US" sz="1800" b="1" smtClean="0">
                <a:solidFill>
                  <a:srgbClr val="C0000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pPr/>
              <a:t>14</a:t>
            </a:fld>
            <a:endParaRPr lang="zh-CN" altLang="en-US" sz="1800" b="1" dirty="0">
              <a:solidFill>
                <a:srgbClr val="C00000"/>
              </a:solidFill>
              <a:latin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0326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52"/>
    </mc:Choice>
    <mc:Fallback xmlns="">
      <p:transition spd="slow" advTm="952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>
            <a:extLst>
              <a:ext uri="{FF2B5EF4-FFF2-40B4-BE49-F238E27FC236}">
                <a16:creationId xmlns:a16="http://schemas.microsoft.com/office/drawing/2014/main" id="{FECB7F20-8713-447C-AB25-B15D114BBB77}"/>
              </a:ext>
            </a:extLst>
          </p:cNvPr>
          <p:cNvSpPr/>
          <p:nvPr/>
        </p:nvSpPr>
        <p:spPr>
          <a:xfrm>
            <a:off x="0" y="6516748"/>
            <a:ext cx="9144000" cy="34023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6" name="直接连接符 11">
            <a:extLst>
              <a:ext uri="{FF2B5EF4-FFF2-40B4-BE49-F238E27FC236}">
                <a16:creationId xmlns:a16="http://schemas.microsoft.com/office/drawing/2014/main" id="{FA0373E5-D6CB-4D1E-FA0B-741D6B8A7FF0}"/>
              </a:ext>
            </a:extLst>
          </p:cNvPr>
          <p:cNvCxnSpPr/>
          <p:nvPr/>
        </p:nvCxnSpPr>
        <p:spPr>
          <a:xfrm>
            <a:off x="0" y="665924"/>
            <a:ext cx="91440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图片 10">
            <a:extLst>
              <a:ext uri="{FF2B5EF4-FFF2-40B4-BE49-F238E27FC236}">
                <a16:creationId xmlns:a16="http://schemas.microsoft.com/office/drawing/2014/main" id="{6D96C1F9-D88E-2D63-D71D-8FCC930EC2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765"/>
          <a:stretch/>
        </p:blipFill>
        <p:spPr>
          <a:xfrm>
            <a:off x="1306159" y="1282592"/>
            <a:ext cx="6531675" cy="43704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17380E3E-7671-CBF3-63B8-60EC2D25C9F2}"/>
                  </a:ext>
                </a:extLst>
              </p:cNvPr>
              <p:cNvSpPr txBox="1"/>
              <p:nvPr/>
            </p:nvSpPr>
            <p:spPr>
              <a:xfrm>
                <a:off x="2354930" y="844867"/>
                <a:ext cx="1803413" cy="415498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square">
                <a:spAutoFit/>
              </a:bodyPr>
              <a:lstStyle/>
              <a:p>
                <a:pPr algn="ctr">
                  <a:buClr>
                    <a:srgbClr val="C00000"/>
                  </a:buClr>
                </a:pPr>
                <a:r>
                  <a:rPr lang="en-US" altLang="zh-CN" sz="2100" dirty="0">
                    <a:solidFill>
                      <a:srgbClr val="C00000"/>
                    </a:solidFill>
                    <a:latin typeface="Comic Sans MS" panose="030F0902030302020204" pitchFamily="66" charset="0"/>
                    <a:cs typeface="Times New Roman" panose="02020603050405020304" pitchFamily="18" charset="0"/>
                  </a:rPr>
                  <a:t>without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1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1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𝛽</m:t>
                        </m:r>
                      </m:e>
                      <m:sub>
                        <m:r>
                          <a:rPr lang="en-US" altLang="zh-CN" sz="21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sub>
                    </m:sSub>
                  </m:oMath>
                </a14:m>
                <a:endParaRPr lang="zh-CN" altLang="en-US" sz="2100" dirty="0">
                  <a:solidFill>
                    <a:srgbClr val="C00000"/>
                  </a:solidFill>
                  <a:latin typeface="Comic Sans MS" panose="030F0902030302020204" pitchFamily="66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17380E3E-7671-CBF3-63B8-60EC2D25C9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4930" y="844867"/>
                <a:ext cx="1803413" cy="415498"/>
              </a:xfrm>
              <a:prstGeom prst="rect">
                <a:avLst/>
              </a:prstGeom>
              <a:blipFill>
                <a:blip r:embed="rId4"/>
                <a:stretch>
                  <a:fillRect t="-8824" b="-26471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CFB85A22-8AEE-9E1C-2E93-160DA2B9F798}"/>
                  </a:ext>
                </a:extLst>
              </p:cNvPr>
              <p:cNvSpPr txBox="1"/>
              <p:nvPr/>
            </p:nvSpPr>
            <p:spPr>
              <a:xfrm>
                <a:off x="5220112" y="830406"/>
                <a:ext cx="1394789" cy="430887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square">
                <a:spAutoFit/>
              </a:bodyPr>
              <a:lstStyle/>
              <a:p>
                <a:pPr algn="ctr">
                  <a:buClr>
                    <a:srgbClr val="C00000"/>
                  </a:buClr>
                </a:pPr>
                <a:r>
                  <a:rPr lang="en-US" altLang="zh-CN" sz="2100" dirty="0">
                    <a:solidFill>
                      <a:srgbClr val="C00000"/>
                    </a:solidFill>
                    <a:latin typeface="Comic Sans MS" panose="030F0902030302020204" pitchFamily="66" charset="0"/>
                    <a:cs typeface="Times New Roman" panose="02020603050405020304" pitchFamily="18" charset="0"/>
                  </a:rPr>
                  <a:t>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1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1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𝛽</m:t>
                        </m:r>
                      </m:e>
                      <m:sub>
                        <m:r>
                          <a:rPr lang="en-US" altLang="zh-CN" sz="21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sub>
                    </m:sSub>
                  </m:oMath>
                </a14:m>
                <a:endParaRPr lang="zh-CN" altLang="en-US" sz="2100" dirty="0">
                  <a:solidFill>
                    <a:srgbClr val="C00000"/>
                  </a:solidFill>
                  <a:latin typeface="Comic Sans MS" panose="030F0902030302020204" pitchFamily="66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CFB85A22-8AEE-9E1C-2E93-160DA2B9F7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0112" y="830406"/>
                <a:ext cx="1394789" cy="430887"/>
              </a:xfrm>
              <a:prstGeom prst="rect">
                <a:avLst/>
              </a:prstGeom>
              <a:blipFill>
                <a:blip r:embed="rId5"/>
                <a:stretch>
                  <a:fillRect t="-8571" b="-20000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文本框 13">
            <a:extLst>
              <a:ext uri="{FF2B5EF4-FFF2-40B4-BE49-F238E27FC236}">
                <a16:creationId xmlns:a16="http://schemas.microsoft.com/office/drawing/2014/main" id="{E27E46D8-4B8D-8D94-1DFA-2341E60D533E}"/>
              </a:ext>
            </a:extLst>
          </p:cNvPr>
          <p:cNvSpPr txBox="1"/>
          <p:nvPr/>
        </p:nvSpPr>
        <p:spPr>
          <a:xfrm>
            <a:off x="121876" y="5700071"/>
            <a:ext cx="877274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C00000"/>
              </a:buClr>
              <a:buFont typeface="Wingdings" pitchFamily="2" charset="2"/>
              <a:buChar char="ü"/>
            </a:pPr>
            <a:r>
              <a:rPr kumimoji="1" lang="en" altLang="zh-CN" sz="2100" dirty="0">
                <a:latin typeface="Times New Roman" panose="02020603050405020304" pitchFamily="18" charset="0"/>
                <a:ea typeface="STZhongsong" panose="02010600040101010101" pitchFamily="2" charset="-122"/>
                <a:cs typeface="Times New Roman" panose="02020603050405020304" pitchFamily="18" charset="0"/>
              </a:rPr>
              <a:t>The octupole deformation affects the ternary quasi-fission.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138377D1-147D-0CE4-1B6B-D8571E19BEC4}"/>
              </a:ext>
            </a:extLst>
          </p:cNvPr>
          <p:cNvSpPr txBox="1"/>
          <p:nvPr/>
        </p:nvSpPr>
        <p:spPr>
          <a:xfrm>
            <a:off x="118805" y="60805"/>
            <a:ext cx="8900247" cy="580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  <a:buClr>
                <a:srgbClr val="C00000"/>
              </a:buClr>
            </a:pPr>
            <a:r>
              <a:rPr lang="en-US" altLang="zh-CN" sz="2800" dirty="0">
                <a:latin typeface="Times New Roman" panose="02020603050405020304" pitchFamily="18" charset="0"/>
                <a:ea typeface="STZhongsong" panose="02010600040101010101" pitchFamily="2" charset="-122"/>
                <a:cs typeface="Times New Roman" panose="02020603050405020304" pitchFamily="18" charset="0"/>
              </a:rPr>
              <a:t>Octupole deformation</a:t>
            </a:r>
          </a:p>
        </p:txBody>
      </p:sp>
      <p:sp>
        <p:nvSpPr>
          <p:cNvPr id="3" name="灯片编号占位符 10">
            <a:extLst>
              <a:ext uri="{FF2B5EF4-FFF2-40B4-BE49-F238E27FC236}">
                <a16:creationId xmlns:a16="http://schemas.microsoft.com/office/drawing/2014/main" id="{C13875A4-D73F-9939-5A3F-B71B3E5BECF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967794" y="6505502"/>
            <a:ext cx="2057400" cy="365125"/>
          </a:xfrm>
        </p:spPr>
        <p:txBody>
          <a:bodyPr/>
          <a:lstStyle/>
          <a:p>
            <a:fld id="{23E4AF15-1D98-4141-9DCF-22E250B8D5A3}" type="slidenum">
              <a:rPr lang="zh-CN" altLang="en-US" sz="1800" b="1" smtClean="0">
                <a:solidFill>
                  <a:srgbClr val="C0000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pPr/>
              <a:t>15</a:t>
            </a:fld>
            <a:endParaRPr lang="zh-CN" altLang="en-US" sz="1800" b="1" dirty="0">
              <a:solidFill>
                <a:srgbClr val="C00000"/>
              </a:solidFill>
              <a:latin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799D39CF-2E22-4B86-71AD-261E9BB75A25}"/>
              </a:ext>
            </a:extLst>
          </p:cNvPr>
          <p:cNvSpPr/>
          <p:nvPr/>
        </p:nvSpPr>
        <p:spPr>
          <a:xfrm>
            <a:off x="792480" y="6130002"/>
            <a:ext cx="82296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" altLang="zh-CN" sz="1400" b="1" dirty="0">
                <a:solidFill>
                  <a:srgbClr val="0432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D. D. Zhang</a:t>
            </a:r>
            <a:r>
              <a:rPr lang="en" altLang="zh-CN" sz="1400" dirty="0">
                <a:solidFill>
                  <a:srgbClr val="0432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, B. Li, D. Vretenar, T. Nikšić, Z. X. Ren, P. W. Zhao, and J. Meng, Phys. Rev. C 109, 024316 (2024) </a:t>
            </a:r>
            <a:endParaRPr lang="en-US" altLang="zh-CN" sz="1400" dirty="0">
              <a:solidFill>
                <a:srgbClr val="0432FF"/>
              </a:solidFill>
              <a:latin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1304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52"/>
    </mc:Choice>
    <mc:Fallback xmlns="">
      <p:transition spd="slow" advTm="952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>
            <a:extLst>
              <a:ext uri="{FF2B5EF4-FFF2-40B4-BE49-F238E27FC236}">
                <a16:creationId xmlns:a16="http://schemas.microsoft.com/office/drawing/2014/main" id="{FECB7F20-8713-447C-AB25-B15D114BBB77}"/>
              </a:ext>
            </a:extLst>
          </p:cNvPr>
          <p:cNvSpPr/>
          <p:nvPr/>
        </p:nvSpPr>
        <p:spPr>
          <a:xfrm>
            <a:off x="0" y="6516748"/>
            <a:ext cx="9144000" cy="34023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6" name="直接连接符 11">
            <a:extLst>
              <a:ext uri="{FF2B5EF4-FFF2-40B4-BE49-F238E27FC236}">
                <a16:creationId xmlns:a16="http://schemas.microsoft.com/office/drawing/2014/main" id="{FA0373E5-D6CB-4D1E-FA0B-741D6B8A7FF0}"/>
              </a:ext>
            </a:extLst>
          </p:cNvPr>
          <p:cNvCxnSpPr/>
          <p:nvPr/>
        </p:nvCxnSpPr>
        <p:spPr>
          <a:xfrm>
            <a:off x="0" y="665924"/>
            <a:ext cx="91440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图片 2">
            <a:extLst>
              <a:ext uri="{FF2B5EF4-FFF2-40B4-BE49-F238E27FC236}">
                <a16:creationId xmlns:a16="http://schemas.microsoft.com/office/drawing/2014/main" id="{74583308-9081-615F-78E5-4F6FD59C063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62"/>
          <a:stretch/>
        </p:blipFill>
        <p:spPr>
          <a:xfrm>
            <a:off x="1248593" y="1269631"/>
            <a:ext cx="6646813" cy="4460430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4725EB60-01E0-EB7A-FC9E-9633D3559CA3}"/>
              </a:ext>
            </a:extLst>
          </p:cNvPr>
          <p:cNvSpPr txBox="1"/>
          <p:nvPr/>
        </p:nvSpPr>
        <p:spPr>
          <a:xfrm>
            <a:off x="2217257" y="831629"/>
            <a:ext cx="2126141" cy="415498"/>
          </a:xfrm>
          <a:prstGeom prst="rect">
            <a:avLst/>
          </a:prstGeom>
          <a:noFill/>
          <a:ln w="28575">
            <a:noFill/>
          </a:ln>
        </p:spPr>
        <p:txBody>
          <a:bodyPr wrap="square">
            <a:spAutoFit/>
          </a:bodyPr>
          <a:lstStyle/>
          <a:p>
            <a:pPr algn="ctr">
              <a:buClr>
                <a:srgbClr val="C00000"/>
              </a:buClr>
            </a:pPr>
            <a:r>
              <a:rPr lang="en-US" altLang="zh-CN" sz="2100" dirty="0">
                <a:solidFill>
                  <a:srgbClr val="C00000"/>
                </a:solidFill>
                <a:latin typeface="Comic Sans MS" panose="030F0902030302020204" pitchFamily="66" charset="0"/>
                <a:cs typeface="Times New Roman" panose="02020603050405020304" pitchFamily="18" charset="0"/>
              </a:rPr>
              <a:t>without pairing</a:t>
            </a:r>
            <a:endParaRPr lang="zh-CN" altLang="en-US" sz="2100" dirty="0">
              <a:solidFill>
                <a:srgbClr val="C00000"/>
              </a:solidFill>
              <a:latin typeface="Comic Sans MS" panose="030F09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12AA4B76-7065-29D5-8D99-7E1EBFD13644}"/>
              </a:ext>
            </a:extLst>
          </p:cNvPr>
          <p:cNvSpPr txBox="1"/>
          <p:nvPr/>
        </p:nvSpPr>
        <p:spPr>
          <a:xfrm>
            <a:off x="5060442" y="831629"/>
            <a:ext cx="1747682" cy="415498"/>
          </a:xfrm>
          <a:prstGeom prst="rect">
            <a:avLst/>
          </a:prstGeom>
          <a:noFill/>
          <a:ln w="28575">
            <a:noFill/>
          </a:ln>
        </p:spPr>
        <p:txBody>
          <a:bodyPr wrap="square">
            <a:spAutoFit/>
          </a:bodyPr>
          <a:lstStyle/>
          <a:p>
            <a:pPr algn="ctr">
              <a:buClr>
                <a:srgbClr val="C00000"/>
              </a:buClr>
            </a:pPr>
            <a:r>
              <a:rPr lang="en-US" altLang="zh-CN" sz="2100" dirty="0">
                <a:solidFill>
                  <a:srgbClr val="C00000"/>
                </a:solidFill>
                <a:latin typeface="Comic Sans MS" panose="030F0902030302020204" pitchFamily="66" charset="0"/>
                <a:cs typeface="Times New Roman" panose="02020603050405020304" pitchFamily="18" charset="0"/>
              </a:rPr>
              <a:t>with pairing</a:t>
            </a:r>
            <a:endParaRPr lang="zh-CN" altLang="en-US" sz="2100" dirty="0">
              <a:solidFill>
                <a:srgbClr val="C00000"/>
              </a:solidFill>
              <a:latin typeface="Comic Sans MS" panose="030F09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0602D2B2-0CA1-7051-FAB0-EC1F744E4EC2}"/>
              </a:ext>
            </a:extLst>
          </p:cNvPr>
          <p:cNvSpPr txBox="1"/>
          <p:nvPr/>
        </p:nvSpPr>
        <p:spPr>
          <a:xfrm>
            <a:off x="118805" y="5743701"/>
            <a:ext cx="877274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C00000"/>
              </a:buClr>
              <a:buFont typeface="Wingdings" pitchFamily="2" charset="2"/>
              <a:buChar char="ü"/>
            </a:pPr>
            <a:r>
              <a:rPr lang="en-US" altLang="zh-CN" sz="2100" dirty="0">
                <a:solidFill>
                  <a:prstClr val="black"/>
                </a:solidFill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Neutron-rich heavy nuclei around uranium are formed in the middle.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9FBE0833-43A9-B921-DF14-9870704C508B}"/>
              </a:ext>
            </a:extLst>
          </p:cNvPr>
          <p:cNvSpPr txBox="1"/>
          <p:nvPr/>
        </p:nvSpPr>
        <p:spPr>
          <a:xfrm>
            <a:off x="118805" y="60805"/>
            <a:ext cx="8900247" cy="580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  <a:buClr>
                <a:srgbClr val="C00000"/>
              </a:buClr>
            </a:pPr>
            <a:r>
              <a:rPr lang="en-US" altLang="zh-CN" sz="2800" dirty="0">
                <a:latin typeface="Times New Roman" panose="02020603050405020304" pitchFamily="18" charset="0"/>
                <a:ea typeface="STZhongsong" panose="02010600040101010101" pitchFamily="2" charset="-122"/>
                <a:cs typeface="Times New Roman" panose="02020603050405020304" pitchFamily="18" charset="0"/>
              </a:rPr>
              <a:t>Orientations</a:t>
            </a:r>
          </a:p>
        </p:txBody>
      </p:sp>
      <p:sp>
        <p:nvSpPr>
          <p:cNvPr id="4" name="灯片编号占位符 10">
            <a:extLst>
              <a:ext uri="{FF2B5EF4-FFF2-40B4-BE49-F238E27FC236}">
                <a16:creationId xmlns:a16="http://schemas.microsoft.com/office/drawing/2014/main" id="{E0238A2D-E82B-D8A3-AC82-618C7BF59C6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967794" y="6505502"/>
            <a:ext cx="2057400" cy="365125"/>
          </a:xfrm>
        </p:spPr>
        <p:txBody>
          <a:bodyPr/>
          <a:lstStyle/>
          <a:p>
            <a:fld id="{23E4AF15-1D98-4141-9DCF-22E250B8D5A3}" type="slidenum">
              <a:rPr lang="zh-CN" altLang="en-US" sz="1800" b="1" smtClean="0">
                <a:solidFill>
                  <a:srgbClr val="C0000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pPr/>
              <a:t>16</a:t>
            </a:fld>
            <a:endParaRPr lang="zh-CN" altLang="en-US" sz="1800" b="1" dirty="0">
              <a:solidFill>
                <a:srgbClr val="C00000"/>
              </a:solidFill>
              <a:latin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14EC234F-5AD8-E63D-D877-81F59F75C2B1}"/>
              </a:ext>
            </a:extLst>
          </p:cNvPr>
          <p:cNvSpPr/>
          <p:nvPr/>
        </p:nvSpPr>
        <p:spPr>
          <a:xfrm>
            <a:off x="789410" y="6184085"/>
            <a:ext cx="82296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" altLang="zh-CN" sz="1400" b="1" dirty="0">
                <a:solidFill>
                  <a:srgbClr val="0432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D. D. Zhang</a:t>
            </a:r>
            <a:r>
              <a:rPr lang="en" altLang="zh-CN" sz="1400" dirty="0">
                <a:solidFill>
                  <a:srgbClr val="0432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, B. Li, D. Vretenar, T. Nikšić, Z. X. Ren, P. W. Zhao, and J. Meng, Phys. Rev. C 109, 024316 (2024) </a:t>
            </a:r>
            <a:endParaRPr lang="en-US" altLang="zh-CN" sz="1400" dirty="0">
              <a:solidFill>
                <a:srgbClr val="0432FF"/>
              </a:solidFill>
              <a:latin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2890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52"/>
    </mc:Choice>
    <mc:Fallback xmlns="">
      <p:transition spd="slow" advTm="952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B2B0C6-E87E-7EE0-A9BE-92A734A555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直接连接符 11">
            <a:extLst>
              <a:ext uri="{FF2B5EF4-FFF2-40B4-BE49-F238E27FC236}">
                <a16:creationId xmlns:a16="http://schemas.microsoft.com/office/drawing/2014/main" id="{122482DA-2B98-E9BA-CF93-3AFD05EBCA82}"/>
              </a:ext>
            </a:extLst>
          </p:cNvPr>
          <p:cNvCxnSpPr/>
          <p:nvPr/>
        </p:nvCxnSpPr>
        <p:spPr>
          <a:xfrm>
            <a:off x="0" y="665924"/>
            <a:ext cx="91440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矩形 16">
            <a:extLst>
              <a:ext uri="{FF2B5EF4-FFF2-40B4-BE49-F238E27FC236}">
                <a16:creationId xmlns:a16="http://schemas.microsoft.com/office/drawing/2014/main" id="{43639891-218B-8AEB-A56E-245843DBC749}"/>
              </a:ext>
            </a:extLst>
          </p:cNvPr>
          <p:cNvSpPr/>
          <p:nvPr/>
        </p:nvSpPr>
        <p:spPr>
          <a:xfrm>
            <a:off x="0" y="6516748"/>
            <a:ext cx="9144000" cy="34023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7B7B77E2-A58A-5C7B-8754-69D09EA76707}"/>
              </a:ext>
            </a:extLst>
          </p:cNvPr>
          <p:cNvSpPr txBox="1"/>
          <p:nvPr/>
        </p:nvSpPr>
        <p:spPr>
          <a:xfrm>
            <a:off x="453885" y="1078613"/>
            <a:ext cx="8568238" cy="4700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200000"/>
              </a:lnSpc>
              <a:buClr>
                <a:srgbClr val="C00000"/>
              </a:buClr>
              <a:buFont typeface="Wingdings" pitchFamily="2" charset="2"/>
              <a:buChar char="u"/>
            </a:pPr>
            <a:r>
              <a:rPr lang="en-US" altLang="zh-CN" sz="2800" dirty="0"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Introduction</a:t>
            </a:r>
          </a:p>
          <a:p>
            <a:pPr marL="457200" indent="-457200">
              <a:lnSpc>
                <a:spcPct val="200000"/>
              </a:lnSpc>
              <a:buClr>
                <a:srgbClr val="C00000"/>
              </a:buClr>
              <a:buFont typeface="Wingdings" pitchFamily="2" charset="2"/>
              <a:buChar char="u"/>
            </a:pPr>
            <a:r>
              <a:rPr lang="en-US" altLang="zh-CN" sz="2800" dirty="0"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Relativistic time-dependent density functional theory</a:t>
            </a:r>
          </a:p>
          <a:p>
            <a:pPr marL="457200" indent="-457200">
              <a:lnSpc>
                <a:spcPct val="200000"/>
              </a:lnSpc>
              <a:buClr>
                <a:srgbClr val="C00000"/>
              </a:buClr>
              <a:buFont typeface="Wingdings" pitchFamily="2" charset="2"/>
              <a:buChar char="u"/>
            </a:pPr>
            <a:r>
              <a:rPr lang="en-US" altLang="zh-CN" sz="2800" dirty="0"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Multinucleon transfer reaction</a:t>
            </a:r>
          </a:p>
          <a:p>
            <a:pPr marL="914400" lvl="1" indent="-457200">
              <a:lnSpc>
                <a:spcPct val="150000"/>
              </a:lnSpc>
              <a:buClr>
                <a:srgbClr val="C00000"/>
              </a:buClr>
              <a:buFont typeface="Wingdings" pitchFamily="2" charset="2"/>
              <a:buChar char="Ø"/>
            </a:pPr>
            <a:r>
              <a:rPr lang="en-US" altLang="zh-CN" sz="2800" dirty="0"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Mass distribution</a:t>
            </a:r>
          </a:p>
          <a:p>
            <a:pPr marL="914400" lvl="1" indent="-457200">
              <a:lnSpc>
                <a:spcPct val="150000"/>
              </a:lnSpc>
              <a:buClr>
                <a:srgbClr val="C00000"/>
              </a:buClr>
              <a:buFont typeface="Wingdings" pitchFamily="2" charset="2"/>
              <a:buChar char="Ø"/>
            </a:pPr>
            <a:r>
              <a:rPr lang="en-US" altLang="zh-CN" sz="2800" dirty="0">
                <a:solidFill>
                  <a:srgbClr val="C00000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Angular momentum distribution</a:t>
            </a:r>
          </a:p>
          <a:p>
            <a:pPr marL="457200" indent="-457200">
              <a:lnSpc>
                <a:spcPct val="200000"/>
              </a:lnSpc>
              <a:buClr>
                <a:srgbClr val="C00000"/>
              </a:buClr>
              <a:buFont typeface="Wingdings" pitchFamily="2" charset="2"/>
              <a:buChar char="u"/>
            </a:pPr>
            <a:r>
              <a:rPr lang="en-US" altLang="zh-CN" sz="2800" dirty="0"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Summary and outlook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8FD3E9B3-58A9-4234-49A3-1838B337DC7E}"/>
              </a:ext>
            </a:extLst>
          </p:cNvPr>
          <p:cNvSpPr txBox="1"/>
          <p:nvPr/>
        </p:nvSpPr>
        <p:spPr>
          <a:xfrm>
            <a:off x="121876" y="-10854"/>
            <a:ext cx="8900247" cy="651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  <a:buClr>
                <a:srgbClr val="C00000"/>
              </a:buClr>
            </a:pPr>
            <a:r>
              <a:rPr lang="en-US" altLang="zh-CN" sz="3200" dirty="0">
                <a:latin typeface="Times New Roman" panose="02020603050405020304" pitchFamily="18" charset="0"/>
                <a:ea typeface="STZhongsong" panose="02010600040101010101" pitchFamily="2" charset="-122"/>
                <a:cs typeface="Times New Roman" panose="02020603050405020304" pitchFamily="18" charset="0"/>
              </a:rPr>
              <a:t>Contents</a:t>
            </a:r>
            <a:endParaRPr lang="en-US" altLang="zh-CN" sz="2800" dirty="0">
              <a:latin typeface="Times New Roman" panose="02020603050405020304" pitchFamily="18" charset="0"/>
              <a:ea typeface="STZhongsong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灯片编号占位符 10">
            <a:extLst>
              <a:ext uri="{FF2B5EF4-FFF2-40B4-BE49-F238E27FC236}">
                <a16:creationId xmlns:a16="http://schemas.microsoft.com/office/drawing/2014/main" id="{2CBB69E5-DFF3-94F8-F497-D91C4E90B37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967794" y="6505502"/>
            <a:ext cx="2057400" cy="365125"/>
          </a:xfrm>
        </p:spPr>
        <p:txBody>
          <a:bodyPr/>
          <a:lstStyle/>
          <a:p>
            <a:fld id="{23E4AF15-1D98-4141-9DCF-22E250B8D5A3}" type="slidenum">
              <a:rPr lang="zh-CN" altLang="en-US" sz="1800" b="1" smtClean="0">
                <a:solidFill>
                  <a:srgbClr val="C0000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pPr/>
              <a:t>17</a:t>
            </a:fld>
            <a:endParaRPr lang="zh-CN" altLang="en-US" sz="1800" b="1" dirty="0">
              <a:solidFill>
                <a:srgbClr val="C00000"/>
              </a:solidFill>
              <a:latin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8628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42"/>
    </mc:Choice>
    <mc:Fallback xmlns="">
      <p:transition spd="slow" advTm="5742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本框 12">
            <a:extLst>
              <a:ext uri="{FF2B5EF4-FFF2-40B4-BE49-F238E27FC236}">
                <a16:creationId xmlns:a16="http://schemas.microsoft.com/office/drawing/2014/main" id="{9057345B-B323-4339-AE05-FD0701411E7B}"/>
              </a:ext>
            </a:extLst>
          </p:cNvPr>
          <p:cNvSpPr txBox="1"/>
          <p:nvPr/>
        </p:nvSpPr>
        <p:spPr>
          <a:xfrm>
            <a:off x="118805" y="78218"/>
            <a:ext cx="8900248" cy="580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  <a:buClr>
                <a:srgbClr val="C00000"/>
              </a:buClr>
            </a:pPr>
            <a:r>
              <a:rPr lang="en-US" altLang="zh-CN" sz="2800" dirty="0"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Fragment</a:t>
            </a:r>
            <a:r>
              <a:rPr lang="zh-CN" altLang="en-US" sz="2800" dirty="0"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intrinsic spins and their correlations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FECB7F20-8713-447C-AB25-B15D114BBB77}"/>
              </a:ext>
            </a:extLst>
          </p:cNvPr>
          <p:cNvSpPr/>
          <p:nvPr/>
        </p:nvSpPr>
        <p:spPr>
          <a:xfrm>
            <a:off x="0" y="6516748"/>
            <a:ext cx="9144000" cy="34023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>
                <a:extLst>
                  <a:ext uri="{FF2B5EF4-FFF2-40B4-BE49-F238E27FC236}">
                    <a16:creationId xmlns:a16="http://schemas.microsoft.com/office/drawing/2014/main" id="{10AED06D-626E-65D1-A8CD-B7C2BC0B6D7C}"/>
                  </a:ext>
                </a:extLst>
              </p:cNvPr>
              <p:cNvSpPr/>
              <p:nvPr/>
            </p:nvSpPr>
            <p:spPr>
              <a:xfrm>
                <a:off x="118805" y="668032"/>
                <a:ext cx="8900248" cy="57308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 algn="just">
                  <a:lnSpc>
                    <a:spcPct val="130000"/>
                  </a:lnSpc>
                  <a:spcAft>
                    <a:spcPts val="1800"/>
                  </a:spcAft>
                  <a:buClr>
                    <a:srgbClr val="C00000"/>
                  </a:buClr>
                  <a:buFont typeface="Wingdings" pitchFamily="2" charset="2"/>
                  <a:buChar char="n"/>
                </a:pPr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 a system that consists of two fragments, the conservation of angular momentum requires</a:t>
                </a:r>
              </a:p>
              <a:p>
                <a:pPr marL="342900" indent="-342900" algn="just">
                  <a:spcAft>
                    <a:spcPts val="1800"/>
                  </a:spcAft>
                  <a:buClr>
                    <a:srgbClr val="C00000"/>
                  </a:buClr>
                  <a:buFont typeface="Wingdings" pitchFamily="2" charset="2"/>
                  <a:buChar char="n"/>
                </a:pPr>
                <a:endParaRPr lang="en-US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1" algn="just">
                  <a:spcAft>
                    <a:spcPts val="600"/>
                  </a:spcAft>
                  <a:buClr>
                    <a:srgbClr val="C00000"/>
                  </a:buClr>
                </a:pPr>
                <a:endParaRPr lang="en-US" altLang="zh-CN" sz="2000" b="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 algn="just">
                  <a:lnSpc>
                    <a:spcPct val="130000"/>
                  </a:lnSpc>
                  <a:spcAft>
                    <a:spcPts val="600"/>
                  </a:spcAft>
                  <a:buClr>
                    <a:srgbClr val="C00000"/>
                  </a:buClr>
                  <a:buFont typeface="Wingdings" pitchFamily="2" charset="2"/>
                  <a:buChar char="n"/>
                </a:pPr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spontaneous fission of even-even nuclei (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solidFill>
                          <a:srgbClr val="0432F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𝐽</m:t>
                    </m:r>
                    <m:r>
                      <a:rPr lang="en-US" altLang="zh-CN" sz="2000" b="0" i="1" smtClean="0">
                        <a:solidFill>
                          <a:srgbClr val="0432F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=0</m:t>
                    </m:r>
                  </m:oMath>
                </a14:m>
                <a:r>
                  <a:rPr lang="en-US" altLang="zh-CN" sz="2000" b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is</a:t>
                </a:r>
                <a:r>
                  <a:rPr lang="zh-CN" altLang="en-US" sz="2000" b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typical </a:t>
                </a:r>
                <a:r>
                  <a:rPr lang="en-US" altLang="zh-CN" sz="2000" b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case.</a:t>
                </a:r>
              </a:p>
              <a:p>
                <a:pPr marL="342900" indent="-342900" algn="just">
                  <a:lnSpc>
                    <a:spcPct val="130000"/>
                  </a:lnSpc>
                  <a:spcAft>
                    <a:spcPts val="600"/>
                  </a:spcAft>
                  <a:buClr>
                    <a:srgbClr val="C00000"/>
                  </a:buClr>
                  <a:buFont typeface="Wingdings" pitchFamily="2" charset="2"/>
                  <a:buChar char="n"/>
                </a:pPr>
                <a:endParaRPr lang="en-US" altLang="zh-CN" sz="2000" b="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 algn="just">
                  <a:lnSpc>
                    <a:spcPct val="130000"/>
                  </a:lnSpc>
                  <a:spcAft>
                    <a:spcPts val="600"/>
                  </a:spcAft>
                  <a:buClr>
                    <a:srgbClr val="C00000"/>
                  </a:buClr>
                  <a:buFont typeface="Wingdings" pitchFamily="2" charset="2"/>
                  <a:buChar char="n"/>
                </a:pPr>
                <a:endParaRPr lang="en-US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 algn="just">
                  <a:spcAft>
                    <a:spcPts val="600"/>
                  </a:spcAft>
                  <a:buClr>
                    <a:srgbClr val="C00000"/>
                  </a:buClr>
                  <a:buFont typeface="Wingdings" pitchFamily="2" charset="2"/>
                  <a:buChar char="n"/>
                </a:pPr>
                <a:endParaRPr lang="en-US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 algn="just">
                  <a:lnSpc>
                    <a:spcPct val="130000"/>
                  </a:lnSpc>
                  <a:spcAft>
                    <a:spcPts val="600"/>
                  </a:spcAft>
                  <a:buClr>
                    <a:srgbClr val="C00000"/>
                  </a:buClr>
                  <a:buFont typeface="Wingdings" pitchFamily="2" charset="2"/>
                  <a:buChar char="n"/>
                </a:pPr>
                <a:endParaRPr lang="en-US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1" algn="just">
                  <a:lnSpc>
                    <a:spcPct val="130000"/>
                  </a:lnSpc>
                  <a:spcAft>
                    <a:spcPts val="1800"/>
                  </a:spcAft>
                  <a:buClr>
                    <a:srgbClr val="C00000"/>
                  </a:buClr>
                </a:pPr>
                <a:r>
                  <a:rPr lang="en-US" altLang="zh-CN" sz="2000" b="0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fragment intrinsic </a:t>
                </a:r>
                <a:r>
                  <a:rPr lang="en-US" altLang="zh-CN" sz="2000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000" b="0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pins and their correlations in fission </a:t>
                </a:r>
                <a:r>
                  <a:rPr lang="en-US" altLang="zh-CN" sz="2000" b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have attracted broad interest.</a:t>
                </a:r>
              </a:p>
              <a:p>
                <a:pPr marL="342900" indent="-342900" algn="just">
                  <a:lnSpc>
                    <a:spcPct val="130000"/>
                  </a:lnSpc>
                  <a:spcAft>
                    <a:spcPts val="600"/>
                  </a:spcAft>
                  <a:buClr>
                    <a:srgbClr val="C00000"/>
                  </a:buClr>
                  <a:buFont typeface="Wingdings" pitchFamily="2" charset="2"/>
                  <a:buChar char="n"/>
                </a:pPr>
                <a:r>
                  <a:rPr lang="en-US" altLang="zh-CN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Lack such investigations in reactions</a:t>
                </a:r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(more complex and challenging).</a:t>
                </a:r>
                <a:endParaRPr lang="en-US" altLang="zh-CN" sz="2000" b="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>
                <a:extLst>
                  <a:ext uri="{FF2B5EF4-FFF2-40B4-BE49-F238E27FC236}">
                    <a16:creationId xmlns:a16="http://schemas.microsoft.com/office/drawing/2014/main" id="{10AED06D-626E-65D1-A8CD-B7C2BC0B6D7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805" y="668032"/>
                <a:ext cx="8900248" cy="5730864"/>
              </a:xfrm>
              <a:prstGeom prst="rect">
                <a:avLst/>
              </a:prstGeom>
              <a:blipFill>
                <a:blip r:embed="rId3"/>
                <a:stretch>
                  <a:fillRect l="-570" r="-712" b="-88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7AF79F9B-F20E-62AB-DFE3-D76CA7AE80F4}"/>
                  </a:ext>
                </a:extLst>
              </p:cNvPr>
              <p:cNvSpPr txBox="1"/>
              <p:nvPr/>
            </p:nvSpPr>
            <p:spPr>
              <a:xfrm>
                <a:off x="3540124" y="1574313"/>
                <a:ext cx="1899815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sz="2000" b="0" i="1" smtClean="0">
                          <a:solidFill>
                            <a:srgbClr val="0432FF"/>
                          </a:solidFill>
                          <a:latin typeface="Cambria Math" panose="02040503050406030204" pitchFamily="18" charset="0"/>
                        </a:rPr>
                        <m:t>𝐽</m:t>
                      </m:r>
                      <m:r>
                        <a:rPr kumimoji="1" lang="en-US" altLang="zh-CN" sz="2000" b="0" i="1" smtClean="0">
                          <a:solidFill>
                            <a:srgbClr val="0432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kumimoji="1" lang="en-US" altLang="zh-CN" sz="2000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sz="2000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p>
                          <m:r>
                            <a:rPr kumimoji="1" lang="en-US" altLang="zh-CN" sz="2000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sup>
                      </m:sSup>
                      <m:r>
                        <a:rPr kumimoji="1" lang="en-US" altLang="zh-CN" sz="2000" b="0" i="1" smtClean="0">
                          <a:solidFill>
                            <a:srgbClr val="0432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kumimoji="1" lang="en-US" altLang="zh-CN" sz="2000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sz="2000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p>
                          <m:r>
                            <a:rPr kumimoji="1" lang="en-US" altLang="zh-CN" sz="2000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sup>
                      </m:sSup>
                      <m:r>
                        <a:rPr kumimoji="1" lang="en-US" altLang="zh-CN" sz="2000" b="0" i="1" smtClean="0">
                          <a:solidFill>
                            <a:srgbClr val="0432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kumimoji="1" lang="el-GR" altLang="zh-CN" sz="2000" b="0" i="1" smtClean="0">
                          <a:solidFill>
                            <a:srgbClr val="0432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𝛬</m:t>
                      </m:r>
                      <m:r>
                        <a:rPr kumimoji="1" lang="en-US" altLang="zh-CN" sz="2000" b="0" i="1" smtClean="0">
                          <a:solidFill>
                            <a:srgbClr val="0432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kumimoji="1" lang="zh-CN" altLang="en-US" sz="2000" dirty="0">
                  <a:solidFill>
                    <a:srgbClr val="0432FF"/>
                  </a:solidFill>
                </a:endParaRPr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7AF79F9B-F20E-62AB-DFE3-D76CA7AE80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0124" y="1574313"/>
                <a:ext cx="1899815" cy="307777"/>
              </a:xfrm>
              <a:prstGeom prst="rect">
                <a:avLst/>
              </a:prstGeom>
              <a:blipFill>
                <a:blip r:embed="rId4"/>
                <a:stretch>
                  <a:fillRect l="-3311" b="-2692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1" name="图片 40">
            <a:extLst>
              <a:ext uri="{FF2B5EF4-FFF2-40B4-BE49-F238E27FC236}">
                <a16:creationId xmlns:a16="http://schemas.microsoft.com/office/drawing/2014/main" id="{3E93E9EB-C6A4-8234-A6B7-E54C80183D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2727" y="3430082"/>
            <a:ext cx="7772400" cy="1351721"/>
          </a:xfrm>
          <a:prstGeom prst="rect">
            <a:avLst/>
          </a:prstGeom>
        </p:spPr>
      </p:pic>
      <p:sp>
        <p:nvSpPr>
          <p:cNvPr id="43" name="文本框 42">
            <a:extLst>
              <a:ext uri="{FF2B5EF4-FFF2-40B4-BE49-F238E27FC236}">
                <a16:creationId xmlns:a16="http://schemas.microsoft.com/office/drawing/2014/main" id="{E957A074-94A8-92D3-FF52-40AE1F9E687C}"/>
              </a:ext>
            </a:extLst>
          </p:cNvPr>
          <p:cNvSpPr txBox="1"/>
          <p:nvPr/>
        </p:nvSpPr>
        <p:spPr>
          <a:xfrm>
            <a:off x="4763925" y="3054572"/>
            <a:ext cx="48190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generation of spins and their correlations.</a:t>
            </a:r>
            <a:endParaRPr lang="zh-CN" altLang="en-US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文本框 43">
                <a:extLst>
                  <a:ext uri="{FF2B5EF4-FFF2-40B4-BE49-F238E27FC236}">
                    <a16:creationId xmlns:a16="http://schemas.microsoft.com/office/drawing/2014/main" id="{FAD61D63-B8A0-6990-799B-B1F961A23AF6}"/>
                  </a:ext>
                </a:extLst>
              </p:cNvPr>
              <p:cNvSpPr txBox="1"/>
              <p:nvPr/>
            </p:nvSpPr>
            <p:spPr>
              <a:xfrm>
                <a:off x="886389" y="2206721"/>
                <a:ext cx="340425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p>
                        <m:r>
                          <a:rPr kumimoji="1" lang="en-US" altLang="zh-CN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𝐿</m:t>
                        </m:r>
                      </m:sup>
                    </m:sSup>
                    <m:r>
                      <a:rPr kumimoji="1" lang="en-US" altLang="zh-CN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 </m:t>
                    </m:r>
                    <m:sSup>
                      <m:sSupPr>
                        <m:ctrlPr>
                          <a:rPr kumimoji="1" lang="en-US" altLang="zh-CN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p>
                        <m:r>
                          <a:rPr kumimoji="1" lang="en-US" altLang="zh-CN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sup>
                    </m:sSup>
                    <m:r>
                      <a:rPr kumimoji="1" lang="en-US" altLang="zh-CN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: </m:t>
                    </m:r>
                  </m:oMath>
                </a14:m>
                <a:r>
                  <a:rPr lang="en-US" altLang="zh-CN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</a:t>
                </a:r>
                <a:r>
                  <a:rPr lang="en-US" altLang="zh-CN" sz="1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pins of two fragments.</a:t>
                </a:r>
                <a:endParaRPr lang="zh-CN" alt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4" name="文本框 43">
                <a:extLst>
                  <a:ext uri="{FF2B5EF4-FFF2-40B4-BE49-F238E27FC236}">
                    <a16:creationId xmlns:a16="http://schemas.microsoft.com/office/drawing/2014/main" id="{FAD61D63-B8A0-6990-799B-B1F961A23A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6389" y="2206721"/>
                <a:ext cx="3404257" cy="369332"/>
              </a:xfrm>
              <a:prstGeom prst="rect">
                <a:avLst/>
              </a:prstGeom>
              <a:blipFill>
                <a:blip r:embed="rId6"/>
                <a:stretch>
                  <a:fillRect t="-6452" b="-1935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文本框 45">
                <a:extLst>
                  <a:ext uri="{FF2B5EF4-FFF2-40B4-BE49-F238E27FC236}">
                    <a16:creationId xmlns:a16="http://schemas.microsoft.com/office/drawing/2014/main" id="{D0C1F233-F9A0-650F-8D8F-94DA8AA98FCF}"/>
                  </a:ext>
                </a:extLst>
              </p:cNvPr>
              <p:cNvSpPr txBox="1"/>
              <p:nvPr/>
            </p:nvSpPr>
            <p:spPr>
              <a:xfrm>
                <a:off x="5149338" y="2206721"/>
                <a:ext cx="3108273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1" lang="el-GR" altLang="zh-CN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𝛬</m:t>
                    </m:r>
                    <m:r>
                      <a:rPr kumimoji="1" lang="el-GR" altLang="zh-CN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en-US" altLang="zh-CN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orbital angular momentum.</a:t>
                </a:r>
                <a:endParaRPr lang="zh-CN" alt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6" name="文本框 45">
                <a:extLst>
                  <a:ext uri="{FF2B5EF4-FFF2-40B4-BE49-F238E27FC236}">
                    <a16:creationId xmlns:a16="http://schemas.microsoft.com/office/drawing/2014/main" id="{D0C1F233-F9A0-650F-8D8F-94DA8AA98F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9338" y="2206721"/>
                <a:ext cx="3108273" cy="369332"/>
              </a:xfrm>
              <a:prstGeom prst="rect">
                <a:avLst/>
              </a:prstGeom>
              <a:blipFill>
                <a:blip r:embed="rId7"/>
                <a:stretch>
                  <a:fillRect t="-6452" b="-1935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文本框 46">
            <a:extLst>
              <a:ext uri="{FF2B5EF4-FFF2-40B4-BE49-F238E27FC236}">
                <a16:creationId xmlns:a16="http://schemas.microsoft.com/office/drawing/2014/main" id="{90C2082C-6BDD-A1A5-4149-0AA275BE7CF9}"/>
              </a:ext>
            </a:extLst>
          </p:cNvPr>
          <p:cNvSpPr txBox="1"/>
          <p:nvPr/>
        </p:nvSpPr>
        <p:spPr>
          <a:xfrm>
            <a:off x="1355548" y="5417356"/>
            <a:ext cx="778845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buClr>
                <a:srgbClr val="ED7D31">
                  <a:lumMod val="75000"/>
                </a:srgbClr>
              </a:buClr>
              <a:defRPr/>
            </a:pPr>
            <a:r>
              <a:rPr lang="en" altLang="zh-CN" sz="1200" dirty="0">
                <a:solidFill>
                  <a:srgbClr val="0432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Wilson et al., Nature 590, 566 (2021)</a:t>
            </a:r>
          </a:p>
          <a:p>
            <a:pPr algn="r">
              <a:buClr>
                <a:srgbClr val="ED7D31">
                  <a:lumMod val="75000"/>
                </a:srgbClr>
              </a:buClr>
              <a:defRPr/>
            </a:pPr>
            <a:r>
              <a:rPr lang="en" altLang="zh-CN" sz="1200" dirty="0" err="1">
                <a:solidFill>
                  <a:srgbClr val="0432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Bulgac</a:t>
            </a:r>
            <a:r>
              <a:rPr lang="en" altLang="zh-CN" sz="1200" dirty="0">
                <a:solidFill>
                  <a:srgbClr val="0432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 et al., PRL 126, 142502 (2021); </a:t>
            </a:r>
            <a:r>
              <a:rPr lang="en" altLang="zh-CN" sz="1200" dirty="0" err="1">
                <a:solidFill>
                  <a:srgbClr val="0432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Bulgac</a:t>
            </a:r>
            <a:r>
              <a:rPr lang="en" altLang="zh-CN" sz="1200" dirty="0">
                <a:solidFill>
                  <a:srgbClr val="0432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 et al., PRL 128, 022501 (2022); Scamps et al., PRC 108 L061602 (2023)</a:t>
            </a:r>
          </a:p>
        </p:txBody>
      </p:sp>
      <p:cxnSp>
        <p:nvCxnSpPr>
          <p:cNvPr id="5" name="直接连接符 11">
            <a:extLst>
              <a:ext uri="{FF2B5EF4-FFF2-40B4-BE49-F238E27FC236}">
                <a16:creationId xmlns:a16="http://schemas.microsoft.com/office/drawing/2014/main" id="{94A7975D-DBEA-3F3F-C930-A77A113BE686}"/>
              </a:ext>
            </a:extLst>
          </p:cNvPr>
          <p:cNvCxnSpPr/>
          <p:nvPr/>
        </p:nvCxnSpPr>
        <p:spPr>
          <a:xfrm>
            <a:off x="0" y="665924"/>
            <a:ext cx="91440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灯片编号占位符 10">
            <a:extLst>
              <a:ext uri="{FF2B5EF4-FFF2-40B4-BE49-F238E27FC236}">
                <a16:creationId xmlns:a16="http://schemas.microsoft.com/office/drawing/2014/main" id="{5442D837-AC9D-6062-8939-CDF0F0B84AB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967794" y="6505502"/>
            <a:ext cx="2057400" cy="365125"/>
          </a:xfrm>
        </p:spPr>
        <p:txBody>
          <a:bodyPr/>
          <a:lstStyle/>
          <a:p>
            <a:fld id="{23E4AF15-1D98-4141-9DCF-22E250B8D5A3}" type="slidenum">
              <a:rPr lang="zh-CN" altLang="en-US" sz="1800" b="1" smtClean="0">
                <a:solidFill>
                  <a:srgbClr val="C0000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pPr/>
              <a:t>18</a:t>
            </a:fld>
            <a:endParaRPr lang="zh-CN" altLang="en-US" sz="1800" b="1" dirty="0">
              <a:solidFill>
                <a:srgbClr val="C00000"/>
              </a:solidFill>
              <a:latin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1878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3"/>
    </mc:Choice>
    <mc:Fallback xmlns="">
      <p:transition spd="slow" advTm="203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直接连接符 11">
            <a:extLst>
              <a:ext uri="{FF2B5EF4-FFF2-40B4-BE49-F238E27FC236}">
                <a16:creationId xmlns:a16="http://schemas.microsoft.com/office/drawing/2014/main" id="{D4F6CE04-308D-4170-9920-8AA404DBA3C9}"/>
              </a:ext>
            </a:extLst>
          </p:cNvPr>
          <p:cNvCxnSpPr/>
          <p:nvPr/>
        </p:nvCxnSpPr>
        <p:spPr>
          <a:xfrm>
            <a:off x="0" y="665924"/>
            <a:ext cx="91440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本框 12">
            <a:extLst>
              <a:ext uri="{FF2B5EF4-FFF2-40B4-BE49-F238E27FC236}">
                <a16:creationId xmlns:a16="http://schemas.microsoft.com/office/drawing/2014/main" id="{9057345B-B323-4339-AE05-FD0701411E7B}"/>
              </a:ext>
            </a:extLst>
          </p:cNvPr>
          <p:cNvSpPr txBox="1"/>
          <p:nvPr/>
        </p:nvSpPr>
        <p:spPr>
          <a:xfrm>
            <a:off x="118805" y="58964"/>
            <a:ext cx="8900248" cy="5799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  <a:buClr>
                <a:srgbClr val="C00000"/>
              </a:buClr>
            </a:pPr>
            <a:r>
              <a:rPr lang="en-US" altLang="zh-CN" sz="2800" dirty="0"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Spin distributions in the MNT reactions </a:t>
            </a:r>
            <a:r>
              <a:rPr lang="en-US" altLang="zh-CN" sz="2800" baseline="30000" dirty="0"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40</a:t>
            </a:r>
            <a:r>
              <a:rPr lang="en-US" altLang="zh-CN" sz="2800" dirty="0"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Ca + </a:t>
            </a:r>
            <a:r>
              <a:rPr lang="en-US" altLang="zh-CN" sz="2800" baseline="30000" dirty="0"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208</a:t>
            </a:r>
            <a:r>
              <a:rPr lang="en-US" altLang="zh-CN" sz="2800" dirty="0"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Pb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FECB7F20-8713-447C-AB25-B15D114BBB77}"/>
              </a:ext>
            </a:extLst>
          </p:cNvPr>
          <p:cNvSpPr/>
          <p:nvPr/>
        </p:nvSpPr>
        <p:spPr>
          <a:xfrm>
            <a:off x="0" y="6516748"/>
            <a:ext cx="9144000" cy="34023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灯片编号占位符 10">
            <a:extLst>
              <a:ext uri="{FF2B5EF4-FFF2-40B4-BE49-F238E27FC236}">
                <a16:creationId xmlns:a16="http://schemas.microsoft.com/office/drawing/2014/main" id="{5E6E3172-0FA6-09E6-C91C-4EEB14927DE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967794" y="6505502"/>
            <a:ext cx="2057400" cy="365125"/>
          </a:xfrm>
        </p:spPr>
        <p:txBody>
          <a:bodyPr/>
          <a:lstStyle/>
          <a:p>
            <a:fld id="{23E4AF15-1D98-4141-9DCF-22E250B8D5A3}" type="slidenum">
              <a:rPr lang="zh-CN" altLang="en-US" sz="1800" b="1" smtClean="0">
                <a:solidFill>
                  <a:srgbClr val="C0000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pPr/>
              <a:t>19</a:t>
            </a:fld>
            <a:endParaRPr lang="zh-CN" altLang="en-US" sz="1800" b="1" dirty="0">
              <a:solidFill>
                <a:srgbClr val="C00000"/>
              </a:solidFill>
              <a:latin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BC3B24EB-04FF-9FA8-3FA1-104E9F3A1DF7}"/>
              </a:ext>
            </a:extLst>
          </p:cNvPr>
          <p:cNvSpPr/>
          <p:nvPr/>
        </p:nvSpPr>
        <p:spPr>
          <a:xfrm>
            <a:off x="-84651" y="5950803"/>
            <a:ext cx="47926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n" altLang="zh-CN" sz="1400" b="1" dirty="0">
                <a:solidFill>
                  <a:srgbClr val="0432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DDZ</a:t>
            </a:r>
            <a:r>
              <a:rPr lang="en" altLang="zh-CN" sz="1400" dirty="0">
                <a:solidFill>
                  <a:srgbClr val="0432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zh-CN" sz="1400" dirty="0" err="1">
                <a:solidFill>
                  <a:srgbClr val="0432FF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Vretenar</a:t>
            </a:r>
            <a:r>
              <a:rPr lang="en-US" altLang="zh-CN" sz="1400" dirty="0">
                <a:solidFill>
                  <a:srgbClr val="0432FF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zh-CN" sz="1400" dirty="0">
                <a:solidFill>
                  <a:srgbClr val="0432FF"/>
                </a:solidFill>
                <a:latin typeface="Cambria" panose="020405030504060302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Nikšić</a:t>
            </a:r>
            <a:r>
              <a:rPr lang="en-US" altLang="zh-CN" sz="1400" dirty="0">
                <a:solidFill>
                  <a:srgbClr val="0432FF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Zhao, Meng</a:t>
            </a:r>
            <a:r>
              <a:rPr lang="en" altLang="zh-CN" sz="1400" dirty="0">
                <a:solidFill>
                  <a:srgbClr val="0432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, PLB 869, 139828 (2025) </a:t>
            </a:r>
            <a:r>
              <a:rPr lang="en-US" altLang="zh-CN" sz="1400" dirty="0">
                <a:solidFill>
                  <a:srgbClr val="0432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endParaRPr lang="en-US" altLang="zh-CN" sz="1400" dirty="0">
              <a:solidFill>
                <a:srgbClr val="0432FF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r"/>
            <a:endParaRPr lang="en" altLang="zh-CN" sz="1400" dirty="0">
              <a:solidFill>
                <a:srgbClr val="0432FF"/>
              </a:solidFill>
              <a:latin typeface="Cambria" panose="020405030504060302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1FB1EBC6-206F-DCAE-FEE2-7A5EF71713D6}"/>
              </a:ext>
            </a:extLst>
          </p:cNvPr>
          <p:cNvGrpSpPr/>
          <p:nvPr/>
        </p:nvGrpSpPr>
        <p:grpSpPr>
          <a:xfrm>
            <a:off x="4436223" y="2095688"/>
            <a:ext cx="3249673" cy="2997396"/>
            <a:chOff x="6132738" y="1666210"/>
            <a:chExt cx="3249673" cy="2997396"/>
          </a:xfrm>
        </p:grpSpPr>
        <p:sp>
          <p:nvSpPr>
            <p:cNvPr id="4" name="文本框 3">
              <a:extLst>
                <a:ext uri="{FF2B5EF4-FFF2-40B4-BE49-F238E27FC236}">
                  <a16:creationId xmlns:a16="http://schemas.microsoft.com/office/drawing/2014/main" id="{B8AA2BEC-975A-20F9-0B29-207F5F225B8F}"/>
                </a:ext>
              </a:extLst>
            </p:cNvPr>
            <p:cNvSpPr txBox="1"/>
            <p:nvPr/>
          </p:nvSpPr>
          <p:spPr>
            <a:xfrm>
              <a:off x="6132738" y="1666210"/>
              <a:ext cx="3249673" cy="420308"/>
            </a:xfrm>
            <a:prstGeom prst="rect">
              <a:avLst/>
            </a:prstGeom>
            <a:solidFill>
              <a:schemeClr val="bg2"/>
            </a:solidFill>
            <a:ln w="19050"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30000"/>
                </a:lnSpc>
                <a:buClr>
                  <a:srgbClr val="C00000"/>
                </a:buClr>
              </a:pPr>
              <a:r>
                <a:rPr kumimoji="1" lang="en-US" altLang="zh-CN" dirty="0">
                  <a:latin typeface="Comic Sans MS" panose="030F0902030302020204" pitchFamily="66" charset="0"/>
                  <a:cs typeface="Times New Roman" panose="02020603050405020304" pitchFamily="18" charset="0"/>
                </a:rPr>
                <a:t>Almost no nucleon transfer</a:t>
              </a:r>
            </a:p>
          </p:txBody>
        </p:sp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463D1F99-EC5C-5D45-6C3E-E55D06FD3E4F}"/>
                </a:ext>
              </a:extLst>
            </p:cNvPr>
            <p:cNvSpPr txBox="1"/>
            <p:nvPr/>
          </p:nvSpPr>
          <p:spPr>
            <a:xfrm>
              <a:off x="6165810" y="4243298"/>
              <a:ext cx="2039159" cy="420308"/>
            </a:xfrm>
            <a:prstGeom prst="rect">
              <a:avLst/>
            </a:prstGeom>
            <a:solidFill>
              <a:schemeClr val="bg2"/>
            </a:solidFill>
            <a:ln w="19050"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30000"/>
                </a:lnSpc>
                <a:buClr>
                  <a:srgbClr val="C00000"/>
                </a:buClr>
              </a:pPr>
              <a:r>
                <a:rPr kumimoji="1" lang="en-US" altLang="zh-CN" dirty="0">
                  <a:latin typeface="Comic Sans MS" panose="030F0902030302020204" pitchFamily="66" charset="0"/>
                  <a:cs typeface="Times New Roman" panose="02020603050405020304" pitchFamily="18" charset="0"/>
                </a:rPr>
                <a:t>Nucleon transfer</a:t>
              </a:r>
            </a:p>
          </p:txBody>
        </p:sp>
      </p:grpSp>
      <p:sp>
        <p:nvSpPr>
          <p:cNvPr id="14" name="文本框 13">
            <a:extLst>
              <a:ext uri="{FF2B5EF4-FFF2-40B4-BE49-F238E27FC236}">
                <a16:creationId xmlns:a16="http://schemas.microsoft.com/office/drawing/2014/main" id="{CFFF753C-FD24-7626-F0B8-5074A8D79907}"/>
              </a:ext>
            </a:extLst>
          </p:cNvPr>
          <p:cNvSpPr txBox="1"/>
          <p:nvPr/>
        </p:nvSpPr>
        <p:spPr>
          <a:xfrm>
            <a:off x="4976855" y="3034757"/>
            <a:ext cx="3935760" cy="121744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342900" indent="-342900">
              <a:lnSpc>
                <a:spcPct val="130000"/>
              </a:lnSpc>
              <a:spcAft>
                <a:spcPts val="600"/>
              </a:spcAft>
              <a:buFont typeface="Wingdings" pitchFamily="2" charset="2"/>
              <a:buChar char="ü"/>
            </a:pPr>
            <a:r>
              <a:rPr kumimoji="1" lang="en" altLang="zh-CN" dirty="0">
                <a:solidFill>
                  <a:srgbClr val="C00000"/>
                </a:solidFill>
                <a:latin typeface="Comic Sans MS" panose="030F0902030302020204" pitchFamily="66" charset="0"/>
                <a:cs typeface="Times New Roman" panose="02020603050405020304" pitchFamily="18" charset="0"/>
              </a:rPr>
              <a:t>The spins are generated.</a:t>
            </a:r>
          </a:p>
          <a:p>
            <a:pPr marL="342900" indent="-342900">
              <a:lnSpc>
                <a:spcPct val="130000"/>
              </a:lnSpc>
              <a:spcAft>
                <a:spcPts val="600"/>
              </a:spcAft>
              <a:buFont typeface="Wingdings" pitchFamily="2" charset="2"/>
              <a:buChar char="ü"/>
            </a:pPr>
            <a:r>
              <a:rPr kumimoji="1" lang="en" altLang="zh-CN" dirty="0">
                <a:solidFill>
                  <a:srgbClr val="C00000"/>
                </a:solidFill>
                <a:latin typeface="Comic Sans MS" panose="030F0902030302020204" pitchFamily="66" charset="0"/>
                <a:cs typeface="Times New Roman" panose="02020603050405020304" pitchFamily="18" charset="0"/>
              </a:rPr>
              <a:t>The orbital angular momentum is converted into intrinsic spin. 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1568F75B-9F17-AA93-4688-BB1930AD4683}"/>
                  </a:ext>
                </a:extLst>
              </p:cNvPr>
              <p:cNvSpPr txBox="1"/>
              <p:nvPr/>
            </p:nvSpPr>
            <p:spPr>
              <a:xfrm>
                <a:off x="5453566" y="1058766"/>
                <a:ext cx="1900007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sz="2000" b="0" i="1" smtClean="0">
                          <a:solidFill>
                            <a:srgbClr val="0432FF"/>
                          </a:solidFill>
                          <a:latin typeface="Cambria Math" panose="02040503050406030204" pitchFamily="18" charset="0"/>
                        </a:rPr>
                        <m:t>𝐽</m:t>
                      </m:r>
                      <m:r>
                        <a:rPr kumimoji="1" lang="en-US" altLang="zh-CN" sz="2000" b="0" i="1" smtClean="0">
                          <a:solidFill>
                            <a:srgbClr val="0432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kumimoji="1" lang="en-US" altLang="zh-CN" sz="2000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sz="2000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p>
                          <m:r>
                            <a:rPr kumimoji="1" lang="en-US" altLang="zh-CN" sz="2000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sup>
                      </m:sSup>
                      <m:r>
                        <a:rPr kumimoji="1" lang="en-US" altLang="zh-CN" sz="2000" b="0" i="1" smtClean="0">
                          <a:solidFill>
                            <a:srgbClr val="0432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kumimoji="1" lang="en-US" altLang="zh-CN" sz="2000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sz="2000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p>
                          <m:r>
                            <a:rPr kumimoji="1" lang="en-US" altLang="zh-CN" sz="2000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sup>
                      </m:sSup>
                      <m:r>
                        <a:rPr kumimoji="1" lang="en-US" altLang="zh-CN" sz="2000" b="0" i="1" smtClean="0">
                          <a:solidFill>
                            <a:srgbClr val="0432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kumimoji="1" lang="el-GR" altLang="zh-CN" sz="2000" b="0" i="1" smtClean="0">
                          <a:solidFill>
                            <a:srgbClr val="0432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𝛬</m:t>
                      </m:r>
                      <m:r>
                        <a:rPr kumimoji="1" lang="en-US" altLang="zh-CN" sz="2000" b="0" i="1" smtClean="0">
                          <a:solidFill>
                            <a:srgbClr val="0432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kumimoji="1" lang="zh-CN" altLang="en-US" sz="2000" dirty="0">
                  <a:solidFill>
                    <a:srgbClr val="0432FF"/>
                  </a:solidFill>
                </a:endParaRPr>
              </a:p>
            </p:txBody>
          </p:sp>
        </mc:Choice>
        <mc:Fallback xmlns="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1568F75B-9F17-AA93-4688-BB1930AD46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3566" y="1058766"/>
                <a:ext cx="1900007" cy="307777"/>
              </a:xfrm>
              <a:prstGeom prst="rect">
                <a:avLst/>
              </a:prstGeom>
              <a:blipFill>
                <a:blip r:embed="rId4"/>
                <a:stretch>
                  <a:fillRect l="-4000" b="-32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DD92CDEE-390E-C4CA-8D68-AE14AD6927A2}"/>
                  </a:ext>
                </a:extLst>
              </p:cNvPr>
              <p:cNvSpPr txBox="1"/>
              <p:nvPr/>
            </p:nvSpPr>
            <p:spPr>
              <a:xfrm>
                <a:off x="5041133" y="1519205"/>
                <a:ext cx="3464282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kumimoji="1" lang="en-US" altLang="zh-CN" sz="2000" dirty="0">
                    <a:solidFill>
                      <a:srgbClr val="0432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At</a:t>
                </a:r>
                <a:r>
                  <a:rPr kumimoji="1" lang="zh-CN" altLang="en-US" sz="2000" dirty="0">
                    <a:solidFill>
                      <a:srgbClr val="0432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kumimoji="1" lang="en-US" altLang="zh-CN" sz="2000" dirty="0">
                    <a:solidFill>
                      <a:srgbClr val="0432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beginning, </a:t>
                </a:r>
                <a14:m>
                  <m:oMath xmlns:m="http://schemas.openxmlformats.org/officeDocument/2006/math">
                    <m:r>
                      <a:rPr kumimoji="1" lang="en-US" altLang="zh-CN" sz="2000" i="1">
                        <a:solidFill>
                          <a:srgbClr val="0432FF"/>
                        </a:solidFill>
                        <a:latin typeface="Cambria Math" panose="02040503050406030204" pitchFamily="18" charset="0"/>
                      </a:rPr>
                      <m:t>𝐽</m:t>
                    </m:r>
                    <m:r>
                      <a:rPr kumimoji="1" lang="en-US" altLang="zh-CN" sz="2000" i="1">
                        <a:solidFill>
                          <a:srgbClr val="0432FF"/>
                        </a:solidFill>
                        <a:latin typeface="Cambria Math" panose="02040503050406030204" pitchFamily="18" charset="0"/>
                      </a:rPr>
                      <m:t>=0+0+</m:t>
                    </m:r>
                    <m:r>
                      <a:rPr kumimoji="1" lang="el-GR" altLang="zh-CN" sz="2000" i="1">
                        <a:solidFill>
                          <a:srgbClr val="0432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𝛬</m:t>
                    </m:r>
                  </m:oMath>
                </a14:m>
                <a:endParaRPr kumimoji="1" lang="zh-CN" altLang="en-US" sz="2000" dirty="0">
                  <a:solidFill>
                    <a:srgbClr val="0432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DD92CDEE-390E-C4CA-8D68-AE14AD6927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1133" y="1519205"/>
                <a:ext cx="3464282" cy="307777"/>
              </a:xfrm>
              <a:prstGeom prst="rect">
                <a:avLst/>
              </a:prstGeom>
              <a:blipFill>
                <a:blip r:embed="rId5"/>
                <a:stretch>
                  <a:fillRect l="-4380" t="-24000" b="-48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右箭头 23">
            <a:extLst>
              <a:ext uri="{FF2B5EF4-FFF2-40B4-BE49-F238E27FC236}">
                <a16:creationId xmlns:a16="http://schemas.microsoft.com/office/drawing/2014/main" id="{584C51F7-F69D-B2D7-639C-1852D11F3FFC}"/>
              </a:ext>
            </a:extLst>
          </p:cNvPr>
          <p:cNvSpPr/>
          <p:nvPr/>
        </p:nvSpPr>
        <p:spPr>
          <a:xfrm rot="5400000">
            <a:off x="3766487" y="3476023"/>
            <a:ext cx="1883003" cy="287686"/>
          </a:xfrm>
          <a:prstGeom prst="rightArrow">
            <a:avLst>
              <a:gd name="adj1" fmla="val 60398"/>
              <a:gd name="adj2" fmla="val 73175"/>
            </a:avLst>
          </a:prstGeom>
          <a:solidFill>
            <a:schemeClr val="accent5">
              <a:lumMod val="60000"/>
              <a:lumOff val="40000"/>
              <a:alpha val="63137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solidFill>
                <a:srgbClr val="C00000"/>
              </a:solidFill>
            </a:endParaRPr>
          </a:p>
        </p:txBody>
      </p:sp>
      <p:pic>
        <p:nvPicPr>
          <p:cNvPr id="35" name="图片 34">
            <a:extLst>
              <a:ext uri="{FF2B5EF4-FFF2-40B4-BE49-F238E27FC236}">
                <a16:creationId xmlns:a16="http://schemas.microsoft.com/office/drawing/2014/main" id="{1260E6DA-DF91-4537-525E-75B4470385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83971" y="1290491"/>
            <a:ext cx="1097634" cy="696575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47E89696-4254-7C9F-224E-43F82913BA3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6313" y="2759077"/>
            <a:ext cx="1199662" cy="606930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554A3519-07D9-2BE9-E8D1-CF390BCF7F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947" y="4309327"/>
            <a:ext cx="1199662" cy="422443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D885FC60-C019-138B-AC1C-33629F0042A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2139" y="900184"/>
            <a:ext cx="4094273" cy="5057632"/>
          </a:xfrm>
          <a:prstGeom prst="rect">
            <a:avLst/>
          </a:prstGeom>
        </p:spPr>
      </p:pic>
      <p:grpSp>
        <p:nvGrpSpPr>
          <p:cNvPr id="3" name="组合 2">
            <a:extLst>
              <a:ext uri="{FF2B5EF4-FFF2-40B4-BE49-F238E27FC236}">
                <a16:creationId xmlns:a16="http://schemas.microsoft.com/office/drawing/2014/main" id="{17F9D056-8E95-A8A1-9C03-E988B14AB988}"/>
              </a:ext>
            </a:extLst>
          </p:cNvPr>
          <p:cNvGrpSpPr/>
          <p:nvPr/>
        </p:nvGrpSpPr>
        <p:grpSpPr>
          <a:xfrm>
            <a:off x="6508454" y="5143091"/>
            <a:ext cx="2566938" cy="1282166"/>
            <a:chOff x="6340596" y="2187165"/>
            <a:chExt cx="2567607" cy="1415436"/>
          </a:xfrm>
        </p:grpSpPr>
        <p:grpSp>
          <p:nvGrpSpPr>
            <p:cNvPr id="7" name="组合 6">
              <a:extLst>
                <a:ext uri="{FF2B5EF4-FFF2-40B4-BE49-F238E27FC236}">
                  <a16:creationId xmlns:a16="http://schemas.microsoft.com/office/drawing/2014/main" id="{1DA713CB-289A-00AF-E3AD-E9956AC8F2AE}"/>
                </a:ext>
              </a:extLst>
            </p:cNvPr>
            <p:cNvGrpSpPr/>
            <p:nvPr/>
          </p:nvGrpSpPr>
          <p:grpSpPr>
            <a:xfrm>
              <a:off x="6340596" y="2193355"/>
              <a:ext cx="1983700" cy="1409246"/>
              <a:chOff x="6488786" y="1600630"/>
              <a:chExt cx="1983700" cy="1409246"/>
            </a:xfrm>
          </p:grpSpPr>
          <p:grpSp>
            <p:nvGrpSpPr>
              <p:cNvPr id="10" name="组合 9">
                <a:extLst>
                  <a:ext uri="{FF2B5EF4-FFF2-40B4-BE49-F238E27FC236}">
                    <a16:creationId xmlns:a16="http://schemas.microsoft.com/office/drawing/2014/main" id="{18A9240F-559B-85B0-506C-A56334B97FA8}"/>
                  </a:ext>
                </a:extLst>
              </p:cNvPr>
              <p:cNvGrpSpPr/>
              <p:nvPr/>
            </p:nvGrpSpPr>
            <p:grpSpPr>
              <a:xfrm>
                <a:off x="6488786" y="1600630"/>
                <a:ext cx="1983700" cy="1409246"/>
                <a:chOff x="6488786" y="1600630"/>
                <a:chExt cx="1983700" cy="1409246"/>
              </a:xfrm>
            </p:grpSpPr>
            <p:sp>
              <p:nvSpPr>
                <p:cNvPr id="18" name="椭圆 17">
                  <a:extLst>
                    <a:ext uri="{FF2B5EF4-FFF2-40B4-BE49-F238E27FC236}">
                      <a16:creationId xmlns:a16="http://schemas.microsoft.com/office/drawing/2014/main" id="{2786D43F-76E3-2997-BFE0-87ABD8498D37}"/>
                    </a:ext>
                  </a:extLst>
                </p:cNvPr>
                <p:cNvSpPr/>
                <p:nvPr/>
              </p:nvSpPr>
              <p:spPr>
                <a:xfrm>
                  <a:off x="6488786" y="1732085"/>
                  <a:ext cx="430823" cy="439615"/>
                </a:xfrm>
                <a:prstGeom prst="ellipse">
                  <a:avLst/>
                </a:prstGeom>
                <a:solidFill>
                  <a:schemeClr val="accent2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CN" altLang="en-US" sz="1799"/>
                </a:p>
              </p:txBody>
            </p:sp>
            <p:sp>
              <p:nvSpPr>
                <p:cNvPr id="19" name="椭圆 18">
                  <a:extLst>
                    <a:ext uri="{FF2B5EF4-FFF2-40B4-BE49-F238E27FC236}">
                      <a16:creationId xmlns:a16="http://schemas.microsoft.com/office/drawing/2014/main" id="{2142CA00-CE82-93C8-10EA-304638307408}"/>
                    </a:ext>
                  </a:extLst>
                </p:cNvPr>
                <p:cNvSpPr/>
                <p:nvPr/>
              </p:nvSpPr>
              <p:spPr>
                <a:xfrm>
                  <a:off x="7596554" y="2171700"/>
                  <a:ext cx="875932" cy="835269"/>
                </a:xfrm>
                <a:prstGeom prst="ellipse">
                  <a:avLst/>
                </a:prstGeom>
                <a:solidFill>
                  <a:schemeClr val="accent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CN" altLang="en-US" sz="1799"/>
                </a:p>
              </p:txBody>
            </p:sp>
            <p:cxnSp>
              <p:nvCxnSpPr>
                <p:cNvPr id="20" name="直线箭头连接符 19">
                  <a:extLst>
                    <a:ext uri="{FF2B5EF4-FFF2-40B4-BE49-F238E27FC236}">
                      <a16:creationId xmlns:a16="http://schemas.microsoft.com/office/drawing/2014/main" id="{D988669D-8B89-8CD5-4ABC-2F03AEFDC88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7323992" y="2589334"/>
                  <a:ext cx="710528" cy="17818"/>
                </a:xfrm>
                <a:prstGeom prst="straightConnector1">
                  <a:avLst/>
                </a:prstGeom>
                <a:ln w="28575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1" name="左大括号 20">
                  <a:extLst>
                    <a:ext uri="{FF2B5EF4-FFF2-40B4-BE49-F238E27FC236}">
                      <a16:creationId xmlns:a16="http://schemas.microsoft.com/office/drawing/2014/main" id="{BFE30ED6-AF9A-CDF4-ACFA-7AFCBAF9767A}"/>
                    </a:ext>
                  </a:extLst>
                </p:cNvPr>
                <p:cNvSpPr/>
                <p:nvPr/>
              </p:nvSpPr>
              <p:spPr>
                <a:xfrm>
                  <a:off x="6839590" y="1988030"/>
                  <a:ext cx="299001" cy="612840"/>
                </a:xfrm>
                <a:prstGeom prst="leftBrace">
                  <a:avLst/>
                </a:prstGeom>
                <a:ln w="28575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CN" altLang="en-US" sz="1799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2" name="文本框 21">
                      <a:extLst>
                        <a:ext uri="{FF2B5EF4-FFF2-40B4-BE49-F238E27FC236}">
                          <a16:creationId xmlns:a16="http://schemas.microsoft.com/office/drawing/2014/main" id="{1C08FE7E-7F18-D2A7-6E37-50CCC62678E0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508045" y="2154561"/>
                      <a:ext cx="367665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kumimoji="1" lang="en-US" altLang="zh-CN" sz="1799" i="1" dirty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𝑏</m:t>
                            </m:r>
                          </m:oMath>
                        </m:oMathPara>
                      </a14:m>
                      <a:endParaRPr kumimoji="1" lang="zh-CN" altLang="en-US" sz="1799" dirty="0">
                        <a:solidFill>
                          <a:srgbClr val="C000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55" name="文本框 54">
                      <a:extLst>
                        <a:ext uri="{FF2B5EF4-FFF2-40B4-BE49-F238E27FC236}">
                          <a16:creationId xmlns:a16="http://schemas.microsoft.com/office/drawing/2014/main" id="{E36C8777-790A-8384-8069-9F0DDFB6D8D8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6508045" y="2154561"/>
                      <a:ext cx="367665" cy="369332"/>
                    </a:xfrm>
                    <a:prstGeom prst="rect">
                      <a:avLst/>
                    </a:prstGeom>
                    <a:blipFill>
                      <a:blip r:embed="rId8"/>
                      <a:stretch>
                        <a:fillRect b="-3704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zh-CN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5" name="文本框 24">
                      <a:extLst>
                        <a:ext uri="{FF2B5EF4-FFF2-40B4-BE49-F238E27FC236}">
                          <a16:creationId xmlns:a16="http://schemas.microsoft.com/office/drawing/2014/main" id="{F68F6424-96E6-C064-4961-13128706B9D0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049263" y="1600630"/>
                      <a:ext cx="462371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kumimoji="1" lang="en-US" altLang="zh-CN" sz="1799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CN" sz="1799" i="1" dirty="0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kumimoji="1" lang="en-US" altLang="zh-CN" sz="1799" i="1" dirty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oMath>
                        </m:oMathPara>
                      </a14:m>
                      <a:endParaRPr kumimoji="1" lang="zh-CN" altLang="en-US" sz="1799" dirty="0"/>
                    </a:p>
                  </p:txBody>
                </p:sp>
              </mc:Choice>
              <mc:Fallback xmlns="">
                <p:sp>
                  <p:nvSpPr>
                    <p:cNvPr id="56" name="文本框 55">
                      <a:extLst>
                        <a:ext uri="{FF2B5EF4-FFF2-40B4-BE49-F238E27FC236}">
                          <a16:creationId xmlns:a16="http://schemas.microsoft.com/office/drawing/2014/main" id="{429086F9-F8C4-CD49-5861-08BF5421ACC8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7049263" y="1600630"/>
                      <a:ext cx="462371" cy="369332"/>
                    </a:xfrm>
                    <a:prstGeom prst="rect">
                      <a:avLst/>
                    </a:prstGeom>
                    <a:blipFill>
                      <a:blip r:embed="rId9"/>
                      <a:stretch>
                        <a:fillRect b="-7143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zh-CN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6" name="文本框 25">
                      <a:extLst>
                        <a:ext uri="{FF2B5EF4-FFF2-40B4-BE49-F238E27FC236}">
                          <a16:creationId xmlns:a16="http://schemas.microsoft.com/office/drawing/2014/main" id="{7501850F-83E6-E189-5932-795F07594208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136387" y="2640544"/>
                      <a:ext cx="467692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kumimoji="1" lang="en-US" altLang="zh-CN" sz="1799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CN" sz="1799" i="1" dirty="0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kumimoji="1" lang="en-US" altLang="zh-CN" sz="1799" i="1" dirty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oMath>
                        </m:oMathPara>
                      </a14:m>
                      <a:endParaRPr kumimoji="1" lang="zh-CN" altLang="en-US" sz="1799" dirty="0"/>
                    </a:p>
                  </p:txBody>
                </p:sp>
              </mc:Choice>
              <mc:Fallback xmlns="">
                <p:sp>
                  <p:nvSpPr>
                    <p:cNvPr id="57" name="文本框 56">
                      <a:extLst>
                        <a:ext uri="{FF2B5EF4-FFF2-40B4-BE49-F238E27FC236}">
                          <a16:creationId xmlns:a16="http://schemas.microsoft.com/office/drawing/2014/main" id="{3DFBE56E-1290-C07B-D744-4E9CA3F4EF4E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7136387" y="2640544"/>
                      <a:ext cx="467692" cy="369332"/>
                    </a:xfrm>
                    <a:prstGeom prst="rect">
                      <a:avLst/>
                    </a:prstGeom>
                    <a:blipFill>
                      <a:blip r:embed="rId10"/>
                      <a:stretch>
                        <a:fillRect b="-7143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zh-CN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cxnSp>
            <p:nvCxnSpPr>
              <p:cNvPr id="11" name="直线箭头连接符 10">
                <a:extLst>
                  <a:ext uri="{FF2B5EF4-FFF2-40B4-BE49-F238E27FC236}">
                    <a16:creationId xmlns:a16="http://schemas.microsoft.com/office/drawing/2014/main" id="{6B766778-0D86-0BAA-A89D-FC2036ECBB2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04197" y="1951892"/>
                <a:ext cx="619795" cy="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文本框 8">
                  <a:extLst>
                    <a:ext uri="{FF2B5EF4-FFF2-40B4-BE49-F238E27FC236}">
                      <a16:creationId xmlns:a16="http://schemas.microsoft.com/office/drawing/2014/main" id="{42A0749F-F99C-4EF1-5E2B-4BF03E4AF280}"/>
                    </a:ext>
                  </a:extLst>
                </p:cNvPr>
                <p:cNvSpPr txBox="1"/>
                <p:nvPr/>
              </p:nvSpPr>
              <p:spPr>
                <a:xfrm>
                  <a:off x="7455889" y="2187165"/>
                  <a:ext cx="1452314" cy="370135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l-GR" altLang="zh-CN" i="1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𝛬</m:t>
                        </m:r>
                        <m:r>
                          <a:rPr kumimoji="1" lang="en-US" altLang="zh-CN" sz="1799" i="1" dirty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kumimoji="1" lang="en-US" altLang="zh-CN" sz="1799" i="1" dirty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  <m:rad>
                          <m:radPr>
                            <m:degHide m:val="on"/>
                            <m:ctrlPr>
                              <a:rPr kumimoji="1" lang="en-US" altLang="zh-CN" sz="1799" i="1" dirty="0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kumimoji="1" lang="en-US" altLang="zh-CN" sz="1799" i="1" dirty="0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kumimoji="1" lang="en-US" altLang="zh-CN" sz="1799" i="1" dirty="0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𝜇</m:t>
                            </m:r>
                            <m:sSub>
                              <m:sSubPr>
                                <m:ctrlPr>
                                  <a:rPr kumimoji="1" lang="en-US" altLang="zh-CN" sz="1799" i="1" dirty="0">
                                    <a:solidFill>
                                      <a:srgbClr val="0432FF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CN" sz="1799" i="1" dirty="0">
                                    <a:solidFill>
                                      <a:srgbClr val="0432FF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𝐸</m:t>
                                </m:r>
                              </m:e>
                              <m:sub>
                                <m:r>
                                  <a:rPr kumimoji="1" lang="en-US" altLang="zh-CN" sz="1799" i="1" dirty="0">
                                    <a:solidFill>
                                      <a:srgbClr val="0432FF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𝑐𝑚</m:t>
                                </m:r>
                              </m:sub>
                            </m:sSub>
                          </m:e>
                        </m:rad>
                      </m:oMath>
                    </m:oMathPara>
                  </a14:m>
                  <a:endParaRPr kumimoji="1" lang="zh-CN" altLang="en-US" sz="1799" dirty="0">
                    <a:solidFill>
                      <a:srgbClr val="0432FF"/>
                    </a:solidFill>
                  </a:endParaRPr>
                </a:p>
              </p:txBody>
            </p:sp>
          </mc:Choice>
          <mc:Fallback xmlns="">
            <p:sp>
              <p:nvSpPr>
                <p:cNvPr id="9" name="文本框 8">
                  <a:extLst>
                    <a:ext uri="{FF2B5EF4-FFF2-40B4-BE49-F238E27FC236}">
                      <a16:creationId xmlns:a16="http://schemas.microsoft.com/office/drawing/2014/main" id="{42A0749F-F99C-4EF1-5E2B-4BF03E4AF28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55889" y="2187165"/>
                  <a:ext cx="1452314" cy="370135"/>
                </a:xfrm>
                <a:prstGeom prst="rect">
                  <a:avLst/>
                </a:prstGeom>
                <a:blipFill>
                  <a:blip r:embed="rId11"/>
                  <a:stretch>
                    <a:fillRect l="-3478" b="-14815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7" name="文本框 26">
            <a:extLst>
              <a:ext uri="{FF2B5EF4-FFF2-40B4-BE49-F238E27FC236}">
                <a16:creationId xmlns:a16="http://schemas.microsoft.com/office/drawing/2014/main" id="{0272D4D6-3B64-A532-BB7F-1937DD9BE3E9}"/>
              </a:ext>
            </a:extLst>
          </p:cNvPr>
          <p:cNvSpPr txBox="1"/>
          <p:nvPr/>
        </p:nvSpPr>
        <p:spPr>
          <a:xfrm>
            <a:off x="2380411" y="1141159"/>
            <a:ext cx="8467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b=6 </a:t>
            </a:r>
            <a:r>
              <a:rPr kumimoji="1" lang="en-US" altLang="zh-CN" dirty="0" err="1"/>
              <a:t>fm</a:t>
            </a:r>
            <a:endParaRPr kumimoji="1" lang="zh-CN" altLang="en-US" dirty="0"/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93C26842-F858-405D-C9A6-B01A68EAC150}"/>
              </a:ext>
            </a:extLst>
          </p:cNvPr>
          <p:cNvSpPr txBox="1"/>
          <p:nvPr/>
        </p:nvSpPr>
        <p:spPr>
          <a:xfrm>
            <a:off x="2311669" y="2584835"/>
            <a:ext cx="8467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b=5 </a:t>
            </a:r>
            <a:r>
              <a:rPr kumimoji="1" lang="en-US" altLang="zh-CN" dirty="0" err="1"/>
              <a:t>fm</a:t>
            </a:r>
            <a:endParaRPr kumimoji="1" lang="zh-CN" altLang="en-US" dirty="0"/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4BE46154-C53D-BAA3-3F89-7445A871DA5D}"/>
              </a:ext>
            </a:extLst>
          </p:cNvPr>
          <p:cNvSpPr txBox="1"/>
          <p:nvPr/>
        </p:nvSpPr>
        <p:spPr>
          <a:xfrm>
            <a:off x="2395110" y="4067540"/>
            <a:ext cx="11384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b=4.65 </a:t>
            </a:r>
            <a:r>
              <a:rPr kumimoji="1" lang="en-US" altLang="zh-CN" dirty="0" err="1"/>
              <a:t>fm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956557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3"/>
    </mc:Choice>
    <mc:Fallback xmlns="">
      <p:transition spd="slow" advTm="203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直接连接符 11">
            <a:extLst>
              <a:ext uri="{FF2B5EF4-FFF2-40B4-BE49-F238E27FC236}">
                <a16:creationId xmlns:a16="http://schemas.microsoft.com/office/drawing/2014/main" id="{D4F6CE04-308D-4170-9920-8AA404DBA3C9}"/>
              </a:ext>
            </a:extLst>
          </p:cNvPr>
          <p:cNvCxnSpPr/>
          <p:nvPr/>
        </p:nvCxnSpPr>
        <p:spPr>
          <a:xfrm>
            <a:off x="0" y="665924"/>
            <a:ext cx="91440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矩形 16">
            <a:extLst>
              <a:ext uri="{FF2B5EF4-FFF2-40B4-BE49-F238E27FC236}">
                <a16:creationId xmlns:a16="http://schemas.microsoft.com/office/drawing/2014/main" id="{FECB7F20-8713-447C-AB25-B15D114BBB77}"/>
              </a:ext>
            </a:extLst>
          </p:cNvPr>
          <p:cNvSpPr/>
          <p:nvPr/>
        </p:nvSpPr>
        <p:spPr>
          <a:xfrm>
            <a:off x="0" y="6516748"/>
            <a:ext cx="9144000" cy="34023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AB0E2B74-9F44-454B-180E-9D33E89D5998}"/>
              </a:ext>
            </a:extLst>
          </p:cNvPr>
          <p:cNvSpPr txBox="1"/>
          <p:nvPr/>
        </p:nvSpPr>
        <p:spPr>
          <a:xfrm>
            <a:off x="453885" y="1078613"/>
            <a:ext cx="8568238" cy="4700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200000"/>
              </a:lnSpc>
              <a:buClr>
                <a:srgbClr val="C00000"/>
              </a:buClr>
              <a:buFont typeface="Wingdings" pitchFamily="2" charset="2"/>
              <a:buChar char="u"/>
            </a:pPr>
            <a:r>
              <a:rPr lang="en-US" altLang="zh-CN" sz="2800" dirty="0"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Introduction</a:t>
            </a:r>
          </a:p>
          <a:p>
            <a:pPr marL="457200" indent="-457200">
              <a:lnSpc>
                <a:spcPct val="200000"/>
              </a:lnSpc>
              <a:buClr>
                <a:srgbClr val="C00000"/>
              </a:buClr>
              <a:buFont typeface="Wingdings" pitchFamily="2" charset="2"/>
              <a:buChar char="u"/>
            </a:pPr>
            <a:r>
              <a:rPr lang="en-US" altLang="zh-CN" sz="2800" dirty="0"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Relativistic time-dependent density functional theory</a:t>
            </a:r>
          </a:p>
          <a:p>
            <a:pPr marL="457200" indent="-457200">
              <a:lnSpc>
                <a:spcPct val="200000"/>
              </a:lnSpc>
              <a:buClr>
                <a:srgbClr val="C00000"/>
              </a:buClr>
              <a:buFont typeface="Wingdings" pitchFamily="2" charset="2"/>
              <a:buChar char="u"/>
            </a:pPr>
            <a:r>
              <a:rPr lang="en-US" altLang="zh-CN" sz="2800" dirty="0"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Multinucleon transfer reaction</a:t>
            </a:r>
          </a:p>
          <a:p>
            <a:pPr marL="914400" lvl="1" indent="-457200">
              <a:lnSpc>
                <a:spcPct val="150000"/>
              </a:lnSpc>
              <a:buClr>
                <a:srgbClr val="C00000"/>
              </a:buClr>
              <a:buFont typeface="Wingdings" pitchFamily="2" charset="2"/>
              <a:buChar char="Ø"/>
            </a:pPr>
            <a:r>
              <a:rPr lang="en-US" altLang="zh-CN" sz="2800" dirty="0"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Mass distribution</a:t>
            </a:r>
          </a:p>
          <a:p>
            <a:pPr marL="914400" lvl="1" indent="-457200">
              <a:lnSpc>
                <a:spcPct val="150000"/>
              </a:lnSpc>
              <a:buClr>
                <a:srgbClr val="C00000"/>
              </a:buClr>
              <a:buFont typeface="Wingdings" pitchFamily="2" charset="2"/>
              <a:buChar char="Ø"/>
            </a:pPr>
            <a:r>
              <a:rPr lang="en-US" altLang="zh-CN" sz="2800" dirty="0">
                <a:solidFill>
                  <a:prstClr val="black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Angular momentum distribution</a:t>
            </a:r>
            <a:endParaRPr lang="en-US" altLang="zh-CN" sz="2800" dirty="0">
              <a:latin typeface="Times New Roman" panose="02020603050405020304" pitchFamily="18" charset="0"/>
              <a:ea typeface="华文中宋" panose="02010600040101010101" pitchFamily="2" charset="-122"/>
              <a:cs typeface="Times New Roman" panose="02020603050405020304" pitchFamily="18" charset="0"/>
            </a:endParaRPr>
          </a:p>
          <a:p>
            <a:pPr marL="457200" indent="-457200">
              <a:lnSpc>
                <a:spcPct val="200000"/>
              </a:lnSpc>
              <a:buClr>
                <a:srgbClr val="C00000"/>
              </a:buClr>
              <a:buFont typeface="Wingdings" pitchFamily="2" charset="2"/>
              <a:buChar char="u"/>
            </a:pPr>
            <a:r>
              <a:rPr lang="en-US" altLang="zh-CN" sz="2800" dirty="0"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Summary and outlook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08FB220C-F008-94A2-E9F9-B9122501562B}"/>
              </a:ext>
            </a:extLst>
          </p:cNvPr>
          <p:cNvSpPr txBox="1"/>
          <p:nvPr/>
        </p:nvSpPr>
        <p:spPr>
          <a:xfrm>
            <a:off x="121876" y="-10854"/>
            <a:ext cx="8900247" cy="651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  <a:buClr>
                <a:srgbClr val="C00000"/>
              </a:buClr>
            </a:pPr>
            <a:r>
              <a:rPr lang="en-US" altLang="zh-CN" sz="3200" dirty="0">
                <a:latin typeface="Times New Roman" panose="02020603050405020304" pitchFamily="18" charset="0"/>
                <a:ea typeface="STZhongsong" panose="02010600040101010101" pitchFamily="2" charset="-122"/>
                <a:cs typeface="Times New Roman" panose="02020603050405020304" pitchFamily="18" charset="0"/>
              </a:rPr>
              <a:t>Contents</a:t>
            </a:r>
            <a:endParaRPr lang="en-US" altLang="zh-CN" sz="2800" dirty="0">
              <a:latin typeface="Times New Roman" panose="02020603050405020304" pitchFamily="18" charset="0"/>
              <a:ea typeface="STZhongsong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灯片编号占位符 10">
            <a:extLst>
              <a:ext uri="{FF2B5EF4-FFF2-40B4-BE49-F238E27FC236}">
                <a16:creationId xmlns:a16="http://schemas.microsoft.com/office/drawing/2014/main" id="{0E8D4A0D-E072-4267-CC33-2E8BEC508AA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967794" y="6505502"/>
            <a:ext cx="2057400" cy="365125"/>
          </a:xfrm>
        </p:spPr>
        <p:txBody>
          <a:bodyPr/>
          <a:lstStyle/>
          <a:p>
            <a:fld id="{23E4AF15-1D98-4141-9DCF-22E250B8D5A3}" type="slidenum">
              <a:rPr lang="zh-CN" altLang="en-US" sz="1800" b="1" smtClean="0">
                <a:solidFill>
                  <a:srgbClr val="C0000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pPr/>
              <a:t>2</a:t>
            </a:fld>
            <a:endParaRPr lang="zh-CN" altLang="en-US" sz="1800" b="1" dirty="0">
              <a:solidFill>
                <a:srgbClr val="C00000"/>
              </a:solidFill>
              <a:latin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9291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42"/>
    </mc:Choice>
    <mc:Fallback xmlns="">
      <p:transition spd="slow" advTm="5742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直接连接符 11">
            <a:extLst>
              <a:ext uri="{FF2B5EF4-FFF2-40B4-BE49-F238E27FC236}">
                <a16:creationId xmlns:a16="http://schemas.microsoft.com/office/drawing/2014/main" id="{D4F6CE04-308D-4170-9920-8AA404DBA3C9}"/>
              </a:ext>
            </a:extLst>
          </p:cNvPr>
          <p:cNvCxnSpPr/>
          <p:nvPr/>
        </p:nvCxnSpPr>
        <p:spPr>
          <a:xfrm>
            <a:off x="0" y="665924"/>
            <a:ext cx="91440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9057345B-B323-4339-AE05-FD0701411E7B}"/>
                  </a:ext>
                </a:extLst>
              </p:cNvPr>
              <p:cNvSpPr txBox="1"/>
              <p:nvPr/>
            </p:nvSpPr>
            <p:spPr>
              <a:xfrm>
                <a:off x="118804" y="58964"/>
                <a:ext cx="9143999" cy="5804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25000"/>
                  </a:lnSpc>
                  <a:buClr>
                    <a:srgbClr val="C00000"/>
                  </a:buClr>
                </a:pPr>
                <a:r>
                  <a:rPr lang="en-US" altLang="zh-CN" sz="2800" dirty="0">
                    <a:latin typeface="Times New Roman" panose="02020603050405020304" pitchFamily="18" charset="0"/>
                    <a:ea typeface="KaiTi" panose="02010609060101010101" pitchFamily="49" charset="-122"/>
                    <a:cs typeface="Times New Roman" panose="02020603050405020304" pitchFamily="18" charset="0"/>
                  </a:rPr>
                  <a:t>The joint spin distribution</a:t>
                </a:r>
                <a:r>
                  <a:rPr lang="zh-CN" altLang="en-US" sz="2800" dirty="0">
                    <a:latin typeface="Times New Roman" panose="02020603050405020304" pitchFamily="18" charset="0"/>
                    <a:ea typeface="KaiTi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dirty="0">
                    <a:latin typeface="Times New Roman" panose="02020603050405020304" pitchFamily="18" charset="0"/>
                    <a:ea typeface="KaiTi" panose="02010609060101010101" pitchFamily="49" charset="-122"/>
                    <a:cs typeface="Times New Roman" panose="02020603050405020304" pitchFamily="18" charset="0"/>
                  </a:rPr>
                  <a:t>of two fragments (</a:t>
                </a:r>
                <a14:m>
                  <m:oMath xmlns:m="http://schemas.openxmlformats.org/officeDocument/2006/math">
                    <m:r>
                      <a:rPr lang="en-US" altLang="zh-CN" sz="2800" i="1" dirty="0" smtClean="0">
                        <a:latin typeface="Cambria Math" panose="02040503050406030204" pitchFamily="18" charset="0"/>
                        <a:ea typeface="KaiTi" panose="02010609060101010101" pitchFamily="49" charset="-122"/>
                        <a:cs typeface="Times New Roman" panose="02020603050405020304" pitchFamily="18" charset="0"/>
                      </a:rPr>
                      <m:t>𝑦</m:t>
                    </m:r>
                  </m:oMath>
                </a14:m>
                <a:r>
                  <a:rPr lang="en-US" altLang="zh-CN" sz="2800" dirty="0">
                    <a:latin typeface="Times New Roman" panose="02020603050405020304" pitchFamily="18" charset="0"/>
                    <a:ea typeface="KaiTi" panose="02010609060101010101" pitchFamily="49" charset="-122"/>
                    <a:cs typeface="Times New Roman" panose="02020603050405020304" pitchFamily="18" charset="0"/>
                  </a:rPr>
                  <a:t>-axis)</a:t>
                </a:r>
              </a:p>
            </p:txBody>
          </p:sp>
        </mc:Choice>
        <mc:Fallback xmlns="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9057345B-B323-4339-AE05-FD0701411E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804" y="58964"/>
                <a:ext cx="9143999" cy="580415"/>
              </a:xfrm>
              <a:prstGeom prst="rect">
                <a:avLst/>
              </a:prstGeom>
              <a:blipFill>
                <a:blip r:embed="rId3"/>
                <a:stretch>
                  <a:fillRect l="-1387" b="-2978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矩形 16">
            <a:extLst>
              <a:ext uri="{FF2B5EF4-FFF2-40B4-BE49-F238E27FC236}">
                <a16:creationId xmlns:a16="http://schemas.microsoft.com/office/drawing/2014/main" id="{FECB7F20-8713-447C-AB25-B15D114BBB77}"/>
              </a:ext>
            </a:extLst>
          </p:cNvPr>
          <p:cNvSpPr/>
          <p:nvPr/>
        </p:nvSpPr>
        <p:spPr>
          <a:xfrm>
            <a:off x="0" y="6516748"/>
            <a:ext cx="9144000" cy="34023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B907B97A-109D-E531-BCE2-7B2E7966C47A}"/>
                  </a:ext>
                </a:extLst>
              </p:cNvPr>
              <p:cNvSpPr txBox="1"/>
              <p:nvPr/>
            </p:nvSpPr>
            <p:spPr>
              <a:xfrm>
                <a:off x="5606133" y="1818110"/>
                <a:ext cx="3758626" cy="453586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CN" sz="2000" i="1" smtClean="0">
                          <a:solidFill>
                            <a:srgbClr val="0432FF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altLang="zh-CN" sz="2000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CN" sz="2000" b="0" i="1" smtClean="0">
                                  <a:solidFill>
                                    <a:srgbClr val="0432FF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000" b="0" i="1" smtClean="0">
                                  <a:solidFill>
                                    <a:srgbClr val="0432FF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𝐾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CN" sz="2000" b="0" i="0" smtClean="0">
                                  <a:solidFill>
                                    <a:srgbClr val="0432FF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PLF</m:t>
                              </m:r>
                            </m:sub>
                          </m:sSub>
                          <m:r>
                            <a:rPr lang="en-US" altLang="zh-CN" sz="2000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 </m:t>
                          </m:r>
                          <m:sSub>
                            <m:sSubPr>
                              <m:ctrlPr>
                                <a:rPr lang="en-US" altLang="zh-CN" sz="2000" b="0" i="1" smtClean="0">
                                  <a:solidFill>
                                    <a:srgbClr val="0432FF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000" b="0" i="1" smtClean="0">
                                  <a:solidFill>
                                    <a:srgbClr val="0432FF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𝐾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CN" sz="2000" b="0" i="0" smtClean="0">
                                  <a:solidFill>
                                    <a:srgbClr val="0432FF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TLF</m:t>
                              </m:r>
                            </m:sub>
                          </m:sSub>
                        </m:e>
                      </m:d>
                      <m:r>
                        <a:rPr lang="en-US" altLang="zh-CN" sz="2000" b="0" i="1" smtClean="0">
                          <a:solidFill>
                            <a:srgbClr val="0432FF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begChr m:val="⟨"/>
                          <m:endChr m:val="⟩"/>
                          <m:ctrlPr>
                            <a:rPr lang="en-US" altLang="zh-CN" sz="2000" i="1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l-GR" altLang="zh-CN" sz="2000" i="1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Ψ</m:t>
                          </m:r>
                        </m:e>
                        <m:e>
                          <m:sSubSup>
                            <m:sSubSupPr>
                              <m:ctrlPr>
                                <a:rPr lang="en-US" altLang="zh-CN" sz="2000" i="1">
                                  <a:solidFill>
                                    <a:srgbClr val="0432FF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acc>
                                <m:accPr>
                                  <m:chr m:val="̂"/>
                                  <m:ctrlPr>
                                    <a:rPr lang="en-US" altLang="zh-CN" sz="2000" i="1">
                                      <a:solidFill>
                                        <a:srgbClr val="0432FF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CN" sz="2000" i="1">
                                      <a:solidFill>
                                        <a:srgbClr val="0432FF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𝑃</m:t>
                                  </m:r>
                                </m:e>
                              </m:acc>
                            </m:e>
                            <m:sub>
                              <m:sSub>
                                <m:sSubPr>
                                  <m:ctrlPr>
                                    <a:rPr lang="en-US" altLang="zh-CN" sz="2000" i="1">
                                      <a:solidFill>
                                        <a:srgbClr val="0432FF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000" i="1">
                                      <a:solidFill>
                                        <a:srgbClr val="0432FF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𝐾</m:t>
                                  </m:r>
                                </m:e>
                                <m:sub>
                                  <m:r>
                                    <a:rPr lang="en-US" altLang="zh-CN" sz="2000" b="0" i="1" smtClean="0">
                                      <a:solidFill>
                                        <a:srgbClr val="0432FF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𝑃</m:t>
                                  </m:r>
                                </m:sub>
                              </m:sSub>
                            </m:sub>
                            <m:sup>
                              <m:r>
                                <a:rPr lang="en-US" altLang="zh-CN" sz="2000" b="0" i="1" smtClean="0">
                                  <a:solidFill>
                                    <a:srgbClr val="0432FF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</m:sup>
                          </m:sSubSup>
                          <m:sSubSup>
                            <m:sSubSupPr>
                              <m:ctrlPr>
                                <a:rPr lang="en-US" altLang="zh-CN" sz="2000" i="1">
                                  <a:solidFill>
                                    <a:srgbClr val="0432FF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acc>
                                <m:accPr>
                                  <m:chr m:val="̂"/>
                                  <m:ctrlPr>
                                    <a:rPr lang="en-US" altLang="zh-CN" sz="2000" i="1">
                                      <a:solidFill>
                                        <a:srgbClr val="0432FF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CN" sz="2000" i="1">
                                      <a:solidFill>
                                        <a:srgbClr val="0432FF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𝑃</m:t>
                                  </m:r>
                                </m:e>
                              </m:acc>
                            </m:e>
                            <m:sub>
                              <m:sSub>
                                <m:sSubPr>
                                  <m:ctrlPr>
                                    <a:rPr lang="en-US" altLang="zh-CN" sz="2000" i="1">
                                      <a:solidFill>
                                        <a:srgbClr val="0432FF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000" i="1">
                                      <a:solidFill>
                                        <a:srgbClr val="0432FF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𝐾</m:t>
                                  </m:r>
                                </m:e>
                                <m:sub>
                                  <m:r>
                                    <a:rPr lang="en-US" altLang="zh-CN" sz="2000" b="0" i="1" smtClean="0">
                                      <a:solidFill>
                                        <a:srgbClr val="0432FF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𝑇</m:t>
                                  </m:r>
                                </m:sub>
                              </m:sSub>
                            </m:sub>
                            <m:sup>
                              <m:r>
                                <a:rPr lang="en-US" altLang="zh-CN" sz="2000" b="0" i="1" smtClean="0">
                                  <a:solidFill>
                                    <a:srgbClr val="0432FF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</m:sup>
                          </m:sSubSup>
                        </m:e>
                        <m:e>
                          <m:r>
                            <m:rPr>
                              <m:sty m:val="p"/>
                            </m:rPr>
                            <a:rPr lang="el-GR" altLang="zh-CN" sz="2000" i="1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Ψ</m:t>
                          </m:r>
                        </m:e>
                      </m:d>
                      <m:r>
                        <a:rPr lang="en-US" altLang="zh-CN" sz="2000" b="0" i="1" smtClean="0">
                          <a:solidFill>
                            <a:srgbClr val="0432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.</m:t>
                      </m:r>
                    </m:oMath>
                  </m:oMathPara>
                </a14:m>
                <a:endParaRPr lang="zh-CN" altLang="en-US" sz="2000" dirty="0">
                  <a:solidFill>
                    <a:srgbClr val="0432FF"/>
                  </a:solidFill>
                </a:endParaRPr>
              </a:p>
            </p:txBody>
          </p:sp>
        </mc:Choice>
        <mc:Fallback xmlns="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B907B97A-109D-E531-BCE2-7B2E7966C4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6133" y="1818110"/>
                <a:ext cx="3758626" cy="4535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灯片编号占位符 10">
            <a:extLst>
              <a:ext uri="{FF2B5EF4-FFF2-40B4-BE49-F238E27FC236}">
                <a16:creationId xmlns:a16="http://schemas.microsoft.com/office/drawing/2014/main" id="{9175EED6-76C1-70E2-7098-F89B5F41786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967794" y="6505502"/>
            <a:ext cx="2057400" cy="365125"/>
          </a:xfrm>
        </p:spPr>
        <p:txBody>
          <a:bodyPr/>
          <a:lstStyle/>
          <a:p>
            <a:fld id="{23E4AF15-1D98-4141-9DCF-22E250B8D5A3}" type="slidenum">
              <a:rPr lang="zh-CN" altLang="en-US" sz="1800" b="1" smtClean="0">
                <a:solidFill>
                  <a:srgbClr val="C0000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pPr/>
              <a:t>20</a:t>
            </a:fld>
            <a:endParaRPr lang="zh-CN" altLang="en-US" sz="1800" b="1" dirty="0">
              <a:solidFill>
                <a:srgbClr val="C00000"/>
              </a:solidFill>
              <a:latin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76AF9209-4B6C-AFDE-648F-8F0D9257798E}"/>
              </a:ext>
            </a:extLst>
          </p:cNvPr>
          <p:cNvSpPr txBox="1"/>
          <p:nvPr/>
        </p:nvSpPr>
        <p:spPr>
          <a:xfrm>
            <a:off x="5788259" y="4104198"/>
            <a:ext cx="3190462" cy="78040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Aft>
                <a:spcPts val="600"/>
              </a:spcAft>
            </a:pPr>
            <a:r>
              <a:rPr kumimoji="1" lang="en" altLang="zh-CN" dirty="0">
                <a:solidFill>
                  <a:srgbClr val="C00000"/>
                </a:solidFill>
                <a:latin typeface="Comic Sans MS" panose="030F0902030302020204" pitchFamily="66" charset="0"/>
                <a:cs typeface="Times New Roman" panose="02020603050405020304" pitchFamily="18" charset="0"/>
              </a:rPr>
              <a:t>Various collective rotational modes are revealed.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792D287D-256E-640C-5A1E-D7FAB8374F00}"/>
                  </a:ext>
                </a:extLst>
              </p:cNvPr>
              <p:cNvSpPr txBox="1"/>
              <p:nvPr/>
            </p:nvSpPr>
            <p:spPr>
              <a:xfrm>
                <a:off x="5936688" y="3117221"/>
                <a:ext cx="3014773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𝐾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18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PLF</m:t>
                        </m:r>
                      </m:sub>
                    </m:sSub>
                    <m:sSub>
                      <m:sSubPr>
                        <m:ctrlPr>
                          <a:rPr lang="en-US" altLang="zh-CN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𝐾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18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TLF</m:t>
                        </m:r>
                      </m:sub>
                    </m:sSub>
                    <m:r>
                      <a:rPr lang="en-US" altLang="zh-CN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&gt;0</m:t>
                    </m:r>
                  </m:oMath>
                </a14:m>
                <a:r>
                  <a:rPr lang="en-US" altLang="zh-CN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wriggling</a:t>
                </a:r>
                <a:endParaRPr lang="zh-CN" altLang="en-US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792D287D-256E-640C-5A1E-D7FAB8374F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6688" y="3117221"/>
                <a:ext cx="3014773" cy="369332"/>
              </a:xfrm>
              <a:prstGeom prst="rect">
                <a:avLst/>
              </a:prstGeom>
              <a:blipFill>
                <a:blip r:embed="rId5"/>
                <a:stretch>
                  <a:fillRect t="-6667" b="-23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B2FE76E2-33BD-8C80-FA73-38244495B4EE}"/>
                  </a:ext>
                </a:extLst>
              </p:cNvPr>
              <p:cNvSpPr txBox="1"/>
              <p:nvPr/>
            </p:nvSpPr>
            <p:spPr>
              <a:xfrm>
                <a:off x="5936688" y="3591726"/>
                <a:ext cx="3428071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𝐾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18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PLF</m:t>
                        </m:r>
                      </m:sub>
                    </m:sSub>
                    <m:sSub>
                      <m:sSubPr>
                        <m:ctrlPr>
                          <a:rPr lang="en-US" altLang="zh-CN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𝐾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18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TLF</m:t>
                        </m:r>
                      </m:sub>
                    </m:sSub>
                    <m:r>
                      <a:rPr lang="en-US" altLang="zh-CN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&lt;0</m:t>
                    </m:r>
                  </m:oMath>
                </a14:m>
                <a:r>
                  <a:rPr lang="en-US" altLang="zh-CN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bending</a:t>
                </a:r>
                <a:endParaRPr lang="zh-CN" altLang="en-US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B2FE76E2-33BD-8C80-FA73-38244495B4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6688" y="3591726"/>
                <a:ext cx="3428071" cy="369332"/>
              </a:xfrm>
              <a:prstGeom prst="rect">
                <a:avLst/>
              </a:prstGeom>
              <a:blipFill>
                <a:blip r:embed="rId6"/>
                <a:stretch>
                  <a:fillRect t="-6667" b="-23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文本框 23">
            <a:extLst>
              <a:ext uri="{FF2B5EF4-FFF2-40B4-BE49-F238E27FC236}">
                <a16:creationId xmlns:a16="http://schemas.microsoft.com/office/drawing/2014/main" id="{23E1F082-8214-AA6E-70B6-23CA96572BCC}"/>
              </a:ext>
            </a:extLst>
          </p:cNvPr>
          <p:cNvSpPr txBox="1"/>
          <p:nvPr/>
        </p:nvSpPr>
        <p:spPr>
          <a:xfrm>
            <a:off x="5604777" y="1400927"/>
            <a:ext cx="46373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dirty="0">
                <a:solidFill>
                  <a:srgbClr val="0432FF"/>
                </a:solidFill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Joint spin distribution:</a:t>
            </a:r>
            <a:r>
              <a:rPr lang="zh-CN" altLang="en-US" sz="2000" dirty="0">
                <a:solidFill>
                  <a:srgbClr val="0432FF"/>
                </a:solidFill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 </a:t>
            </a:r>
            <a:endParaRPr lang="zh-CN" altLang="en-US" sz="2000" dirty="0">
              <a:solidFill>
                <a:srgbClr val="0432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1E20341C-043A-42C2-DF31-051B2570D2CE}"/>
              </a:ext>
            </a:extLst>
          </p:cNvPr>
          <p:cNvSpPr/>
          <p:nvPr/>
        </p:nvSpPr>
        <p:spPr>
          <a:xfrm>
            <a:off x="4226413" y="5568200"/>
            <a:ext cx="47926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n" altLang="zh-CN" sz="1400" b="1" dirty="0">
                <a:solidFill>
                  <a:srgbClr val="0432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DDZ</a:t>
            </a:r>
            <a:r>
              <a:rPr lang="en" altLang="zh-CN" sz="1400" dirty="0">
                <a:solidFill>
                  <a:srgbClr val="0432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zh-CN" sz="1400" dirty="0" err="1">
                <a:solidFill>
                  <a:srgbClr val="0432FF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Vretenar</a:t>
            </a:r>
            <a:r>
              <a:rPr lang="en-US" altLang="zh-CN" sz="1400" dirty="0">
                <a:solidFill>
                  <a:srgbClr val="0432FF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zh-CN" sz="1400" dirty="0">
                <a:solidFill>
                  <a:srgbClr val="0432FF"/>
                </a:solidFill>
                <a:latin typeface="Cambria" panose="020405030504060302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Nikšić</a:t>
            </a:r>
            <a:r>
              <a:rPr lang="en-US" altLang="zh-CN" sz="1400" dirty="0">
                <a:solidFill>
                  <a:srgbClr val="0432FF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Zhao, Meng</a:t>
            </a:r>
            <a:r>
              <a:rPr lang="en" altLang="zh-CN" sz="1400" dirty="0">
                <a:solidFill>
                  <a:srgbClr val="0432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, PLB 869, 139828 (2025) </a:t>
            </a:r>
            <a:r>
              <a:rPr lang="en-US" altLang="zh-CN" sz="1400" dirty="0">
                <a:solidFill>
                  <a:srgbClr val="0432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endParaRPr lang="en-US" altLang="zh-CN" sz="1400" dirty="0">
              <a:solidFill>
                <a:srgbClr val="0432FF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r"/>
            <a:endParaRPr lang="en" altLang="zh-CN" sz="1400" dirty="0">
              <a:solidFill>
                <a:srgbClr val="0432FF"/>
              </a:solidFill>
              <a:latin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F86296AC-E0B7-4B4E-5287-25C6CC689CC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50638" y="1198119"/>
            <a:ext cx="368300" cy="381000"/>
          </a:xfrm>
          <a:prstGeom prst="rect">
            <a:avLst/>
          </a:prstGeom>
        </p:spPr>
      </p:pic>
      <p:grpSp>
        <p:nvGrpSpPr>
          <p:cNvPr id="16" name="组合 15">
            <a:extLst>
              <a:ext uri="{FF2B5EF4-FFF2-40B4-BE49-F238E27FC236}">
                <a16:creationId xmlns:a16="http://schemas.microsoft.com/office/drawing/2014/main" id="{77042D5D-2500-9623-F6DC-A3FB7F615C88}"/>
              </a:ext>
            </a:extLst>
          </p:cNvPr>
          <p:cNvGrpSpPr/>
          <p:nvPr/>
        </p:nvGrpSpPr>
        <p:grpSpPr>
          <a:xfrm>
            <a:off x="165279" y="1107796"/>
            <a:ext cx="5439498" cy="4480961"/>
            <a:chOff x="165279" y="1107796"/>
            <a:chExt cx="5439498" cy="4480961"/>
          </a:xfrm>
        </p:grpSpPr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58CC02AC-CF1B-D190-125F-D47FF0EFC21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65279" y="1107796"/>
              <a:ext cx="5439498" cy="4480961"/>
            </a:xfrm>
            <a:prstGeom prst="rect">
              <a:avLst/>
            </a:prstGeom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2C16FD10-AB82-5E02-3028-E733700A7AF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234970" y="1198119"/>
              <a:ext cx="469900" cy="419100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907537D2-7CDA-A377-6E94-5254C3B24807}"/>
                  </a:ext>
                </a:extLst>
              </p:cNvPr>
              <p:cNvSpPr txBox="1"/>
              <p:nvPr/>
            </p:nvSpPr>
            <p:spPr>
              <a:xfrm>
                <a:off x="4313506" y="1231725"/>
                <a:ext cx="516988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b="0" i="1" dirty="0" smtClean="0">
                          <a:latin typeface="Cambria Math" panose="02040503050406030204" pitchFamily="18" charset="0"/>
                          <a:ea typeface="KaiTi" panose="02010609060101010101" pitchFamily="49" charset="-122"/>
                          <a:cs typeface="Times New Roman" panose="02020603050405020304" pitchFamily="18" charset="0"/>
                        </a:rPr>
                        <m:t>𝑧</m:t>
                      </m:r>
                      <m:r>
                        <a:rPr lang="en-US" altLang="zh-CN" sz="2400" b="0" i="1" dirty="0" smtClean="0">
                          <a:latin typeface="Cambria Math" panose="02040503050406030204" pitchFamily="18" charset="0"/>
                          <a:ea typeface="KaiTi" panose="02010609060101010101" pitchFamily="49" charset="-122"/>
                          <a:cs typeface="Times New Roman" panose="02020603050405020304" pitchFamily="18" charset="0"/>
                        </a:rPr>
                        <m:t>′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907537D2-7CDA-A377-6E94-5254C3B248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3506" y="1231725"/>
                <a:ext cx="516988" cy="4616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文本框 3">
            <a:extLst>
              <a:ext uri="{FF2B5EF4-FFF2-40B4-BE49-F238E27FC236}">
                <a16:creationId xmlns:a16="http://schemas.microsoft.com/office/drawing/2014/main" id="{EF98B776-6966-C703-451C-5186A3533F64}"/>
              </a:ext>
            </a:extLst>
          </p:cNvPr>
          <p:cNvSpPr txBox="1"/>
          <p:nvPr/>
        </p:nvSpPr>
        <p:spPr>
          <a:xfrm>
            <a:off x="1184854" y="5900664"/>
            <a:ext cx="7011898" cy="452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  <a:spcAft>
                <a:spcPts val="1200"/>
              </a:spcAft>
            </a:pPr>
            <a:r>
              <a:rPr kumimoji="1" lang="en-US" altLang="zh-CN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How to quantify the correlations between the two fragments’ spins? </a:t>
            </a:r>
            <a:endParaRPr kumimoji="1" lang="en-US" altLang="zh-C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3693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3"/>
    </mc:Choice>
    <mc:Fallback xmlns="">
      <p:transition spd="slow" advTm="203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DEC9C3-6D77-4E35-DC5F-FDBEBECCF4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直接连接符 11">
            <a:extLst>
              <a:ext uri="{FF2B5EF4-FFF2-40B4-BE49-F238E27FC236}">
                <a16:creationId xmlns:a16="http://schemas.microsoft.com/office/drawing/2014/main" id="{3C5BD424-3645-65DC-CCD0-7E649578B6A4}"/>
              </a:ext>
            </a:extLst>
          </p:cNvPr>
          <p:cNvCxnSpPr/>
          <p:nvPr/>
        </p:nvCxnSpPr>
        <p:spPr>
          <a:xfrm>
            <a:off x="0" y="665924"/>
            <a:ext cx="91440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本框 12">
            <a:extLst>
              <a:ext uri="{FF2B5EF4-FFF2-40B4-BE49-F238E27FC236}">
                <a16:creationId xmlns:a16="http://schemas.microsoft.com/office/drawing/2014/main" id="{37FB1074-B8C0-BD3E-B695-6FF620320A3B}"/>
              </a:ext>
            </a:extLst>
          </p:cNvPr>
          <p:cNvSpPr txBox="1"/>
          <p:nvPr/>
        </p:nvSpPr>
        <p:spPr>
          <a:xfrm>
            <a:off x="118805" y="58964"/>
            <a:ext cx="8900248" cy="5799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  <a:buClr>
                <a:srgbClr val="C00000"/>
              </a:buClr>
            </a:pPr>
            <a:r>
              <a:rPr lang="en-US" altLang="zh-CN" sz="2800" dirty="0"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The correlations between two fragments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2B6B1D09-893A-2AFB-8836-5EC8E9E2E233}"/>
              </a:ext>
            </a:extLst>
          </p:cNvPr>
          <p:cNvSpPr/>
          <p:nvPr/>
        </p:nvSpPr>
        <p:spPr>
          <a:xfrm>
            <a:off x="0" y="6516748"/>
            <a:ext cx="9144000" cy="34023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灯片编号占位符 10">
            <a:extLst>
              <a:ext uri="{FF2B5EF4-FFF2-40B4-BE49-F238E27FC236}">
                <a16:creationId xmlns:a16="http://schemas.microsoft.com/office/drawing/2014/main" id="{965D99DE-BD9D-43B8-0649-1EB16B81691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967794" y="6505502"/>
            <a:ext cx="2057400" cy="365125"/>
          </a:xfrm>
        </p:spPr>
        <p:txBody>
          <a:bodyPr/>
          <a:lstStyle/>
          <a:p>
            <a:fld id="{23E4AF15-1D98-4141-9DCF-22E250B8D5A3}" type="slidenum">
              <a:rPr lang="zh-CN" altLang="en-US" sz="1800" b="1" smtClean="0">
                <a:solidFill>
                  <a:srgbClr val="C0000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pPr/>
              <a:t>21</a:t>
            </a:fld>
            <a:endParaRPr lang="zh-CN" altLang="en-US" sz="1800" b="1" dirty="0">
              <a:solidFill>
                <a:srgbClr val="C00000"/>
              </a:solidFill>
              <a:latin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2E953F16-C085-5C56-4526-DAB0457422ED}"/>
              </a:ext>
            </a:extLst>
          </p:cNvPr>
          <p:cNvSpPr txBox="1"/>
          <p:nvPr/>
        </p:nvSpPr>
        <p:spPr>
          <a:xfrm>
            <a:off x="4558425" y="4439780"/>
            <a:ext cx="4376310" cy="114050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buClr>
                <a:srgbClr val="C00000"/>
              </a:buClr>
            </a:pPr>
            <a:r>
              <a:rPr kumimoji="1" lang="en-US" altLang="zh-CN" dirty="0">
                <a:solidFill>
                  <a:srgbClr val="C00000"/>
                </a:solidFill>
                <a:latin typeface="Comic Sans MS" panose="030F0902030302020204" pitchFamily="66" charset="0"/>
                <a:cs typeface="Times New Roman" panose="02020603050405020304" pitchFamily="18" charset="0"/>
              </a:rPr>
              <a:t>The spins of the two fragments are correlated, but the correlations are rather weak.</a:t>
            </a:r>
          </a:p>
        </p:txBody>
      </p:sp>
      <p:grpSp>
        <p:nvGrpSpPr>
          <p:cNvPr id="31" name="组合 30">
            <a:extLst>
              <a:ext uri="{FF2B5EF4-FFF2-40B4-BE49-F238E27FC236}">
                <a16:creationId xmlns:a16="http://schemas.microsoft.com/office/drawing/2014/main" id="{586B5564-4A12-53F6-6B34-8231CE48AABF}"/>
              </a:ext>
            </a:extLst>
          </p:cNvPr>
          <p:cNvGrpSpPr/>
          <p:nvPr/>
        </p:nvGrpSpPr>
        <p:grpSpPr>
          <a:xfrm>
            <a:off x="4555249" y="1051588"/>
            <a:ext cx="4463804" cy="3186691"/>
            <a:chOff x="4757608" y="925039"/>
            <a:chExt cx="4463804" cy="3186691"/>
          </a:xfrm>
        </p:grpSpPr>
        <p:sp>
          <p:nvSpPr>
            <p:cNvPr id="28" name="文本框 27">
              <a:extLst>
                <a:ext uri="{FF2B5EF4-FFF2-40B4-BE49-F238E27FC236}">
                  <a16:creationId xmlns:a16="http://schemas.microsoft.com/office/drawing/2014/main" id="{7ECD3DF2-19C9-55B3-8098-F810C85ED543}"/>
                </a:ext>
              </a:extLst>
            </p:cNvPr>
            <p:cNvSpPr txBox="1"/>
            <p:nvPr/>
          </p:nvSpPr>
          <p:spPr>
            <a:xfrm>
              <a:off x="4757608" y="925039"/>
              <a:ext cx="4261445" cy="42030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  <a:spcAft>
                  <a:spcPts val="1200"/>
                </a:spcAft>
              </a:pPr>
              <a:r>
                <a:rPr kumimoji="1" lang="en-US" altLang="zh-CN" dirty="0">
                  <a:solidFill>
                    <a:srgbClr val="C00000"/>
                  </a:solidFill>
                  <a:latin typeface="Comic Sans MS" panose="030F0902030302020204" pitchFamily="66" charset="0"/>
                  <a:cs typeface="Times New Roman" panose="02020603050405020304" pitchFamily="18" charset="0"/>
                </a:rPr>
                <a:t>Entanglement Shannon entropy</a:t>
              </a:r>
              <a:r>
                <a:rPr kumimoji="1" lang="zh-CN" altLang="en-US" dirty="0">
                  <a:solidFill>
                    <a:srgbClr val="C00000"/>
                  </a:solidFill>
                  <a:latin typeface="Comic Sans MS" panose="030F0902030302020204" pitchFamily="66" charset="0"/>
                  <a:cs typeface="Times New Roman" panose="02020603050405020304" pitchFamily="18" charset="0"/>
                </a:rPr>
                <a:t> </a:t>
              </a:r>
              <a:r>
                <a:rPr kumimoji="1" lang="en" altLang="zh-CN" dirty="0">
                  <a:solidFill>
                    <a:srgbClr val="C00000"/>
                  </a:solidFill>
                  <a:latin typeface="Comic Sans MS" panose="030F0902030302020204" pitchFamily="66" charset="0"/>
                  <a:cs typeface="Times New Roman" panose="02020603050405020304" pitchFamily="18" charset="0"/>
                </a:rPr>
                <a:t>I(A, B)</a:t>
              </a:r>
              <a:endParaRPr kumimoji="1" lang="en-US" altLang="zh-CN" dirty="0">
                <a:latin typeface="Comic Sans MS" panose="030F0902030302020204" pitchFamily="66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文本框 32">
              <a:extLst>
                <a:ext uri="{FF2B5EF4-FFF2-40B4-BE49-F238E27FC236}">
                  <a16:creationId xmlns:a16="http://schemas.microsoft.com/office/drawing/2014/main" id="{6D312613-E2E4-6627-F4C6-34586A4A81E8}"/>
                </a:ext>
              </a:extLst>
            </p:cNvPr>
            <p:cNvSpPr txBox="1"/>
            <p:nvPr/>
          </p:nvSpPr>
          <p:spPr>
            <a:xfrm>
              <a:off x="4959968" y="3259124"/>
              <a:ext cx="4261444" cy="85260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  <a:buClr>
                  <a:srgbClr val="C00000"/>
                </a:buClr>
              </a:pPr>
              <a:r>
                <a:rPr kumimoji="1" lang="en-US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The smaller entanglement Shannon entropy</a:t>
              </a:r>
              <a:r>
                <a:rPr kumimoji="1" lang="zh-CN" alt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1" lang="en-US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indicates fewer correlations.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" name="文本框 1">
                  <a:extLst>
                    <a:ext uri="{FF2B5EF4-FFF2-40B4-BE49-F238E27FC236}">
                      <a16:creationId xmlns:a16="http://schemas.microsoft.com/office/drawing/2014/main" id="{28458CCA-4746-2468-A201-7F56F6925F20}"/>
                    </a:ext>
                  </a:extLst>
                </p:cNvPr>
                <p:cNvSpPr txBox="1"/>
                <p:nvPr/>
              </p:nvSpPr>
              <p:spPr>
                <a:xfrm>
                  <a:off x="5248657" y="2679554"/>
                  <a:ext cx="3888437" cy="53328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zh-CN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  <m:d>
                          <m:dPr>
                            <m:ctrlPr>
                              <a:rPr kumimoji="1" lang="en-US" altLang="zh-CN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CN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kumimoji="1" lang="en-US" altLang="zh-CN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kumimoji="1" lang="en-US" altLang="zh-CN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</m:d>
                        <m:r>
                          <a:rPr kumimoji="1" lang="en-US" altLang="zh-CN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=−</m:t>
                        </m:r>
                        <m:nary>
                          <m:naryPr>
                            <m:chr m:val="∑"/>
                            <m:limLoc m:val="subSup"/>
                            <m:supHide m:val="on"/>
                            <m:ctrlPr>
                              <a:rPr kumimoji="1" lang="en-US" altLang="zh-CN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1"/>
                              </m:rPr>
                              <a:rPr kumimoji="1" lang="en-US" altLang="zh-CN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kumimoji="1" lang="en-US" altLang="zh-CN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kumimoji="1" lang="en-US" altLang="zh-CN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sub>
                          <m:sup/>
                          <m:e>
                            <m:r>
                              <a:rPr kumimoji="1" lang="en-US" altLang="zh-CN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𝑃</m:t>
                            </m:r>
                            <m:d>
                              <m:dPr>
                                <m:ctrlPr>
                                  <a:rPr kumimoji="1" lang="en-US" altLang="zh-CN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kumimoji="1" lang="en-US" altLang="zh-CN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  <m:r>
                                  <a:rPr kumimoji="1" lang="en-US" altLang="zh-CN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kumimoji="1" lang="en-US" altLang="zh-CN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</m:e>
                            </m:d>
                            <m:func>
                              <m:funcPr>
                                <m:ctrlPr>
                                  <a:rPr kumimoji="1" lang="en-US" altLang="zh-CN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kumimoji="1" lang="en-US" altLang="zh-CN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ln</m:t>
                                </m:r>
                              </m:fName>
                              <m:e>
                                <m:d>
                                  <m:dPr>
                                    <m:ctrlPr>
                                      <a:rPr kumimoji="1" lang="en-US" altLang="zh-CN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kumimoji="1" lang="en-US" altLang="zh-CN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𝑃</m:t>
                                    </m:r>
                                    <m:d>
                                      <m:dPr>
                                        <m:ctrlPr>
                                          <a:rPr kumimoji="1" lang="en-US" altLang="zh-CN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kumimoji="1" lang="en-US" altLang="zh-CN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  <m:r>
                                          <a:rPr kumimoji="1" lang="en-US" altLang="zh-CN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,</m:t>
                                        </m:r>
                                        <m:r>
                                          <a:rPr kumimoji="1" lang="en-US" altLang="zh-CN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𝐵</m:t>
                                        </m:r>
                                      </m:e>
                                    </m:d>
                                  </m:e>
                                </m:d>
                              </m:e>
                            </m:func>
                          </m:e>
                        </m:nary>
                        <m:r>
                          <a:rPr kumimoji="1" lang="en-US" altLang="zh-CN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</m:oMath>
                    </m:oMathPara>
                  </a14:m>
                  <a:endParaRPr kumimoji="1" lang="zh-CN" altLang="en-US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" name="文本框 1">
                  <a:extLst>
                    <a:ext uri="{FF2B5EF4-FFF2-40B4-BE49-F238E27FC236}">
                      <a16:creationId xmlns:a16="http://schemas.microsoft.com/office/drawing/2014/main" id="{0E630114-280C-C56F-1EFB-A30FCD43C73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48657" y="2679554"/>
                  <a:ext cx="3888437" cy="533288"/>
                </a:xfrm>
                <a:prstGeom prst="rect">
                  <a:avLst/>
                </a:prstGeom>
                <a:blipFill>
                  <a:blip r:embed="rId3"/>
                  <a:stretch>
                    <a:fillRect l="-977" t="-190698" b="-267442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文本框 2">
                  <a:extLst>
                    <a:ext uri="{FF2B5EF4-FFF2-40B4-BE49-F238E27FC236}">
                      <a16:creationId xmlns:a16="http://schemas.microsoft.com/office/drawing/2014/main" id="{8FFCCD3D-EF11-2158-FE71-3A3DBF42DCE6}"/>
                    </a:ext>
                  </a:extLst>
                </p:cNvPr>
                <p:cNvSpPr txBox="1"/>
                <p:nvPr/>
              </p:nvSpPr>
              <p:spPr>
                <a:xfrm>
                  <a:off x="5247066" y="1584945"/>
                  <a:ext cx="3433761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zh-CN" b="0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  <m:d>
                          <m:dPr>
                            <m:ctrlPr>
                              <a:rPr kumimoji="1" lang="en-US" altLang="zh-CN" b="0" i="1" smtClean="0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CN" b="0" i="1" smtClean="0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kumimoji="1" lang="en-US" altLang="zh-CN" b="0" i="1" smtClean="0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kumimoji="1" lang="en-US" altLang="zh-CN" b="0" i="1" smtClean="0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</m:d>
                        <m:r>
                          <a:rPr kumimoji="1" lang="en-US" altLang="zh-CN" b="0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kumimoji="1" lang="en-US" altLang="zh-CN" b="0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  <m:d>
                          <m:dPr>
                            <m:ctrlPr>
                              <a:rPr kumimoji="1" lang="en-US" altLang="zh-CN" b="0" i="1" smtClean="0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CN" b="0" i="1" smtClean="0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</m:d>
                        <m:r>
                          <a:rPr kumimoji="1" lang="en-US" altLang="zh-CN" b="0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kumimoji="1" lang="en-US" altLang="zh-CN" b="0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  <m:d>
                          <m:dPr>
                            <m:ctrlPr>
                              <a:rPr kumimoji="1" lang="en-US" altLang="zh-CN" b="0" i="1" smtClean="0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CN" b="0" i="1" smtClean="0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</m:d>
                        <m:r>
                          <a:rPr kumimoji="1" lang="en-US" altLang="zh-CN" b="0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kumimoji="1" lang="en-US" altLang="zh-CN" b="0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  <m:d>
                          <m:dPr>
                            <m:ctrlPr>
                              <a:rPr kumimoji="1" lang="en-US" altLang="zh-CN" b="0" i="1" smtClean="0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CN" b="0" i="1" smtClean="0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kumimoji="1" lang="en-US" altLang="zh-CN" b="0" i="1" smtClean="0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kumimoji="1" lang="en-US" altLang="zh-CN" b="0" i="1" smtClean="0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</m:d>
                        <m:r>
                          <a:rPr kumimoji="1" lang="en-US" altLang="zh-CN" b="0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</m:oMath>
                    </m:oMathPara>
                  </a14:m>
                  <a:endParaRPr kumimoji="1" lang="zh-CN" altLang="en-US" dirty="0">
                    <a:solidFill>
                      <a:srgbClr val="0432FF"/>
                    </a:solidFill>
                  </a:endParaRPr>
                </a:p>
              </p:txBody>
            </p:sp>
          </mc:Choice>
          <mc:Fallback xmlns="">
            <p:sp>
              <p:nvSpPr>
                <p:cNvPr id="3" name="文本框 2">
                  <a:extLst>
                    <a:ext uri="{FF2B5EF4-FFF2-40B4-BE49-F238E27FC236}">
                      <a16:creationId xmlns:a16="http://schemas.microsoft.com/office/drawing/2014/main" id="{806B8773-E288-5DE7-6F87-636298E277C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47066" y="1584945"/>
                  <a:ext cx="3433761" cy="276999"/>
                </a:xfrm>
                <a:prstGeom prst="rect">
                  <a:avLst/>
                </a:prstGeom>
                <a:blipFill>
                  <a:blip r:embed="rId4"/>
                  <a:stretch>
                    <a:fillRect l="-1103" b="-4348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文本框 3">
                  <a:extLst>
                    <a:ext uri="{FF2B5EF4-FFF2-40B4-BE49-F238E27FC236}">
                      <a16:creationId xmlns:a16="http://schemas.microsoft.com/office/drawing/2014/main" id="{6E97F919-B129-61A1-39B8-2F713386C3E1}"/>
                    </a:ext>
                  </a:extLst>
                </p:cNvPr>
                <p:cNvSpPr txBox="1"/>
                <p:nvPr/>
              </p:nvSpPr>
              <p:spPr>
                <a:xfrm>
                  <a:off x="5247066" y="2068308"/>
                  <a:ext cx="2999667" cy="51058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zh-CN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  <m:d>
                          <m:dPr>
                            <m:ctrlPr>
                              <a:rPr kumimoji="1" lang="en-US" altLang="zh-CN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CN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</m:d>
                        <m:r>
                          <a:rPr kumimoji="1" lang="en-US" altLang="zh-CN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=−</m:t>
                        </m:r>
                        <m:nary>
                          <m:naryPr>
                            <m:chr m:val="∑"/>
                            <m:limLoc m:val="subSup"/>
                            <m:supHide m:val="on"/>
                            <m:ctrlPr>
                              <a:rPr kumimoji="1" lang="en-US" altLang="zh-CN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1"/>
                              </m:rPr>
                              <a:rPr kumimoji="1" lang="en-US" altLang="zh-CN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b>
                          <m:sup/>
                          <m:e>
                            <m:r>
                              <a:rPr kumimoji="1" lang="en-US" altLang="zh-CN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𝑃</m:t>
                            </m:r>
                            <m:d>
                              <m:dPr>
                                <m:ctrlPr>
                                  <a:rPr kumimoji="1" lang="en-US" altLang="zh-CN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kumimoji="1" lang="en-US" altLang="zh-CN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</m:d>
                            <m:func>
                              <m:funcPr>
                                <m:ctrlPr>
                                  <a:rPr kumimoji="1" lang="en-US" altLang="zh-CN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kumimoji="1" lang="en-US" altLang="zh-CN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ln</m:t>
                                </m:r>
                              </m:fName>
                              <m:e>
                                <m:d>
                                  <m:dPr>
                                    <m:ctrlPr>
                                      <a:rPr kumimoji="1" lang="en-US" altLang="zh-CN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kumimoji="1" lang="en-US" altLang="zh-CN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𝑃</m:t>
                                    </m:r>
                                    <m:d>
                                      <m:dPr>
                                        <m:ctrlPr>
                                          <a:rPr kumimoji="1" lang="en-US" altLang="zh-CN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kumimoji="1" lang="en-US" altLang="zh-CN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</m:d>
                                  </m:e>
                                </m:d>
                              </m:e>
                            </m:func>
                          </m:e>
                        </m:nary>
                        <m:r>
                          <a:rPr kumimoji="1" lang="en-US" altLang="zh-CN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</m:oMath>
                    </m:oMathPara>
                  </a14:m>
                  <a:endParaRPr kumimoji="1" lang="zh-CN" altLang="en-US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4" name="文本框 3">
                  <a:extLst>
                    <a:ext uri="{FF2B5EF4-FFF2-40B4-BE49-F238E27FC236}">
                      <a16:creationId xmlns:a16="http://schemas.microsoft.com/office/drawing/2014/main" id="{1B6D9844-CC50-8F3C-A8F1-D7D9AEAC94E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47066" y="2068308"/>
                  <a:ext cx="2999667" cy="510589"/>
                </a:xfrm>
                <a:prstGeom prst="rect">
                  <a:avLst/>
                </a:prstGeom>
                <a:blipFill>
                  <a:blip r:embed="rId5"/>
                  <a:stretch>
                    <a:fillRect l="-1266" t="-195238" b="-273810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27" name="图片 26">
            <a:extLst>
              <a:ext uri="{FF2B5EF4-FFF2-40B4-BE49-F238E27FC236}">
                <a16:creationId xmlns:a16="http://schemas.microsoft.com/office/drawing/2014/main" id="{6DBB5FA5-0448-ADEA-5291-7335391FDD2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1726795" y="4245714"/>
            <a:ext cx="591019" cy="388132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F1BAD174-2216-DAAA-4443-D47253B4E7F1}"/>
              </a:ext>
            </a:extLst>
          </p:cNvPr>
          <p:cNvSpPr/>
          <p:nvPr/>
        </p:nvSpPr>
        <p:spPr>
          <a:xfrm>
            <a:off x="4350260" y="5775661"/>
            <a:ext cx="47926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n" altLang="zh-CN" sz="1400" b="1" dirty="0">
                <a:solidFill>
                  <a:srgbClr val="0432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DDZ</a:t>
            </a:r>
            <a:r>
              <a:rPr lang="en" altLang="zh-CN" sz="1400" dirty="0">
                <a:solidFill>
                  <a:srgbClr val="0432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zh-CN" sz="1400" dirty="0" err="1">
                <a:solidFill>
                  <a:srgbClr val="0432FF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Vretenar</a:t>
            </a:r>
            <a:r>
              <a:rPr lang="en-US" altLang="zh-CN" sz="1400" dirty="0">
                <a:solidFill>
                  <a:srgbClr val="0432FF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zh-CN" sz="1400" dirty="0">
                <a:solidFill>
                  <a:srgbClr val="0432FF"/>
                </a:solidFill>
                <a:latin typeface="Cambria" panose="020405030504060302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Nikšić</a:t>
            </a:r>
            <a:r>
              <a:rPr lang="en-US" altLang="zh-CN" sz="1400" dirty="0">
                <a:solidFill>
                  <a:srgbClr val="0432FF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Zhao, Meng</a:t>
            </a:r>
            <a:r>
              <a:rPr lang="en" altLang="zh-CN" sz="1400" dirty="0">
                <a:solidFill>
                  <a:srgbClr val="0432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, PLB 869, 139828 (2025) </a:t>
            </a:r>
            <a:r>
              <a:rPr lang="en-US" altLang="zh-CN" sz="1400" dirty="0">
                <a:solidFill>
                  <a:srgbClr val="0432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endParaRPr lang="en-US" altLang="zh-CN" sz="1400" dirty="0">
              <a:solidFill>
                <a:srgbClr val="0432FF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r"/>
            <a:endParaRPr lang="en" altLang="zh-CN" sz="1400" dirty="0">
              <a:solidFill>
                <a:srgbClr val="0432FF"/>
              </a:solidFill>
              <a:latin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385FB2AC-F74A-56E9-3288-F850B5AF3393}"/>
              </a:ext>
            </a:extLst>
          </p:cNvPr>
          <p:cNvSpPr txBox="1"/>
          <p:nvPr/>
        </p:nvSpPr>
        <p:spPr>
          <a:xfrm>
            <a:off x="-1793174" y="515389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CN" altLang="en-US" dirty="0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71D17ACC-98B7-AF58-F7E6-34DD67CE8D3C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716" r="1" b="351"/>
          <a:stretch>
            <a:fillRect/>
          </a:stretch>
        </p:blipFill>
        <p:spPr>
          <a:xfrm>
            <a:off x="398585" y="950701"/>
            <a:ext cx="3775366" cy="5180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04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3"/>
    </mc:Choice>
    <mc:Fallback xmlns="">
      <p:transition spd="slow" advTm="203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BD43BE-524E-5674-D1B2-01B83A5183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直接连接符 11">
            <a:extLst>
              <a:ext uri="{FF2B5EF4-FFF2-40B4-BE49-F238E27FC236}">
                <a16:creationId xmlns:a16="http://schemas.microsoft.com/office/drawing/2014/main" id="{59F27AA3-C701-B95E-5FF7-678838F159BF}"/>
              </a:ext>
            </a:extLst>
          </p:cNvPr>
          <p:cNvCxnSpPr/>
          <p:nvPr/>
        </p:nvCxnSpPr>
        <p:spPr>
          <a:xfrm>
            <a:off x="0" y="665924"/>
            <a:ext cx="91440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矩形 16">
            <a:extLst>
              <a:ext uri="{FF2B5EF4-FFF2-40B4-BE49-F238E27FC236}">
                <a16:creationId xmlns:a16="http://schemas.microsoft.com/office/drawing/2014/main" id="{CB475A33-E401-53D1-124E-AEA635988445}"/>
              </a:ext>
            </a:extLst>
          </p:cNvPr>
          <p:cNvSpPr/>
          <p:nvPr/>
        </p:nvSpPr>
        <p:spPr>
          <a:xfrm>
            <a:off x="0" y="6516748"/>
            <a:ext cx="9144000" cy="34023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8CC284D9-6FC6-B656-1DDC-60281CA49316}"/>
              </a:ext>
            </a:extLst>
          </p:cNvPr>
          <p:cNvSpPr txBox="1"/>
          <p:nvPr/>
        </p:nvSpPr>
        <p:spPr>
          <a:xfrm>
            <a:off x="453885" y="1078613"/>
            <a:ext cx="8568238" cy="4700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200000"/>
              </a:lnSpc>
              <a:buClr>
                <a:srgbClr val="C00000"/>
              </a:buClr>
              <a:buFont typeface="Wingdings" pitchFamily="2" charset="2"/>
              <a:buChar char="u"/>
            </a:pPr>
            <a:r>
              <a:rPr lang="en-US" altLang="zh-CN" sz="2800" dirty="0"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Introduction</a:t>
            </a:r>
          </a:p>
          <a:p>
            <a:pPr marL="457200" indent="-457200">
              <a:lnSpc>
                <a:spcPct val="200000"/>
              </a:lnSpc>
              <a:buClr>
                <a:srgbClr val="C00000"/>
              </a:buClr>
              <a:buFont typeface="Wingdings" pitchFamily="2" charset="2"/>
              <a:buChar char="u"/>
            </a:pPr>
            <a:r>
              <a:rPr lang="en-US" altLang="zh-CN" sz="2800" dirty="0"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Relativistic time-dependent density functional theory</a:t>
            </a:r>
          </a:p>
          <a:p>
            <a:pPr marL="457200" indent="-457200">
              <a:lnSpc>
                <a:spcPct val="200000"/>
              </a:lnSpc>
              <a:buClr>
                <a:srgbClr val="C00000"/>
              </a:buClr>
              <a:buFont typeface="Wingdings" pitchFamily="2" charset="2"/>
              <a:buChar char="u"/>
            </a:pPr>
            <a:r>
              <a:rPr lang="en-US" altLang="zh-CN" sz="2800" dirty="0"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Multinucleon transfer reaction</a:t>
            </a:r>
          </a:p>
          <a:p>
            <a:pPr marL="914400" lvl="1" indent="-457200">
              <a:lnSpc>
                <a:spcPct val="150000"/>
              </a:lnSpc>
              <a:buClr>
                <a:srgbClr val="C00000"/>
              </a:buClr>
              <a:buFont typeface="Wingdings" pitchFamily="2" charset="2"/>
              <a:buChar char="Ø"/>
            </a:pPr>
            <a:r>
              <a:rPr lang="en-US" altLang="zh-CN" sz="2800" dirty="0"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Mass distribution</a:t>
            </a:r>
          </a:p>
          <a:p>
            <a:pPr marL="914400" lvl="1" indent="-457200">
              <a:lnSpc>
                <a:spcPct val="150000"/>
              </a:lnSpc>
              <a:buClr>
                <a:srgbClr val="C00000"/>
              </a:buClr>
              <a:buFont typeface="Wingdings" pitchFamily="2" charset="2"/>
              <a:buChar char="Ø"/>
            </a:pPr>
            <a:r>
              <a:rPr lang="en-US" altLang="zh-CN" sz="2800" dirty="0">
                <a:solidFill>
                  <a:prstClr val="black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Angular momentum distribution</a:t>
            </a:r>
            <a:endParaRPr lang="en-US" altLang="zh-CN" sz="2800" dirty="0">
              <a:latin typeface="Times New Roman" panose="02020603050405020304" pitchFamily="18" charset="0"/>
              <a:ea typeface="华文中宋" panose="02010600040101010101" pitchFamily="2" charset="-122"/>
              <a:cs typeface="Times New Roman" panose="02020603050405020304" pitchFamily="18" charset="0"/>
            </a:endParaRPr>
          </a:p>
          <a:p>
            <a:pPr marL="457200" indent="-457200">
              <a:lnSpc>
                <a:spcPct val="200000"/>
              </a:lnSpc>
              <a:buClr>
                <a:srgbClr val="C00000"/>
              </a:buClr>
              <a:buFont typeface="Wingdings" pitchFamily="2" charset="2"/>
              <a:buChar char="u"/>
            </a:pPr>
            <a:r>
              <a:rPr lang="en-US" altLang="zh-CN" sz="2800" dirty="0">
                <a:solidFill>
                  <a:srgbClr val="C00000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Summary and outlook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72A21CF5-DC86-DEDC-D3E7-7205E30378B9}"/>
              </a:ext>
            </a:extLst>
          </p:cNvPr>
          <p:cNvSpPr txBox="1"/>
          <p:nvPr/>
        </p:nvSpPr>
        <p:spPr>
          <a:xfrm>
            <a:off x="121876" y="-10854"/>
            <a:ext cx="8900247" cy="651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  <a:buClr>
                <a:srgbClr val="C00000"/>
              </a:buClr>
            </a:pPr>
            <a:r>
              <a:rPr lang="en-US" altLang="zh-CN" sz="3200" dirty="0">
                <a:latin typeface="Times New Roman" panose="02020603050405020304" pitchFamily="18" charset="0"/>
                <a:ea typeface="STZhongsong" panose="02010600040101010101" pitchFamily="2" charset="-122"/>
                <a:cs typeface="Times New Roman" panose="02020603050405020304" pitchFamily="18" charset="0"/>
              </a:rPr>
              <a:t>Contents</a:t>
            </a:r>
            <a:endParaRPr lang="en-US" altLang="zh-CN" sz="2800" dirty="0">
              <a:latin typeface="Times New Roman" panose="02020603050405020304" pitchFamily="18" charset="0"/>
              <a:ea typeface="STZhongsong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灯片编号占位符 10">
            <a:extLst>
              <a:ext uri="{FF2B5EF4-FFF2-40B4-BE49-F238E27FC236}">
                <a16:creationId xmlns:a16="http://schemas.microsoft.com/office/drawing/2014/main" id="{D58BD24D-68C4-24DC-DD5A-42F2295F82F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967794" y="6505502"/>
            <a:ext cx="2057400" cy="365125"/>
          </a:xfrm>
        </p:spPr>
        <p:txBody>
          <a:bodyPr/>
          <a:lstStyle/>
          <a:p>
            <a:fld id="{23E4AF15-1D98-4141-9DCF-22E250B8D5A3}" type="slidenum">
              <a:rPr lang="zh-CN" altLang="en-US" sz="1800" b="1" smtClean="0">
                <a:solidFill>
                  <a:srgbClr val="C0000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pPr/>
              <a:t>22</a:t>
            </a:fld>
            <a:endParaRPr lang="zh-CN" altLang="en-US" sz="1800" b="1" dirty="0">
              <a:solidFill>
                <a:srgbClr val="C00000"/>
              </a:solidFill>
              <a:latin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645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42"/>
    </mc:Choice>
    <mc:Fallback xmlns="">
      <p:transition spd="slow" advTm="5742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直接连接符 11">
            <a:extLst>
              <a:ext uri="{FF2B5EF4-FFF2-40B4-BE49-F238E27FC236}">
                <a16:creationId xmlns:a16="http://schemas.microsoft.com/office/drawing/2014/main" id="{D4F6CE04-308D-4170-9920-8AA404DBA3C9}"/>
              </a:ext>
            </a:extLst>
          </p:cNvPr>
          <p:cNvCxnSpPr/>
          <p:nvPr/>
        </p:nvCxnSpPr>
        <p:spPr>
          <a:xfrm>
            <a:off x="0" y="665924"/>
            <a:ext cx="91440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本框 12">
            <a:extLst>
              <a:ext uri="{FF2B5EF4-FFF2-40B4-BE49-F238E27FC236}">
                <a16:creationId xmlns:a16="http://schemas.microsoft.com/office/drawing/2014/main" id="{9057345B-B323-4339-AE05-FD0701411E7B}"/>
              </a:ext>
            </a:extLst>
          </p:cNvPr>
          <p:cNvSpPr txBox="1"/>
          <p:nvPr/>
        </p:nvSpPr>
        <p:spPr>
          <a:xfrm>
            <a:off x="121876" y="59484"/>
            <a:ext cx="8900247" cy="5815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  <a:buClr>
                <a:srgbClr val="C00000"/>
              </a:buClr>
            </a:pPr>
            <a:r>
              <a:rPr lang="en-US" altLang="zh-CN" sz="2800" dirty="0">
                <a:latin typeface="Times New Roman" panose="02020603050405020304" pitchFamily="18" charset="0"/>
                <a:ea typeface="STZhongsong" panose="02010600040101010101" pitchFamily="2" charset="-122"/>
                <a:cs typeface="Times New Roman" panose="02020603050405020304" pitchFamily="18" charset="0"/>
              </a:rPr>
              <a:t>Summary and </a:t>
            </a:r>
            <a:r>
              <a:rPr lang="en-US" altLang="zh-CN" sz="2800" dirty="0"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outlook</a:t>
            </a:r>
            <a:endParaRPr lang="en-US" altLang="zh-CN" sz="2800" dirty="0">
              <a:latin typeface="Times New Roman" panose="02020603050405020304" pitchFamily="18" charset="0"/>
              <a:ea typeface="STZhongsong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FECB7F20-8713-447C-AB25-B15D114BBB77}"/>
              </a:ext>
            </a:extLst>
          </p:cNvPr>
          <p:cNvSpPr/>
          <p:nvPr/>
        </p:nvSpPr>
        <p:spPr>
          <a:xfrm>
            <a:off x="0" y="6516748"/>
            <a:ext cx="9144000" cy="34023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1" name="文本框 70">
            <a:extLst>
              <a:ext uri="{FF2B5EF4-FFF2-40B4-BE49-F238E27FC236}">
                <a16:creationId xmlns:a16="http://schemas.microsoft.com/office/drawing/2014/main" id="{91EB8AAC-5785-4314-C56D-3B778DE057A4}"/>
              </a:ext>
            </a:extLst>
          </p:cNvPr>
          <p:cNvSpPr txBox="1"/>
          <p:nvPr/>
        </p:nvSpPr>
        <p:spPr>
          <a:xfrm>
            <a:off x="121875" y="837661"/>
            <a:ext cx="8900247" cy="4180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just" defTabSz="4572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200"/>
              </a:spcAft>
              <a:buClr>
                <a:srgbClr val="C00000"/>
              </a:buClr>
              <a:buSzTx/>
              <a:buFont typeface="Wingdings" pitchFamily="2" charset="2"/>
              <a:buChar char="n"/>
              <a:tabLst/>
              <a:defRPr/>
            </a:pPr>
            <a:r>
              <a:rPr lang="en" altLang="zh-CN" sz="2100" dirty="0"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Relativistic TDDFT is extended to incorporate particle number projection and angular momentum projection, </a:t>
            </a:r>
            <a:r>
              <a:rPr lang="en" altLang="zh-CN" sz="2100" dirty="0">
                <a:solidFill>
                  <a:prstClr val="black"/>
                </a:solidFill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and then applied to the MNT reaction. </a:t>
            </a:r>
          </a:p>
          <a:p>
            <a:pPr marL="800100" lvl="1" indent="-342900" algn="just">
              <a:lnSpc>
                <a:spcPct val="130000"/>
              </a:lnSpc>
              <a:spcAft>
                <a:spcPts val="1200"/>
              </a:spcAft>
              <a:buClr>
                <a:srgbClr val="C00000"/>
              </a:buClr>
              <a:buFont typeface="Wingdings" pitchFamily="2" charset="2"/>
              <a:buChar char="ü"/>
              <a:defRPr/>
            </a:pPr>
            <a:r>
              <a:rPr lang="en" altLang="zh-CN" sz="2100" dirty="0">
                <a:solidFill>
                  <a:srgbClr val="C00000"/>
                </a:solidFill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Mass distribution</a:t>
            </a:r>
          </a:p>
          <a:p>
            <a:pPr marL="800100" lvl="1" indent="-342900" algn="just">
              <a:lnSpc>
                <a:spcPct val="130000"/>
              </a:lnSpc>
              <a:spcAft>
                <a:spcPts val="1200"/>
              </a:spcAft>
              <a:buClr>
                <a:srgbClr val="C00000"/>
              </a:buClr>
              <a:buFont typeface="Wingdings" pitchFamily="2" charset="2"/>
              <a:buChar char="ü"/>
              <a:defRPr/>
            </a:pPr>
            <a:endParaRPr lang="en" altLang="zh-CN" sz="2100" dirty="0">
              <a:solidFill>
                <a:srgbClr val="C00000"/>
              </a:solidFill>
              <a:latin typeface="Times New Roman" panose="02020603050405020304" pitchFamily="18" charset="0"/>
              <a:ea typeface="KaiTi" panose="02010609060101010101" pitchFamily="49" charset="-122"/>
              <a:cs typeface="Times New Roman" panose="02020603050405020304" pitchFamily="18" charset="0"/>
            </a:endParaRPr>
          </a:p>
          <a:p>
            <a:pPr marL="800100" lvl="1" indent="-342900" algn="just">
              <a:lnSpc>
                <a:spcPct val="130000"/>
              </a:lnSpc>
              <a:spcAft>
                <a:spcPts val="1200"/>
              </a:spcAft>
              <a:buClr>
                <a:srgbClr val="C00000"/>
              </a:buClr>
              <a:buFont typeface="Wingdings" pitchFamily="2" charset="2"/>
              <a:buChar char="ü"/>
              <a:defRPr/>
            </a:pPr>
            <a:r>
              <a:rPr lang="en" altLang="zh-CN" sz="2100" dirty="0">
                <a:solidFill>
                  <a:srgbClr val="C00000"/>
                </a:solidFill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Spin distribution</a:t>
            </a:r>
          </a:p>
          <a:p>
            <a:pPr lvl="1" algn="just">
              <a:lnSpc>
                <a:spcPct val="130000"/>
              </a:lnSpc>
              <a:spcAft>
                <a:spcPts val="1200"/>
              </a:spcAft>
              <a:buClr>
                <a:srgbClr val="C00000"/>
              </a:buClr>
              <a:defRPr/>
            </a:pPr>
            <a:endParaRPr lang="en-US" altLang="zh-CN" sz="2100" dirty="0">
              <a:solidFill>
                <a:prstClr val="black"/>
              </a:solidFill>
              <a:latin typeface="Times New Roman" panose="02020603050405020304" pitchFamily="18" charset="0"/>
              <a:ea typeface="KaiTi" panose="02010609060101010101" pitchFamily="49" charset="-122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30000"/>
              </a:lnSpc>
              <a:spcAft>
                <a:spcPts val="1200"/>
              </a:spcAft>
              <a:buClr>
                <a:srgbClr val="C00000"/>
              </a:buClr>
              <a:buFont typeface="Wingdings" pitchFamily="2" charset="2"/>
              <a:buChar char="n"/>
              <a:defRPr/>
            </a:pPr>
            <a:r>
              <a:rPr lang="en-US" altLang="zh-CN" sz="2100" dirty="0">
                <a:solidFill>
                  <a:prstClr val="black"/>
                </a:solidFill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MNT reaction: What’s the candidate reaction condition for the synthesis of new superheavy nuclei and neutron-rich nuclei (U+U, </a:t>
            </a:r>
            <a:r>
              <a:rPr lang="en-US" altLang="zh-CN" sz="2100" dirty="0" err="1">
                <a:solidFill>
                  <a:prstClr val="black"/>
                </a:solidFill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U+Cm</a:t>
            </a:r>
            <a:r>
              <a:rPr lang="en-US" altLang="zh-CN" sz="2100" dirty="0">
                <a:solidFill>
                  <a:prstClr val="black"/>
                </a:solidFill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, </a:t>
            </a:r>
            <a:r>
              <a:rPr lang="en-US" altLang="zh-CN" sz="2100" dirty="0" err="1">
                <a:solidFill>
                  <a:prstClr val="black"/>
                </a:solidFill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U+Bi</a:t>
            </a:r>
            <a:r>
              <a:rPr lang="en-US" altLang="zh-CN" sz="2100" dirty="0">
                <a:solidFill>
                  <a:prstClr val="black"/>
                </a:solidFill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, …).</a:t>
            </a:r>
          </a:p>
        </p:txBody>
      </p:sp>
      <p:sp>
        <p:nvSpPr>
          <p:cNvPr id="4" name="灯片编号占位符 10">
            <a:extLst>
              <a:ext uri="{FF2B5EF4-FFF2-40B4-BE49-F238E27FC236}">
                <a16:creationId xmlns:a16="http://schemas.microsoft.com/office/drawing/2014/main" id="{D63DAC08-1BD4-57BE-8146-399208F4640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967794" y="6505502"/>
            <a:ext cx="2057400" cy="365125"/>
          </a:xfrm>
        </p:spPr>
        <p:txBody>
          <a:bodyPr/>
          <a:lstStyle/>
          <a:p>
            <a:fld id="{23E4AF15-1D98-4141-9DCF-22E250B8D5A3}" type="slidenum">
              <a:rPr lang="zh-CN" altLang="en-US" sz="1800" b="1" smtClean="0">
                <a:solidFill>
                  <a:srgbClr val="C0000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pPr/>
              <a:t>23</a:t>
            </a:fld>
            <a:endParaRPr lang="zh-CN" altLang="en-US" sz="1800" b="1" dirty="0">
              <a:solidFill>
                <a:srgbClr val="C00000"/>
              </a:solidFill>
              <a:latin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167523F0-32DC-B9B4-652A-FCDFE0523FD0}"/>
              </a:ext>
            </a:extLst>
          </p:cNvPr>
          <p:cNvSpPr/>
          <p:nvPr/>
        </p:nvSpPr>
        <p:spPr>
          <a:xfrm>
            <a:off x="1143230" y="3221515"/>
            <a:ext cx="784352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" altLang="zh-CN" sz="1400" b="1" dirty="0">
                <a:solidFill>
                  <a:srgbClr val="0432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DDZ</a:t>
            </a:r>
            <a:r>
              <a:rPr lang="en" altLang="zh-CN" sz="1400" dirty="0">
                <a:solidFill>
                  <a:srgbClr val="0432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" altLang="zh-CN" sz="1400" dirty="0" err="1">
                <a:solidFill>
                  <a:srgbClr val="0432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Vretenar</a:t>
            </a:r>
            <a:r>
              <a:rPr lang="en" altLang="zh-CN" sz="1400" dirty="0">
                <a:solidFill>
                  <a:srgbClr val="0432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, Niksic</a:t>
            </a:r>
            <a:r>
              <a:rPr lang="en-US" altLang="zh-CN" sz="1400" dirty="0">
                <a:solidFill>
                  <a:srgbClr val="0432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, Zhao, Meng,</a:t>
            </a:r>
            <a:r>
              <a:rPr lang="zh-CN" altLang="en-US" sz="1400" dirty="0">
                <a:solidFill>
                  <a:srgbClr val="0432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400" dirty="0">
                <a:solidFill>
                  <a:srgbClr val="0432FF"/>
                </a:solidFill>
                <a:latin typeface="Cambria" panose="020405030504060302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PLB </a:t>
            </a:r>
            <a:r>
              <a:rPr lang="en" altLang="zh-CN" sz="1400" dirty="0">
                <a:solidFill>
                  <a:srgbClr val="0432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869, 139828 (2025) 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639F05FC-223F-CA31-297A-12652A361717}"/>
              </a:ext>
            </a:extLst>
          </p:cNvPr>
          <p:cNvSpPr txBox="1"/>
          <p:nvPr/>
        </p:nvSpPr>
        <p:spPr>
          <a:xfrm>
            <a:off x="1143230" y="5298390"/>
            <a:ext cx="75281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C00000"/>
              </a:buClr>
            </a:pPr>
            <a:r>
              <a:rPr lang="en-US" altLang="zh-CN" sz="4000" dirty="0">
                <a:solidFill>
                  <a:srgbClr val="0432FF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Thanks for your attention</a:t>
            </a:r>
            <a:r>
              <a:rPr lang="zh-CN" altLang="en-US" sz="4000" dirty="0">
                <a:solidFill>
                  <a:srgbClr val="0432FF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！</a:t>
            </a:r>
            <a:endParaRPr lang="en-US" altLang="zh-CN" sz="4000" dirty="0">
              <a:solidFill>
                <a:srgbClr val="0432FF"/>
              </a:solidFill>
              <a:latin typeface="Times New Roman" panose="02020603050405020304" pitchFamily="18" charset="0"/>
              <a:ea typeface="华文中宋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CA63D6EA-2A34-BF57-C73E-900C926981DD}"/>
              </a:ext>
            </a:extLst>
          </p:cNvPr>
          <p:cNvSpPr/>
          <p:nvPr/>
        </p:nvSpPr>
        <p:spPr>
          <a:xfrm>
            <a:off x="792480" y="2299600"/>
            <a:ext cx="82296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" altLang="zh-CN" sz="1400" b="1" dirty="0">
                <a:solidFill>
                  <a:srgbClr val="0432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DDZ</a:t>
            </a:r>
            <a:r>
              <a:rPr lang="en" altLang="zh-CN" sz="1400" dirty="0">
                <a:solidFill>
                  <a:srgbClr val="0432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, Li, </a:t>
            </a:r>
            <a:r>
              <a:rPr lang="en" altLang="zh-CN" sz="1400" dirty="0" err="1">
                <a:solidFill>
                  <a:srgbClr val="0432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Vretenar</a:t>
            </a:r>
            <a:r>
              <a:rPr lang="en" altLang="zh-CN" sz="1400" dirty="0">
                <a:solidFill>
                  <a:srgbClr val="0432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, Niksic, Zhao, Meng, PRC 114, 014628 (2026)</a:t>
            </a:r>
            <a:endParaRPr lang="en-US" altLang="zh-CN" sz="1400" dirty="0">
              <a:solidFill>
                <a:srgbClr val="0432FF"/>
              </a:solidFill>
              <a:latin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77579DBE-962D-C7D3-D980-98C24C06011D}"/>
              </a:ext>
            </a:extLst>
          </p:cNvPr>
          <p:cNvSpPr/>
          <p:nvPr/>
        </p:nvSpPr>
        <p:spPr>
          <a:xfrm>
            <a:off x="1143230" y="3442819"/>
            <a:ext cx="784352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" altLang="zh-CN" sz="1400" dirty="0">
                <a:solidFill>
                  <a:srgbClr val="0432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Li, </a:t>
            </a:r>
            <a:r>
              <a:rPr lang="en" altLang="zh-CN" sz="1400" b="1" dirty="0">
                <a:solidFill>
                  <a:srgbClr val="0432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DDZ</a:t>
            </a:r>
            <a:r>
              <a:rPr lang="en" altLang="zh-CN" sz="1400" dirty="0">
                <a:solidFill>
                  <a:srgbClr val="0432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" altLang="zh-CN" sz="1400" dirty="0" err="1">
                <a:solidFill>
                  <a:srgbClr val="0432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Vretenar</a:t>
            </a:r>
            <a:r>
              <a:rPr lang="en" altLang="zh-CN" sz="1400" dirty="0">
                <a:solidFill>
                  <a:srgbClr val="0432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, Niksic, Zhao, Meng</a:t>
            </a:r>
            <a:r>
              <a:rPr lang="en-US" altLang="zh-CN" sz="1400" dirty="0">
                <a:solidFill>
                  <a:srgbClr val="0432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,</a:t>
            </a:r>
            <a:r>
              <a:rPr lang="zh-CN" altLang="en-US" sz="1400" dirty="0">
                <a:solidFill>
                  <a:srgbClr val="0432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400" dirty="0">
                <a:solidFill>
                  <a:srgbClr val="0432FF"/>
                </a:solidFill>
                <a:latin typeface="Cambria" panose="020405030504060302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PRL 136, 252502 (2026)</a:t>
            </a:r>
            <a:endParaRPr lang="en" altLang="zh-CN" sz="1400" dirty="0">
              <a:solidFill>
                <a:srgbClr val="0432FF"/>
              </a:solidFill>
              <a:latin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6EEDC454-AA8E-E657-576A-236485644086}"/>
              </a:ext>
            </a:extLst>
          </p:cNvPr>
          <p:cNvSpPr/>
          <p:nvPr/>
        </p:nvSpPr>
        <p:spPr>
          <a:xfrm>
            <a:off x="792480" y="2518775"/>
            <a:ext cx="82296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" altLang="zh-CN" sz="1400" dirty="0">
                <a:solidFill>
                  <a:srgbClr val="0432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Yang, </a:t>
            </a:r>
            <a:r>
              <a:rPr lang="en" altLang="zh-CN" sz="1400" b="1" dirty="0">
                <a:solidFill>
                  <a:srgbClr val="0432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DDZ</a:t>
            </a:r>
            <a:r>
              <a:rPr lang="en" altLang="zh-CN" sz="1400" dirty="0">
                <a:solidFill>
                  <a:srgbClr val="0432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" altLang="zh-CN" sz="1400" dirty="0" err="1">
                <a:solidFill>
                  <a:srgbClr val="0432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Vretenar</a:t>
            </a:r>
            <a:r>
              <a:rPr lang="en" altLang="zh-CN" sz="1400" dirty="0">
                <a:solidFill>
                  <a:srgbClr val="0432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, Li, Niksic, Zhao, Meng, PRC 113, 044626 (2026)</a:t>
            </a:r>
            <a:endParaRPr lang="en-US" altLang="zh-CN" sz="1400" dirty="0">
              <a:solidFill>
                <a:srgbClr val="0432FF"/>
              </a:solidFill>
              <a:latin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88284B88-8710-3D3F-B84D-BBDFF76EDC10}"/>
              </a:ext>
            </a:extLst>
          </p:cNvPr>
          <p:cNvSpPr/>
          <p:nvPr/>
        </p:nvSpPr>
        <p:spPr>
          <a:xfrm>
            <a:off x="1150576" y="1844288"/>
            <a:ext cx="784352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" altLang="zh-CN" sz="1400" b="1" dirty="0">
                <a:solidFill>
                  <a:srgbClr val="0432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DDZ</a:t>
            </a:r>
            <a:r>
              <a:rPr lang="en" altLang="zh-CN" sz="1400" dirty="0">
                <a:solidFill>
                  <a:srgbClr val="0432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" altLang="zh-CN" sz="1400" dirty="0" err="1">
                <a:solidFill>
                  <a:srgbClr val="0432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Vretenar</a:t>
            </a:r>
            <a:r>
              <a:rPr lang="en-US" altLang="zh-CN" sz="1400" dirty="0">
                <a:solidFill>
                  <a:srgbClr val="0432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, Niksic, Zhao, Meng</a:t>
            </a:r>
            <a:r>
              <a:rPr lang="zh-CN" altLang="en-US" sz="1400" dirty="0">
                <a:solidFill>
                  <a:srgbClr val="0432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" altLang="zh-CN" sz="1400" dirty="0">
                <a:solidFill>
                  <a:srgbClr val="0432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PRC 109, 024614 (2024)</a:t>
            </a:r>
            <a:endParaRPr lang="zh-CN" altLang="en-US" sz="1400" dirty="0">
              <a:solidFill>
                <a:srgbClr val="0432FF"/>
              </a:solidFill>
              <a:latin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6B639E6B-0C47-EF4D-6303-E8865EB0DF98}"/>
              </a:ext>
            </a:extLst>
          </p:cNvPr>
          <p:cNvSpPr/>
          <p:nvPr/>
        </p:nvSpPr>
        <p:spPr>
          <a:xfrm>
            <a:off x="1178602" y="2075118"/>
            <a:ext cx="784352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" altLang="zh-CN" sz="1400" b="1" dirty="0">
                <a:solidFill>
                  <a:srgbClr val="0432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DDZ</a:t>
            </a:r>
            <a:r>
              <a:rPr lang="en" altLang="zh-CN" sz="1400" dirty="0">
                <a:solidFill>
                  <a:srgbClr val="0432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, Li</a:t>
            </a:r>
            <a:r>
              <a:rPr lang="en-US" altLang="zh-CN" sz="1400" dirty="0">
                <a:solidFill>
                  <a:srgbClr val="0432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zh-CN" sz="1400" dirty="0" err="1">
                <a:solidFill>
                  <a:srgbClr val="0432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Vretenar</a:t>
            </a:r>
            <a:r>
              <a:rPr lang="en-US" altLang="zh-CN" sz="1400" dirty="0">
                <a:solidFill>
                  <a:srgbClr val="0432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,</a:t>
            </a:r>
            <a:r>
              <a:rPr lang="zh-CN" altLang="en-US" sz="1400" dirty="0">
                <a:solidFill>
                  <a:srgbClr val="0432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400" dirty="0">
                <a:solidFill>
                  <a:srgbClr val="0432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Niksic, Zhao, Meng, </a:t>
            </a:r>
            <a:r>
              <a:rPr lang="en" altLang="zh-CN" sz="1400" dirty="0">
                <a:solidFill>
                  <a:srgbClr val="0432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PRC 109, 024316 (2024)</a:t>
            </a:r>
            <a:r>
              <a:rPr lang="en-US" altLang="zh-CN" sz="1400" dirty="0">
                <a:solidFill>
                  <a:srgbClr val="0432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endParaRPr lang="zh-CN" altLang="en-US" sz="1400" dirty="0">
              <a:solidFill>
                <a:srgbClr val="0432FF"/>
              </a:solidFill>
              <a:latin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5792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4"/>
    </mc:Choice>
    <mc:Fallback xmlns="">
      <p:transition spd="slow" advTm="544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>
            <a:extLst>
              <a:ext uri="{FF2B5EF4-FFF2-40B4-BE49-F238E27FC236}">
                <a16:creationId xmlns:a16="http://schemas.microsoft.com/office/drawing/2014/main" id="{FECB7F20-8713-447C-AB25-B15D114BBB77}"/>
              </a:ext>
            </a:extLst>
          </p:cNvPr>
          <p:cNvSpPr/>
          <p:nvPr/>
        </p:nvSpPr>
        <p:spPr>
          <a:xfrm>
            <a:off x="0" y="6524563"/>
            <a:ext cx="9144000" cy="34023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6" name="直接连接符 11">
            <a:extLst>
              <a:ext uri="{FF2B5EF4-FFF2-40B4-BE49-F238E27FC236}">
                <a16:creationId xmlns:a16="http://schemas.microsoft.com/office/drawing/2014/main" id="{FA0373E5-D6CB-4D1E-FA0B-741D6B8A7FF0}"/>
              </a:ext>
            </a:extLst>
          </p:cNvPr>
          <p:cNvCxnSpPr/>
          <p:nvPr/>
        </p:nvCxnSpPr>
        <p:spPr>
          <a:xfrm>
            <a:off x="0" y="665924"/>
            <a:ext cx="91440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本框 6">
            <a:extLst>
              <a:ext uri="{FF2B5EF4-FFF2-40B4-BE49-F238E27FC236}">
                <a16:creationId xmlns:a16="http://schemas.microsoft.com/office/drawing/2014/main" id="{1480A2C4-9178-C976-13DA-689F709A25FC}"/>
              </a:ext>
            </a:extLst>
          </p:cNvPr>
          <p:cNvSpPr txBox="1"/>
          <p:nvPr/>
        </p:nvSpPr>
        <p:spPr>
          <a:xfrm>
            <a:off x="121876" y="-28494"/>
            <a:ext cx="8900247" cy="6501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  <a:buClr>
                <a:srgbClr val="C00000"/>
              </a:buClr>
            </a:pPr>
            <a:r>
              <a:rPr lang="en-US" altLang="zh-CN" sz="3200" dirty="0">
                <a:latin typeface="Times New Roman" panose="02020603050405020304" pitchFamily="18" charset="0"/>
                <a:ea typeface="STZhongsong" panose="02010600040101010101" pitchFamily="2" charset="-122"/>
                <a:cs typeface="Times New Roman" panose="02020603050405020304" pitchFamily="18" charset="0"/>
              </a:rPr>
              <a:t>Heavy-ion reactions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E6681201-1EDF-39AE-009D-2B0101DC5D9C}"/>
              </a:ext>
            </a:extLst>
          </p:cNvPr>
          <p:cNvSpPr txBox="1"/>
          <p:nvPr/>
        </p:nvSpPr>
        <p:spPr>
          <a:xfrm>
            <a:off x="0" y="7322262"/>
            <a:ext cx="9022123" cy="4352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30000"/>
              </a:lnSpc>
              <a:spcAft>
                <a:spcPts val="1800"/>
              </a:spcAft>
              <a:buClr>
                <a:srgbClr val="C00000"/>
              </a:buClr>
              <a:buFont typeface="Wingdings" pitchFamily="2" charset="2"/>
              <a:buChar char="Ø"/>
            </a:pPr>
            <a:endParaRPr kumimoji="1" lang="en-US" altLang="zh-CN" sz="1900" dirty="0">
              <a:latin typeface="STZhongsong" panose="02010600040101010101" pitchFamily="2" charset="-122"/>
              <a:ea typeface="STZhongsong" panose="02010600040101010101" pitchFamily="2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文本框 29">
                <a:extLst>
                  <a:ext uri="{FF2B5EF4-FFF2-40B4-BE49-F238E27FC236}">
                    <a16:creationId xmlns:a16="http://schemas.microsoft.com/office/drawing/2014/main" id="{3CF4F77A-60FF-CE21-9728-F3E1F65E255B}"/>
                  </a:ext>
                </a:extLst>
              </p:cNvPr>
              <p:cNvSpPr txBox="1"/>
              <p:nvPr/>
            </p:nvSpPr>
            <p:spPr>
              <a:xfrm>
                <a:off x="118806" y="668413"/>
                <a:ext cx="9025194" cy="557037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lnSpc>
                    <a:spcPct val="130000"/>
                  </a:lnSpc>
                  <a:spcAft>
                    <a:spcPts val="600"/>
                  </a:spcAft>
                  <a:buClr>
                    <a:srgbClr val="C00000"/>
                  </a:buClr>
                  <a:buFont typeface="Wingdings" pitchFamily="2" charset="2"/>
                  <a:buChar char="n"/>
                </a:pPr>
                <a:r>
                  <a:rPr kumimoji="1" lang="en-US" altLang="zh-CN" sz="2100" dirty="0">
                    <a:latin typeface="Times New Roman" panose="02020603050405020304" pitchFamily="18" charset="0"/>
                    <a:ea typeface="STZhongsong" panose="02010600040101010101" pitchFamily="2" charset="-122"/>
                    <a:cs typeface="Times New Roman" panose="02020603050405020304" pitchFamily="18" charset="0"/>
                  </a:rPr>
                  <a:t>Heavy-ion reactions, induced by ions heavier than</a:t>
                </a:r>
                <a:r>
                  <a:rPr kumimoji="1" lang="el-GR" altLang="zh-CN" sz="2100" dirty="0">
                    <a:latin typeface="Times New Roman" panose="02020603050405020304" pitchFamily="18" charset="0"/>
                    <a:ea typeface="STZhongsong" panose="02010600040101010101" pitchFamily="2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1" lang="el-GR" altLang="zh-CN" sz="21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𝛼</m:t>
                    </m:r>
                  </m:oMath>
                </a14:m>
                <a:r>
                  <a:rPr kumimoji="1" lang="zh-CN" altLang="en-US" sz="2100" dirty="0">
                    <a:latin typeface="Times New Roman" panose="02020603050405020304" pitchFamily="18" charset="0"/>
                    <a:ea typeface="STZhongsong" panose="0201060004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kumimoji="1" lang="en-US" altLang="zh-CN" sz="2100" dirty="0">
                    <a:latin typeface="Times New Roman" panose="02020603050405020304" pitchFamily="18" charset="0"/>
                    <a:ea typeface="STZhongsong" panose="02010600040101010101" pitchFamily="2" charset="-122"/>
                    <a:cs typeface="Times New Roman" panose="02020603050405020304" pitchFamily="18" charset="0"/>
                  </a:rPr>
                  <a:t>particles, are one of the important methods for synthesizing new nuclides.</a:t>
                </a:r>
              </a:p>
              <a:p>
                <a:pPr marL="342900" indent="-342900">
                  <a:lnSpc>
                    <a:spcPct val="130000"/>
                  </a:lnSpc>
                  <a:spcAft>
                    <a:spcPts val="600"/>
                  </a:spcAft>
                  <a:buClr>
                    <a:srgbClr val="C00000"/>
                  </a:buClr>
                  <a:buFont typeface="Wingdings" pitchFamily="2" charset="2"/>
                  <a:buChar char="n"/>
                </a:pPr>
                <a:endParaRPr kumimoji="1" lang="en-US" altLang="zh-CN" sz="2100" dirty="0">
                  <a:latin typeface="Times New Roman" panose="02020603050405020304" pitchFamily="18" charset="0"/>
                  <a:ea typeface="STZhongsong" panose="0201060004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ct val="130000"/>
                  </a:lnSpc>
                  <a:spcAft>
                    <a:spcPts val="600"/>
                  </a:spcAft>
                  <a:buClr>
                    <a:srgbClr val="C00000"/>
                  </a:buClr>
                  <a:buFont typeface="Wingdings" pitchFamily="2" charset="2"/>
                  <a:buChar char="n"/>
                </a:pPr>
                <a:endParaRPr kumimoji="1" lang="en-US" altLang="zh-CN" sz="2100" dirty="0">
                  <a:latin typeface="Times New Roman" panose="02020603050405020304" pitchFamily="18" charset="0"/>
                  <a:ea typeface="STZhongsong" panose="0201060004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ct val="130000"/>
                  </a:lnSpc>
                  <a:spcAft>
                    <a:spcPts val="600"/>
                  </a:spcAft>
                  <a:buClr>
                    <a:srgbClr val="C00000"/>
                  </a:buClr>
                  <a:buFont typeface="Wingdings" pitchFamily="2" charset="2"/>
                  <a:buChar char="n"/>
                </a:pPr>
                <a:endParaRPr kumimoji="1" lang="en-US" altLang="zh-CN" sz="2100" dirty="0">
                  <a:latin typeface="Times New Roman" panose="02020603050405020304" pitchFamily="18" charset="0"/>
                  <a:ea typeface="STZhongsong" panose="0201060004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ct val="130000"/>
                  </a:lnSpc>
                  <a:spcAft>
                    <a:spcPts val="600"/>
                  </a:spcAft>
                  <a:buClr>
                    <a:srgbClr val="C00000"/>
                  </a:buClr>
                  <a:buFont typeface="Wingdings" pitchFamily="2" charset="2"/>
                  <a:buChar char="n"/>
                </a:pPr>
                <a:endParaRPr kumimoji="1" lang="en-US" altLang="zh-CN" sz="2100" dirty="0">
                  <a:latin typeface="Times New Roman" panose="02020603050405020304" pitchFamily="18" charset="0"/>
                  <a:ea typeface="STZhongsong" panose="0201060004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spcAft>
                    <a:spcPts val="600"/>
                  </a:spcAft>
                  <a:buClr>
                    <a:srgbClr val="C00000"/>
                  </a:buClr>
                  <a:buFont typeface="Wingdings" pitchFamily="2" charset="2"/>
                  <a:buChar char="n"/>
                </a:pPr>
                <a:endParaRPr kumimoji="1" lang="en-US" altLang="zh-CN" sz="2100" dirty="0">
                  <a:latin typeface="Times New Roman" panose="02020603050405020304" pitchFamily="18" charset="0"/>
                  <a:ea typeface="STZhongsong" panose="0201060004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spcAft>
                    <a:spcPts val="600"/>
                  </a:spcAft>
                  <a:buClr>
                    <a:srgbClr val="C00000"/>
                  </a:buClr>
                  <a:buFont typeface="Wingdings" pitchFamily="2" charset="2"/>
                  <a:buChar char="n"/>
                </a:pPr>
                <a:endParaRPr kumimoji="1" lang="en-US" altLang="zh-CN" sz="2100" dirty="0">
                  <a:latin typeface="Times New Roman" panose="02020603050405020304" pitchFamily="18" charset="0"/>
                  <a:ea typeface="STZhongsong" panose="0201060004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ct val="130000"/>
                  </a:lnSpc>
                  <a:spcAft>
                    <a:spcPts val="600"/>
                  </a:spcAft>
                  <a:buClr>
                    <a:srgbClr val="C00000"/>
                  </a:buClr>
                  <a:buFont typeface="Wingdings" pitchFamily="2" charset="2"/>
                  <a:buChar char="n"/>
                </a:pPr>
                <a:endParaRPr kumimoji="1" lang="en-US" altLang="zh-CN" sz="2100" dirty="0">
                  <a:latin typeface="Times New Roman" panose="02020603050405020304" pitchFamily="18" charset="0"/>
                  <a:ea typeface="STZhongsong" panose="02010600040101010101" pitchFamily="2" charset="-122"/>
                  <a:cs typeface="Times New Roman" panose="02020603050405020304" pitchFamily="18" charset="0"/>
                </a:endParaRPr>
              </a:p>
              <a:p>
                <a:pPr>
                  <a:spcAft>
                    <a:spcPts val="600"/>
                  </a:spcAft>
                  <a:buClr>
                    <a:srgbClr val="C00000"/>
                  </a:buClr>
                </a:pPr>
                <a:endParaRPr kumimoji="1" lang="en-US" altLang="zh-CN" sz="2100" dirty="0">
                  <a:latin typeface="Times New Roman" panose="02020603050405020304" pitchFamily="18" charset="0"/>
                  <a:ea typeface="STZhongsong" panose="0201060004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ct val="130000"/>
                  </a:lnSpc>
                  <a:spcAft>
                    <a:spcPts val="600"/>
                  </a:spcAft>
                  <a:buClr>
                    <a:srgbClr val="C00000"/>
                  </a:buClr>
                  <a:buFont typeface="Wingdings" pitchFamily="2" charset="2"/>
                  <a:buChar char="n"/>
                </a:pPr>
                <a:r>
                  <a:rPr kumimoji="1" lang="en-US" altLang="zh-CN" sz="2100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STZhongsong" panose="02010600040101010101" pitchFamily="2" charset="-122"/>
                    <a:cs typeface="Times New Roman" panose="02020603050405020304" pitchFamily="18" charset="0"/>
                  </a:rPr>
                  <a:t>Fusion: </a:t>
                </a:r>
                <a:r>
                  <a:rPr kumimoji="1" lang="en-US" altLang="zh-CN" sz="2100" dirty="0">
                    <a:latin typeface="Times New Roman" panose="02020603050405020304" pitchFamily="18" charset="0"/>
                    <a:ea typeface="STZhongsong" panose="02010600040101010101" pitchFamily="2" charset="-122"/>
                    <a:cs typeface="Times New Roman" panose="02020603050405020304" pitchFamily="18" charset="0"/>
                  </a:rPr>
                  <a:t>synthesizing superheavy nuclei (SHN).</a:t>
                </a:r>
              </a:p>
              <a:p>
                <a:pPr marL="342900" indent="-342900">
                  <a:lnSpc>
                    <a:spcPct val="130000"/>
                  </a:lnSpc>
                  <a:spcAft>
                    <a:spcPts val="600"/>
                  </a:spcAft>
                  <a:buClr>
                    <a:srgbClr val="C00000"/>
                  </a:buClr>
                  <a:buFont typeface="Wingdings" pitchFamily="2" charset="2"/>
                  <a:buChar char="n"/>
                </a:pPr>
                <a:r>
                  <a:rPr kumimoji="1" lang="en-US" altLang="zh-CN" sz="2100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STZhongsong" panose="02010600040101010101" pitchFamily="2" charset="-122"/>
                    <a:cs typeface="Times New Roman" panose="02020603050405020304" pitchFamily="18" charset="0"/>
                  </a:rPr>
                  <a:t>Multinucleon transfer (MNT) reactions: </a:t>
                </a:r>
                <a:r>
                  <a:rPr kumimoji="1" lang="en-US" altLang="zh-CN" sz="2100" dirty="0">
                    <a:latin typeface="Times New Roman" panose="02020603050405020304" pitchFamily="18" charset="0"/>
                    <a:ea typeface="STZhongsong" panose="02010600040101010101" pitchFamily="2" charset="-122"/>
                    <a:cs typeface="Times New Roman" panose="02020603050405020304" pitchFamily="18" charset="0"/>
                  </a:rPr>
                  <a:t>synthesizing neutron-rich nuclei.</a:t>
                </a:r>
              </a:p>
            </p:txBody>
          </p:sp>
        </mc:Choice>
        <mc:Fallback xmlns="">
          <p:sp>
            <p:nvSpPr>
              <p:cNvPr id="30" name="文本框 29">
                <a:extLst>
                  <a:ext uri="{FF2B5EF4-FFF2-40B4-BE49-F238E27FC236}">
                    <a16:creationId xmlns:a16="http://schemas.microsoft.com/office/drawing/2014/main" id="{3CF4F77A-60FF-CE21-9728-F3E1F65E25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806" y="668413"/>
                <a:ext cx="9025194" cy="5570371"/>
              </a:xfrm>
              <a:prstGeom prst="rect">
                <a:avLst/>
              </a:prstGeom>
              <a:blipFill>
                <a:blip r:embed="rId3"/>
                <a:stretch>
                  <a:fillRect l="-703" b="-9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灯片编号占位符 10">
            <a:extLst>
              <a:ext uri="{FF2B5EF4-FFF2-40B4-BE49-F238E27FC236}">
                <a16:creationId xmlns:a16="http://schemas.microsoft.com/office/drawing/2014/main" id="{DC628F4E-8C70-5D2A-9FA9-0B3ED7496B0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967794" y="6505502"/>
            <a:ext cx="2057400" cy="365125"/>
          </a:xfrm>
        </p:spPr>
        <p:txBody>
          <a:bodyPr/>
          <a:lstStyle/>
          <a:p>
            <a:fld id="{23E4AF15-1D98-4141-9DCF-22E250B8D5A3}" type="slidenum">
              <a:rPr lang="zh-CN" altLang="en-US" sz="1800" b="1" smtClean="0">
                <a:solidFill>
                  <a:srgbClr val="C0000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pPr/>
              <a:t>3</a:t>
            </a:fld>
            <a:endParaRPr lang="zh-CN" altLang="en-US" sz="1800" b="1" dirty="0">
              <a:solidFill>
                <a:srgbClr val="C00000"/>
              </a:solidFill>
              <a:latin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2E4DCF7D-2E8A-0E74-317E-9ED3EA26A6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7702" y="1567029"/>
            <a:ext cx="6688792" cy="3564028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70ECA5D1-8157-7EF7-778F-BA7169E500F7}"/>
              </a:ext>
            </a:extLst>
          </p:cNvPr>
          <p:cNvSpPr/>
          <p:nvPr/>
        </p:nvSpPr>
        <p:spPr>
          <a:xfrm>
            <a:off x="667662" y="5060138"/>
            <a:ext cx="8415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en-US" altLang="zh-CN" sz="1200" dirty="0" err="1">
                <a:solidFill>
                  <a:srgbClr val="0432FF"/>
                </a:solidFill>
                <a:latin typeface="Cambria" panose="020405030504060302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Thoennessen</a:t>
            </a:r>
            <a:r>
              <a:rPr lang="en-US" altLang="zh-CN" sz="1200" dirty="0">
                <a:solidFill>
                  <a:srgbClr val="0432FF"/>
                </a:solidFill>
                <a:latin typeface="Cambria" panose="020405030504060302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, </a:t>
            </a:r>
            <a:r>
              <a:rPr lang="en-US" altLang="zh-CN" sz="1200" i="1" dirty="0">
                <a:solidFill>
                  <a:srgbClr val="0432FF"/>
                </a:solidFill>
                <a:latin typeface="Cambria" panose="020405030504060302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The Discovery of Isotopes </a:t>
            </a:r>
            <a:r>
              <a:rPr lang="en-US" altLang="zh-CN" sz="1200" dirty="0">
                <a:solidFill>
                  <a:srgbClr val="0432FF"/>
                </a:solidFill>
                <a:latin typeface="Cambria" panose="020405030504060302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(2016)</a:t>
            </a:r>
          </a:p>
          <a:p>
            <a:pPr algn="r"/>
            <a:r>
              <a:rPr lang="en" altLang="zh-CN" sz="1200" dirty="0">
                <a:solidFill>
                  <a:srgbClr val="0432FF"/>
                </a:solidFill>
                <a:latin typeface="Cambria" panose="020405030504060302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Xia et al., ADNDT 121, 1 (2018)</a:t>
            </a:r>
            <a:r>
              <a:rPr lang="en-US" altLang="zh-CN" sz="1200" dirty="0">
                <a:solidFill>
                  <a:srgbClr val="0432FF"/>
                </a:solidFill>
                <a:latin typeface="Cambria" panose="020405030504060302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BD9A7119-686A-600D-FEF8-596B3E4EB66E}"/>
              </a:ext>
            </a:extLst>
          </p:cNvPr>
          <p:cNvSpPr txBox="1"/>
          <p:nvPr/>
        </p:nvSpPr>
        <p:spPr>
          <a:xfrm>
            <a:off x="4404184" y="6110658"/>
            <a:ext cx="467887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zh-CN" sz="1200" dirty="0">
                <a:solidFill>
                  <a:srgbClr val="0432FF"/>
                </a:solidFill>
                <a:latin typeface="Cambria" panose="020405030504060302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Jiang, </a:t>
            </a:r>
            <a:r>
              <a:rPr lang="en-US" altLang="zh-CN" sz="1200" b="1" dirty="0">
                <a:solidFill>
                  <a:srgbClr val="0432FF"/>
                </a:solidFill>
                <a:latin typeface="Cambria" panose="020405030504060302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DDZ</a:t>
            </a:r>
            <a:r>
              <a:rPr lang="en-US" altLang="zh-CN" sz="1200" dirty="0">
                <a:solidFill>
                  <a:srgbClr val="0432FF"/>
                </a:solidFill>
                <a:latin typeface="Cambria" panose="020405030504060302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, Zhou. Physics</a:t>
            </a:r>
            <a:r>
              <a:rPr lang="zh-CN" altLang="en-US" sz="1200" dirty="0">
                <a:solidFill>
                  <a:srgbClr val="0432FF"/>
                </a:solidFill>
                <a:latin typeface="Cambria" panose="020405030504060302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1200" dirty="0">
                <a:solidFill>
                  <a:srgbClr val="0432FF"/>
                </a:solidFill>
                <a:latin typeface="Cambria" panose="020405030504060302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54, 599 (2025)</a:t>
            </a:r>
          </a:p>
        </p:txBody>
      </p:sp>
    </p:spTree>
    <p:extLst>
      <p:ext uri="{BB962C8B-B14F-4D97-AF65-F5344CB8AC3E}">
        <p14:creationId xmlns:p14="http://schemas.microsoft.com/office/powerpoint/2010/main" val="2852071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52"/>
    </mc:Choice>
    <mc:Fallback xmlns="">
      <p:transition spd="slow" advTm="952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44CE0E-4F17-03CB-981D-E3E10A9CE9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>
            <a:extLst>
              <a:ext uri="{FF2B5EF4-FFF2-40B4-BE49-F238E27FC236}">
                <a16:creationId xmlns:a16="http://schemas.microsoft.com/office/drawing/2014/main" id="{078047D4-AAC0-55BD-B2BB-7A31F4F8D5A0}"/>
              </a:ext>
            </a:extLst>
          </p:cNvPr>
          <p:cNvSpPr/>
          <p:nvPr/>
        </p:nvSpPr>
        <p:spPr>
          <a:xfrm>
            <a:off x="0" y="6524563"/>
            <a:ext cx="9144000" cy="34023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6" name="直接连接符 11">
            <a:extLst>
              <a:ext uri="{FF2B5EF4-FFF2-40B4-BE49-F238E27FC236}">
                <a16:creationId xmlns:a16="http://schemas.microsoft.com/office/drawing/2014/main" id="{15AE11F7-5512-C640-7194-A18F76611CB1}"/>
              </a:ext>
            </a:extLst>
          </p:cNvPr>
          <p:cNvCxnSpPr/>
          <p:nvPr/>
        </p:nvCxnSpPr>
        <p:spPr>
          <a:xfrm>
            <a:off x="0" y="665924"/>
            <a:ext cx="91440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D9EE15AF-3676-7643-065E-C174D336C0BC}"/>
                  </a:ext>
                </a:extLst>
              </p:cNvPr>
              <p:cNvSpPr txBox="1"/>
              <p:nvPr/>
            </p:nvSpPr>
            <p:spPr>
              <a:xfrm>
                <a:off x="118806" y="665924"/>
                <a:ext cx="9025194" cy="185204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lnSpc>
                    <a:spcPct val="140000"/>
                  </a:lnSpc>
                  <a:buClr>
                    <a:srgbClr val="C00000"/>
                  </a:buClr>
                  <a:buFont typeface="Wingdings" pitchFamily="2" charset="2"/>
                  <a:buChar char="n"/>
                  <a:defRPr/>
                </a:pPr>
                <a:r>
                  <a:rPr kumimoji="1" lang="en-US" altLang="zh-CN" sz="2100" dirty="0">
                    <a:latin typeface="Times New Roman" panose="02020603050405020304" pitchFamily="18" charset="0"/>
                    <a:ea typeface="STZhongsong" panose="02010600040101010101" pitchFamily="2" charset="-122"/>
                    <a:cs typeface="Times New Roman" panose="02020603050405020304" pitchFamily="18" charset="0"/>
                  </a:rPr>
                  <a:t>Fusion is the only successful method for synthesizing SHN to date. </a:t>
                </a:r>
              </a:p>
              <a:p>
                <a:pPr marL="342900" indent="-342900">
                  <a:lnSpc>
                    <a:spcPct val="140000"/>
                  </a:lnSpc>
                  <a:buClr>
                    <a:srgbClr val="C00000"/>
                  </a:buClr>
                  <a:buFont typeface="Wingdings" pitchFamily="2" charset="2"/>
                  <a:buChar char="n"/>
                  <a:defRPr/>
                </a:pPr>
                <a:r>
                  <a:rPr kumimoji="1" lang="en-US" altLang="zh-CN" sz="2100" dirty="0">
                    <a:latin typeface="Times New Roman" panose="02020603050405020304" pitchFamily="18" charset="0"/>
                    <a:ea typeface="STZhongsong" panose="02010600040101010101" pitchFamily="2" charset="-122"/>
                    <a:cs typeface="Times New Roman" panose="02020603050405020304" pitchFamily="18" charset="0"/>
                  </a:rPr>
                  <a:t>However, the cross sections drop rapidly with increasing </a:t>
                </a:r>
                <a14:m>
                  <m:oMath xmlns:m="http://schemas.openxmlformats.org/officeDocument/2006/math">
                    <m:r>
                      <a:rPr kumimoji="1" lang="en-US" altLang="zh-CN" sz="2100" i="1" dirty="0">
                        <a:latin typeface="Cambria Math" panose="02040503050406030204" pitchFamily="18" charset="0"/>
                        <a:ea typeface="STZhongsong" panose="02010600040101010101" pitchFamily="2" charset="-122"/>
                        <a:cs typeface="Times New Roman" panose="02020603050405020304" pitchFamily="18" charset="0"/>
                      </a:rPr>
                      <m:t>𝑍</m:t>
                    </m:r>
                  </m:oMath>
                </a14:m>
                <a:r>
                  <a:rPr kumimoji="1" lang="en-US" altLang="zh-CN" sz="2100" dirty="0">
                    <a:latin typeface="Times New Roman" panose="02020603050405020304" pitchFamily="18" charset="0"/>
                    <a:ea typeface="STZhongsong" panose="02010600040101010101" pitchFamily="2" charset="-122"/>
                    <a:cs typeface="Times New Roman" panose="02020603050405020304" pitchFamily="18" charset="0"/>
                  </a:rPr>
                  <a:t>, hindering the synthesis of new elements.</a:t>
                </a:r>
              </a:p>
              <a:p>
                <a:pPr marL="800100" lvl="1" indent="-342900">
                  <a:lnSpc>
                    <a:spcPct val="140000"/>
                  </a:lnSpc>
                  <a:buClr>
                    <a:srgbClr val="C00000"/>
                  </a:buClr>
                  <a:buFont typeface="Wingdings" pitchFamily="2" charset="2"/>
                  <a:buChar char="ü"/>
                  <a:defRPr/>
                </a:pPr>
                <a:r>
                  <a:rPr kumimoji="1" lang="en-US" altLang="zh-CN" sz="2100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STZhongsong" panose="02010600040101010101" pitchFamily="2" charset="-122"/>
                    <a:cs typeface="Times New Roman" panose="02020603050405020304" pitchFamily="18" charset="0"/>
                  </a:rPr>
                  <a:t>Quasi-fission </a:t>
                </a:r>
                <a:r>
                  <a:rPr kumimoji="1" lang="en-US" altLang="zh-CN" sz="2100" dirty="0">
                    <a:latin typeface="Times New Roman" panose="02020603050405020304" pitchFamily="18" charset="0"/>
                    <a:ea typeface="STZhongsong" panose="02010600040101010101" pitchFamily="2" charset="-122"/>
                    <a:cs typeface="Times New Roman" panose="02020603050405020304" pitchFamily="18" charset="0"/>
                  </a:rPr>
                  <a:t>and</a:t>
                </a:r>
                <a:r>
                  <a:rPr kumimoji="1" lang="en-US" altLang="zh-CN" sz="2100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STZhongsong" panose="02010600040101010101" pitchFamily="2" charset="-122"/>
                    <a:cs typeface="Times New Roman" panose="02020603050405020304" pitchFamily="18" charset="0"/>
                  </a:rPr>
                  <a:t> fusion-fission </a:t>
                </a:r>
                <a:r>
                  <a:rPr kumimoji="1" lang="en-US" altLang="zh-CN" sz="2100" dirty="0">
                    <a:latin typeface="Times New Roman" panose="02020603050405020304" pitchFamily="18" charset="0"/>
                    <a:ea typeface="STZhongsong" panose="02010600040101010101" pitchFamily="2" charset="-122"/>
                    <a:cs typeface="Times New Roman" panose="02020603050405020304" pitchFamily="18" charset="0"/>
                  </a:rPr>
                  <a:t>are two main competitive processes.</a:t>
                </a:r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D9EE15AF-3676-7643-065E-C174D336C0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806" y="665924"/>
                <a:ext cx="9025194" cy="1852045"/>
              </a:xfrm>
              <a:prstGeom prst="rect">
                <a:avLst/>
              </a:prstGeom>
              <a:blipFill>
                <a:blip r:embed="rId3"/>
                <a:stretch>
                  <a:fillRect l="-703" b="-476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文本框 5">
            <a:extLst>
              <a:ext uri="{FF2B5EF4-FFF2-40B4-BE49-F238E27FC236}">
                <a16:creationId xmlns:a16="http://schemas.microsoft.com/office/drawing/2014/main" id="{EE0F86A8-DDF2-A034-86C4-62728EA7F611}"/>
              </a:ext>
            </a:extLst>
          </p:cNvPr>
          <p:cNvSpPr txBox="1"/>
          <p:nvPr/>
        </p:nvSpPr>
        <p:spPr>
          <a:xfrm>
            <a:off x="121876" y="-28494"/>
            <a:ext cx="8900247" cy="6501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  <a:buClr>
                <a:srgbClr val="C00000"/>
              </a:buClr>
            </a:pPr>
            <a:r>
              <a:rPr lang="en-US" altLang="zh-CN" sz="3200" dirty="0">
                <a:latin typeface="Times New Roman" panose="02020603050405020304" pitchFamily="18" charset="0"/>
                <a:ea typeface="STZhongsong" panose="02010600040101010101" pitchFamily="2" charset="-122"/>
                <a:cs typeface="Times New Roman" panose="02020603050405020304" pitchFamily="18" charset="0"/>
              </a:rPr>
              <a:t>Fusion: Neutron-deficient superheavy nuclei</a:t>
            </a:r>
            <a:endParaRPr lang="zh-CN" altLang="en-US" sz="3200" dirty="0">
              <a:latin typeface="Times New Roman" panose="02020603050405020304" pitchFamily="18" charset="0"/>
              <a:ea typeface="STZhongsong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" name="灯片编号占位符 10">
            <a:extLst>
              <a:ext uri="{FF2B5EF4-FFF2-40B4-BE49-F238E27FC236}">
                <a16:creationId xmlns:a16="http://schemas.microsoft.com/office/drawing/2014/main" id="{EFEAE4E7-09C7-A6C7-7A2B-4E003A49D52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967794" y="6505502"/>
            <a:ext cx="2057400" cy="365125"/>
          </a:xfrm>
        </p:spPr>
        <p:txBody>
          <a:bodyPr/>
          <a:lstStyle/>
          <a:p>
            <a:fld id="{23E4AF15-1D98-4141-9DCF-22E250B8D5A3}" type="slidenum">
              <a:rPr lang="zh-CN" altLang="en-US" sz="1800" b="1" smtClean="0">
                <a:solidFill>
                  <a:srgbClr val="C0000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pPr/>
              <a:t>4</a:t>
            </a:fld>
            <a:endParaRPr lang="zh-CN" altLang="en-US" sz="1800" b="1" dirty="0">
              <a:solidFill>
                <a:srgbClr val="C00000"/>
              </a:solidFill>
              <a:latin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E591B578-EA6B-0DB3-D01F-5FC0D0762D99}"/>
              </a:ext>
            </a:extLst>
          </p:cNvPr>
          <p:cNvSpPr txBox="1"/>
          <p:nvPr/>
        </p:nvSpPr>
        <p:spPr>
          <a:xfrm>
            <a:off x="9852660" y="324612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CN" altLang="en-US" dirty="0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ADC206AA-F1E1-2C67-5F65-7BC130266D47}"/>
              </a:ext>
            </a:extLst>
          </p:cNvPr>
          <p:cNvSpPr txBox="1"/>
          <p:nvPr/>
        </p:nvSpPr>
        <p:spPr>
          <a:xfrm>
            <a:off x="4465122" y="6098737"/>
            <a:ext cx="467887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zh-CN" sz="1200" dirty="0">
                <a:solidFill>
                  <a:srgbClr val="0432FF"/>
                </a:solidFill>
                <a:latin typeface="Cambria" panose="020405030504060302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Jiang, </a:t>
            </a:r>
            <a:r>
              <a:rPr lang="en-US" altLang="zh-CN" sz="1200" b="1" dirty="0">
                <a:solidFill>
                  <a:srgbClr val="0432FF"/>
                </a:solidFill>
                <a:latin typeface="Cambria" panose="020405030504060302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DDZ</a:t>
            </a:r>
            <a:r>
              <a:rPr lang="en-US" altLang="zh-CN" sz="1200" dirty="0">
                <a:solidFill>
                  <a:srgbClr val="0432FF"/>
                </a:solidFill>
                <a:latin typeface="Cambria" panose="020405030504060302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, Zhou. Physics</a:t>
            </a:r>
            <a:r>
              <a:rPr lang="zh-CN" altLang="en-US" sz="1200" dirty="0">
                <a:solidFill>
                  <a:srgbClr val="0432FF"/>
                </a:solidFill>
                <a:latin typeface="Cambria" panose="020405030504060302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1200" dirty="0">
                <a:solidFill>
                  <a:srgbClr val="0432FF"/>
                </a:solidFill>
                <a:latin typeface="Cambria" panose="020405030504060302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54, 599 (2025)</a:t>
            </a:r>
          </a:p>
        </p:txBody>
      </p: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05148288-89E6-6CF5-8C1C-4FF2FA7A09F5}"/>
              </a:ext>
            </a:extLst>
          </p:cNvPr>
          <p:cNvGrpSpPr/>
          <p:nvPr/>
        </p:nvGrpSpPr>
        <p:grpSpPr>
          <a:xfrm>
            <a:off x="776614" y="2668043"/>
            <a:ext cx="7703508" cy="3325979"/>
            <a:chOff x="776614" y="2642991"/>
            <a:chExt cx="7703508" cy="3325979"/>
          </a:xfrm>
        </p:grpSpPr>
        <p:pic>
          <p:nvPicPr>
            <p:cNvPr id="8" name="图片 7" descr="图片包含 图示&#10;&#10;AI 生成的内容可能不正确。">
              <a:extLst>
                <a:ext uri="{FF2B5EF4-FFF2-40B4-BE49-F238E27FC236}">
                  <a16:creationId xmlns:a16="http://schemas.microsoft.com/office/drawing/2014/main" id="{A5E0E3E6-3BCB-91C4-2E95-DFEFD3600EF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8250"/>
            <a:stretch>
              <a:fillRect/>
            </a:stretch>
          </p:blipFill>
          <p:spPr>
            <a:xfrm rot="10800000" flipH="1">
              <a:off x="1112075" y="2767068"/>
              <a:ext cx="6919847" cy="3069439"/>
            </a:xfrm>
            <a:prstGeom prst="rect">
              <a:avLst/>
            </a:prstGeom>
          </p:spPr>
        </p:pic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id="{C014F06C-0B2F-D5C8-DB27-AC0C1257966A}"/>
                </a:ext>
              </a:extLst>
            </p:cNvPr>
            <p:cNvSpPr txBox="1"/>
            <p:nvPr/>
          </p:nvSpPr>
          <p:spPr>
            <a:xfrm>
              <a:off x="1277185" y="4603226"/>
              <a:ext cx="177163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sz="2000" dirty="0">
                  <a:latin typeface="Comic Sans MS" panose="030F0902030302020204" pitchFamily="66" charset="0"/>
                </a:rPr>
                <a:t>Quasi-fission</a:t>
              </a:r>
              <a:endParaRPr kumimoji="1" lang="zh-CN" altLang="en-US" sz="2000" dirty="0">
                <a:latin typeface="Comic Sans MS" panose="030F0902030302020204" pitchFamily="66" charset="0"/>
              </a:endParaRPr>
            </a:p>
          </p:txBody>
        </p:sp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683D5DD6-8341-0910-41A7-D12C6459FA63}"/>
                </a:ext>
              </a:extLst>
            </p:cNvPr>
            <p:cNvSpPr txBox="1"/>
            <p:nvPr/>
          </p:nvSpPr>
          <p:spPr>
            <a:xfrm>
              <a:off x="6229856" y="4603226"/>
              <a:ext cx="184056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sz="2000" dirty="0">
                  <a:latin typeface="Comic Sans MS" panose="030F0902030302020204" pitchFamily="66" charset="0"/>
                </a:rPr>
                <a:t>Fusion-fission</a:t>
              </a:r>
              <a:endParaRPr kumimoji="1" lang="zh-CN" altLang="en-US" sz="2000" dirty="0">
                <a:latin typeface="Comic Sans MS" panose="030F0902030302020204" pitchFamily="66" charset="0"/>
              </a:endParaRPr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C1C2D904-E977-0FAC-E7B3-44840B353007}"/>
                </a:ext>
              </a:extLst>
            </p:cNvPr>
            <p:cNvSpPr/>
            <p:nvPr/>
          </p:nvSpPr>
          <p:spPr>
            <a:xfrm>
              <a:off x="776614" y="2642991"/>
              <a:ext cx="7703508" cy="3325979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sp>
        <p:nvSpPr>
          <p:cNvPr id="19" name="文本框 18">
            <a:extLst>
              <a:ext uri="{FF2B5EF4-FFF2-40B4-BE49-F238E27FC236}">
                <a16:creationId xmlns:a16="http://schemas.microsoft.com/office/drawing/2014/main" id="{8DB95A85-145E-CBF6-B524-5BA8F04EB3BC}"/>
              </a:ext>
            </a:extLst>
          </p:cNvPr>
          <p:cNvSpPr txBox="1"/>
          <p:nvPr/>
        </p:nvSpPr>
        <p:spPr>
          <a:xfrm>
            <a:off x="4465122" y="1577810"/>
            <a:ext cx="467887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zh-CN" sz="1200" dirty="0" err="1">
                <a:solidFill>
                  <a:srgbClr val="0432FF"/>
                </a:solidFill>
                <a:latin typeface="Cambria" panose="020405030504060302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Münzenberg</a:t>
            </a:r>
            <a:r>
              <a:rPr lang="en-US" altLang="zh-CN" sz="1200" dirty="0">
                <a:solidFill>
                  <a:srgbClr val="0432FF"/>
                </a:solidFill>
                <a:latin typeface="Cambria" panose="020405030504060302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 et al., EPJA 59, 21 (2023) </a:t>
            </a:r>
          </a:p>
          <a:p>
            <a:pPr algn="r"/>
            <a:r>
              <a:rPr lang="en-US" altLang="zh-CN" sz="1200" dirty="0">
                <a:solidFill>
                  <a:srgbClr val="0432FF"/>
                </a:solidFill>
                <a:latin typeface="Cambria" panose="020405030504060302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Oganessian, EPJA 60, 227 (2024) </a:t>
            </a:r>
          </a:p>
          <a:p>
            <a:pPr algn="r"/>
            <a:r>
              <a:rPr lang="en-US" altLang="zh-CN" sz="1200" dirty="0">
                <a:solidFill>
                  <a:srgbClr val="0432FF"/>
                </a:solidFill>
                <a:latin typeface="Cambria" panose="020405030504060302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Zhang et al., NST 36, 204 (2025)</a:t>
            </a:r>
          </a:p>
          <a:p>
            <a:pPr algn="r"/>
            <a:endParaRPr lang="en-US" altLang="zh-CN" sz="1200" dirty="0">
              <a:solidFill>
                <a:srgbClr val="0432FF"/>
              </a:solidFill>
              <a:latin typeface="Cambria" panose="02040503050406030204" pitchFamily="18" charset="0"/>
              <a:ea typeface="KaiTi" panose="02010609060101010101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3756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52"/>
    </mc:Choice>
    <mc:Fallback xmlns="">
      <p:transition spd="slow" advTm="952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>
            <a:extLst>
              <a:ext uri="{FF2B5EF4-FFF2-40B4-BE49-F238E27FC236}">
                <a16:creationId xmlns:a16="http://schemas.microsoft.com/office/drawing/2014/main" id="{FECB7F20-8713-447C-AB25-B15D114BBB77}"/>
              </a:ext>
            </a:extLst>
          </p:cNvPr>
          <p:cNvSpPr/>
          <p:nvPr/>
        </p:nvSpPr>
        <p:spPr>
          <a:xfrm>
            <a:off x="0" y="6524563"/>
            <a:ext cx="9144000" cy="34023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6" name="直接连接符 11">
            <a:extLst>
              <a:ext uri="{FF2B5EF4-FFF2-40B4-BE49-F238E27FC236}">
                <a16:creationId xmlns:a16="http://schemas.microsoft.com/office/drawing/2014/main" id="{FA0373E5-D6CB-4D1E-FA0B-741D6B8A7FF0}"/>
              </a:ext>
            </a:extLst>
          </p:cNvPr>
          <p:cNvCxnSpPr/>
          <p:nvPr/>
        </p:nvCxnSpPr>
        <p:spPr>
          <a:xfrm>
            <a:off x="0" y="665924"/>
            <a:ext cx="91440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图片 7">
            <a:extLst>
              <a:ext uri="{FF2B5EF4-FFF2-40B4-BE49-F238E27FC236}">
                <a16:creationId xmlns:a16="http://schemas.microsoft.com/office/drawing/2014/main" id="{AC271E87-847C-828D-0DB1-670AAC0ECC6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35" b="2781"/>
          <a:stretch/>
        </p:blipFill>
        <p:spPr>
          <a:xfrm>
            <a:off x="121874" y="2746037"/>
            <a:ext cx="4633070" cy="3297114"/>
          </a:xfrm>
          <a:prstGeom prst="rect">
            <a:avLst/>
          </a:prstGeom>
        </p:spPr>
      </p:pic>
      <p:sp>
        <p:nvSpPr>
          <p:cNvPr id="27" name="矩形 26">
            <a:extLst>
              <a:ext uri="{FF2B5EF4-FFF2-40B4-BE49-F238E27FC236}">
                <a16:creationId xmlns:a16="http://schemas.microsoft.com/office/drawing/2014/main" id="{04434DDE-F69E-87C5-7EF7-D7B7A56A0DDA}"/>
              </a:ext>
            </a:extLst>
          </p:cNvPr>
          <p:cNvSpPr/>
          <p:nvPr/>
        </p:nvSpPr>
        <p:spPr>
          <a:xfrm>
            <a:off x="3479442" y="6026008"/>
            <a:ext cx="566455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zh-CN" sz="1200" dirty="0" err="1">
                <a:solidFill>
                  <a:srgbClr val="0432FF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Zagrebaev</a:t>
            </a:r>
            <a:r>
              <a:rPr lang="en-US" altLang="zh-CN" sz="1200" dirty="0">
                <a:solidFill>
                  <a:srgbClr val="0432FF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and Greiner, JPG 34, 2265 (2007)</a:t>
            </a:r>
          </a:p>
          <a:p>
            <a:pPr algn="r"/>
            <a:r>
              <a:rPr lang="de-DE" altLang="zh-CN" sz="1200" dirty="0" err="1">
                <a:solidFill>
                  <a:srgbClr val="0432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Zagrebaev</a:t>
            </a:r>
            <a:r>
              <a:rPr lang="de-DE" altLang="zh-CN" sz="1200" dirty="0">
                <a:solidFill>
                  <a:srgbClr val="0432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 and Greiner, PRC 87, 034608 (2013)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0E96B4EC-619E-8999-5E84-6B8752443869}"/>
              </a:ext>
            </a:extLst>
          </p:cNvPr>
          <p:cNvSpPr txBox="1"/>
          <p:nvPr/>
        </p:nvSpPr>
        <p:spPr>
          <a:xfrm>
            <a:off x="121873" y="6039649"/>
            <a:ext cx="390688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zh-CN" sz="1200" dirty="0" err="1">
                <a:solidFill>
                  <a:srgbClr val="0432FF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Zagrebaev</a:t>
            </a:r>
            <a:r>
              <a:rPr lang="en-US" altLang="zh-CN" sz="1200" dirty="0">
                <a:solidFill>
                  <a:srgbClr val="0432FF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and Greiner, PRL 101,122701</a:t>
            </a:r>
            <a:r>
              <a:rPr lang="zh-CN" altLang="en-US" sz="1200" dirty="0">
                <a:solidFill>
                  <a:srgbClr val="0432FF"/>
                </a:solidFill>
                <a:latin typeface="Cambria" panose="020405030504060302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1200" dirty="0">
                <a:solidFill>
                  <a:srgbClr val="0432FF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(2008)</a:t>
            </a:r>
          </a:p>
          <a:p>
            <a:pPr algn="r"/>
            <a:r>
              <a:rPr lang="en-US" altLang="zh-CN" sz="1200" dirty="0">
                <a:solidFill>
                  <a:srgbClr val="0432FF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Watanabe et al., PRL 115,172503</a:t>
            </a:r>
            <a:r>
              <a:rPr lang="zh-CN" altLang="en-US" sz="1200" dirty="0">
                <a:solidFill>
                  <a:srgbClr val="0432FF"/>
                </a:solidFill>
                <a:latin typeface="Cambria" panose="020405030504060302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1200" dirty="0">
                <a:solidFill>
                  <a:srgbClr val="0432FF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(2015)</a:t>
            </a:r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id="{97E32D74-7DA4-29CB-C699-78BA7F8D887B}"/>
              </a:ext>
            </a:extLst>
          </p:cNvPr>
          <p:cNvGrpSpPr/>
          <p:nvPr/>
        </p:nvGrpSpPr>
        <p:grpSpPr>
          <a:xfrm>
            <a:off x="4557263" y="2809003"/>
            <a:ext cx="4142176" cy="3185922"/>
            <a:chOff x="4557263" y="2605774"/>
            <a:chExt cx="4142176" cy="3185922"/>
          </a:xfrm>
        </p:grpSpPr>
        <p:grpSp>
          <p:nvGrpSpPr>
            <p:cNvPr id="15" name="组合 14">
              <a:extLst>
                <a:ext uri="{FF2B5EF4-FFF2-40B4-BE49-F238E27FC236}">
                  <a16:creationId xmlns:a16="http://schemas.microsoft.com/office/drawing/2014/main" id="{64E9B1B8-3B1E-1A0F-82CE-85213E3B95D1}"/>
                </a:ext>
              </a:extLst>
            </p:cNvPr>
            <p:cNvGrpSpPr/>
            <p:nvPr/>
          </p:nvGrpSpPr>
          <p:grpSpPr>
            <a:xfrm>
              <a:off x="4557263" y="2605774"/>
              <a:ext cx="4142176" cy="3185922"/>
              <a:chOff x="4493321" y="3219206"/>
              <a:chExt cx="4142176" cy="3185922"/>
            </a:xfrm>
          </p:grpSpPr>
          <p:grpSp>
            <p:nvGrpSpPr>
              <p:cNvPr id="19" name="组合 18">
                <a:extLst>
                  <a:ext uri="{FF2B5EF4-FFF2-40B4-BE49-F238E27FC236}">
                    <a16:creationId xmlns:a16="http://schemas.microsoft.com/office/drawing/2014/main" id="{5E21D83C-65BD-84E6-15C8-EE5D1DE07690}"/>
                  </a:ext>
                </a:extLst>
              </p:cNvPr>
              <p:cNvGrpSpPr/>
              <p:nvPr/>
            </p:nvGrpSpPr>
            <p:grpSpPr>
              <a:xfrm>
                <a:off x="4493321" y="3219206"/>
                <a:ext cx="4142176" cy="3185922"/>
                <a:chOff x="4474637" y="3166672"/>
                <a:chExt cx="4142176" cy="3185922"/>
              </a:xfrm>
            </p:grpSpPr>
            <p:pic>
              <p:nvPicPr>
                <p:cNvPr id="24" name="图片 23">
                  <a:extLst>
                    <a:ext uri="{FF2B5EF4-FFF2-40B4-BE49-F238E27FC236}">
                      <a16:creationId xmlns:a16="http://schemas.microsoft.com/office/drawing/2014/main" id="{E70A5528-67D8-CC2F-763A-939F2E6E5D7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474637" y="3166672"/>
                  <a:ext cx="4142176" cy="3185922"/>
                </a:xfrm>
                <a:prstGeom prst="rect">
                  <a:avLst/>
                </a:prstGeom>
              </p:spPr>
            </p:pic>
            <p:sp>
              <p:nvSpPr>
                <p:cNvPr id="25" name="テキスト ボックス 9">
                  <a:extLst>
                    <a:ext uri="{FF2B5EF4-FFF2-40B4-BE49-F238E27FC236}">
                      <a16:creationId xmlns:a16="http://schemas.microsoft.com/office/drawing/2014/main" id="{E616EEF7-A023-6038-ADA0-FF332058A569}"/>
                    </a:ext>
                  </a:extLst>
                </p:cNvPr>
                <p:cNvSpPr txBox="1"/>
                <p:nvPr/>
              </p:nvSpPr>
              <p:spPr>
                <a:xfrm>
                  <a:off x="6136030" y="3347300"/>
                  <a:ext cx="582211" cy="369332"/>
                </a:xfrm>
                <a:prstGeom prst="rect">
                  <a:avLst/>
                </a:prstGeom>
                <a:noFill/>
                <a:effectLst/>
              </p:spPr>
              <p:txBody>
                <a:bodyPr wrap="none" rtlCol="0">
                  <a:spAutoFit/>
                </a:bodyPr>
                <a:lstStyle/>
                <a:p>
                  <a:r>
                    <a:rPr kumimoji="1" lang="en-US" altLang="ja-JP" b="1" baseline="30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238</a:t>
                  </a:r>
                  <a:r>
                    <a:rPr kumimoji="1" lang="en-US" altLang="ja-JP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U</a:t>
                  </a:r>
                  <a:endParaRPr kumimoji="1" lang="ja-JP" alt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6" name="テキスト ボックス 32">
                  <a:extLst>
                    <a:ext uri="{FF2B5EF4-FFF2-40B4-BE49-F238E27FC236}">
                      <a16:creationId xmlns:a16="http://schemas.microsoft.com/office/drawing/2014/main" id="{95E46DFB-CD18-9289-DD11-FD487175272F}"/>
                    </a:ext>
                  </a:extLst>
                </p:cNvPr>
                <p:cNvSpPr txBox="1"/>
                <p:nvPr/>
              </p:nvSpPr>
              <p:spPr>
                <a:xfrm>
                  <a:off x="6883020" y="3347300"/>
                  <a:ext cx="774571" cy="369332"/>
                </a:xfrm>
                <a:prstGeom prst="rect">
                  <a:avLst/>
                </a:prstGeom>
                <a:noFill/>
                <a:effectLst/>
              </p:spPr>
              <p:txBody>
                <a:bodyPr wrap="none" rtlCol="0">
                  <a:spAutoFit/>
                </a:bodyPr>
                <a:lstStyle/>
                <a:p>
                  <a:r>
                    <a:rPr kumimoji="1" lang="en-US" altLang="ja-JP" b="1" baseline="30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248</a:t>
                  </a:r>
                  <a:r>
                    <a:rPr kumimoji="1" lang="en-US" altLang="ja-JP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Cm</a:t>
                  </a:r>
                  <a:endParaRPr kumimoji="1" lang="ja-JP" alt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cxnSp>
            <p:nvCxnSpPr>
              <p:cNvPr id="20" name="直接箭头连接符 90">
                <a:extLst>
                  <a:ext uri="{FF2B5EF4-FFF2-40B4-BE49-F238E27FC236}">
                    <a16:creationId xmlns:a16="http://schemas.microsoft.com/office/drawing/2014/main" id="{44851C8B-172F-86FB-48EF-DE1D0466C3F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846333" y="3723047"/>
                <a:ext cx="581461" cy="915360"/>
              </a:xfrm>
              <a:prstGeom prst="straightConnector1">
                <a:avLst/>
              </a:prstGeom>
              <a:ln w="19050">
                <a:solidFill>
                  <a:srgbClr val="0432FF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直接箭头连接符 94">
                <a:extLst>
                  <a:ext uri="{FF2B5EF4-FFF2-40B4-BE49-F238E27FC236}">
                    <a16:creationId xmlns:a16="http://schemas.microsoft.com/office/drawing/2014/main" id="{5C93965A-71C5-9F3B-D64F-02CF6CA4565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339077" y="3728444"/>
                <a:ext cx="657417" cy="915664"/>
              </a:xfrm>
              <a:prstGeom prst="straightConnector1">
                <a:avLst/>
              </a:prstGeom>
              <a:ln w="19050">
                <a:solidFill>
                  <a:srgbClr val="C0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702D6712-D5D6-22F9-CDD7-EC5A32904AC8}"/>
                  </a:ext>
                </a:extLst>
              </p:cNvPr>
              <p:cNvSpPr txBox="1"/>
              <p:nvPr/>
            </p:nvSpPr>
            <p:spPr>
              <a:xfrm>
                <a:off x="7812328" y="4629204"/>
                <a:ext cx="593432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2000" b="1" dirty="0">
                    <a:solidFill>
                      <a:srgbClr val="C00000"/>
                    </a:solidFill>
                  </a:rPr>
                  <a:t>SHE</a:t>
                </a:r>
                <a:endParaRPr lang="zh-CN" altLang="en-US" sz="2000" b="1" dirty="0">
                  <a:solidFill>
                    <a:srgbClr val="C00000"/>
                  </a:solidFill>
                </a:endParaRPr>
              </a:p>
            </p:txBody>
          </p:sp>
          <p:sp>
            <p:nvSpPr>
              <p:cNvPr id="23" name="矩形 22">
                <a:extLst>
                  <a:ext uri="{FF2B5EF4-FFF2-40B4-BE49-F238E27FC236}">
                    <a16:creationId xmlns:a16="http://schemas.microsoft.com/office/drawing/2014/main" id="{93D3B42E-1ED2-9CA2-A803-D32EBA15A15F}"/>
                  </a:ext>
                </a:extLst>
              </p:cNvPr>
              <p:cNvSpPr/>
              <p:nvPr/>
            </p:nvSpPr>
            <p:spPr>
              <a:xfrm>
                <a:off x="5368771" y="4644108"/>
                <a:ext cx="684803" cy="3361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88000"/>
                  </a:lnSpc>
                </a:pPr>
                <a:r>
                  <a:rPr lang="en-US" altLang="ja-JP" b="1" baseline="33000" dirty="0">
                    <a:solidFill>
                      <a:srgbClr val="0432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208</a:t>
                </a:r>
                <a:r>
                  <a:rPr lang="en-US" altLang="ja-JP" b="1" dirty="0">
                    <a:solidFill>
                      <a:srgbClr val="0432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Pb</a:t>
                </a:r>
              </a:p>
            </p:txBody>
          </p:sp>
        </p:grpSp>
        <p:sp>
          <p:nvSpPr>
            <p:cNvPr id="12" name="文本框 11">
              <a:extLst>
                <a:ext uri="{FF2B5EF4-FFF2-40B4-BE49-F238E27FC236}">
                  <a16:creationId xmlns:a16="http://schemas.microsoft.com/office/drawing/2014/main" id="{C0E5E3D8-98FB-DE7C-DA6E-027C836275F8}"/>
                </a:ext>
              </a:extLst>
            </p:cNvPr>
            <p:cNvSpPr txBox="1"/>
            <p:nvPr/>
          </p:nvSpPr>
          <p:spPr>
            <a:xfrm>
              <a:off x="5997915" y="4288384"/>
              <a:ext cx="1405104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R="0" lvl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1" lang="en-US" altLang="zh-CN" sz="1600" b="1" dirty="0">
                  <a:solidFill>
                    <a:srgbClr val="C00000"/>
                  </a:solidFill>
                  <a:latin typeface="Times New Roman" panose="02020603050405020304" pitchFamily="18" charset="0"/>
                  <a:ea typeface="STZhongsong" panose="02010600040101010101" pitchFamily="2" charset="-122"/>
                  <a:cs typeface="Times New Roman" panose="02020603050405020304" pitchFamily="18" charset="0"/>
                </a:rPr>
                <a:t>Shell effect</a:t>
              </a:r>
              <a:endPara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STZhongsong" panose="02010600040101010101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4" name="文本框 3">
            <a:extLst>
              <a:ext uri="{FF2B5EF4-FFF2-40B4-BE49-F238E27FC236}">
                <a16:creationId xmlns:a16="http://schemas.microsoft.com/office/drawing/2014/main" id="{DEFA6051-E002-357E-4CCA-9C5A644F5FEE}"/>
              </a:ext>
            </a:extLst>
          </p:cNvPr>
          <p:cNvSpPr txBox="1"/>
          <p:nvPr/>
        </p:nvSpPr>
        <p:spPr>
          <a:xfrm>
            <a:off x="121876" y="-28494"/>
            <a:ext cx="8900247" cy="651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  <a:buClr>
                <a:srgbClr val="C00000"/>
              </a:buClr>
            </a:pPr>
            <a:r>
              <a:rPr lang="en-US" altLang="zh-CN" sz="3200" dirty="0">
                <a:latin typeface="Times New Roman" panose="02020603050405020304" pitchFamily="18" charset="0"/>
                <a:ea typeface="STZhongsong" panose="02010600040101010101" pitchFamily="2" charset="-122"/>
                <a:cs typeface="Times New Roman" panose="02020603050405020304" pitchFamily="18" charset="0"/>
              </a:rPr>
              <a:t>MNT: Neutron-rich nuclei</a:t>
            </a:r>
            <a:endParaRPr lang="zh-CN" altLang="en-US" sz="3200" dirty="0">
              <a:latin typeface="Times New Roman" panose="02020603050405020304" pitchFamily="18" charset="0"/>
              <a:ea typeface="STZhongsong" panose="02010600040101010101" pitchFamily="2" charset="-122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0838652C-709C-C8E9-A683-C4A9AEE6FB88}"/>
                  </a:ext>
                </a:extLst>
              </p:cNvPr>
              <p:cNvSpPr txBox="1"/>
              <p:nvPr/>
            </p:nvSpPr>
            <p:spPr>
              <a:xfrm>
                <a:off x="121877" y="670468"/>
                <a:ext cx="8903317" cy="19221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marR="0" lvl="0" indent="-342900" algn="l" defTabSz="457200" rtl="0" eaLnBrk="1" fontAlgn="auto" latinLnBrk="0" hangingPunct="1">
                  <a:lnSpc>
                    <a:spcPct val="140000"/>
                  </a:lnSpc>
                  <a:spcBef>
                    <a:spcPts val="0"/>
                  </a:spcBef>
                  <a:spcAft>
                    <a:spcPts val="600"/>
                  </a:spcAft>
                  <a:buClr>
                    <a:srgbClr val="C00000"/>
                  </a:buClr>
                  <a:buSzTx/>
                  <a:buFont typeface="Wingdings" pitchFamily="2" charset="2"/>
                  <a:buChar char="n"/>
                  <a:tabLst/>
                  <a:defRPr/>
                </a:pPr>
                <a:r>
                  <a:rPr kumimoji="1" lang="en-US" altLang="zh-CN" sz="20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STZhongsong" panose="02010600040101010101" pitchFamily="2" charset="-122"/>
                    <a:cs typeface="Times New Roman" panose="02020603050405020304" pitchFamily="18" charset="0"/>
                  </a:rPr>
                  <a:t>Recently, the </a:t>
                </a:r>
                <a:r>
                  <a:rPr kumimoji="1" lang="en-US" altLang="zh-CN" sz="2000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STZhongsong" panose="02010600040101010101" pitchFamily="2" charset="-122"/>
                    <a:cs typeface="Times New Roman" panose="02020603050405020304" pitchFamily="18" charset="0"/>
                  </a:rPr>
                  <a:t>MNT reaction</a:t>
                </a:r>
                <a:r>
                  <a:rPr kumimoji="1" lang="en-US" altLang="zh-CN" sz="20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STZhongsong" panose="02010600040101010101" pitchFamily="2" charset="-122"/>
                    <a:cs typeface="Times New Roman" panose="02020603050405020304" pitchFamily="18" charset="0"/>
                  </a:rPr>
                  <a:t> has been suggested as a possible pathway for the synthesis of neutron-rich heavy</a:t>
                </a:r>
                <a:r>
                  <a:rPr kumimoji="1" lang="zh-CN" altLang="en-US" sz="20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STZhongsong" panose="0201060004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kumimoji="1" lang="en-US" altLang="zh-CN" sz="20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STZhongsong" panose="02010600040101010101" pitchFamily="2" charset="-122"/>
                    <a:cs typeface="Times New Roman" panose="02020603050405020304" pitchFamily="18" charset="0"/>
                  </a:rPr>
                  <a:t>and superheavy nuclei</a:t>
                </a:r>
              </a:p>
              <a:p>
                <a:pPr marL="800100" lvl="1" indent="-342900">
                  <a:lnSpc>
                    <a:spcPct val="140000"/>
                  </a:lnSpc>
                  <a:spcAft>
                    <a:spcPts val="600"/>
                  </a:spcAft>
                  <a:buClr>
                    <a:srgbClr val="C00000"/>
                  </a:buClr>
                  <a:buFont typeface="Wingdings" pitchFamily="2" charset="2"/>
                  <a:buChar char="ü"/>
                  <a:defRPr/>
                </a:pPr>
                <a:r>
                  <a:rPr kumimoji="1" lang="en" altLang="zh-CN" sz="20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STZhongsong" panose="02010600040101010101" pitchFamily="2" charset="-122"/>
                    <a:cs typeface="Times New Roman" panose="02020603050405020304" pitchFamily="18" charset="0"/>
                  </a:rPr>
                  <a:t>Neutron-rich region around </a:t>
                </a:r>
                <a14:m>
                  <m:oMath xmlns:m="http://schemas.openxmlformats.org/officeDocument/2006/math">
                    <m:r>
                      <a:rPr kumimoji="1" lang="en" altLang="zh-CN" sz="200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STZhongsong" panose="02010600040101010101" pitchFamily="2" charset="-122"/>
                        <a:cs typeface="Times New Roman" panose="02020603050405020304" pitchFamily="18" charset="0"/>
                      </a:rPr>
                      <m:t>𝑁</m:t>
                    </m:r>
                    <m:r>
                      <a:rPr kumimoji="1" lang="en-US" altLang="zh-CN" sz="20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STZhongsong" panose="02010600040101010101" pitchFamily="2" charset="-122"/>
                        <a:cs typeface="Times New Roman" panose="02020603050405020304" pitchFamily="18" charset="0"/>
                      </a:rPr>
                      <m:t>=</m:t>
                    </m:r>
                    <m:r>
                      <a:rPr kumimoji="1" lang="en" altLang="zh-CN" sz="200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STZhongsong" panose="02010600040101010101" pitchFamily="2" charset="-122"/>
                        <a:cs typeface="Times New Roman" panose="02020603050405020304" pitchFamily="18" charset="0"/>
                      </a:rPr>
                      <m:t>126</m:t>
                    </m:r>
                  </m:oMath>
                </a14:m>
                <a:endParaRPr kumimoji="1" lang="en" altLang="zh-CN" sz="2000" dirty="0">
                  <a:solidFill>
                    <a:prstClr val="black"/>
                  </a:solidFill>
                  <a:latin typeface="Times New Roman" panose="02020603050405020304" pitchFamily="18" charset="0"/>
                  <a:ea typeface="STZhongsong" panose="02010600040101010101" pitchFamily="2" charset="-122"/>
                  <a:cs typeface="Times New Roman" panose="02020603050405020304" pitchFamily="18" charset="0"/>
                </a:endParaRPr>
              </a:p>
              <a:p>
                <a:pPr marL="800100" lvl="1" indent="-342900">
                  <a:lnSpc>
                    <a:spcPct val="140000"/>
                  </a:lnSpc>
                  <a:spcAft>
                    <a:spcPts val="600"/>
                  </a:spcAft>
                  <a:buClr>
                    <a:srgbClr val="C00000"/>
                  </a:buClr>
                  <a:buFont typeface="Wingdings" pitchFamily="2" charset="2"/>
                  <a:buChar char="ü"/>
                  <a:defRPr/>
                </a:pPr>
                <a:r>
                  <a:rPr kumimoji="1" lang="en" altLang="zh-CN" sz="2000" dirty="0">
                    <a:latin typeface="Times New Roman" panose="02020603050405020304" pitchFamily="18" charset="0"/>
                    <a:ea typeface="STZhongsong" panose="02010600040101010101" pitchFamily="2" charset="-122"/>
                    <a:cs typeface="Times New Roman" panose="02020603050405020304" pitchFamily="18" charset="0"/>
                  </a:rPr>
                  <a:t>Possible reaction mechanism</a:t>
                </a:r>
                <a:endParaRPr kumimoji="1" lang="en-US" altLang="zh-CN" sz="2000" dirty="0">
                  <a:latin typeface="Times New Roman" panose="02020603050405020304" pitchFamily="18" charset="0"/>
                  <a:ea typeface="STZhongsong" panose="0201060004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0838652C-709C-C8E9-A683-C4A9AEE6FB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877" y="670468"/>
                <a:ext cx="8903317" cy="1922129"/>
              </a:xfrm>
              <a:prstGeom prst="rect">
                <a:avLst/>
              </a:prstGeom>
              <a:blipFill>
                <a:blip r:embed="rId5"/>
                <a:stretch>
                  <a:fillRect l="-570" b="-457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灯片编号占位符 10">
            <a:extLst>
              <a:ext uri="{FF2B5EF4-FFF2-40B4-BE49-F238E27FC236}">
                <a16:creationId xmlns:a16="http://schemas.microsoft.com/office/drawing/2014/main" id="{F2D64E4A-0E3F-F51C-6B71-48D0E7C9874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967794" y="6505502"/>
            <a:ext cx="2057400" cy="365125"/>
          </a:xfrm>
        </p:spPr>
        <p:txBody>
          <a:bodyPr/>
          <a:lstStyle/>
          <a:p>
            <a:fld id="{23E4AF15-1D98-4141-9DCF-22E250B8D5A3}" type="slidenum">
              <a:rPr lang="zh-CN" altLang="en-US" sz="1800" b="1" smtClean="0">
                <a:solidFill>
                  <a:srgbClr val="C0000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pPr/>
              <a:t>5</a:t>
            </a:fld>
            <a:endParaRPr lang="zh-CN" altLang="en-US" sz="1800" b="1" dirty="0">
              <a:solidFill>
                <a:srgbClr val="C00000"/>
              </a:solidFill>
              <a:latin typeface="Cambria" panose="020405030504060302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1603BD73-25CE-7405-872E-353BB0E31FA9}"/>
              </a:ext>
            </a:extLst>
          </p:cNvPr>
          <p:cNvGrpSpPr/>
          <p:nvPr/>
        </p:nvGrpSpPr>
        <p:grpSpPr>
          <a:xfrm>
            <a:off x="4636390" y="2090827"/>
            <a:ext cx="4385733" cy="466853"/>
            <a:chOff x="4507600" y="2214233"/>
            <a:chExt cx="4385733" cy="466853"/>
          </a:xfrm>
        </p:grpSpPr>
        <p:sp>
          <p:nvSpPr>
            <p:cNvPr id="2" name="矩形 1">
              <a:extLst>
                <a:ext uri="{FF2B5EF4-FFF2-40B4-BE49-F238E27FC236}">
                  <a16:creationId xmlns:a16="http://schemas.microsoft.com/office/drawing/2014/main" id="{CBECFB3A-A833-9D74-05CF-3BD94A62B805}"/>
                </a:ext>
              </a:extLst>
            </p:cNvPr>
            <p:cNvSpPr/>
            <p:nvPr/>
          </p:nvSpPr>
          <p:spPr>
            <a:xfrm>
              <a:off x="4507600" y="2214233"/>
              <a:ext cx="4385733" cy="466853"/>
            </a:xfrm>
            <a:prstGeom prst="rect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/>
            </a:p>
          </p:txBody>
        </p:sp>
        <p:sp>
          <p:nvSpPr>
            <p:cNvPr id="5" name="文本框 4">
              <a:extLst>
                <a:ext uri="{FF2B5EF4-FFF2-40B4-BE49-F238E27FC236}">
                  <a16:creationId xmlns:a16="http://schemas.microsoft.com/office/drawing/2014/main" id="{2AAF7CE9-DDAA-CC9F-6863-6AB14F6A0B39}"/>
                </a:ext>
              </a:extLst>
            </p:cNvPr>
            <p:cNvSpPr txBox="1"/>
            <p:nvPr/>
          </p:nvSpPr>
          <p:spPr>
            <a:xfrm>
              <a:off x="4634795" y="2248101"/>
              <a:ext cx="425853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Complex mass and angular distributions!</a:t>
              </a:r>
              <a:endParaRPr kumimoji="1" lang="zh-CN" alt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66905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52"/>
    </mc:Choice>
    <mc:Fallback xmlns="">
      <p:transition spd="slow" advTm="9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>
            <a:extLst>
              <a:ext uri="{FF2B5EF4-FFF2-40B4-BE49-F238E27FC236}">
                <a16:creationId xmlns:a16="http://schemas.microsoft.com/office/drawing/2014/main" id="{FECB7F20-8713-447C-AB25-B15D114BBB77}"/>
              </a:ext>
            </a:extLst>
          </p:cNvPr>
          <p:cNvSpPr/>
          <p:nvPr/>
        </p:nvSpPr>
        <p:spPr>
          <a:xfrm>
            <a:off x="0" y="6524563"/>
            <a:ext cx="9144000" cy="34023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6" name="直接连接符 11">
            <a:extLst>
              <a:ext uri="{FF2B5EF4-FFF2-40B4-BE49-F238E27FC236}">
                <a16:creationId xmlns:a16="http://schemas.microsoft.com/office/drawing/2014/main" id="{FA0373E5-D6CB-4D1E-FA0B-741D6B8A7FF0}"/>
              </a:ext>
            </a:extLst>
          </p:cNvPr>
          <p:cNvCxnSpPr/>
          <p:nvPr/>
        </p:nvCxnSpPr>
        <p:spPr>
          <a:xfrm>
            <a:off x="0" y="665924"/>
            <a:ext cx="91440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框 10">
            <a:extLst>
              <a:ext uri="{FF2B5EF4-FFF2-40B4-BE49-F238E27FC236}">
                <a16:creationId xmlns:a16="http://schemas.microsoft.com/office/drawing/2014/main" id="{6DD8EA05-FE18-EF03-319F-E1B1C60B8835}"/>
              </a:ext>
            </a:extLst>
          </p:cNvPr>
          <p:cNvSpPr txBox="1"/>
          <p:nvPr/>
        </p:nvSpPr>
        <p:spPr>
          <a:xfrm>
            <a:off x="121875" y="673781"/>
            <a:ext cx="9144000" cy="57231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30000"/>
              </a:lnSpc>
              <a:buClr>
                <a:srgbClr val="C00000"/>
              </a:buClr>
              <a:buSzPct val="100000"/>
              <a:buFont typeface="Wingdings" pitchFamily="2" charset="2"/>
              <a:buChar char="n"/>
              <a:defRPr/>
            </a:pPr>
            <a:r>
              <a:rPr kumimoji="1" lang="en-US" altLang="zh-CN" sz="2000" dirty="0">
                <a:solidFill>
                  <a:prstClr val="black"/>
                </a:solidFill>
                <a:latin typeface="Times New Roman" panose="02020603050405020304" pitchFamily="18" charset="0"/>
                <a:ea typeface="STZhongsong" panose="02010600040101010101" pitchFamily="2" charset="-122"/>
                <a:cs typeface="Times New Roman" panose="02020603050405020304" pitchFamily="18" charset="0"/>
              </a:rPr>
              <a:t>The multinucleon transfer process is a</a:t>
            </a:r>
            <a:r>
              <a:rPr kumimoji="1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STZhongsong" panose="02010600040101010101" pitchFamily="2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STZhongsong" panose="02010600040101010101" pitchFamily="2" charset="-122"/>
                <a:cs typeface="Times New Roman" panose="02020603050405020304" pitchFamily="18" charset="0"/>
              </a:rPr>
              <a:t>complex quantum many-body dynamical problem</a:t>
            </a:r>
            <a:r>
              <a:rPr kumimoji="1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STZhongsong" panose="02010600040101010101" pitchFamily="2" charset="-122"/>
                <a:cs typeface="Times New Roman" panose="02020603050405020304" pitchFamily="18" charset="0"/>
              </a:rPr>
              <a:t>.</a:t>
            </a:r>
            <a:r>
              <a:rPr kumimoji="1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STZhongsong" panose="02010600040101010101" pitchFamily="2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 broad range of theoretical </a:t>
            </a:r>
            <a:r>
              <a:rPr kumimoji="1" lang="en-US" altLang="zh-CN" sz="2000" dirty="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approaches has </a:t>
            </a:r>
            <a:r>
              <a:rPr kumimoji="1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been developed:</a:t>
            </a:r>
          </a:p>
          <a:p>
            <a:pPr marL="800100" lvl="1" indent="-342900" algn="just">
              <a:lnSpc>
                <a:spcPct val="200000"/>
              </a:lnSpc>
              <a:buClr>
                <a:srgbClr val="C00000"/>
              </a:buClr>
              <a:buFont typeface="Wingdings" pitchFamily="2" charset="2"/>
              <a:buChar char="ü"/>
              <a:defRPr/>
            </a:pPr>
            <a:r>
              <a:rPr lang="en-US" altLang="zh-CN" sz="20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Coupled channels</a:t>
            </a:r>
          </a:p>
          <a:p>
            <a:pPr marL="800100" lvl="1" indent="-342900" algn="just">
              <a:lnSpc>
                <a:spcPct val="200000"/>
              </a:lnSpc>
              <a:buClr>
                <a:srgbClr val="C00000"/>
              </a:buClr>
              <a:buFont typeface="Wingdings" pitchFamily="2" charset="2"/>
              <a:buChar char="ü"/>
              <a:defRPr/>
            </a:pPr>
            <a:r>
              <a:rPr lang="en-US" altLang="zh-CN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Dinuclear</a:t>
            </a:r>
            <a:r>
              <a:rPr lang="en-US" altLang="zh-CN" sz="2000" dirty="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System Model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800100" lvl="1" indent="-342900" algn="just">
              <a:lnSpc>
                <a:spcPct val="200000"/>
              </a:lnSpc>
              <a:buClr>
                <a:srgbClr val="C00000"/>
              </a:buClr>
              <a:buFont typeface="Wingdings" pitchFamily="2" charset="2"/>
              <a:buChar char="ü"/>
              <a:defRPr/>
            </a:pPr>
            <a:r>
              <a:rPr lang="en" altLang="zh-CN" sz="2000" dirty="0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GRAZING Model</a:t>
            </a:r>
            <a:endParaRPr lang="en-US" altLang="zh-CN" sz="2000" dirty="0">
              <a:solidFill>
                <a:prstClr val="black"/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800100" lvl="1" indent="-342900" algn="just">
              <a:lnSpc>
                <a:spcPct val="200000"/>
              </a:lnSpc>
              <a:buClr>
                <a:srgbClr val="C00000"/>
              </a:buClr>
              <a:buFont typeface="Wingdings" pitchFamily="2" charset="2"/>
              <a:buChar char="ü"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Langevin Model 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800100" lvl="1" indent="-342900" algn="just">
              <a:lnSpc>
                <a:spcPct val="200000"/>
              </a:lnSpc>
              <a:buClr>
                <a:srgbClr val="C00000"/>
              </a:buClr>
              <a:buFont typeface="Wingdings" pitchFamily="2" charset="2"/>
              <a:buChar char="ü"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(Improved</a:t>
            </a:r>
            <a:r>
              <a:rPr lang="en-US" altLang="zh-CN" sz="2000" dirty="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)</a:t>
            </a:r>
            <a:r>
              <a:rPr lang="zh-CN" alt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Quantum Molecular </a:t>
            </a:r>
            <a:r>
              <a:rPr lang="en-US" altLang="zh-CN" sz="2000" dirty="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D</a:t>
            </a:r>
            <a:r>
              <a:rPr kumimoji="0" lang="en-US" altLang="zh-CN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ynamics</a:t>
            </a:r>
            <a:endParaRPr lang="en-US" altLang="zh-CN" sz="2000" dirty="0">
              <a:solidFill>
                <a:srgbClr val="C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800100" lvl="1" indent="-342900" algn="just">
              <a:lnSpc>
                <a:spcPct val="200000"/>
              </a:lnSpc>
              <a:buClr>
                <a:srgbClr val="C00000"/>
              </a:buClr>
              <a:buFont typeface="Wingdings" pitchFamily="2" charset="2"/>
              <a:buChar char="ü"/>
              <a:defRPr/>
            </a:pPr>
            <a:r>
              <a:rPr lang="en-US" altLang="zh-CN" sz="2000" dirty="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Time-Dependent Density Functional Theory (TDDFT)</a:t>
            </a:r>
          </a:p>
          <a:p>
            <a:pPr marL="800100" lvl="1" indent="-342900" algn="just">
              <a:lnSpc>
                <a:spcPct val="200000"/>
              </a:lnSpc>
              <a:buClr>
                <a:srgbClr val="C00000"/>
              </a:buClr>
              <a:buFont typeface="Wingdings" pitchFamily="2" charset="2"/>
              <a:buChar char="ü"/>
              <a:defRPr/>
            </a:pPr>
            <a:r>
              <a:rPr lang="en-US" altLang="zh-CN" sz="20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Stochastic Mean-Field / TDRPA</a:t>
            </a:r>
          </a:p>
          <a:p>
            <a:pPr marL="800100" lvl="1" indent="-342900" algn="just">
              <a:lnSpc>
                <a:spcPct val="200000"/>
              </a:lnSpc>
              <a:buClr>
                <a:srgbClr val="C00000"/>
              </a:buClr>
              <a:buFont typeface="Wingdings" pitchFamily="2" charset="2"/>
              <a:buChar char="ü"/>
              <a:defRPr/>
            </a:pPr>
            <a:r>
              <a:rPr lang="en-US" altLang="zh-CN" sz="20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Other approaches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631A906A-D6E1-CA89-40F6-1301155DBA94}"/>
              </a:ext>
            </a:extLst>
          </p:cNvPr>
          <p:cNvSpPr txBox="1"/>
          <p:nvPr/>
        </p:nvSpPr>
        <p:spPr>
          <a:xfrm>
            <a:off x="121876" y="-28494"/>
            <a:ext cx="8900247" cy="6623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  <a:buClr>
                <a:srgbClr val="C00000"/>
              </a:buClr>
            </a:pPr>
            <a:r>
              <a:rPr lang="en-US" altLang="zh-CN" sz="3200" dirty="0">
                <a:latin typeface="Times New Roman" panose="02020603050405020304" pitchFamily="18" charset="0"/>
                <a:ea typeface="STZhongsong" panose="02010600040101010101" pitchFamily="2" charset="-122"/>
                <a:cs typeface="Times New Roman" panose="02020603050405020304" pitchFamily="18" charset="0"/>
              </a:rPr>
              <a:t>Theoretical models for MNT reactions</a:t>
            </a:r>
          </a:p>
        </p:txBody>
      </p:sp>
      <p:sp>
        <p:nvSpPr>
          <p:cNvPr id="4" name="灯片编号占位符 10">
            <a:extLst>
              <a:ext uri="{FF2B5EF4-FFF2-40B4-BE49-F238E27FC236}">
                <a16:creationId xmlns:a16="http://schemas.microsoft.com/office/drawing/2014/main" id="{2BA607A5-A9E3-3AD6-0CA3-FD38968288D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967794" y="6505502"/>
            <a:ext cx="2057400" cy="365125"/>
          </a:xfrm>
        </p:spPr>
        <p:txBody>
          <a:bodyPr/>
          <a:lstStyle/>
          <a:p>
            <a:fld id="{23E4AF15-1D98-4141-9DCF-22E250B8D5A3}" type="slidenum">
              <a:rPr lang="zh-CN" altLang="en-US" sz="1800" b="1" smtClean="0">
                <a:solidFill>
                  <a:srgbClr val="C0000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pPr/>
              <a:t>6</a:t>
            </a:fld>
            <a:endParaRPr lang="zh-CN" altLang="en-US" sz="1800" b="1" dirty="0">
              <a:solidFill>
                <a:srgbClr val="C00000"/>
              </a:solidFill>
              <a:latin typeface="Cambria" panose="020405030504060302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id="{F4810B04-0BED-C4E5-DA7C-C946B68D98AB}"/>
              </a:ext>
            </a:extLst>
          </p:cNvPr>
          <p:cNvGrpSpPr/>
          <p:nvPr/>
        </p:nvGrpSpPr>
        <p:grpSpPr>
          <a:xfrm>
            <a:off x="67938" y="2544304"/>
            <a:ext cx="8954184" cy="1162272"/>
            <a:chOff x="-4880112" y="4170041"/>
            <a:chExt cx="8954184" cy="1162272"/>
          </a:xfrm>
        </p:grpSpPr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69047F93-32EA-94BE-5E4A-C864B969B1EA}"/>
                </a:ext>
              </a:extLst>
            </p:cNvPr>
            <p:cNvSpPr/>
            <p:nvPr/>
          </p:nvSpPr>
          <p:spPr>
            <a:xfrm>
              <a:off x="-4880112" y="4170041"/>
              <a:ext cx="8954183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buClr>
                  <a:srgbClr val="ED7D31">
                    <a:lumMod val="75000"/>
                  </a:srgbClr>
                </a:buClr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432FF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  Adamian, Antonenko, and Scheid, NPA 618, 176 (1997); Adamian et al., NPA 633, 409 (1998)</a:t>
              </a:r>
            </a:p>
            <a:p>
              <a:pPr algn="r">
                <a:buClr>
                  <a:srgbClr val="ED7D31">
                    <a:lumMod val="75000"/>
                  </a:srgbClr>
                </a:buClr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432FF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Adamian et al., PRC 81, 024604 (2010); Feng, PRC 95, 024615 (2017); Zhu et al., JPG 42, 085102 (2015)</a:t>
              </a:r>
              <a:endParaRPr lang="en-US" altLang="zh-CN" sz="1200" dirty="0">
                <a:solidFill>
                  <a:srgbClr val="0432FF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endParaRPr>
            </a:p>
            <a:p>
              <a:pPr algn="r">
                <a:buClr>
                  <a:srgbClr val="ED7D31">
                    <a:lumMod val="75000"/>
                  </a:srgbClr>
                </a:buClr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432FF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…</a:t>
              </a:r>
            </a:p>
          </p:txBody>
        </p:sp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9FED12C1-36AE-E362-FD0D-A7E23B0D7837}"/>
                </a:ext>
              </a:extLst>
            </p:cNvPr>
            <p:cNvSpPr txBox="1"/>
            <p:nvPr/>
          </p:nvSpPr>
          <p:spPr>
            <a:xfrm>
              <a:off x="-3337460" y="4870648"/>
              <a:ext cx="7411532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>
                <a:buClr>
                  <a:srgbClr val="ED7D31">
                    <a:lumMod val="75000"/>
                  </a:srgbClr>
                </a:buClr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432FF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Winther, NPA 572, 191</a:t>
              </a: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432FF"/>
                  </a:solidFill>
                  <a:effectLst/>
                  <a:uLnTx/>
                  <a:uFillTx/>
                  <a:latin typeface="Cambria" panose="02040503050406030204" pitchFamily="18" charset="0"/>
                  <a:ea typeface="KaiTi" panose="02010609060101010101" pitchFamily="49" charset="-122"/>
                  <a:cs typeface="Times New Roman" panose="02020603050405020304" pitchFamily="18" charset="0"/>
                </a:rPr>
                <a:t> </a:t>
              </a: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432FF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(1994); Yanez and Loveland, PRC 91, 044608 (2015)</a:t>
              </a:r>
              <a:r>
                <a:rPr lang="en-US" altLang="zh-CN" sz="1200" dirty="0">
                  <a:solidFill>
                    <a:srgbClr val="0432FF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;</a:t>
              </a: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432FF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Wen et al., PRC </a:t>
              </a:r>
              <a:r>
                <a:rPr lang="en-US" altLang="zh-CN" sz="1200" dirty="0">
                  <a:solidFill>
                    <a:srgbClr val="0432FF"/>
                  </a:solidFill>
                  <a:latin typeface="Cambria" panose="02040503050406030204" pitchFamily="18" charset="0"/>
                  <a:cs typeface="Times New Roman" panose="02020603050405020304" pitchFamily="18" charset="0"/>
                </a:rPr>
                <a:t>99, 034606 (2019)</a:t>
              </a:r>
            </a:p>
            <a:p>
              <a:pPr algn="r">
                <a:buClr>
                  <a:srgbClr val="ED7D31">
                    <a:lumMod val="75000"/>
                  </a:srgbClr>
                </a:buClr>
                <a:defRPr/>
              </a:pPr>
              <a:r>
                <a:rPr lang="en-US" altLang="zh-CN" sz="1200" dirty="0">
                  <a:solidFill>
                    <a:srgbClr val="0432FF"/>
                  </a:solidFill>
                  <a:latin typeface="Cambria" panose="02040503050406030204" pitchFamily="18" charset="0"/>
                  <a:cs typeface="Times New Roman" panose="02020603050405020304" pitchFamily="18" charset="0"/>
                </a:rPr>
                <a:t>…</a:t>
              </a:r>
            </a:p>
          </p:txBody>
        </p:sp>
      </p:grpSp>
      <p:grpSp>
        <p:nvGrpSpPr>
          <p:cNvPr id="10" name="组合 9">
            <a:extLst>
              <a:ext uri="{FF2B5EF4-FFF2-40B4-BE49-F238E27FC236}">
                <a16:creationId xmlns:a16="http://schemas.microsoft.com/office/drawing/2014/main" id="{877A8367-F92A-243B-0BB2-B46BE06961DF}"/>
              </a:ext>
            </a:extLst>
          </p:cNvPr>
          <p:cNvGrpSpPr/>
          <p:nvPr/>
        </p:nvGrpSpPr>
        <p:grpSpPr>
          <a:xfrm>
            <a:off x="67939" y="3757671"/>
            <a:ext cx="8985065" cy="2149957"/>
            <a:chOff x="919926" y="4552463"/>
            <a:chExt cx="6670507" cy="2149957"/>
          </a:xfrm>
          <a:noFill/>
        </p:grpSpPr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1BD75D9F-302A-B033-F4BF-FBFB4A8ED278}"/>
                </a:ext>
              </a:extLst>
            </p:cNvPr>
            <p:cNvSpPr txBox="1"/>
            <p:nvPr/>
          </p:nvSpPr>
          <p:spPr>
            <a:xfrm>
              <a:off x="2088116" y="4552463"/>
              <a:ext cx="5502317" cy="64633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7D31">
                    <a:lumMod val="75000"/>
                  </a:srgbClr>
                </a:buClr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432FF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Zagrebaev</a:t>
              </a: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432FF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and Greiner, PRL 101, 122701 (2008); </a:t>
              </a:r>
              <a:r>
                <a:rPr kumimoji="0" lang="en-US" altLang="zh-CN" sz="1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432FF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Zagrebaev</a:t>
              </a: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432FF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and Greiner, PRC 78, 034610 (2008)</a:t>
              </a:r>
            </a:p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7D31">
                    <a:lumMod val="75000"/>
                  </a:srgbClr>
                </a:buClr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432FF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Zhu, PLB 849, 138423 (2024); Dai et al., PRC 109, 024617 (2024)</a:t>
              </a:r>
            </a:p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7D31">
                    <a:lumMod val="75000"/>
                  </a:srgbClr>
                </a:buClr>
                <a:buSzTx/>
                <a:buFontTx/>
                <a:buNone/>
                <a:tabLst/>
                <a:defRPr/>
              </a:pPr>
              <a:r>
                <a:rPr lang="en-US" altLang="zh-CN" sz="1200" dirty="0">
                  <a:solidFill>
                    <a:srgbClr val="0432FF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…</a:t>
              </a:r>
              <a:endPara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文本框 18">
              <a:extLst>
                <a:ext uri="{FF2B5EF4-FFF2-40B4-BE49-F238E27FC236}">
                  <a16:creationId xmlns:a16="http://schemas.microsoft.com/office/drawing/2014/main" id="{242F7998-B36C-BE6B-306A-5C6A10B0E666}"/>
                </a:ext>
              </a:extLst>
            </p:cNvPr>
            <p:cNvSpPr txBox="1"/>
            <p:nvPr/>
          </p:nvSpPr>
          <p:spPr>
            <a:xfrm>
              <a:off x="1118003" y="5238325"/>
              <a:ext cx="6472429" cy="64633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7D31">
                    <a:lumMod val="75000"/>
                  </a:srgbClr>
                </a:buClr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432FF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Wang et al., PRC 65, 064608 (2002); Li et al., PRC 93, 014618 (2016); Zhao et al., PRC 92, 024613 (2015)</a:t>
              </a:r>
            </a:p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7D31">
                    <a:lumMod val="75000"/>
                  </a:srgbClr>
                </a:buClr>
                <a:buSzTx/>
                <a:buFontTx/>
                <a:buNone/>
                <a:tabLst/>
                <a:defRPr/>
              </a:pPr>
              <a:r>
                <a:rPr lang="en" altLang="zh-CN" sz="1200" dirty="0">
                  <a:solidFill>
                    <a:srgbClr val="0432FF"/>
                  </a:solidFill>
                  <a:latin typeface="Cambria" panose="02040503050406030204" pitchFamily="18" charset="0"/>
                </a:rPr>
                <a:t>…</a:t>
              </a:r>
            </a:p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7D31">
                    <a:lumMod val="75000"/>
                  </a:srgbClr>
                </a:buClr>
                <a:buSzTx/>
                <a:buFontTx/>
                <a:buNone/>
                <a:tabLst/>
                <a:defRPr/>
              </a:pPr>
              <a:endParaRPr lang="en" altLang="zh-CN" sz="1200" dirty="0">
                <a:solidFill>
                  <a:srgbClr val="0432FF"/>
                </a:solidFill>
                <a:latin typeface="Cambria" panose="02040503050406030204" pitchFamily="18" charset="0"/>
              </a:endParaRPr>
            </a:p>
          </p:txBody>
        </p:sp>
        <p:sp>
          <p:nvSpPr>
            <p:cNvPr id="20" name="文本框 19">
              <a:extLst>
                <a:ext uri="{FF2B5EF4-FFF2-40B4-BE49-F238E27FC236}">
                  <a16:creationId xmlns:a16="http://schemas.microsoft.com/office/drawing/2014/main" id="{AC1B63D0-CE7E-C1BF-13F2-E2908CA4D831}"/>
                </a:ext>
              </a:extLst>
            </p:cNvPr>
            <p:cNvSpPr txBox="1"/>
            <p:nvPr/>
          </p:nvSpPr>
          <p:spPr>
            <a:xfrm>
              <a:off x="919926" y="5871423"/>
              <a:ext cx="6647580" cy="830997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r">
                <a:buClr>
                  <a:schemeClr val="accent2">
                    <a:lumMod val="75000"/>
                  </a:schemeClr>
                </a:buClr>
              </a:pPr>
              <a:r>
                <a:rPr lang="en-US" altLang="zh-CN" sz="1200" dirty="0" err="1">
                  <a:solidFill>
                    <a:srgbClr val="0432FF"/>
                  </a:solidFill>
                  <a:latin typeface="Cambria" panose="02040503050406030204" pitchFamily="18" charset="0"/>
                  <a:cs typeface="Times New Roman" panose="02020603050405020304" pitchFamily="18" charset="0"/>
                </a:rPr>
                <a:t>Simenel</a:t>
              </a:r>
              <a:r>
                <a:rPr lang="en-US" altLang="zh-CN" sz="1200" dirty="0">
                  <a:solidFill>
                    <a:srgbClr val="0432FF"/>
                  </a:solidFill>
                  <a:latin typeface="Cambria" panose="02040503050406030204" pitchFamily="18" charset="0"/>
                  <a:cs typeface="Times New Roman" panose="02020603050405020304" pitchFamily="18" charset="0"/>
                </a:rPr>
                <a:t>, PRL 105, 192701 (2010); </a:t>
              </a:r>
              <a:r>
                <a:rPr lang="en-US" altLang="zh-CN" sz="1200" dirty="0" err="1">
                  <a:solidFill>
                    <a:srgbClr val="0432FF"/>
                  </a:solidFill>
                  <a:latin typeface="Cambria" panose="02040503050406030204" pitchFamily="18" charset="0"/>
                  <a:cs typeface="Times New Roman" panose="02020603050405020304" pitchFamily="18" charset="0"/>
                </a:rPr>
                <a:t>Sekizawa</a:t>
              </a:r>
              <a:r>
                <a:rPr lang="en-US" altLang="zh-CN" sz="1200" dirty="0">
                  <a:solidFill>
                    <a:srgbClr val="0432FF"/>
                  </a:solidFill>
                  <a:latin typeface="Cambria" panose="02040503050406030204" pitchFamily="18" charset="0"/>
                  <a:cs typeface="Times New Roman" panose="02020603050405020304" pitchFamily="18" charset="0"/>
                </a:rPr>
                <a:t> and </a:t>
              </a:r>
              <a:r>
                <a:rPr lang="en" altLang="zh-CN" sz="1200" dirty="0">
                  <a:solidFill>
                    <a:srgbClr val="0432FF"/>
                  </a:solidFill>
                  <a:latin typeface="Cambria" panose="02040503050406030204" pitchFamily="18" charset="0"/>
                  <a:cs typeface="Times New Roman" panose="02020603050405020304" pitchFamily="18" charset="0"/>
                </a:rPr>
                <a:t>Yabana, </a:t>
              </a:r>
              <a:r>
                <a:rPr lang="en-US" altLang="zh-CN" sz="1200" dirty="0">
                  <a:solidFill>
                    <a:srgbClr val="0432FF"/>
                  </a:solidFill>
                  <a:latin typeface="Cambria" panose="02040503050406030204" pitchFamily="18" charset="0"/>
                  <a:cs typeface="Times New Roman" panose="02020603050405020304" pitchFamily="18" charset="0"/>
                </a:rPr>
                <a:t>PRC 88, 014614 (2013)</a:t>
              </a:r>
            </a:p>
            <a:p>
              <a:pPr algn="r">
                <a:buClr>
                  <a:schemeClr val="accent2">
                    <a:lumMod val="75000"/>
                  </a:schemeClr>
                </a:buClr>
              </a:pPr>
              <a:r>
                <a:rPr lang="en" altLang="zh-CN" sz="1200" dirty="0">
                  <a:solidFill>
                    <a:srgbClr val="0432FF"/>
                  </a:solidFill>
                  <a:latin typeface="Cambria" panose="02040503050406030204" pitchFamily="18" charset="0"/>
                  <a:cs typeface="Times New Roman" panose="02020603050405020304" pitchFamily="18" charset="0"/>
                </a:rPr>
                <a:t>Zhang et al., PRC 109, 024614 (2024); Li et al., PRC 110, 034611 (2024)</a:t>
              </a:r>
            </a:p>
            <a:p>
              <a:pPr algn="r">
                <a:buClr>
                  <a:schemeClr val="accent2">
                    <a:lumMod val="75000"/>
                  </a:schemeClr>
                </a:buClr>
              </a:pPr>
              <a:r>
                <a:rPr lang="en" altLang="zh-CN" sz="1200" dirty="0">
                  <a:solidFill>
                    <a:srgbClr val="0432FF"/>
                  </a:solidFill>
                  <a:latin typeface="Cambria" panose="02040503050406030204" pitchFamily="18" charset="0"/>
                  <a:cs typeface="Times New Roman" panose="02020603050405020304" pitchFamily="18" charset="0"/>
                </a:rPr>
                <a:t>Zhang et al., PLB 869, 139828 (2025)</a:t>
              </a:r>
            </a:p>
            <a:p>
              <a:pPr algn="r">
                <a:buClr>
                  <a:schemeClr val="accent2">
                    <a:lumMod val="75000"/>
                  </a:schemeClr>
                </a:buClr>
              </a:pPr>
              <a:r>
                <a:rPr lang="en-US" altLang="zh-CN" sz="1200" dirty="0">
                  <a:solidFill>
                    <a:srgbClr val="0432FF"/>
                  </a:solidFill>
                  <a:latin typeface="Cambria" panose="02040503050406030204" pitchFamily="18" charset="0"/>
                  <a:cs typeface="Times New Roman" panose="02020603050405020304" pitchFamily="18" charset="0"/>
                </a:rPr>
                <a:t>…</a:t>
              </a:r>
              <a:endParaRPr lang="en" altLang="zh-CN" sz="1200" dirty="0">
                <a:solidFill>
                  <a:srgbClr val="0432FF"/>
                </a:solidFill>
                <a:latin typeface="Cambria" panose="020405030504060302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3" name="文本框 12">
            <a:extLst>
              <a:ext uri="{FF2B5EF4-FFF2-40B4-BE49-F238E27FC236}">
                <a16:creationId xmlns:a16="http://schemas.microsoft.com/office/drawing/2014/main" id="{916149A1-3DB8-558D-0881-0FC4D92A1700}"/>
              </a:ext>
            </a:extLst>
          </p:cNvPr>
          <p:cNvSpPr txBox="1"/>
          <p:nvPr/>
        </p:nvSpPr>
        <p:spPr>
          <a:xfrm>
            <a:off x="2348560" y="5876533"/>
            <a:ext cx="667356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" altLang="zh-CN" sz="1200" dirty="0" err="1">
                <a:solidFill>
                  <a:srgbClr val="0432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Simenel</a:t>
            </a:r>
            <a:r>
              <a:rPr lang="en" altLang="zh-CN" sz="1200" dirty="0">
                <a:solidFill>
                  <a:srgbClr val="0432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, PRL 106, 112502 (2011); </a:t>
            </a:r>
            <a:r>
              <a:rPr lang="en" altLang="zh-CN" sz="1200" dirty="0" err="1">
                <a:solidFill>
                  <a:srgbClr val="0432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Ayik</a:t>
            </a:r>
            <a:r>
              <a:rPr lang="en" altLang="zh-CN" sz="1200" dirty="0">
                <a:solidFill>
                  <a:srgbClr val="0432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 et al., PRC 97, 054618 (2018); </a:t>
            </a:r>
          </a:p>
          <a:p>
            <a:pPr algn="r"/>
            <a:r>
              <a:rPr lang="en" altLang="zh-CN" sz="1200" dirty="0">
                <a:solidFill>
                  <a:srgbClr val="0432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Yilmaz et al., PRC 98, 034604 (2018); </a:t>
            </a:r>
            <a:r>
              <a:rPr lang="en" altLang="zh-CN" sz="1200" dirty="0" err="1">
                <a:solidFill>
                  <a:srgbClr val="0432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Sekizawa</a:t>
            </a:r>
            <a:r>
              <a:rPr lang="en" altLang="zh-CN" sz="1200" dirty="0">
                <a:solidFill>
                  <a:srgbClr val="0432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 and </a:t>
            </a:r>
            <a:r>
              <a:rPr lang="en" altLang="zh-CN" sz="1200" dirty="0" err="1">
                <a:solidFill>
                  <a:srgbClr val="0432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Ayik</a:t>
            </a:r>
            <a:r>
              <a:rPr lang="en" altLang="zh-CN" sz="1200" dirty="0">
                <a:solidFill>
                  <a:srgbClr val="0432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, PRC 102, 014620 (2020);</a:t>
            </a:r>
          </a:p>
          <a:p>
            <a:pPr algn="r"/>
            <a:r>
              <a:rPr lang="en" altLang="zh-CN" sz="1200" dirty="0">
                <a:solidFill>
                  <a:srgbClr val="0432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Gao, </a:t>
            </a:r>
            <a:r>
              <a:rPr lang="en" altLang="zh-CN" sz="1200" dirty="0" err="1">
                <a:solidFill>
                  <a:srgbClr val="0432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Sekizawa</a:t>
            </a:r>
            <a:r>
              <a:rPr lang="en" altLang="zh-CN" sz="1200" dirty="0">
                <a:solidFill>
                  <a:srgbClr val="0432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, and Zhu, PRC 112, 014602 (2025)</a:t>
            </a:r>
            <a:r>
              <a:rPr lang="en-US" altLang="zh-CN" sz="1200" dirty="0">
                <a:solidFill>
                  <a:srgbClr val="0432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;…</a:t>
            </a:r>
            <a:endParaRPr lang="en" altLang="zh-CN" sz="1200" dirty="0">
              <a:solidFill>
                <a:srgbClr val="0432FF"/>
              </a:solidFill>
              <a:latin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411AADEF-56BC-17BE-6EE2-80BBC598C720}"/>
              </a:ext>
            </a:extLst>
          </p:cNvPr>
          <p:cNvSpPr txBox="1"/>
          <p:nvPr/>
        </p:nvSpPr>
        <p:spPr>
          <a:xfrm>
            <a:off x="3048872" y="1771520"/>
            <a:ext cx="59732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buNone/>
            </a:pPr>
            <a:r>
              <a:rPr lang="en" altLang="zh-CN" sz="1200" dirty="0">
                <a:solidFill>
                  <a:srgbClr val="0432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Thompson, </a:t>
            </a:r>
            <a:r>
              <a:rPr lang="en" altLang="zh-CN" sz="1200" dirty="0" err="1">
                <a:solidFill>
                  <a:srgbClr val="0432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Comput</a:t>
            </a:r>
            <a:r>
              <a:rPr lang="en" altLang="zh-CN" sz="1200" dirty="0">
                <a:solidFill>
                  <a:srgbClr val="0432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. Phys. Rep. 7, 167 (1988); Scamps &amp; Hagino, PRC 92, 054614 (2015)</a:t>
            </a:r>
          </a:p>
          <a:p>
            <a:pPr algn="r">
              <a:buNone/>
            </a:pPr>
            <a:r>
              <a:rPr lang="en" altLang="zh-CN" sz="1200" dirty="0">
                <a:solidFill>
                  <a:srgbClr val="0432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440342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52"/>
    </mc:Choice>
    <mc:Fallback xmlns="">
      <p:transition spd="slow" advTm="952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3823F3-AD82-DB7C-E038-20FBFFD2DC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直接连接符 11">
            <a:extLst>
              <a:ext uri="{FF2B5EF4-FFF2-40B4-BE49-F238E27FC236}">
                <a16:creationId xmlns:a16="http://schemas.microsoft.com/office/drawing/2014/main" id="{E5CFD029-C8C9-EE3F-5418-31C50387E8D3}"/>
              </a:ext>
            </a:extLst>
          </p:cNvPr>
          <p:cNvCxnSpPr/>
          <p:nvPr/>
        </p:nvCxnSpPr>
        <p:spPr>
          <a:xfrm>
            <a:off x="0" y="665924"/>
            <a:ext cx="91440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矩形 16">
            <a:extLst>
              <a:ext uri="{FF2B5EF4-FFF2-40B4-BE49-F238E27FC236}">
                <a16:creationId xmlns:a16="http://schemas.microsoft.com/office/drawing/2014/main" id="{3B45ED22-B090-5C1B-CEE4-73FDA0F56C41}"/>
              </a:ext>
            </a:extLst>
          </p:cNvPr>
          <p:cNvSpPr/>
          <p:nvPr/>
        </p:nvSpPr>
        <p:spPr>
          <a:xfrm>
            <a:off x="0" y="6516748"/>
            <a:ext cx="9144000" cy="34023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90E126EC-64EA-200D-AECD-5FAD196934D5}"/>
              </a:ext>
            </a:extLst>
          </p:cNvPr>
          <p:cNvSpPr txBox="1"/>
          <p:nvPr/>
        </p:nvSpPr>
        <p:spPr>
          <a:xfrm>
            <a:off x="453885" y="1078613"/>
            <a:ext cx="8568238" cy="4700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200000"/>
              </a:lnSpc>
              <a:buClr>
                <a:srgbClr val="C00000"/>
              </a:buClr>
              <a:buFont typeface="Wingdings" pitchFamily="2" charset="2"/>
              <a:buChar char="u"/>
            </a:pPr>
            <a:r>
              <a:rPr lang="en-US" altLang="zh-CN" sz="2800" dirty="0"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Introduction</a:t>
            </a:r>
          </a:p>
          <a:p>
            <a:pPr marL="457200" indent="-457200">
              <a:lnSpc>
                <a:spcPct val="200000"/>
              </a:lnSpc>
              <a:buClr>
                <a:srgbClr val="C00000"/>
              </a:buClr>
              <a:buFont typeface="Wingdings" pitchFamily="2" charset="2"/>
              <a:buChar char="u"/>
            </a:pPr>
            <a:r>
              <a:rPr lang="en-US" altLang="zh-CN" sz="2800" dirty="0">
                <a:solidFill>
                  <a:srgbClr val="C00000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Relativistic time-dependent density functional theory</a:t>
            </a:r>
          </a:p>
          <a:p>
            <a:pPr marL="457200" indent="-457200">
              <a:lnSpc>
                <a:spcPct val="200000"/>
              </a:lnSpc>
              <a:buClr>
                <a:srgbClr val="C00000"/>
              </a:buClr>
              <a:buFont typeface="Wingdings" pitchFamily="2" charset="2"/>
              <a:buChar char="u"/>
            </a:pPr>
            <a:r>
              <a:rPr lang="en-US" altLang="zh-CN" sz="2800" dirty="0"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Multinucleon transfer reaction</a:t>
            </a:r>
          </a:p>
          <a:p>
            <a:pPr marL="914400" lvl="1" indent="-457200">
              <a:lnSpc>
                <a:spcPct val="150000"/>
              </a:lnSpc>
              <a:buClr>
                <a:srgbClr val="C00000"/>
              </a:buClr>
              <a:buFont typeface="Wingdings" pitchFamily="2" charset="2"/>
              <a:buChar char="Ø"/>
            </a:pPr>
            <a:r>
              <a:rPr lang="en-US" altLang="zh-CN" sz="2800" dirty="0"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Mass distribution</a:t>
            </a:r>
          </a:p>
          <a:p>
            <a:pPr marL="914400" lvl="1" indent="-457200">
              <a:lnSpc>
                <a:spcPct val="150000"/>
              </a:lnSpc>
              <a:buClr>
                <a:srgbClr val="C00000"/>
              </a:buClr>
              <a:buFont typeface="Wingdings" pitchFamily="2" charset="2"/>
              <a:buChar char="Ø"/>
            </a:pPr>
            <a:r>
              <a:rPr lang="en-US" altLang="zh-CN" sz="2800" dirty="0">
                <a:solidFill>
                  <a:prstClr val="black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Angular momentum distribution</a:t>
            </a:r>
            <a:endParaRPr lang="en-US" altLang="zh-CN" sz="2800" dirty="0">
              <a:latin typeface="Times New Roman" panose="02020603050405020304" pitchFamily="18" charset="0"/>
              <a:ea typeface="华文中宋" panose="02010600040101010101" pitchFamily="2" charset="-122"/>
              <a:cs typeface="Times New Roman" panose="02020603050405020304" pitchFamily="18" charset="0"/>
            </a:endParaRPr>
          </a:p>
          <a:p>
            <a:pPr marL="457200" indent="-457200">
              <a:lnSpc>
                <a:spcPct val="200000"/>
              </a:lnSpc>
              <a:buClr>
                <a:srgbClr val="C00000"/>
              </a:buClr>
              <a:buFont typeface="Wingdings" pitchFamily="2" charset="2"/>
              <a:buChar char="u"/>
            </a:pPr>
            <a:r>
              <a:rPr lang="en-US" altLang="zh-CN" sz="2800" dirty="0"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Summary and outlook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CDE84547-7EBB-31CD-19E0-D0A06454D1D3}"/>
              </a:ext>
            </a:extLst>
          </p:cNvPr>
          <p:cNvSpPr txBox="1"/>
          <p:nvPr/>
        </p:nvSpPr>
        <p:spPr>
          <a:xfrm>
            <a:off x="121876" y="-10854"/>
            <a:ext cx="8900247" cy="651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  <a:buClr>
                <a:srgbClr val="C00000"/>
              </a:buClr>
            </a:pPr>
            <a:r>
              <a:rPr lang="en-US" altLang="zh-CN" sz="3200" dirty="0">
                <a:latin typeface="Times New Roman" panose="02020603050405020304" pitchFamily="18" charset="0"/>
                <a:ea typeface="STZhongsong" panose="02010600040101010101" pitchFamily="2" charset="-122"/>
                <a:cs typeface="Times New Roman" panose="02020603050405020304" pitchFamily="18" charset="0"/>
              </a:rPr>
              <a:t>Contents</a:t>
            </a:r>
            <a:endParaRPr lang="en-US" altLang="zh-CN" sz="2800" dirty="0">
              <a:latin typeface="Times New Roman" panose="02020603050405020304" pitchFamily="18" charset="0"/>
              <a:ea typeface="STZhongsong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灯片编号占位符 10">
            <a:extLst>
              <a:ext uri="{FF2B5EF4-FFF2-40B4-BE49-F238E27FC236}">
                <a16:creationId xmlns:a16="http://schemas.microsoft.com/office/drawing/2014/main" id="{2B8CAD8D-115A-E700-0F98-FA9A86DA64C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967794" y="6505502"/>
            <a:ext cx="2057400" cy="365125"/>
          </a:xfrm>
        </p:spPr>
        <p:txBody>
          <a:bodyPr/>
          <a:lstStyle/>
          <a:p>
            <a:fld id="{23E4AF15-1D98-4141-9DCF-22E250B8D5A3}" type="slidenum">
              <a:rPr lang="zh-CN" altLang="en-US" sz="1800" b="1" smtClean="0">
                <a:solidFill>
                  <a:srgbClr val="C0000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pPr/>
              <a:t>7</a:t>
            </a:fld>
            <a:endParaRPr lang="zh-CN" altLang="en-US" sz="1800" b="1" dirty="0">
              <a:solidFill>
                <a:srgbClr val="C00000"/>
              </a:solidFill>
              <a:latin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8121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42"/>
    </mc:Choice>
    <mc:Fallback xmlns="">
      <p:transition spd="slow" advTm="5742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>
            <a:extLst>
              <a:ext uri="{FF2B5EF4-FFF2-40B4-BE49-F238E27FC236}">
                <a16:creationId xmlns:a16="http://schemas.microsoft.com/office/drawing/2014/main" id="{FECB7F20-8713-447C-AB25-B15D114BBB77}"/>
              </a:ext>
            </a:extLst>
          </p:cNvPr>
          <p:cNvSpPr/>
          <p:nvPr/>
        </p:nvSpPr>
        <p:spPr>
          <a:xfrm>
            <a:off x="0" y="6524563"/>
            <a:ext cx="9144000" cy="34023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6" name="直接连接符 11">
            <a:extLst>
              <a:ext uri="{FF2B5EF4-FFF2-40B4-BE49-F238E27FC236}">
                <a16:creationId xmlns:a16="http://schemas.microsoft.com/office/drawing/2014/main" id="{FA0373E5-D6CB-4D1E-FA0B-741D6B8A7FF0}"/>
              </a:ext>
            </a:extLst>
          </p:cNvPr>
          <p:cNvCxnSpPr/>
          <p:nvPr/>
        </p:nvCxnSpPr>
        <p:spPr>
          <a:xfrm>
            <a:off x="0" y="665924"/>
            <a:ext cx="91440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图片 29">
            <a:extLst>
              <a:ext uri="{FF2B5EF4-FFF2-40B4-BE49-F238E27FC236}">
                <a16:creationId xmlns:a16="http://schemas.microsoft.com/office/drawing/2014/main" id="{45B95DEA-6A57-22A2-EB9A-0E8DBA7C13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799" y="3441956"/>
            <a:ext cx="7772400" cy="2431325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8BA7414A-AAC5-0FD9-4F5E-1A275F085A1B}"/>
              </a:ext>
            </a:extLst>
          </p:cNvPr>
          <p:cNvSpPr txBox="1"/>
          <p:nvPr/>
        </p:nvSpPr>
        <p:spPr>
          <a:xfrm>
            <a:off x="121876" y="-28494"/>
            <a:ext cx="8900247" cy="6501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  <a:buClr>
                <a:srgbClr val="C00000"/>
              </a:buClr>
            </a:pPr>
            <a:r>
              <a:rPr lang="en-US" altLang="zh-CN" sz="32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Relativistic TDDFT</a:t>
            </a:r>
            <a:endParaRPr lang="en-US" altLang="zh-CN" sz="3200" dirty="0">
              <a:latin typeface="Times New Roman" panose="02020603050405020304" pitchFamily="18" charset="0"/>
              <a:ea typeface="STZhongsong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02C9889E-5595-69E3-74F8-CF70BEBEE168}"/>
              </a:ext>
            </a:extLst>
          </p:cNvPr>
          <p:cNvSpPr txBox="1"/>
          <p:nvPr/>
        </p:nvSpPr>
        <p:spPr>
          <a:xfrm>
            <a:off x="121876" y="665924"/>
            <a:ext cx="8900247" cy="28454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40000"/>
              </a:lnSpc>
              <a:spcAft>
                <a:spcPts val="1800"/>
              </a:spcAft>
              <a:buClr>
                <a:srgbClr val="C00000"/>
              </a:buClr>
              <a:buFont typeface="Wingdings" pitchFamily="2" charset="2"/>
              <a:buChar char="n"/>
            </a:pPr>
            <a:r>
              <a:rPr lang="en-US" altLang="zh-CN" sz="20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Relativistic TDDFT has been developed and applied to a series of nuclear dynamical phenomena.</a:t>
            </a:r>
          </a:p>
          <a:p>
            <a:pPr marL="342900" indent="-342900">
              <a:lnSpc>
                <a:spcPct val="200000"/>
              </a:lnSpc>
              <a:spcAft>
                <a:spcPts val="1800"/>
              </a:spcAft>
              <a:buClr>
                <a:srgbClr val="C00000"/>
              </a:buClr>
              <a:buFont typeface="Wingdings" pitchFamily="2" charset="2"/>
              <a:buChar char="n"/>
            </a:pPr>
            <a:endParaRPr lang="en-US" altLang="zh-CN" sz="20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40000"/>
              </a:lnSpc>
              <a:spcAft>
                <a:spcPts val="1800"/>
              </a:spcAft>
              <a:buClr>
                <a:srgbClr val="C00000"/>
              </a:buClr>
              <a:buFont typeface="Wingdings" pitchFamily="2" charset="2"/>
              <a:buChar char="n"/>
            </a:pPr>
            <a:r>
              <a:rPr lang="en-US" altLang="zh-CN" sz="20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Idea:</a:t>
            </a:r>
            <a:r>
              <a:rPr lang="en-US" altLang="zh-CN" sz="20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Transforming the time-dependent many-body problem to a time-dependent one-body problem.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CF7DA148-9961-90FD-FA89-6C4B031ADD15}"/>
              </a:ext>
            </a:extLst>
          </p:cNvPr>
          <p:cNvSpPr txBox="1"/>
          <p:nvPr/>
        </p:nvSpPr>
        <p:spPr>
          <a:xfrm>
            <a:off x="4559474" y="3073207"/>
            <a:ext cx="458452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" altLang="zh-CN" sz="1200" dirty="0">
                <a:solidFill>
                  <a:srgbClr val="0432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Runge and Gross, PRL 52, 997(1984)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85167C6A-A5B2-3B26-1AF1-44029B306234}"/>
              </a:ext>
            </a:extLst>
          </p:cNvPr>
          <p:cNvSpPr txBox="1"/>
          <p:nvPr/>
        </p:nvSpPr>
        <p:spPr>
          <a:xfrm>
            <a:off x="4571999" y="3280550"/>
            <a:ext cx="458452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" altLang="zh-CN" sz="1200" dirty="0">
                <a:solidFill>
                  <a:srgbClr val="0432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Leeuwen, PRL 82, 3863(1999)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803C961F-3461-7E13-FC04-1F93DEB2D1E4}"/>
              </a:ext>
            </a:extLst>
          </p:cNvPr>
          <p:cNvSpPr txBox="1"/>
          <p:nvPr/>
        </p:nvSpPr>
        <p:spPr>
          <a:xfrm>
            <a:off x="717617" y="5838997"/>
            <a:ext cx="385438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b="1" dirty="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Time-dependent many-body problem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26342624-8FD7-A7AA-AAE3-7588E089DD7C}"/>
              </a:ext>
            </a:extLst>
          </p:cNvPr>
          <p:cNvSpPr txBox="1"/>
          <p:nvPr/>
        </p:nvSpPr>
        <p:spPr>
          <a:xfrm>
            <a:off x="4855652" y="5838997"/>
            <a:ext cx="374841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b="1" dirty="0">
                <a:solidFill>
                  <a:srgbClr val="0432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Time-dependent one-body problem</a:t>
            </a:r>
            <a:endParaRPr lang="zh-CN" altLang="en-US" b="1" dirty="0">
              <a:solidFill>
                <a:srgbClr val="0432FF"/>
              </a:solidFill>
            </a:endParaRPr>
          </a:p>
        </p:txBody>
      </p:sp>
      <p:sp>
        <p:nvSpPr>
          <p:cNvPr id="5" name="灯片编号占位符 10">
            <a:extLst>
              <a:ext uri="{FF2B5EF4-FFF2-40B4-BE49-F238E27FC236}">
                <a16:creationId xmlns:a16="http://schemas.microsoft.com/office/drawing/2014/main" id="{4EA75AE5-F793-60C6-0004-4A3BF6C0DA4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967794" y="6505502"/>
            <a:ext cx="2057400" cy="365125"/>
          </a:xfrm>
        </p:spPr>
        <p:txBody>
          <a:bodyPr/>
          <a:lstStyle/>
          <a:p>
            <a:fld id="{23E4AF15-1D98-4141-9DCF-22E250B8D5A3}" type="slidenum">
              <a:rPr lang="zh-CN" altLang="en-US" sz="1800" b="1" smtClean="0">
                <a:solidFill>
                  <a:srgbClr val="C0000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pPr/>
              <a:t>8</a:t>
            </a:fld>
            <a:endParaRPr lang="zh-CN" altLang="en-US" sz="1800" b="1" dirty="0">
              <a:solidFill>
                <a:srgbClr val="C00000"/>
              </a:solidFill>
              <a:latin typeface="Cambria" panose="020405030504060302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" name="组合 7">
            <a:extLst>
              <a:ext uri="{FF2B5EF4-FFF2-40B4-BE49-F238E27FC236}">
                <a16:creationId xmlns:a16="http://schemas.microsoft.com/office/drawing/2014/main" id="{CDEC0A22-7941-827A-40FD-F69F5A677447}"/>
              </a:ext>
            </a:extLst>
          </p:cNvPr>
          <p:cNvGrpSpPr/>
          <p:nvPr/>
        </p:nvGrpSpPr>
        <p:grpSpPr>
          <a:xfrm>
            <a:off x="-915388" y="1346686"/>
            <a:ext cx="9998450" cy="1479315"/>
            <a:chOff x="-5990471" y="2357400"/>
            <a:chExt cx="9998450" cy="1479315"/>
          </a:xfrm>
        </p:grpSpPr>
        <p:sp>
          <p:nvSpPr>
            <p:cNvPr id="10" name="文本框 9">
              <a:extLst>
                <a:ext uri="{FF2B5EF4-FFF2-40B4-BE49-F238E27FC236}">
                  <a16:creationId xmlns:a16="http://schemas.microsoft.com/office/drawing/2014/main" id="{8B8F0F8C-C2B9-6693-ABDF-146A8BB88922}"/>
                </a:ext>
              </a:extLst>
            </p:cNvPr>
            <p:cNvSpPr txBox="1"/>
            <p:nvPr/>
          </p:nvSpPr>
          <p:spPr>
            <a:xfrm>
              <a:off x="-5990471" y="2628054"/>
              <a:ext cx="5336814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en-US" altLang="zh-CN" sz="1200" dirty="0">
                  <a:solidFill>
                    <a:srgbClr val="0432FF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Ren, Zhao, and Meng, PRC 102, 044603</a:t>
              </a:r>
              <a:r>
                <a:rPr lang="zh-CN" altLang="en-US" sz="1200" dirty="0">
                  <a:solidFill>
                    <a:srgbClr val="0432FF"/>
                  </a:solidFill>
                  <a:latin typeface="Cambria" panose="02040503050406030204" pitchFamily="18" charset="0"/>
                  <a:ea typeface="KaiTi" panose="02010609060101010101" pitchFamily="49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1200" dirty="0">
                  <a:solidFill>
                    <a:srgbClr val="0432FF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(2020)</a:t>
              </a:r>
            </a:p>
          </p:txBody>
        </p:sp>
        <p:sp>
          <p:nvSpPr>
            <p:cNvPr id="11" name="文本框 10">
              <a:extLst>
                <a:ext uri="{FF2B5EF4-FFF2-40B4-BE49-F238E27FC236}">
                  <a16:creationId xmlns:a16="http://schemas.microsoft.com/office/drawing/2014/main" id="{510F1E70-024A-231A-E3A3-0C39CD4BCB39}"/>
                </a:ext>
              </a:extLst>
            </p:cNvPr>
            <p:cNvSpPr txBox="1"/>
            <p:nvPr/>
          </p:nvSpPr>
          <p:spPr>
            <a:xfrm>
              <a:off x="-5224668" y="2822219"/>
              <a:ext cx="4585854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r"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432FF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Ren, </a:t>
              </a:r>
              <a:r>
                <a:rPr lang="en-US" altLang="zh-CN" sz="1200" dirty="0">
                  <a:solidFill>
                    <a:srgbClr val="0432FF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Zhao, and Meng,</a:t>
              </a: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432FF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PLB 801, 135194</a:t>
              </a: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432FF"/>
                  </a:solidFill>
                  <a:effectLst/>
                  <a:uLnTx/>
                  <a:uFillTx/>
                  <a:latin typeface="Cambria" panose="02040503050406030204" pitchFamily="18" charset="0"/>
                  <a:ea typeface="KaiTi" panose="02010609060101010101" pitchFamily="49" charset="-122"/>
                  <a:cs typeface="Times New Roman" panose="02020603050405020304" pitchFamily="18" charset="0"/>
                </a:rPr>
                <a:t> </a:t>
              </a: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432FF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(2020)</a:t>
              </a:r>
            </a:p>
          </p:txBody>
        </p:sp>
        <p:sp>
          <p:nvSpPr>
            <p:cNvPr id="12" name="文本框 11">
              <a:extLst>
                <a:ext uri="{FF2B5EF4-FFF2-40B4-BE49-F238E27FC236}">
                  <a16:creationId xmlns:a16="http://schemas.microsoft.com/office/drawing/2014/main" id="{1AE7CEE5-DA5F-3130-4F77-3406326240BC}"/>
                </a:ext>
              </a:extLst>
            </p:cNvPr>
            <p:cNvSpPr txBox="1"/>
            <p:nvPr/>
          </p:nvSpPr>
          <p:spPr>
            <a:xfrm>
              <a:off x="-5861722" y="3005718"/>
              <a:ext cx="5222908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432FF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Ren, Zhao, and Meng, PRC 105, L011301</a:t>
              </a: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432FF"/>
                  </a:solidFill>
                  <a:effectLst/>
                  <a:uLnTx/>
                  <a:uFillTx/>
                  <a:latin typeface="Cambria" panose="02040503050406030204" pitchFamily="18" charset="0"/>
                  <a:ea typeface="KaiTi" panose="02010609060101010101" pitchFamily="49" charset="-122"/>
                  <a:cs typeface="Times New Roman" panose="02020603050405020304" pitchFamily="18" charset="0"/>
                </a:rPr>
                <a:t> </a:t>
              </a: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432FF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(2022)</a:t>
              </a:r>
            </a:p>
            <a:p>
              <a:pPr lvl="0" algn="r">
                <a:defRPr/>
              </a:pPr>
              <a:r>
                <a:rPr lang="en-US" altLang="zh-CN" sz="1200" dirty="0">
                  <a:solidFill>
                    <a:srgbClr val="0432FF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Ren, Zhao, </a:t>
              </a:r>
              <a:r>
                <a:rPr lang="en-US" altLang="zh-CN" sz="1200" dirty="0" err="1">
                  <a:solidFill>
                    <a:srgbClr val="0432FF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Vretenar</a:t>
              </a:r>
              <a:r>
                <a:rPr lang="en-US" altLang="zh-CN" sz="1200" dirty="0">
                  <a:solidFill>
                    <a:srgbClr val="0432FF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, </a:t>
              </a:r>
              <a:r>
                <a:rPr lang="en-US" altLang="zh-CN" sz="1200" dirty="0">
                  <a:solidFill>
                    <a:srgbClr val="0432FF"/>
                  </a:solidFill>
                  <a:latin typeface="Cambria" panose="02040503050406030204" pitchFamily="18" charset="0"/>
                  <a:ea typeface="KaiTi" panose="02010609060101010101" pitchFamily="49" charset="-122"/>
                  <a:cs typeface="Times New Roman" panose="02020603050405020304" pitchFamily="18" charset="0"/>
                </a:rPr>
                <a:t>Nikšić</a:t>
              </a:r>
              <a:r>
                <a:rPr lang="en-US" altLang="zh-CN" sz="1200" dirty="0">
                  <a:solidFill>
                    <a:srgbClr val="0432FF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, Zhao, Meng, PRC 105, 044313</a:t>
              </a:r>
              <a:r>
                <a:rPr lang="zh-CN" altLang="en-US" sz="1200" dirty="0">
                  <a:solidFill>
                    <a:srgbClr val="0432FF"/>
                  </a:solidFill>
                  <a:latin typeface="Cambria" panose="02040503050406030204" pitchFamily="18" charset="0"/>
                  <a:ea typeface="KaiTi" panose="02010609060101010101" pitchFamily="49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1200" dirty="0">
                  <a:solidFill>
                    <a:srgbClr val="0432FF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(2022)</a:t>
              </a:r>
            </a:p>
            <a:p>
              <a:pPr lvl="0" algn="r">
                <a:defRPr/>
              </a:pPr>
              <a:r>
                <a:rPr lang="en-US" altLang="zh-CN" sz="1200" dirty="0">
                  <a:solidFill>
                    <a:srgbClr val="0432FF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Ren, </a:t>
              </a:r>
              <a:r>
                <a:rPr lang="en-US" altLang="zh-CN" sz="1200" dirty="0" err="1">
                  <a:solidFill>
                    <a:srgbClr val="0432FF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Vretenar</a:t>
              </a:r>
              <a:r>
                <a:rPr lang="en-US" altLang="zh-CN" sz="1200" dirty="0">
                  <a:solidFill>
                    <a:srgbClr val="0432FF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, </a:t>
              </a:r>
              <a:r>
                <a:rPr lang="en-US" altLang="zh-CN" sz="1200" dirty="0">
                  <a:solidFill>
                    <a:srgbClr val="0432FF"/>
                  </a:solidFill>
                  <a:latin typeface="Cambria" panose="02040503050406030204" pitchFamily="18" charset="0"/>
                  <a:ea typeface="KaiTi" panose="02010609060101010101" pitchFamily="49" charset="-122"/>
                  <a:cs typeface="Times New Roman" panose="02020603050405020304" pitchFamily="18" charset="0"/>
                </a:rPr>
                <a:t>Nikšić</a:t>
              </a:r>
              <a:r>
                <a:rPr lang="en-US" altLang="zh-CN" sz="1200" dirty="0">
                  <a:solidFill>
                    <a:srgbClr val="0432FF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, Zhao, Zhao, Meng, PRL 128, 172501</a:t>
              </a:r>
              <a:r>
                <a:rPr lang="zh-CN" altLang="en-US" sz="1200" dirty="0">
                  <a:solidFill>
                    <a:srgbClr val="0432FF"/>
                  </a:solidFill>
                  <a:latin typeface="Cambria" panose="02040503050406030204" pitchFamily="18" charset="0"/>
                  <a:ea typeface="KaiTi" panose="02010609060101010101" pitchFamily="49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1200" dirty="0">
                  <a:solidFill>
                    <a:srgbClr val="0432FF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(2022)</a:t>
              </a:r>
            </a:p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id="{1337705C-18EB-3166-8E83-94DB2C92A916}"/>
                </a:ext>
              </a:extLst>
            </p:cNvPr>
            <p:cNvSpPr txBox="1"/>
            <p:nvPr/>
          </p:nvSpPr>
          <p:spPr>
            <a:xfrm>
              <a:off x="-577875" y="2357400"/>
              <a:ext cx="4585854" cy="13849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r">
                <a:defRPr/>
              </a:pPr>
              <a:r>
                <a:rPr lang="en-US" altLang="zh-CN" sz="1200" dirty="0">
                  <a:solidFill>
                    <a:srgbClr val="0432FF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Li, </a:t>
              </a:r>
              <a:r>
                <a:rPr lang="en-US" altLang="zh-CN" sz="1200" dirty="0" err="1">
                  <a:solidFill>
                    <a:srgbClr val="0432FF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Vretenar</a:t>
              </a:r>
              <a:r>
                <a:rPr lang="en-US" altLang="zh-CN" sz="1200" dirty="0">
                  <a:solidFill>
                    <a:srgbClr val="0432FF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, Ren, </a:t>
              </a:r>
              <a:r>
                <a:rPr lang="en-US" altLang="zh-CN" sz="1200" dirty="0">
                  <a:solidFill>
                    <a:srgbClr val="0432FF"/>
                  </a:solidFill>
                  <a:latin typeface="Cambria" panose="02040503050406030204" pitchFamily="18" charset="0"/>
                  <a:ea typeface="KaiTi" panose="02010609060101010101" pitchFamily="49" charset="-122"/>
                  <a:cs typeface="Times New Roman" panose="02020603050405020304" pitchFamily="18" charset="0"/>
                </a:rPr>
                <a:t>Nikšić</a:t>
              </a:r>
              <a:r>
                <a:rPr lang="en-US" altLang="zh-CN" sz="1200" dirty="0">
                  <a:solidFill>
                    <a:srgbClr val="0432FF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, Zhao, Zhao, Meng, </a:t>
              </a: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432FF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PRC 107, 014303</a:t>
              </a: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432FF"/>
                  </a:solidFill>
                  <a:effectLst/>
                  <a:uLnTx/>
                  <a:uFillTx/>
                  <a:latin typeface="Cambria" panose="02040503050406030204" pitchFamily="18" charset="0"/>
                  <a:ea typeface="KaiTi" panose="02010609060101010101" pitchFamily="49" charset="-122"/>
                  <a:cs typeface="Times New Roman" panose="02020603050405020304" pitchFamily="18" charset="0"/>
                </a:rPr>
                <a:t> </a:t>
              </a: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432FF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(2023</a:t>
              </a:r>
              <a:r>
                <a:rPr lang="en-US" altLang="zh-CN" sz="1200" dirty="0">
                  <a:solidFill>
                    <a:srgbClr val="0432FF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)</a:t>
              </a:r>
            </a:p>
            <a:p>
              <a:pPr lvl="0" algn="r">
                <a:defRPr/>
              </a:pPr>
              <a:r>
                <a:rPr lang="en-US" altLang="zh-CN" sz="1200" dirty="0">
                  <a:solidFill>
                    <a:srgbClr val="0432FF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Li, </a:t>
              </a:r>
              <a:r>
                <a:rPr lang="en-US" altLang="zh-CN" sz="1200" dirty="0" err="1">
                  <a:solidFill>
                    <a:srgbClr val="0432FF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Vretenar</a:t>
              </a:r>
              <a:r>
                <a:rPr lang="en-US" altLang="zh-CN" sz="1200" dirty="0">
                  <a:solidFill>
                    <a:srgbClr val="0432FF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, </a:t>
              </a:r>
              <a:r>
                <a:rPr lang="en-US" altLang="zh-CN" sz="1200" dirty="0">
                  <a:solidFill>
                    <a:srgbClr val="0432FF"/>
                  </a:solidFill>
                  <a:latin typeface="Cambria" panose="02040503050406030204" pitchFamily="18" charset="0"/>
                  <a:ea typeface="KaiTi" panose="02010609060101010101" pitchFamily="49" charset="-122"/>
                  <a:cs typeface="Times New Roman" panose="02020603050405020304" pitchFamily="18" charset="0"/>
                </a:rPr>
                <a:t>Nikšić</a:t>
              </a:r>
              <a:r>
                <a:rPr lang="en-US" altLang="zh-CN" sz="1200" dirty="0">
                  <a:solidFill>
                    <a:srgbClr val="0432FF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, Zhao, Meng, PRC 110, 034302 (2024)</a:t>
              </a:r>
            </a:p>
            <a:p>
              <a:pPr lvl="0" algn="r"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432FF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Li, Zhao, Meng, PL</a:t>
              </a:r>
              <a:r>
                <a:rPr lang="en-US" altLang="zh-CN" sz="1200" dirty="0">
                  <a:solidFill>
                    <a:srgbClr val="0432FF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B 856, 138877 (2024)</a:t>
              </a:r>
              <a:endPara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endParaRPr>
            </a:p>
            <a:p>
              <a:pPr algn="r">
                <a:defRPr/>
              </a:pPr>
              <a:r>
                <a:rPr lang="en" altLang="zh-CN" sz="1200" b="1" dirty="0">
                  <a:solidFill>
                    <a:srgbClr val="0432FF"/>
                  </a:solidFill>
                  <a:latin typeface="Cambria" panose="02040503050406030204" pitchFamily="18" charset="0"/>
                  <a:cs typeface="Times New Roman" panose="02020603050405020304" pitchFamily="18" charset="0"/>
                </a:rPr>
                <a:t>DDZ</a:t>
              </a:r>
              <a:r>
                <a:rPr lang="en" altLang="zh-CN" sz="1200" dirty="0">
                  <a:solidFill>
                    <a:srgbClr val="0432FF"/>
                  </a:solidFill>
                  <a:latin typeface="Cambria" panose="02040503050406030204" pitchFamily="18" charset="0"/>
                  <a:cs typeface="Times New Roman" panose="02020603050405020304" pitchFamily="18" charset="0"/>
                </a:rPr>
                <a:t>, </a:t>
              </a:r>
              <a:r>
                <a:rPr lang="en-US" altLang="zh-CN" sz="1200" dirty="0" err="1">
                  <a:solidFill>
                    <a:srgbClr val="0432FF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Vretenar</a:t>
              </a:r>
              <a:r>
                <a:rPr lang="en-US" altLang="zh-CN" sz="1200" dirty="0">
                  <a:solidFill>
                    <a:srgbClr val="0432FF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, </a:t>
              </a:r>
              <a:r>
                <a:rPr lang="en-US" altLang="zh-CN" sz="1200" dirty="0">
                  <a:solidFill>
                    <a:srgbClr val="0432FF"/>
                  </a:solidFill>
                  <a:latin typeface="Cambria" panose="02040503050406030204" pitchFamily="18" charset="0"/>
                  <a:ea typeface="KaiTi" panose="02010609060101010101" pitchFamily="49" charset="-122"/>
                  <a:cs typeface="Times New Roman" panose="02020603050405020304" pitchFamily="18" charset="0"/>
                </a:rPr>
                <a:t>Nikšić</a:t>
              </a:r>
              <a:r>
                <a:rPr lang="en-US" altLang="zh-CN" sz="1200" dirty="0">
                  <a:solidFill>
                    <a:srgbClr val="0432FF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, Zhao, Meng</a:t>
              </a:r>
              <a:r>
                <a:rPr lang="en" altLang="zh-CN" sz="1200" dirty="0">
                  <a:solidFill>
                    <a:srgbClr val="0432FF"/>
                  </a:solidFill>
                  <a:latin typeface="Cambria" panose="02040503050406030204" pitchFamily="18" charset="0"/>
                  <a:cs typeface="Times New Roman" panose="02020603050405020304" pitchFamily="18" charset="0"/>
                </a:rPr>
                <a:t>, PRC 109, 024614 (2024)</a:t>
              </a:r>
              <a:r>
                <a:rPr lang="en-US" altLang="zh-CN" sz="1200" dirty="0">
                  <a:solidFill>
                    <a:srgbClr val="0432FF"/>
                  </a:solidFill>
                  <a:latin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</a:p>
            <a:p>
              <a:pPr algn="r">
                <a:defRPr/>
              </a:pPr>
              <a:r>
                <a:rPr lang="en" altLang="zh-CN" sz="1200" b="1" dirty="0">
                  <a:solidFill>
                    <a:srgbClr val="0432FF"/>
                  </a:solidFill>
                  <a:latin typeface="Cambria" panose="02040503050406030204" pitchFamily="18" charset="0"/>
                  <a:cs typeface="Times New Roman" panose="02020603050405020304" pitchFamily="18" charset="0"/>
                </a:rPr>
                <a:t>DDZ</a:t>
              </a:r>
              <a:r>
                <a:rPr lang="en" altLang="zh-CN" sz="1200" dirty="0">
                  <a:solidFill>
                    <a:srgbClr val="0432FF"/>
                  </a:solidFill>
                  <a:latin typeface="Cambria" panose="02040503050406030204" pitchFamily="18" charset="0"/>
                  <a:cs typeface="Times New Roman" panose="02020603050405020304" pitchFamily="18" charset="0"/>
                </a:rPr>
                <a:t>, Li, </a:t>
              </a:r>
              <a:r>
                <a:rPr lang="en-US" altLang="zh-CN" sz="1200" dirty="0" err="1">
                  <a:solidFill>
                    <a:srgbClr val="0432FF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Vretenar</a:t>
              </a:r>
              <a:r>
                <a:rPr lang="en-US" altLang="zh-CN" sz="1200" dirty="0">
                  <a:solidFill>
                    <a:srgbClr val="0432FF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, </a:t>
              </a:r>
              <a:r>
                <a:rPr lang="en-US" altLang="zh-CN" sz="1200" dirty="0">
                  <a:solidFill>
                    <a:srgbClr val="0432FF"/>
                  </a:solidFill>
                  <a:latin typeface="Cambria" panose="02040503050406030204" pitchFamily="18" charset="0"/>
                  <a:ea typeface="KaiTi" panose="02010609060101010101" pitchFamily="49" charset="-122"/>
                  <a:cs typeface="Times New Roman" panose="02020603050405020304" pitchFamily="18" charset="0"/>
                </a:rPr>
                <a:t>Nikšić</a:t>
              </a:r>
              <a:r>
                <a:rPr lang="en-US" altLang="zh-CN" sz="1200" dirty="0">
                  <a:solidFill>
                    <a:srgbClr val="0432FF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, Ren, Zhao, Meng, </a:t>
              </a:r>
              <a:r>
                <a:rPr lang="en" altLang="zh-CN" sz="1200" dirty="0">
                  <a:solidFill>
                    <a:srgbClr val="0432FF"/>
                  </a:solidFill>
                  <a:latin typeface="Cambria" panose="02040503050406030204" pitchFamily="18" charset="0"/>
                  <a:cs typeface="Times New Roman" panose="02020603050405020304" pitchFamily="18" charset="0"/>
                </a:rPr>
                <a:t>PRC 109, 024316 (2024)</a:t>
              </a:r>
            </a:p>
            <a:p>
              <a:pPr algn="r">
                <a:defRPr/>
              </a:pPr>
              <a:r>
                <a:rPr lang="en" altLang="zh-CN" sz="1200" b="1" dirty="0">
                  <a:solidFill>
                    <a:srgbClr val="0432FF"/>
                  </a:solidFill>
                  <a:latin typeface="Cambria" panose="02040503050406030204" pitchFamily="18" charset="0"/>
                  <a:cs typeface="Times New Roman" panose="02020603050405020304" pitchFamily="18" charset="0"/>
                </a:rPr>
                <a:t>DDZ</a:t>
              </a:r>
              <a:r>
                <a:rPr lang="en" altLang="zh-CN" sz="1200" dirty="0">
                  <a:solidFill>
                    <a:srgbClr val="0432FF"/>
                  </a:solidFill>
                  <a:latin typeface="Cambria" panose="02040503050406030204" pitchFamily="18" charset="0"/>
                  <a:cs typeface="Times New Roman" panose="02020603050405020304" pitchFamily="18" charset="0"/>
                </a:rPr>
                <a:t>, </a:t>
              </a:r>
              <a:r>
                <a:rPr lang="en-US" altLang="zh-CN" sz="1200" dirty="0" err="1">
                  <a:solidFill>
                    <a:srgbClr val="0432FF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Vretenar</a:t>
              </a:r>
              <a:r>
                <a:rPr lang="en-US" altLang="zh-CN" sz="1200" dirty="0">
                  <a:solidFill>
                    <a:srgbClr val="0432FF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, </a:t>
              </a:r>
              <a:r>
                <a:rPr lang="en-US" altLang="zh-CN" sz="1200" dirty="0">
                  <a:solidFill>
                    <a:srgbClr val="0432FF"/>
                  </a:solidFill>
                  <a:latin typeface="Cambria" panose="02040503050406030204" pitchFamily="18" charset="0"/>
                  <a:ea typeface="KaiTi" panose="02010609060101010101" pitchFamily="49" charset="-122"/>
                  <a:cs typeface="Times New Roman" panose="02020603050405020304" pitchFamily="18" charset="0"/>
                </a:rPr>
                <a:t>Nikšić</a:t>
              </a:r>
              <a:r>
                <a:rPr lang="en-US" altLang="zh-CN" sz="1200" dirty="0">
                  <a:solidFill>
                    <a:srgbClr val="0432FF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, Zhao, Meng</a:t>
              </a:r>
              <a:r>
                <a:rPr lang="en" altLang="zh-CN" sz="1200" dirty="0">
                  <a:solidFill>
                    <a:srgbClr val="0432FF"/>
                  </a:solidFill>
                  <a:latin typeface="Cambria" panose="02040503050406030204" pitchFamily="18" charset="0"/>
                  <a:cs typeface="Times New Roman" panose="02020603050405020304" pitchFamily="18" charset="0"/>
                </a:rPr>
                <a:t>, PLB 869, 139828 (2025)</a:t>
              </a:r>
            </a:p>
            <a:p>
              <a:pPr algn="r">
                <a:defRPr/>
              </a:pPr>
              <a:r>
                <a:rPr lang="en" altLang="zh-CN" sz="1200" b="1" dirty="0">
                  <a:solidFill>
                    <a:srgbClr val="0432FF"/>
                  </a:solidFill>
                  <a:latin typeface="Cambria" panose="02040503050406030204" pitchFamily="18" charset="0"/>
                  <a:cs typeface="Times New Roman" panose="02020603050405020304" pitchFamily="18" charset="0"/>
                </a:rPr>
                <a:t>DDZ</a:t>
              </a:r>
              <a:r>
                <a:rPr lang="en" altLang="zh-CN" sz="1200" dirty="0">
                  <a:solidFill>
                    <a:srgbClr val="0432FF"/>
                  </a:solidFill>
                  <a:latin typeface="Cambria" panose="02040503050406030204" pitchFamily="18" charset="0"/>
                  <a:cs typeface="Times New Roman" panose="02020603050405020304" pitchFamily="18" charset="0"/>
                </a:rPr>
                <a:t>, Li, </a:t>
              </a:r>
              <a:r>
                <a:rPr lang="en-US" altLang="zh-CN" sz="1200" dirty="0" err="1">
                  <a:solidFill>
                    <a:srgbClr val="0432FF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Vretenar</a:t>
              </a:r>
              <a:r>
                <a:rPr lang="en-US" altLang="zh-CN" sz="1200" dirty="0">
                  <a:solidFill>
                    <a:srgbClr val="0432FF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, </a:t>
              </a:r>
              <a:r>
                <a:rPr lang="en-US" altLang="zh-CN" sz="1200" dirty="0">
                  <a:solidFill>
                    <a:srgbClr val="0432FF"/>
                  </a:solidFill>
                  <a:latin typeface="Cambria" panose="02040503050406030204" pitchFamily="18" charset="0"/>
                  <a:ea typeface="KaiTi" panose="02010609060101010101" pitchFamily="49" charset="-122"/>
                  <a:cs typeface="Times New Roman" panose="02020603050405020304" pitchFamily="18" charset="0"/>
                </a:rPr>
                <a:t>Nikšić</a:t>
              </a:r>
              <a:r>
                <a:rPr lang="en-US" altLang="zh-CN" sz="1200" dirty="0">
                  <a:solidFill>
                    <a:srgbClr val="0432FF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, Ren, Zhao, Meng, </a:t>
              </a:r>
              <a:r>
                <a:rPr lang="en" altLang="zh-CN" sz="1200" dirty="0">
                  <a:solidFill>
                    <a:srgbClr val="0432FF"/>
                  </a:solidFill>
                  <a:latin typeface="Cambria" panose="02040503050406030204" pitchFamily="18" charset="0"/>
                  <a:cs typeface="Times New Roman" panose="02020603050405020304" pitchFamily="18" charset="0"/>
                </a:rPr>
                <a:t>PRC 114, 014628 (2026)</a:t>
              </a:r>
              <a:endPara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4" name="文本框 13">
            <a:extLst>
              <a:ext uri="{FF2B5EF4-FFF2-40B4-BE49-F238E27FC236}">
                <a16:creationId xmlns:a16="http://schemas.microsoft.com/office/drawing/2014/main" id="{2BC1AE14-98C2-610E-CBC0-34F60E8E4853}"/>
              </a:ext>
            </a:extLst>
          </p:cNvPr>
          <p:cNvSpPr txBox="1"/>
          <p:nvPr/>
        </p:nvSpPr>
        <p:spPr>
          <a:xfrm>
            <a:off x="4437597" y="6208329"/>
            <a:ext cx="458452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" altLang="zh-CN" sz="1200" dirty="0">
                <a:solidFill>
                  <a:srgbClr val="0432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Figure is taken from Z. X. Ren</a:t>
            </a:r>
          </a:p>
        </p:txBody>
      </p:sp>
    </p:spTree>
    <p:extLst>
      <p:ext uri="{BB962C8B-B14F-4D97-AF65-F5344CB8AC3E}">
        <p14:creationId xmlns:p14="http://schemas.microsoft.com/office/powerpoint/2010/main" val="1609097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52"/>
    </mc:Choice>
    <mc:Fallback xmlns="">
      <p:transition spd="slow" advTm="952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>
            <a:extLst>
              <a:ext uri="{FF2B5EF4-FFF2-40B4-BE49-F238E27FC236}">
                <a16:creationId xmlns:a16="http://schemas.microsoft.com/office/drawing/2014/main" id="{FECB7F20-8713-447C-AB25-B15D114BBB77}"/>
              </a:ext>
            </a:extLst>
          </p:cNvPr>
          <p:cNvSpPr/>
          <p:nvPr/>
        </p:nvSpPr>
        <p:spPr>
          <a:xfrm>
            <a:off x="0" y="6524563"/>
            <a:ext cx="9144000" cy="34023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6" name="直接连接符 11">
            <a:extLst>
              <a:ext uri="{FF2B5EF4-FFF2-40B4-BE49-F238E27FC236}">
                <a16:creationId xmlns:a16="http://schemas.microsoft.com/office/drawing/2014/main" id="{FA0373E5-D6CB-4D1E-FA0B-741D6B8A7FF0}"/>
              </a:ext>
            </a:extLst>
          </p:cNvPr>
          <p:cNvCxnSpPr/>
          <p:nvPr/>
        </p:nvCxnSpPr>
        <p:spPr>
          <a:xfrm>
            <a:off x="0" y="665924"/>
            <a:ext cx="91440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框 10">
            <a:extLst>
              <a:ext uri="{FF2B5EF4-FFF2-40B4-BE49-F238E27FC236}">
                <a16:creationId xmlns:a16="http://schemas.microsoft.com/office/drawing/2014/main" id="{6DD8EA05-FE18-EF03-319F-E1B1C60B8835}"/>
              </a:ext>
            </a:extLst>
          </p:cNvPr>
          <p:cNvSpPr txBox="1"/>
          <p:nvPr/>
        </p:nvSpPr>
        <p:spPr>
          <a:xfrm>
            <a:off x="121875" y="673781"/>
            <a:ext cx="8939087" cy="35302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40000"/>
              </a:lnSpc>
              <a:spcAft>
                <a:spcPts val="1200"/>
              </a:spcAft>
              <a:buClr>
                <a:srgbClr val="C00000"/>
              </a:buClr>
              <a:buSzPct val="100000"/>
              <a:buFont typeface="Wingdings" pitchFamily="2" charset="2"/>
              <a:buChar char="n"/>
              <a:defRPr/>
            </a:pPr>
            <a:r>
              <a:rPr lang="en-US" altLang="zh-CN" sz="20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TDDFT gives the most probable reaction path, and </a:t>
            </a:r>
            <a:r>
              <a:rPr kumimoji="1" lang="en-US" altLang="zh-CN" sz="2000" dirty="0">
                <a:solidFill>
                  <a:prstClr val="black"/>
                </a:solidFill>
                <a:latin typeface="Times New Roman" panose="02020603050405020304" pitchFamily="18" charset="0"/>
                <a:ea typeface="STZhongsong" panose="02010600040101010101" pitchFamily="2" charset="-122"/>
                <a:cs typeface="Times New Roman" panose="02020603050405020304" pitchFamily="18" charset="0"/>
              </a:rPr>
              <a:t>the wavefunction of reaction products typically</a:t>
            </a:r>
            <a:r>
              <a:rPr kumimoji="1" lang="zh-CN" alt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STZhongsong" panose="02010600040101010101" pitchFamily="2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2000" dirty="0">
                <a:solidFill>
                  <a:prstClr val="black"/>
                </a:solidFill>
                <a:latin typeface="Times New Roman" panose="02020603050405020304" pitchFamily="18" charset="0"/>
                <a:ea typeface="STZhongsong" panose="02010600040101010101" pitchFamily="2" charset="-122"/>
                <a:cs typeface="Times New Roman" panose="02020603050405020304" pitchFamily="18" charset="0"/>
              </a:rPr>
              <a:t>lacks well-defined quantum numbers (particle number, spin)</a:t>
            </a:r>
            <a:endParaRPr lang="en-US" altLang="zh-CN" sz="20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40000"/>
              </a:lnSpc>
              <a:spcAft>
                <a:spcPts val="1200"/>
              </a:spcAft>
              <a:buClr>
                <a:srgbClr val="C00000"/>
              </a:buClr>
              <a:buSzPct val="100000"/>
              <a:buFont typeface="Wingdings" pitchFamily="2" charset="2"/>
              <a:buChar char="n"/>
              <a:defRPr/>
            </a:pPr>
            <a:endParaRPr lang="en-US" altLang="zh-CN" sz="20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spcAft>
                <a:spcPts val="1800"/>
              </a:spcAft>
              <a:buClr>
                <a:srgbClr val="C00000"/>
              </a:buClr>
              <a:buSzPct val="100000"/>
              <a:defRPr/>
            </a:pPr>
            <a:endParaRPr lang="en-US" altLang="zh-CN" sz="20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spcAft>
                <a:spcPts val="1800"/>
              </a:spcAft>
              <a:buClr>
                <a:srgbClr val="C00000"/>
              </a:buClr>
              <a:buSzPct val="100000"/>
              <a:defRPr/>
            </a:pPr>
            <a:endParaRPr lang="en-US" altLang="zh-CN" sz="20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30000"/>
              </a:lnSpc>
              <a:spcAft>
                <a:spcPts val="1200"/>
              </a:spcAft>
              <a:buClr>
                <a:srgbClr val="C00000"/>
              </a:buClr>
              <a:buSzPct val="100000"/>
              <a:buFont typeface="Wingdings" pitchFamily="2" charset="2"/>
              <a:buChar char="n"/>
              <a:defRPr/>
            </a:pPr>
            <a:r>
              <a:rPr kumimoji="1" lang="en-US" altLang="zh-CN" sz="2000" dirty="0">
                <a:solidFill>
                  <a:prstClr val="black"/>
                </a:solidFill>
                <a:latin typeface="Times New Roman" panose="02020603050405020304" pitchFamily="18" charset="0"/>
                <a:ea typeface="STZhongsong" panose="02010600040101010101" pitchFamily="2" charset="-122"/>
                <a:cs typeface="Times New Roman" panose="02020603050405020304" pitchFamily="18" charset="0"/>
              </a:rPr>
              <a:t>We extended </a:t>
            </a:r>
            <a:r>
              <a:rPr kumimoji="1" lang="en-US" altLang="zh-CN" sz="2000" dirty="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r</a:t>
            </a:r>
            <a:r>
              <a:rPr lang="en-US" altLang="zh-CN" sz="20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elative TDDFT</a:t>
            </a:r>
            <a:r>
              <a:rPr kumimoji="1" lang="en-US" altLang="zh-CN" sz="2000" dirty="0">
                <a:solidFill>
                  <a:prstClr val="black"/>
                </a:solidFill>
                <a:latin typeface="Times New Roman" panose="02020603050405020304" pitchFamily="18" charset="0"/>
                <a:ea typeface="STZhongsong" panose="02010600040101010101" pitchFamily="2" charset="-122"/>
                <a:cs typeface="Times New Roman" panose="02020603050405020304" pitchFamily="18" charset="0"/>
              </a:rPr>
              <a:t> to include particle number projection and angular momentum projection.</a:t>
            </a:r>
            <a:r>
              <a:rPr lang="en-US" altLang="zh-CN" sz="20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endParaRPr kumimoji="1" lang="en-US" altLang="zh-CN" sz="2000" dirty="0">
              <a:solidFill>
                <a:prstClr val="black"/>
              </a:solidFill>
              <a:latin typeface="Times New Roman" panose="02020603050405020304" pitchFamily="18" charset="0"/>
              <a:ea typeface="KaiTi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631A906A-D6E1-CA89-40F6-1301155DBA94}"/>
              </a:ext>
            </a:extLst>
          </p:cNvPr>
          <p:cNvSpPr txBox="1"/>
          <p:nvPr/>
        </p:nvSpPr>
        <p:spPr>
          <a:xfrm>
            <a:off x="121876" y="-28494"/>
            <a:ext cx="8900247" cy="651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  <a:buClr>
                <a:srgbClr val="C00000"/>
              </a:buClr>
            </a:pPr>
            <a:r>
              <a:rPr lang="en-US" altLang="zh-CN" sz="3200" dirty="0">
                <a:latin typeface="Times New Roman" panose="02020603050405020304" pitchFamily="18" charset="0"/>
                <a:ea typeface="STZhongsong" panose="02010600040101010101" pitchFamily="2" charset="-122"/>
                <a:cs typeface="Times New Roman" panose="02020603050405020304" pitchFamily="18" charset="0"/>
              </a:rPr>
              <a:t>Particle number and angular momentum projection</a:t>
            </a:r>
            <a:endParaRPr lang="zh-CN" altLang="en-US" sz="3200" dirty="0">
              <a:latin typeface="Times New Roman" panose="02020603050405020304" pitchFamily="18" charset="0"/>
              <a:ea typeface="STZhongsong" panose="0201060004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C17D02AE-991A-AAB0-94A8-716112AE3765}"/>
              </a:ext>
            </a:extLst>
          </p:cNvPr>
          <p:cNvGrpSpPr/>
          <p:nvPr/>
        </p:nvGrpSpPr>
        <p:grpSpPr>
          <a:xfrm>
            <a:off x="1609523" y="1772877"/>
            <a:ext cx="3135672" cy="1427356"/>
            <a:chOff x="2943923" y="1812037"/>
            <a:chExt cx="3135672" cy="1427356"/>
          </a:xfrm>
        </p:grpSpPr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EC872894-2496-64FB-ADFE-DA6F895B15C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80" t="10467" r="8454" b="8242"/>
            <a:stretch/>
          </p:blipFill>
          <p:spPr>
            <a:xfrm>
              <a:off x="2943923" y="1881563"/>
              <a:ext cx="3075876" cy="1318837"/>
            </a:xfrm>
            <a:prstGeom prst="rect">
              <a:avLst/>
            </a:prstGeom>
          </p:spPr>
        </p:pic>
        <p:cxnSp>
          <p:nvCxnSpPr>
            <p:cNvPr id="8" name="直线箭头连接符 7">
              <a:extLst>
                <a:ext uri="{FF2B5EF4-FFF2-40B4-BE49-F238E27FC236}">
                  <a16:creationId xmlns:a16="http://schemas.microsoft.com/office/drawing/2014/main" id="{CCADB959-F79C-C62F-81A4-97F32344590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42035" y="2233720"/>
              <a:ext cx="984205" cy="291995"/>
            </a:xfrm>
            <a:prstGeom prst="straightConnector1">
              <a:avLst/>
            </a:prstGeom>
            <a:ln w="114300">
              <a:solidFill>
                <a:srgbClr val="0432FF"/>
              </a:solidFill>
              <a:tailEnd type="triangle" w="med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线箭头连接符 8">
              <a:extLst>
                <a:ext uri="{FF2B5EF4-FFF2-40B4-BE49-F238E27FC236}">
                  <a16:creationId xmlns:a16="http://schemas.microsoft.com/office/drawing/2014/main" id="{DA7CFF97-7ACA-C6C0-6E80-D734724CA14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513698" y="2508730"/>
              <a:ext cx="763905" cy="315832"/>
            </a:xfrm>
            <a:prstGeom prst="straightConnector1">
              <a:avLst/>
            </a:prstGeom>
            <a:ln w="114300">
              <a:solidFill>
                <a:srgbClr val="0432FF"/>
              </a:solidFill>
              <a:tailEnd type="triangle" w="med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F8639C8E-145D-DE3A-E3F9-D5A266392621}"/>
                </a:ext>
              </a:extLst>
            </p:cNvPr>
            <p:cNvSpPr/>
            <p:nvPr/>
          </p:nvSpPr>
          <p:spPr>
            <a:xfrm>
              <a:off x="2943923" y="1812037"/>
              <a:ext cx="3135672" cy="1427356"/>
            </a:xfrm>
            <a:prstGeom prst="rect">
              <a:avLst/>
            </a:prstGeom>
            <a:noFill/>
            <a:ln w="1905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sp>
        <p:nvSpPr>
          <p:cNvPr id="35" name="矩形 34">
            <a:extLst>
              <a:ext uri="{FF2B5EF4-FFF2-40B4-BE49-F238E27FC236}">
                <a16:creationId xmlns:a16="http://schemas.microsoft.com/office/drawing/2014/main" id="{4E3D6F2E-4B8F-2B6B-CFBD-515CF05F1BC5}"/>
              </a:ext>
            </a:extLst>
          </p:cNvPr>
          <p:cNvSpPr/>
          <p:nvPr/>
        </p:nvSpPr>
        <p:spPr>
          <a:xfrm>
            <a:off x="379556" y="4308553"/>
            <a:ext cx="4103370" cy="189705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id="{7E480DF0-4CDD-C523-7B5C-889057814A0A}"/>
              </a:ext>
            </a:extLst>
          </p:cNvPr>
          <p:cNvSpPr txBox="1"/>
          <p:nvPr/>
        </p:nvSpPr>
        <p:spPr>
          <a:xfrm>
            <a:off x="759436" y="4340453"/>
            <a:ext cx="3111314" cy="369332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dirty="0">
                <a:solidFill>
                  <a:srgbClr val="C00000"/>
                </a:solidFill>
                <a:latin typeface="Comic Sans MS" panose="030F0902030302020204" pitchFamily="66" charset="0"/>
              </a:rPr>
              <a:t>Particle number projection</a:t>
            </a:r>
            <a:endParaRPr kumimoji="1" lang="zh-CN" altLang="en-US" dirty="0">
              <a:solidFill>
                <a:srgbClr val="C00000"/>
              </a:solidFill>
              <a:latin typeface="Comic Sans MS" panose="030F0902030302020204" pitchFamily="66" charset="0"/>
            </a:endParaRPr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E2342AC6-5116-15F0-528F-58393287FE66}"/>
              </a:ext>
            </a:extLst>
          </p:cNvPr>
          <p:cNvSpPr txBox="1"/>
          <p:nvPr/>
        </p:nvSpPr>
        <p:spPr>
          <a:xfrm>
            <a:off x="-139808" y="6244919"/>
            <a:ext cx="55126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buClr>
                <a:schemeClr val="accent2">
                  <a:lumMod val="75000"/>
                </a:schemeClr>
              </a:buClr>
            </a:pPr>
            <a:r>
              <a:rPr lang="en-US" altLang="zh-CN" sz="1200" dirty="0" err="1">
                <a:solidFill>
                  <a:srgbClr val="0432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Simenel</a:t>
            </a:r>
            <a:r>
              <a:rPr lang="en-US" altLang="zh-CN" sz="1200" dirty="0">
                <a:solidFill>
                  <a:srgbClr val="0432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, PRL 105, 192701 (2010); </a:t>
            </a:r>
            <a:r>
              <a:rPr lang="en-US" altLang="zh-CN" sz="1200" dirty="0" err="1">
                <a:solidFill>
                  <a:srgbClr val="0432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Sekizawa</a:t>
            </a:r>
            <a:r>
              <a:rPr lang="en-US" altLang="zh-CN" sz="1200" dirty="0">
                <a:solidFill>
                  <a:srgbClr val="0432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 and </a:t>
            </a:r>
            <a:r>
              <a:rPr lang="en" altLang="zh-CN" sz="1200" dirty="0">
                <a:solidFill>
                  <a:srgbClr val="0432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Yabana, </a:t>
            </a:r>
            <a:r>
              <a:rPr lang="en-US" altLang="zh-CN" sz="1200" dirty="0">
                <a:solidFill>
                  <a:srgbClr val="0432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PRC 88,014614 (2013)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文本框 37">
                <a:extLst>
                  <a:ext uri="{FF2B5EF4-FFF2-40B4-BE49-F238E27FC236}">
                    <a16:creationId xmlns:a16="http://schemas.microsoft.com/office/drawing/2014/main" id="{47D50F63-DCFD-8752-CCF9-7D17E6067B75}"/>
                  </a:ext>
                </a:extLst>
              </p:cNvPr>
              <p:cNvSpPr txBox="1"/>
              <p:nvPr/>
            </p:nvSpPr>
            <p:spPr>
              <a:xfrm>
                <a:off x="1150576" y="4942170"/>
                <a:ext cx="2813121" cy="57329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30000"/>
                  </a:lnSpc>
                  <a:spcAft>
                    <a:spcPts val="600"/>
                  </a:spcAft>
                  <a:buClr>
                    <a:srgbClr val="C00000"/>
                  </a:buClr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b="0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acc>
                          <m:accPr>
                            <m:chr m:val="̂"/>
                            <m:ctrlPr>
                              <a:rPr lang="en-US" altLang="zh-CN" i="1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i="1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𝑃</m:t>
                            </m:r>
                          </m:e>
                        </m:acc>
                      </m:e>
                      <m:sub>
                        <m:r>
                          <a:rPr lang="en-US" altLang="zh-CN" b="0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  <m:sup>
                        <m:r>
                          <a:rPr lang="en-US" altLang="zh-CN" b="0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sup>
                    </m:sSubSup>
                    <m:r>
                      <a:rPr lang="en-US" altLang="zh-CN" b="0" i="1" smtClean="0">
                        <a:solidFill>
                          <a:srgbClr val="0432F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altLang="zh-CN" b="0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b="0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b="0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sSup>
                          <m:sSupPr>
                            <m:ctrlPr>
                              <a:rPr lang="en-US" altLang="zh-CN" b="0" i="1" smtClean="0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b="0" i="1" smtClean="0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altLang="zh-CN" b="0" i="1" smtClean="0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</m:sup>
                        </m:sSup>
                      </m:den>
                    </m:f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altLang="zh-CN" b="0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US" altLang="zh-CN" b="0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  <m:r>
                          <a:rPr lang="el-GR" altLang="zh-CN" i="1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𝜃</m:t>
                        </m:r>
                      </m:e>
                    </m:nary>
                    <m:sSup>
                      <m:sSupPr>
                        <m:ctrlPr>
                          <a:rPr lang="el-GR" altLang="zh-CN" b="0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CN" b="0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altLang="zh-CN" b="0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𝜃</m:t>
                        </m:r>
                        <m:r>
                          <a:rPr lang="en-US" altLang="zh-CN" b="0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b="0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altLang="zh-CN" b="0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CN" b="0" i="1" smtClean="0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̂"/>
                                <m:ctrlPr>
                                  <a:rPr lang="en-US" altLang="zh-CN" i="1">
                                    <a:solidFill>
                                      <a:srgbClr val="0432FF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zh-CN" i="1">
                                    <a:solidFill>
                                      <a:srgbClr val="0432FF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𝑁</m:t>
                                </m:r>
                              </m:e>
                            </m:acc>
                          </m:e>
                          <m:sub>
                            <m:r>
                              <a:rPr lang="en-US" altLang="zh-CN" b="0" i="1" smtClean="0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𝑉</m:t>
                            </m:r>
                          </m:sub>
                        </m:sSub>
                        <m:r>
                          <a:rPr lang="en-US" altLang="zh-CN" b="0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sup>
                    </m:sSup>
                    <m:r>
                      <a:rPr lang="en-US" altLang="zh-CN" b="0" i="0" smtClean="0">
                        <a:solidFill>
                          <a:srgbClr val="0432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r>
                  <a:rPr lang="en-US" altLang="zh-CN" dirty="0">
                    <a:solidFill>
                      <a:srgbClr val="0432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38" name="文本框 37">
                <a:extLst>
                  <a:ext uri="{FF2B5EF4-FFF2-40B4-BE49-F238E27FC236}">
                    <a16:creationId xmlns:a16="http://schemas.microsoft.com/office/drawing/2014/main" id="{47D50F63-DCFD-8752-CCF9-7D17E6067B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0576" y="4942170"/>
                <a:ext cx="2813121" cy="573298"/>
              </a:xfrm>
              <a:prstGeom prst="rect">
                <a:avLst/>
              </a:prstGeom>
              <a:blipFill>
                <a:blip r:embed="rId4"/>
                <a:stretch>
                  <a:fillRect t="-67391" b="-12608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文本框 38">
            <a:extLst>
              <a:ext uri="{FF2B5EF4-FFF2-40B4-BE49-F238E27FC236}">
                <a16:creationId xmlns:a16="http://schemas.microsoft.com/office/drawing/2014/main" id="{67C785AD-DAB5-7844-C4E8-A85F27E7DA81}"/>
              </a:ext>
            </a:extLst>
          </p:cNvPr>
          <p:cNvSpPr txBox="1"/>
          <p:nvPr/>
        </p:nvSpPr>
        <p:spPr>
          <a:xfrm>
            <a:off x="567859" y="4673229"/>
            <a:ext cx="36929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zh-CN" sz="1800" dirty="0">
                <a:solidFill>
                  <a:prstClr val="black"/>
                </a:solidFill>
                <a:latin typeface="Times New Roman" panose="02020603050405020304" pitchFamily="18" charset="0"/>
                <a:ea typeface="STZhongsong" panose="02010600040101010101" pitchFamily="2" charset="-122"/>
                <a:cs typeface="Times New Roman" panose="02020603050405020304" pitchFamily="18" charset="0"/>
              </a:rPr>
              <a:t>Particle number projection operator:</a:t>
            </a:r>
            <a:endParaRPr lang="zh-CN" altLang="en-US" dirty="0"/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4BF38813-82FD-E7D9-1BB6-C9F4192A8607}"/>
              </a:ext>
            </a:extLst>
          </p:cNvPr>
          <p:cNvSpPr/>
          <p:nvPr/>
        </p:nvSpPr>
        <p:spPr>
          <a:xfrm>
            <a:off x="4709161" y="4320745"/>
            <a:ext cx="4208400" cy="189986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FB2A74AF-DB73-D38C-A79A-6235F5A04349}"/>
              </a:ext>
            </a:extLst>
          </p:cNvPr>
          <p:cNvSpPr txBox="1"/>
          <p:nvPr/>
        </p:nvSpPr>
        <p:spPr>
          <a:xfrm>
            <a:off x="5199704" y="4345057"/>
            <a:ext cx="3398183" cy="369332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dirty="0">
                <a:solidFill>
                  <a:srgbClr val="C00000"/>
                </a:solidFill>
                <a:latin typeface="Comic Sans MS" panose="030F0902030302020204" pitchFamily="66" charset="0"/>
              </a:rPr>
              <a:t>Angular momentum projection</a:t>
            </a:r>
            <a:endParaRPr kumimoji="1" lang="zh-CN" altLang="en-US" dirty="0">
              <a:solidFill>
                <a:srgbClr val="C00000"/>
              </a:solidFill>
              <a:latin typeface="Comic Sans MS" panose="030F0902030302020204" pitchFamily="66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文本框 41">
                <a:extLst>
                  <a:ext uri="{FF2B5EF4-FFF2-40B4-BE49-F238E27FC236}">
                    <a16:creationId xmlns:a16="http://schemas.microsoft.com/office/drawing/2014/main" id="{E8760381-E20C-402D-8801-7E7D9E02AFA7}"/>
                  </a:ext>
                </a:extLst>
              </p:cNvPr>
              <p:cNvSpPr txBox="1"/>
              <p:nvPr/>
            </p:nvSpPr>
            <p:spPr>
              <a:xfrm>
                <a:off x="5071511" y="5028759"/>
                <a:ext cx="3692933" cy="57644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30000"/>
                  </a:lnSpc>
                  <a:spcAft>
                    <a:spcPts val="600"/>
                  </a:spcAft>
                  <a:buClr>
                    <a:srgbClr val="C00000"/>
                  </a:buClr>
                </a:pPr>
                <a:r>
                  <a:rPr lang="en-US" altLang="zh-CN" dirty="0">
                    <a:solidFill>
                      <a:srgbClr val="0432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acc>
                          <m:accPr>
                            <m:chr m:val="̂"/>
                            <m:ctrlPr>
                              <a:rPr lang="en-US" altLang="zh-CN" i="1" smtClean="0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b="0" i="1" smtClean="0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𝑃</m:t>
                            </m:r>
                          </m:e>
                        </m:acc>
                      </m:e>
                      <m:sub>
                        <m:r>
                          <a:rPr lang="en-US" altLang="zh-CN" b="0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𝑀𝐾</m:t>
                        </m:r>
                      </m:sub>
                      <m:sup>
                        <m:r>
                          <a:rPr lang="en-US" altLang="zh-CN" b="0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𝑆</m:t>
                        </m:r>
                      </m:sup>
                    </m:sSubSup>
                    <m:r>
                      <a:rPr lang="en-US" altLang="zh-CN" b="0" i="1" smtClean="0">
                        <a:solidFill>
                          <a:srgbClr val="0432F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altLang="zh-CN" b="0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b="0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altLang="zh-CN" b="0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𝑆</m:t>
                        </m:r>
                        <m:r>
                          <a:rPr lang="en-US" altLang="zh-CN" b="0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+1</m:t>
                        </m:r>
                      </m:num>
                      <m:den>
                        <m:r>
                          <a:rPr lang="en-US" altLang="zh-CN" b="0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16</m:t>
                        </m:r>
                        <m:sSup>
                          <m:sSupPr>
                            <m:ctrlPr>
                              <a:rPr lang="en-US" altLang="zh-CN" b="0" i="1" smtClean="0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b="0" i="1" smtClean="0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altLang="zh-CN" b="0" i="1" smtClean="0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altLang="zh-CN" b="0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US" altLang="zh-CN" b="0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  <m:r>
                          <m:rPr>
                            <m:sty m:val="p"/>
                          </m:rPr>
                          <a:rPr lang="el-GR" altLang="zh-CN" b="0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Ω</m:t>
                        </m:r>
                      </m:e>
                    </m:nary>
                    <m:sSup>
                      <m:sSupPr>
                        <m:ctrlPr>
                          <a:rPr lang="en-US" altLang="zh-CN" b="0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zh-CN" b="0" i="1" smtClean="0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altLang="zh-CN" i="1">
                                    <a:solidFill>
                                      <a:srgbClr val="0432FF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zh-CN" i="1">
                                    <a:solidFill>
                                      <a:srgbClr val="0432FF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𝐷</m:t>
                                </m:r>
                              </m:e>
                              <m:sub>
                                <m:r>
                                  <a:rPr lang="en-US" altLang="zh-CN" i="1">
                                    <a:solidFill>
                                      <a:srgbClr val="0432FF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𝑀𝐾</m:t>
                                </m:r>
                              </m:sub>
                              <m:sup>
                                <m:r>
                                  <a:rPr lang="en-US" altLang="zh-CN" b="0" i="1" smtClean="0">
                                    <a:solidFill>
                                      <a:srgbClr val="0432FF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𝑆</m:t>
                                </m:r>
                              </m:sup>
                            </m:sSubSup>
                            <m:r>
                              <a:rPr lang="en-US" altLang="zh-CN" b="0" i="1" smtClean="0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(</m:t>
                            </m:r>
                            <m:r>
                              <m:rPr>
                                <m:sty m:val="p"/>
                              </m:rPr>
                              <a:rPr lang="el-GR" altLang="zh-CN" i="1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Ω</m:t>
                            </m:r>
                            <m:r>
                              <a:rPr lang="en-US" altLang="zh-CN" b="0" i="1" smtClean="0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)</m:t>
                            </m:r>
                          </m:e>
                        </m:d>
                      </m:e>
                      <m:sup>
                        <m:r>
                          <a:rPr lang="en-US" altLang="zh-CN" b="0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  <m:acc>
                      <m:accPr>
                        <m:chr m:val="̂"/>
                        <m:ctrlPr>
                          <a:rPr lang="en-US" altLang="zh-CN" b="0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b="0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𝑅</m:t>
                        </m:r>
                      </m:e>
                    </m:acc>
                    <m:d>
                      <m:dPr>
                        <m:ctrlPr>
                          <a:rPr lang="en-US" altLang="zh-CN" b="0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l-GR" altLang="zh-CN" b="0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Ω</m:t>
                        </m:r>
                      </m:e>
                    </m:d>
                    <m:r>
                      <a:rPr lang="en-US" altLang="zh-CN" b="0" i="1" smtClean="0">
                        <a:solidFill>
                          <a:srgbClr val="0432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endParaRPr lang="en-US" altLang="zh-CN" dirty="0">
                  <a:solidFill>
                    <a:srgbClr val="0432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2" name="文本框 41">
                <a:extLst>
                  <a:ext uri="{FF2B5EF4-FFF2-40B4-BE49-F238E27FC236}">
                    <a16:creationId xmlns:a16="http://schemas.microsoft.com/office/drawing/2014/main" id="{E8760381-E20C-402D-8801-7E7D9E02AF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1511" y="5028759"/>
                <a:ext cx="3692933" cy="576440"/>
              </a:xfrm>
              <a:prstGeom prst="rect">
                <a:avLst/>
              </a:prstGeom>
              <a:blipFill>
                <a:blip r:embed="rId5"/>
                <a:stretch>
                  <a:fillRect t="-65217" b="-12608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文本框 42">
            <a:extLst>
              <a:ext uri="{FF2B5EF4-FFF2-40B4-BE49-F238E27FC236}">
                <a16:creationId xmlns:a16="http://schemas.microsoft.com/office/drawing/2014/main" id="{7422D8D1-F667-A919-086C-B56DE7745E35}"/>
              </a:ext>
            </a:extLst>
          </p:cNvPr>
          <p:cNvSpPr txBox="1"/>
          <p:nvPr/>
        </p:nvSpPr>
        <p:spPr>
          <a:xfrm>
            <a:off x="4830653" y="4685924"/>
            <a:ext cx="40179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zh-CN" sz="1800" dirty="0">
                <a:solidFill>
                  <a:prstClr val="black"/>
                </a:solidFill>
                <a:latin typeface="Times New Roman" panose="02020603050405020304" pitchFamily="18" charset="0"/>
                <a:ea typeface="STZhongsong" panose="02010600040101010101" pitchFamily="2" charset="-122"/>
                <a:cs typeface="Times New Roman" panose="02020603050405020304" pitchFamily="18" charset="0"/>
              </a:rPr>
              <a:t>Angular momentum projection operator: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文本框 44">
                <a:extLst>
                  <a:ext uri="{FF2B5EF4-FFF2-40B4-BE49-F238E27FC236}">
                    <a16:creationId xmlns:a16="http://schemas.microsoft.com/office/drawing/2014/main" id="{946C649E-28C8-B385-DADD-5EB7017CC680}"/>
                  </a:ext>
                </a:extLst>
              </p:cNvPr>
              <p:cNvSpPr txBox="1"/>
              <p:nvPr/>
            </p:nvSpPr>
            <p:spPr>
              <a:xfrm>
                <a:off x="560199" y="5670960"/>
                <a:ext cx="1729576" cy="29527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1" lang="en-US" altLang="zh-CN" sz="1700" b="0" i="1" smtClean="0">
                        <a:solidFill>
                          <a:srgbClr val="0432FF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kumimoji="1" lang="en-US" altLang="zh-CN" sz="1700" b="0" i="1" smtClean="0">
                        <a:solidFill>
                          <a:srgbClr val="0432FF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zh-CN" sz="1700" b="0" i="1" smtClean="0">
                        <a:solidFill>
                          <a:srgbClr val="0432FF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kumimoji="1" lang="en-US" altLang="zh-CN" sz="1700" b="0" i="1" smtClean="0">
                        <a:solidFill>
                          <a:srgbClr val="0432FF"/>
                        </a:solidFill>
                        <a:latin typeface="Cambria Math" panose="02040503050406030204" pitchFamily="18" charset="0"/>
                      </a:rPr>
                      <m:t>)=</m:t>
                    </m:r>
                    <m:d>
                      <m:dPr>
                        <m:begChr m:val="⟨"/>
                        <m:endChr m:val="⟩"/>
                        <m:ctrlPr>
                          <a:rPr kumimoji="1" lang="en-US" altLang="zh-CN" sz="1700" i="1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kumimoji="1" lang="el-GR" altLang="zh-CN" sz="1700" i="1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Ψ</m:t>
                        </m:r>
                      </m:e>
                      <m:e>
                        <m:sSubSup>
                          <m:sSubSupPr>
                            <m:ctrlPr>
                              <a:rPr lang="en-US" altLang="zh-CN" sz="1700" i="1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acc>
                              <m:accPr>
                                <m:chr m:val="̂"/>
                                <m:ctrlPr>
                                  <a:rPr lang="en-US" altLang="zh-CN" sz="1700" i="1">
                                    <a:solidFill>
                                      <a:srgbClr val="0432FF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zh-CN" sz="1700" i="1">
                                    <a:solidFill>
                                      <a:srgbClr val="0432FF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𝑃</m:t>
                                </m:r>
                              </m:e>
                            </m:acc>
                          </m:e>
                          <m:sub>
                            <m:r>
                              <a:rPr lang="en-US" altLang="zh-CN" sz="1700" i="1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sub>
                          <m:sup>
                            <m:r>
                              <a:rPr lang="en-US" altLang="zh-CN" sz="1700" i="1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𝑉</m:t>
                            </m:r>
                          </m:sup>
                        </m:sSubSup>
                      </m:e>
                      <m:e>
                        <m:r>
                          <m:rPr>
                            <m:sty m:val="p"/>
                          </m:rPr>
                          <a:rPr kumimoji="1" lang="el-GR" altLang="zh-CN" sz="1700" i="1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Ψ</m:t>
                        </m:r>
                      </m:e>
                    </m:d>
                  </m:oMath>
                </a14:m>
                <a:r>
                  <a:rPr kumimoji="1" lang="en-US" altLang="zh-CN" sz="1700" dirty="0">
                    <a:solidFill>
                      <a:srgbClr val="0432FF"/>
                    </a:solidFill>
                  </a:rPr>
                  <a:t>, </a:t>
                </a:r>
                <a:endParaRPr kumimoji="1" lang="zh-CN" altLang="en-US" sz="1700" dirty="0">
                  <a:solidFill>
                    <a:srgbClr val="0432FF"/>
                  </a:solidFill>
                </a:endParaRPr>
              </a:p>
            </p:txBody>
          </p:sp>
        </mc:Choice>
        <mc:Fallback xmlns="">
          <p:sp>
            <p:nvSpPr>
              <p:cNvPr id="45" name="文本框 44">
                <a:extLst>
                  <a:ext uri="{FF2B5EF4-FFF2-40B4-BE49-F238E27FC236}">
                    <a16:creationId xmlns:a16="http://schemas.microsoft.com/office/drawing/2014/main" id="{946C649E-28C8-B385-DADD-5EB7017CC6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199" y="5670960"/>
                <a:ext cx="1729576" cy="295274"/>
              </a:xfrm>
              <a:prstGeom prst="rect">
                <a:avLst/>
              </a:prstGeom>
              <a:blipFill>
                <a:blip r:embed="rId6"/>
                <a:stretch>
                  <a:fillRect l="-4380" t="-12500" r="-6569" b="-375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8" name="组合 47">
            <a:extLst>
              <a:ext uri="{FF2B5EF4-FFF2-40B4-BE49-F238E27FC236}">
                <a16:creationId xmlns:a16="http://schemas.microsoft.com/office/drawing/2014/main" id="{9AE42CCD-F8F1-9157-E7D9-1DE52F4F0C43}"/>
              </a:ext>
            </a:extLst>
          </p:cNvPr>
          <p:cNvGrpSpPr/>
          <p:nvPr/>
        </p:nvGrpSpPr>
        <p:grpSpPr>
          <a:xfrm>
            <a:off x="4853850" y="5747241"/>
            <a:ext cx="3971518" cy="300592"/>
            <a:chOff x="5312173" y="5615210"/>
            <a:chExt cx="3971518" cy="30059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文本框 45">
                  <a:extLst>
                    <a:ext uri="{FF2B5EF4-FFF2-40B4-BE49-F238E27FC236}">
                      <a16:creationId xmlns:a16="http://schemas.microsoft.com/office/drawing/2014/main" id="{F3551710-EC34-5A73-42A3-C20FEC972CAE}"/>
                    </a:ext>
                  </a:extLst>
                </p:cNvPr>
                <p:cNvSpPr txBox="1"/>
                <p:nvPr/>
              </p:nvSpPr>
              <p:spPr>
                <a:xfrm>
                  <a:off x="5312173" y="5620528"/>
                  <a:ext cx="2708818" cy="29527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zh-CN" sz="1700" b="0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kumimoji="1" lang="en-US" altLang="zh-CN" sz="1700" b="0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kumimoji="1" lang="en-US" altLang="zh-CN" sz="1700" b="0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  <m:r>
                          <a:rPr kumimoji="1" lang="en-US" altLang="zh-CN" sz="1700" b="0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kumimoji="1" lang="en-US" altLang="zh-CN" sz="1700" b="0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  <m:r>
                          <a:rPr kumimoji="1" lang="en-US" altLang="zh-CN" sz="1700" b="0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</a:rPr>
                          <m:t>)=</m:t>
                        </m:r>
                        <m:d>
                          <m:dPr>
                            <m:begChr m:val="⟨"/>
                            <m:endChr m:val="⟩"/>
                            <m:ctrlPr>
                              <a:rPr kumimoji="1" lang="en-US" altLang="zh-CN" sz="1700" i="1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kumimoji="1" lang="el-GR" altLang="zh-CN" sz="1700" i="1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Ψ</m:t>
                            </m:r>
                          </m:e>
                          <m:e>
                            <m:sSup>
                              <m:sSupPr>
                                <m:ctrlPr>
                                  <a:rPr kumimoji="1" lang="el-GR" altLang="zh-CN" sz="1700" i="1" smtClean="0">
                                    <a:solidFill>
                                      <a:srgbClr val="0432FF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kumimoji="1" lang="en-US" altLang="zh-CN" sz="1700" b="0" i="1" smtClean="0">
                                    <a:solidFill>
                                      <a:srgbClr val="0432FF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(</m:t>
                                </m:r>
                                <m:sSubSup>
                                  <m:sSubSupPr>
                                    <m:ctrlPr>
                                      <a:rPr lang="en-US" altLang="zh-CN" sz="1700" i="1">
                                        <a:solidFill>
                                          <a:srgbClr val="0432FF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SupPr>
                                  <m:e>
                                    <m:acc>
                                      <m:accPr>
                                        <m:chr m:val="̂"/>
                                        <m:ctrlPr>
                                          <a:rPr lang="en-US" altLang="zh-CN" sz="1700" i="1">
                                            <a:solidFill>
                                              <a:srgbClr val="0432FF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altLang="zh-CN" sz="1700" i="1">
                                            <a:solidFill>
                                              <a:srgbClr val="0432FF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𝑃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en-US" altLang="zh-CN" sz="1700" i="1">
                                        <a:solidFill>
                                          <a:srgbClr val="0432FF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𝑀𝐾</m:t>
                                    </m:r>
                                  </m:sub>
                                  <m:sup>
                                    <m:r>
                                      <a:rPr lang="en-US" altLang="zh-CN" sz="1700" i="1">
                                        <a:solidFill>
                                          <a:srgbClr val="0432FF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𝑆</m:t>
                                    </m:r>
                                  </m:sup>
                                </m:sSubSup>
                                <m:r>
                                  <a:rPr kumimoji="1" lang="en-US" altLang="zh-CN" sz="1700" b="0" i="1" smtClean="0">
                                    <a:solidFill>
                                      <a:srgbClr val="0432FF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kumimoji="1" lang="en-US" altLang="zh-CN" sz="1700" b="0" i="1" smtClean="0">
                                    <a:solidFill>
                                      <a:srgbClr val="0432FF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+</m:t>
                                </m:r>
                              </m:sup>
                            </m:sSup>
                            <m:sSubSup>
                              <m:sSubSupPr>
                                <m:ctrlPr>
                                  <a:rPr lang="en-US" altLang="zh-CN" sz="1700" i="1">
                                    <a:solidFill>
                                      <a:srgbClr val="0432FF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SupPr>
                              <m:e>
                                <m:acc>
                                  <m:accPr>
                                    <m:chr m:val="̂"/>
                                    <m:ctrlPr>
                                      <a:rPr lang="en-US" altLang="zh-CN" sz="1700" i="1">
                                        <a:solidFill>
                                          <a:srgbClr val="0432FF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altLang="zh-CN" sz="1700" i="1">
                                        <a:solidFill>
                                          <a:srgbClr val="0432FF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𝑃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altLang="zh-CN" sz="1700" i="1">
                                    <a:solidFill>
                                      <a:srgbClr val="0432FF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𝑀𝐾</m:t>
                                </m:r>
                              </m:sub>
                              <m:sup>
                                <m:r>
                                  <a:rPr lang="en-US" altLang="zh-CN" sz="1700" i="1">
                                    <a:solidFill>
                                      <a:srgbClr val="0432FF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𝑆</m:t>
                                </m:r>
                              </m:sup>
                            </m:sSubSup>
                          </m:e>
                          <m:e>
                            <m:r>
                              <m:rPr>
                                <m:sty m:val="p"/>
                              </m:rPr>
                              <a:rPr kumimoji="1" lang="el-GR" altLang="zh-CN" sz="1700" i="1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Ψ</m:t>
                            </m:r>
                          </m:e>
                        </m:d>
                      </m:oMath>
                    </m:oMathPara>
                  </a14:m>
                  <a:endParaRPr kumimoji="1" lang="zh-CN" altLang="en-US" sz="1700" dirty="0">
                    <a:solidFill>
                      <a:srgbClr val="0432FF"/>
                    </a:solidFill>
                  </a:endParaRPr>
                </a:p>
              </p:txBody>
            </p:sp>
          </mc:Choice>
          <mc:Fallback xmlns="">
            <p:sp>
              <p:nvSpPr>
                <p:cNvPr id="46" name="文本框 45">
                  <a:extLst>
                    <a:ext uri="{FF2B5EF4-FFF2-40B4-BE49-F238E27FC236}">
                      <a16:creationId xmlns:a16="http://schemas.microsoft.com/office/drawing/2014/main" id="{F3551710-EC34-5A73-42A3-C20FEC972CA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12173" y="5620528"/>
                  <a:ext cx="2708818" cy="295274"/>
                </a:xfrm>
                <a:prstGeom prst="rect">
                  <a:avLst/>
                </a:prstGeom>
                <a:blipFill>
                  <a:blip r:embed="rId7"/>
                  <a:stretch>
                    <a:fillRect l="-1402" t="-16667" b="-29167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文本框 46">
                  <a:extLst>
                    <a:ext uri="{FF2B5EF4-FFF2-40B4-BE49-F238E27FC236}">
                      <a16:creationId xmlns:a16="http://schemas.microsoft.com/office/drawing/2014/main" id="{1E6224D0-0F44-6803-1141-1C0FE61611C2}"/>
                    </a:ext>
                  </a:extLst>
                </p:cNvPr>
                <p:cNvSpPr txBox="1"/>
                <p:nvPr/>
              </p:nvSpPr>
              <p:spPr>
                <a:xfrm>
                  <a:off x="8019499" y="5615210"/>
                  <a:ext cx="1264192" cy="29527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kumimoji="1" lang="en-US" altLang="zh-CN" sz="1700" b="0" i="1" smtClean="0">
                          <a:solidFill>
                            <a:srgbClr val="0432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⟨"/>
                          <m:endChr m:val="⟩"/>
                          <m:ctrlPr>
                            <a:rPr kumimoji="1" lang="en-US" altLang="zh-CN" sz="1700" i="1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kumimoji="1" lang="el-GR" altLang="zh-CN" sz="1700" i="1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Ψ</m:t>
                          </m:r>
                        </m:e>
                        <m:e>
                          <m:sSubSup>
                            <m:sSubSupPr>
                              <m:ctrlPr>
                                <a:rPr lang="en-US" altLang="zh-CN" sz="1700" i="1">
                                  <a:solidFill>
                                    <a:srgbClr val="0432FF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acc>
                                <m:accPr>
                                  <m:chr m:val="̂"/>
                                  <m:ctrlPr>
                                    <a:rPr lang="en-US" altLang="zh-CN" sz="1700" i="1">
                                      <a:solidFill>
                                        <a:srgbClr val="0432FF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CN" sz="1700" i="1">
                                      <a:solidFill>
                                        <a:srgbClr val="0432FF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𝑃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altLang="zh-CN" sz="1700" b="0" i="1" smtClean="0">
                                  <a:solidFill>
                                    <a:srgbClr val="0432FF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𝐾</m:t>
                              </m:r>
                              <m:r>
                                <a:rPr lang="en-US" altLang="zh-CN" sz="1700" i="1">
                                  <a:solidFill>
                                    <a:srgbClr val="0432FF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𝐾</m:t>
                              </m:r>
                            </m:sub>
                            <m:sup>
                              <m:r>
                                <a:rPr lang="en-US" altLang="zh-CN" sz="1700" i="1">
                                  <a:solidFill>
                                    <a:srgbClr val="0432FF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𝑆</m:t>
                              </m:r>
                            </m:sup>
                          </m:sSubSup>
                        </m:e>
                        <m:e>
                          <m:r>
                            <m:rPr>
                              <m:sty m:val="p"/>
                            </m:rPr>
                            <a:rPr kumimoji="1" lang="el-GR" altLang="zh-CN" sz="1700" i="1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Ψ</m:t>
                          </m:r>
                        </m:e>
                      </m:d>
                    </m:oMath>
                  </a14:m>
                  <a:r>
                    <a:rPr kumimoji="1" lang="en-US" altLang="zh-CN" sz="1700" dirty="0">
                      <a:solidFill>
                        <a:srgbClr val="0432FF"/>
                      </a:solidFill>
                    </a:rPr>
                    <a:t>.</a:t>
                  </a:r>
                  <a:endParaRPr kumimoji="1" lang="zh-CN" altLang="en-US" sz="1700" dirty="0">
                    <a:solidFill>
                      <a:srgbClr val="0432FF"/>
                    </a:solidFill>
                  </a:endParaRPr>
                </a:p>
              </p:txBody>
            </p:sp>
          </mc:Choice>
          <mc:Fallback xmlns="">
            <p:sp>
              <p:nvSpPr>
                <p:cNvPr id="47" name="文本框 46">
                  <a:extLst>
                    <a:ext uri="{FF2B5EF4-FFF2-40B4-BE49-F238E27FC236}">
                      <a16:creationId xmlns:a16="http://schemas.microsoft.com/office/drawing/2014/main" id="{1E6224D0-0F44-6803-1141-1C0FE61611C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019499" y="5615210"/>
                  <a:ext cx="1264192" cy="295274"/>
                </a:xfrm>
                <a:prstGeom prst="rect">
                  <a:avLst/>
                </a:prstGeom>
                <a:blipFill>
                  <a:blip r:embed="rId8"/>
                  <a:stretch>
                    <a:fillRect l="-3960" t="-16667" r="-8911" b="-37500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9" name="文本框 48">
            <a:extLst>
              <a:ext uri="{FF2B5EF4-FFF2-40B4-BE49-F238E27FC236}">
                <a16:creationId xmlns:a16="http://schemas.microsoft.com/office/drawing/2014/main" id="{3B222410-42FA-18F6-B5D4-BF365152F117}"/>
              </a:ext>
            </a:extLst>
          </p:cNvPr>
          <p:cNvSpPr txBox="1"/>
          <p:nvPr/>
        </p:nvSpPr>
        <p:spPr>
          <a:xfrm>
            <a:off x="5913913" y="6184219"/>
            <a:ext cx="317189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7D31">
                  <a:lumMod val="75000"/>
                </a:srgbClr>
              </a:buClr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Scamps et al., PRC </a:t>
            </a:r>
            <a:r>
              <a:rPr lang="en-US" altLang="zh-CN" sz="1200" dirty="0">
                <a:solidFill>
                  <a:srgbClr val="0432FF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108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L061602 (2023)</a:t>
            </a:r>
          </a:p>
        </p:txBody>
      </p:sp>
      <p:pic>
        <p:nvPicPr>
          <p:cNvPr id="51" name="图片 50">
            <a:extLst>
              <a:ext uri="{FF2B5EF4-FFF2-40B4-BE49-F238E27FC236}">
                <a16:creationId xmlns:a16="http://schemas.microsoft.com/office/drawing/2014/main" id="{311BB9F3-891B-4A5B-231C-E188B038446C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54" t="24702" r="28372" b="27436"/>
          <a:stretch/>
        </p:blipFill>
        <p:spPr>
          <a:xfrm>
            <a:off x="5549873" y="1662861"/>
            <a:ext cx="1861021" cy="1688024"/>
          </a:xfrm>
          <a:prstGeom prst="rect">
            <a:avLst/>
          </a:prstGeom>
        </p:spPr>
      </p:pic>
      <p:sp>
        <p:nvSpPr>
          <p:cNvPr id="3" name="灯片编号占位符 10">
            <a:extLst>
              <a:ext uri="{FF2B5EF4-FFF2-40B4-BE49-F238E27FC236}">
                <a16:creationId xmlns:a16="http://schemas.microsoft.com/office/drawing/2014/main" id="{F3EDA9AA-07EE-E413-662D-3B08F6540EC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967794" y="6505502"/>
            <a:ext cx="2057400" cy="365125"/>
          </a:xfrm>
        </p:spPr>
        <p:txBody>
          <a:bodyPr/>
          <a:lstStyle/>
          <a:p>
            <a:fld id="{23E4AF15-1D98-4141-9DCF-22E250B8D5A3}" type="slidenum">
              <a:rPr lang="zh-CN" altLang="en-US" sz="1800" b="1" smtClean="0">
                <a:solidFill>
                  <a:srgbClr val="C0000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pPr/>
              <a:t>9</a:t>
            </a:fld>
            <a:r>
              <a:rPr lang="en-US" altLang="zh-CN" sz="1800" b="1" dirty="0">
                <a:solidFill>
                  <a:srgbClr val="C0000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/21</a:t>
            </a:r>
            <a:endParaRPr lang="zh-CN" altLang="en-US" sz="1800" b="1" dirty="0">
              <a:solidFill>
                <a:srgbClr val="C00000"/>
              </a:solidFill>
              <a:latin typeface="Cambria" panose="020405030504060302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3FC90798-385E-2E51-7EB3-C9D5D8DD7FE1}"/>
                  </a:ext>
                </a:extLst>
              </p:cNvPr>
              <p:cNvSpPr txBox="1"/>
              <p:nvPr/>
            </p:nvSpPr>
            <p:spPr>
              <a:xfrm>
                <a:off x="2431241" y="5463804"/>
                <a:ext cx="1923732" cy="68948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1" lang="en-US" altLang="zh-CN" sz="1700" b="0" i="1" smtClean="0">
                        <a:solidFill>
                          <a:srgbClr val="0432FF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kumimoji="1" lang="en-US" altLang="zh-CN" sz="1700" b="0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CN" sz="1700" b="0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  <m:r>
                      <a:rPr kumimoji="1" lang="en-US" altLang="zh-CN" sz="1700" b="0" i="1" smtClean="0">
                        <a:solidFill>
                          <a:srgbClr val="0432FF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kumimoji="1" lang="en-US" altLang="zh-CN" sz="1700" b="0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begChr m:val="⟨"/>
                            <m:endChr m:val="⟩"/>
                            <m:ctrlPr>
                              <a:rPr kumimoji="1" lang="en-US" altLang="zh-CN" sz="1700" i="1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kumimoji="1" lang="el-GR" altLang="zh-CN" sz="1700" i="1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Ψ</m:t>
                            </m:r>
                          </m:e>
                          <m:e>
                            <m:sSubSup>
                              <m:sSubSupPr>
                                <m:ctrlPr>
                                  <a:rPr lang="en-US" altLang="zh-CN" sz="1700" i="1">
                                    <a:solidFill>
                                      <a:srgbClr val="0432FF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SupPr>
                              <m:e>
                                <m:acc>
                                  <m:accPr>
                                    <m:chr m:val="̂"/>
                                    <m:ctrlPr>
                                      <a:rPr lang="en-US" altLang="zh-CN" sz="1700" i="1">
                                        <a:solidFill>
                                          <a:srgbClr val="0432FF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altLang="zh-CN" sz="1700" i="1">
                                        <a:solidFill>
                                          <a:srgbClr val="0432FF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𝑃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altLang="zh-CN" sz="1700" i="1">
                                    <a:solidFill>
                                      <a:srgbClr val="0432FF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𝑛</m:t>
                                </m:r>
                              </m:sub>
                              <m:sup>
                                <m:r>
                                  <a:rPr lang="en-US" altLang="zh-CN" sz="1700" i="1">
                                    <a:solidFill>
                                      <a:srgbClr val="0432FF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𝑉</m:t>
                                </m:r>
                              </m:sup>
                            </m:sSubSup>
                            <m:sSubSup>
                              <m:sSubSupPr>
                                <m:ctrlPr>
                                  <a:rPr kumimoji="1" lang="el-GR" altLang="zh-CN" sz="1700" i="1">
                                    <a:solidFill>
                                      <a:srgbClr val="0432FF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acc>
                                  <m:accPr>
                                    <m:chr m:val="̂"/>
                                    <m:ctrlPr>
                                      <a:rPr kumimoji="1" lang="en-US" altLang="zh-CN" sz="1700" i="1">
                                        <a:solidFill>
                                          <a:srgbClr val="0432FF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kumimoji="1" lang="en-US" altLang="zh-CN" sz="1700" i="1">
                                        <a:solidFill>
                                          <a:srgbClr val="0432FF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𝑃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kumimoji="1" lang="en-US" altLang="zh-CN" sz="1700" b="0" i="1" smtClean="0">
                                    <a:solidFill>
                                      <a:srgbClr val="0432FF"/>
                                    </a:solidFill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</m:sub>
                              <m:sup>
                                <m:r>
                                  <a:rPr kumimoji="1" lang="en-US" altLang="zh-CN" sz="1700" i="1">
                                    <a:solidFill>
                                      <a:srgbClr val="0432FF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 </m:t>
                                </m:r>
                              </m:sup>
                            </m:sSubSup>
                          </m:e>
                          <m:e>
                            <m:r>
                              <m:rPr>
                                <m:sty m:val="p"/>
                              </m:rPr>
                              <a:rPr kumimoji="1" lang="el-GR" altLang="zh-CN" sz="1700" i="1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Ψ</m:t>
                            </m:r>
                          </m:e>
                        </m:d>
                      </m:num>
                      <m:den>
                        <m:d>
                          <m:dPr>
                            <m:begChr m:val="⟨"/>
                            <m:endChr m:val="⟩"/>
                            <m:ctrlPr>
                              <a:rPr kumimoji="1" lang="en-US" altLang="zh-CN" sz="1700" i="1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kumimoji="1" lang="el-GR" altLang="zh-CN" sz="1700" i="1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Ψ</m:t>
                            </m:r>
                          </m:e>
                          <m:e>
                            <m:sSubSup>
                              <m:sSubSupPr>
                                <m:ctrlPr>
                                  <a:rPr kumimoji="1" lang="el-GR" altLang="zh-CN" sz="1700" i="1">
                                    <a:solidFill>
                                      <a:srgbClr val="0432FF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acc>
                                  <m:accPr>
                                    <m:chr m:val="̂"/>
                                    <m:ctrlPr>
                                      <a:rPr kumimoji="1" lang="en-US" altLang="zh-CN" sz="1700" i="1">
                                        <a:solidFill>
                                          <a:srgbClr val="0432FF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kumimoji="1" lang="en-US" altLang="zh-CN" sz="1700" i="1">
                                        <a:solidFill>
                                          <a:srgbClr val="0432FF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𝑃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kumimoji="1" lang="en-US" altLang="zh-CN" sz="1700" b="0" i="1" smtClean="0">
                                    <a:solidFill>
                                      <a:srgbClr val="0432FF"/>
                                    </a:solidFill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</m:sub>
                              <m:sup>
                                <m:r>
                                  <a:rPr kumimoji="1" lang="en-US" altLang="zh-CN" sz="1700" i="1">
                                    <a:solidFill>
                                      <a:srgbClr val="0432FF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 </m:t>
                                </m:r>
                              </m:sup>
                            </m:sSubSup>
                          </m:e>
                          <m:e>
                            <m:r>
                              <m:rPr>
                                <m:sty m:val="p"/>
                              </m:rPr>
                              <a:rPr kumimoji="1" lang="el-GR" altLang="zh-CN" sz="1700" i="1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Ψ</m:t>
                            </m:r>
                          </m:e>
                        </m:d>
                      </m:den>
                    </m:f>
                    <m:r>
                      <a:rPr kumimoji="1" lang="en-US" altLang="zh-CN" sz="1700" b="0" i="1" smtClean="0">
                        <a:solidFill>
                          <a:srgbClr val="0432FF"/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kumimoji="1" lang="en-US" altLang="zh-CN" sz="1700" dirty="0">
                    <a:solidFill>
                      <a:srgbClr val="0432FF"/>
                    </a:solidFill>
                  </a:rPr>
                  <a:t> </a:t>
                </a:r>
                <a:endParaRPr kumimoji="1" lang="zh-CN" altLang="en-US" sz="1700" dirty="0">
                  <a:solidFill>
                    <a:srgbClr val="0432FF"/>
                  </a:solidFill>
                </a:endParaRPr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3FC90798-385E-2E51-7EB3-C9D5D8DD7F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1241" y="5463804"/>
                <a:ext cx="1923732" cy="689484"/>
              </a:xfrm>
              <a:prstGeom prst="rect">
                <a:avLst/>
              </a:prstGeom>
              <a:blipFill>
                <a:blip r:embed="rId10"/>
                <a:stretch>
                  <a:fillRect l="-3947" t="-727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矩形 9">
            <a:extLst>
              <a:ext uri="{FF2B5EF4-FFF2-40B4-BE49-F238E27FC236}">
                <a16:creationId xmlns:a16="http://schemas.microsoft.com/office/drawing/2014/main" id="{F56A9617-6D29-1934-68B7-210BDDAADBD0}"/>
              </a:ext>
            </a:extLst>
          </p:cNvPr>
          <p:cNvSpPr/>
          <p:nvPr/>
        </p:nvSpPr>
        <p:spPr>
          <a:xfrm>
            <a:off x="1217442" y="3755562"/>
            <a:ext cx="78435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n" altLang="zh-CN" sz="1200" b="1" dirty="0">
                <a:solidFill>
                  <a:srgbClr val="0432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DDZ</a:t>
            </a:r>
            <a:r>
              <a:rPr lang="en" altLang="zh-CN" sz="1200" dirty="0">
                <a:solidFill>
                  <a:srgbClr val="0432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zh-CN" sz="1200" dirty="0" err="1">
                <a:solidFill>
                  <a:srgbClr val="0432FF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Vretenar</a:t>
            </a:r>
            <a:r>
              <a:rPr lang="en-US" altLang="zh-CN" sz="1200" dirty="0">
                <a:solidFill>
                  <a:srgbClr val="0432FF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zh-CN" sz="1200" dirty="0">
                <a:solidFill>
                  <a:srgbClr val="0432FF"/>
                </a:solidFill>
                <a:latin typeface="Cambria" panose="020405030504060302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Nikšić</a:t>
            </a:r>
            <a:r>
              <a:rPr lang="en-US" altLang="zh-CN" sz="1200" dirty="0">
                <a:solidFill>
                  <a:srgbClr val="0432FF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Zhao, Meng</a:t>
            </a:r>
            <a:r>
              <a:rPr lang="en" altLang="zh-CN" sz="1200" dirty="0">
                <a:solidFill>
                  <a:srgbClr val="0432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, PRC 109, 024614 (2024)</a:t>
            </a:r>
            <a:r>
              <a:rPr lang="en-US" altLang="zh-CN" sz="1200" dirty="0">
                <a:solidFill>
                  <a:srgbClr val="0432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</a:p>
          <a:p>
            <a:pPr algn="r">
              <a:defRPr/>
            </a:pPr>
            <a:r>
              <a:rPr lang="en" altLang="zh-CN" sz="1200" b="1" dirty="0">
                <a:solidFill>
                  <a:srgbClr val="0432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DDZ</a:t>
            </a:r>
            <a:r>
              <a:rPr lang="en" altLang="zh-CN" sz="1200" dirty="0">
                <a:solidFill>
                  <a:srgbClr val="0432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zh-CN" sz="1200" dirty="0" err="1">
                <a:solidFill>
                  <a:srgbClr val="0432FF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Vretenar</a:t>
            </a:r>
            <a:r>
              <a:rPr lang="en-US" altLang="zh-CN" sz="1200" dirty="0">
                <a:solidFill>
                  <a:srgbClr val="0432FF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zh-CN" sz="1200" dirty="0">
                <a:solidFill>
                  <a:srgbClr val="0432FF"/>
                </a:solidFill>
                <a:latin typeface="Cambria" panose="020405030504060302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Nikšić</a:t>
            </a:r>
            <a:r>
              <a:rPr lang="en-US" altLang="zh-CN" sz="1200" dirty="0">
                <a:solidFill>
                  <a:srgbClr val="0432FF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Zhao, Meng</a:t>
            </a:r>
            <a:r>
              <a:rPr lang="en" altLang="zh-CN" sz="1200" dirty="0">
                <a:solidFill>
                  <a:srgbClr val="0432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, PLB 869, 139828 (2025) </a:t>
            </a:r>
            <a:r>
              <a:rPr lang="en-US" altLang="zh-CN" sz="1200" dirty="0">
                <a:solidFill>
                  <a:srgbClr val="0432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endParaRPr lang="en-US" altLang="zh-CN" sz="1200" dirty="0">
              <a:solidFill>
                <a:srgbClr val="0432FF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516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52"/>
    </mc:Choice>
    <mc:Fallback xmlns="">
      <p:transition spd="slow" advTm="952"/>
    </mc:Fallback>
  </mc:AlternateContent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rnary_fission_20230924" id="{EB07BD1F-4AE7-DB42-801B-A1F11C02EBBD}" vid="{41C20681-569F-8C48-BC19-B11EB4E7573F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主题​​</Template>
  <TotalTime>23562</TotalTime>
  <Words>2113</Words>
  <Application>Microsoft Macintosh PowerPoint</Application>
  <PresentationFormat>全屏显示(4:3)</PresentationFormat>
  <Paragraphs>297</Paragraphs>
  <Slides>23</Slides>
  <Notes>23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36" baseType="lpstr">
      <vt:lpstr>等线</vt:lpstr>
      <vt:lpstr>等线</vt:lpstr>
      <vt:lpstr>STZhongsong</vt:lpstr>
      <vt:lpstr>微软雅黑</vt:lpstr>
      <vt:lpstr>Arial</vt:lpstr>
      <vt:lpstr>Calibri</vt:lpstr>
      <vt:lpstr>Calibri Light</vt:lpstr>
      <vt:lpstr>Cambria</vt:lpstr>
      <vt:lpstr>Cambria Math</vt:lpstr>
      <vt:lpstr>Comic Sans MS</vt:lpstr>
      <vt:lpstr>Times New Roman</vt:lpstr>
      <vt:lpstr>Wingdings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dandan zhang</dc:creator>
  <cp:lastModifiedBy>dandan zhang</cp:lastModifiedBy>
  <cp:revision>1600</cp:revision>
  <dcterms:created xsi:type="dcterms:W3CDTF">2023-10-30T09:17:42Z</dcterms:created>
  <dcterms:modified xsi:type="dcterms:W3CDTF">2026-09-01T05:49:31Z</dcterms:modified>
</cp:coreProperties>
</file>