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057a9a241f534d35" Type="http://schemas.microsoft.com/office/2006/relationships/ui/extensibility" Target="customUI/customUI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4"/>
  </p:sldMasterIdLst>
  <p:notesMasterIdLst>
    <p:notesMasterId r:id="rId25"/>
  </p:notesMasterIdLst>
  <p:handoutMasterIdLst>
    <p:handoutMasterId r:id="rId26"/>
  </p:handoutMasterIdLst>
  <p:sldIdLst>
    <p:sldId id="288" r:id="rId5"/>
    <p:sldId id="323" r:id="rId6"/>
    <p:sldId id="324" r:id="rId7"/>
    <p:sldId id="325" r:id="rId8"/>
    <p:sldId id="326" r:id="rId9"/>
    <p:sldId id="327" r:id="rId10"/>
    <p:sldId id="343" r:id="rId11"/>
    <p:sldId id="328" r:id="rId12"/>
    <p:sldId id="329" r:id="rId13"/>
    <p:sldId id="330" r:id="rId14"/>
    <p:sldId id="331" r:id="rId15"/>
    <p:sldId id="344" r:id="rId16"/>
    <p:sldId id="333" r:id="rId17"/>
    <p:sldId id="342" r:id="rId18"/>
    <p:sldId id="336" r:id="rId19"/>
    <p:sldId id="334" r:id="rId20"/>
    <p:sldId id="321" r:id="rId21"/>
    <p:sldId id="339" r:id="rId22"/>
    <p:sldId id="340" r:id="rId23"/>
    <p:sldId id="335" r:id="rId24"/>
  </p:sldIdLst>
  <p:sldSz cx="9144000" cy="5143500" type="screen16x9"/>
  <p:notesSz cx="6858000" cy="9144000"/>
  <p:defaultTextStyle>
    <a:defPPr>
      <a:defRPr lang="en-US"/>
    </a:defPPr>
    <a:lvl1pPr marL="0" algn="l" defTabSz="914171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086" algn="l" defTabSz="914171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171" algn="l" defTabSz="914171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257" algn="l" defTabSz="914171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343" algn="l" defTabSz="914171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429" algn="l" defTabSz="914171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515" algn="l" defTabSz="914171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199600" algn="l" defTabSz="914171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6686" algn="l" defTabSz="914171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51" userDrawn="1">
          <p15:clr>
            <a:srgbClr val="A4A3A4"/>
          </p15:clr>
        </p15:guide>
        <p15:guide id="2" orient="horz" pos="3036" userDrawn="1">
          <p15:clr>
            <a:srgbClr val="A4A3A4"/>
          </p15:clr>
        </p15:guide>
        <p15:guide id="3" orient="horz" pos="757" userDrawn="1">
          <p15:clr>
            <a:srgbClr val="A4A3A4"/>
          </p15:clr>
        </p15:guide>
        <p15:guide id="4" orient="horz" pos="2811" userDrawn="1">
          <p15:clr>
            <a:srgbClr val="A4A3A4"/>
          </p15:clr>
        </p15:guide>
        <p15:guide id="5" pos="5620" userDrawn="1">
          <p15:clr>
            <a:srgbClr val="A4A3A4"/>
          </p15:clr>
        </p15:guide>
        <p15:guide id="6" pos="4836" userDrawn="1">
          <p15:clr>
            <a:srgbClr val="A4A3A4"/>
          </p15:clr>
        </p15:guide>
        <p15:guide id="7" pos="1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hay" initials="" lastIdx="0" clrIdx="0"/>
  <p:cmAuthor id="1" name="Shay" initials="S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4F4C37"/>
    <a:srgbClr val="1E497D"/>
    <a:srgbClr val="8F999E"/>
    <a:srgbClr val="FFFFFF"/>
    <a:srgbClr val="DDDDDD"/>
    <a:srgbClr val="004C6E"/>
    <a:srgbClr val="DDF4FF"/>
    <a:srgbClr val="DD622B"/>
    <a:srgbClr val="0065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41" autoAdjust="0"/>
  </p:normalViewPr>
  <p:slideViewPr>
    <p:cSldViewPr snapToObjects="1">
      <p:cViewPr varScale="1">
        <p:scale>
          <a:sx n="119" d="100"/>
          <a:sy n="119" d="100"/>
        </p:scale>
        <p:origin x="403" y="96"/>
      </p:cViewPr>
      <p:guideLst>
        <p:guide orient="horz" pos="451"/>
        <p:guide orient="horz" pos="3036"/>
        <p:guide orient="horz" pos="757"/>
        <p:guide orient="horz" pos="2811"/>
        <p:guide pos="5620"/>
        <p:guide pos="4836"/>
        <p:guide pos="1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72" d="100"/>
        <a:sy n="172" d="100"/>
      </p:scale>
      <p:origin x="0" y="-9864"/>
    </p:cViewPr>
  </p:sorterViewPr>
  <p:notesViewPr>
    <p:cSldViewPr snapToObjects="1" showGuides="1">
      <p:cViewPr varScale="1">
        <p:scale>
          <a:sx n="121" d="100"/>
          <a:sy n="121" d="100"/>
        </p:scale>
        <p:origin x="5022" y="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7200"/>
          </a:xfrm>
          <a:prstGeom prst="rect">
            <a:avLst/>
          </a:prstGeom>
        </p:spPr>
        <p:txBody>
          <a:bodyPr vert="horz" lIns="72000" tIns="72000" rIns="72000" bIns="72000" rtlCol="0" anchor="t" anchorCtr="0"/>
          <a:lstStyle/>
          <a:p>
            <a:endParaRPr lang="en-AU" sz="1000" dirty="0">
              <a:cs typeface="Arial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72000" tIns="72000" rIns="72000" bIns="72000" rtlCol="0"/>
          <a:lstStyle>
            <a:lvl1pPr algn="r">
              <a:defRPr sz="1200"/>
            </a:lvl1pPr>
          </a:lstStyle>
          <a:p>
            <a:fld id="{4E50C307-5AD1-4F8C-91A0-1FC7219EFB34}" type="datetimeFigureOut">
              <a:rPr lang="en-AU" sz="1000" smtClean="0">
                <a:cs typeface="Arial" pitchFamily="34" charset="0"/>
              </a:rPr>
              <a:t>2/09/2026</a:t>
            </a:fld>
            <a:endParaRPr lang="en-AU" sz="1000" dirty="0">
              <a:cs typeface="Arial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72000" tIns="72000" rIns="72000" bIns="72000" rtlCol="0" anchor="b"/>
          <a:lstStyle>
            <a:lvl1pPr algn="l">
              <a:defRPr sz="1200"/>
            </a:lvl1pPr>
          </a:lstStyle>
          <a:p>
            <a:endParaRPr lang="en-AU" sz="1000" dirty="0"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769261" y="8685213"/>
            <a:ext cx="1087153" cy="457200"/>
          </a:xfrm>
          <a:prstGeom prst="rect">
            <a:avLst/>
          </a:prstGeom>
        </p:spPr>
        <p:txBody>
          <a:bodyPr vert="horz" lIns="0" tIns="36000" rIns="91440" bIns="36000" rtlCol="0" anchor="b"/>
          <a:lstStyle>
            <a:lvl1pPr algn="r">
              <a:defRPr sz="1200"/>
            </a:lvl1pPr>
          </a:lstStyle>
          <a:p>
            <a:fld id="{AF84CFB5-B6E9-4915-957C-05CFA717E28F}" type="slidenum">
              <a:rPr lang="en-AU" sz="1000" smtClean="0">
                <a:cs typeface="Arial" pitchFamily="34" charset="0"/>
              </a:rPr>
              <a:t>‹#›</a:t>
            </a:fld>
            <a:endParaRPr lang="en-AU" sz="10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2905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76200" y="76200"/>
            <a:ext cx="5017985" cy="381000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1200">
                <a:latin typeface="+mn-lt"/>
              </a:defRPr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398770" y="64770"/>
            <a:ext cx="1417320" cy="381000"/>
          </a:xfrm>
          <a:prstGeom prst="rect">
            <a:avLst/>
          </a:prstGeom>
        </p:spPr>
        <p:txBody>
          <a:bodyPr vert="horz" lIns="0" tIns="0" rIns="0" bIns="0" rtlCol="0"/>
          <a:lstStyle>
            <a:lvl1pPr algn="r">
              <a:defRPr sz="1200">
                <a:latin typeface="+mn-lt"/>
              </a:defRPr>
            </a:lvl1pPr>
          </a:lstStyle>
          <a:p>
            <a:fld id="{9BB1C32A-CF46-409D-8B8D-587A7E3A4DCC}" type="datetimeFigureOut">
              <a:rPr lang="en-AU" smtClean="0"/>
              <a:pPr/>
              <a:t>2/09/2026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46063" y="542925"/>
            <a:ext cx="7342188" cy="4130675"/>
          </a:xfrm>
          <a:prstGeom prst="rect">
            <a:avLst/>
          </a:prstGeom>
          <a:noFill/>
          <a:ln w="3175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2264" y="4977044"/>
            <a:ext cx="5505891" cy="348115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AU" noProof="0" dirty="0"/>
              <a:t>Click to edit Master text styles</a:t>
            </a:r>
          </a:p>
          <a:p>
            <a:pPr marL="0" lvl="1"/>
            <a:r>
              <a:rPr lang="en-AU" noProof="0" dirty="0"/>
              <a:t>Second level</a:t>
            </a:r>
          </a:p>
          <a:p>
            <a:pPr marL="144000" lvl="2" indent="-144000">
              <a:buFont typeface="Arial" pitchFamily="34" charset="0"/>
              <a:buChar char="•"/>
            </a:pPr>
            <a:r>
              <a:rPr lang="en-AU" noProof="0" dirty="0"/>
              <a:t>Third level</a:t>
            </a:r>
          </a:p>
          <a:p>
            <a:pPr marL="288000" lvl="3" indent="-144000">
              <a:buFont typeface="Arial" pitchFamily="34" charset="0"/>
              <a:buChar char="•"/>
            </a:pPr>
            <a:r>
              <a:rPr lang="en-AU" noProof="0" dirty="0"/>
              <a:t>Fourth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76200" y="8685213"/>
            <a:ext cx="4800600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+mn-lt"/>
                <a:cs typeface="Arial" pitchFamily="34" charset="0"/>
              </a:defRPr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855969" y="8685213"/>
            <a:ext cx="989013" cy="3600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+mn-lt"/>
              </a:defRPr>
            </a:lvl1pPr>
          </a:lstStyle>
          <a:p>
            <a:fld id="{D5A593CC-2149-4E6C-BC3C-0044C280ECB2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2576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71" rtl="0" eaLnBrk="1" latinLnBrk="0" hangingPunct="1">
      <a:defRPr lang="en-US" sz="1200" b="1" kern="1200" dirty="0" smtClean="0">
        <a:solidFill>
          <a:schemeClr val="tx1"/>
        </a:solidFill>
        <a:latin typeface="+mn-lt"/>
        <a:ea typeface="+mn-ea"/>
        <a:cs typeface="Arial" pitchFamily="34" charset="0"/>
      </a:defRPr>
    </a:lvl1pPr>
    <a:lvl2pPr marL="457086" algn="l" defTabSz="914171" rtl="0" eaLnBrk="1" latinLnBrk="0" hangingPunct="1">
      <a:defRPr lang="en-US" sz="1200" kern="1200" dirty="0" smtClean="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171" algn="l" defTabSz="914171" rtl="0" eaLnBrk="1" latinLnBrk="0" hangingPunct="1">
      <a:defRPr lang="en-US" sz="1200" kern="1200" dirty="0" smtClean="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257" algn="l" defTabSz="914171" rtl="0" eaLnBrk="1" latinLnBrk="0" hangingPunct="1">
      <a:defRPr lang="en-US" sz="1200" kern="1200" dirty="0" smtClean="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343" algn="l" defTabSz="914171" rtl="0" eaLnBrk="1" latinLnBrk="0" hangingPunct="1">
      <a:defRPr lang="en-AU" sz="1200" kern="1200" baseline="0" dirty="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5429" algn="l" defTabSz="91417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515" algn="l" defTabSz="91417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600" algn="l" defTabSz="91417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686" algn="l" defTabSz="91417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11354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Crop tables of literature results?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465288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7770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Create figure (can steal from Honours as template). Otherwise just paste table and crop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383372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9F69EB-9E0A-E81F-9A99-92ED1C1BE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9B5630-02EC-3AEF-A046-258C3EDC4B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EB49D2-357B-1050-CE53-B520848566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MEASUREMENT BY WU IS NOT A LIFETIME MEASUREMENT!!!! CHANGE PAPER. Check placement of Wu lines here as well.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C6BB1A-7D0B-BDA6-3DE0-5D5598762A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614891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Steal better picture of </a:t>
            </a:r>
            <a:r>
              <a:rPr lang="en-AU" dirty="0" err="1"/>
              <a:t>deathstar</a:t>
            </a:r>
            <a:r>
              <a:rPr lang="en-AU" dirty="0"/>
              <a:t> from poster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8856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6AC7F7-B3F2-F459-3690-D4C2551BE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B3186D-C5F3-FE62-5CED-1A8633A0E5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DEFF21-2E5D-4E37-EDAC-6D5671CE2C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Create figure (can steal from Honours as template). Otherwise just paste table and crop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1C04E1-41AC-27A7-A0FE-9D17120B14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62894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D6157-3CCA-362C-167D-1675DC0DB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CC291A-4EE1-416E-FCBC-3911FFAC7D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BAFC2B-8B39-F493-3591-357C8C1F74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Create figure (can steal from Honours as template). Otherwise just paste table and crop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710159-7E00-83E5-5375-EFDF671F94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351262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7B66E-CBB4-F3AE-42B3-7EB22E85C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4FB7BC-8B63-FED6-3001-793BA9DC13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524B94-3E4E-E495-E4EF-306B328756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/>
              <a:t>Create figure (can steal from Honours as template). Otherwise just paste table and crop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A77D1E-12B5-8B65-76CE-E9FF7F9C9F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A593CC-2149-4E6C-BC3C-0044C280ECB2}" type="slidenum">
              <a:rPr lang="en-AU" smtClean="0"/>
              <a:pPr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12577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-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24000"/>
            <a:ext cx="6008168" cy="1575174"/>
          </a:xfrm>
        </p:spPr>
        <p:txBody>
          <a:bodyPr/>
          <a:lstStyle>
            <a:lvl1pPr>
              <a:lnSpc>
                <a:spcPct val="80000"/>
              </a:lnSpc>
              <a:defRPr sz="6400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851623C-3CAA-6B21-12BC-B4C629FFFA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4001" y="2639258"/>
            <a:ext cx="6008168" cy="1788851"/>
          </a:xfrm>
        </p:spPr>
        <p:txBody>
          <a:bodyPr/>
          <a:lstStyle>
            <a:lvl1pPr>
              <a:defRPr sz="2000">
                <a:solidFill>
                  <a:schemeClr val="tx2"/>
                </a:solidFill>
              </a:defRPr>
            </a:lvl1pPr>
            <a:lvl2pPr marL="0" indent="0">
              <a:buNone/>
              <a:defRPr sz="1200"/>
            </a:lvl2pPr>
            <a:lvl3pPr marL="0" indent="0">
              <a:buNone/>
              <a:defRPr sz="1200"/>
            </a:lvl3pPr>
            <a:lvl4pPr marL="0" indent="0">
              <a:buNone/>
              <a:defRPr sz="1200"/>
            </a:lvl4pPr>
            <a:lvl5pPr marL="0" indent="0">
              <a:buNone/>
              <a:defRPr sz="1200"/>
            </a:lvl5pPr>
            <a:lvl6pPr marL="0" indent="0">
              <a:buNone/>
              <a:defRPr sz="1200"/>
            </a:lvl6pPr>
            <a:lvl7pPr marL="0" indent="0">
              <a:buNone/>
              <a:defRPr sz="1200"/>
            </a:lvl7pPr>
            <a:lvl8pPr marL="0" indent="0">
              <a:buNone/>
              <a:defRPr sz="1200"/>
            </a:lvl8pPr>
            <a:lvl9pPr marL="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453D9D-EE98-6341-B4F9-0D00D024F9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200" y="0"/>
            <a:ext cx="173684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936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2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143249" y="323999"/>
            <a:ext cx="5659221" cy="4136293"/>
          </a:xfrm>
        </p:spPr>
        <p:txBody>
          <a:bodyPr numCol="2" spcCol="216000"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AU" noProof="0" dirty="0"/>
              <a:t>Use the increase/decrease list level buttons to change styles</a:t>
            </a:r>
          </a:p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Fifth level</a:t>
            </a:r>
          </a:p>
          <a:p>
            <a:pPr lvl="5"/>
            <a:r>
              <a:rPr lang="en-AU" noProof="0" dirty="0"/>
              <a:t>Sixth level</a:t>
            </a:r>
          </a:p>
          <a:p>
            <a:pPr lvl="6"/>
            <a:r>
              <a:rPr lang="en-AU" noProof="0" dirty="0"/>
              <a:t>Seventh level</a:t>
            </a:r>
          </a:p>
          <a:p>
            <a:pPr lvl="7"/>
            <a:r>
              <a:rPr lang="en-AU" noProof="0" dirty="0"/>
              <a:t>Eighth level</a:t>
            </a:r>
          </a:p>
          <a:p>
            <a:pPr lvl="8"/>
            <a:r>
              <a:rPr lang="en-AU" noProof="0" dirty="0"/>
              <a:t>Ninth level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B70CE-F4BC-4B6F-A663-B479B5E51611}" type="slidenum">
              <a:rPr lang="en-AU" noProof="0" smtClean="0"/>
              <a:pPr/>
              <a:t>‹#›</a:t>
            </a:fld>
            <a:endParaRPr lang="en-AU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0333F3-75A7-B2A6-85BB-36661765C956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8934E496-63F3-4C2E-B343-1D24A25A0984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E2D19-ADB8-B2C3-816B-C385D57CF11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Tom Perissinotto | Zakopane Conference on Nuclear Physics 2026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95293F2-5CBB-A79A-6C85-7108B5793E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4001" y="324000"/>
            <a:ext cx="2357789" cy="4136292"/>
          </a:xfrm>
        </p:spPr>
        <p:txBody>
          <a:bodyPr/>
          <a:lstStyle>
            <a:lvl1pPr>
              <a:lnSpc>
                <a:spcPct val="80000"/>
              </a:lnSpc>
              <a:spcAft>
                <a:spcPts val="1800"/>
              </a:spcAft>
              <a:defRPr sz="3600">
                <a:solidFill>
                  <a:schemeClr val="accent1"/>
                </a:solidFill>
              </a:defRPr>
            </a:lvl1pPr>
            <a:lvl2pPr marL="0" indent="0">
              <a:buNone/>
              <a:defRPr sz="2000">
                <a:solidFill>
                  <a:schemeClr val="accent1"/>
                </a:solidFill>
              </a:defRPr>
            </a:lvl2pPr>
            <a:lvl3pPr marL="0" indent="0">
              <a:buNone/>
              <a:defRPr sz="2000">
                <a:solidFill>
                  <a:schemeClr val="accent1"/>
                </a:solidFill>
              </a:defRPr>
            </a:lvl3pPr>
            <a:lvl4pPr marL="0" indent="0">
              <a:buNone/>
              <a:defRPr sz="2000">
                <a:solidFill>
                  <a:schemeClr val="accent1"/>
                </a:solidFill>
              </a:defRPr>
            </a:lvl4pPr>
            <a:lvl5pPr marL="0" indent="0">
              <a:buNone/>
              <a:defRPr sz="2000">
                <a:solidFill>
                  <a:schemeClr val="accent1"/>
                </a:solidFill>
              </a:defRPr>
            </a:lvl5pPr>
            <a:lvl6pPr marL="0" indent="0">
              <a:buNone/>
              <a:defRPr sz="2000">
                <a:solidFill>
                  <a:schemeClr val="accent1"/>
                </a:solidFill>
              </a:defRPr>
            </a:lvl6pPr>
            <a:lvl7pPr marL="0" indent="0">
              <a:buNone/>
              <a:defRPr sz="2000">
                <a:solidFill>
                  <a:schemeClr val="accent1"/>
                </a:solidFill>
              </a:defRPr>
            </a:lvl7pPr>
            <a:lvl8pPr marL="0" indent="0">
              <a:buNone/>
              <a:defRPr sz="2000">
                <a:solidFill>
                  <a:schemeClr val="accent1"/>
                </a:solidFill>
              </a:defRPr>
            </a:lvl8pPr>
            <a:lvl9pPr marL="0" indent="0">
              <a:buNone/>
              <a:defRPr sz="20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15691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1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143249" y="323999"/>
            <a:ext cx="5659221" cy="4136293"/>
          </a:xfrm>
        </p:spPr>
        <p:txBody>
          <a:bodyPr numCol="1" spcCol="216000"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AU" noProof="0" dirty="0"/>
              <a:t>Use the increase/decrease list level buttons to change styles</a:t>
            </a:r>
          </a:p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Fifth level</a:t>
            </a:r>
          </a:p>
          <a:p>
            <a:pPr lvl="5"/>
            <a:r>
              <a:rPr lang="en-AU" noProof="0" dirty="0"/>
              <a:t>Sixth level</a:t>
            </a:r>
          </a:p>
          <a:p>
            <a:pPr lvl="6"/>
            <a:r>
              <a:rPr lang="en-AU" noProof="0" dirty="0"/>
              <a:t>Seventh level</a:t>
            </a:r>
          </a:p>
          <a:p>
            <a:pPr lvl="7"/>
            <a:r>
              <a:rPr lang="en-AU" noProof="0" dirty="0"/>
              <a:t>Eighth level</a:t>
            </a:r>
          </a:p>
          <a:p>
            <a:pPr lvl="8"/>
            <a:r>
              <a:rPr lang="en-AU" noProof="0" dirty="0"/>
              <a:t>Ninth level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B70CE-F4BC-4B6F-A663-B479B5E51611}" type="slidenum">
              <a:rPr lang="en-AU" noProof="0" smtClean="0"/>
              <a:pPr/>
              <a:t>‹#›</a:t>
            </a:fld>
            <a:endParaRPr lang="en-AU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0333F3-75A7-B2A6-85BB-36661765C956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6E4E3799-214B-496A-82C4-30A6F6C6B354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E2D19-ADB8-B2C3-816B-C385D57CF11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Tom Perissinotto | Zakopane Conference on Nuclear Physics 2026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95293F2-5CBB-A79A-6C85-7108B5793E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4001" y="324000"/>
            <a:ext cx="2357789" cy="4136292"/>
          </a:xfrm>
        </p:spPr>
        <p:txBody>
          <a:bodyPr/>
          <a:lstStyle>
            <a:lvl1pPr>
              <a:lnSpc>
                <a:spcPct val="80000"/>
              </a:lnSpc>
              <a:spcAft>
                <a:spcPts val="1800"/>
              </a:spcAft>
              <a:defRPr sz="3600">
                <a:solidFill>
                  <a:schemeClr val="accent1"/>
                </a:solidFill>
              </a:defRPr>
            </a:lvl1pPr>
            <a:lvl2pPr marL="0" indent="0">
              <a:buNone/>
              <a:defRPr sz="2000">
                <a:solidFill>
                  <a:schemeClr val="accent1"/>
                </a:solidFill>
              </a:defRPr>
            </a:lvl2pPr>
            <a:lvl3pPr marL="0" indent="0">
              <a:buNone/>
              <a:defRPr sz="2000">
                <a:solidFill>
                  <a:schemeClr val="accent1"/>
                </a:solidFill>
              </a:defRPr>
            </a:lvl3pPr>
            <a:lvl4pPr marL="0" indent="0">
              <a:buNone/>
              <a:defRPr sz="2000">
                <a:solidFill>
                  <a:schemeClr val="accent1"/>
                </a:solidFill>
              </a:defRPr>
            </a:lvl4pPr>
            <a:lvl5pPr marL="0" indent="0">
              <a:buNone/>
              <a:defRPr sz="2000">
                <a:solidFill>
                  <a:schemeClr val="accent1"/>
                </a:solidFill>
              </a:defRPr>
            </a:lvl5pPr>
            <a:lvl6pPr marL="0" indent="0">
              <a:buNone/>
              <a:defRPr sz="2000">
                <a:solidFill>
                  <a:schemeClr val="accent1"/>
                </a:solidFill>
              </a:defRPr>
            </a:lvl6pPr>
            <a:lvl7pPr marL="0" indent="0">
              <a:buNone/>
              <a:defRPr sz="2000">
                <a:solidFill>
                  <a:schemeClr val="accent1"/>
                </a:solidFill>
              </a:defRPr>
            </a:lvl7pPr>
            <a:lvl8pPr marL="0" indent="0">
              <a:buNone/>
              <a:defRPr sz="2000">
                <a:solidFill>
                  <a:schemeClr val="accent1"/>
                </a:solidFill>
              </a:defRPr>
            </a:lvl8pPr>
            <a:lvl9pPr marL="0" indent="0">
              <a:buNone/>
              <a:defRPr sz="20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750729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&amp; Large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B70CE-F4BC-4B6F-A663-B479B5E51611}" type="slidenum">
              <a:rPr lang="en-AU" noProof="0" smtClean="0"/>
              <a:pPr/>
              <a:t>‹#›</a:t>
            </a:fld>
            <a:endParaRPr lang="en-AU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0333F3-75A7-B2A6-85BB-36661765C956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8E4D8706-1485-417A-A458-36DF27592044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E2D19-ADB8-B2C3-816B-C385D57CF11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Tom Perissinotto | Zakopane Conference on Nuclear Physics 2026</a:t>
            </a:r>
            <a:endParaRPr lang="en-AU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1CD4ACE-0E96-00E3-D687-199BD15B7D0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131820" y="323999"/>
            <a:ext cx="5688180" cy="4136291"/>
          </a:xfrm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120F80D6-1C04-0BBB-4495-6794150DF5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 rot="16200000">
            <a:off x="1470701" y="2846146"/>
            <a:ext cx="3095979" cy="132309"/>
          </a:xfrm>
        </p:spPr>
        <p:txBody>
          <a:bodyPr anchor="b"/>
          <a:lstStyle>
            <a:lvl1pPr algn="l">
              <a:spcAft>
                <a:spcPts val="0"/>
              </a:spcAft>
              <a:defRPr sz="600">
                <a:solidFill>
                  <a:schemeClr val="tx2"/>
                </a:solidFill>
              </a:defRPr>
            </a:lvl1pPr>
            <a:lvl2pPr marL="0" indent="0" algn="l">
              <a:spcAft>
                <a:spcPts val="0"/>
              </a:spcAft>
              <a:buNone/>
              <a:defRPr sz="600"/>
            </a:lvl2pPr>
            <a:lvl3pPr marL="0" indent="0" algn="l">
              <a:spcAft>
                <a:spcPts val="0"/>
              </a:spcAft>
              <a:buNone/>
              <a:defRPr sz="600"/>
            </a:lvl3pPr>
            <a:lvl4pPr marL="0" indent="0" algn="l">
              <a:spcAft>
                <a:spcPts val="0"/>
              </a:spcAft>
              <a:buNone/>
              <a:defRPr sz="600"/>
            </a:lvl4pPr>
            <a:lvl5pPr marL="0" indent="0" algn="l">
              <a:spcAft>
                <a:spcPts val="0"/>
              </a:spcAft>
              <a:buNone/>
              <a:defRPr sz="600"/>
            </a:lvl5pPr>
            <a:lvl6pPr marL="0" indent="0" algn="l">
              <a:spcAft>
                <a:spcPts val="0"/>
              </a:spcAft>
              <a:buNone/>
              <a:defRPr sz="600"/>
            </a:lvl6pPr>
            <a:lvl7pPr marL="0" indent="0" algn="l">
              <a:spcAft>
                <a:spcPts val="0"/>
              </a:spcAft>
              <a:buNone/>
              <a:defRPr sz="600"/>
            </a:lvl7pPr>
            <a:lvl8pPr marL="0" indent="0" algn="l">
              <a:spcAft>
                <a:spcPts val="0"/>
              </a:spcAft>
              <a:buNone/>
              <a:defRPr sz="600"/>
            </a:lvl8pPr>
            <a:lvl9pPr marL="0" indent="0" algn="l">
              <a:spcAft>
                <a:spcPts val="0"/>
              </a:spcAft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70D8D4D-0FE1-F138-0177-A63732435E6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4001" y="323999"/>
            <a:ext cx="2177770" cy="4135438"/>
          </a:xfrm>
        </p:spPr>
        <p:txBody>
          <a:bodyPr/>
          <a:lstStyle>
            <a:lvl1pPr>
              <a:lnSpc>
                <a:spcPct val="80000"/>
              </a:lnSpc>
              <a:spcAft>
                <a:spcPts val="1800"/>
              </a:spcAft>
              <a:defRPr sz="3600"/>
            </a:lvl1pPr>
            <a:lvl2pPr>
              <a:defRPr sz="2000"/>
            </a:lvl2pPr>
            <a:lvl3pPr marL="0" indent="0">
              <a:buNone/>
              <a:defRPr/>
            </a:lvl3pPr>
            <a:lvl4pPr marL="180000" indent="-180000">
              <a:buFont typeface="Arial" panose="020B0604020202020204" pitchFamily="34" charset="0"/>
              <a:buChar char="•"/>
              <a:defRPr/>
            </a:lvl4pPr>
            <a:lvl5pPr marL="360000">
              <a:defRPr/>
            </a:lvl5pPr>
            <a:lvl6pPr marL="540000">
              <a:defRPr/>
            </a:lvl6pPr>
            <a:lvl7pPr marL="720000">
              <a:defRPr/>
            </a:lvl7pPr>
            <a:lvl8pPr marL="900000">
              <a:defRPr/>
            </a:lvl8pPr>
            <a:lvl9pPr marL="1080000"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114995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&amp;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4001" y="1428750"/>
            <a:ext cx="3600000" cy="303154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AU" noProof="0" dirty="0"/>
              <a:t>Use the increase/decrease list level buttons to change styles</a:t>
            </a:r>
          </a:p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Fifth level</a:t>
            </a:r>
          </a:p>
          <a:p>
            <a:pPr lvl="5"/>
            <a:r>
              <a:rPr lang="en-AU" noProof="0" dirty="0"/>
              <a:t>Sixth level</a:t>
            </a:r>
          </a:p>
          <a:p>
            <a:pPr lvl="6"/>
            <a:r>
              <a:rPr lang="en-AU" noProof="0" dirty="0"/>
              <a:t>Seventh level</a:t>
            </a:r>
          </a:p>
          <a:p>
            <a:pPr lvl="7"/>
            <a:r>
              <a:rPr lang="en-AU" noProof="0" dirty="0"/>
              <a:t>Eighth level</a:t>
            </a:r>
          </a:p>
          <a:p>
            <a:pPr lvl="8"/>
            <a:r>
              <a:rPr lang="en-AU" noProof="0" dirty="0"/>
              <a:t>Ninth level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B70CE-F4BC-4B6F-A663-B479B5E51611}" type="slidenum">
              <a:rPr lang="en-AU" noProof="0" smtClean="0"/>
              <a:pPr/>
              <a:t>‹#›</a:t>
            </a:fld>
            <a:endParaRPr lang="en-AU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2395DC-7BA8-4EF8-B92E-4B8E6A69B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24000"/>
            <a:ext cx="3600000" cy="39865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0333F3-75A7-B2A6-85BB-36661765C956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60F7907A-38EB-4D32-85A9-33E59C11D28E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E2D19-ADB8-B2C3-816B-C385D57CF11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Tom Perissinotto | Zakopane Conference on Nuclear Physics 2026</a:t>
            </a:r>
            <a:endParaRPr lang="en-AU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1CD4ACE-0E96-00E3-D687-199BD15B7D0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291999" y="323999"/>
            <a:ext cx="3528000" cy="4136291"/>
          </a:xfrm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16E6935-1CC7-E053-FB4D-77B0A901CC7F}"/>
              </a:ext>
            </a:extLst>
          </p:cNvPr>
          <p:cNvCxnSpPr/>
          <p:nvPr userDrawn="1"/>
        </p:nvCxnSpPr>
        <p:spPr>
          <a:xfrm>
            <a:off x="4572000" y="324000"/>
            <a:ext cx="0" cy="4104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120F80D6-1C04-0BBB-4495-6794150DF5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 rot="16200000">
            <a:off x="3624289" y="2846146"/>
            <a:ext cx="3095979" cy="132309"/>
          </a:xfrm>
        </p:spPr>
        <p:txBody>
          <a:bodyPr anchor="b"/>
          <a:lstStyle>
            <a:lvl1pPr algn="l">
              <a:spcAft>
                <a:spcPts val="0"/>
              </a:spcAft>
              <a:defRPr sz="600">
                <a:solidFill>
                  <a:schemeClr val="tx2"/>
                </a:solidFill>
              </a:defRPr>
            </a:lvl1pPr>
            <a:lvl2pPr marL="0" indent="0" algn="l">
              <a:spcAft>
                <a:spcPts val="0"/>
              </a:spcAft>
              <a:buNone/>
              <a:defRPr sz="600"/>
            </a:lvl2pPr>
            <a:lvl3pPr marL="0" indent="0" algn="l">
              <a:spcAft>
                <a:spcPts val="0"/>
              </a:spcAft>
              <a:buNone/>
              <a:defRPr sz="600"/>
            </a:lvl3pPr>
            <a:lvl4pPr marL="0" indent="0" algn="l">
              <a:spcAft>
                <a:spcPts val="0"/>
              </a:spcAft>
              <a:buNone/>
              <a:defRPr sz="600"/>
            </a:lvl4pPr>
            <a:lvl5pPr marL="0" indent="0" algn="l">
              <a:spcAft>
                <a:spcPts val="0"/>
              </a:spcAft>
              <a:buNone/>
              <a:defRPr sz="600"/>
            </a:lvl5pPr>
            <a:lvl6pPr marL="0" indent="0" algn="l">
              <a:spcAft>
                <a:spcPts val="0"/>
              </a:spcAft>
              <a:buNone/>
              <a:defRPr sz="600"/>
            </a:lvl6pPr>
            <a:lvl7pPr marL="0" indent="0" algn="l">
              <a:spcAft>
                <a:spcPts val="0"/>
              </a:spcAft>
              <a:buNone/>
              <a:defRPr sz="600"/>
            </a:lvl7pPr>
            <a:lvl8pPr marL="0" indent="0" algn="l">
              <a:spcAft>
                <a:spcPts val="0"/>
              </a:spcAft>
              <a:buNone/>
              <a:defRPr sz="600"/>
            </a:lvl8pPr>
            <a:lvl9pPr marL="0" indent="0" algn="l">
              <a:spcAft>
                <a:spcPts val="0"/>
              </a:spcAft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249467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&amp; 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220000" y="1428750"/>
            <a:ext cx="3600000" cy="303154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AU" noProof="0" dirty="0"/>
              <a:t>Use the increase/decrease list level buttons to change styles</a:t>
            </a:r>
          </a:p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Fifth level</a:t>
            </a:r>
          </a:p>
          <a:p>
            <a:pPr lvl="5"/>
            <a:r>
              <a:rPr lang="en-AU" noProof="0" dirty="0"/>
              <a:t>Sixth level</a:t>
            </a:r>
          </a:p>
          <a:p>
            <a:pPr lvl="6"/>
            <a:r>
              <a:rPr lang="en-AU" noProof="0" dirty="0"/>
              <a:t>Seventh level</a:t>
            </a:r>
          </a:p>
          <a:p>
            <a:pPr lvl="7"/>
            <a:r>
              <a:rPr lang="en-AU" noProof="0" dirty="0"/>
              <a:t>Eighth level</a:t>
            </a:r>
          </a:p>
          <a:p>
            <a:pPr lvl="8"/>
            <a:r>
              <a:rPr lang="en-AU" noProof="0" dirty="0"/>
              <a:t>Ninth level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B70CE-F4BC-4B6F-A663-B479B5E51611}" type="slidenum">
              <a:rPr lang="en-AU" noProof="0" smtClean="0"/>
              <a:pPr/>
              <a:t>‹#›</a:t>
            </a:fld>
            <a:endParaRPr lang="en-AU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2395DC-7BA8-4EF8-B92E-4B8E6A69B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0000" y="323999"/>
            <a:ext cx="3600000" cy="94260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0333F3-75A7-B2A6-85BB-36661765C956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2923787C-E3C9-48E0-BD4C-221297B0859B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E2D19-ADB8-B2C3-816B-C385D57CF11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Tom Perissinotto | Zakopane Conference on Nuclear Physics 2026</a:t>
            </a:r>
            <a:endParaRPr lang="en-AU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1CD4ACE-0E96-00E3-D687-199BD15B7D0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24000" y="323999"/>
            <a:ext cx="3528000" cy="4136291"/>
          </a:xfrm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16E6935-1CC7-E053-FB4D-77B0A901CC7F}"/>
              </a:ext>
            </a:extLst>
          </p:cNvPr>
          <p:cNvCxnSpPr/>
          <p:nvPr userDrawn="1"/>
        </p:nvCxnSpPr>
        <p:spPr>
          <a:xfrm>
            <a:off x="4572000" y="324000"/>
            <a:ext cx="0" cy="4104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120F80D6-1C04-0BBB-4495-6794150DF5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 rot="16200000">
            <a:off x="2430558" y="2846146"/>
            <a:ext cx="3095980" cy="132309"/>
          </a:xfrm>
        </p:spPr>
        <p:txBody>
          <a:bodyPr anchor="t"/>
          <a:lstStyle>
            <a:lvl1pPr algn="l">
              <a:spcAft>
                <a:spcPts val="0"/>
              </a:spcAft>
              <a:defRPr sz="600">
                <a:solidFill>
                  <a:schemeClr val="tx2"/>
                </a:solidFill>
              </a:defRPr>
            </a:lvl1pPr>
            <a:lvl2pPr marL="0" indent="0" algn="l">
              <a:spcAft>
                <a:spcPts val="0"/>
              </a:spcAft>
              <a:buNone/>
              <a:defRPr sz="600"/>
            </a:lvl2pPr>
            <a:lvl3pPr marL="0" indent="0" algn="l">
              <a:spcAft>
                <a:spcPts val="0"/>
              </a:spcAft>
              <a:buNone/>
              <a:defRPr sz="600"/>
            </a:lvl3pPr>
            <a:lvl4pPr marL="0" indent="0" algn="l">
              <a:spcAft>
                <a:spcPts val="0"/>
              </a:spcAft>
              <a:buNone/>
              <a:defRPr sz="600"/>
            </a:lvl4pPr>
            <a:lvl5pPr marL="0" indent="0" algn="l">
              <a:spcAft>
                <a:spcPts val="0"/>
              </a:spcAft>
              <a:buNone/>
              <a:defRPr sz="600"/>
            </a:lvl5pPr>
            <a:lvl6pPr marL="0" indent="0" algn="l">
              <a:spcAft>
                <a:spcPts val="0"/>
              </a:spcAft>
              <a:buNone/>
              <a:defRPr sz="600"/>
            </a:lvl6pPr>
            <a:lvl7pPr marL="0" indent="0" algn="l">
              <a:spcAft>
                <a:spcPts val="0"/>
              </a:spcAft>
              <a:buNone/>
              <a:defRPr sz="600"/>
            </a:lvl7pPr>
            <a:lvl8pPr marL="0" indent="0" algn="l">
              <a:spcAft>
                <a:spcPts val="0"/>
              </a:spcAft>
              <a:buNone/>
              <a:defRPr sz="600"/>
            </a:lvl8pPr>
            <a:lvl9pPr marL="0" indent="0" algn="l">
              <a:spcAft>
                <a:spcPts val="0"/>
              </a:spcAft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667562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B70CE-F4BC-4B6F-A663-B479B5E51611}" type="slidenum">
              <a:rPr lang="en-AU" noProof="0" smtClean="0"/>
              <a:pPr/>
              <a:t>‹#›</a:t>
            </a:fld>
            <a:endParaRPr lang="en-AU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0333F3-75A7-B2A6-85BB-36661765C956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D9115FF3-832D-4BBA-AA62-92B7B5E237BD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E2D19-ADB8-B2C3-816B-C385D57CF11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Tom Perissinotto | Zakopane Conference on Nuclear Physics 2026</a:t>
            </a:r>
            <a:endParaRPr lang="en-AU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1CD4ACE-0E96-00E3-D687-199BD15B7D0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24001" y="323999"/>
            <a:ext cx="8496000" cy="4136291"/>
          </a:xfrm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44E0AA78-CFF4-0505-4971-E6EC610A4D2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 rot="16200000">
            <a:off x="-1332013" y="2848996"/>
            <a:ext cx="3095979" cy="132309"/>
          </a:xfrm>
        </p:spPr>
        <p:txBody>
          <a:bodyPr anchor="b"/>
          <a:lstStyle>
            <a:lvl1pPr algn="l">
              <a:spcAft>
                <a:spcPts val="0"/>
              </a:spcAft>
              <a:defRPr sz="600">
                <a:solidFill>
                  <a:schemeClr val="tx2"/>
                </a:solidFill>
              </a:defRPr>
            </a:lvl1pPr>
            <a:lvl2pPr marL="0" indent="0" algn="l">
              <a:spcAft>
                <a:spcPts val="0"/>
              </a:spcAft>
              <a:buNone/>
              <a:defRPr sz="600"/>
            </a:lvl2pPr>
            <a:lvl3pPr marL="0" indent="0" algn="l">
              <a:spcAft>
                <a:spcPts val="0"/>
              </a:spcAft>
              <a:buNone/>
              <a:defRPr sz="600"/>
            </a:lvl3pPr>
            <a:lvl4pPr marL="0" indent="0" algn="l">
              <a:spcAft>
                <a:spcPts val="0"/>
              </a:spcAft>
              <a:buNone/>
              <a:defRPr sz="600"/>
            </a:lvl4pPr>
            <a:lvl5pPr marL="0" indent="0" algn="l">
              <a:spcAft>
                <a:spcPts val="0"/>
              </a:spcAft>
              <a:buNone/>
              <a:defRPr sz="600"/>
            </a:lvl5pPr>
            <a:lvl6pPr marL="0" indent="0" algn="l">
              <a:spcAft>
                <a:spcPts val="0"/>
              </a:spcAft>
              <a:buNone/>
              <a:defRPr sz="600"/>
            </a:lvl6pPr>
            <a:lvl7pPr marL="0" indent="0" algn="l">
              <a:spcAft>
                <a:spcPts val="0"/>
              </a:spcAft>
              <a:buNone/>
              <a:defRPr sz="600"/>
            </a:lvl7pPr>
            <a:lvl8pPr marL="0" indent="0" algn="l">
              <a:spcAft>
                <a:spcPts val="0"/>
              </a:spcAft>
              <a:buNone/>
              <a:defRPr sz="600"/>
            </a:lvl8pPr>
            <a:lvl9pPr marL="0" indent="0" algn="l">
              <a:spcAft>
                <a:spcPts val="0"/>
              </a:spcAft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2043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B70CE-F4BC-4B6F-A663-B479B5E51611}" type="slidenum">
              <a:rPr lang="en-AU" noProof="0" smtClean="0"/>
              <a:pPr/>
              <a:t>‹#›</a:t>
            </a:fld>
            <a:endParaRPr lang="en-AU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0333F3-75A7-B2A6-85BB-36661765C956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FB470E34-C87C-4EEC-97A6-98EA87D5A608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E2D19-ADB8-B2C3-816B-C385D57CF11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Tom Perissinotto | Zakopane Conference on Nuclear Physics 2026</a:t>
            </a:r>
            <a:endParaRPr lang="en-AU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1CD4ACE-0E96-00E3-D687-199BD15B7D0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24001" y="323999"/>
            <a:ext cx="4104000" cy="4136291"/>
          </a:xfrm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089B32-057C-F26F-343B-0F07B72F075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27429" y="323999"/>
            <a:ext cx="4104000" cy="4136291"/>
          </a:xfrm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1846BB05-E50A-C6FC-F832-01BAB56A9AD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 rot="16200000">
            <a:off x="3064975" y="2848996"/>
            <a:ext cx="3095979" cy="132309"/>
          </a:xfrm>
        </p:spPr>
        <p:txBody>
          <a:bodyPr anchor="b"/>
          <a:lstStyle>
            <a:lvl1pPr algn="l">
              <a:spcAft>
                <a:spcPts val="0"/>
              </a:spcAft>
              <a:defRPr sz="600">
                <a:solidFill>
                  <a:schemeClr val="tx2"/>
                </a:solidFill>
              </a:defRPr>
            </a:lvl1pPr>
            <a:lvl2pPr marL="0" indent="0" algn="l">
              <a:spcAft>
                <a:spcPts val="0"/>
              </a:spcAft>
              <a:buNone/>
              <a:defRPr sz="600"/>
            </a:lvl2pPr>
            <a:lvl3pPr marL="0" indent="0" algn="l">
              <a:spcAft>
                <a:spcPts val="0"/>
              </a:spcAft>
              <a:buNone/>
              <a:defRPr sz="600"/>
            </a:lvl3pPr>
            <a:lvl4pPr marL="0" indent="0" algn="l">
              <a:spcAft>
                <a:spcPts val="0"/>
              </a:spcAft>
              <a:buNone/>
              <a:defRPr sz="600"/>
            </a:lvl4pPr>
            <a:lvl5pPr marL="0" indent="0" algn="l">
              <a:spcAft>
                <a:spcPts val="0"/>
              </a:spcAft>
              <a:buNone/>
              <a:defRPr sz="600"/>
            </a:lvl5pPr>
            <a:lvl6pPr marL="0" indent="0" algn="l">
              <a:spcAft>
                <a:spcPts val="0"/>
              </a:spcAft>
              <a:buNone/>
              <a:defRPr sz="600"/>
            </a:lvl6pPr>
            <a:lvl7pPr marL="0" indent="0" algn="l">
              <a:spcAft>
                <a:spcPts val="0"/>
              </a:spcAft>
              <a:buNone/>
              <a:defRPr sz="600"/>
            </a:lvl7pPr>
            <a:lvl8pPr marL="0" indent="0" algn="l">
              <a:spcAft>
                <a:spcPts val="0"/>
              </a:spcAft>
              <a:buNone/>
              <a:defRPr sz="600"/>
            </a:lvl8pPr>
            <a:lvl9pPr marL="0" indent="0" algn="l">
              <a:spcAft>
                <a:spcPts val="0"/>
              </a:spcAft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7B6FC9FA-D7CD-8ED3-EBB2-EC4B95BA15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 rot="16200000">
            <a:off x="-1332013" y="2848996"/>
            <a:ext cx="3095979" cy="132309"/>
          </a:xfrm>
        </p:spPr>
        <p:txBody>
          <a:bodyPr anchor="b"/>
          <a:lstStyle>
            <a:lvl1pPr algn="l">
              <a:spcAft>
                <a:spcPts val="0"/>
              </a:spcAft>
              <a:defRPr sz="600">
                <a:solidFill>
                  <a:schemeClr val="tx2"/>
                </a:solidFill>
              </a:defRPr>
            </a:lvl1pPr>
            <a:lvl2pPr marL="0" indent="0" algn="l">
              <a:spcAft>
                <a:spcPts val="0"/>
              </a:spcAft>
              <a:buNone/>
              <a:defRPr sz="600"/>
            </a:lvl2pPr>
            <a:lvl3pPr marL="0" indent="0" algn="l">
              <a:spcAft>
                <a:spcPts val="0"/>
              </a:spcAft>
              <a:buNone/>
              <a:defRPr sz="600"/>
            </a:lvl3pPr>
            <a:lvl4pPr marL="0" indent="0" algn="l">
              <a:spcAft>
                <a:spcPts val="0"/>
              </a:spcAft>
              <a:buNone/>
              <a:defRPr sz="600"/>
            </a:lvl4pPr>
            <a:lvl5pPr marL="0" indent="0" algn="l">
              <a:spcAft>
                <a:spcPts val="0"/>
              </a:spcAft>
              <a:buNone/>
              <a:defRPr sz="600"/>
            </a:lvl5pPr>
            <a:lvl6pPr marL="0" indent="0" algn="l">
              <a:spcAft>
                <a:spcPts val="0"/>
              </a:spcAft>
              <a:buNone/>
              <a:defRPr sz="600"/>
            </a:lvl6pPr>
            <a:lvl7pPr marL="0" indent="0" algn="l">
              <a:spcAft>
                <a:spcPts val="0"/>
              </a:spcAft>
              <a:buNone/>
              <a:defRPr sz="600"/>
            </a:lvl7pPr>
            <a:lvl8pPr marL="0" indent="0" algn="l">
              <a:spcAft>
                <a:spcPts val="0"/>
              </a:spcAft>
              <a:buNone/>
              <a:defRPr sz="600"/>
            </a:lvl8pPr>
            <a:lvl9pPr marL="0" indent="0" algn="l">
              <a:spcAft>
                <a:spcPts val="0"/>
              </a:spcAft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964618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B70CE-F4BC-4B6F-A663-B479B5E51611}" type="slidenum">
              <a:rPr lang="en-AU" noProof="0" smtClean="0"/>
              <a:pPr/>
              <a:t>‹#›</a:t>
            </a:fld>
            <a:endParaRPr lang="en-AU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0333F3-75A7-B2A6-85BB-36661765C956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9B82A7F3-0568-4851-B4FD-982196B19429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E2D19-ADB8-B2C3-816B-C385D57CF11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Tom Perissinotto | Zakopane Conference on Nuclear Physics 2026</a:t>
            </a:r>
            <a:endParaRPr lang="en-AU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1CD4ACE-0E96-00E3-D687-199BD15B7D0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24001" y="323999"/>
            <a:ext cx="3528000" cy="4136291"/>
          </a:xfrm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120F80D6-1C04-0BBB-4495-6794150DF5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 rot="16200000">
            <a:off x="-1332013" y="2848996"/>
            <a:ext cx="3095979" cy="132309"/>
          </a:xfrm>
        </p:spPr>
        <p:txBody>
          <a:bodyPr anchor="b"/>
          <a:lstStyle>
            <a:lvl1pPr algn="l">
              <a:spcAft>
                <a:spcPts val="0"/>
              </a:spcAft>
              <a:defRPr sz="600">
                <a:solidFill>
                  <a:schemeClr val="tx2"/>
                </a:solidFill>
              </a:defRPr>
            </a:lvl1pPr>
            <a:lvl2pPr marL="0" indent="0" algn="l">
              <a:spcAft>
                <a:spcPts val="0"/>
              </a:spcAft>
              <a:buNone/>
              <a:defRPr sz="600"/>
            </a:lvl2pPr>
            <a:lvl3pPr marL="0" indent="0" algn="l">
              <a:spcAft>
                <a:spcPts val="0"/>
              </a:spcAft>
              <a:buNone/>
              <a:defRPr sz="600"/>
            </a:lvl3pPr>
            <a:lvl4pPr marL="0" indent="0" algn="l">
              <a:spcAft>
                <a:spcPts val="0"/>
              </a:spcAft>
              <a:buNone/>
              <a:defRPr sz="600"/>
            </a:lvl4pPr>
            <a:lvl5pPr marL="0" indent="0" algn="l">
              <a:spcAft>
                <a:spcPts val="0"/>
              </a:spcAft>
              <a:buNone/>
              <a:defRPr sz="600"/>
            </a:lvl5pPr>
            <a:lvl6pPr marL="0" indent="0" algn="l">
              <a:spcAft>
                <a:spcPts val="0"/>
              </a:spcAft>
              <a:buNone/>
              <a:defRPr sz="600"/>
            </a:lvl6pPr>
            <a:lvl7pPr marL="0" indent="0" algn="l">
              <a:spcAft>
                <a:spcPts val="0"/>
              </a:spcAft>
              <a:buNone/>
              <a:defRPr sz="600"/>
            </a:lvl7pPr>
            <a:lvl8pPr marL="0" indent="0" algn="l">
              <a:spcAft>
                <a:spcPts val="0"/>
              </a:spcAft>
              <a:buNone/>
              <a:defRPr sz="600"/>
            </a:lvl8pPr>
            <a:lvl9pPr marL="0" indent="0" algn="l">
              <a:spcAft>
                <a:spcPts val="0"/>
              </a:spcAft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089B32-057C-F26F-343B-0F07B72F075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727429" y="323999"/>
            <a:ext cx="3528000" cy="2336400"/>
          </a:xfrm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1846BB05-E50A-C6FC-F832-01BAB56A9AD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 rot="16200000">
            <a:off x="3449013" y="1426043"/>
            <a:ext cx="2336401" cy="132309"/>
          </a:xfrm>
        </p:spPr>
        <p:txBody>
          <a:bodyPr anchor="b"/>
          <a:lstStyle>
            <a:lvl1pPr algn="l">
              <a:spcAft>
                <a:spcPts val="0"/>
              </a:spcAft>
              <a:defRPr sz="600">
                <a:solidFill>
                  <a:schemeClr val="tx2"/>
                </a:solidFill>
              </a:defRPr>
            </a:lvl1pPr>
            <a:lvl2pPr marL="0" indent="0" algn="l">
              <a:spcAft>
                <a:spcPts val="0"/>
              </a:spcAft>
              <a:buNone/>
              <a:defRPr sz="600"/>
            </a:lvl2pPr>
            <a:lvl3pPr marL="0" indent="0" algn="l">
              <a:spcAft>
                <a:spcPts val="0"/>
              </a:spcAft>
              <a:buNone/>
              <a:defRPr sz="600"/>
            </a:lvl3pPr>
            <a:lvl4pPr marL="0" indent="0" algn="l">
              <a:spcAft>
                <a:spcPts val="0"/>
              </a:spcAft>
              <a:buNone/>
              <a:defRPr sz="600"/>
            </a:lvl4pPr>
            <a:lvl5pPr marL="0" indent="0" algn="l">
              <a:spcAft>
                <a:spcPts val="0"/>
              </a:spcAft>
              <a:buNone/>
              <a:defRPr sz="600"/>
            </a:lvl5pPr>
            <a:lvl6pPr marL="0" indent="0" algn="l">
              <a:spcAft>
                <a:spcPts val="0"/>
              </a:spcAft>
              <a:buNone/>
              <a:defRPr sz="600"/>
            </a:lvl6pPr>
            <a:lvl7pPr marL="0" indent="0" algn="l">
              <a:spcAft>
                <a:spcPts val="0"/>
              </a:spcAft>
              <a:buNone/>
              <a:defRPr sz="600"/>
            </a:lvl7pPr>
            <a:lvl8pPr marL="0" indent="0" algn="l">
              <a:spcAft>
                <a:spcPts val="0"/>
              </a:spcAft>
              <a:buNone/>
              <a:defRPr sz="600"/>
            </a:lvl8pPr>
            <a:lvl9pPr marL="0" indent="0" algn="l">
              <a:spcAft>
                <a:spcPts val="0"/>
              </a:spcAft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E6C353B4-0883-DC17-CBB7-A4EAD6B72DA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675969" y="2987140"/>
            <a:ext cx="2124000" cy="1476000"/>
          </a:xfrm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241613DB-E3FB-0009-E0FC-272290FEF03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 rot="16200000">
            <a:off x="5836927" y="3658984"/>
            <a:ext cx="1476001" cy="132309"/>
          </a:xfrm>
        </p:spPr>
        <p:txBody>
          <a:bodyPr anchor="b"/>
          <a:lstStyle>
            <a:lvl1pPr algn="l">
              <a:spcAft>
                <a:spcPts val="0"/>
              </a:spcAft>
              <a:defRPr sz="600">
                <a:solidFill>
                  <a:schemeClr val="tx2"/>
                </a:solidFill>
              </a:defRPr>
            </a:lvl1pPr>
            <a:lvl2pPr marL="0" indent="0" algn="l">
              <a:spcAft>
                <a:spcPts val="0"/>
              </a:spcAft>
              <a:buNone/>
              <a:defRPr sz="600"/>
            </a:lvl2pPr>
            <a:lvl3pPr marL="0" indent="0" algn="l">
              <a:spcAft>
                <a:spcPts val="0"/>
              </a:spcAft>
              <a:buNone/>
              <a:defRPr sz="600"/>
            </a:lvl3pPr>
            <a:lvl4pPr marL="0" indent="0" algn="l">
              <a:spcAft>
                <a:spcPts val="0"/>
              </a:spcAft>
              <a:buNone/>
              <a:defRPr sz="600"/>
            </a:lvl4pPr>
            <a:lvl5pPr marL="0" indent="0" algn="l">
              <a:spcAft>
                <a:spcPts val="0"/>
              </a:spcAft>
              <a:buNone/>
              <a:defRPr sz="600"/>
            </a:lvl5pPr>
            <a:lvl6pPr marL="0" indent="0" algn="l">
              <a:spcAft>
                <a:spcPts val="0"/>
              </a:spcAft>
              <a:buNone/>
              <a:defRPr sz="600"/>
            </a:lvl6pPr>
            <a:lvl7pPr marL="0" indent="0" algn="l">
              <a:spcAft>
                <a:spcPts val="0"/>
              </a:spcAft>
              <a:buNone/>
              <a:defRPr sz="600"/>
            </a:lvl7pPr>
            <a:lvl8pPr marL="0" indent="0" algn="l">
              <a:spcAft>
                <a:spcPts val="0"/>
              </a:spcAft>
              <a:buNone/>
              <a:defRPr sz="600"/>
            </a:lvl8pPr>
            <a:lvl9pPr marL="0" indent="0" algn="l">
              <a:spcAft>
                <a:spcPts val="0"/>
              </a:spcAft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6428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Image &amp;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B70CE-F4BC-4B6F-A663-B479B5E51611}" type="slidenum">
              <a:rPr lang="en-AU" noProof="0" smtClean="0"/>
              <a:pPr/>
              <a:t>‹#›</a:t>
            </a:fld>
            <a:endParaRPr lang="en-AU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0333F3-75A7-B2A6-85BB-36661765C956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7E105E7C-CDFF-4E45-879E-8F0608D59855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E2D19-ADB8-B2C3-816B-C385D57CF11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Tom Perissinotto | Zakopane Conference on Nuclear Physics 2026</a:t>
            </a:r>
            <a:endParaRPr lang="en-AU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1CD4ACE-0E96-00E3-D687-199BD15B7D0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24001" y="323999"/>
            <a:ext cx="3528000" cy="4136291"/>
          </a:xfrm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120F80D6-1C04-0BBB-4495-6794150DF5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 rot="16200000">
            <a:off x="-1332013" y="2848996"/>
            <a:ext cx="3095979" cy="132309"/>
          </a:xfrm>
        </p:spPr>
        <p:txBody>
          <a:bodyPr anchor="b"/>
          <a:lstStyle>
            <a:lvl1pPr algn="l">
              <a:spcAft>
                <a:spcPts val="0"/>
              </a:spcAft>
              <a:defRPr sz="600">
                <a:solidFill>
                  <a:schemeClr val="tx2"/>
                </a:solidFill>
              </a:defRPr>
            </a:lvl1pPr>
            <a:lvl2pPr marL="0" indent="0" algn="l">
              <a:spcAft>
                <a:spcPts val="0"/>
              </a:spcAft>
              <a:buNone/>
              <a:defRPr sz="600"/>
            </a:lvl2pPr>
            <a:lvl3pPr marL="0" indent="0" algn="l">
              <a:spcAft>
                <a:spcPts val="0"/>
              </a:spcAft>
              <a:buNone/>
              <a:defRPr sz="600"/>
            </a:lvl3pPr>
            <a:lvl4pPr marL="0" indent="0" algn="l">
              <a:spcAft>
                <a:spcPts val="0"/>
              </a:spcAft>
              <a:buNone/>
              <a:defRPr sz="600"/>
            </a:lvl4pPr>
            <a:lvl5pPr marL="0" indent="0" algn="l">
              <a:spcAft>
                <a:spcPts val="0"/>
              </a:spcAft>
              <a:buNone/>
              <a:defRPr sz="600"/>
            </a:lvl5pPr>
            <a:lvl6pPr marL="0" indent="0" algn="l">
              <a:spcAft>
                <a:spcPts val="0"/>
              </a:spcAft>
              <a:buNone/>
              <a:defRPr sz="600"/>
            </a:lvl6pPr>
            <a:lvl7pPr marL="0" indent="0" algn="l">
              <a:spcAft>
                <a:spcPts val="0"/>
              </a:spcAft>
              <a:buNone/>
              <a:defRPr sz="600"/>
            </a:lvl7pPr>
            <a:lvl8pPr marL="0" indent="0" algn="l">
              <a:spcAft>
                <a:spcPts val="0"/>
              </a:spcAft>
              <a:buNone/>
              <a:defRPr sz="600"/>
            </a:lvl8pPr>
            <a:lvl9pPr marL="0" indent="0" algn="l">
              <a:spcAft>
                <a:spcPts val="0"/>
              </a:spcAft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5834E935-13DF-A6BE-F4B5-3D3B98E2512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76964" y="323999"/>
            <a:ext cx="3870429" cy="4139141"/>
          </a:xfrm>
        </p:spPr>
        <p:txBody>
          <a:bodyPr/>
          <a:lstStyle>
            <a:lvl1pPr>
              <a:spcAft>
                <a:spcPts val="1800"/>
              </a:spcAft>
              <a:defRPr sz="2000">
                <a:solidFill>
                  <a:schemeClr val="tx2"/>
                </a:solidFill>
              </a:defRPr>
            </a:lvl1pPr>
            <a:lvl2pPr marL="0" indent="0">
              <a:buNone/>
              <a:defRPr sz="900"/>
            </a:lvl2pPr>
            <a:lvl3pPr marL="0" indent="0">
              <a:buNone/>
              <a:defRPr sz="900"/>
            </a:lvl3pPr>
            <a:lvl4pPr marL="0" indent="0">
              <a:buNone/>
              <a:defRPr sz="900"/>
            </a:lvl4pPr>
            <a:lvl5pPr marL="0" indent="0">
              <a:buNone/>
              <a:defRPr sz="900"/>
            </a:lvl5pPr>
            <a:lvl6pPr marL="0" indent="0">
              <a:buNone/>
              <a:defRPr sz="900"/>
            </a:lvl6pPr>
            <a:lvl7pPr marL="0" indent="0">
              <a:buNone/>
              <a:defRPr sz="900"/>
            </a:lvl7pPr>
            <a:lvl8pPr marL="0" indent="0">
              <a:buNone/>
              <a:defRPr sz="900"/>
            </a:lvl8pPr>
            <a:lvl9pPr marL="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516695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B70CE-F4BC-4B6F-A663-B479B5E51611}" type="slidenum">
              <a:rPr lang="en-AU" noProof="0" smtClean="0"/>
              <a:pPr/>
              <a:t>‹#›</a:t>
            </a:fld>
            <a:endParaRPr lang="en-AU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0333F3-75A7-B2A6-85BB-36661765C956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1135DB7E-4B54-40D5-9196-97D89F82203F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E2D19-ADB8-B2C3-816B-C385D57CF11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Tom Perissinotto | Zakopane Conference on Nuclear Physics 2026</a:t>
            </a:r>
            <a:endParaRPr lang="en-AU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5834E935-13DF-A6BE-F4B5-3D3B98E2512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686050" y="323999"/>
            <a:ext cx="5761343" cy="4139141"/>
          </a:xfrm>
        </p:spPr>
        <p:txBody>
          <a:bodyPr/>
          <a:lstStyle>
            <a:lvl1pPr>
              <a:spcAft>
                <a:spcPts val="1800"/>
              </a:spcAft>
              <a:defRPr sz="2800">
                <a:solidFill>
                  <a:schemeClr val="accent1"/>
                </a:solidFill>
              </a:defRPr>
            </a:lvl1pPr>
            <a:lvl2pPr marL="0" indent="0">
              <a:buNone/>
              <a:defRPr sz="900"/>
            </a:lvl2pPr>
            <a:lvl3pPr marL="0" indent="0">
              <a:buNone/>
              <a:defRPr sz="900"/>
            </a:lvl3pPr>
            <a:lvl4pPr marL="0" indent="0">
              <a:buNone/>
              <a:defRPr sz="900"/>
            </a:lvl4pPr>
            <a:lvl5pPr marL="0" indent="0">
              <a:buNone/>
              <a:defRPr sz="900"/>
            </a:lvl5pPr>
            <a:lvl6pPr marL="0" indent="0">
              <a:buNone/>
              <a:defRPr sz="900"/>
            </a:lvl6pPr>
            <a:lvl7pPr marL="0" indent="0">
              <a:buNone/>
              <a:defRPr sz="900"/>
            </a:lvl7pPr>
            <a:lvl8pPr marL="0" indent="0">
              <a:buNone/>
              <a:defRPr sz="900"/>
            </a:lvl8pPr>
            <a:lvl9pPr marL="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2F82751-76E5-1B3E-40ED-FD6C45D1CEB7}"/>
              </a:ext>
            </a:extLst>
          </p:cNvPr>
          <p:cNvCxnSpPr>
            <a:cxnSpLocks/>
          </p:cNvCxnSpPr>
          <p:nvPr userDrawn="1"/>
        </p:nvCxnSpPr>
        <p:spPr>
          <a:xfrm>
            <a:off x="2448000" y="323850"/>
            <a:ext cx="0" cy="295200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6008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000" y="324000"/>
            <a:ext cx="7489226" cy="1575174"/>
          </a:xfrm>
        </p:spPr>
        <p:txBody>
          <a:bodyPr/>
          <a:lstStyle>
            <a:lvl1pPr>
              <a:lnSpc>
                <a:spcPct val="80000"/>
              </a:lnSpc>
              <a:defRPr sz="6400"/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851623C-3CAA-6B21-12BC-B4C629FFFA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6000" y="2196001"/>
            <a:ext cx="3095980" cy="1455870"/>
          </a:xfrm>
        </p:spPr>
        <p:txBody>
          <a:bodyPr/>
          <a:lstStyle>
            <a:lvl1pPr>
              <a:defRPr sz="2000">
                <a:solidFill>
                  <a:schemeClr val="tx2"/>
                </a:solidFill>
              </a:defRPr>
            </a:lvl1pPr>
            <a:lvl2pPr marL="0" indent="0">
              <a:buNone/>
              <a:defRPr/>
            </a:lvl2pPr>
            <a:lvl3pPr marL="0" indent="0">
              <a:buNone/>
              <a:defRPr/>
            </a:lvl3pPr>
            <a:lvl4pPr marL="0" indent="0">
              <a:buNone/>
              <a:defRPr/>
            </a:lvl4pPr>
            <a:lvl5pPr marL="0" indent="0">
              <a:buNone/>
              <a:defRPr/>
            </a:lvl5pPr>
            <a:lvl6pPr marL="0" indent="0">
              <a:buNone/>
              <a:defRPr/>
            </a:lvl6pPr>
            <a:lvl7pPr marL="0" indent="0">
              <a:buNone/>
              <a:defRPr/>
            </a:lvl7pPr>
            <a:lvl8pPr marL="0" indent="0">
              <a:buNone/>
              <a:defRPr/>
            </a:lvl8pPr>
            <a:lvl9pPr marL="0" indent="0">
              <a:buNone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453D9D-EE98-6341-B4F9-0D00D024F9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00" y="0"/>
            <a:ext cx="1736846" cy="5143500"/>
          </a:xfrm>
          <a:prstGeom prst="rect">
            <a:avLst/>
          </a:prstGeom>
        </p:spPr>
      </p:pic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2933946-B0EC-1F66-669C-2CF56603B66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71999" y="2196000"/>
            <a:ext cx="4213227" cy="2533163"/>
          </a:xfrm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98140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216CC75-3B66-5852-3202-2CC5AA502A50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9143999" cy="5143500"/>
          </a:xfrm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middle icon to insert picture. Then right click and Send to back.</a:t>
            </a:r>
            <a:endParaRPr lang="en-AU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B70CE-F4BC-4B6F-A663-B479B5E51611}" type="slidenum">
              <a:rPr lang="en-AU" noProof="0" smtClean="0"/>
              <a:pPr/>
              <a:t>‹#›</a:t>
            </a:fld>
            <a:endParaRPr lang="en-AU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0333F3-75A7-B2A6-85BB-36661765C956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88394A2D-9EEB-4DBD-8569-ADC63CEDAC7A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E2D19-ADB8-B2C3-816B-C385D57CF11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Tom Perissinotto | Zakopane Conference on Nuclear Physics 2026</a:t>
            </a:r>
            <a:endParaRPr lang="en-AU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5834E935-13DF-A6BE-F4B5-3D3B98E2512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4000" y="323999"/>
            <a:ext cx="4022975" cy="1887711"/>
          </a:xfrm>
        </p:spPr>
        <p:txBody>
          <a:bodyPr/>
          <a:lstStyle>
            <a:lvl1pPr>
              <a:spcAft>
                <a:spcPts val="1800"/>
              </a:spcAft>
              <a:defRPr sz="2800">
                <a:solidFill>
                  <a:schemeClr val="tx2"/>
                </a:solidFill>
              </a:defRPr>
            </a:lvl1pPr>
            <a:lvl2pPr marL="0" indent="0">
              <a:buNone/>
              <a:defRPr sz="900">
                <a:solidFill>
                  <a:schemeClr val="tx2"/>
                </a:solidFill>
              </a:defRPr>
            </a:lvl2pPr>
            <a:lvl3pPr marL="0" indent="0">
              <a:buNone/>
              <a:defRPr sz="900">
                <a:solidFill>
                  <a:schemeClr val="tx2"/>
                </a:solidFill>
              </a:defRPr>
            </a:lvl3pPr>
            <a:lvl4pPr marL="0" indent="0">
              <a:buNone/>
              <a:defRPr sz="900">
                <a:solidFill>
                  <a:schemeClr val="tx2"/>
                </a:solidFill>
              </a:defRPr>
            </a:lvl4pPr>
            <a:lvl5pPr marL="0" indent="0">
              <a:buNone/>
              <a:defRPr sz="900">
                <a:solidFill>
                  <a:schemeClr val="tx2"/>
                </a:solidFill>
              </a:defRPr>
            </a:lvl5pPr>
            <a:lvl6pPr marL="0" indent="0">
              <a:buNone/>
              <a:defRPr sz="900">
                <a:solidFill>
                  <a:schemeClr val="tx2"/>
                </a:solidFill>
              </a:defRPr>
            </a:lvl6pPr>
            <a:lvl7pPr marL="0" indent="0">
              <a:buNone/>
              <a:defRPr sz="900">
                <a:solidFill>
                  <a:schemeClr val="tx2"/>
                </a:solidFill>
              </a:defRPr>
            </a:lvl7pPr>
            <a:lvl8pPr marL="0" indent="0">
              <a:buNone/>
              <a:defRPr sz="900">
                <a:solidFill>
                  <a:schemeClr val="tx2"/>
                </a:solidFill>
              </a:defRPr>
            </a:lvl8pPr>
            <a:lvl9pPr marL="0" indent="0">
              <a:buNone/>
              <a:defRPr sz="9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32493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B70CE-F4BC-4B6F-A663-B479B5E51611}" type="slidenum">
              <a:rPr lang="en-AU" noProof="0" smtClean="0"/>
              <a:pPr/>
              <a:t>‹#›</a:t>
            </a:fld>
            <a:endParaRPr lang="en-AU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AF5FD65-719B-D18F-F8E8-E39C71BCB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465479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99992" y="2211710"/>
            <a:ext cx="5355594" cy="852595"/>
          </a:xfrm>
        </p:spPr>
        <p:txBody>
          <a:bodyPr/>
          <a:lstStyle>
            <a:lvl1pPr>
              <a:lnSpc>
                <a:spcPct val="80000"/>
              </a:lnSpc>
              <a:defRPr sz="6400"/>
            </a:lvl1pPr>
          </a:lstStyle>
          <a:p>
            <a:r>
              <a:rPr lang="en-US" dirty="0"/>
              <a:t>Thank you</a:t>
            </a:r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453D9D-EE98-6341-B4F9-0D00D024F9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00" y="0"/>
            <a:ext cx="173684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5789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9768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000" y="324000"/>
            <a:ext cx="8461226" cy="1575174"/>
          </a:xfrm>
        </p:spPr>
        <p:txBody>
          <a:bodyPr/>
          <a:lstStyle>
            <a:lvl1pPr marL="1440000" indent="-1440000">
              <a:lnSpc>
                <a:spcPct val="80000"/>
              </a:lnSpc>
              <a:defRPr sz="6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1	Click to edit Master title style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D01783-1C53-76AD-3A36-14142778A97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6E854A8B-DDB1-4B74-9405-D4AC677DF99A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840CB3-2CE2-B1F5-B371-748DF819EEB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Tom Perissinotto | Zakopane Conference on Nuclear Physics 2026</a:t>
            </a:r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57B121-D7D2-9C89-19FA-F4D804AFEC2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9D5CE74-914C-4689-99FC-1AEF49CE2B47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507486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000" y="324000"/>
            <a:ext cx="8461226" cy="1575174"/>
          </a:xfrm>
        </p:spPr>
        <p:txBody>
          <a:bodyPr/>
          <a:lstStyle>
            <a:lvl1pPr marL="1440000" indent="-1440000">
              <a:lnSpc>
                <a:spcPct val="80000"/>
              </a:lnSpc>
              <a:defRPr sz="64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1	Click to edit Master title style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D01783-1C53-76AD-3A36-14142778A97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86A814A-6315-4FC3-9BF0-9F2F5FE174F0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840CB3-2CE2-B1F5-B371-748DF819EEB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Tom Perissinotto | Zakopane Conference on Nuclear Physics 2026</a:t>
            </a:r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57B121-D7D2-9C89-19FA-F4D804AFEC2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9D5CE74-914C-4689-99FC-1AEF49CE2B47}" type="slidenum">
              <a:rPr lang="en-AU" smtClean="0"/>
              <a:pPr/>
              <a:t>‹#›</a:t>
            </a:fld>
            <a:endParaRPr lang="en-AU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5CE2C6-9BA4-9C73-62F9-E192460FB3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90800"/>
            <a:ext cx="9144019" cy="256033"/>
          </a:xfrm>
          <a:prstGeom prst="rect">
            <a:avLst/>
          </a:prstGeom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460A7617-97E8-C988-4441-C1644F638ABB}"/>
              </a:ext>
            </a:extLst>
          </p:cNvPr>
          <p:cNvSpPr txBox="1">
            <a:spLocks/>
          </p:cNvSpPr>
          <p:nvPr userDrawn="1"/>
        </p:nvSpPr>
        <p:spPr>
          <a:xfrm>
            <a:off x="6575686" y="4914000"/>
            <a:ext cx="1551709" cy="133026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6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00"/>
              </a:spcBef>
            </a:pPr>
            <a:r>
              <a:rPr lang="en-US" sz="400" dirty="0">
                <a:solidFill>
                  <a:schemeClr val="bg2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TEQSA Provider ID: PRV12002 (Australian University)</a:t>
            </a:r>
            <a:r>
              <a:rPr lang="en-AU" sz="400" dirty="0">
                <a:solidFill>
                  <a:schemeClr val="bg2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" dirty="0">
                <a:solidFill>
                  <a:schemeClr val="bg2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CRICOS Provider Code: 00120C</a:t>
            </a:r>
            <a:endParaRPr lang="en-AU" sz="400" dirty="0">
              <a:solidFill>
                <a:schemeClr val="bg2"/>
              </a:solidFill>
              <a:effectLst/>
              <a:latin typeface="+mn-lt"/>
              <a:ea typeface="Public Sans Light" pitchFamily="2" charset="7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925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- Fullble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9A5E4D-4438-A29A-9D8D-0497E66C13B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9143999" cy="5143500"/>
          </a:xfrm>
        </p:spPr>
        <p:txBody>
          <a:bodyPr anchor="ctr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Click middle icon to insert picture. Then right click and Send to back.</a:t>
            </a:r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4000" y="324000"/>
            <a:ext cx="8461226" cy="1575174"/>
          </a:xfrm>
        </p:spPr>
        <p:txBody>
          <a:bodyPr/>
          <a:lstStyle>
            <a:lvl1pPr marL="1440000" indent="-1440000">
              <a:lnSpc>
                <a:spcPct val="80000"/>
              </a:lnSpc>
              <a:defRPr sz="6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1	Click to edit Master title style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D01783-1C53-76AD-3A36-14142778A97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4A1E2E66-DF59-4D14-99BD-962ADDCAE345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840CB3-2CE2-B1F5-B371-748DF819EEB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Tom Perissinotto | Zakopane Conference on Nuclear Physics 2026</a:t>
            </a:r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57B121-D7D2-9C89-19FA-F4D804AFEC2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9D5CE74-914C-4689-99FC-1AEF49CE2B47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856236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28A07-C4C1-30A7-8E94-96BA6D0D0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24000"/>
            <a:ext cx="3167880" cy="2337760"/>
          </a:xfrm>
        </p:spPr>
        <p:txBody>
          <a:bodyPr/>
          <a:lstStyle>
            <a:lvl1pPr>
              <a:lnSpc>
                <a:spcPct val="80000"/>
              </a:lnSpc>
              <a:defRPr sz="4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840CB3-2CE2-B1F5-B371-748DF819EEB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/>
              <a:t>Tom Perissinotto | Zakopane Conference on Nuclear Physics 2026</a:t>
            </a:r>
            <a:endParaRPr lang="en-AU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57B121-D7D2-9C89-19FA-F4D804AFEC2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9D5CE74-914C-4689-99FC-1AEF49CE2B47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5409029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AU" noProof="0" dirty="0"/>
              <a:t>Use the increase/decrease list level buttons to change styles</a:t>
            </a:r>
          </a:p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Fifth level</a:t>
            </a:r>
          </a:p>
          <a:p>
            <a:pPr lvl="5"/>
            <a:r>
              <a:rPr lang="en-AU" noProof="0" dirty="0"/>
              <a:t>Sixth level</a:t>
            </a:r>
          </a:p>
          <a:p>
            <a:pPr lvl="6"/>
            <a:r>
              <a:rPr lang="en-AU" noProof="0" dirty="0"/>
              <a:t>Seventh level</a:t>
            </a:r>
          </a:p>
          <a:p>
            <a:pPr lvl="7"/>
            <a:r>
              <a:rPr lang="en-AU" noProof="0" dirty="0"/>
              <a:t>Eighth level</a:t>
            </a:r>
          </a:p>
          <a:p>
            <a:pPr lvl="8"/>
            <a:r>
              <a:rPr lang="en-AU" noProof="0" dirty="0"/>
              <a:t>Ninth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2395DC-7BA8-4EF8-B92E-4B8E6A69B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14E02AE5-F314-BAFB-B04A-FB6E4276E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0FDC3-0A73-4A9D-9617-B3FDA8B5591A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E34F0E43-8785-C482-629C-078F331E7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Tom Perissinotto | Zakopane Conference on Nuclear Physics 2026</a:t>
            </a:r>
            <a:endParaRPr lang="en-AU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D9BAD80-8B9F-91A5-1247-934D66AA2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5CE74-914C-4689-99FC-1AEF49CE2B47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20054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 -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4000" y="319016"/>
            <a:ext cx="3977969" cy="414127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AU" noProof="0" dirty="0"/>
              <a:t>Use the increase/decrease list level buttons to change styles</a:t>
            </a:r>
          </a:p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Fifth level</a:t>
            </a:r>
          </a:p>
          <a:p>
            <a:pPr lvl="5"/>
            <a:r>
              <a:rPr lang="en-AU" noProof="0" dirty="0"/>
              <a:t>Sixth level</a:t>
            </a:r>
          </a:p>
          <a:p>
            <a:pPr lvl="6"/>
            <a:r>
              <a:rPr lang="en-AU" noProof="0" dirty="0"/>
              <a:t>Seventh level</a:t>
            </a:r>
          </a:p>
          <a:p>
            <a:pPr lvl="7"/>
            <a:r>
              <a:rPr lang="en-AU" noProof="0" dirty="0"/>
              <a:t>Eighth level</a:t>
            </a:r>
          </a:p>
          <a:p>
            <a:pPr lvl="8"/>
            <a:r>
              <a:rPr lang="en-AU" noProof="0" dirty="0"/>
              <a:t>Ninth level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B70CE-F4BC-4B6F-A663-B479B5E51611}" type="slidenum">
              <a:rPr lang="en-AU" noProof="0" smtClean="0"/>
              <a:pPr/>
              <a:t>‹#›</a:t>
            </a:fld>
            <a:endParaRPr lang="en-AU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0333F3-75A7-B2A6-85BB-36661765C956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7D256A0D-22F8-4311-863C-579E0C40476C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E2D19-ADB8-B2C3-816B-C385D57CF11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Tom Perissinotto | Zakopane Conference on Nuclear Physics 2026</a:t>
            </a:r>
            <a:endParaRPr lang="en-AU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B59429-A6A6-CD69-16FF-2118E93032F8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842029" y="324001"/>
            <a:ext cx="3977970" cy="4141276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AU" noProof="0" dirty="0"/>
              <a:t>Use the increase/decrease list level buttons to change styles</a:t>
            </a:r>
          </a:p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Fifth level</a:t>
            </a:r>
          </a:p>
          <a:p>
            <a:pPr lvl="5"/>
            <a:r>
              <a:rPr lang="en-AU" noProof="0" dirty="0"/>
              <a:t>Sixth level</a:t>
            </a:r>
          </a:p>
          <a:p>
            <a:pPr lvl="6"/>
            <a:r>
              <a:rPr lang="en-AU" noProof="0" dirty="0"/>
              <a:t>Seventh level</a:t>
            </a:r>
          </a:p>
          <a:p>
            <a:pPr lvl="7"/>
            <a:r>
              <a:rPr lang="en-AU" noProof="0" dirty="0"/>
              <a:t>Eighth level</a:t>
            </a:r>
          </a:p>
          <a:p>
            <a:pPr lvl="8"/>
            <a:r>
              <a:rPr lang="en-AU" noProof="0" dirty="0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1204261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t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4000" y="1428750"/>
            <a:ext cx="3977969" cy="3031541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AU" noProof="0" dirty="0"/>
              <a:t>Use the increase/decrease list level buttons to change styles</a:t>
            </a:r>
          </a:p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Fifth level</a:t>
            </a:r>
          </a:p>
          <a:p>
            <a:pPr lvl="5"/>
            <a:r>
              <a:rPr lang="en-AU" noProof="0" dirty="0"/>
              <a:t>Sixth level</a:t>
            </a:r>
          </a:p>
          <a:p>
            <a:pPr lvl="6"/>
            <a:r>
              <a:rPr lang="en-AU" noProof="0" dirty="0"/>
              <a:t>Seventh level</a:t>
            </a:r>
          </a:p>
          <a:p>
            <a:pPr lvl="7"/>
            <a:r>
              <a:rPr lang="en-AU" noProof="0" dirty="0"/>
              <a:t>Eighth level</a:t>
            </a:r>
          </a:p>
          <a:p>
            <a:pPr lvl="8"/>
            <a:r>
              <a:rPr lang="en-AU" noProof="0" dirty="0"/>
              <a:t>Ninth level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1B70CE-F4BC-4B6F-A663-B479B5E51611}" type="slidenum">
              <a:rPr lang="en-AU" noProof="0" smtClean="0"/>
              <a:pPr/>
              <a:t>‹#›</a:t>
            </a:fld>
            <a:endParaRPr lang="en-AU" noProof="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2395DC-7BA8-4EF8-B92E-4B8E6A69B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23999"/>
            <a:ext cx="3977970" cy="94260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0333F3-75A7-B2A6-85BB-36661765C956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F34B3AB-6126-49DF-8FDE-112E9E15864E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E2D19-ADB8-B2C3-816B-C385D57CF114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/>
              <a:t>Tom Perissinotto | Zakopane Conference on Nuclear Physics 2026</a:t>
            </a:r>
            <a:endParaRPr lang="en-AU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B59429-A6A6-CD69-16FF-2118E93032F8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4842029" y="324001"/>
            <a:ext cx="3977970" cy="4141276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AU" noProof="0" dirty="0"/>
              <a:t>Use the increase/decrease list level buttons to change styles</a:t>
            </a:r>
          </a:p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Fifth level</a:t>
            </a:r>
          </a:p>
          <a:p>
            <a:pPr lvl="5"/>
            <a:r>
              <a:rPr lang="en-AU" noProof="0" dirty="0"/>
              <a:t>Sixth level</a:t>
            </a:r>
          </a:p>
          <a:p>
            <a:pPr lvl="6"/>
            <a:r>
              <a:rPr lang="en-AU" noProof="0" dirty="0"/>
              <a:t>Seventh level</a:t>
            </a:r>
          </a:p>
          <a:p>
            <a:pPr lvl="7"/>
            <a:r>
              <a:rPr lang="en-AU" noProof="0" dirty="0"/>
              <a:t>Eighth level</a:t>
            </a:r>
          </a:p>
          <a:p>
            <a:pPr lvl="8"/>
            <a:r>
              <a:rPr lang="en-AU" noProof="0" dirty="0"/>
              <a:t>Ninth level</a:t>
            </a:r>
          </a:p>
        </p:txBody>
      </p:sp>
    </p:spTree>
    <p:extLst>
      <p:ext uri="{BB962C8B-B14F-4D97-AF65-F5344CB8AC3E}">
        <p14:creationId xmlns:p14="http://schemas.microsoft.com/office/powerpoint/2010/main" val="3436867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760795A-11D8-0BA5-9154-875D42ABE441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" y="4690800"/>
            <a:ext cx="9144019" cy="25603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4000" y="324000"/>
            <a:ext cx="8478471" cy="39865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noProof="0"/>
              <a:t>Click to edit Master title style</a:t>
            </a:r>
            <a:endParaRPr lang="en-AU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1" y="1428750"/>
            <a:ext cx="8478470" cy="303154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AU" noProof="0" dirty="0"/>
              <a:t>Use the increase/decrease list level buttons to change styles</a:t>
            </a:r>
          </a:p>
          <a:p>
            <a:pPr lvl="1"/>
            <a:r>
              <a:rPr lang="en-AU" noProof="0" dirty="0"/>
              <a:t>Second level</a:t>
            </a:r>
          </a:p>
          <a:p>
            <a:pPr lvl="2"/>
            <a:r>
              <a:rPr lang="en-AU" noProof="0" dirty="0"/>
              <a:t>Third level</a:t>
            </a:r>
          </a:p>
          <a:p>
            <a:pPr lvl="3"/>
            <a:r>
              <a:rPr lang="en-AU" noProof="0" dirty="0"/>
              <a:t>Fourth level</a:t>
            </a:r>
          </a:p>
          <a:p>
            <a:pPr lvl="4"/>
            <a:r>
              <a:rPr lang="en-AU" noProof="0" dirty="0"/>
              <a:t>Fifth level</a:t>
            </a:r>
          </a:p>
          <a:p>
            <a:pPr lvl="5"/>
            <a:r>
              <a:rPr lang="en-AU" noProof="0" dirty="0"/>
              <a:t>Sixth level</a:t>
            </a:r>
          </a:p>
          <a:p>
            <a:pPr lvl="6"/>
            <a:r>
              <a:rPr lang="en-AU" noProof="0" dirty="0"/>
              <a:t>Seventh level</a:t>
            </a:r>
          </a:p>
          <a:p>
            <a:pPr lvl="7"/>
            <a:r>
              <a:rPr lang="en-AU" noProof="0" dirty="0"/>
              <a:t>Eighth level</a:t>
            </a:r>
          </a:p>
          <a:p>
            <a:pPr lvl="8"/>
            <a:r>
              <a:rPr lang="en-AU" noProof="0" dirty="0"/>
              <a:t>Ninth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4000" y="4914000"/>
            <a:ext cx="379811" cy="133026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lang="en-AU" sz="600" smtClean="0">
                <a:solidFill>
                  <a:schemeClr val="tx2"/>
                </a:solidFill>
                <a:latin typeface="+mn-lt"/>
                <a:cs typeface="Arial" pitchFamily="34" charset="0"/>
              </a:defRPr>
            </a:lvl1pPr>
          </a:lstStyle>
          <a:p>
            <a:fld id="{29D5CE74-914C-4689-99FC-1AEF49CE2B47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79F384-E22A-4C04-2D3F-76823C0401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6585" y="4914717"/>
            <a:ext cx="3870430" cy="132309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Tom Perissinotto | Zakopane Conference on Nuclear Physics 2026</a:t>
            </a:r>
            <a:endParaRPr lang="en-AU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02B88BFA-3CB3-0C28-6F8B-BB1D9CDC13BC}"/>
              </a:ext>
            </a:extLst>
          </p:cNvPr>
          <p:cNvSpPr txBox="1">
            <a:spLocks/>
          </p:cNvSpPr>
          <p:nvPr userDrawn="1"/>
        </p:nvSpPr>
        <p:spPr>
          <a:xfrm>
            <a:off x="6575686" y="4914000"/>
            <a:ext cx="1551709" cy="133026"/>
          </a:xfrm>
          <a:prstGeom prst="rect">
            <a:avLst/>
          </a:prstGeom>
        </p:spPr>
        <p:txBody>
          <a:bodyPr vert="horz" lIns="0" tIns="0" rIns="0" bIns="0" rtlCol="0" anchor="t"/>
          <a:lstStyle>
            <a:defPPr>
              <a:defRPr lang="en-US"/>
            </a:defPPr>
            <a:lvl1pPr marL="0" algn="l" defTabSz="457200" rtl="0" eaLnBrk="1" latinLnBrk="0" hangingPunct="1">
              <a:defRPr sz="6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00"/>
              </a:spcBef>
            </a:pPr>
            <a:r>
              <a:rPr lang="en-US" sz="400" dirty="0">
                <a:solidFill>
                  <a:schemeClr val="tx2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TEQSA Provider ID: PRV12002 (Australian University)</a:t>
            </a:r>
            <a:r>
              <a:rPr lang="en-AU" sz="400" dirty="0">
                <a:solidFill>
                  <a:schemeClr val="tx2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" dirty="0">
                <a:solidFill>
                  <a:schemeClr val="tx2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CRICOS Provider Code: 00120C</a:t>
            </a:r>
            <a:endParaRPr lang="en-AU" sz="400" dirty="0">
              <a:solidFill>
                <a:schemeClr val="tx2"/>
              </a:solidFill>
              <a:effectLst/>
              <a:latin typeface="+mn-lt"/>
              <a:ea typeface="Public Sans Light" pitchFamily="2" charset="77"/>
              <a:cs typeface="Times New Roman" panose="02020603050405020304" pitchFamily="18" charset="0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DA53C41-7DD5-63F5-4F45-4D34E9ED9D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11600" y="4908073"/>
            <a:ext cx="905605" cy="144879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600">
                <a:solidFill>
                  <a:schemeClr val="tx2"/>
                </a:solidFill>
              </a:defRPr>
            </a:lvl1pPr>
          </a:lstStyle>
          <a:p>
            <a:fld id="{2C80FDC3-0A73-4A9D-9617-B3FDA8B5591A}" type="datetime1">
              <a:rPr lang="en-AU" smtClean="0"/>
              <a:t>2/09/2026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63454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79" r:id="rId3"/>
    <p:sldLayoutId id="2147483661" r:id="rId4"/>
    <p:sldLayoutId id="2147483662" r:id="rId5"/>
    <p:sldLayoutId id="2147483663" r:id="rId6"/>
    <p:sldLayoutId id="2147483650" r:id="rId7"/>
    <p:sldLayoutId id="2147483667" r:id="rId8"/>
    <p:sldLayoutId id="2147483666" r:id="rId9"/>
    <p:sldLayoutId id="2147483664" r:id="rId10"/>
    <p:sldLayoutId id="2147483665" r:id="rId11"/>
    <p:sldLayoutId id="2147483668" r:id="rId12"/>
    <p:sldLayoutId id="2147483670" r:id="rId13"/>
    <p:sldLayoutId id="2147483669" r:id="rId14"/>
    <p:sldLayoutId id="2147483671" r:id="rId15"/>
    <p:sldLayoutId id="2147483672" r:id="rId16"/>
    <p:sldLayoutId id="2147483673" r:id="rId17"/>
    <p:sldLayoutId id="2147483674" r:id="rId18"/>
    <p:sldLayoutId id="2147483675" r:id="rId19"/>
    <p:sldLayoutId id="2147483676" r:id="rId20"/>
    <p:sldLayoutId id="2147483654" r:id="rId21"/>
    <p:sldLayoutId id="2147483677" r:id="rId22"/>
    <p:sldLayoutId id="2147483655" r:id="rId23"/>
  </p:sldLayoutIdLst>
  <p:hf hdr="0"/>
  <p:txStyles>
    <p:titleStyle>
      <a:lvl1pPr algn="l" defTabSz="914103" rtl="0" eaLnBrk="1" latinLnBrk="0" hangingPunct="1">
        <a:lnSpc>
          <a:spcPct val="80000"/>
        </a:lnSpc>
        <a:spcBef>
          <a:spcPct val="0"/>
        </a:spcBef>
        <a:buNone/>
        <a:defRPr sz="3600" b="0" kern="1200">
          <a:solidFill>
            <a:schemeClr val="accent1"/>
          </a:solidFill>
          <a:latin typeface="+mj-lt"/>
          <a:ea typeface="+mj-ea"/>
          <a:cs typeface="Arial" pitchFamily="34" charset="0"/>
        </a:defRPr>
      </a:lvl1pPr>
    </p:titleStyle>
    <p:bodyStyle>
      <a:lvl1pPr marL="0" indent="0" algn="l" defTabSz="914103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itchFamily="34" charset="0"/>
        <a:buNone/>
        <a:defRPr sz="2000" kern="1200" baseline="0">
          <a:solidFill>
            <a:schemeClr val="accent1"/>
          </a:solidFill>
          <a:latin typeface="+mj-lt"/>
          <a:ea typeface="+mn-ea"/>
          <a:cs typeface="Arial" pitchFamily="34" charset="0"/>
        </a:defRPr>
      </a:lvl1pPr>
      <a:lvl2pPr marL="0" indent="0" algn="l" defTabSz="914103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accent1"/>
        </a:buClr>
        <a:buSzPct val="100000"/>
        <a:buFont typeface="Arial" panose="020B0604020202020204" pitchFamily="34" charset="0"/>
        <a:buNone/>
        <a:defRPr sz="1200" kern="1200">
          <a:solidFill>
            <a:schemeClr val="tx2"/>
          </a:solidFill>
          <a:latin typeface="+mn-lt"/>
          <a:ea typeface="+mn-ea"/>
          <a:cs typeface="Arial" pitchFamily="34" charset="0"/>
        </a:defRPr>
      </a:lvl2pPr>
      <a:lvl3pPr marL="180000" indent="-180000" algn="l" defTabSz="914103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Arial" pitchFamily="34" charset="0"/>
        </a:defRPr>
      </a:lvl3pPr>
      <a:lvl4pPr marL="360000" indent="-180000" algn="l" defTabSz="914103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100000"/>
        <a:buFont typeface="IBM Plex Sans" panose="020B0503050203000203" pitchFamily="34" charset="0"/>
        <a:buChar char="–"/>
        <a:defRPr sz="1200" kern="1200">
          <a:solidFill>
            <a:schemeClr val="tx2"/>
          </a:solidFill>
          <a:latin typeface="+mn-lt"/>
          <a:ea typeface="+mn-ea"/>
          <a:cs typeface="Arial" pitchFamily="34" charset="0"/>
        </a:defRPr>
      </a:lvl4pPr>
      <a:lvl5pPr marL="540000" indent="-180000" algn="l" defTabSz="914103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100000"/>
        <a:buFont typeface="IBM Plex Sans" panose="020B0503050203000203" pitchFamily="34" charset="0"/>
        <a:buChar char="–"/>
        <a:defRPr sz="1200" kern="1200" baseline="0">
          <a:solidFill>
            <a:schemeClr val="tx2"/>
          </a:solidFill>
          <a:latin typeface="+mn-lt"/>
          <a:ea typeface="+mn-ea"/>
          <a:cs typeface="Arial" pitchFamily="34" charset="0"/>
        </a:defRPr>
      </a:lvl5pPr>
      <a:lvl6pPr marL="720000" indent="-180000" algn="l" defTabSz="914103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100000"/>
        <a:buFont typeface="IBM Plex Sans" panose="020B0503050203000203" pitchFamily="34" charset="0"/>
        <a:buChar char="–"/>
        <a:defRPr sz="1200" kern="1200">
          <a:solidFill>
            <a:schemeClr val="tx2"/>
          </a:solidFill>
          <a:latin typeface="+mn-lt"/>
          <a:ea typeface="+mn-ea"/>
          <a:cs typeface="Arial" pitchFamily="34" charset="0"/>
        </a:defRPr>
      </a:lvl6pPr>
      <a:lvl7pPr marL="900000" indent="-180000" algn="l" defTabSz="914103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100000"/>
        <a:buFont typeface="IBM Plex Sans" panose="020B0503050203000203" pitchFamily="34" charset="0"/>
        <a:buChar char="–"/>
        <a:defRPr sz="1200" kern="1200">
          <a:solidFill>
            <a:schemeClr val="tx2"/>
          </a:solidFill>
          <a:latin typeface="+mn-lt"/>
          <a:ea typeface="+mn-ea"/>
          <a:cs typeface="Arial" pitchFamily="34" charset="0"/>
        </a:defRPr>
      </a:lvl7pPr>
      <a:lvl8pPr marL="1080000" indent="-180000" algn="l" defTabSz="914103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100000"/>
        <a:buFont typeface="IBM Plex Sans" panose="020B0503050203000203" pitchFamily="34" charset="0"/>
        <a:buChar char="–"/>
        <a:defRPr sz="1200" kern="1200">
          <a:solidFill>
            <a:schemeClr val="tx2"/>
          </a:solidFill>
          <a:latin typeface="+mn-lt"/>
          <a:ea typeface="+mn-ea"/>
          <a:cs typeface="Arial" pitchFamily="34" charset="0"/>
        </a:defRPr>
      </a:lvl8pPr>
      <a:lvl9pPr marL="1260000" indent="-180000" algn="l" defTabSz="914103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100000"/>
        <a:buFont typeface="IBM Plex Sans" panose="020B0503050203000203" pitchFamily="34" charset="0"/>
        <a:buChar char="–"/>
        <a:defRPr sz="1200" kern="1200">
          <a:solidFill>
            <a:schemeClr val="tx2"/>
          </a:solidFill>
          <a:latin typeface="+mn-lt"/>
          <a:ea typeface="+mn-ea"/>
          <a:cs typeface="Arial" pitchFamily="34" charset="0"/>
        </a:defRPr>
      </a:lvl9pPr>
    </p:bodyStyle>
    <p:otherStyle>
      <a:defPPr>
        <a:defRPr lang="en-US"/>
      </a:defPPr>
      <a:lvl1pPr marL="0" algn="l" defTabSz="91410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52" algn="l" defTabSz="91410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03" algn="l" defTabSz="91410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55" algn="l" defTabSz="91410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206" algn="l" defTabSz="91410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57" algn="l" defTabSz="91410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308" algn="l" defTabSz="91410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60" algn="l" defTabSz="91410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411" algn="l" defTabSz="91410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hyperlink" Target="https://accelerators.org.au/hiaf-open-day-10-august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4.png"/><Relationship Id="rId7" Type="http://schemas.openxmlformats.org/officeDocument/2006/relationships/image" Target="../media/image26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0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52E87B-4296-86FA-BBFD-3B54B240C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F5FE3-854C-B91F-1CF1-5C3FA72DE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6000" y="324000"/>
            <a:ext cx="7596480" cy="1575174"/>
          </a:xfrm>
        </p:spPr>
        <p:txBody>
          <a:bodyPr anchor="t">
            <a:noAutofit/>
          </a:bodyPr>
          <a:lstStyle/>
          <a:p>
            <a:r>
              <a:rPr lang="en-US" sz="4000" dirty="0"/>
              <a:t>Investigating two-phonon </a:t>
            </a:r>
            <a:br>
              <a:rPr lang="en-US" sz="4000" dirty="0"/>
            </a:br>
            <a:r>
              <a:rPr lang="en-US" sz="4000" dirty="0"/>
              <a:t>γ-vibrational states in </a:t>
            </a:r>
            <a:r>
              <a:rPr lang="en-US" sz="4000" baseline="30000" dirty="0"/>
              <a:t>162</a:t>
            </a:r>
            <a:r>
              <a:rPr lang="en-US" sz="4000" dirty="0"/>
              <a:t>Dy through Coulomb excitation</a:t>
            </a:r>
            <a:endParaRPr lang="en-AU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31ECA2-D42B-BB56-5B64-A9C7EB4902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96000" y="2196001"/>
            <a:ext cx="3095980" cy="1455870"/>
          </a:xfrm>
        </p:spPr>
        <p:txBody>
          <a:bodyPr>
            <a:normAutofit lnSpcReduction="10000"/>
          </a:bodyPr>
          <a:lstStyle/>
          <a:p>
            <a:r>
              <a:rPr lang="en-AU" dirty="0"/>
              <a:t>By Tom Perissinotto</a:t>
            </a:r>
          </a:p>
          <a:p>
            <a:r>
              <a:rPr lang="en-AU" sz="1600" dirty="0"/>
              <a:t>PhD Candidate</a:t>
            </a:r>
          </a:p>
          <a:p>
            <a:r>
              <a:rPr lang="en-AU" sz="1600" dirty="0"/>
              <a:t>Department of Nuclear Physics and Accelerator Applications </a:t>
            </a:r>
          </a:p>
          <a:p>
            <a:r>
              <a:rPr lang="en-AU" sz="1600" dirty="0"/>
              <a:t>Australian National University</a:t>
            </a:r>
          </a:p>
        </p:txBody>
      </p:sp>
      <p:pic>
        <p:nvPicPr>
          <p:cNvPr id="10" name="Picture Placeholder 9" descr="A building next to a body of water&#10;&#10;AI-generated content may be incorrect.">
            <a:extLst>
              <a:ext uri="{FF2B5EF4-FFF2-40B4-BE49-F238E27FC236}">
                <a16:creationId xmlns:a16="http://schemas.microsoft.com/office/drawing/2014/main" id="{AA185A73-0F9F-7094-6CA7-4EA58826E62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20101" r="-1" b="-1"/>
          <a:stretch>
            <a:fillRect/>
          </a:stretch>
        </p:blipFill>
        <p:spPr>
          <a:xfrm>
            <a:off x="4571999" y="2196000"/>
            <a:ext cx="4213227" cy="2533163"/>
          </a:xfrm>
          <a:noFill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57ED579-F6D1-2E7D-3315-2F91357225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1800" y="3844843"/>
            <a:ext cx="1517377" cy="62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5916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11F97-827E-E311-E48E-5A0D684C3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BCBF5B-8C7D-47DB-99C8-D932637D8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0FDC3-0A73-4A9D-9617-B3FDA8B5591A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E08582-F639-CFCA-D01A-66497B028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Tom Perissinotto | Zakopane Conference on Nuclear Physics 2026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3F5D44-A6DA-E497-3CD1-111EF5496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5CE74-914C-4689-99FC-1AEF49CE2B47}" type="slidenum">
              <a:rPr lang="en-AU" smtClean="0"/>
              <a:pPr/>
              <a:t>10</a:t>
            </a:fld>
            <a:endParaRPr lang="en-AU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4ECA0BDD-FD6D-BEA9-EE6F-01120D726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24000"/>
            <a:ext cx="8478471" cy="398658"/>
          </a:xfrm>
        </p:spPr>
        <p:txBody>
          <a:bodyPr/>
          <a:lstStyle/>
          <a:p>
            <a:r>
              <a:rPr lang="en-AU" sz="2400" dirty="0"/>
              <a:t>How do the GOSIA minimisations compare to experimental results?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39DE657-5FFC-A3AF-B30B-21C7A60CC2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79" b="2489"/>
          <a:stretch>
            <a:fillRect/>
          </a:stretch>
        </p:blipFill>
        <p:spPr>
          <a:xfrm>
            <a:off x="604933" y="925305"/>
            <a:ext cx="7665049" cy="3865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168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C87D9-ADF5-2072-7DF4-DB238AC92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004742-2B71-7220-79C6-1FBB863D9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0FDC3-0A73-4A9D-9617-B3FDA8B5591A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279DF4-9AC8-F8EB-A2FA-686154BC0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Tom Perissinotto | Zakopane Conference on Nuclear Physics 2026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B6E106-59BF-D494-ED28-2575BF69F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5CE74-914C-4689-99FC-1AEF49CE2B47}" type="slidenum">
              <a:rPr lang="en-AU" smtClean="0"/>
              <a:pPr/>
              <a:t>11</a:t>
            </a:fld>
            <a:endParaRPr lang="en-AU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5CDB0C58-98E6-EF23-9731-37A0D1FF9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24000"/>
            <a:ext cx="8478471" cy="398658"/>
          </a:xfrm>
        </p:spPr>
        <p:txBody>
          <a:bodyPr/>
          <a:lstStyle/>
          <a:p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BE830E"/>
                </a:solidFill>
                <a:effectLst/>
                <a:uLnTx/>
                <a:uFillTx/>
                <a:latin typeface="Public Sans"/>
                <a:ea typeface="+mj-ea"/>
                <a:cs typeface="Arial" pitchFamily="34" charset="0"/>
              </a:rPr>
              <a:t>How do these results compare to previous measurements?</a:t>
            </a:r>
            <a:endParaRPr lang="en-AU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7B07FB5-FC82-1AAC-61DE-6412AB598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1" t="17801" r="8213" b="6299"/>
          <a:stretch>
            <a:fillRect/>
          </a:stretch>
        </p:blipFill>
        <p:spPr>
          <a:xfrm>
            <a:off x="904680" y="722658"/>
            <a:ext cx="7317110" cy="40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920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7F37E-100C-1BDF-798B-49083DE150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E79B10-9FC2-22A2-1C91-F3CCD430C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0FDC3-0A73-4A9D-9617-B3FDA8B5591A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00186D-3EBB-A6CB-91FE-6768E9FA9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Tom Perissinotto | Zakopane Conference on Nuclear Physics 2026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A570ED-CD2C-4532-2AE3-61793EA2E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5CE74-914C-4689-99FC-1AEF49CE2B47}" type="slidenum">
              <a:rPr lang="en-AU" smtClean="0"/>
              <a:pPr/>
              <a:t>12</a:t>
            </a:fld>
            <a:endParaRPr lang="en-AU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7932ACDE-F95F-A024-79E0-163B5F106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24000"/>
            <a:ext cx="8478471" cy="398658"/>
          </a:xfrm>
        </p:spPr>
        <p:txBody>
          <a:bodyPr/>
          <a:lstStyle/>
          <a:p>
            <a:r>
              <a:rPr lang="en-AU" sz="2400" dirty="0"/>
              <a:t>Suspected two-phonon states: What can we say?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210C11-20B2-A355-AC4A-79F060D832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1987" y="819603"/>
            <a:ext cx="5698365" cy="3979959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5D9DFF7-980E-01E9-4076-E86341354910}"/>
              </a:ext>
            </a:extLst>
          </p:cNvPr>
          <p:cNvCxnSpPr/>
          <p:nvPr/>
        </p:nvCxnSpPr>
        <p:spPr>
          <a:xfrm>
            <a:off x="4860032" y="3436004"/>
            <a:ext cx="0" cy="100811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F951F924-92AC-22E9-89E1-4C9563FECF48}"/>
              </a:ext>
            </a:extLst>
          </p:cNvPr>
          <p:cNvSpPr txBox="1"/>
          <p:nvPr/>
        </p:nvSpPr>
        <p:spPr>
          <a:xfrm>
            <a:off x="902502" y="1288817"/>
            <a:ext cx="12241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dirty="0"/>
              <a:t>Wu et al., 2001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F3F4CE1-1BFD-9F68-DC5A-404771431E5D}"/>
              </a:ext>
            </a:extLst>
          </p:cNvPr>
          <p:cNvCxnSpPr/>
          <p:nvPr/>
        </p:nvCxnSpPr>
        <p:spPr>
          <a:xfrm>
            <a:off x="5552901" y="927035"/>
            <a:ext cx="0" cy="100811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AF165740-B04D-05A2-D22C-3319D516C023}"/>
              </a:ext>
            </a:extLst>
          </p:cNvPr>
          <p:cNvCxnSpPr>
            <a:cxnSpLocks/>
            <a:stCxn id="23" idx="1"/>
          </p:cNvCxnSpPr>
          <p:nvPr/>
        </p:nvCxnSpPr>
        <p:spPr>
          <a:xfrm flipH="1">
            <a:off x="329341" y="1419622"/>
            <a:ext cx="573161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9381792-185A-60D6-A841-4D800A114A28}"/>
                  </a:ext>
                </a:extLst>
              </p:cNvPr>
              <p:cNvSpPr txBox="1"/>
              <p:nvPr/>
            </p:nvSpPr>
            <p:spPr>
              <a:xfrm>
                <a:off x="902501" y="857930"/>
                <a:ext cx="113948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AU" sz="1100" dirty="0"/>
                  <a:t>Two-</a:t>
                </a:r>
                <a14:m>
                  <m:oMath xmlns:m="http://schemas.openxmlformats.org/officeDocument/2006/math">
                    <m:r>
                      <a:rPr lang="en-US" sz="1100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AU" sz="1100" dirty="0"/>
                  <a:t>-phonon predictions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9381792-185A-60D6-A841-4D800A114A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501" y="857930"/>
                <a:ext cx="1139485" cy="430887"/>
              </a:xfrm>
              <a:prstGeom prst="rect">
                <a:avLst/>
              </a:prstGeom>
              <a:blipFill>
                <a:blip r:embed="rId4"/>
                <a:stretch>
                  <a:fillRect t="-1429" r="-1070" b="-1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9CE8C2D-AD88-9982-14B7-ECC2D31CA29C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329341" y="1073374"/>
            <a:ext cx="573160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3088D7A-1CA0-B666-73DF-C6083F0FE453}"/>
              </a:ext>
            </a:extLst>
          </p:cNvPr>
          <p:cNvCxnSpPr/>
          <p:nvPr/>
        </p:nvCxnSpPr>
        <p:spPr>
          <a:xfrm>
            <a:off x="6084168" y="927035"/>
            <a:ext cx="0" cy="10081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609D6B3-8E23-5904-6EF1-CE39D775D5C4}"/>
              </a:ext>
            </a:extLst>
          </p:cNvPr>
          <p:cNvCxnSpPr/>
          <p:nvPr/>
        </p:nvCxnSpPr>
        <p:spPr>
          <a:xfrm>
            <a:off x="4139952" y="927035"/>
            <a:ext cx="0" cy="10081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B72ACE37-07DF-A6EB-40B5-A7D6667A7538}"/>
              </a:ext>
            </a:extLst>
          </p:cNvPr>
          <p:cNvCxnSpPr/>
          <p:nvPr/>
        </p:nvCxnSpPr>
        <p:spPr>
          <a:xfrm>
            <a:off x="4144784" y="3436004"/>
            <a:ext cx="0" cy="10081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8EB3188E-7930-15E4-DD14-5F3BD16BE6C0}"/>
              </a:ext>
            </a:extLst>
          </p:cNvPr>
          <p:cNvCxnSpPr/>
          <p:nvPr/>
        </p:nvCxnSpPr>
        <p:spPr>
          <a:xfrm>
            <a:off x="6084168" y="3436004"/>
            <a:ext cx="0" cy="100811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6C35E70C-E4E3-3B1D-9D7D-AD5ADCCA0D75}"/>
              </a:ext>
            </a:extLst>
          </p:cNvPr>
          <p:cNvCxnSpPr/>
          <p:nvPr/>
        </p:nvCxnSpPr>
        <p:spPr>
          <a:xfrm>
            <a:off x="4697015" y="927035"/>
            <a:ext cx="0" cy="100811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8D0F28F-0AAB-80E3-2D33-EC4DDB4FE547}"/>
              </a:ext>
            </a:extLst>
          </p:cNvPr>
          <p:cNvCxnSpPr/>
          <p:nvPr/>
        </p:nvCxnSpPr>
        <p:spPr>
          <a:xfrm>
            <a:off x="5364088" y="3436004"/>
            <a:ext cx="0" cy="100811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0980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D5A15-8CAD-2781-4BA3-631F8808A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7F5A8B-E995-A9CC-3AFE-76BF3AB76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0FDC3-0A73-4A9D-9617-B3FDA8B5591A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39D760-741A-355E-CF92-8712A33E2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Tom Perissinotto | Zakopane Conference on Nuclear Physics 2026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E1B217-EFDC-914B-2309-3541A092C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5CE74-914C-4689-99FC-1AEF49CE2B47}" type="slidenum">
              <a:rPr lang="en-AU" smtClean="0"/>
              <a:pPr/>
              <a:t>13</a:t>
            </a:fld>
            <a:endParaRPr lang="en-AU" dirty="0"/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757A889F-0D48-0657-0F07-152A09FB3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24000"/>
            <a:ext cx="8478471" cy="398658"/>
          </a:xfrm>
        </p:spPr>
        <p:txBody>
          <a:bodyPr/>
          <a:lstStyle/>
          <a:p>
            <a:r>
              <a:rPr lang="en-US" dirty="0"/>
              <a:t>What’s next?</a:t>
            </a:r>
            <a:endParaRPr lang="en-A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98153D9-BD90-7D3B-CD2A-87733567C902}"/>
                  </a:ext>
                </a:extLst>
              </p:cNvPr>
              <p:cNvSpPr txBox="1"/>
              <p:nvPr/>
            </p:nvSpPr>
            <p:spPr>
              <a:xfrm>
                <a:off x="292430" y="827783"/>
                <a:ext cx="5863746" cy="28610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Measurements with higher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1" smtClean="0">
                        <a:latin typeface="Cambria Math" panose="02040503050406030204" pitchFamily="18" charset="0"/>
                      </a:rPr>
                      <m:t>Z</m:t>
                    </m:r>
                  </m:oMath>
                </a14:m>
                <a:r>
                  <a:rPr lang="en-US" dirty="0"/>
                  <a:t> beams</a:t>
                </a:r>
              </a:p>
              <a:p>
                <a:pPr marL="742836" lvl="1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INFN </a:t>
                </a:r>
                <a:r>
                  <a:rPr lang="en-US" dirty="0" err="1"/>
                  <a:t>Legnaro</a:t>
                </a:r>
                <a:r>
                  <a:rPr lang="en-US" dirty="0"/>
                  <a:t> in April 2025 with </a:t>
                </a:r>
                <a:r>
                  <a:rPr lang="en-US" baseline="30000" dirty="0"/>
                  <a:t>32</a:t>
                </a:r>
                <a:r>
                  <a:rPr lang="en-US" dirty="0"/>
                  <a:t>S beam</a:t>
                </a:r>
              </a:p>
              <a:p>
                <a:pPr marL="742836" lvl="1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ANU in November 2026 with </a:t>
                </a:r>
                <a:r>
                  <a:rPr lang="en-US" baseline="30000" dirty="0"/>
                  <a:t>58</a:t>
                </a:r>
                <a:r>
                  <a:rPr lang="en-US" dirty="0"/>
                  <a:t>Ni beam?</a:t>
                </a:r>
                <a:br>
                  <a:rPr lang="en-US" dirty="0"/>
                </a:b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Different combinations of beam/energy for more constraints on </a:t>
                </a:r>
                <a:r>
                  <a:rPr lang="en-US" dirty="0" err="1"/>
                  <a:t>minimisation</a:t>
                </a:r>
                <a:endParaRPr lang="en-US" dirty="0"/>
              </a:p>
              <a:p>
                <a:pPr marL="742836" lvl="1" indent="-28575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New particle detector upgrade for HIAF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Search in other rare-earth nuclei?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D98153D9-BD90-7D3B-CD2A-87733567C9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430" y="827783"/>
                <a:ext cx="5863746" cy="2861040"/>
              </a:xfrm>
              <a:prstGeom prst="rect">
                <a:avLst/>
              </a:prstGeom>
              <a:blipFill>
                <a:blip r:embed="rId2"/>
                <a:stretch>
                  <a:fillRect l="-624" t="-853" b="-213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Picture 2" descr="Atomic nucleus - Wikipedia">
            <a:extLst>
              <a:ext uri="{FF2B5EF4-FFF2-40B4-BE49-F238E27FC236}">
                <a16:creationId xmlns:a16="http://schemas.microsoft.com/office/drawing/2014/main" id="{127292BF-4D46-7037-C5E4-36F0A62360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7205" y="1449208"/>
            <a:ext cx="2238552" cy="223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4894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91A56A-73D2-797A-E066-E46DE4028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0FDC3-0A73-4A9D-9617-B3FDA8B5591A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79A0D1-3A98-0A67-E30D-792DF810A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Tom Perissinotto | Zakopane Conference on Nuclear Physics 2026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3F508-D971-CBD7-3451-41C98EB5C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5CE74-914C-4689-99FC-1AEF49CE2B47}" type="slidenum">
              <a:rPr lang="en-AU" smtClean="0"/>
              <a:pPr/>
              <a:t>14</a:t>
            </a:fld>
            <a:endParaRPr lang="en-AU" dirty="0"/>
          </a:p>
        </p:txBody>
      </p:sp>
      <p:pic>
        <p:nvPicPr>
          <p:cNvPr id="8" name="Picture 2" descr="Untitled Document">
            <a:extLst>
              <a:ext uri="{FF2B5EF4-FFF2-40B4-BE49-F238E27FC236}">
                <a16:creationId xmlns:a16="http://schemas.microsoft.com/office/drawing/2014/main" id="{9AE4F934-6789-F86A-F91B-B80B1DC47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1029" y="2554614"/>
            <a:ext cx="3091451" cy="2071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AGATA Home Page | AGATA">
            <a:extLst>
              <a:ext uri="{FF2B5EF4-FFF2-40B4-BE49-F238E27FC236}">
                <a16:creationId xmlns:a16="http://schemas.microsoft.com/office/drawing/2014/main" id="{31DDD2A0-1D23-D17A-5132-984CC8E98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959" y="228871"/>
            <a:ext cx="2766123" cy="207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7EB62D3-DFC0-412C-164C-21BC7FC55F93}"/>
              </a:ext>
            </a:extLst>
          </p:cNvPr>
          <p:cNvSpPr txBox="1"/>
          <p:nvPr/>
        </p:nvSpPr>
        <p:spPr>
          <a:xfrm>
            <a:off x="6371730" y="2283718"/>
            <a:ext cx="19500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400" b="1" noProof="0" dirty="0"/>
              <a:t>INFN Legnaro, Italy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060F8E-0B81-0443-FA65-ECCF0C011BCC}"/>
              </a:ext>
            </a:extLst>
          </p:cNvPr>
          <p:cNvSpPr txBox="1"/>
          <p:nvPr/>
        </p:nvSpPr>
        <p:spPr>
          <a:xfrm>
            <a:off x="6371730" y="-20538"/>
            <a:ext cx="19500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400" b="1" noProof="0" dirty="0"/>
              <a:t>AGATA Array</a:t>
            </a: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6DC86836-B546-6936-07D1-19D06F03F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24000"/>
            <a:ext cx="8478471" cy="398658"/>
          </a:xfrm>
        </p:spPr>
        <p:txBody>
          <a:bodyPr/>
          <a:lstStyle/>
          <a:p>
            <a:r>
              <a:rPr lang="en-AU" sz="2400" baseline="30000" dirty="0"/>
              <a:t>32</a:t>
            </a:r>
            <a:r>
              <a:rPr lang="en-AU" sz="2400" dirty="0"/>
              <a:t>S beam at </a:t>
            </a:r>
            <a:r>
              <a:rPr lang="en-AU" sz="2400" dirty="0" err="1"/>
              <a:t>Legnaro</a:t>
            </a:r>
            <a:r>
              <a:rPr lang="en-AU" sz="2400" dirty="0"/>
              <a:t>, 2025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98B898D-35A8-A04A-1282-E6A35EE8C6D3}"/>
              </a:ext>
            </a:extLst>
          </p:cNvPr>
          <p:cNvSpPr txBox="1"/>
          <p:nvPr/>
        </p:nvSpPr>
        <p:spPr>
          <a:xfrm>
            <a:off x="324000" y="771550"/>
            <a:ext cx="5067724" cy="4016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700" baseline="30000" dirty="0"/>
              <a:t>32</a:t>
            </a:r>
            <a:r>
              <a:rPr lang="en-AU" sz="1700" dirty="0"/>
              <a:t>S beam at 120MeV delivered by the XTU tandem accelerator in at INFN </a:t>
            </a:r>
            <a:r>
              <a:rPr lang="en-AU" sz="1700" dirty="0" err="1"/>
              <a:t>Legnaro</a:t>
            </a:r>
            <a:endParaRPr lang="en-AU" sz="1700" baseline="30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700" dirty="0"/>
              <a:t>Same target as ANU experiment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700" dirty="0"/>
              <a:t>AGATA + Spider used for detection</a:t>
            </a:r>
          </a:p>
          <a:p>
            <a:pPr marL="742836" lvl="1" indent="-285750">
              <a:buFont typeface="Arial" panose="020B0604020202020204" pitchFamily="34" charset="0"/>
              <a:buChar char="•"/>
            </a:pPr>
            <a:r>
              <a:rPr lang="en-AU" sz="1700" dirty="0"/>
              <a:t>Much higher statistics, on top of higher beam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700" dirty="0"/>
              <a:t>Analysis performed by Prof. Claes </a:t>
            </a:r>
            <a:r>
              <a:rPr lang="en-AU" sz="1700" dirty="0" err="1"/>
              <a:t>Fahlander</a:t>
            </a:r>
            <a:r>
              <a:rPr lang="en-AU" sz="1700" dirty="0"/>
              <a:t> and Rickard du Reitz from Lund University, Sweden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1700" dirty="0"/>
              <a:t>Eventual goal is to combine data-sets for maximum constraints on matrix elements</a:t>
            </a:r>
          </a:p>
        </p:txBody>
      </p:sp>
    </p:spTree>
    <p:extLst>
      <p:ext uri="{BB962C8B-B14F-4D97-AF65-F5344CB8AC3E}">
        <p14:creationId xmlns:p14="http://schemas.microsoft.com/office/powerpoint/2010/main" val="3285874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D5AE4F0-0A5B-479C-B760-4E75E97FB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2400" dirty="0"/>
              <a:t>Preliminary results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D7ADE6-8BEA-5DFB-99D1-A86D7B9207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0FDC3-0A73-4A9D-9617-B3FDA8B5591A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F36113-101C-D921-1619-B40DEC6296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Tom Perissinotto | Zakopane Conference on Nuclear Physics 2026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8C0716-A5A9-71C9-AF87-E9A698FD2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5CE74-914C-4689-99FC-1AEF49CE2B47}" type="slidenum">
              <a:rPr lang="en-AU" smtClean="0"/>
              <a:pPr/>
              <a:t>15</a:t>
            </a:fld>
            <a:endParaRPr lang="en-AU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5105937-D668-A32C-9714-8F7B7E51862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2" r="3818" b="6251"/>
          <a:stretch>
            <a:fillRect/>
          </a:stretch>
        </p:blipFill>
        <p:spPr>
          <a:xfrm>
            <a:off x="1763688" y="722658"/>
            <a:ext cx="5544616" cy="3937324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F1198F0-52B4-86E7-EB5B-B4BDA0525376}"/>
              </a:ext>
            </a:extLst>
          </p:cNvPr>
          <p:cNvCxnSpPr>
            <a:cxnSpLocks/>
          </p:cNvCxnSpPr>
          <p:nvPr/>
        </p:nvCxnSpPr>
        <p:spPr>
          <a:xfrm flipV="1">
            <a:off x="1763688" y="2355726"/>
            <a:ext cx="1080120" cy="792088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C6B2B99-F516-FC6D-8067-AD1758EABED1}"/>
                  </a:ext>
                </a:extLst>
              </p:cNvPr>
              <p:cNvSpPr txBox="1"/>
              <p:nvPr/>
            </p:nvSpPr>
            <p:spPr>
              <a:xfrm>
                <a:off x="107504" y="3147814"/>
                <a:ext cx="19442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AU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AU" sz="1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AU" sz="1400" dirty="0"/>
                  <a:t> band at 1666 keV strongly populated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C6B2B99-F516-FC6D-8067-AD1758EABE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147814"/>
                <a:ext cx="1944216" cy="523220"/>
              </a:xfrm>
              <a:prstGeom prst="rect">
                <a:avLst/>
              </a:prstGeom>
              <a:blipFill>
                <a:blip r:embed="rId3"/>
                <a:stretch>
                  <a:fillRect t="-1163" r="-627" b="-1162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1DE97B1-F4DB-D680-7647-E0C26AC63016}"/>
              </a:ext>
            </a:extLst>
          </p:cNvPr>
          <p:cNvCxnSpPr>
            <a:cxnSpLocks/>
            <a:stCxn id="14" idx="2"/>
          </p:cNvCxnSpPr>
          <p:nvPr/>
        </p:nvCxnSpPr>
        <p:spPr>
          <a:xfrm flipH="1">
            <a:off x="7164288" y="1475681"/>
            <a:ext cx="905204" cy="447997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0431A99-C029-919F-A3EF-A113513E58EE}"/>
              </a:ext>
            </a:extLst>
          </p:cNvPr>
          <p:cNvSpPr txBox="1"/>
          <p:nvPr/>
        </p:nvSpPr>
        <p:spPr>
          <a:xfrm>
            <a:off x="7097384" y="952461"/>
            <a:ext cx="19442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400" dirty="0"/>
              <a:t>Population of states up to 2.1 MeV</a:t>
            </a:r>
          </a:p>
        </p:txBody>
      </p:sp>
    </p:spTree>
    <p:extLst>
      <p:ext uri="{BB962C8B-B14F-4D97-AF65-F5344CB8AC3E}">
        <p14:creationId xmlns:p14="http://schemas.microsoft.com/office/powerpoint/2010/main" val="677091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69F52D-DED9-D309-60C8-2C11A9ED5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DAA77-E634-AEE3-31EB-0D355897FE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0FDC3-0A73-4A9D-9617-B3FDA8B5591A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884983-B7F4-A0FE-46BB-BBCA63552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Tom Perissinotto | Zakopane Conference on Nuclear Physics 2026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CE1695-017E-366B-69AD-48D8EB38D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5CE74-914C-4689-99FC-1AEF49CE2B47}" type="slidenum">
              <a:rPr lang="en-AU" smtClean="0"/>
              <a:pPr/>
              <a:t>16</a:t>
            </a:fld>
            <a:endParaRPr lang="en-AU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E2D64785-46A1-379B-F48E-87C8E6A79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24000"/>
            <a:ext cx="8478471" cy="398658"/>
          </a:xfrm>
        </p:spPr>
        <p:txBody>
          <a:bodyPr/>
          <a:lstStyle/>
          <a:p>
            <a:r>
              <a:rPr lang="en-US" sz="2400" dirty="0"/>
              <a:t>New Particle Detector – “Death Star”</a:t>
            </a:r>
            <a:endParaRPr lang="en-AU" sz="24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BC2063B-F492-966D-6C35-9A63406F4B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58" t="29152" r="20455" b="18251"/>
          <a:stretch>
            <a:fillRect/>
          </a:stretch>
        </p:blipFill>
        <p:spPr>
          <a:xfrm>
            <a:off x="326566" y="1268631"/>
            <a:ext cx="3585904" cy="296421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09234DE-6F3E-C908-921D-883DD4477662}"/>
              </a:ext>
            </a:extLst>
          </p:cNvPr>
          <p:cNvSpPr/>
          <p:nvPr/>
        </p:nvSpPr>
        <p:spPr>
          <a:xfrm>
            <a:off x="4067944" y="2506115"/>
            <a:ext cx="2232248" cy="199175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9A75E4D-64BD-C3B6-07FF-466FEB016857}"/>
              </a:ext>
            </a:extLst>
          </p:cNvPr>
          <p:cNvSpPr/>
          <p:nvPr/>
        </p:nvSpPr>
        <p:spPr>
          <a:xfrm>
            <a:off x="6660232" y="2499886"/>
            <a:ext cx="2232248" cy="199175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pic>
        <p:nvPicPr>
          <p:cNvPr id="16" name="Picture 15" descr="Diagram of a voltage and a gate&#10;&#10;AI-generated content may be incorrect.">
            <a:extLst>
              <a:ext uri="{FF2B5EF4-FFF2-40B4-BE49-F238E27FC236}">
                <a16:creationId xmlns:a16="http://schemas.microsoft.com/office/drawing/2014/main" id="{8AED32D7-C4A0-BEE7-9505-9DAD520002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814" y="2571750"/>
            <a:ext cx="1920675" cy="186247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F2E2189-EFEC-1D83-3C4B-BE0F1773A592}"/>
              </a:ext>
            </a:extLst>
          </p:cNvPr>
          <p:cNvSpPr txBox="1"/>
          <p:nvPr/>
        </p:nvSpPr>
        <p:spPr>
          <a:xfrm>
            <a:off x="4067944" y="4499858"/>
            <a:ext cx="376769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/>
              <a:t>M. Reece, “Challenging Nuclear Vibrations with Particle-Gamma Spectroscopy,” Australian National University, 2022.</a:t>
            </a:r>
            <a:endParaRPr lang="en-US" sz="700" dirty="0">
              <a:effectLst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9D828AC-DE4E-F23D-5845-714C2D7125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43746" y="2660634"/>
            <a:ext cx="2090358" cy="168470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9586F6F-838D-7390-C2A2-841414947C30}"/>
                  </a:ext>
                </a:extLst>
              </p:cNvPr>
              <p:cNvSpPr txBox="1"/>
              <p:nvPr/>
            </p:nvSpPr>
            <p:spPr>
              <a:xfrm>
                <a:off x="4139952" y="661154"/>
                <a:ext cx="4752528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AU" sz="1400" dirty="0"/>
                  <a:t>Phoswich design – two layers of inorganic plastic scintillators for particle identification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AU" sz="1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AU" sz="1400" b="0" i="1" smtClean="0">
                        <a:latin typeface="Cambria Math" panose="02040503050406030204" pitchFamily="18" charset="0"/>
                      </a:rPr>
                      <m:t>≈65%</m:t>
                    </m:r>
                  </m:oMath>
                </a14:m>
                <a:r>
                  <a:rPr lang="en-AU" sz="1400" dirty="0"/>
                  <a:t> of </a:t>
                </a:r>
                <a14:m>
                  <m:oMath xmlns:m="http://schemas.openxmlformats.org/officeDocument/2006/math">
                    <m:r>
                      <a:rPr lang="en-AU" sz="1400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AU" sz="1400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AU" sz="1400" dirty="0"/>
                  <a:t> angular coverage, about 14x more Coulomb excitation yields expected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AU" sz="1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AU" sz="1400" dirty="0"/>
                  <a:t>Hopefully operational later this year, commissioning for early 2027</a:t>
                </a: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9586F6F-838D-7390-C2A2-841414947C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661154"/>
                <a:ext cx="4752528" cy="1815882"/>
              </a:xfrm>
              <a:prstGeom prst="rect">
                <a:avLst/>
              </a:prstGeom>
              <a:blipFill>
                <a:blip r:embed="rId6"/>
                <a:stretch>
                  <a:fillRect l="-128" t="-336" b="-268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9403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D5B66-3536-D965-7B55-8C0A2351A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195486"/>
            <a:ext cx="5400600" cy="852595"/>
          </a:xfrm>
        </p:spPr>
        <p:txBody>
          <a:bodyPr/>
          <a:lstStyle/>
          <a:p>
            <a:r>
              <a:rPr lang="en-US" dirty="0"/>
              <a:t>THANK YOU</a:t>
            </a:r>
            <a:endParaRPr lang="en-A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071EC7-171B-9366-CD61-69F43B985DDB}"/>
              </a:ext>
            </a:extLst>
          </p:cNvPr>
          <p:cNvSpPr txBox="1"/>
          <p:nvPr/>
        </p:nvSpPr>
        <p:spPr>
          <a:xfrm>
            <a:off x="2123728" y="1059582"/>
            <a:ext cx="6624736" cy="119981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b="1" dirty="0"/>
              <a:t>Australian National University</a:t>
            </a:r>
          </a:p>
          <a:p>
            <a:r>
              <a:rPr lang="en-US" dirty="0"/>
              <a:t>AJ Mitchell, Ben Coombes, Jack Woodside, </a:t>
            </a:r>
            <a:r>
              <a:rPr lang="en-AU" dirty="0"/>
              <a:t>Rikako Kono, Lachlan McKie, Andrew </a:t>
            </a:r>
            <a:r>
              <a:rPr lang="en-AU" dirty="0" err="1"/>
              <a:t>Stuchbery</a:t>
            </a:r>
            <a:r>
              <a:rPr lang="en-AU" dirty="0"/>
              <a:t>, Gregory Lane, Aditya Babu, Victoria Bashu, </a:t>
            </a:r>
            <a:r>
              <a:rPr lang="en-AU" dirty="0" err="1"/>
              <a:t>Ferdos</a:t>
            </a:r>
            <a:r>
              <a:rPr lang="en-AU" dirty="0"/>
              <a:t> </a:t>
            </a:r>
            <a:r>
              <a:rPr lang="en-AU" dirty="0" err="1"/>
              <a:t>Dastgiri</a:t>
            </a:r>
            <a:endParaRPr lang="en-A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B3B0F9-D628-44A9-7039-B8D2838CC7CF}"/>
              </a:ext>
            </a:extLst>
          </p:cNvPr>
          <p:cNvSpPr txBox="1"/>
          <p:nvPr/>
        </p:nvSpPr>
        <p:spPr>
          <a:xfrm>
            <a:off x="2123728" y="2329995"/>
            <a:ext cx="3096344" cy="14766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b="1" dirty="0"/>
              <a:t>Lund University</a:t>
            </a:r>
          </a:p>
          <a:p>
            <a:r>
              <a:rPr lang="en-AU" dirty="0"/>
              <a:t>Claes </a:t>
            </a:r>
            <a:r>
              <a:rPr lang="en-AU" dirty="0" err="1"/>
              <a:t>Fahlander</a:t>
            </a:r>
            <a:endParaRPr lang="en-AU" dirty="0"/>
          </a:p>
          <a:p>
            <a:endParaRPr lang="en-AU" dirty="0"/>
          </a:p>
          <a:p>
            <a:r>
              <a:rPr lang="en-AU" b="1" dirty="0"/>
              <a:t>Northern Border University</a:t>
            </a:r>
          </a:p>
          <a:p>
            <a:r>
              <a:rPr lang="en-AU" dirty="0"/>
              <a:t>Hanaa </a:t>
            </a:r>
            <a:r>
              <a:rPr lang="en-AU" dirty="0" err="1"/>
              <a:t>Alshamnari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863480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D857CD-BEC0-28C2-072F-636C216E9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167232-1C51-25BB-5C2A-0AD2DA836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0FDC3-0A73-4A9D-9617-B3FDA8B5591A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9CEE8D-C567-3152-5443-8A4F9AF14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Tom Perissinotto | Zakopane Conference on Nuclear Physics 2026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B57A84-DDD3-65B7-00AE-F9CEB7875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5CE74-914C-4689-99FC-1AEF49CE2B47}" type="slidenum">
              <a:rPr lang="en-AU" smtClean="0"/>
              <a:pPr/>
              <a:t>18</a:t>
            </a:fld>
            <a:endParaRPr lang="en-AU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4432D069-CF7E-3C86-F5AC-3B81B9C3D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24000"/>
            <a:ext cx="8478471" cy="398658"/>
          </a:xfrm>
        </p:spPr>
        <p:txBody>
          <a:bodyPr/>
          <a:lstStyle/>
          <a:p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BE830E"/>
                </a:solidFill>
                <a:effectLst/>
                <a:uLnTx/>
                <a:uFillTx/>
                <a:latin typeface="Public Sans"/>
                <a:ea typeface="+mj-ea"/>
                <a:cs typeface="Arial" pitchFamily="34" charset="0"/>
              </a:rPr>
              <a:t>How do these results compare to previous measurements?</a:t>
            </a:r>
            <a:endParaRPr lang="en-AU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18FA448-9753-DA49-31FB-71E2F61AAA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093" y="722658"/>
            <a:ext cx="7345815" cy="4034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5904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57EA0-A399-8673-A19D-042C81886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1648D-C64F-05C3-83C5-4E2CDD819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0FDC3-0A73-4A9D-9617-B3FDA8B5591A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A45F88-C3B4-EF3B-D679-24ADE8013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Tom Perissinotto | Zakopane Conference on Nuclear Physics 2026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B5239C-65DF-15D7-7E0A-23097BACD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5CE74-914C-4689-99FC-1AEF49CE2B47}" type="slidenum">
              <a:rPr lang="en-AU" smtClean="0"/>
              <a:pPr/>
              <a:t>19</a:t>
            </a:fld>
            <a:endParaRPr lang="en-AU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0BE86BD9-A5DC-DF42-8004-807537364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24000"/>
            <a:ext cx="8478471" cy="398658"/>
          </a:xfrm>
        </p:spPr>
        <p:txBody>
          <a:bodyPr/>
          <a:lstStyle/>
          <a:p>
            <a:r>
              <a:rPr kumimoji="0" lang="en-AU" sz="2400" b="0" i="0" u="none" strike="noStrike" kern="1200" cap="none" spc="0" normalizeH="0" baseline="0" noProof="0" dirty="0">
                <a:ln>
                  <a:noFill/>
                </a:ln>
                <a:solidFill>
                  <a:srgbClr val="BE830E"/>
                </a:solidFill>
                <a:effectLst/>
                <a:uLnTx/>
                <a:uFillTx/>
                <a:latin typeface="Public Sans"/>
                <a:ea typeface="+mj-ea"/>
                <a:cs typeface="Arial" pitchFamily="34" charset="0"/>
              </a:rPr>
              <a:t>How do these results compare to previous measurements?</a:t>
            </a:r>
            <a:endParaRPr lang="en-AU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0B820C-A883-306A-8198-A44A6E74E4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9045" y="1081911"/>
            <a:ext cx="5425910" cy="297967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33BA4A3-AD35-8E42-3D40-30E5FB7855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824" y="572014"/>
            <a:ext cx="7642352" cy="4095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211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CDB7DA-2AA1-50AE-BC8C-C4A03B1AB1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0FDC3-0A73-4A9D-9617-B3FDA8B5591A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D3E991-363F-660E-EB6A-4E5ADACF7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Tom Perissinotto | Zakopane Conference on Nuclear Physics 2026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2FA4FF-ADDA-71FA-3DF5-83BBF11F3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5CE74-914C-4689-99FC-1AEF49CE2B47}" type="slidenum">
              <a:rPr lang="en-AU" smtClean="0"/>
              <a:pPr/>
              <a:t>2</a:t>
            </a:fld>
            <a:endParaRPr lang="en-AU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8A0384A-86DB-1116-F715-2A7AEF69FC53}"/>
              </a:ext>
            </a:extLst>
          </p:cNvPr>
          <p:cNvSpPr/>
          <p:nvPr/>
        </p:nvSpPr>
        <p:spPr>
          <a:xfrm>
            <a:off x="290394" y="377471"/>
            <a:ext cx="3039044" cy="41384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79FA0A7-F465-6680-7C5A-D3B961CFBC64}"/>
              </a:ext>
            </a:extLst>
          </p:cNvPr>
          <p:cNvSpPr/>
          <p:nvPr/>
        </p:nvSpPr>
        <p:spPr>
          <a:xfrm>
            <a:off x="5814564" y="377470"/>
            <a:ext cx="3039044" cy="413849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F009069-5684-67C4-1D6D-389E33BAEE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3811" y="451450"/>
            <a:ext cx="2954555" cy="3759251"/>
          </a:xfrm>
          <a:prstGeom prst="rect">
            <a:avLst/>
          </a:prstGeom>
        </p:spPr>
      </p:pic>
      <p:pic>
        <p:nvPicPr>
          <p:cNvPr id="10" name="Picture 9" descr="A screenshot of a computer&#10;&#10;AI-generated content may be incorrect.">
            <a:extLst>
              <a:ext uri="{FF2B5EF4-FFF2-40B4-BE49-F238E27FC236}">
                <a16:creationId xmlns:a16="http://schemas.microsoft.com/office/drawing/2014/main" id="{71DC058F-01E9-1208-4012-549A6EBEBE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647" y="843558"/>
            <a:ext cx="2434877" cy="362957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192B009-443B-FB79-377C-1F49F736E467}"/>
              </a:ext>
            </a:extLst>
          </p:cNvPr>
          <p:cNvSpPr txBox="1"/>
          <p:nvPr/>
        </p:nvSpPr>
        <p:spPr>
          <a:xfrm>
            <a:off x="3779912" y="4510992"/>
            <a:ext cx="5246870" cy="294410"/>
          </a:xfrm>
          <a:prstGeom prst="rect">
            <a:avLst/>
          </a:prstGeom>
          <a:noFill/>
        </p:spPr>
        <p:txBody>
          <a:bodyPr wrap="square" numCol="2">
            <a:normAutofit fontScale="85000" lnSpcReduction="10000"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825" dirty="0"/>
              <a:t>[1] C. Y. Wu et al., Phys. Rev. C, vol. 64, no. 6, 2001.</a:t>
            </a:r>
          </a:p>
          <a:p>
            <a:r>
              <a:rPr lang="en-AU" sz="825" dirty="0"/>
              <a:t>[2] F. </a:t>
            </a:r>
            <a:r>
              <a:rPr lang="en-AU" sz="825" dirty="0" err="1"/>
              <a:t>Corminboeuf</a:t>
            </a:r>
            <a:r>
              <a:rPr lang="en-AU" sz="825" dirty="0"/>
              <a:t> et al., Phys. Rev. C, vol. 56, no. 3, 1997.</a:t>
            </a:r>
          </a:p>
          <a:p>
            <a:r>
              <a:rPr lang="en-AU" sz="825" dirty="0"/>
              <a:t>[3] C. </a:t>
            </a:r>
            <a:r>
              <a:rPr lang="en-AU" sz="825" dirty="0" err="1"/>
              <a:t>Fahlander</a:t>
            </a:r>
            <a:r>
              <a:rPr lang="en-AU" sz="825" dirty="0"/>
              <a:t> et al., Phys. </a:t>
            </a:r>
            <a:r>
              <a:rPr lang="en-AU" sz="825" dirty="0" err="1"/>
              <a:t>Lett.B</a:t>
            </a:r>
            <a:r>
              <a:rPr lang="en-AU" sz="825" dirty="0"/>
              <a:t>, vol. 388, no. 3, 1996.</a:t>
            </a:r>
          </a:p>
          <a:p>
            <a:r>
              <a:rPr lang="en-AU" sz="825" dirty="0"/>
              <a:t>[4] H. G. Borner et al., Phys. Rev. Lett., vol. 66, 1991.</a:t>
            </a: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E6F7E928-B7D3-1DAC-E31C-317F889826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394" y="66456"/>
            <a:ext cx="3039044" cy="303534"/>
          </a:xfrm>
        </p:spPr>
        <p:txBody>
          <a:bodyPr/>
          <a:lstStyle/>
          <a:p>
            <a:pPr algn="ctr"/>
            <a:r>
              <a:rPr lang="en-US" sz="2400" dirty="0"/>
              <a:t>What We Expect…</a:t>
            </a:r>
            <a:endParaRPr lang="en-AU" sz="2400" dirty="0"/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9DAF9F21-5ADF-077D-B1E2-6C7892A71323}"/>
              </a:ext>
            </a:extLst>
          </p:cNvPr>
          <p:cNvSpPr txBox="1">
            <a:spLocks/>
          </p:cNvSpPr>
          <p:nvPr/>
        </p:nvSpPr>
        <p:spPr>
          <a:xfrm>
            <a:off x="5814564" y="73936"/>
            <a:ext cx="3039041" cy="30353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10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0" kern="1200">
                <a:solidFill>
                  <a:schemeClr val="accent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2400" dirty="0"/>
              <a:t>What We See…</a:t>
            </a:r>
            <a:endParaRPr lang="en-AU" sz="2400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3FA39A1-7BA3-5777-1570-AE53318D5EC5}"/>
              </a:ext>
            </a:extLst>
          </p:cNvPr>
          <p:cNvCxnSpPr>
            <a:cxnSpLocks/>
            <a:stCxn id="15" idx="1"/>
          </p:cNvCxnSpPr>
          <p:nvPr/>
        </p:nvCxnSpPr>
        <p:spPr>
          <a:xfrm flipH="1">
            <a:off x="2915816" y="894403"/>
            <a:ext cx="478176" cy="525219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708CACB7-A8CA-EF49-787B-F4276DDF24D9}"/>
              </a:ext>
            </a:extLst>
          </p:cNvPr>
          <p:cNvSpPr txBox="1"/>
          <p:nvPr/>
        </p:nvSpPr>
        <p:spPr>
          <a:xfrm>
            <a:off x="3393992" y="525071"/>
            <a:ext cx="244974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Spin-parities arise from different coupling configurations.</a:t>
            </a:r>
            <a:endParaRPr lang="en-AU" sz="18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E52D030-C029-3AA6-5A8A-C46EDABD4094}"/>
              </a:ext>
            </a:extLst>
          </p:cNvPr>
          <p:cNvCxnSpPr>
            <a:cxnSpLocks/>
            <a:stCxn id="17" idx="1"/>
          </p:cNvCxnSpPr>
          <p:nvPr/>
        </p:nvCxnSpPr>
        <p:spPr>
          <a:xfrm flipH="1">
            <a:off x="2924194" y="1933871"/>
            <a:ext cx="583480" cy="131826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E1D9E60-ADC2-77AE-9C41-BC4C54646FA3}"/>
              </a:ext>
            </a:extLst>
          </p:cNvPr>
          <p:cNvSpPr txBox="1"/>
          <p:nvPr/>
        </p:nvSpPr>
        <p:spPr>
          <a:xfrm>
            <a:off x="3507674" y="1672261"/>
            <a:ext cx="203397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Strong transitions to single-phonon state.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0D265D6-B72D-11BE-6A9D-85077827B210}"/>
                  </a:ext>
                </a:extLst>
              </p:cNvPr>
              <p:cNvSpPr txBox="1"/>
              <p:nvPr/>
            </p:nvSpPr>
            <p:spPr>
              <a:xfrm>
                <a:off x="1205327" y="3285853"/>
                <a:ext cx="1547557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AU" sz="1400" dirty="0"/>
                  <a:t>Single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AU" sz="1400" dirty="0"/>
                  <a:t>-phonon vibrational band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0D265D6-B72D-11BE-6A9D-85077827B2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5327" y="3285853"/>
                <a:ext cx="1547557" cy="523220"/>
              </a:xfrm>
              <a:prstGeom prst="rect">
                <a:avLst/>
              </a:prstGeom>
              <a:blipFill>
                <a:blip r:embed="rId4"/>
                <a:stretch>
                  <a:fillRect l="-1181" t="-2326" r="-2362" b="-1162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C45E92A-086A-1C8B-8BCB-69288891D7EC}"/>
              </a:ext>
            </a:extLst>
          </p:cNvPr>
          <p:cNvCxnSpPr>
            <a:cxnSpLocks/>
            <a:stCxn id="18" idx="0"/>
          </p:cNvCxnSpPr>
          <p:nvPr/>
        </p:nvCxnSpPr>
        <p:spPr>
          <a:xfrm flipV="1">
            <a:off x="1979106" y="2973396"/>
            <a:ext cx="0" cy="312457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0" name="Oval 19">
            <a:extLst>
              <a:ext uri="{FF2B5EF4-FFF2-40B4-BE49-F238E27FC236}">
                <a16:creationId xmlns:a16="http://schemas.microsoft.com/office/drawing/2014/main" id="{7E8FB6D0-E6C6-2D66-F08F-DE943C83DC42}"/>
              </a:ext>
            </a:extLst>
          </p:cNvPr>
          <p:cNvSpPr/>
          <p:nvPr/>
        </p:nvSpPr>
        <p:spPr>
          <a:xfrm>
            <a:off x="5843737" y="598732"/>
            <a:ext cx="1042154" cy="3977071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70196C7-CB9E-1559-BDFC-778D46B9ECED}"/>
              </a:ext>
            </a:extLst>
          </p:cNvPr>
          <p:cNvCxnSpPr>
            <a:cxnSpLocks/>
          </p:cNvCxnSpPr>
          <p:nvPr/>
        </p:nvCxnSpPr>
        <p:spPr>
          <a:xfrm flipV="1">
            <a:off x="5076056" y="2715766"/>
            <a:ext cx="663113" cy="590417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E7D0522-D99B-CF6F-E0AE-B4A581EFCCA4}"/>
                  </a:ext>
                </a:extLst>
              </p:cNvPr>
              <p:cNvSpPr txBox="1"/>
              <p:nvPr/>
            </p:nvSpPr>
            <p:spPr>
              <a:xfrm>
                <a:off x="4056709" y="3306183"/>
                <a:ext cx="1217634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400" dirty="0" err="1"/>
                  <a:t>Splittings</a:t>
                </a:r>
                <a:r>
                  <a:rPr lang="en-US" sz="1400" dirty="0"/>
                  <a:t>?</a:t>
                </a:r>
              </a:p>
              <a:p>
                <a:r>
                  <a:rPr lang="en-US" sz="1400" dirty="0"/>
                  <a:t>No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AU" sz="1400" dirty="0"/>
                  <a:t> state?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E7D0522-D99B-CF6F-E0AE-B4A581EFCC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6709" y="3306183"/>
                <a:ext cx="1217634" cy="523220"/>
              </a:xfrm>
              <a:prstGeom prst="rect">
                <a:avLst/>
              </a:prstGeom>
              <a:blipFill>
                <a:blip r:embed="rId5"/>
                <a:stretch>
                  <a:fillRect l="-1500" t="-1163" b="-5232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C6D9DD5-994D-BC60-F066-69D13C7AD80C}"/>
                  </a:ext>
                </a:extLst>
              </p:cNvPr>
              <p:cNvSpPr txBox="1"/>
              <p:nvPr/>
            </p:nvSpPr>
            <p:spPr>
              <a:xfrm>
                <a:off x="3488799" y="2135125"/>
                <a:ext cx="2033979" cy="62068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f>
                        <m:fPr>
                          <m:ctrlPr>
                            <a:rPr lang="en-US" sz="1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d>
                            <m:dPr>
                              <m:ctrlPr>
                                <a:rPr lang="en-US" sz="1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40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r>
                                <a:rPr lang="en-US" sz="1400" i="1" smtClean="0">
                                  <a:latin typeface="Cambria Math" panose="02040503050406030204" pitchFamily="18" charset="0"/>
                                </a:rPr>
                                <m:t>2:</m:t>
                              </m:r>
                              <m:sSubSup>
                                <m:sSubSupPr>
                                  <m:ctrlPr>
                                    <a:rPr lang="en-US" sz="1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40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e>
                                <m:sub>
                                  <m:r>
                                    <a:rPr lang="en-US" sz="1400" i="1" smtClean="0">
                                      <a:latin typeface="Cambria Math" panose="02040503050406030204" pitchFamily="18" charset="0"/>
                                    </a:rPr>
                                    <m:t>𝛾𝛾</m:t>
                                  </m:r>
                                </m:sub>
                                <m:sup>
                                  <m:r>
                                    <a:rPr lang="en-US" sz="140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bSup>
                              <m:r>
                                <a:rPr lang="en-US" sz="1400" i="1" smtClean="0"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sSubSup>
                                <m:sSubSupPr>
                                  <m:ctrlPr>
                                    <a:rPr lang="en-US" sz="1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40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b>
                                  <m:r>
                                    <a:rPr lang="en-US" sz="1400" i="1" smtClean="0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sub>
                                <m:sup>
                                  <m:r>
                                    <a:rPr lang="en-US" sz="140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bSup>
                            </m:e>
                          </m:d>
                        </m:num>
                        <m:den>
                          <m:r>
                            <a:rPr lang="en-US" sz="140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  <m:d>
                            <m:dPr>
                              <m:ctrlPr>
                                <a:rPr lang="en-US" sz="1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40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r>
                                <a:rPr lang="en-US" sz="1400" i="1" smtClean="0">
                                  <a:latin typeface="Cambria Math" panose="02040503050406030204" pitchFamily="18" charset="0"/>
                                </a:rPr>
                                <m:t>2:</m:t>
                              </m:r>
                              <m:sSubSup>
                                <m:sSubSupPr>
                                  <m:ctrlPr>
                                    <a:rPr lang="en-US" sz="1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40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b>
                                  <m:r>
                                    <a:rPr lang="en-US" sz="1400" i="1" smtClean="0">
                                      <a:latin typeface="Cambria Math" panose="02040503050406030204" pitchFamily="18" charset="0"/>
                                    </a:rPr>
                                    <m:t>𝛾</m:t>
                                  </m:r>
                                </m:sub>
                                <m:sup>
                                  <m:r>
                                    <a:rPr lang="en-US" sz="140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bSup>
                              <m:r>
                                <a:rPr lang="en-US" sz="1400" i="1" smtClean="0"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sSubSup>
                                <m:sSubSupPr>
                                  <m:ctrlPr>
                                    <a:rPr lang="en-US" sz="1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40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e>
                                <m:sub>
                                  <m:r>
                                    <a:rPr lang="en-US" sz="1400" i="1" smtClean="0">
                                      <a:latin typeface="Cambria Math" panose="02040503050406030204" pitchFamily="18" charset="0"/>
                                    </a:rPr>
                                    <m:t>𝑔</m:t>
                                  </m:r>
                                </m:sub>
                                <m:sup>
                                  <m:r>
                                    <a:rPr lang="en-US" sz="140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</m:sup>
                              </m:sSubSup>
                            </m:e>
                          </m:d>
                        </m:den>
                      </m:f>
                      <m:r>
                        <a:rPr lang="en-US" sz="1400" i="1" smtClean="0">
                          <a:latin typeface="Cambria Math" panose="02040503050406030204" pitchFamily="18" charset="0"/>
                        </a:rPr>
                        <m:t>≈2.78</m:t>
                      </m:r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C6D9DD5-994D-BC60-F066-69D13C7AD8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88799" y="2135125"/>
                <a:ext cx="2033979" cy="62068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6906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/>
      <p:bldP spid="13" grpId="0"/>
      <p:bldP spid="15" grpId="0"/>
      <p:bldP spid="17" grpId="0"/>
      <p:bldP spid="18" grpId="0"/>
      <p:bldP spid="20" grpId="0" animBg="1"/>
      <p:bldP spid="22" grpId="0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6B1CD-D7F5-0A35-B38F-A749D19E9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B2481-6167-B805-7A96-AC178E7B8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0FDC3-0A73-4A9D-9617-B3FDA8B5591A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8527BF-D296-2CF0-3AD3-DFD8CA91D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Tom Perissinotto | Zakopane Conference on Nuclear Physics 2026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6694DE-C8BF-9001-6547-16C09B16B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5CE74-914C-4689-99FC-1AEF49CE2B47}" type="slidenum">
              <a:rPr lang="en-AU" smtClean="0"/>
              <a:pPr/>
              <a:t>20</a:t>
            </a:fld>
            <a:endParaRPr lang="en-AU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2F47DEBB-D666-440E-0728-4F7E79D5C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24000"/>
            <a:ext cx="8478471" cy="398658"/>
          </a:xfrm>
        </p:spPr>
        <p:txBody>
          <a:bodyPr/>
          <a:lstStyle/>
          <a:p>
            <a:r>
              <a:rPr lang="en-US" sz="2400" dirty="0"/>
              <a:t>New Particle Detector – “Death Star”</a:t>
            </a:r>
            <a:endParaRPr lang="en-AU" sz="2400" noProof="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E6AD2D2-35F7-D6C3-8930-3E1A42F1463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343" y="777760"/>
            <a:ext cx="5329599" cy="37933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315C2E3-E615-1C08-67A0-05440E0E78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7" y="1776649"/>
            <a:ext cx="2952328" cy="273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0068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A5A8A-525C-165C-BE18-1806208C3A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8AE523E-E749-919F-7A53-FFD064F82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Known level scheme of </a:t>
            </a:r>
            <a:r>
              <a:rPr lang="en-AU" baseline="30000" dirty="0"/>
              <a:t>162</a:t>
            </a:r>
            <a:r>
              <a:rPr lang="en-AU" dirty="0"/>
              <a:t>Dy [1]</a:t>
            </a:r>
            <a:endParaRPr lang="en-AU" baseline="300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849F67-02D3-D094-A2A2-04BDEB558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0FDC3-0A73-4A9D-9617-B3FDA8B5591A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5372C7-E7DD-0921-3D40-EE218003C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Tom Perissinotto | Zakopane Conference on Nuclear Physics 2026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A9E3BA-AB87-A2A4-AEAC-6203BB452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5CE74-914C-4689-99FC-1AEF49CE2B47}" type="slidenum">
              <a:rPr lang="en-AU" smtClean="0"/>
              <a:pPr/>
              <a:t>3</a:t>
            </a:fld>
            <a:endParaRPr lang="en-AU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657AE74A-692A-CBD7-8AC2-79CFC3BE00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62" b="10812"/>
          <a:stretch>
            <a:fillRect/>
          </a:stretch>
        </p:blipFill>
        <p:spPr>
          <a:xfrm>
            <a:off x="1533333" y="982483"/>
            <a:ext cx="7443761" cy="367240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62F1C30-FDA4-CBC5-063C-2861C9BFC8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62" r="26330" b="10812"/>
          <a:stretch>
            <a:fillRect/>
          </a:stretch>
        </p:blipFill>
        <p:spPr>
          <a:xfrm>
            <a:off x="1536433" y="982483"/>
            <a:ext cx="5483840" cy="3672409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E3995FC-06FB-B4B2-3662-685102BAB97D}"/>
              </a:ext>
            </a:extLst>
          </p:cNvPr>
          <p:cNvCxnSpPr>
            <a:cxnSpLocks/>
            <a:stCxn id="28" idx="0"/>
          </p:cNvCxnSpPr>
          <p:nvPr/>
        </p:nvCxnSpPr>
        <p:spPr>
          <a:xfrm flipV="1">
            <a:off x="4719512" y="3300926"/>
            <a:ext cx="0" cy="461603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99A6C47-E1CF-1738-7A3E-70A17FC98F05}"/>
                  </a:ext>
                </a:extLst>
              </p:cNvPr>
              <p:cNvSpPr txBox="1"/>
              <p:nvPr/>
            </p:nvSpPr>
            <p:spPr>
              <a:xfrm>
                <a:off x="3927424" y="3762529"/>
                <a:ext cx="158417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AU" sz="1400" dirty="0"/>
                  <a:t>Single-</a:t>
                </a:r>
                <a14:m>
                  <m:oMath xmlns:m="http://schemas.openxmlformats.org/officeDocument/2006/math">
                    <m:r>
                      <a:rPr lang="en-AU" sz="1400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AU" sz="1400" dirty="0"/>
                  <a:t>-phonon band [2] </a:t>
                </a: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99A6C47-E1CF-1738-7A3E-70A17FC98F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7424" y="3762529"/>
                <a:ext cx="1584176" cy="523220"/>
              </a:xfrm>
              <a:prstGeom prst="rect">
                <a:avLst/>
              </a:prstGeom>
              <a:blipFill>
                <a:blip r:embed="rId3"/>
                <a:stretch>
                  <a:fillRect t="-2326" r="-2692" b="-1162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528F46B7-6441-3475-3F1C-EB803533ACCE}"/>
              </a:ext>
            </a:extLst>
          </p:cNvPr>
          <p:cNvCxnSpPr>
            <a:cxnSpLocks/>
            <a:stCxn id="34" idx="0"/>
          </p:cNvCxnSpPr>
          <p:nvPr/>
        </p:nvCxnSpPr>
        <p:spPr>
          <a:xfrm flipH="1" flipV="1">
            <a:off x="5868144" y="2298784"/>
            <a:ext cx="360041" cy="461603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E9DE609-7E77-0671-3CA4-030ED704C977}"/>
                  </a:ext>
                </a:extLst>
              </p:cNvPr>
              <p:cNvSpPr txBox="1"/>
              <p:nvPr/>
            </p:nvSpPr>
            <p:spPr>
              <a:xfrm>
                <a:off x="5436097" y="2760387"/>
                <a:ext cx="158417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AU" sz="1400" dirty="0"/>
                  <a:t>Two-</a:t>
                </a:r>
                <a14:m>
                  <m:oMath xmlns:m="http://schemas.openxmlformats.org/officeDocument/2006/math">
                    <m:r>
                      <a:rPr lang="en-AU" sz="1400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AU" sz="1400" dirty="0"/>
                  <a:t>-phonon bands? [2]</a:t>
                </a: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E9DE609-7E77-0671-3CA4-030ED704C9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6097" y="2760387"/>
                <a:ext cx="1584176" cy="523220"/>
              </a:xfrm>
              <a:prstGeom prst="rect">
                <a:avLst/>
              </a:prstGeom>
              <a:blipFill>
                <a:blip r:embed="rId4"/>
                <a:stretch>
                  <a:fillRect t="-2326" b="-10465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EC68C1E-9F5B-40C9-F399-1D02D3BF5F51}"/>
              </a:ext>
            </a:extLst>
          </p:cNvPr>
          <p:cNvCxnSpPr>
            <a:cxnSpLocks/>
            <a:stCxn id="34" idx="0"/>
          </p:cNvCxnSpPr>
          <p:nvPr/>
        </p:nvCxnSpPr>
        <p:spPr>
          <a:xfrm flipV="1">
            <a:off x="6228185" y="1275606"/>
            <a:ext cx="360039" cy="1484781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8C2B915D-A987-868A-601C-69C3093DB13F}"/>
              </a:ext>
            </a:extLst>
          </p:cNvPr>
          <p:cNvCxnSpPr>
            <a:cxnSpLocks/>
            <a:stCxn id="40" idx="0"/>
          </p:cNvCxnSpPr>
          <p:nvPr/>
        </p:nvCxnSpPr>
        <p:spPr>
          <a:xfrm flipH="1" flipV="1">
            <a:off x="7524328" y="2499742"/>
            <a:ext cx="474356" cy="864096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0D80048-AFDF-938F-E919-6632ECEB488B}"/>
                  </a:ext>
                </a:extLst>
              </p:cNvPr>
              <p:cNvSpPr txBox="1"/>
              <p:nvPr/>
            </p:nvSpPr>
            <p:spPr>
              <a:xfrm>
                <a:off x="7120796" y="3363838"/>
                <a:ext cx="1755775" cy="95410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AU" sz="14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140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AU" sz="1400" b="0" i="1" dirty="0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AU" sz="1400" dirty="0"/>
                  <a:t> bands could </a:t>
                </a:r>
                <a14:m>
                  <m:oMath xmlns:m="http://schemas.openxmlformats.org/officeDocument/2006/math">
                    <m:r>
                      <a:rPr lang="en-AU" sz="1400" b="0" i="1" smtClean="0">
                        <a:latin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en-AU" sz="1400" dirty="0"/>
                  <a:t> vibrational, shape coexistence, or two-</a:t>
                </a:r>
                <a14:m>
                  <m:oMath xmlns:m="http://schemas.openxmlformats.org/officeDocument/2006/math">
                    <m:r>
                      <a:rPr lang="en-AU" sz="1400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AU" sz="1400" dirty="0"/>
                  <a:t>-phonon?</a:t>
                </a: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0D80048-AFDF-938F-E919-6632ECEB48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0796" y="3363838"/>
                <a:ext cx="1755775" cy="954107"/>
              </a:xfrm>
              <a:prstGeom prst="rect">
                <a:avLst/>
              </a:prstGeom>
              <a:blipFill>
                <a:blip r:embed="rId5"/>
                <a:stretch>
                  <a:fillRect t="-1282" b="-5769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7261725-BB3E-FB05-698D-A4174390FFE5}"/>
              </a:ext>
            </a:extLst>
          </p:cNvPr>
          <p:cNvCxnSpPr>
            <a:cxnSpLocks/>
            <a:stCxn id="40" idx="0"/>
          </p:cNvCxnSpPr>
          <p:nvPr/>
        </p:nvCxnSpPr>
        <p:spPr>
          <a:xfrm flipV="1">
            <a:off x="7998684" y="2067694"/>
            <a:ext cx="403532" cy="1296144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C4264EAE-2F90-B877-0677-40D23F2850DE}"/>
              </a:ext>
            </a:extLst>
          </p:cNvPr>
          <p:cNvCxnSpPr>
            <a:cxnSpLocks/>
            <a:stCxn id="48" idx="0"/>
          </p:cNvCxnSpPr>
          <p:nvPr/>
        </p:nvCxnSpPr>
        <p:spPr>
          <a:xfrm flipV="1">
            <a:off x="1112866" y="2571750"/>
            <a:ext cx="578814" cy="467566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B2671563-A785-2583-34EF-0DD93F9EBF12}"/>
              </a:ext>
            </a:extLst>
          </p:cNvPr>
          <p:cNvSpPr txBox="1"/>
          <p:nvPr/>
        </p:nvSpPr>
        <p:spPr>
          <a:xfrm>
            <a:off x="255139" y="3039316"/>
            <a:ext cx="171545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AU" sz="1400" dirty="0"/>
              <a:t>Negative-parity band, octupole vibration [3]?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D1C1D5DB-02D0-7B0F-3477-DC0680E2E0FA}"/>
              </a:ext>
            </a:extLst>
          </p:cNvPr>
          <p:cNvSpPr txBox="1"/>
          <p:nvPr/>
        </p:nvSpPr>
        <p:spPr>
          <a:xfrm>
            <a:off x="854609" y="4603461"/>
            <a:ext cx="7805632" cy="369332"/>
          </a:xfrm>
          <a:prstGeom prst="rect">
            <a:avLst/>
          </a:prstGeom>
          <a:noFill/>
        </p:spPr>
        <p:txBody>
          <a:bodyPr wrap="square" numCol="3">
            <a:spAutoFit/>
          </a:bodyPr>
          <a:lstStyle/>
          <a:p>
            <a:pPr algn="ctr"/>
            <a:r>
              <a:rPr lang="en-US" sz="900" dirty="0"/>
              <a:t>[1] N. Nica, </a:t>
            </a:r>
            <a:r>
              <a:rPr lang="en-US" sz="900" i="1" dirty="0"/>
              <a:t>Nuclear Data Sheets</a:t>
            </a:r>
            <a:r>
              <a:rPr lang="en-US" sz="900" dirty="0"/>
              <a:t>, vol. 195, 2024</a:t>
            </a:r>
          </a:p>
          <a:p>
            <a:pPr algn="ctr"/>
            <a:endParaRPr lang="en-US" sz="900" dirty="0"/>
          </a:p>
          <a:p>
            <a:pPr algn="ctr"/>
            <a:r>
              <a:rPr lang="en-US" sz="900" dirty="0"/>
              <a:t>[2] C. Y. Wu et al., </a:t>
            </a:r>
            <a:r>
              <a:rPr lang="en-US" sz="900" i="1" dirty="0"/>
              <a:t>Phys. Rev. C, </a:t>
            </a:r>
            <a:r>
              <a:rPr lang="en-US" sz="900" dirty="0"/>
              <a:t>2001.</a:t>
            </a:r>
          </a:p>
          <a:p>
            <a:pPr algn="ctr"/>
            <a:endParaRPr lang="en-US" sz="900" dirty="0">
              <a:effectLst/>
            </a:endParaRPr>
          </a:p>
          <a:p>
            <a:pPr algn="ctr"/>
            <a:r>
              <a:rPr lang="en-US" sz="900" dirty="0">
                <a:effectLst/>
              </a:rPr>
              <a:t>[3] </a:t>
            </a:r>
            <a:r>
              <a:rPr lang="en-AU" sz="900" dirty="0"/>
              <a:t>A. Aprahamian et al., </a:t>
            </a:r>
            <a:r>
              <a:rPr lang="en-AU" sz="900" i="1" dirty="0"/>
              <a:t>Phys. Rev. C</a:t>
            </a:r>
            <a:r>
              <a:rPr lang="en-AU" sz="900" dirty="0"/>
              <a:t>, 2017</a:t>
            </a:r>
            <a:endParaRPr lang="en-US" sz="9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24773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4" grpId="0"/>
      <p:bldP spid="40" grpId="0"/>
      <p:bldP spid="40" grpId="1"/>
      <p:bldP spid="4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7B8BFB-D928-D080-8269-8A3B8F3AED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DEE5E1-03C6-8E0F-1186-437F5094B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0FDC3-0A73-4A9D-9617-B3FDA8B5591A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86D8F6-DA10-C877-98C0-6AA935E6A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Tom Perissinotto | Zakopane Conference on Nuclear Physics 2026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4D7D6B-690C-EDB9-F378-BFEA9FB2E3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5CE74-914C-4689-99FC-1AEF49CE2B47}" type="slidenum">
              <a:rPr lang="en-AU" smtClean="0"/>
              <a:pPr/>
              <a:t>4</a:t>
            </a:fld>
            <a:endParaRPr lang="en-AU" dirty="0"/>
          </a:p>
        </p:txBody>
      </p:sp>
      <p:pic>
        <p:nvPicPr>
          <p:cNvPr id="7" name="Picture 6" descr="A group of red circles with white text&#10;&#10;AI-generated content may be incorrect.">
            <a:extLst>
              <a:ext uri="{FF2B5EF4-FFF2-40B4-BE49-F238E27FC236}">
                <a16:creationId xmlns:a16="http://schemas.microsoft.com/office/drawing/2014/main" id="{26F23B39-6570-5F97-0C24-E9A30A0A58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700" y="418397"/>
            <a:ext cx="5828629" cy="368698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E9E0CAD-3F1F-A96F-AD83-04A16C423B3C}"/>
              </a:ext>
            </a:extLst>
          </p:cNvPr>
          <p:cNvCxnSpPr>
            <a:cxnSpLocks/>
            <a:stCxn id="12" idx="3"/>
          </p:cNvCxnSpPr>
          <p:nvPr/>
        </p:nvCxnSpPr>
        <p:spPr>
          <a:xfrm flipV="1">
            <a:off x="1876333" y="1740740"/>
            <a:ext cx="1033371" cy="768294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07BAB15-A683-7761-23E3-8CBBAF7088C6}"/>
              </a:ext>
            </a:extLst>
          </p:cNvPr>
          <p:cNvCxnSpPr>
            <a:cxnSpLocks/>
          </p:cNvCxnSpPr>
          <p:nvPr/>
        </p:nvCxnSpPr>
        <p:spPr>
          <a:xfrm flipH="1" flipV="1">
            <a:off x="5286991" y="3524942"/>
            <a:ext cx="2028889" cy="432048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1898323-613D-819D-C63E-F2257B43B306}"/>
              </a:ext>
            </a:extLst>
          </p:cNvPr>
          <p:cNvCxnSpPr>
            <a:cxnSpLocks/>
            <a:stCxn id="12" idx="3"/>
          </p:cNvCxnSpPr>
          <p:nvPr/>
        </p:nvCxnSpPr>
        <p:spPr>
          <a:xfrm>
            <a:off x="1876333" y="2509034"/>
            <a:ext cx="1959497" cy="142927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441F4F62-6859-CC39-FF2E-A650B70F6FCD}"/>
              </a:ext>
            </a:extLst>
          </p:cNvPr>
          <p:cNvSpPr txBox="1"/>
          <p:nvPr/>
        </p:nvSpPr>
        <p:spPr>
          <a:xfrm>
            <a:off x="29384" y="2139702"/>
            <a:ext cx="184694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400" dirty="0"/>
              <a:t>“Safe” beam energy allows us to neglect strong force effects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E025718-02AC-E3A3-0053-786CCF682E41}"/>
                  </a:ext>
                </a:extLst>
              </p:cNvPr>
              <p:cNvSpPr txBox="1"/>
              <p:nvPr/>
            </p:nvSpPr>
            <p:spPr>
              <a:xfrm>
                <a:off x="7315880" y="3695380"/>
                <a:ext cx="1944216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400" dirty="0"/>
                  <a:t>Populate along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AU" sz="1400" dirty="0"/>
                  <a:t> transitions.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E025718-02AC-E3A3-0053-786CCF682E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5880" y="3695380"/>
                <a:ext cx="1944216" cy="523220"/>
              </a:xfrm>
              <a:prstGeom prst="rect">
                <a:avLst/>
              </a:prstGeom>
              <a:blipFill>
                <a:blip r:embed="rId3"/>
                <a:stretch>
                  <a:fillRect l="-940" t="-2326" b="-1162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BCE474-B3F8-5A41-0D57-FE327BC1C657}"/>
              </a:ext>
            </a:extLst>
          </p:cNvPr>
          <p:cNvCxnSpPr>
            <a:cxnSpLocks/>
          </p:cNvCxnSpPr>
          <p:nvPr/>
        </p:nvCxnSpPr>
        <p:spPr>
          <a:xfrm flipH="1" flipV="1">
            <a:off x="6958963" y="1405198"/>
            <a:ext cx="720080" cy="643332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914E8F9-03E1-F4B5-E289-5F4710C8995F}"/>
              </a:ext>
            </a:extLst>
          </p:cNvPr>
          <p:cNvSpPr txBox="1"/>
          <p:nvPr/>
        </p:nvSpPr>
        <p:spPr>
          <a:xfrm>
            <a:off x="7118260" y="2048530"/>
            <a:ext cx="2080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Recreate kinematics + reduce background.</a:t>
            </a:r>
            <a:endParaRPr lang="en-AU" sz="1400" dirty="0"/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1627DC71-06E4-3B37-32D6-5C9F4E311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330615"/>
            <a:ext cx="8478471" cy="398658"/>
          </a:xfrm>
        </p:spPr>
        <p:txBody>
          <a:bodyPr/>
          <a:lstStyle/>
          <a:p>
            <a:r>
              <a:rPr lang="en-AU" sz="3200" dirty="0"/>
              <a:t>Coulomb-excitation experiment</a:t>
            </a:r>
            <a:endParaRPr lang="en-AU" sz="3200" baseline="30000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6EEAA59-0ABA-2382-EA46-38BC1FD02044}"/>
              </a:ext>
            </a:extLst>
          </p:cNvPr>
          <p:cNvCxnSpPr>
            <a:cxnSpLocks/>
            <a:stCxn id="3" idx="0"/>
          </p:cNvCxnSpPr>
          <p:nvPr/>
        </p:nvCxnSpPr>
        <p:spPr>
          <a:xfrm flipV="1">
            <a:off x="3427964" y="3541028"/>
            <a:ext cx="905302" cy="564354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4824B4C8-A794-AB29-23C3-12FD243F8CA7}"/>
              </a:ext>
            </a:extLst>
          </p:cNvPr>
          <p:cNvSpPr txBox="1"/>
          <p:nvPr/>
        </p:nvSpPr>
        <p:spPr>
          <a:xfrm>
            <a:off x="2131820" y="4105382"/>
            <a:ext cx="25922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1400" dirty="0"/>
              <a:t>Self-supporting 1.5 mg/cm² target, enriched to 96% </a:t>
            </a:r>
            <a:r>
              <a:rPr lang="en-AU" sz="1400" baseline="30000" dirty="0"/>
              <a:t>162</a:t>
            </a:r>
            <a:r>
              <a:rPr lang="en-AU" sz="1400" dirty="0"/>
              <a:t>Dy</a:t>
            </a:r>
          </a:p>
        </p:txBody>
      </p:sp>
    </p:spTree>
    <p:extLst>
      <p:ext uri="{BB962C8B-B14F-4D97-AF65-F5344CB8AC3E}">
        <p14:creationId xmlns:p14="http://schemas.microsoft.com/office/powerpoint/2010/main" val="758143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936E81-006F-7051-9610-7CD261554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BF7B80-DB79-0134-0EF8-74791AD4F4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0FDC3-0A73-4A9D-9617-B3FDA8B5591A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75A72F-0D03-9251-AD4E-0F2BCF5C2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Tom Perissinotto | Zakopane Conference on Nuclear Physics 2026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136CC0-5CDE-B747-F870-63D4B8054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5CE74-914C-4689-99FC-1AEF49CE2B47}" type="slidenum">
              <a:rPr lang="en-AU" smtClean="0"/>
              <a:pPr/>
              <a:t>5</a:t>
            </a:fld>
            <a:endParaRPr lang="en-AU" dirty="0"/>
          </a:p>
        </p:txBody>
      </p:sp>
      <p:pic>
        <p:nvPicPr>
          <p:cNvPr id="78" name="Picture 77" descr="A model of a machine&#10;&#10;AI-generated content may be incorrect.">
            <a:extLst>
              <a:ext uri="{FF2B5EF4-FFF2-40B4-BE49-F238E27FC236}">
                <a16:creationId xmlns:a16="http://schemas.microsoft.com/office/drawing/2014/main" id="{D0871C9A-1F63-0E46-6FC4-70CA0BB50F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78"/>
          <a:stretch>
            <a:fillRect/>
          </a:stretch>
        </p:blipFill>
        <p:spPr>
          <a:xfrm>
            <a:off x="232211" y="957197"/>
            <a:ext cx="2859668" cy="3688701"/>
          </a:xfrm>
          <a:prstGeom prst="rect">
            <a:avLst/>
          </a:prstGeom>
        </p:spPr>
      </p:pic>
      <p:pic>
        <p:nvPicPr>
          <p:cNvPr id="79" name="Picture 78" descr="A transparent object with a red arrow pointing to the center&#10;&#10;AI-generated content may be incorrect.">
            <a:extLst>
              <a:ext uri="{FF2B5EF4-FFF2-40B4-BE49-F238E27FC236}">
                <a16:creationId xmlns:a16="http://schemas.microsoft.com/office/drawing/2014/main" id="{335CA095-4EBA-F8C3-E3D4-3FD682DA7D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10480" y="2571750"/>
            <a:ext cx="1787340" cy="1631776"/>
          </a:xfrm>
          <a:prstGeom prst="rect">
            <a:avLst/>
          </a:prstGeom>
        </p:spPr>
      </p:pic>
      <p:pic>
        <p:nvPicPr>
          <p:cNvPr id="80" name="Picture 79" descr="A white and blue machine&#10;&#10;AI-generated content may be incorrect.">
            <a:extLst>
              <a:ext uri="{FF2B5EF4-FFF2-40B4-BE49-F238E27FC236}">
                <a16:creationId xmlns:a16="http://schemas.microsoft.com/office/drawing/2014/main" id="{09DBD3EB-C014-5205-4DA0-EB50DE47D6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1" r="7995"/>
          <a:stretch>
            <a:fillRect/>
          </a:stretch>
        </p:blipFill>
        <p:spPr>
          <a:xfrm>
            <a:off x="3563888" y="2246368"/>
            <a:ext cx="2664297" cy="2433810"/>
          </a:xfrm>
          <a:prstGeom prst="rect">
            <a:avLst/>
          </a:prstGeom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id="{B84F63A3-24DD-5B71-125C-BEE697D317B2}"/>
              </a:ext>
            </a:extLst>
          </p:cNvPr>
          <p:cNvSpPr/>
          <p:nvPr/>
        </p:nvSpPr>
        <p:spPr>
          <a:xfrm>
            <a:off x="1609323" y="3768703"/>
            <a:ext cx="298381" cy="31521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FD49E704-F55D-9081-56C1-6656E1464006}"/>
              </a:ext>
            </a:extLst>
          </p:cNvPr>
          <p:cNvSpPr/>
          <p:nvPr/>
        </p:nvSpPr>
        <p:spPr>
          <a:xfrm>
            <a:off x="4598194" y="3085590"/>
            <a:ext cx="432048" cy="37768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766F776-5CDD-1EC0-F577-6650334EB865}"/>
              </a:ext>
            </a:extLst>
          </p:cNvPr>
          <p:cNvCxnSpPr>
            <a:cxnSpLocks/>
          </p:cNvCxnSpPr>
          <p:nvPr/>
        </p:nvCxnSpPr>
        <p:spPr>
          <a:xfrm flipV="1">
            <a:off x="1907704" y="2246368"/>
            <a:ext cx="2690490" cy="152233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9B546E40-B379-502F-C345-9223EB4B2627}"/>
              </a:ext>
            </a:extLst>
          </p:cNvPr>
          <p:cNvCxnSpPr>
            <a:cxnSpLocks/>
          </p:cNvCxnSpPr>
          <p:nvPr/>
        </p:nvCxnSpPr>
        <p:spPr>
          <a:xfrm>
            <a:off x="1907704" y="4083918"/>
            <a:ext cx="2064153" cy="59626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DC79ABD9-F22D-E275-2C88-E39C10648BFA}"/>
              </a:ext>
            </a:extLst>
          </p:cNvPr>
          <p:cNvCxnSpPr>
            <a:cxnSpLocks/>
          </p:cNvCxnSpPr>
          <p:nvPr/>
        </p:nvCxnSpPr>
        <p:spPr>
          <a:xfrm flipV="1">
            <a:off x="5026956" y="2571750"/>
            <a:ext cx="2065324" cy="50352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F1602893-629B-F686-A684-9BDF2FC4D9EB}"/>
              </a:ext>
            </a:extLst>
          </p:cNvPr>
          <p:cNvCxnSpPr>
            <a:cxnSpLocks/>
          </p:cNvCxnSpPr>
          <p:nvPr/>
        </p:nvCxnSpPr>
        <p:spPr>
          <a:xfrm>
            <a:off x="5030242" y="3463273"/>
            <a:ext cx="1780238" cy="71781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7" name="Picture 86" descr="A red and black curve&#10;&#10;AI-generated content may be incorrect.">
            <a:extLst>
              <a:ext uri="{FF2B5EF4-FFF2-40B4-BE49-F238E27FC236}">
                <a16:creationId xmlns:a16="http://schemas.microsoft.com/office/drawing/2014/main" id="{42FE2B8E-B343-3CFA-4269-B189C66DE2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528" y="77072"/>
            <a:ext cx="4092324" cy="2246663"/>
          </a:xfrm>
          <a:prstGeom prst="rect">
            <a:avLst/>
          </a:prstGeom>
        </p:spPr>
      </p:pic>
      <p:sp>
        <p:nvSpPr>
          <p:cNvPr id="88" name="Title 2">
            <a:extLst>
              <a:ext uri="{FF2B5EF4-FFF2-40B4-BE49-F238E27FC236}">
                <a16:creationId xmlns:a16="http://schemas.microsoft.com/office/drawing/2014/main" id="{DEF134A7-EB35-82E4-EC15-859A7B935218}"/>
              </a:ext>
            </a:extLst>
          </p:cNvPr>
          <p:cNvSpPr txBox="1">
            <a:spLocks/>
          </p:cNvSpPr>
          <p:nvPr/>
        </p:nvSpPr>
        <p:spPr>
          <a:xfrm>
            <a:off x="324000" y="324000"/>
            <a:ext cx="8478471" cy="398658"/>
          </a:xfrm>
          <a:prstGeom prst="rect">
            <a:avLst/>
          </a:prstGeom>
        </p:spPr>
        <p:txBody>
          <a:bodyPr/>
          <a:lstStyle>
            <a:lvl1pPr algn="l" defTabSz="91410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0" kern="1200">
                <a:solidFill>
                  <a:schemeClr val="accent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sz="2400" dirty="0"/>
              <a:t>Experimental Set-up</a:t>
            </a:r>
            <a:endParaRPr lang="en-AU" sz="2400" dirty="0"/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67013214-84DC-B58C-963A-8E627AA7AE58}"/>
              </a:ext>
            </a:extLst>
          </p:cNvPr>
          <p:cNvCxnSpPr>
            <a:cxnSpLocks/>
          </p:cNvCxnSpPr>
          <p:nvPr/>
        </p:nvCxnSpPr>
        <p:spPr>
          <a:xfrm>
            <a:off x="6588224" y="267494"/>
            <a:ext cx="0" cy="18002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7F48073D-1F32-B68C-5233-155514BC729F}"/>
              </a:ext>
            </a:extLst>
          </p:cNvPr>
          <p:cNvCxnSpPr/>
          <p:nvPr/>
        </p:nvCxnSpPr>
        <p:spPr>
          <a:xfrm>
            <a:off x="8388424" y="267494"/>
            <a:ext cx="0" cy="18002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965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animBg="1"/>
      <p:bldP spid="8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D7867-291C-DFF7-219C-BEA52B4E4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3564E2-AFF4-C9CD-4493-D8057D9B8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0FDC3-0A73-4A9D-9617-B3FDA8B5591A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AD846A-CB55-B7E9-9884-762FCA635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Tom Perissinotto | Zakopane Conference on Nuclear Physics 2026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CE134-2C34-D225-230C-922E66660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5CE74-914C-4689-99FC-1AEF49CE2B47}" type="slidenum">
              <a:rPr lang="en-AU" smtClean="0"/>
              <a:pPr/>
              <a:t>6</a:t>
            </a:fld>
            <a:endParaRPr lang="en-A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D18593-9C32-1C45-9B61-6E3A7E1C4E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55"/>
          <a:stretch>
            <a:fillRect/>
          </a:stretch>
        </p:blipFill>
        <p:spPr>
          <a:xfrm>
            <a:off x="1123056" y="863765"/>
            <a:ext cx="6897885" cy="39533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itle 2">
                <a:extLst>
                  <a:ext uri="{FF2B5EF4-FFF2-40B4-BE49-F238E27FC236}">
                    <a16:creationId xmlns:a16="http://schemas.microsoft.com/office/drawing/2014/main" id="{35E77176-C2E2-941D-984A-7DBCDBD5B1C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24000" y="324000"/>
                <a:ext cx="8478471" cy="398658"/>
              </a:xfrm>
              <a:prstGeom prst="rect">
                <a:avLst/>
              </a:prstGeom>
            </p:spPr>
            <p:txBody>
              <a:bodyPr/>
              <a:lstStyle>
                <a:lvl1pPr algn="l" defTabSz="914103" rtl="0" eaLnBrk="1" latinLnBrk="0" hangingPunct="1">
                  <a:lnSpc>
                    <a:spcPct val="80000"/>
                  </a:lnSpc>
                  <a:spcBef>
                    <a:spcPct val="0"/>
                  </a:spcBef>
                  <a:buNone/>
                  <a:defRPr sz="3600" b="0" kern="1200">
                    <a:solidFill>
                      <a:schemeClr val="accent1"/>
                    </a:solidFill>
                    <a:latin typeface="+mj-lt"/>
                    <a:ea typeface="+mj-ea"/>
                    <a:cs typeface="Arial" pitchFamily="34" charset="0"/>
                  </a:defRPr>
                </a:lvl1pPr>
              </a:lstStyle>
              <a:p>
                <a:r>
                  <a:rPr lang="en-US" sz="2400" dirty="0"/>
                  <a:t>Particle-gated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AU" sz="2400" dirty="0"/>
                  <a:t>-ray energy spectrum</a:t>
                </a:r>
              </a:p>
            </p:txBody>
          </p:sp>
        </mc:Choice>
        <mc:Fallback xmlns="">
          <p:sp>
            <p:nvSpPr>
              <p:cNvPr id="8" name="Title 2">
                <a:extLst>
                  <a:ext uri="{FF2B5EF4-FFF2-40B4-BE49-F238E27FC236}">
                    <a16:creationId xmlns:a16="http://schemas.microsoft.com/office/drawing/2014/main" id="{35E77176-C2E2-941D-984A-7DBCDBD5B1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000" y="324000"/>
                <a:ext cx="8478471" cy="398658"/>
              </a:xfrm>
              <a:prstGeom prst="rect">
                <a:avLst/>
              </a:prstGeom>
              <a:blipFill>
                <a:blip r:embed="rId3"/>
                <a:stretch>
                  <a:fillRect l="-1078" t="-30303" b="-30303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5475C94-277A-FDDB-C4C6-1B2330170A96}"/>
                  </a:ext>
                </a:extLst>
              </p:cNvPr>
              <p:cNvSpPr txBox="1"/>
              <p:nvPr/>
            </p:nvSpPr>
            <p:spPr>
              <a:xfrm>
                <a:off x="4571999" y="1203598"/>
                <a:ext cx="4306028" cy="576761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m:rPr>
                          <m:nor/>
                        </m:rPr>
                        <a:rPr lang="en-US" sz="1050" b="0" i="0" smtClean="0">
                          <a:latin typeface="Cambria Math" panose="02040503050406030204" pitchFamily="18" charset="0"/>
                        </a:rPr>
                        <m:t>Yield per PD = C</m:t>
                      </m:r>
                      <m:r>
                        <m:rPr>
                          <m:sty m:val="p"/>
                        </m:rPr>
                        <a:rPr lang="en-US" sz="1050" b="0" i="1" smtClean="0">
                          <a:latin typeface="Cambria Math" panose="02040503050406030204" pitchFamily="18" charset="0"/>
                        </a:rPr>
                        <m:t>ounts</m:t>
                      </m:r>
                      <m:r>
                        <a:rPr lang="en-US" sz="1050" b="0" i="1" smtClean="0">
                          <a:latin typeface="Cambria Math" panose="02040503050406030204" pitchFamily="18" charset="0"/>
                        </a:rPr>
                        <m:t> ⋅</m:t>
                      </m:r>
                      <m:sSup>
                        <m:sSupPr>
                          <m:ctrlPr>
                            <a:rPr lang="en-US" sz="105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{"/>
                              <m:endChr m:val="}"/>
                              <m:ctrlPr>
                                <a:rPr lang="en-US" sz="105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sz="105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sty m:val="p"/>
                                      <m:brk m:alnAt="7"/>
                                    </m:rPr>
                                    <a:rPr lang="en-US" sz="1050" i="1">
                                      <a:latin typeface="Cambria Math" panose="02040503050406030204" pitchFamily="18" charset="0"/>
                                    </a:rPr>
                                    <m:t>H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1050" i="1">
                                      <a:latin typeface="Cambria Math" panose="02040503050406030204" pitchFamily="18" charset="0"/>
                                    </a:rPr>
                                    <m:t>PGe</m:t>
                                  </m:r>
                                </m:sub>
                                <m:sup/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sz="105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105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1050" b="0" i="1" smtClean="0">
                                              <a:latin typeface="Cambria Math" panose="02040503050406030204" pitchFamily="18" charset="0"/>
                                            </a:rPr>
                                            <m:t>η</m:t>
                                          </m:r>
                                        </m:e>
                                        <m:sub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1050" b="0" i="1" smtClean="0">
                                              <a:latin typeface="Cambria Math" panose="02040503050406030204" pitchFamily="18" charset="0"/>
                                            </a:rPr>
                                            <m:t>Rel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sz="105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1050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sz="105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E</m:t>
                                              </m:r>
                                            </m:e>
                                            <m:sub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sz="105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γ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  <m:r>
                                        <a:rPr lang="en-US" sz="1050" b="0" i="1" smtClean="0">
                                          <a:latin typeface="Cambria Math" panose="02040503050406030204" pitchFamily="18" charset="0"/>
                                        </a:rPr>
                                        <m:t>⋅</m:t>
                                      </m:r>
                                      <m:f>
                                        <m:fPr>
                                          <m:ctrlPr>
                                            <a:rPr lang="en-US" sz="105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sSub>
                                            <m:sSubPr>
                                              <m:ctrlPr>
                                                <a:rPr lang="en-US" sz="105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sz="1050" i="1">
                                                  <a:latin typeface="Cambria Math" panose="02040503050406030204" pitchFamily="18" charset="0"/>
                                                </a:rPr>
                                                <m:t>η</m:t>
                                              </m:r>
                                            </m:e>
                                            <m:sub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sz="105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abs</m:t>
                                              </m:r>
                                            </m:sub>
                                          </m:sSub>
                                          <m:d>
                                            <m:dPr>
                                              <m:ctrlPr>
                                                <a:rPr lang="en-US" sz="105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en-US" sz="105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sz="1050" i="1">
                                                      <a:latin typeface="Cambria Math" panose="02040503050406030204" pitchFamily="18" charset="0"/>
                                                    </a:rPr>
                                                    <m:t>E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sz="1050" b="0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cascade</m:t>
                                                  </m:r>
                                                </m:sub>
                                              </m:sSub>
                                            </m:e>
                                          </m:d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en-US" sz="105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sz="1050" i="1">
                                                  <a:latin typeface="Cambria Math" panose="02040503050406030204" pitchFamily="18" charset="0"/>
                                                </a:rPr>
                                                <m:t>η</m:t>
                                              </m:r>
                                            </m:e>
                                            <m:sub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sz="1050" i="1">
                                                  <a:latin typeface="Cambria Math" panose="02040503050406030204" pitchFamily="18" charset="0"/>
                                                </a:rPr>
                                                <m:t>Rel</m:t>
                                              </m:r>
                                            </m:sub>
                                          </m:sSub>
                                          <m:d>
                                            <m:dPr>
                                              <m:ctrlPr>
                                                <a:rPr lang="en-US" sz="105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en-US" sz="105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sz="1050" i="1">
                                                      <a:latin typeface="Cambria Math" panose="02040503050406030204" pitchFamily="18" charset="0"/>
                                                    </a:rPr>
                                                    <m:t>E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sz="1050" b="0" i="1" smtClean="0">
                                                      <a:latin typeface="Cambria Math" panose="02040503050406030204" pitchFamily="18" charset="0"/>
                                                    </a:rPr>
                                                    <m:t>cascade</m:t>
                                                  </m:r>
                                                </m:sub>
                                              </m:sSub>
                                            </m:e>
                                          </m:d>
                                        </m:den>
                                      </m:f>
                                      <m:r>
                                        <a:rPr lang="en-US" sz="1050" b="0" i="1" smtClean="0">
                                          <a:latin typeface="Cambria Math" panose="02040503050406030204" pitchFamily="18" charset="0"/>
                                        </a:rPr>
                                        <m:t>⋅</m:t>
                                      </m:r>
                                      <m:r>
                                        <m:rPr>
                                          <m:sty m:val="p"/>
                                        </m:rPr>
                                        <a:rPr lang="en-US" sz="1050" b="0" i="1" smtClean="0">
                                          <a:latin typeface="Cambria Math" panose="02040503050406030204" pitchFamily="18" charset="0"/>
                                        </a:rPr>
                                        <m:t>W</m:t>
                                      </m:r>
                                      <m:d>
                                        <m:dPr>
                                          <m:ctrlPr>
                                            <a:rPr lang="en-US" sz="105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1050" b="0" i="1" smtClean="0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sz="105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θ</m:t>
                                              </m:r>
                                            </m:e>
                                            <m:sub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sz="1050" b="0" i="1" smtClean="0">
                                                  <a:latin typeface="Cambria Math" panose="02040503050406030204" pitchFamily="18" charset="0"/>
                                                </a:rPr>
                                                <m:t>γ</m:t>
                                              </m:r>
                                            </m:sub>
                                          </m:sSub>
                                          <m:r>
                                            <a:rPr lang="en-US" sz="1050" b="0" i="1" smtClean="0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1050" b="0" i="1" smtClean="0">
                                              <a:latin typeface="Cambria Math" panose="02040503050406030204" pitchFamily="18" charset="0"/>
                                            </a:rPr>
                                            <m:t>Δϕ</m:t>
                                          </m:r>
                                        </m:e>
                                      </m:d>
                                    </m:e>
                                  </m:d>
                                </m:e>
                              </m:nary>
                            </m:e>
                          </m:d>
                        </m:e>
                        <m:sup>
                          <m:r>
                            <a:rPr lang="en-US" sz="1050" b="0" i="1" smtClean="0">
                              <a:latin typeface="Cambria Math" panose="02040503050406030204" pitchFamily="18" charset="0"/>
                            </a:rPr>
                            <m:t>−1 </m:t>
                          </m:r>
                        </m:sup>
                      </m:sSup>
                    </m:oMath>
                  </m:oMathPara>
                </a14:m>
                <a:endParaRPr lang="en-AU" sz="105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5475C94-277A-FDDB-C4C6-1B2330170A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999" y="1203598"/>
                <a:ext cx="4306028" cy="576761"/>
              </a:xfrm>
              <a:prstGeom prst="rect">
                <a:avLst/>
              </a:prstGeom>
              <a:blipFill>
                <a:blip r:embed="rId4"/>
                <a:stretch>
                  <a:fillRect t="-77778" b="-120202"/>
                </a:stretch>
              </a:blipFill>
              <a:ln>
                <a:solidFill>
                  <a:schemeClr val="accent1"/>
                </a:solidFill>
              </a:ln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9048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B67C4B-D3EF-F7E1-5643-CC0B77AB7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B1B3B-7E59-583A-60D4-E2DC24E6A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0FDC3-0A73-4A9D-9617-B3FDA8B5591A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4FE354-305D-24F3-91F8-4D6E6DA68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Tom Perissinotto | Zakopane Conference on Nuclear Physics 2026</a:t>
            </a:r>
            <a:endParaRPr lang="en-AU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72738B7-5F4B-DCB6-E830-6B4D61C779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51720" y="375016"/>
            <a:ext cx="5538032" cy="4393467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5CAC3-E063-55F1-23DF-981A8C3F7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5CE74-914C-4689-99FC-1AEF49CE2B47}" type="slidenum">
              <a:rPr lang="en-AU" smtClean="0"/>
              <a:pPr/>
              <a:t>7</a:t>
            </a:fld>
            <a:endParaRPr lang="en-AU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33D2577-B33E-087C-8A8E-A98C3163C9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720" y="375016"/>
            <a:ext cx="5538032" cy="4393468"/>
          </a:xfrm>
          <a:prstGeom prst="rect">
            <a:avLst/>
          </a:prstGeom>
        </p:spPr>
      </p:pic>
      <p:sp>
        <p:nvSpPr>
          <p:cNvPr id="8" name="Title 2">
            <a:extLst>
              <a:ext uri="{FF2B5EF4-FFF2-40B4-BE49-F238E27FC236}">
                <a16:creationId xmlns:a16="http://schemas.microsoft.com/office/drawing/2014/main" id="{0F25EFC7-CC78-FE03-6CB8-31DC519270FA}"/>
              </a:ext>
            </a:extLst>
          </p:cNvPr>
          <p:cNvSpPr txBox="1">
            <a:spLocks/>
          </p:cNvSpPr>
          <p:nvPr/>
        </p:nvSpPr>
        <p:spPr>
          <a:xfrm>
            <a:off x="324000" y="324000"/>
            <a:ext cx="8478471" cy="398658"/>
          </a:xfrm>
          <a:prstGeom prst="rect">
            <a:avLst/>
          </a:prstGeom>
        </p:spPr>
        <p:txBody>
          <a:bodyPr/>
          <a:lstStyle>
            <a:lvl1pPr algn="l" defTabSz="91410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3600" b="0" kern="1200">
                <a:solidFill>
                  <a:schemeClr val="accent1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AU" sz="2400" dirty="0"/>
              <a:t>Observed and “buffer” states</a:t>
            </a:r>
          </a:p>
        </p:txBody>
      </p:sp>
    </p:spTree>
    <p:extLst>
      <p:ext uri="{BB962C8B-B14F-4D97-AF65-F5344CB8AC3E}">
        <p14:creationId xmlns:p14="http://schemas.microsoft.com/office/powerpoint/2010/main" val="3627187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C4AA5-6043-C3FB-D484-1D609FE139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072252-7D62-18FB-F37E-DD3015F10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0FDC3-0A73-4A9D-9617-B3FDA8B5591A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904AD7-0DDD-9E06-5D9A-8AD946E07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Tom Perissinotto | Zakopane Conference on Nuclear Physics 2026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4E3B32-0B26-A844-1507-A5047C46F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5CE74-914C-4689-99FC-1AEF49CE2B47}" type="slidenum">
              <a:rPr lang="en-AU" smtClean="0"/>
              <a:pPr/>
              <a:t>8</a:t>
            </a:fld>
            <a:endParaRPr lang="en-AU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131E7F97-3CCF-05FB-7506-807AC6A06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10256"/>
            <a:ext cx="9144000" cy="398658"/>
          </a:xfrm>
        </p:spPr>
        <p:txBody>
          <a:bodyPr/>
          <a:lstStyle/>
          <a:p>
            <a:pPr algn="ctr"/>
            <a:r>
              <a:rPr lang="en-AU" sz="2300" dirty="0"/>
              <a:t>Experimental Yields + Literature Values [1] = GOSIA Minimisation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8CC6931-2130-249A-3DE9-A3FD45D2DB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679" y="1454371"/>
            <a:ext cx="2403921" cy="225859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F6E6B51-E204-1FC0-164A-189066A26E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7780" y="1060817"/>
            <a:ext cx="2323596" cy="339602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6A461B7-4A2E-FCCC-77C3-495201DA6E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1236" y="1827082"/>
            <a:ext cx="2411235" cy="151317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3911B13-9760-204A-CDB3-4C99A040D74E}"/>
                  </a:ext>
                </a:extLst>
              </p:cNvPr>
              <p:cNvSpPr txBox="1"/>
              <p:nvPr/>
            </p:nvSpPr>
            <p:spPr>
              <a:xfrm>
                <a:off x="2779544" y="2275884"/>
                <a:ext cx="55397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AU" sz="3200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AU" sz="32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3911B13-9760-204A-CDB3-4C99A040D7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9544" y="2275884"/>
                <a:ext cx="553972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9322D5F-06C4-C487-571A-FD4587DD8A1F}"/>
                  </a:ext>
                </a:extLst>
              </p:cNvPr>
              <p:cNvSpPr txBox="1"/>
              <p:nvPr/>
            </p:nvSpPr>
            <p:spPr>
              <a:xfrm>
                <a:off x="5779320" y="2275884"/>
                <a:ext cx="55397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AU" sz="3200" b="0" i="1" smtClean="0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AU" sz="32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9322D5F-06C4-C487-571A-FD4587DD8A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9320" y="2275884"/>
                <a:ext cx="553972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0021938-A480-5984-D0E1-BDBC1664DCD5}"/>
                  </a:ext>
                </a:extLst>
              </p:cNvPr>
              <p:cNvSpPr txBox="1"/>
              <p:nvPr/>
            </p:nvSpPr>
            <p:spPr>
              <a:xfrm>
                <a:off x="4031252" y="4403888"/>
                <a:ext cx="108149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×0.5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0021938-A480-5984-D0E1-BDBC1664DC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1252" y="4403888"/>
                <a:ext cx="1081496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8894AB9D-7D2E-8335-DBB6-8A5A3C7A013D}"/>
              </a:ext>
            </a:extLst>
          </p:cNvPr>
          <p:cNvSpPr txBox="1"/>
          <p:nvPr/>
        </p:nvSpPr>
        <p:spPr>
          <a:xfrm>
            <a:off x="5927333" y="4582430"/>
            <a:ext cx="259806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 dirty="0"/>
              <a:t>[1] N. Nica, </a:t>
            </a:r>
            <a:r>
              <a:rPr lang="en-US" sz="900" i="1" dirty="0"/>
              <a:t>Nuclear Data Sheets</a:t>
            </a:r>
            <a:r>
              <a:rPr lang="en-US" sz="900" dirty="0"/>
              <a:t>, vol. 195, 2024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B86787D-6AC7-4EE9-1431-93E1E49D5DB3}"/>
              </a:ext>
            </a:extLst>
          </p:cNvPr>
          <p:cNvSpPr txBox="1"/>
          <p:nvPr/>
        </p:nvSpPr>
        <p:spPr>
          <a:xfrm>
            <a:off x="5511600" y="3435066"/>
            <a:ext cx="38332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000" dirty="0"/>
              <a:t>No lifetimes! We wanted independent  measurement where possible</a:t>
            </a:r>
          </a:p>
        </p:txBody>
      </p:sp>
    </p:spTree>
    <p:extLst>
      <p:ext uri="{BB962C8B-B14F-4D97-AF65-F5344CB8AC3E}">
        <p14:creationId xmlns:p14="http://schemas.microsoft.com/office/powerpoint/2010/main" val="2966330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8" grpId="0"/>
      <p:bldP spid="20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28BF33-91F0-DAB4-1E6F-E1CFE1FEF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BE93C92-2213-3613-D0DC-7525DD59758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6" t="8483" r="3930" b="2686"/>
          <a:stretch>
            <a:fillRect/>
          </a:stretch>
        </p:blipFill>
        <p:spPr>
          <a:xfrm>
            <a:off x="341529" y="686675"/>
            <a:ext cx="8136904" cy="4115007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370D13-8389-6D4E-0AD6-2D1DA2DE9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80FDC3-0A73-4A9D-9617-B3FDA8B5591A}" type="datetime1">
              <a:rPr lang="en-AU" smtClean="0"/>
              <a:t>2/09/2026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AF69A4-199D-6769-3C56-6DA67774B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Tom Perissinotto | Zakopane Conference on Nuclear Physics 2026</a:t>
            </a:r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133185-2364-7BB8-56E4-4C36EEEC4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D5CE74-914C-4689-99FC-1AEF49CE2B47}" type="slidenum">
              <a:rPr lang="en-AU" smtClean="0"/>
              <a:pPr/>
              <a:t>9</a:t>
            </a:fld>
            <a:endParaRPr lang="en-AU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D185BBE5-9628-73D4-7D94-431B817EC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24000"/>
            <a:ext cx="8478471" cy="398658"/>
          </a:xfrm>
        </p:spPr>
        <p:txBody>
          <a:bodyPr/>
          <a:lstStyle/>
          <a:p>
            <a:r>
              <a:rPr lang="en-AU" dirty="0"/>
              <a:t>Measured Transition Strengths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CD3C5D2-F7DC-2AEC-2382-6F983C62B3B3}"/>
              </a:ext>
            </a:extLst>
          </p:cNvPr>
          <p:cNvSpPr/>
          <p:nvPr/>
        </p:nvSpPr>
        <p:spPr>
          <a:xfrm>
            <a:off x="4050923" y="4053999"/>
            <a:ext cx="1042154" cy="347869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218599F-CFAD-3408-2D98-783BE0A69068}"/>
              </a:ext>
            </a:extLst>
          </p:cNvPr>
          <p:cNvSpPr/>
          <p:nvPr/>
        </p:nvSpPr>
        <p:spPr>
          <a:xfrm>
            <a:off x="7308304" y="915567"/>
            <a:ext cx="1224136" cy="2016224"/>
          </a:xfrm>
          <a:prstGeom prst="ellipse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AU" dirty="0">
              <a:solidFill>
                <a:schemeClr val="tx1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D080552-EF17-E8EF-5922-A65FBEAEE1FF}"/>
              </a:ext>
            </a:extLst>
          </p:cNvPr>
          <p:cNvCxnSpPr>
            <a:cxnSpLocks/>
          </p:cNvCxnSpPr>
          <p:nvPr/>
        </p:nvCxnSpPr>
        <p:spPr>
          <a:xfrm flipH="1" flipV="1">
            <a:off x="8244408" y="2859782"/>
            <a:ext cx="360040" cy="835598"/>
          </a:xfrm>
          <a:prstGeom prst="line">
            <a:avLst/>
          </a:prstGeom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D1CD30E-C330-15B4-BF0C-36E97C4633BB}"/>
                  </a:ext>
                </a:extLst>
              </p:cNvPr>
              <p:cNvSpPr txBox="1"/>
              <p:nvPr/>
            </p:nvSpPr>
            <p:spPr>
              <a:xfrm>
                <a:off x="7956376" y="3695380"/>
                <a:ext cx="1303720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AU" sz="1400" b="0" i="1" smtClean="0">
                        <a:latin typeface="Cambria Math" panose="02040503050406030204" pitchFamily="18" charset="0"/>
                      </a:rPr>
                      <m:t>≈12.5</m:t>
                    </m:r>
                  </m:oMath>
                </a14:m>
                <a:r>
                  <a:rPr lang="en-AU" sz="1400" dirty="0"/>
                  <a:t> </a:t>
                </a:r>
                <a:r>
                  <a:rPr lang="en-AU" sz="1400" dirty="0" err="1"/>
                  <a:t>W.u</a:t>
                </a:r>
                <a:endParaRPr lang="en-AU" sz="14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D1CD30E-C330-15B4-BF0C-36E97C4633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6376" y="3695380"/>
                <a:ext cx="1303720" cy="307777"/>
              </a:xfrm>
              <a:prstGeom prst="rect">
                <a:avLst/>
              </a:prstGeom>
              <a:blipFill>
                <a:blip r:embed="rId3"/>
                <a:stretch>
                  <a:fillRect t="-3922" b="-19608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5446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10" grpId="0"/>
    </p:bldLst>
  </p:timing>
</p:sld>
</file>

<file path=ppt/theme/theme1.xml><?xml version="1.0" encoding="utf-8"?>
<a:theme xmlns:a="http://schemas.openxmlformats.org/drawingml/2006/main" name="ANU">
  <a:themeElements>
    <a:clrScheme name="ANU Colou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BE830E"/>
      </a:accent1>
      <a:accent2>
        <a:srgbClr val="DFC187"/>
      </a:accent2>
      <a:accent3>
        <a:srgbClr val="F5EDDE"/>
      </a:accent3>
      <a:accent4>
        <a:srgbClr val="BE4E0E"/>
      </a:accent4>
      <a:accent5>
        <a:srgbClr val="CB7352"/>
      </a:accent5>
      <a:accent6>
        <a:srgbClr val="F2DCD4"/>
      </a:accent6>
      <a:hlink>
        <a:srgbClr val="BE830E"/>
      </a:hlink>
      <a:folHlink>
        <a:srgbClr val="BE4E0E"/>
      </a:folHlink>
    </a:clrScheme>
    <a:fontScheme name="ANU Fonts">
      <a:majorFont>
        <a:latin typeface="Public Sans"/>
        <a:ea typeface=""/>
        <a:cs typeface=""/>
      </a:majorFont>
      <a:minorFont>
        <a:latin typeface="Public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E6E6E6"/>
        </a:solidFill>
        <a:ln>
          <a:noFill/>
        </a:ln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Light_Master_ANU.potx" id="{BE77F841-62D2-4283-B946-D020D7A6E589}" vid="{6AE303E1-1AC9-43FD-A23F-77417000147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UI/customUI.xml><?xml version="1.0" encoding="utf-8"?>
<customUI xmlns="http://schemas.microsoft.com/office/2006/01/customui">
  <ribbon startFromScratch="false">
    <tabs>
      <tab id="CustomTab" label="ANU" insertBeforeMso="TabHome" keytip="Q">
        <group idMso="GroupSlides"/>
        <group id="Group1" label="Change Bullet Styles">
          <button idMso="IndentDecrease" visible="true" label="Decrease List Level" size="large"/>
          <button idMso="IndentIncrease" visible="true" label="Increase List Level" size="large"/>
        </group>
        <group id="Group2" label=" ">
          <checkBox idMso="GuidesShowHide" label="Guides"/>
          <splitButton id="groupsplitbutton" size="normal">
            <button idMso="ObjectsGroup"/>
            <menu id="groupsplitmenu" itemSize="large">
              <button idMso="ObjectsUngroup" description="Un-group selected objects" screentip="Un-group selected objects"/>
              <button idMso="ObjectsRegroup" description="Combine and re-Group selected objects" screentip="Combine and re-Group selected objects"/>
            </menu>
          </splitButton>
          <splitButton id="Cropping" size="normal">
            <toggleButton idMso="PictureCrop" label="Crop Tools"/>
            <menu id="CropMenu" itemSize="large">
              <button idMso="PictureFitCrop" description="Resize picture to fit the placeholder proportionally"/>
              <menuSeparator id="croppingmenu2"/>
              <menu idMso="PictureCropAspectRatioMenu" description="Crop image to selected aspect ratio"/>
              <gallery idMso="PictureShapeGallery" description="Crop image to selected shape"/>
            </menu>
          </splitButton>
          <separator id="sep1"/>
          <splitButton idMso="MenuAccessibility" visible="true" size="large"/>
          <separator id="Acc"/>
          <toggleButton idMso="AltTextPaneRibbon" visible="true" size="large"/>
          <separator id="sep5"/>
          <button idMso="ZoomFitToWindow" size="large" label="Fit to Window"/>
          <separator id="sep2"/>
          <splitButton id="sendbacksplitbutton" size="large">
            <button idMso="ObjectSendToBack" label="Send to Back"/>
            <menu id="sendbacksplitmenu" itemSize="large">
              <button idMso="ObjectBringToFront" label="Bring to Front"/>
            </menu>
          </splitButton>
          <separator id="sep3"/>
          <toggleButton idMso="SelectionPane" label="Selection Pane" size="large"/>
        </group>
        <group id="group3" label=" ">
          <button idMso="HeaderFooterInsert" size="large"/>
          <button idMso="PasteTextOnly" size="large" imageMso="Paste" label="Paste Unformatted"/>
        </group>
      </tab>
    </tabs>
  </ribbon>
</customUI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F009AC5283E95468D41B3B02A942082" ma:contentTypeVersion="19" ma:contentTypeDescription="Create a new document." ma:contentTypeScope="" ma:versionID="7f2e8384d118d8eaef106ca47ec0a47f">
  <xsd:schema xmlns:xsd="http://www.w3.org/2001/XMLSchema" xmlns:xs="http://www.w3.org/2001/XMLSchema" xmlns:p="http://schemas.microsoft.com/office/2006/metadata/properties" xmlns:ns2="2906fbf8-e47d-4c21-be87-cb09cf1c70cb" xmlns:ns3="cd7196b5-af4d-4b5a-ba66-d723b2d8b01e" xmlns:ns4="c30e2885-58e1-4e94-9dc7-f83158e7ef28" targetNamespace="http://schemas.microsoft.com/office/2006/metadata/properties" ma:root="true" ma:fieldsID="6e0e3aa426ff2f2f1d0fb66ddb5f5da8" ns2:_="" ns3:_="" ns4:_="">
    <xsd:import namespace="2906fbf8-e47d-4c21-be87-cb09cf1c70cb"/>
    <xsd:import namespace="cd7196b5-af4d-4b5a-ba66-d723b2d8b01e"/>
    <xsd:import namespace="c30e2885-58e1-4e94-9dc7-f83158e7ef2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FAQs"/>
                <xsd:element ref="ns2:MediaServiceDateTaken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Document_x0020_Notes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06fbf8-e47d-4c21-be87-cb09cf1c70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FAQs" ma:index="10" ma:displayName="FAQs" ma:internalName="FAQs">
      <xsd:simpleType>
        <xsd:restriction base="dms:Note">
          <xsd:maxLength value="255"/>
        </xsd:restriction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Document_x0020_Notes" ma:index="18" ma:displayName="IMPORTANT" ma:description="DO NOT EDIT. DOWNLOAD FIRST" ma:format="Dropdown" ma:internalName="Document_x0020_Notes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50858339-22dc-49f9-bed0-4b2c0ae499d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196b5-af4d-4b5a-ba66-d723b2d8b01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0e2885-58e1-4e94-9dc7-f83158e7ef28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db2f7b05-bf39-4aaf-b1d5-a18c06a848f2}" ma:internalName="TaxCatchAll" ma:showField="CatchAllData" ma:web="cd7196b5-af4d-4b5a-ba66-d723b2d8b01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906fbf8-e47d-4c21-be87-cb09cf1c70cb">
      <Terms xmlns="http://schemas.microsoft.com/office/infopath/2007/PartnerControls"/>
    </lcf76f155ced4ddcb4097134ff3c332f>
    <TaxCatchAll xmlns="c30e2885-58e1-4e94-9dc7-f83158e7ef28" xsi:nil="true"/>
    <Document_x0020_Notes xmlns="2906fbf8-e47d-4c21-be87-cb09cf1c70cb"/>
    <FAQs xmlns="2906fbf8-e47d-4c21-be87-cb09cf1c70cb"/>
  </documentManagement>
</p:properties>
</file>

<file path=customXml/itemProps1.xml><?xml version="1.0" encoding="utf-8"?>
<ds:datastoreItem xmlns:ds="http://schemas.openxmlformats.org/officeDocument/2006/customXml" ds:itemID="{4AA589C7-82A0-4821-AB21-D51B35A42A3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850FF14-59C6-46D7-81D7-0699087DDA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906fbf8-e47d-4c21-be87-cb09cf1c70cb"/>
    <ds:schemaRef ds:uri="cd7196b5-af4d-4b5a-ba66-d723b2d8b01e"/>
    <ds:schemaRef ds:uri="c30e2885-58e1-4e94-9dc7-f83158e7ef2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5CB24BA-FE10-4C17-BA6D-EFA0363846FB}">
  <ds:schemaRefs>
    <ds:schemaRef ds:uri="http://purl.org/dc/elements/1.1/"/>
    <ds:schemaRef ds:uri="cd7196b5-af4d-4b5a-ba66-d723b2d8b01e"/>
    <ds:schemaRef ds:uri="http://schemas.microsoft.com/office/infopath/2007/PartnerControls"/>
    <ds:schemaRef ds:uri="http://www.w3.org/XML/1998/namespace"/>
    <ds:schemaRef ds:uri="2906fbf8-e47d-4c21-be87-cb09cf1c70cb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c30e2885-58e1-4e94-9dc7-f83158e7ef28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Light_Master_ANU</Template>
  <TotalTime>39987</TotalTime>
  <Words>981</Words>
  <Application>Microsoft Office PowerPoint</Application>
  <PresentationFormat>On-screen Show (16:9)</PresentationFormat>
  <Paragraphs>162</Paragraphs>
  <Slides>20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Cambria Math</vt:lpstr>
      <vt:lpstr>IBM Plex Sans</vt:lpstr>
      <vt:lpstr>Public Sans</vt:lpstr>
      <vt:lpstr>Public Sans Light</vt:lpstr>
      <vt:lpstr>ANU</vt:lpstr>
      <vt:lpstr>Investigating two-phonon  γ-vibrational states in 162Dy through Coulomb excitation</vt:lpstr>
      <vt:lpstr>What We Expect…</vt:lpstr>
      <vt:lpstr>Known level scheme of 162Dy [1]</vt:lpstr>
      <vt:lpstr>Coulomb-excitation experiment</vt:lpstr>
      <vt:lpstr>PowerPoint Presentation</vt:lpstr>
      <vt:lpstr>PowerPoint Presentation</vt:lpstr>
      <vt:lpstr>PowerPoint Presentation</vt:lpstr>
      <vt:lpstr>Experimental Yields + Literature Values [1] = GOSIA Minimisation</vt:lpstr>
      <vt:lpstr>Measured Transition Strengths</vt:lpstr>
      <vt:lpstr>How do the GOSIA minimisations compare to experimental results?</vt:lpstr>
      <vt:lpstr>How do these results compare to previous measurements?</vt:lpstr>
      <vt:lpstr>Suspected two-phonon states: What can we say?</vt:lpstr>
      <vt:lpstr>What’s next?</vt:lpstr>
      <vt:lpstr>32S beam at Legnaro, 2025</vt:lpstr>
      <vt:lpstr>Preliminary results</vt:lpstr>
      <vt:lpstr>New Particle Detector – “Death Star”</vt:lpstr>
      <vt:lpstr>THANK YOU</vt:lpstr>
      <vt:lpstr>How do these results compare to previous measurements?</vt:lpstr>
      <vt:lpstr>How do these results compare to previous measurements?</vt:lpstr>
      <vt:lpstr>New Particle Detector – “Death Star”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Tom Perissinotto</dc:creator>
  <cp:lastModifiedBy>Tom Perissinotto</cp:lastModifiedBy>
  <cp:revision>32</cp:revision>
  <dcterms:created xsi:type="dcterms:W3CDTF">2025-09-09T05:41:41Z</dcterms:created>
  <dcterms:modified xsi:type="dcterms:W3CDTF">2026-09-02T16:30:51Z</dcterms:modified>
  <cp:category>PowerPoint Template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0x010100EF009AC5283E95468D41B3B02A942082</vt:lpwstr>
  </property>
  <property fmtid="{D5CDD505-2E9C-101B-9397-08002B2CF9AE}" pid="3" name="MediaServiceImageTags">
    <vt:lpwstr/>
  </property>
</Properties>
</file>