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56"/>
  </p:notesMasterIdLst>
  <p:handoutMasterIdLst>
    <p:handoutMasterId r:id="rId57"/>
  </p:handoutMasterIdLst>
  <p:sldIdLst>
    <p:sldId id="256" r:id="rId5"/>
    <p:sldId id="1985" r:id="rId6"/>
    <p:sldId id="1996" r:id="rId7"/>
    <p:sldId id="1998" r:id="rId8"/>
    <p:sldId id="2079" r:id="rId9"/>
    <p:sldId id="1900" r:id="rId10"/>
    <p:sldId id="2005" r:id="rId11"/>
    <p:sldId id="2010" r:id="rId12"/>
    <p:sldId id="2009" r:id="rId13"/>
    <p:sldId id="2008" r:id="rId14"/>
    <p:sldId id="2006" r:id="rId15"/>
    <p:sldId id="1949" r:id="rId16"/>
    <p:sldId id="1939" r:id="rId17"/>
    <p:sldId id="1800" r:id="rId18"/>
    <p:sldId id="1954" r:id="rId19"/>
    <p:sldId id="1993" r:id="rId20"/>
    <p:sldId id="1994" r:id="rId21"/>
    <p:sldId id="1933" r:id="rId22"/>
    <p:sldId id="1995" r:id="rId23"/>
    <p:sldId id="1774" r:id="rId24"/>
    <p:sldId id="1987" r:id="rId25"/>
    <p:sldId id="2011" r:id="rId26"/>
    <p:sldId id="2076" r:id="rId27"/>
    <p:sldId id="2077" r:id="rId28"/>
    <p:sldId id="1972" r:id="rId29"/>
    <p:sldId id="1811" r:id="rId30"/>
    <p:sldId id="1956" r:id="rId31"/>
    <p:sldId id="1826" r:id="rId32"/>
    <p:sldId id="1827" r:id="rId33"/>
    <p:sldId id="1829" r:id="rId34"/>
    <p:sldId id="1865" r:id="rId35"/>
    <p:sldId id="1823" r:id="rId36"/>
    <p:sldId id="1980" r:id="rId37"/>
    <p:sldId id="1975" r:id="rId38"/>
    <p:sldId id="1979" r:id="rId39"/>
    <p:sldId id="1978" r:id="rId40"/>
    <p:sldId id="1903" r:id="rId41"/>
    <p:sldId id="1642" r:id="rId42"/>
    <p:sldId id="1570" r:id="rId43"/>
    <p:sldId id="1769" r:id="rId44"/>
    <p:sldId id="2078" r:id="rId45"/>
    <p:sldId id="1973" r:id="rId46"/>
    <p:sldId id="1957" r:id="rId47"/>
    <p:sldId id="1830" r:id="rId48"/>
    <p:sldId id="1863" r:id="rId49"/>
    <p:sldId id="1852" r:id="rId50"/>
    <p:sldId id="1714" r:id="rId51"/>
    <p:sldId id="1709" r:id="rId52"/>
    <p:sldId id="1922" r:id="rId53"/>
    <p:sldId id="1952" r:id="rId54"/>
    <p:sldId id="1768" r:id="rId55"/>
  </p:sldIdLst>
  <p:sldSz cx="12192000" cy="6858000"/>
  <p:notesSz cx="6858000" cy="9144000"/>
  <p:embeddedFontLst>
    <p:embeddedFont>
      <p:font typeface="Avenir Next LT Pro" panose="020B0504020202020204" pitchFamily="34" charset="0"/>
      <p:regular r:id="rId58"/>
      <p:bold r:id="rId59"/>
      <p:italic r:id="rId60"/>
      <p:boldItalic r:id="rId61"/>
    </p:embeddedFont>
    <p:embeddedFont>
      <p:font typeface="Cambria Math" panose="02040503050406030204" pitchFamily="18" charset="0"/>
      <p:regular r:id="rId62"/>
    </p:embeddedFont>
    <p:embeddedFont>
      <p:font typeface="Times" panose="02020603050405020304" pitchFamily="18" charset="0"/>
      <p:regular r:id="rId63"/>
      <p:bold r:id="rId64"/>
      <p:italic r:id="rId65"/>
      <p:boldItalic r:id="rId66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00FF"/>
    <a:srgbClr val="FF0105"/>
    <a:srgbClr val="F18F62"/>
    <a:srgbClr val="F0E085"/>
    <a:srgbClr val="0000FF"/>
    <a:srgbClr val="65BA5A"/>
    <a:srgbClr val="3E98F0"/>
    <a:srgbClr val="2B54A9"/>
    <a:srgbClr val="009300"/>
    <a:srgbClr val="016B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C78A8A-46C3-4F12-A6C0-0CA154988EC3}" v="82" dt="2026-09-04T13:15:49.954"/>
    <p1510:client id="{9364312A-9991-4988-9D05-3DB39258ABC9}" v="28" dt="2026-09-04T07:00:04.0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font" Target="fonts/font6.fntdata"/><Relationship Id="rId68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font" Target="fonts/font1.fntdata"/><Relationship Id="rId66" Type="http://schemas.openxmlformats.org/officeDocument/2006/relationships/font" Target="fonts/font9.fntdata"/><Relationship Id="rId5" Type="http://schemas.openxmlformats.org/officeDocument/2006/relationships/slide" Target="slides/slide1.xml"/><Relationship Id="rId61" Type="http://schemas.openxmlformats.org/officeDocument/2006/relationships/font" Target="fonts/font4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notesMaster" Target="notesMasters/notesMaster1.xml"/><Relationship Id="rId64" Type="http://schemas.openxmlformats.org/officeDocument/2006/relationships/font" Target="fonts/font7.fntdata"/><Relationship Id="rId69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font" Target="fonts/font2.fntdata"/><Relationship Id="rId67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font" Target="fonts/font5.fntdata"/><Relationship Id="rId7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font" Target="fonts/font3.fntdata"/><Relationship Id="rId65" Type="http://schemas.openxmlformats.org/officeDocument/2006/relationships/font" Target="fonts/font8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31230463-975F-1FC5-F130-344B42C6A7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79A2308-FA37-6278-0449-3B38B9528E0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398CF4-0D8F-4DD3-B28A-923FF3FEE419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A7B76CB-13A6-4357-471D-C13C8A6F579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515A29A-0630-2B6D-5C6E-AD2B8E0564F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857BD6-0A34-47E4-9D7D-D4D6BB6549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56703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C2B5AC-F81D-469C-ADE7-402A20B32007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7C14E6-2559-451E-807A-4A34163A34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4140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56718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DE69C-4531-6932-3750-B2362225F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0DB24D3-3F1A-1DF3-A827-08C72969D2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C5F60F-B41F-11E0-B942-9F884D3E7D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7705FBE-DDF7-5765-C3A3-3634AF5BA3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92982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82A3E-8ACF-963A-7398-BE039B6B2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4F6953B-61B6-3B4C-A0C0-1ED9383862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CE430BF-2B00-E6E8-0705-88236B2A6D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DD07E68-6348-1779-29C0-6F783119FD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77556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74804-F751-881B-9968-ACC8D523F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DCD7DBA-77BA-577C-8CCA-66AF7EB2B2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03A8FB9-CECC-23F3-2730-AD0A73CA60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4512C6A-6A49-23CB-53FF-23E08C085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51160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07945-9DE5-B6F6-6006-C25131F43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5A8CA2A-8CE2-3DBB-6906-77843A30B6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DAEB244-8084-4E4F-FBC7-A4FE281C2F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B52930C-7327-5F57-1F9F-BE3A3C7EA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13268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C0ADF-D825-F7FF-8B73-73E33C2D7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E2DDD09-CAC0-FAB0-FA92-B91C1EF2A0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920B46-EE8E-7BB4-25F7-F582503011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0E132BE-24C6-926B-5A05-20A26801C2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54148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67120-726C-6C26-9047-B043CE465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6DABEC4-7C88-D6BA-DEF2-7C3B33CDB2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435780B-71CF-B48F-A6F7-4884B1546F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1DC3CCC-118A-EBA9-767E-0700124C4B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158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57F05-EABC-B067-579F-747172768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B2966B4-0AE7-14BA-F438-BC12EB6D94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4FEC157-93C2-6F0F-AEB4-024ACF600E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5FF8E07-4527-B3D5-64AC-9B2FF5C4B2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28603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C48CC-53C6-F014-86F8-E2F7F85F5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C67F34D-5E78-C42B-1A13-FEA68E1413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688CFE5-241B-D198-456A-D22E30550D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FFFE04-9C0D-8081-ADC2-E8E213AD7A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12282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148C2-CF05-98D3-19FC-3709A4A15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24E58F2-67EE-6064-E654-D61129E54A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054C0AA-C558-98C5-4B9D-C9863F0AA2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D716E50-543E-1764-A6BF-27C7B854A0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28924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B9819-0FBA-05D8-AE03-44528A2A0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2D8F9EC-62F1-3266-60AE-35EDD76D22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927C5F4-7592-9608-83F7-A1A5E21605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BC0C851-1C14-FF9F-E589-30FB89CB32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5674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16956-52AC-5F48-0973-2F66D8958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8B1DC16-C8C0-4F27-2738-7DAFC1FAA7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A90976-67A5-ADA3-16B6-E154C617B6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Advance -&gt; ILOT -&gt; </a:t>
            </a:r>
            <a:r>
              <a:rPr lang="fr-FR" err="1"/>
              <a:t>synthese</a:t>
            </a:r>
            <a:r>
              <a:rPr lang="fr-FR"/>
              <a:t> plein noyaux fusion -&gt;leur </a:t>
            </a:r>
            <a:r>
              <a:rPr lang="fr-FR" err="1"/>
              <a:t>synthese</a:t>
            </a:r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26FFB72-1718-6250-A4CA-BF40CC0331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2198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E4D1E-00C1-522A-1353-3BDCCF98C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FF040C5-D375-AC54-679C-14CA5C21EF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E6EDEB9-7EF9-1D56-2187-D7AB68B6CA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11C7891-1185-082F-6994-9678065565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10166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97A925-ADBE-0B22-9E99-7347DA948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8520C91-1F5D-F761-8A7D-F8D374C880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C47823D-E59D-2939-FC38-063B3D37F8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"</a:t>
            </a:r>
            <a:r>
              <a:rPr lang="fr-FR" err="1"/>
              <a:t>degrade</a:t>
            </a:r>
            <a:r>
              <a:rPr lang="fr-FR"/>
              <a:t> </a:t>
            </a:r>
            <a:r>
              <a:rPr lang="fr-FR" err="1"/>
              <a:t>sensitivity</a:t>
            </a:r>
            <a:r>
              <a:rPr lang="fr-FR"/>
              <a:t>"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A2552F-D873-B623-65E5-77D653067D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43226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F82E4-2416-A072-35A1-4F8D106B8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691C920-2175-3CEE-7D08-03A524E34B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8EB2A4D-8FFF-25D3-5D5F-DF25D396A1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"</a:t>
            </a:r>
            <a:r>
              <a:rPr lang="fr-FR" err="1"/>
              <a:t>degrade</a:t>
            </a:r>
            <a:r>
              <a:rPr lang="fr-FR"/>
              <a:t> </a:t>
            </a:r>
            <a:r>
              <a:rPr lang="fr-FR" err="1"/>
              <a:t>sensitivity</a:t>
            </a:r>
            <a:r>
              <a:rPr lang="fr-FR"/>
              <a:t>"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D39C0FB-A6DD-C110-C031-8A43323760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26481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68009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63285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864FE-D838-D988-BE8D-CC09EB8EC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8D0AAF2-D99B-F08B-363F-DEE76A96E1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873C07-23E4-7DEA-1A7B-FBCD494F1B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93D5823-5BCD-9D55-DC6C-4CABECDDF6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9742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2C887-B484-7990-AD07-3D0E6F5D9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1F00DDB-3D31-56F0-3D07-28DC15AA7C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F1E766-7CDD-4987-4179-F3C00488A4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8DCA43D-17B8-BE02-B9BE-1FA5D991F1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24669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C8CD57-DA83-C7C0-1D2A-69C3A9E32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930180-E23C-B811-297E-D682B02990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A536D8B-71F4-2284-9ACB-FD4BB2A1AC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BE9FBC9-1608-3CB4-3F35-089DCD565E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70362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3D554-3C73-1526-B4DB-2622BA745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5188CB2-10AB-F8A7-0DFB-0D66DFD326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7C72EE4-BDBE-C1FC-3E66-D35A4D5CA7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CF5FC6-C0E6-1B15-D9F9-076FA12054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08682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AF49A-2566-731E-7EE4-0A7DEF155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2F77639-1931-AF4B-EC92-C45BBFA0D4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0EF75D5-83FD-F434-404C-FF6F3684AD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F759AA9-157B-8A15-C490-4C4C72A4E9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5745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53F04-4541-DA3D-A516-DC02CCE82B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E079987-465C-B459-A66E-F428DF7D1D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CB1485C-A98B-3D5A-4BE0-C1975F9645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Advance -&gt; ILOT -&gt; </a:t>
            </a:r>
            <a:r>
              <a:rPr lang="fr-FR" err="1"/>
              <a:t>synthese</a:t>
            </a:r>
            <a:r>
              <a:rPr lang="fr-FR"/>
              <a:t> plein noyaux fusion -&gt;leur </a:t>
            </a:r>
            <a:r>
              <a:rPr lang="fr-FR" err="1"/>
              <a:t>synthese</a:t>
            </a:r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F5DA6F6-DE03-54B8-EE7D-91EEB7BE25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65828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524FD-12FA-4AB8-4144-2A545C8FE9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0DBC951-47E1-73E8-0F72-9E4D3B1A57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ECF9E26-17C0-7911-C13C-F23C12C82F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969F8CB-8A3F-EB64-AA7F-B130FCFAFE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174057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C5D2A-F785-4AB2-1E6B-1312F40EE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206D43A-2280-81D0-DDE1-68BCCDD3A1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788C76B-6B77-0D4C-5D41-D8A469F0A9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B68AAA-34C6-A7BB-2E95-C94D282625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474475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14BC13-9A22-D5D2-2930-6270F1336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C23F325-45C9-4381-3EFA-5D1E619C7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CE7A284-D209-1865-9AFE-3358D73FC9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514D365-28DD-8033-4D7B-8CECC487B6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458413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622905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CFD1A-B29B-BB32-9105-FCAEC5ED7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BA9E2E-8ABE-7E2A-499B-CB89414C51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C3C339E-171F-BBCF-5814-00A5E478BD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CB8CE6-3304-AD70-F83F-1377F89252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549826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F0D47-141B-03CD-17A9-2CBC90CF6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92F5493-8E5D-E1DD-9BE5-68586AE484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CD08843-EB15-32D9-1F18-B4EC416C0F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A50C256-5B4D-150F-72A5-42BEF96099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0743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83382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Prompt Gamma-rays in </a:t>
            </a:r>
            <a:r>
              <a:rPr lang="fr-FR" err="1"/>
              <a:t>coincidence</a:t>
            </a:r>
            <a:r>
              <a:rPr lang="fr-FR"/>
              <a:t> </a:t>
            </a:r>
            <a:r>
              <a:rPr lang="fr-FR" err="1"/>
              <a:t>with</a:t>
            </a:r>
            <a:r>
              <a:rPr lang="fr-FR"/>
              <a:t> the </a:t>
            </a:r>
            <a:r>
              <a:rPr lang="fr-FR" err="1"/>
              <a:t>nuclei</a:t>
            </a:r>
            <a:r>
              <a:rPr lang="fr-FR"/>
              <a:t> </a:t>
            </a:r>
            <a:r>
              <a:rPr lang="fr-FR" err="1"/>
              <a:t>they</a:t>
            </a:r>
            <a:r>
              <a:rPr lang="fr-FR"/>
              <a:t> </a:t>
            </a:r>
            <a:r>
              <a:rPr lang="fr-FR" err="1"/>
              <a:t>emmited</a:t>
            </a:r>
            <a:r>
              <a:rPr lang="fr-FR"/>
              <a:t>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01652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DC994-27AB-90BB-3A4C-2C40823A3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C466A21-F80D-AE0C-0816-4C2C2DA5EB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7DDA82A-1569-BD7F-7CBB-B2DCFBD051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FE7F3B1-0C91-7C79-74BA-D32BA48ED4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417358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4792C8-2728-6F20-7B8D-C2F82C246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BA75DCD-CCA0-37EE-DE71-90BFB345D9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829E8C0-9979-0CD9-F226-F0D113EB1E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5979AF-5E21-93EE-5B0B-F4B1A17042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1347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53FE0E-D136-EB79-28CD-B9D37B7C7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CFED618-3607-93DC-AB2F-967782B9A3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A25C899-0E5D-4ACE-E0C6-2159980580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  <a:p>
            <a:r>
              <a:rPr lang="fr-FR"/>
              <a:t>But </a:t>
            </a:r>
            <a:r>
              <a:rPr lang="fr-FR" err="1"/>
              <a:t>then</a:t>
            </a:r>
            <a:r>
              <a:rPr lang="fr-FR"/>
              <a:t>, how </a:t>
            </a:r>
            <a:r>
              <a:rPr lang="fr-FR" err="1"/>
              <a:t>does</a:t>
            </a:r>
            <a:r>
              <a:rPr lang="fr-FR"/>
              <a:t> </a:t>
            </a:r>
            <a:r>
              <a:rPr lang="fr-FR" err="1"/>
              <a:t>this</a:t>
            </a:r>
            <a:r>
              <a:rPr lang="fr-FR"/>
              <a:t> </a:t>
            </a:r>
            <a:r>
              <a:rPr lang="fr-FR" err="1"/>
              <a:t>mechanism</a:t>
            </a:r>
            <a:r>
              <a:rPr lang="fr-FR"/>
              <a:t> </a:t>
            </a:r>
            <a:r>
              <a:rPr lang="fr-FR" err="1"/>
              <a:t>works</a:t>
            </a:r>
            <a:r>
              <a:rPr lang="fr-FR"/>
              <a:t>?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225271-72D0-9059-5B18-0B0AA0A94A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169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000B3-A82B-E05D-8987-FA9C99624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DBDB04-CFB6-4EE4-FD27-1C7313F6BC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AAA02D-829A-B4C4-6A83-6C3EB6BAA1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A592730-1EFB-E814-BFA6-C0DC9AFDF8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259016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4932F-851B-8D7D-6866-D2BF2F744E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DA142B2-D43C-1608-40E9-D584ECAD8B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89F3311-3C98-608F-2A01-3E4661AE36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E089270-4B26-3AE0-9F1E-8C562DCFE0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639220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60BF0-F5CA-3C28-1C2A-B4A4E9C62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C534899-A164-3F3F-9B44-5A3FB4FC21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1690A4A3-EEE4-13F3-18F7-95DD04A0D8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860DA5-9916-E639-AD5A-F501175F20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8510E45-B4C2-407E-B37A-5E83B1605381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163104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37964-3435-FD45-8185-E81A8816A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BFFBE4E-D573-7D0F-D4DA-041257BF7F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B032FB2-B4F0-772C-706C-2F8869AE71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BF32B0C-E69E-BE02-7B71-8A14A164A4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082462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59507-3EF1-36AD-D4A1-3C4A03D9B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27790F4-AB79-A446-CD4D-40A5B1E6AF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BF5410E-5AC6-6598-9087-7EC10A2685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9B5767-48FE-2498-CD71-B5C70391CD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983559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FAB65-1867-FCED-C11D-C4AE36F40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36959C-6056-E511-C16E-2107FE37E0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604EFDFE-5ADF-A3E1-0839-E7FCD558AE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EC3168B-F36D-737C-4BA3-5C17F0FFC2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051F62-72B3-394D-ABA3-0855404B5F29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620158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F1279-7F55-39BC-AD8D-3B73A8305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E7D2169-5D04-EB92-1752-EFE146FE59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6C688072-6B24-43A0-68B5-9124C8F004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9DB1AF2-AB4D-CA29-D015-4A7C02275F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8510E45-B4C2-407E-B37A-5E83B1605381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44414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FC46E-0408-867E-2AE5-FF10E0E0E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9F96EF4-7595-D108-7E03-2B3786CBD1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E32BA71-A08E-379A-3A4D-76DE8B89D4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C4D6D3D-2CC7-6E80-CCEB-C887770C91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909210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C8273-77C1-34D3-BFDC-7F5692C47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B54DBB7-D0FF-1DCD-E88D-056A471851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A9FF75-A55D-B879-6420-B2B45FE1D9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Montrer ce plot expliquer tout puis à la fin flasher le </a:t>
            </a:r>
            <a:r>
              <a:rPr lang="fr-FR" err="1"/>
              <a:t>resultat</a:t>
            </a:r>
            <a:r>
              <a:rPr lang="fr-FR"/>
              <a:t> théorique pour dire voilà on à des </a:t>
            </a:r>
            <a:r>
              <a:rPr lang="fr-FR" err="1"/>
              <a:t>predictins</a:t>
            </a:r>
            <a:r>
              <a:rPr lang="fr-FR"/>
              <a:t>.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B88C24-5FA0-2E77-10FC-4A0ED72905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424885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B9286-C634-6D74-4A49-095540076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91F626C-4DA1-ADBD-8B7F-8EF10A360C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23343AB-8730-7406-231B-D939CC29D6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229D0B-17BC-AEFE-423B-F84E328A62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8203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8F14A6-E3E3-9340-C0CE-837B4AAF8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57D52E0-0B15-A350-E923-E2674162B6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BDC0F5C-F076-25A5-5AC9-86E05EE20A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This process </a:t>
            </a:r>
            <a:r>
              <a:rPr lang="fr-FR" err="1"/>
              <a:t>is</a:t>
            </a:r>
            <a:r>
              <a:rPr lang="fr-FR"/>
              <a:t> </a:t>
            </a:r>
            <a:r>
              <a:rPr lang="fr-FR" err="1"/>
              <a:t>usually</a:t>
            </a:r>
            <a:r>
              <a:rPr lang="fr-FR"/>
              <a:t> </a:t>
            </a:r>
            <a:r>
              <a:rPr lang="fr-FR" err="1"/>
              <a:t>depicted</a:t>
            </a:r>
            <a:r>
              <a:rPr lang="fr-FR"/>
              <a:t> as a </a:t>
            </a:r>
            <a:r>
              <a:rPr lang="fr-FR" err="1"/>
              <a:t>three</a:t>
            </a:r>
            <a:r>
              <a:rPr lang="fr-FR"/>
              <a:t> </a:t>
            </a:r>
            <a:r>
              <a:rPr lang="fr-FR" err="1"/>
              <a:t>steps</a:t>
            </a:r>
            <a:r>
              <a:rPr lang="fr-FR"/>
              <a:t> </a:t>
            </a:r>
            <a:r>
              <a:rPr lang="fr-FR" err="1"/>
              <a:t>proces</a:t>
            </a:r>
            <a:r>
              <a:rPr lang="fr-FR"/>
              <a:t> </a:t>
            </a:r>
            <a:r>
              <a:rPr lang="fr-FR" err="1"/>
              <a:t>which</a:t>
            </a:r>
            <a:r>
              <a:rPr lang="fr-FR"/>
              <a:t> </a:t>
            </a:r>
            <a:r>
              <a:rPr lang="fr-FR" err="1"/>
              <a:t>includes</a:t>
            </a:r>
            <a:r>
              <a:rPr lang="fr-FR"/>
              <a:t> …</a:t>
            </a:r>
          </a:p>
          <a:p>
            <a:r>
              <a:rPr lang="fr-FR" err="1"/>
              <a:t>Then</a:t>
            </a:r>
            <a:r>
              <a:rPr lang="fr-FR"/>
              <a:t>, </a:t>
            </a:r>
            <a:r>
              <a:rPr lang="fr-FR" err="1"/>
              <a:t>we</a:t>
            </a:r>
            <a:r>
              <a:rPr lang="fr-FR"/>
              <a:t> </a:t>
            </a:r>
            <a:r>
              <a:rPr lang="fr-FR" err="1"/>
              <a:t>aim</a:t>
            </a:r>
            <a:r>
              <a:rPr lang="fr-FR"/>
              <a:t> at </a:t>
            </a:r>
            <a:r>
              <a:rPr lang="fr-FR" err="1"/>
              <a:t>using</a:t>
            </a:r>
            <a:r>
              <a:rPr lang="fr-FR"/>
              <a:t> </a:t>
            </a:r>
            <a:r>
              <a:rPr lang="fr-FR" err="1"/>
              <a:t>this</a:t>
            </a:r>
            <a:r>
              <a:rPr lang="fr-FR"/>
              <a:t> </a:t>
            </a:r>
            <a:r>
              <a:rPr lang="fr-FR" err="1"/>
              <a:t>mechanism</a:t>
            </a:r>
            <a:r>
              <a:rPr lang="fr-FR"/>
              <a:t> as a </a:t>
            </a:r>
            <a:r>
              <a:rPr lang="fr-FR" err="1"/>
              <a:t>mean</a:t>
            </a:r>
            <a:r>
              <a:rPr lang="fr-FR"/>
              <a:t> of production </a:t>
            </a:r>
            <a:r>
              <a:rPr lang="fr-FR" err="1"/>
              <a:t>so</a:t>
            </a:r>
            <a:r>
              <a:rPr lang="fr-FR"/>
              <a:t> </a:t>
            </a:r>
            <a:r>
              <a:rPr lang="fr-FR" err="1"/>
              <a:t>we</a:t>
            </a:r>
            <a:r>
              <a:rPr lang="fr-FR"/>
              <a:t> </a:t>
            </a:r>
            <a:r>
              <a:rPr lang="fr-FR" err="1"/>
              <a:t>should</a:t>
            </a:r>
            <a:r>
              <a:rPr lang="fr-FR"/>
              <a:t>  look for the optimal </a:t>
            </a:r>
            <a:r>
              <a:rPr lang="fr-FR" err="1"/>
              <a:t>parameters</a:t>
            </a:r>
            <a:r>
              <a:rPr lang="fr-FR"/>
              <a:t> to do </a:t>
            </a:r>
            <a:r>
              <a:rPr lang="fr-FR" err="1"/>
              <a:t>so</a:t>
            </a:r>
            <a:endParaRPr lang="fr-FR"/>
          </a:p>
          <a:p>
            <a:endParaRPr lang="fr-FR"/>
          </a:p>
          <a:p>
            <a:endParaRPr lang="fr-FR"/>
          </a:p>
          <a:p>
            <a:r>
              <a:rPr lang="fr-FR" err="1"/>
              <a:t>evaporating</a:t>
            </a:r>
            <a:r>
              <a:rPr lang="fr-FR"/>
              <a:t> </a:t>
            </a:r>
            <a:r>
              <a:rPr lang="fr-FR" err="1"/>
              <a:t>mostly</a:t>
            </a:r>
            <a:r>
              <a:rPr lang="fr-FR"/>
              <a:t> neutrons and gammas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0B0BBE8-D626-99AE-F8D2-6824B4F626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9688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33C696-EAAB-622F-56C0-9CCC22ADF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EAE6216-D880-3F7E-8239-513B2C11E2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8D8E0B7-6EC6-3CE1-948F-23243F55C7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  <a:p>
            <a:r>
              <a:rPr lang="fr-FR"/>
              <a:t>But </a:t>
            </a:r>
            <a:r>
              <a:rPr lang="fr-FR" err="1"/>
              <a:t>then</a:t>
            </a:r>
            <a:r>
              <a:rPr lang="fr-FR"/>
              <a:t>, how </a:t>
            </a:r>
            <a:r>
              <a:rPr lang="fr-FR" err="1"/>
              <a:t>does</a:t>
            </a:r>
            <a:r>
              <a:rPr lang="fr-FR"/>
              <a:t> </a:t>
            </a:r>
            <a:r>
              <a:rPr lang="fr-FR" err="1"/>
              <a:t>this</a:t>
            </a:r>
            <a:r>
              <a:rPr lang="fr-FR"/>
              <a:t> </a:t>
            </a:r>
            <a:r>
              <a:rPr lang="fr-FR" err="1"/>
              <a:t>mechanism</a:t>
            </a:r>
            <a:r>
              <a:rPr lang="fr-FR"/>
              <a:t> </a:t>
            </a:r>
            <a:r>
              <a:rPr lang="fr-FR" err="1"/>
              <a:t>works</a:t>
            </a:r>
            <a:r>
              <a:rPr lang="fr-FR"/>
              <a:t>?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0A7F9C-8C1F-7E89-03DB-881CECBF05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63590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909984-F097-9E0D-793D-3E4A18269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FA12890-8555-E7A7-1C11-40932AA16B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259A91F-8D3B-6500-78BC-16CE1F8F7B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E9E0FA-68A7-1D27-C288-E99BD0B46C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97932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0DA2A-C61E-C783-92C2-DCB83CBD0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325CF6-F145-B721-B1FA-16AFA1C3D3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3C831FC-3078-B5CD-366F-128618B96D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A001993-8090-C470-77D2-E310582FDA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79671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725F2-7B96-79E4-BDAD-B1E5CA737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8BE64F6-88AB-05FD-CE25-092DBDFE90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46105AC-2B51-42E8-C6A5-664DB7C1CC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05A84C-16BE-F462-618F-446D3F804B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7C14E6-2559-451E-807A-4A34163A34D7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934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26982-0BD3-80B2-D0C1-E141B8AD1D26}"/>
              </a:ext>
            </a:extLst>
          </p:cNvPr>
          <p:cNvSpPr/>
          <p:nvPr userDrawn="1"/>
        </p:nvSpPr>
        <p:spPr>
          <a:xfrm>
            <a:off x="11182350" y="0"/>
            <a:ext cx="100965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07B68EE-BDE5-1E9D-059B-83B50A6AC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2654299"/>
            <a:ext cx="5294312" cy="1587501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4801059-2D37-8D44-42C0-ED46DE3A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4262438"/>
            <a:ext cx="5294312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pic>
        <p:nvPicPr>
          <p:cNvPr id="8" name="Logo CEA">
            <a:extLst>
              <a:ext uri="{FF2B5EF4-FFF2-40B4-BE49-F238E27FC236}">
                <a16:creationId xmlns:a16="http://schemas.microsoft.com/office/drawing/2014/main" id="{1051C7ED-2FE9-229E-F0BD-000C6D22DE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728663"/>
            <a:ext cx="1803600" cy="1803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31EACC6-5472-4DD6-3DB8-DB3936803B32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Titre</a:t>
            </a:r>
          </a:p>
        </p:txBody>
      </p:sp>
      <p:pic>
        <p:nvPicPr>
          <p:cNvPr id="11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A828EFF-0769-991A-745D-86154BF58E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Emplacement logotypes financeurs/partenaires</a:t>
            </a:r>
          </a:p>
        </p:txBody>
      </p:sp>
    </p:spTree>
    <p:extLst>
      <p:ext uri="{BB962C8B-B14F-4D97-AF65-F5344CB8AC3E}">
        <p14:creationId xmlns:p14="http://schemas.microsoft.com/office/powerpoint/2010/main" val="1286138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04/09/2026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Zakopane 2026 : J. Bequet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988CD6-F875-5F20-CB25-53D3006C5582}"/>
              </a:ext>
            </a:extLst>
          </p:cNvPr>
          <p:cNvSpPr/>
          <p:nvPr userDrawn="1"/>
        </p:nvSpPr>
        <p:spPr>
          <a:xfrm>
            <a:off x="3151189" y="3987800"/>
            <a:ext cx="349250" cy="349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Titre de section Bleu</a:t>
            </a:r>
          </a:p>
        </p:txBody>
      </p:sp>
      <p:pic>
        <p:nvPicPr>
          <p:cNvPr id="13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pic>
        <p:nvPicPr>
          <p:cNvPr id="14" name="PATTERN 14">
            <a:extLst>
              <a:ext uri="{FF2B5EF4-FFF2-40B4-BE49-F238E27FC236}">
                <a16:creationId xmlns:a16="http://schemas.microsoft.com/office/drawing/2014/main" id="{A9F2846A-9310-83E8-0175-AEDB4CD521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42" t="81597" r="4284" b="-1066"/>
          <a:stretch/>
        </p:blipFill>
        <p:spPr>
          <a:xfrm>
            <a:off x="0" y="0"/>
            <a:ext cx="12192001" cy="591852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1EE20C3D-7EDC-C467-57AB-6011AB94E6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1900" y="2171700"/>
            <a:ext cx="7688263" cy="239077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fr-FR"/>
              <a:t>Titre de la partie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7F06A08C-C6D3-6EB1-26CF-BBE33E5D79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1900" y="4702628"/>
            <a:ext cx="7688263" cy="1387021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6FC69820-7AD8-8DE6-6DD2-0BCC3DF92B8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2288" y="2159000"/>
            <a:ext cx="2546350" cy="2673350"/>
          </a:xfrm>
        </p:spPr>
        <p:txBody>
          <a:bodyPr anchor="b">
            <a:noAutofit/>
          </a:bodyPr>
          <a:lstStyle>
            <a:lvl1pPr marL="0" indent="0" algn="r">
              <a:buNone/>
              <a:defRPr sz="135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635319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Titre et contenu</a:t>
            </a:r>
          </a:p>
        </p:txBody>
      </p:sp>
      <p:pic>
        <p:nvPicPr>
          <p:cNvPr id="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1303A6F-3D61-F6AC-9302-9FE476FEA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298390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2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 spcCol="36000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Titre et contenu 2 colonnes</a:t>
            </a:r>
          </a:p>
        </p:txBody>
      </p:sp>
      <p:pic>
        <p:nvPicPr>
          <p:cNvPr id="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90406E3-1995-7E53-4201-E3BFE87AE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26934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0A0EC86F-304E-3536-3F67-83FB88AE19A8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Deux contenus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F34F4926-6F56-0A25-B372-10732490E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81125"/>
            <a:ext cx="5220000" cy="4532313"/>
          </a:xfrm>
        </p:spPr>
        <p:txBody>
          <a:bodyPr numCol="1" spcCol="36000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F802D6D2-F118-2B59-9C45-1CC10FBBC48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40163" y="1381125"/>
            <a:ext cx="5220000" cy="4532313"/>
          </a:xfrm>
        </p:spPr>
        <p:txBody>
          <a:bodyPr numCol="1" spcCol="36000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193794-6F65-B456-F1A9-EADC52921C7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CC46E9C-9B20-58EA-7754-C9B26EC6B2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6DE9E80E-CBBF-3D55-99B3-7F65311E540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3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93B771A-F9FE-5447-E51C-40360A182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9207532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D271B01-F4E4-B2FD-ADE2-0F5A74232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38" y="1350963"/>
            <a:ext cx="52200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FD7597D-BC71-3CA1-38C9-B6FBD6A7FA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838" y="2298700"/>
            <a:ext cx="5220000" cy="389096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5B97958-7FD8-2766-D566-D383863BB3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0163" y="1350963"/>
            <a:ext cx="52200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642EBB1-652D-E679-13E7-0B6ECA9011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0163" y="2298700"/>
            <a:ext cx="5220000" cy="389096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2ADA965-F8EA-5D12-7ED9-A3674AF66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B16C217-F7F2-6EE2-D15A-89EA21D27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F7D0E24-8938-8209-D803-6F81B0B44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73701A9-B73D-CA83-ABED-FAE572A2B991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Comparaison</a:t>
            </a:r>
          </a:p>
        </p:txBody>
      </p:sp>
      <p:pic>
        <p:nvPicPr>
          <p:cNvPr id="12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48A9086-96BC-9730-CABD-6DAB6AC20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897373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 Fond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E21B82-70BD-E39B-E420-F5C8A87EF9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A0EC86F-304E-3536-3F67-83FB88AE19A8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Deux contenus Fond gris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F34F4926-6F56-0A25-B372-10732490E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81125"/>
            <a:ext cx="5220000" cy="4532313"/>
          </a:xfrm>
        </p:spPr>
        <p:txBody>
          <a:bodyPr numCol="1" spcCol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F802D6D2-F118-2B59-9C45-1CC10FBBC48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40163" y="1381125"/>
            <a:ext cx="5220000" cy="4532313"/>
          </a:xfrm>
        </p:spPr>
        <p:txBody>
          <a:bodyPr numCol="1" spcCol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193794-6F65-B456-F1A9-EADC52921C7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04/09/2026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CC46E9C-9B20-58EA-7754-C9B26EC6B2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Zakopane 2026 : J. Bequet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6DE9E80E-CBBF-3D55-99B3-7F65311E540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3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6F77F40-08E8-9301-36C7-9AA7D4B91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8766678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 rou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E21B82-70BD-E39B-E420-F5C8A87EF9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A0EC86F-304E-3536-3F67-83FB88AE19A8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Deux contenus Fond rouge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193794-6F65-B456-F1A9-EADC52921C7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04/09/2026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CC46E9C-9B20-58EA-7754-C9B26EC6B2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Zakopane 2026 : J. Bequet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6DE9E80E-CBBF-3D55-99B3-7F65311E540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1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66859" y="6343650"/>
            <a:ext cx="316707" cy="316707"/>
            <a:chOff x="461" y="3861"/>
            <a:chExt cx="304" cy="304"/>
          </a:xfrm>
        </p:grpSpPr>
        <p:sp>
          <p:nvSpPr>
            <p:cNvPr id="1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2D5ECB44-F5B7-CEEC-4B2D-A554A8F1E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81125"/>
            <a:ext cx="5220000" cy="4532313"/>
          </a:xfrm>
        </p:spPr>
        <p:txBody>
          <a:bodyPr numCol="1" spcCol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E4B43398-30BC-703C-A14C-DC9A429930A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40163" y="1381125"/>
            <a:ext cx="5220000" cy="4532313"/>
          </a:xfrm>
        </p:spPr>
        <p:txBody>
          <a:bodyPr numCol="1" spcCol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44B12903-F071-BF45-FDEC-76B53C495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4036"/>
            <a:ext cx="10728325" cy="8718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3367314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+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Contenu + visuel</a:t>
            </a:r>
          </a:p>
          <a:p>
            <a:endParaRPr lang="fr-FR" sz="12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DCB96DEF-5249-666B-576F-70AC92D066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015483" y="0"/>
            <a:ext cx="5957423" cy="6858000"/>
          </a:xfrm>
          <a:custGeom>
            <a:avLst/>
            <a:gdLst>
              <a:gd name="connsiteX0" fmla="*/ 738225 w 5957423"/>
              <a:gd name="connsiteY0" fmla="*/ 6793932 h 6858000"/>
              <a:gd name="connsiteX1" fmla="*/ 814828 w 5957423"/>
              <a:gd name="connsiteY1" fmla="*/ 6852286 h 6858000"/>
              <a:gd name="connsiteX2" fmla="*/ 822329 w 5957423"/>
              <a:gd name="connsiteY2" fmla="*/ 6858000 h 6858000"/>
              <a:gd name="connsiteX3" fmla="*/ 655724 w 5957423"/>
              <a:gd name="connsiteY3" fmla="*/ 6858000 h 6858000"/>
              <a:gd name="connsiteX4" fmla="*/ 656989 w 5957423"/>
              <a:gd name="connsiteY4" fmla="*/ 6857017 h 6858000"/>
              <a:gd name="connsiteX5" fmla="*/ 738225 w 5957423"/>
              <a:gd name="connsiteY5" fmla="*/ 6793932 h 6858000"/>
              <a:gd name="connsiteX6" fmla="*/ 733493 w 5957423"/>
              <a:gd name="connsiteY6" fmla="*/ 6434348 h 6858000"/>
              <a:gd name="connsiteX7" fmla="*/ 733493 w 5957423"/>
              <a:gd name="connsiteY7" fmla="*/ 6780527 h 6858000"/>
              <a:gd name="connsiteX8" fmla="*/ 639637 w 5957423"/>
              <a:gd name="connsiteY8" fmla="*/ 6853075 h 6858000"/>
              <a:gd name="connsiteX9" fmla="*/ 656989 w 5957423"/>
              <a:gd name="connsiteY9" fmla="*/ 6857017 h 6858000"/>
              <a:gd name="connsiteX10" fmla="*/ 638848 w 5957423"/>
              <a:gd name="connsiteY10" fmla="*/ 6853863 h 6858000"/>
              <a:gd name="connsiteX11" fmla="*/ 633515 w 5957423"/>
              <a:gd name="connsiteY11" fmla="*/ 6858000 h 6858000"/>
              <a:gd name="connsiteX12" fmla="*/ 371479 w 5957423"/>
              <a:gd name="connsiteY12" fmla="*/ 6858000 h 6858000"/>
              <a:gd name="connsiteX13" fmla="*/ 371479 w 5957423"/>
              <a:gd name="connsiteY13" fmla="*/ 6799592 h 6858000"/>
              <a:gd name="connsiteX14" fmla="*/ 371479 w 5957423"/>
              <a:gd name="connsiteY14" fmla="*/ 6715076 h 6858000"/>
              <a:gd name="connsiteX15" fmla="*/ 733493 w 5957423"/>
              <a:gd name="connsiteY15" fmla="*/ 6434348 h 6858000"/>
              <a:gd name="connsiteX16" fmla="*/ 1106548 w 5957423"/>
              <a:gd name="connsiteY16" fmla="*/ 5786939 h 6858000"/>
              <a:gd name="connsiteX17" fmla="*/ 1106548 w 5957423"/>
              <a:gd name="connsiteY17" fmla="*/ 6133906 h 6858000"/>
              <a:gd name="connsiteX18" fmla="*/ 1012693 w 5957423"/>
              <a:gd name="connsiteY18" fmla="*/ 6206454 h 6858000"/>
              <a:gd name="connsiteX19" fmla="*/ 744534 w 5957423"/>
              <a:gd name="connsiteY19" fmla="*/ 6413845 h 6858000"/>
              <a:gd name="connsiteX20" fmla="*/ 744534 w 5957423"/>
              <a:gd name="connsiteY20" fmla="*/ 6067667 h 6858000"/>
              <a:gd name="connsiteX21" fmla="*/ 873093 w 5957423"/>
              <a:gd name="connsiteY21" fmla="*/ 5968308 h 6858000"/>
              <a:gd name="connsiteX22" fmla="*/ 1106548 w 5957423"/>
              <a:gd name="connsiteY22" fmla="*/ 5786939 h 6858000"/>
              <a:gd name="connsiteX23" fmla="*/ 1739875 w 5957423"/>
              <a:gd name="connsiteY23" fmla="*/ 5671020 h 6858000"/>
              <a:gd name="connsiteX24" fmla="*/ 1726467 w 5957423"/>
              <a:gd name="connsiteY24" fmla="*/ 5677328 h 6858000"/>
              <a:gd name="connsiteX25" fmla="*/ 1739875 w 5957423"/>
              <a:gd name="connsiteY25" fmla="*/ 5671020 h 6858000"/>
              <a:gd name="connsiteX26" fmla="*/ 1488280 w 5957423"/>
              <a:gd name="connsiteY26" fmla="*/ 5495959 h 6858000"/>
              <a:gd name="connsiteX27" fmla="*/ 1726467 w 5957423"/>
              <a:gd name="connsiteY27" fmla="*/ 5677328 h 6858000"/>
              <a:gd name="connsiteX28" fmla="*/ 1853448 w 5957423"/>
              <a:gd name="connsiteY28" fmla="*/ 5773533 h 6858000"/>
              <a:gd name="connsiteX29" fmla="*/ 1489068 w 5957423"/>
              <a:gd name="connsiteY29" fmla="*/ 6056627 h 6858000"/>
              <a:gd name="connsiteX30" fmla="*/ 1123900 w 5957423"/>
              <a:gd name="connsiteY30" fmla="*/ 5779053 h 6858000"/>
              <a:gd name="connsiteX31" fmla="*/ 1488280 w 5957423"/>
              <a:gd name="connsiteY31" fmla="*/ 5495959 h 6858000"/>
              <a:gd name="connsiteX32" fmla="*/ 359648 w 5957423"/>
              <a:gd name="connsiteY32" fmla="*/ 4847761 h 6858000"/>
              <a:gd name="connsiteX33" fmla="*/ 724817 w 5957423"/>
              <a:gd name="connsiteY33" fmla="*/ 5125335 h 6858000"/>
              <a:gd name="connsiteX34" fmla="*/ 487418 w 5957423"/>
              <a:gd name="connsiteY34" fmla="*/ 5309070 h 6858000"/>
              <a:gd name="connsiteX35" fmla="*/ 493727 w 5957423"/>
              <a:gd name="connsiteY35" fmla="*/ 5320110 h 6858000"/>
              <a:gd name="connsiteX36" fmla="*/ 733493 w 5957423"/>
              <a:gd name="connsiteY36" fmla="*/ 5134798 h 6858000"/>
              <a:gd name="connsiteX37" fmla="*/ 733493 w 5957423"/>
              <a:gd name="connsiteY37" fmla="*/ 5480976 h 6858000"/>
              <a:gd name="connsiteX38" fmla="*/ 633328 w 5957423"/>
              <a:gd name="connsiteY38" fmla="*/ 5558256 h 6858000"/>
              <a:gd name="connsiteX39" fmla="*/ 641215 w 5957423"/>
              <a:gd name="connsiteY39" fmla="*/ 5570873 h 6858000"/>
              <a:gd name="connsiteX40" fmla="*/ 737436 w 5957423"/>
              <a:gd name="connsiteY40" fmla="*/ 5495959 h 6858000"/>
              <a:gd name="connsiteX41" fmla="*/ 1102605 w 5957423"/>
              <a:gd name="connsiteY41" fmla="*/ 5773533 h 6858000"/>
              <a:gd name="connsiteX42" fmla="*/ 866783 w 5957423"/>
              <a:gd name="connsiteY42" fmla="*/ 5956479 h 6858000"/>
              <a:gd name="connsiteX43" fmla="*/ 873093 w 5957423"/>
              <a:gd name="connsiteY43" fmla="*/ 5968308 h 6858000"/>
              <a:gd name="connsiteX44" fmla="*/ 865994 w 5957423"/>
              <a:gd name="connsiteY44" fmla="*/ 5957268 h 6858000"/>
              <a:gd name="connsiteX45" fmla="*/ 738225 w 5957423"/>
              <a:gd name="connsiteY45" fmla="*/ 6056627 h 6858000"/>
              <a:gd name="connsiteX46" fmla="*/ 373056 w 5957423"/>
              <a:gd name="connsiteY46" fmla="*/ 5779053 h 6858000"/>
              <a:gd name="connsiteX47" fmla="*/ 640426 w 5957423"/>
              <a:gd name="connsiteY47" fmla="*/ 5571661 h 6858000"/>
              <a:gd name="connsiteX48" fmla="*/ 633328 w 5957423"/>
              <a:gd name="connsiteY48" fmla="*/ 5559044 h 6858000"/>
              <a:gd name="connsiteX49" fmla="*/ 371479 w 5957423"/>
              <a:gd name="connsiteY49" fmla="*/ 5761705 h 6858000"/>
              <a:gd name="connsiteX50" fmla="*/ 371479 w 5957423"/>
              <a:gd name="connsiteY50" fmla="*/ 5415526 h 6858000"/>
              <a:gd name="connsiteX51" fmla="*/ 493727 w 5957423"/>
              <a:gd name="connsiteY51" fmla="*/ 5320898 h 6858000"/>
              <a:gd name="connsiteX52" fmla="*/ 486629 w 5957423"/>
              <a:gd name="connsiteY52" fmla="*/ 5309070 h 6858000"/>
              <a:gd name="connsiteX53" fmla="*/ 365169 w 5957423"/>
              <a:gd name="connsiteY53" fmla="*/ 5403697 h 6858000"/>
              <a:gd name="connsiteX54" fmla="*/ 0 w 5957423"/>
              <a:gd name="connsiteY54" fmla="*/ 5126124 h 6858000"/>
              <a:gd name="connsiteX55" fmla="*/ 359648 w 5957423"/>
              <a:gd name="connsiteY55" fmla="*/ 4847761 h 6858000"/>
              <a:gd name="connsiteX56" fmla="*/ 1106548 w 5957423"/>
              <a:gd name="connsiteY56" fmla="*/ 4487388 h 6858000"/>
              <a:gd name="connsiteX57" fmla="*/ 1106548 w 5957423"/>
              <a:gd name="connsiteY57" fmla="*/ 4833567 h 6858000"/>
              <a:gd name="connsiteX58" fmla="*/ 1018214 w 5957423"/>
              <a:gd name="connsiteY58" fmla="*/ 4902172 h 6858000"/>
              <a:gd name="connsiteX59" fmla="*/ 1025312 w 5957423"/>
              <a:gd name="connsiteY59" fmla="*/ 4913212 h 6858000"/>
              <a:gd name="connsiteX60" fmla="*/ 1017425 w 5957423"/>
              <a:gd name="connsiteY60" fmla="*/ 4902960 h 6858000"/>
              <a:gd name="connsiteX61" fmla="*/ 744534 w 5957423"/>
              <a:gd name="connsiteY61" fmla="*/ 5114295 h 6858000"/>
              <a:gd name="connsiteX62" fmla="*/ 744534 w 5957423"/>
              <a:gd name="connsiteY62" fmla="*/ 4768116 h 6858000"/>
              <a:gd name="connsiteX63" fmla="*/ 856530 w 5957423"/>
              <a:gd name="connsiteY63" fmla="*/ 4680586 h 6858000"/>
              <a:gd name="connsiteX64" fmla="*/ 849432 w 5957423"/>
              <a:gd name="connsiteY64" fmla="*/ 4670335 h 6858000"/>
              <a:gd name="connsiteX65" fmla="*/ 857319 w 5957423"/>
              <a:gd name="connsiteY65" fmla="*/ 4680586 h 6858000"/>
              <a:gd name="connsiteX66" fmla="*/ 1106548 w 5957423"/>
              <a:gd name="connsiteY66" fmla="*/ 4487388 h 6858000"/>
              <a:gd name="connsiteX67" fmla="*/ 737436 w 5957423"/>
              <a:gd name="connsiteY67" fmla="*/ 4196409 h 6858000"/>
              <a:gd name="connsiteX68" fmla="*/ 1102605 w 5957423"/>
              <a:gd name="connsiteY68" fmla="*/ 4473983 h 6858000"/>
              <a:gd name="connsiteX69" fmla="*/ 849432 w 5957423"/>
              <a:gd name="connsiteY69" fmla="*/ 4670335 h 6858000"/>
              <a:gd name="connsiteX70" fmla="*/ 738225 w 5957423"/>
              <a:gd name="connsiteY70" fmla="*/ 4756288 h 6858000"/>
              <a:gd name="connsiteX71" fmla="*/ 373056 w 5957423"/>
              <a:gd name="connsiteY71" fmla="*/ 4478714 h 6858000"/>
              <a:gd name="connsiteX72" fmla="*/ 737436 w 5957423"/>
              <a:gd name="connsiteY72" fmla="*/ 4196409 h 6858000"/>
              <a:gd name="connsiteX73" fmla="*/ 1115224 w 5957423"/>
              <a:gd name="connsiteY73" fmla="*/ 3544268 h 6858000"/>
              <a:gd name="connsiteX74" fmla="*/ 1125477 w 5957423"/>
              <a:gd name="connsiteY74" fmla="*/ 3552154 h 6858000"/>
              <a:gd name="connsiteX75" fmla="*/ 1480393 w 5957423"/>
              <a:gd name="connsiteY75" fmla="*/ 3821842 h 6858000"/>
              <a:gd name="connsiteX76" fmla="*/ 1116013 w 5957423"/>
              <a:gd name="connsiteY76" fmla="*/ 4104935 h 6858000"/>
              <a:gd name="connsiteX77" fmla="*/ 750844 w 5957423"/>
              <a:gd name="connsiteY77" fmla="*/ 3826573 h 6858000"/>
              <a:gd name="connsiteX78" fmla="*/ 1115224 w 5957423"/>
              <a:gd name="connsiteY78" fmla="*/ 3544268 h 6858000"/>
              <a:gd name="connsiteX79" fmla="*/ 1480393 w 5957423"/>
              <a:gd name="connsiteY79" fmla="*/ 2538851 h 6858000"/>
              <a:gd name="connsiteX80" fmla="*/ 1480393 w 5957423"/>
              <a:gd name="connsiteY80" fmla="*/ 2885030 h 6858000"/>
              <a:gd name="connsiteX81" fmla="*/ 1386537 w 5957423"/>
              <a:gd name="connsiteY81" fmla="*/ 2957578 h 6858000"/>
              <a:gd name="connsiteX82" fmla="*/ 1392847 w 5957423"/>
              <a:gd name="connsiteY82" fmla="*/ 2969406 h 6858000"/>
              <a:gd name="connsiteX83" fmla="*/ 1385748 w 5957423"/>
              <a:gd name="connsiteY83" fmla="*/ 2958366 h 6858000"/>
              <a:gd name="connsiteX84" fmla="*/ 1118379 w 5957423"/>
              <a:gd name="connsiteY84" fmla="*/ 3165758 h 6858000"/>
              <a:gd name="connsiteX85" fmla="*/ 1118379 w 5957423"/>
              <a:gd name="connsiteY85" fmla="*/ 2819579 h 6858000"/>
              <a:gd name="connsiteX86" fmla="*/ 1246148 w 5957423"/>
              <a:gd name="connsiteY86" fmla="*/ 2720221 h 6858000"/>
              <a:gd name="connsiteX87" fmla="*/ 1239839 w 5957423"/>
              <a:gd name="connsiteY87" fmla="*/ 2708392 h 6858000"/>
              <a:gd name="connsiteX88" fmla="*/ 1246937 w 5957423"/>
              <a:gd name="connsiteY88" fmla="*/ 2719432 h 6858000"/>
              <a:gd name="connsiteX89" fmla="*/ 1480393 w 5957423"/>
              <a:gd name="connsiteY89" fmla="*/ 2538851 h 6858000"/>
              <a:gd name="connsiteX90" fmla="*/ 732704 w 5957423"/>
              <a:gd name="connsiteY90" fmla="*/ 1598885 h 6858000"/>
              <a:gd name="connsiteX91" fmla="*/ 1097873 w 5957423"/>
              <a:gd name="connsiteY91" fmla="*/ 1876459 h 6858000"/>
              <a:gd name="connsiteX92" fmla="*/ 860473 w 5957423"/>
              <a:gd name="connsiteY92" fmla="*/ 2060194 h 6858000"/>
              <a:gd name="connsiteX93" fmla="*/ 867572 w 5957423"/>
              <a:gd name="connsiteY93" fmla="*/ 2072022 h 6858000"/>
              <a:gd name="connsiteX94" fmla="*/ 1106548 w 5957423"/>
              <a:gd name="connsiteY94" fmla="*/ 1885922 h 6858000"/>
              <a:gd name="connsiteX95" fmla="*/ 1106548 w 5957423"/>
              <a:gd name="connsiteY95" fmla="*/ 2232889 h 6858000"/>
              <a:gd name="connsiteX96" fmla="*/ 1007172 w 5957423"/>
              <a:gd name="connsiteY96" fmla="*/ 2310168 h 6858000"/>
              <a:gd name="connsiteX97" fmla="*/ 1014270 w 5957423"/>
              <a:gd name="connsiteY97" fmla="*/ 2322785 h 6858000"/>
              <a:gd name="connsiteX98" fmla="*/ 1110492 w 5957423"/>
              <a:gd name="connsiteY98" fmla="*/ 2247872 h 6858000"/>
              <a:gd name="connsiteX99" fmla="*/ 1475660 w 5957423"/>
              <a:gd name="connsiteY99" fmla="*/ 2525446 h 6858000"/>
              <a:gd name="connsiteX100" fmla="*/ 1239839 w 5957423"/>
              <a:gd name="connsiteY100" fmla="*/ 2708392 h 6858000"/>
              <a:gd name="connsiteX101" fmla="*/ 1112069 w 5957423"/>
              <a:gd name="connsiteY101" fmla="*/ 2807751 h 6858000"/>
              <a:gd name="connsiteX102" fmla="*/ 746900 w 5957423"/>
              <a:gd name="connsiteY102" fmla="*/ 2530177 h 6858000"/>
              <a:gd name="connsiteX103" fmla="*/ 1013481 w 5957423"/>
              <a:gd name="connsiteY103" fmla="*/ 2322785 h 6858000"/>
              <a:gd name="connsiteX104" fmla="*/ 1006383 w 5957423"/>
              <a:gd name="connsiteY104" fmla="*/ 2310168 h 6858000"/>
              <a:gd name="connsiteX105" fmla="*/ 744534 w 5957423"/>
              <a:gd name="connsiteY105" fmla="*/ 2513617 h 6858000"/>
              <a:gd name="connsiteX106" fmla="*/ 744534 w 5957423"/>
              <a:gd name="connsiteY106" fmla="*/ 2166650 h 6858000"/>
              <a:gd name="connsiteX107" fmla="*/ 866783 w 5957423"/>
              <a:gd name="connsiteY107" fmla="*/ 2072022 h 6858000"/>
              <a:gd name="connsiteX108" fmla="*/ 860473 w 5957423"/>
              <a:gd name="connsiteY108" fmla="*/ 2060983 h 6858000"/>
              <a:gd name="connsiteX109" fmla="*/ 738225 w 5957423"/>
              <a:gd name="connsiteY109" fmla="*/ 2155610 h 6858000"/>
              <a:gd name="connsiteX110" fmla="*/ 373056 w 5957423"/>
              <a:gd name="connsiteY110" fmla="*/ 1878036 h 6858000"/>
              <a:gd name="connsiteX111" fmla="*/ 732704 w 5957423"/>
              <a:gd name="connsiteY111" fmla="*/ 1598885 h 6858000"/>
              <a:gd name="connsiteX112" fmla="*/ 1480393 w 5957423"/>
              <a:gd name="connsiteY112" fmla="*/ 1238512 h 6858000"/>
              <a:gd name="connsiteX113" fmla="*/ 1480393 w 5957423"/>
              <a:gd name="connsiteY113" fmla="*/ 1585480 h 6858000"/>
              <a:gd name="connsiteX114" fmla="*/ 1391269 w 5957423"/>
              <a:gd name="connsiteY114" fmla="*/ 1654085 h 6858000"/>
              <a:gd name="connsiteX115" fmla="*/ 1399156 w 5957423"/>
              <a:gd name="connsiteY115" fmla="*/ 1664336 h 6858000"/>
              <a:gd name="connsiteX116" fmla="*/ 1483547 w 5957423"/>
              <a:gd name="connsiteY116" fmla="*/ 1598885 h 6858000"/>
              <a:gd name="connsiteX117" fmla="*/ 1848716 w 5957423"/>
              <a:gd name="connsiteY117" fmla="*/ 1876459 h 6858000"/>
              <a:gd name="connsiteX118" fmla="*/ 1658639 w 5957423"/>
              <a:gd name="connsiteY118" fmla="*/ 2023920 h 6858000"/>
              <a:gd name="connsiteX119" fmla="*/ 1489068 w 5957423"/>
              <a:gd name="connsiteY119" fmla="*/ 2155610 h 6858000"/>
              <a:gd name="connsiteX120" fmla="*/ 1123900 w 5957423"/>
              <a:gd name="connsiteY120" fmla="*/ 1878036 h 6858000"/>
              <a:gd name="connsiteX121" fmla="*/ 1398368 w 5957423"/>
              <a:gd name="connsiteY121" fmla="*/ 1665124 h 6858000"/>
              <a:gd name="connsiteX122" fmla="*/ 1390481 w 5957423"/>
              <a:gd name="connsiteY122" fmla="*/ 1654085 h 6858000"/>
              <a:gd name="connsiteX123" fmla="*/ 1118379 w 5957423"/>
              <a:gd name="connsiteY123" fmla="*/ 1865419 h 6858000"/>
              <a:gd name="connsiteX124" fmla="*/ 1118379 w 5957423"/>
              <a:gd name="connsiteY124" fmla="*/ 1519240 h 6858000"/>
              <a:gd name="connsiteX125" fmla="*/ 1230374 w 5957423"/>
              <a:gd name="connsiteY125" fmla="*/ 1432499 h 6858000"/>
              <a:gd name="connsiteX126" fmla="*/ 1480393 w 5957423"/>
              <a:gd name="connsiteY126" fmla="*/ 1238512 h 6858000"/>
              <a:gd name="connsiteX127" fmla="*/ 1110492 w 5957423"/>
              <a:gd name="connsiteY127" fmla="*/ 947533 h 6858000"/>
              <a:gd name="connsiteX128" fmla="*/ 1475660 w 5957423"/>
              <a:gd name="connsiteY128" fmla="*/ 1225107 h 6858000"/>
              <a:gd name="connsiteX129" fmla="*/ 1223276 w 5957423"/>
              <a:gd name="connsiteY129" fmla="*/ 1421459 h 6858000"/>
              <a:gd name="connsiteX130" fmla="*/ 1230374 w 5957423"/>
              <a:gd name="connsiteY130" fmla="*/ 1432499 h 6858000"/>
              <a:gd name="connsiteX131" fmla="*/ 1222487 w 5957423"/>
              <a:gd name="connsiteY131" fmla="*/ 1422247 h 6858000"/>
              <a:gd name="connsiteX132" fmla="*/ 1112069 w 5957423"/>
              <a:gd name="connsiteY132" fmla="*/ 1508201 h 6858000"/>
              <a:gd name="connsiteX133" fmla="*/ 746900 w 5957423"/>
              <a:gd name="connsiteY133" fmla="*/ 1230627 h 6858000"/>
              <a:gd name="connsiteX134" fmla="*/ 1110492 w 5957423"/>
              <a:gd name="connsiteY134" fmla="*/ 947533 h 6858000"/>
              <a:gd name="connsiteX135" fmla="*/ 1488280 w 5957423"/>
              <a:gd name="connsiteY135" fmla="*/ 296181 h 6858000"/>
              <a:gd name="connsiteX136" fmla="*/ 1498533 w 5957423"/>
              <a:gd name="connsiteY136" fmla="*/ 304066 h 6858000"/>
              <a:gd name="connsiteX137" fmla="*/ 1853448 w 5957423"/>
              <a:gd name="connsiteY137" fmla="*/ 573754 h 6858000"/>
              <a:gd name="connsiteX138" fmla="*/ 1489068 w 5957423"/>
              <a:gd name="connsiteY138" fmla="*/ 856060 h 6858000"/>
              <a:gd name="connsiteX139" fmla="*/ 1123900 w 5957423"/>
              <a:gd name="connsiteY139" fmla="*/ 578486 h 6858000"/>
              <a:gd name="connsiteX140" fmla="*/ 1488280 w 5957423"/>
              <a:gd name="connsiteY140" fmla="*/ 296181 h 6858000"/>
              <a:gd name="connsiteX141" fmla="*/ 1493012 w 5957423"/>
              <a:gd name="connsiteY141" fmla="*/ 0 h 6858000"/>
              <a:gd name="connsiteX142" fmla="*/ 5957423 w 5957423"/>
              <a:gd name="connsiteY142" fmla="*/ 0 h 6858000"/>
              <a:gd name="connsiteX143" fmla="*/ 5957423 w 5957423"/>
              <a:gd name="connsiteY143" fmla="*/ 6858000 h 6858000"/>
              <a:gd name="connsiteX144" fmla="*/ 843615 w 5957423"/>
              <a:gd name="connsiteY144" fmla="*/ 6858000 h 6858000"/>
              <a:gd name="connsiteX145" fmla="*/ 810785 w 5957423"/>
              <a:gd name="connsiteY145" fmla="*/ 6833040 h 6858000"/>
              <a:gd name="connsiteX146" fmla="*/ 746900 w 5957423"/>
              <a:gd name="connsiteY146" fmla="*/ 6784470 h 6858000"/>
              <a:gd name="connsiteX147" fmla="*/ 746900 w 5957423"/>
              <a:gd name="connsiteY147" fmla="*/ 6429617 h 6858000"/>
              <a:gd name="connsiteX148" fmla="*/ 1019002 w 5957423"/>
              <a:gd name="connsiteY148" fmla="*/ 6218282 h 6858000"/>
              <a:gd name="connsiteX149" fmla="*/ 1012693 w 5957423"/>
              <a:gd name="connsiteY149" fmla="*/ 6206454 h 6858000"/>
              <a:gd name="connsiteX150" fmla="*/ 1019791 w 5957423"/>
              <a:gd name="connsiteY150" fmla="*/ 6217493 h 6858000"/>
              <a:gd name="connsiteX151" fmla="*/ 1110492 w 5957423"/>
              <a:gd name="connsiteY151" fmla="*/ 6147311 h 6858000"/>
              <a:gd name="connsiteX152" fmla="*/ 1489068 w 5957423"/>
              <a:gd name="connsiteY152" fmla="*/ 6435925 h 6858000"/>
              <a:gd name="connsiteX153" fmla="*/ 1870800 w 5957423"/>
              <a:gd name="connsiteY153" fmla="*/ 6140214 h 6858000"/>
              <a:gd name="connsiteX154" fmla="*/ 1870800 w 5957423"/>
              <a:gd name="connsiteY154" fmla="*/ 6021930 h 6858000"/>
              <a:gd name="connsiteX155" fmla="*/ 1857392 w 5957423"/>
              <a:gd name="connsiteY155" fmla="*/ 6027450 h 6858000"/>
              <a:gd name="connsiteX156" fmla="*/ 1857392 w 5957423"/>
              <a:gd name="connsiteY156" fmla="*/ 6133906 h 6858000"/>
              <a:gd name="connsiteX157" fmla="*/ 1495378 w 5957423"/>
              <a:gd name="connsiteY157" fmla="*/ 6413845 h 6858000"/>
              <a:gd name="connsiteX158" fmla="*/ 1495378 w 5957423"/>
              <a:gd name="connsiteY158" fmla="*/ 6067667 h 6858000"/>
              <a:gd name="connsiteX159" fmla="*/ 1857392 w 5957423"/>
              <a:gd name="connsiteY159" fmla="*/ 5786939 h 6858000"/>
              <a:gd name="connsiteX160" fmla="*/ 1857392 w 5957423"/>
              <a:gd name="connsiteY160" fmla="*/ 6026661 h 6858000"/>
              <a:gd name="connsiteX161" fmla="*/ 1870800 w 5957423"/>
              <a:gd name="connsiteY161" fmla="*/ 6021141 h 6858000"/>
              <a:gd name="connsiteX162" fmla="*/ 1870800 w 5957423"/>
              <a:gd name="connsiteY162" fmla="*/ 5770379 h 6858000"/>
              <a:gd name="connsiteX163" fmla="*/ 1739875 w 5957423"/>
              <a:gd name="connsiteY163" fmla="*/ 5671020 h 6858000"/>
              <a:gd name="connsiteX164" fmla="*/ 1497744 w 5957423"/>
              <a:gd name="connsiteY164" fmla="*/ 5487285 h 6858000"/>
              <a:gd name="connsiteX165" fmla="*/ 1497744 w 5957423"/>
              <a:gd name="connsiteY165" fmla="*/ 5307493 h 6858000"/>
              <a:gd name="connsiteX166" fmla="*/ 1484336 w 5957423"/>
              <a:gd name="connsiteY166" fmla="*/ 5309858 h 6858000"/>
              <a:gd name="connsiteX167" fmla="*/ 1484336 w 5957423"/>
              <a:gd name="connsiteY167" fmla="*/ 5480976 h 6858000"/>
              <a:gd name="connsiteX168" fmla="*/ 1122322 w 5957423"/>
              <a:gd name="connsiteY168" fmla="*/ 5761705 h 6858000"/>
              <a:gd name="connsiteX169" fmla="*/ 1122322 w 5957423"/>
              <a:gd name="connsiteY169" fmla="*/ 5415526 h 6858000"/>
              <a:gd name="connsiteX170" fmla="*/ 1292682 w 5957423"/>
              <a:gd name="connsiteY170" fmla="*/ 5283047 h 6858000"/>
              <a:gd name="connsiteX171" fmla="*/ 1285583 w 5957423"/>
              <a:gd name="connsiteY171" fmla="*/ 5272796 h 6858000"/>
              <a:gd name="connsiteX172" fmla="*/ 1116013 w 5957423"/>
              <a:gd name="connsiteY172" fmla="*/ 5403697 h 6858000"/>
              <a:gd name="connsiteX173" fmla="*/ 750844 w 5957423"/>
              <a:gd name="connsiteY173" fmla="*/ 5126124 h 6858000"/>
              <a:gd name="connsiteX174" fmla="*/ 1025312 w 5957423"/>
              <a:gd name="connsiteY174" fmla="*/ 4913212 h 6858000"/>
              <a:gd name="connsiteX175" fmla="*/ 1110492 w 5957423"/>
              <a:gd name="connsiteY175" fmla="*/ 4847761 h 6858000"/>
              <a:gd name="connsiteX176" fmla="*/ 1475660 w 5957423"/>
              <a:gd name="connsiteY176" fmla="*/ 5125335 h 6858000"/>
              <a:gd name="connsiteX177" fmla="*/ 1285583 w 5957423"/>
              <a:gd name="connsiteY177" fmla="*/ 5272008 h 6858000"/>
              <a:gd name="connsiteX178" fmla="*/ 1293470 w 5957423"/>
              <a:gd name="connsiteY178" fmla="*/ 5283047 h 6858000"/>
              <a:gd name="connsiteX179" fmla="*/ 1484336 w 5957423"/>
              <a:gd name="connsiteY179" fmla="*/ 5134798 h 6858000"/>
              <a:gd name="connsiteX180" fmla="*/ 1484336 w 5957423"/>
              <a:gd name="connsiteY180" fmla="*/ 5309070 h 6858000"/>
              <a:gd name="connsiteX181" fmla="*/ 1497744 w 5957423"/>
              <a:gd name="connsiteY181" fmla="*/ 5306704 h 6858000"/>
              <a:gd name="connsiteX182" fmla="*/ 1497744 w 5957423"/>
              <a:gd name="connsiteY182" fmla="*/ 5129278 h 6858000"/>
              <a:gd name="connsiteX183" fmla="*/ 1513518 w 5957423"/>
              <a:gd name="connsiteY183" fmla="*/ 5116661 h 6858000"/>
              <a:gd name="connsiteX184" fmla="*/ 1513518 w 5957423"/>
              <a:gd name="connsiteY184" fmla="*/ 5100101 h 6858000"/>
              <a:gd name="connsiteX185" fmla="*/ 1495378 w 5957423"/>
              <a:gd name="connsiteY185" fmla="*/ 5114295 h 6858000"/>
              <a:gd name="connsiteX186" fmla="*/ 1495378 w 5957423"/>
              <a:gd name="connsiteY186" fmla="*/ 4768116 h 6858000"/>
              <a:gd name="connsiteX187" fmla="*/ 1513518 w 5957423"/>
              <a:gd name="connsiteY187" fmla="*/ 4753922 h 6858000"/>
              <a:gd name="connsiteX188" fmla="*/ 1513518 w 5957423"/>
              <a:gd name="connsiteY188" fmla="*/ 4737362 h 6858000"/>
              <a:gd name="connsiteX189" fmla="*/ 1489068 w 5957423"/>
              <a:gd name="connsiteY189" fmla="*/ 4756288 h 6858000"/>
              <a:gd name="connsiteX190" fmla="*/ 1123900 w 5957423"/>
              <a:gd name="connsiteY190" fmla="*/ 4478714 h 6858000"/>
              <a:gd name="connsiteX191" fmla="*/ 1488280 w 5957423"/>
              <a:gd name="connsiteY191" fmla="*/ 4196409 h 6858000"/>
              <a:gd name="connsiteX192" fmla="*/ 1853448 w 5957423"/>
              <a:gd name="connsiteY192" fmla="*/ 4473983 h 6858000"/>
              <a:gd name="connsiteX193" fmla="*/ 1514307 w 5957423"/>
              <a:gd name="connsiteY193" fmla="*/ 4737362 h 6858000"/>
              <a:gd name="connsiteX194" fmla="*/ 1514307 w 5957423"/>
              <a:gd name="connsiteY194" fmla="*/ 4753134 h 6858000"/>
              <a:gd name="connsiteX195" fmla="*/ 1857392 w 5957423"/>
              <a:gd name="connsiteY195" fmla="*/ 4487388 h 6858000"/>
              <a:gd name="connsiteX196" fmla="*/ 1857392 w 5957423"/>
              <a:gd name="connsiteY196" fmla="*/ 4833567 h 6858000"/>
              <a:gd name="connsiteX197" fmla="*/ 1514307 w 5957423"/>
              <a:gd name="connsiteY197" fmla="*/ 5100101 h 6858000"/>
              <a:gd name="connsiteX198" fmla="*/ 1514307 w 5957423"/>
              <a:gd name="connsiteY198" fmla="*/ 5116661 h 6858000"/>
              <a:gd name="connsiteX199" fmla="*/ 1870800 w 5957423"/>
              <a:gd name="connsiteY199" fmla="*/ 4839875 h 6858000"/>
              <a:gd name="connsiteX200" fmla="*/ 1870800 w 5957423"/>
              <a:gd name="connsiteY200" fmla="*/ 4470828 h 6858000"/>
              <a:gd name="connsiteX201" fmla="*/ 1497744 w 5957423"/>
              <a:gd name="connsiteY201" fmla="*/ 4186946 h 6858000"/>
              <a:gd name="connsiteX202" fmla="*/ 1497744 w 5957423"/>
              <a:gd name="connsiteY202" fmla="*/ 3839190 h 6858000"/>
              <a:gd name="connsiteX203" fmla="*/ 1484336 w 5957423"/>
              <a:gd name="connsiteY203" fmla="*/ 3849441 h 6858000"/>
              <a:gd name="connsiteX204" fmla="*/ 1484336 w 5957423"/>
              <a:gd name="connsiteY204" fmla="*/ 4182215 h 6858000"/>
              <a:gd name="connsiteX205" fmla="*/ 1122322 w 5957423"/>
              <a:gd name="connsiteY205" fmla="*/ 4462154 h 6858000"/>
              <a:gd name="connsiteX206" fmla="*/ 1122322 w 5957423"/>
              <a:gd name="connsiteY206" fmla="*/ 4115975 h 6858000"/>
              <a:gd name="connsiteX207" fmla="*/ 1484336 w 5957423"/>
              <a:gd name="connsiteY207" fmla="*/ 3835248 h 6858000"/>
              <a:gd name="connsiteX208" fmla="*/ 1484336 w 5957423"/>
              <a:gd name="connsiteY208" fmla="*/ 3848653 h 6858000"/>
              <a:gd name="connsiteX209" fmla="*/ 1497744 w 5957423"/>
              <a:gd name="connsiteY209" fmla="*/ 3838402 h 6858000"/>
              <a:gd name="connsiteX210" fmla="*/ 1497744 w 5957423"/>
              <a:gd name="connsiteY210" fmla="*/ 3818688 h 6858000"/>
              <a:gd name="connsiteX211" fmla="*/ 1136519 w 5957423"/>
              <a:gd name="connsiteY211" fmla="*/ 3544268 h 6858000"/>
              <a:gd name="connsiteX212" fmla="*/ 1125477 w 5957423"/>
              <a:gd name="connsiteY212" fmla="*/ 3552154 h 6858000"/>
              <a:gd name="connsiteX213" fmla="*/ 1135730 w 5957423"/>
              <a:gd name="connsiteY213" fmla="*/ 3543479 h 6858000"/>
              <a:gd name="connsiteX214" fmla="*/ 1119956 w 5957423"/>
              <a:gd name="connsiteY214" fmla="*/ 3531651 h 6858000"/>
              <a:gd name="connsiteX215" fmla="*/ 1119956 w 5957423"/>
              <a:gd name="connsiteY215" fmla="*/ 3519822 h 6858000"/>
              <a:gd name="connsiteX216" fmla="*/ 1106548 w 5957423"/>
              <a:gd name="connsiteY216" fmla="*/ 3519822 h 6858000"/>
              <a:gd name="connsiteX217" fmla="*/ 1106548 w 5957423"/>
              <a:gd name="connsiteY217" fmla="*/ 3532439 h 6858000"/>
              <a:gd name="connsiteX218" fmla="*/ 744534 w 5957423"/>
              <a:gd name="connsiteY218" fmla="*/ 3812379 h 6858000"/>
              <a:gd name="connsiteX219" fmla="*/ 744534 w 5957423"/>
              <a:gd name="connsiteY219" fmla="*/ 3495377 h 6858000"/>
              <a:gd name="connsiteX220" fmla="*/ 744534 w 5957423"/>
              <a:gd name="connsiteY220" fmla="*/ 3466989 h 6858000"/>
              <a:gd name="connsiteX221" fmla="*/ 1106548 w 5957423"/>
              <a:gd name="connsiteY221" fmla="*/ 3186261 h 6858000"/>
              <a:gd name="connsiteX222" fmla="*/ 1106548 w 5957423"/>
              <a:gd name="connsiteY222" fmla="*/ 3500109 h 6858000"/>
              <a:gd name="connsiteX223" fmla="*/ 1106548 w 5957423"/>
              <a:gd name="connsiteY223" fmla="*/ 3519034 h 6858000"/>
              <a:gd name="connsiteX224" fmla="*/ 1119956 w 5957423"/>
              <a:gd name="connsiteY224" fmla="*/ 3519034 h 6858000"/>
              <a:gd name="connsiteX225" fmla="*/ 1119956 w 5957423"/>
              <a:gd name="connsiteY225" fmla="*/ 3180741 h 6858000"/>
              <a:gd name="connsiteX226" fmla="*/ 1392847 w 5957423"/>
              <a:gd name="connsiteY226" fmla="*/ 2969406 h 6858000"/>
              <a:gd name="connsiteX227" fmla="*/ 1483547 w 5957423"/>
              <a:gd name="connsiteY227" fmla="*/ 2899224 h 6858000"/>
              <a:gd name="connsiteX228" fmla="*/ 1862913 w 5957423"/>
              <a:gd name="connsiteY228" fmla="*/ 3187049 h 6858000"/>
              <a:gd name="connsiteX229" fmla="*/ 2243855 w 5957423"/>
              <a:gd name="connsiteY229" fmla="*/ 2891339 h 6858000"/>
              <a:gd name="connsiteX230" fmla="*/ 2243855 w 5957423"/>
              <a:gd name="connsiteY230" fmla="*/ 2773843 h 6858000"/>
              <a:gd name="connsiteX231" fmla="*/ 2231236 w 5957423"/>
              <a:gd name="connsiteY231" fmla="*/ 2779363 h 6858000"/>
              <a:gd name="connsiteX232" fmla="*/ 2231236 w 5957423"/>
              <a:gd name="connsiteY232" fmla="*/ 2885030 h 6858000"/>
              <a:gd name="connsiteX233" fmla="*/ 1869222 w 5957423"/>
              <a:gd name="connsiteY233" fmla="*/ 3165758 h 6858000"/>
              <a:gd name="connsiteX234" fmla="*/ 1869222 w 5957423"/>
              <a:gd name="connsiteY234" fmla="*/ 2819579 h 6858000"/>
              <a:gd name="connsiteX235" fmla="*/ 2231236 w 5957423"/>
              <a:gd name="connsiteY235" fmla="*/ 2538851 h 6858000"/>
              <a:gd name="connsiteX236" fmla="*/ 2231236 w 5957423"/>
              <a:gd name="connsiteY236" fmla="*/ 2778574 h 6858000"/>
              <a:gd name="connsiteX237" fmla="*/ 2243855 w 5957423"/>
              <a:gd name="connsiteY237" fmla="*/ 2773054 h 6858000"/>
              <a:gd name="connsiteX238" fmla="*/ 2243855 w 5957423"/>
              <a:gd name="connsiteY238" fmla="*/ 2522291 h 6858000"/>
              <a:gd name="connsiteX239" fmla="*/ 2113720 w 5957423"/>
              <a:gd name="connsiteY239" fmla="*/ 2422933 h 6858000"/>
              <a:gd name="connsiteX240" fmla="*/ 2100312 w 5957423"/>
              <a:gd name="connsiteY240" fmla="*/ 2429241 h 6858000"/>
              <a:gd name="connsiteX241" fmla="*/ 2226503 w 5957423"/>
              <a:gd name="connsiteY241" fmla="*/ 2525446 h 6858000"/>
              <a:gd name="connsiteX242" fmla="*/ 1862124 w 5957423"/>
              <a:gd name="connsiteY242" fmla="*/ 2807751 h 6858000"/>
              <a:gd name="connsiteX243" fmla="*/ 1496955 w 5957423"/>
              <a:gd name="connsiteY243" fmla="*/ 2530177 h 6858000"/>
              <a:gd name="connsiteX244" fmla="*/ 1861335 w 5957423"/>
              <a:gd name="connsiteY244" fmla="*/ 2247872 h 6858000"/>
              <a:gd name="connsiteX245" fmla="*/ 2099523 w 5957423"/>
              <a:gd name="connsiteY245" fmla="*/ 2428452 h 6858000"/>
              <a:gd name="connsiteX246" fmla="*/ 2112931 w 5957423"/>
              <a:gd name="connsiteY246" fmla="*/ 2422144 h 6858000"/>
              <a:gd name="connsiteX247" fmla="*/ 1870800 w 5957423"/>
              <a:gd name="connsiteY247" fmla="*/ 2238409 h 6858000"/>
              <a:gd name="connsiteX248" fmla="*/ 1870800 w 5957423"/>
              <a:gd name="connsiteY248" fmla="*/ 2059405 h 6858000"/>
              <a:gd name="connsiteX249" fmla="*/ 1857392 w 5957423"/>
              <a:gd name="connsiteY249" fmla="*/ 2060983 h 6858000"/>
              <a:gd name="connsiteX250" fmla="*/ 1857392 w 5957423"/>
              <a:gd name="connsiteY250" fmla="*/ 2232889 h 6858000"/>
              <a:gd name="connsiteX251" fmla="*/ 1496167 w 5957423"/>
              <a:gd name="connsiteY251" fmla="*/ 2513617 h 6858000"/>
              <a:gd name="connsiteX252" fmla="*/ 1496167 w 5957423"/>
              <a:gd name="connsiteY252" fmla="*/ 2166650 h 6858000"/>
              <a:gd name="connsiteX253" fmla="*/ 1666526 w 5957423"/>
              <a:gd name="connsiteY253" fmla="*/ 2034960 h 6858000"/>
              <a:gd name="connsiteX254" fmla="*/ 1658639 w 5957423"/>
              <a:gd name="connsiteY254" fmla="*/ 2023920 h 6858000"/>
              <a:gd name="connsiteX255" fmla="*/ 1666526 w 5957423"/>
              <a:gd name="connsiteY255" fmla="*/ 2034172 h 6858000"/>
              <a:gd name="connsiteX256" fmla="*/ 1857392 w 5957423"/>
              <a:gd name="connsiteY256" fmla="*/ 1885922 h 6858000"/>
              <a:gd name="connsiteX257" fmla="*/ 1857392 w 5957423"/>
              <a:gd name="connsiteY257" fmla="*/ 2060194 h 6858000"/>
              <a:gd name="connsiteX258" fmla="*/ 1870800 w 5957423"/>
              <a:gd name="connsiteY258" fmla="*/ 2058617 h 6858000"/>
              <a:gd name="connsiteX259" fmla="*/ 1870800 w 5957423"/>
              <a:gd name="connsiteY259" fmla="*/ 1881190 h 6858000"/>
              <a:gd name="connsiteX260" fmla="*/ 1886574 w 5957423"/>
              <a:gd name="connsiteY260" fmla="*/ 1868573 h 6858000"/>
              <a:gd name="connsiteX261" fmla="*/ 1886574 w 5957423"/>
              <a:gd name="connsiteY261" fmla="*/ 1852014 h 6858000"/>
              <a:gd name="connsiteX262" fmla="*/ 1869222 w 5957423"/>
              <a:gd name="connsiteY262" fmla="*/ 1865419 h 6858000"/>
              <a:gd name="connsiteX263" fmla="*/ 1869222 w 5957423"/>
              <a:gd name="connsiteY263" fmla="*/ 1519240 h 6858000"/>
              <a:gd name="connsiteX264" fmla="*/ 1886574 w 5957423"/>
              <a:gd name="connsiteY264" fmla="*/ 1505835 h 6858000"/>
              <a:gd name="connsiteX265" fmla="*/ 1886574 w 5957423"/>
              <a:gd name="connsiteY265" fmla="*/ 1489275 h 6858000"/>
              <a:gd name="connsiteX266" fmla="*/ 1862124 w 5957423"/>
              <a:gd name="connsiteY266" fmla="*/ 1508201 h 6858000"/>
              <a:gd name="connsiteX267" fmla="*/ 1496955 w 5957423"/>
              <a:gd name="connsiteY267" fmla="*/ 1230627 h 6858000"/>
              <a:gd name="connsiteX268" fmla="*/ 1861335 w 5957423"/>
              <a:gd name="connsiteY268" fmla="*/ 947533 h 6858000"/>
              <a:gd name="connsiteX269" fmla="*/ 2226503 w 5957423"/>
              <a:gd name="connsiteY269" fmla="*/ 1225107 h 6858000"/>
              <a:gd name="connsiteX270" fmla="*/ 1887362 w 5957423"/>
              <a:gd name="connsiteY270" fmla="*/ 1488487 h 6858000"/>
              <a:gd name="connsiteX271" fmla="*/ 1887362 w 5957423"/>
              <a:gd name="connsiteY271" fmla="*/ 1505046 h 6858000"/>
              <a:gd name="connsiteX272" fmla="*/ 2231236 w 5957423"/>
              <a:gd name="connsiteY272" fmla="*/ 1238512 h 6858000"/>
              <a:gd name="connsiteX273" fmla="*/ 2231236 w 5957423"/>
              <a:gd name="connsiteY273" fmla="*/ 1585480 h 6858000"/>
              <a:gd name="connsiteX274" fmla="*/ 1887362 w 5957423"/>
              <a:gd name="connsiteY274" fmla="*/ 1851225 h 6858000"/>
              <a:gd name="connsiteX275" fmla="*/ 1887362 w 5957423"/>
              <a:gd name="connsiteY275" fmla="*/ 1867785 h 6858000"/>
              <a:gd name="connsiteX276" fmla="*/ 2243855 w 5957423"/>
              <a:gd name="connsiteY276" fmla="*/ 1591788 h 6858000"/>
              <a:gd name="connsiteX277" fmla="*/ 2243855 w 5957423"/>
              <a:gd name="connsiteY277" fmla="*/ 1221952 h 6858000"/>
              <a:gd name="connsiteX278" fmla="*/ 1870800 w 5957423"/>
              <a:gd name="connsiteY278" fmla="*/ 938859 h 6858000"/>
              <a:gd name="connsiteX279" fmla="*/ 1870800 w 5957423"/>
              <a:gd name="connsiteY279" fmla="*/ 590314 h 6858000"/>
              <a:gd name="connsiteX280" fmla="*/ 1857392 w 5957423"/>
              <a:gd name="connsiteY280" fmla="*/ 600566 h 6858000"/>
              <a:gd name="connsiteX281" fmla="*/ 1857392 w 5957423"/>
              <a:gd name="connsiteY281" fmla="*/ 933339 h 6858000"/>
              <a:gd name="connsiteX282" fmla="*/ 1496167 w 5957423"/>
              <a:gd name="connsiteY282" fmla="*/ 1214067 h 6858000"/>
              <a:gd name="connsiteX283" fmla="*/ 1496167 w 5957423"/>
              <a:gd name="connsiteY283" fmla="*/ 867888 h 6858000"/>
              <a:gd name="connsiteX284" fmla="*/ 1857392 w 5957423"/>
              <a:gd name="connsiteY284" fmla="*/ 587160 h 6858000"/>
              <a:gd name="connsiteX285" fmla="*/ 1857392 w 5957423"/>
              <a:gd name="connsiteY285" fmla="*/ 599777 h 6858000"/>
              <a:gd name="connsiteX286" fmla="*/ 1870800 w 5957423"/>
              <a:gd name="connsiteY286" fmla="*/ 589526 h 6858000"/>
              <a:gd name="connsiteX287" fmla="*/ 1870800 w 5957423"/>
              <a:gd name="connsiteY287" fmla="*/ 570600 h 6858000"/>
              <a:gd name="connsiteX288" fmla="*/ 1509574 w 5957423"/>
              <a:gd name="connsiteY288" fmla="*/ 295392 h 6858000"/>
              <a:gd name="connsiteX289" fmla="*/ 1498533 w 5957423"/>
              <a:gd name="connsiteY289" fmla="*/ 304066 h 6858000"/>
              <a:gd name="connsiteX290" fmla="*/ 1508786 w 5957423"/>
              <a:gd name="connsiteY290" fmla="*/ 295392 h 6858000"/>
              <a:gd name="connsiteX291" fmla="*/ 1493012 w 5957423"/>
              <a:gd name="connsiteY291" fmla="*/ 283564 h 6858000"/>
              <a:gd name="connsiteX292" fmla="*/ 1493012 w 5957423"/>
              <a:gd name="connsiteY292" fmla="*/ 1953 h 6858000"/>
              <a:gd name="connsiteX293" fmla="*/ 1398859 w 5957423"/>
              <a:gd name="connsiteY293" fmla="*/ 0 h 6858000"/>
              <a:gd name="connsiteX294" fmla="*/ 1480393 w 5957423"/>
              <a:gd name="connsiteY294" fmla="*/ 0 h 6858000"/>
              <a:gd name="connsiteX295" fmla="*/ 1480393 w 5957423"/>
              <a:gd name="connsiteY295" fmla="*/ 84404 h 6858000"/>
              <a:gd name="connsiteX296" fmla="*/ 1480393 w 5957423"/>
              <a:gd name="connsiteY296" fmla="*/ 283564 h 6858000"/>
              <a:gd name="connsiteX297" fmla="*/ 1118379 w 5957423"/>
              <a:gd name="connsiteY297" fmla="*/ 564292 h 6858000"/>
              <a:gd name="connsiteX298" fmla="*/ 1118379 w 5957423"/>
              <a:gd name="connsiteY298" fmla="*/ 218113 h 6858000"/>
              <a:gd name="connsiteX299" fmla="*/ 1379242 w 5957423"/>
              <a:gd name="connsiteY299" fmla="*/ 15255 h 6858000"/>
              <a:gd name="connsiteX300" fmla="*/ 840168 w 5957423"/>
              <a:gd name="connsiteY300" fmla="*/ 0 h 6858000"/>
              <a:gd name="connsiteX301" fmla="*/ 1377550 w 5957423"/>
              <a:gd name="connsiteY301" fmla="*/ 0 h 6858000"/>
              <a:gd name="connsiteX302" fmla="*/ 1301753 w 5957423"/>
              <a:gd name="connsiteY302" fmla="*/ 58896 h 6858000"/>
              <a:gd name="connsiteX303" fmla="*/ 1112069 w 5957423"/>
              <a:gd name="connsiteY303" fmla="*/ 206284 h 6858000"/>
              <a:gd name="connsiteX304" fmla="*/ 857417 w 5957423"/>
              <a:gd name="connsiteY304" fmla="*/ 1308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</a:cxnLst>
            <a:rect l="l" t="t" r="r" b="b"/>
            <a:pathLst>
              <a:path w="5957423" h="6858000">
                <a:moveTo>
                  <a:pt x="738225" y="6793932"/>
                </a:moveTo>
                <a:cubicBezTo>
                  <a:pt x="771350" y="6819166"/>
                  <a:pt x="796195" y="6838092"/>
                  <a:pt x="814828" y="6852286"/>
                </a:cubicBezTo>
                <a:lnTo>
                  <a:pt x="822329" y="6858000"/>
                </a:lnTo>
                <a:lnTo>
                  <a:pt x="655724" y="6858000"/>
                </a:lnTo>
                <a:lnTo>
                  <a:pt x="656989" y="6857017"/>
                </a:lnTo>
                <a:cubicBezTo>
                  <a:pt x="738225" y="6793932"/>
                  <a:pt x="738225" y="6793932"/>
                  <a:pt x="738225" y="6793932"/>
                </a:cubicBezTo>
                <a:close/>
                <a:moveTo>
                  <a:pt x="733493" y="6434348"/>
                </a:moveTo>
                <a:cubicBezTo>
                  <a:pt x="733493" y="6780527"/>
                  <a:pt x="733493" y="6780527"/>
                  <a:pt x="733493" y="6780527"/>
                </a:cubicBezTo>
                <a:cubicBezTo>
                  <a:pt x="639637" y="6853075"/>
                  <a:pt x="639637" y="6853075"/>
                  <a:pt x="639637" y="6853075"/>
                </a:cubicBezTo>
                <a:cubicBezTo>
                  <a:pt x="645158" y="6854652"/>
                  <a:pt x="650679" y="6855440"/>
                  <a:pt x="656989" y="6857017"/>
                </a:cubicBezTo>
                <a:cubicBezTo>
                  <a:pt x="650679" y="6856229"/>
                  <a:pt x="644369" y="6854652"/>
                  <a:pt x="638848" y="6853863"/>
                </a:cubicBezTo>
                <a:lnTo>
                  <a:pt x="633515" y="6858000"/>
                </a:lnTo>
                <a:lnTo>
                  <a:pt x="371479" y="6858000"/>
                </a:lnTo>
                <a:lnTo>
                  <a:pt x="371479" y="6799592"/>
                </a:lnTo>
                <a:cubicBezTo>
                  <a:pt x="371479" y="6715076"/>
                  <a:pt x="371479" y="6715076"/>
                  <a:pt x="371479" y="6715076"/>
                </a:cubicBezTo>
                <a:cubicBezTo>
                  <a:pt x="733493" y="6434348"/>
                  <a:pt x="733493" y="6434348"/>
                  <a:pt x="733493" y="6434348"/>
                </a:cubicBezTo>
                <a:close/>
                <a:moveTo>
                  <a:pt x="1106548" y="5786939"/>
                </a:moveTo>
                <a:cubicBezTo>
                  <a:pt x="1106548" y="6133906"/>
                  <a:pt x="1106548" y="6133906"/>
                  <a:pt x="1106548" y="6133906"/>
                </a:cubicBezTo>
                <a:cubicBezTo>
                  <a:pt x="1012693" y="6206454"/>
                  <a:pt x="1012693" y="6206454"/>
                  <a:pt x="1012693" y="6206454"/>
                </a:cubicBezTo>
                <a:cubicBezTo>
                  <a:pt x="744534" y="6413845"/>
                  <a:pt x="744534" y="6413845"/>
                  <a:pt x="744534" y="6413845"/>
                </a:cubicBezTo>
                <a:cubicBezTo>
                  <a:pt x="744534" y="6067667"/>
                  <a:pt x="744534" y="6067667"/>
                  <a:pt x="744534" y="6067667"/>
                </a:cubicBezTo>
                <a:cubicBezTo>
                  <a:pt x="873093" y="5968308"/>
                  <a:pt x="873093" y="5968308"/>
                  <a:pt x="873093" y="5968308"/>
                </a:cubicBezTo>
                <a:cubicBezTo>
                  <a:pt x="1106548" y="5786939"/>
                  <a:pt x="1106548" y="5786939"/>
                  <a:pt x="1106548" y="5786939"/>
                </a:cubicBezTo>
                <a:close/>
                <a:moveTo>
                  <a:pt x="1739875" y="5671020"/>
                </a:moveTo>
                <a:cubicBezTo>
                  <a:pt x="1726467" y="5677328"/>
                  <a:pt x="1726467" y="5677328"/>
                  <a:pt x="1726467" y="5677328"/>
                </a:cubicBezTo>
                <a:cubicBezTo>
                  <a:pt x="1739875" y="5671020"/>
                  <a:pt x="1739875" y="5671020"/>
                  <a:pt x="1739875" y="5671020"/>
                </a:cubicBezTo>
                <a:close/>
                <a:moveTo>
                  <a:pt x="1488280" y="5495959"/>
                </a:moveTo>
                <a:cubicBezTo>
                  <a:pt x="1726467" y="5677328"/>
                  <a:pt x="1726467" y="5677328"/>
                  <a:pt x="1726467" y="5677328"/>
                </a:cubicBezTo>
                <a:cubicBezTo>
                  <a:pt x="1853448" y="5773533"/>
                  <a:pt x="1853448" y="5773533"/>
                  <a:pt x="1853448" y="5773533"/>
                </a:cubicBezTo>
                <a:cubicBezTo>
                  <a:pt x="1489068" y="6056627"/>
                  <a:pt x="1489068" y="6056627"/>
                  <a:pt x="1489068" y="6056627"/>
                </a:cubicBezTo>
                <a:cubicBezTo>
                  <a:pt x="1123900" y="5779053"/>
                  <a:pt x="1123900" y="5779053"/>
                  <a:pt x="1123900" y="5779053"/>
                </a:cubicBezTo>
                <a:cubicBezTo>
                  <a:pt x="1488280" y="5495959"/>
                  <a:pt x="1488280" y="5495959"/>
                  <a:pt x="1488280" y="5495959"/>
                </a:cubicBezTo>
                <a:close/>
                <a:moveTo>
                  <a:pt x="359648" y="4847761"/>
                </a:moveTo>
                <a:cubicBezTo>
                  <a:pt x="724817" y="5125335"/>
                  <a:pt x="724817" y="5125335"/>
                  <a:pt x="724817" y="5125335"/>
                </a:cubicBezTo>
                <a:cubicBezTo>
                  <a:pt x="487418" y="5309070"/>
                  <a:pt x="487418" y="5309070"/>
                  <a:pt x="487418" y="5309070"/>
                </a:cubicBezTo>
                <a:cubicBezTo>
                  <a:pt x="493727" y="5320110"/>
                  <a:pt x="493727" y="5320110"/>
                  <a:pt x="493727" y="5320110"/>
                </a:cubicBezTo>
                <a:cubicBezTo>
                  <a:pt x="733493" y="5134798"/>
                  <a:pt x="733493" y="5134798"/>
                  <a:pt x="733493" y="5134798"/>
                </a:cubicBezTo>
                <a:cubicBezTo>
                  <a:pt x="733493" y="5480976"/>
                  <a:pt x="733493" y="5480976"/>
                  <a:pt x="733493" y="5480976"/>
                </a:cubicBezTo>
                <a:cubicBezTo>
                  <a:pt x="633328" y="5558256"/>
                  <a:pt x="633328" y="5558256"/>
                  <a:pt x="633328" y="5558256"/>
                </a:cubicBezTo>
                <a:cubicBezTo>
                  <a:pt x="641215" y="5570873"/>
                  <a:pt x="641215" y="5570873"/>
                  <a:pt x="641215" y="5570873"/>
                </a:cubicBezTo>
                <a:cubicBezTo>
                  <a:pt x="737436" y="5495959"/>
                  <a:pt x="737436" y="5495959"/>
                  <a:pt x="737436" y="5495959"/>
                </a:cubicBezTo>
                <a:cubicBezTo>
                  <a:pt x="1102605" y="5773533"/>
                  <a:pt x="1102605" y="5773533"/>
                  <a:pt x="1102605" y="5773533"/>
                </a:cubicBezTo>
                <a:cubicBezTo>
                  <a:pt x="866783" y="5956479"/>
                  <a:pt x="866783" y="5956479"/>
                  <a:pt x="866783" y="5956479"/>
                </a:cubicBezTo>
                <a:cubicBezTo>
                  <a:pt x="873093" y="5968308"/>
                  <a:pt x="873093" y="5968308"/>
                  <a:pt x="873093" y="5968308"/>
                </a:cubicBezTo>
                <a:cubicBezTo>
                  <a:pt x="865994" y="5957268"/>
                  <a:pt x="865994" y="5957268"/>
                  <a:pt x="865994" y="5957268"/>
                </a:cubicBezTo>
                <a:cubicBezTo>
                  <a:pt x="738225" y="6056627"/>
                  <a:pt x="738225" y="6056627"/>
                  <a:pt x="738225" y="6056627"/>
                </a:cubicBezTo>
                <a:cubicBezTo>
                  <a:pt x="373056" y="5779053"/>
                  <a:pt x="373056" y="5779053"/>
                  <a:pt x="373056" y="5779053"/>
                </a:cubicBezTo>
                <a:cubicBezTo>
                  <a:pt x="640426" y="5571661"/>
                  <a:pt x="640426" y="5571661"/>
                  <a:pt x="640426" y="5571661"/>
                </a:cubicBezTo>
                <a:cubicBezTo>
                  <a:pt x="633328" y="5559044"/>
                  <a:pt x="633328" y="5559044"/>
                  <a:pt x="633328" y="5559044"/>
                </a:cubicBezTo>
                <a:cubicBezTo>
                  <a:pt x="371479" y="5761705"/>
                  <a:pt x="371479" y="5761705"/>
                  <a:pt x="371479" y="5761705"/>
                </a:cubicBezTo>
                <a:cubicBezTo>
                  <a:pt x="371479" y="5415526"/>
                  <a:pt x="371479" y="5415526"/>
                  <a:pt x="371479" y="5415526"/>
                </a:cubicBezTo>
                <a:cubicBezTo>
                  <a:pt x="493727" y="5320898"/>
                  <a:pt x="493727" y="5320898"/>
                  <a:pt x="493727" y="5320898"/>
                </a:cubicBezTo>
                <a:cubicBezTo>
                  <a:pt x="486629" y="5309070"/>
                  <a:pt x="486629" y="5309070"/>
                  <a:pt x="486629" y="5309070"/>
                </a:cubicBezTo>
                <a:cubicBezTo>
                  <a:pt x="365169" y="5403697"/>
                  <a:pt x="365169" y="5403697"/>
                  <a:pt x="365169" y="5403697"/>
                </a:cubicBezTo>
                <a:cubicBezTo>
                  <a:pt x="0" y="5126124"/>
                  <a:pt x="0" y="5126124"/>
                  <a:pt x="0" y="5126124"/>
                </a:cubicBezTo>
                <a:cubicBezTo>
                  <a:pt x="359648" y="4847761"/>
                  <a:pt x="359648" y="4847761"/>
                  <a:pt x="359648" y="4847761"/>
                </a:cubicBezTo>
                <a:close/>
                <a:moveTo>
                  <a:pt x="1106548" y="4487388"/>
                </a:moveTo>
                <a:cubicBezTo>
                  <a:pt x="1106548" y="4833567"/>
                  <a:pt x="1106548" y="4833567"/>
                  <a:pt x="1106548" y="4833567"/>
                </a:cubicBezTo>
                <a:cubicBezTo>
                  <a:pt x="1018214" y="4902172"/>
                  <a:pt x="1018214" y="4902172"/>
                  <a:pt x="1018214" y="4902172"/>
                </a:cubicBezTo>
                <a:cubicBezTo>
                  <a:pt x="1025312" y="4913212"/>
                  <a:pt x="1025312" y="4913212"/>
                  <a:pt x="1025312" y="4913212"/>
                </a:cubicBezTo>
                <a:cubicBezTo>
                  <a:pt x="1017425" y="4902960"/>
                  <a:pt x="1017425" y="4902960"/>
                  <a:pt x="1017425" y="4902960"/>
                </a:cubicBezTo>
                <a:cubicBezTo>
                  <a:pt x="744534" y="5114295"/>
                  <a:pt x="744534" y="5114295"/>
                  <a:pt x="744534" y="5114295"/>
                </a:cubicBezTo>
                <a:cubicBezTo>
                  <a:pt x="744534" y="4768116"/>
                  <a:pt x="744534" y="4768116"/>
                  <a:pt x="744534" y="4768116"/>
                </a:cubicBezTo>
                <a:cubicBezTo>
                  <a:pt x="856530" y="4680586"/>
                  <a:pt x="856530" y="4680586"/>
                  <a:pt x="856530" y="4680586"/>
                </a:cubicBezTo>
                <a:cubicBezTo>
                  <a:pt x="849432" y="4670335"/>
                  <a:pt x="849432" y="4670335"/>
                  <a:pt x="849432" y="4670335"/>
                </a:cubicBezTo>
                <a:cubicBezTo>
                  <a:pt x="857319" y="4680586"/>
                  <a:pt x="857319" y="4680586"/>
                  <a:pt x="857319" y="4680586"/>
                </a:cubicBezTo>
                <a:cubicBezTo>
                  <a:pt x="1106548" y="4487388"/>
                  <a:pt x="1106548" y="4487388"/>
                  <a:pt x="1106548" y="4487388"/>
                </a:cubicBezTo>
                <a:close/>
                <a:moveTo>
                  <a:pt x="737436" y="4196409"/>
                </a:moveTo>
                <a:cubicBezTo>
                  <a:pt x="1102605" y="4473983"/>
                  <a:pt x="1102605" y="4473983"/>
                  <a:pt x="1102605" y="4473983"/>
                </a:cubicBezTo>
                <a:cubicBezTo>
                  <a:pt x="849432" y="4670335"/>
                  <a:pt x="849432" y="4670335"/>
                  <a:pt x="849432" y="4670335"/>
                </a:cubicBezTo>
                <a:cubicBezTo>
                  <a:pt x="738225" y="4756288"/>
                  <a:pt x="738225" y="4756288"/>
                  <a:pt x="738225" y="4756288"/>
                </a:cubicBezTo>
                <a:cubicBezTo>
                  <a:pt x="373056" y="4478714"/>
                  <a:pt x="373056" y="4478714"/>
                  <a:pt x="373056" y="4478714"/>
                </a:cubicBezTo>
                <a:cubicBezTo>
                  <a:pt x="737436" y="4196409"/>
                  <a:pt x="737436" y="4196409"/>
                  <a:pt x="737436" y="4196409"/>
                </a:cubicBezTo>
                <a:close/>
                <a:moveTo>
                  <a:pt x="1115224" y="3544268"/>
                </a:moveTo>
                <a:cubicBezTo>
                  <a:pt x="1125477" y="3552154"/>
                  <a:pt x="1125477" y="3552154"/>
                  <a:pt x="1125477" y="3552154"/>
                </a:cubicBezTo>
                <a:cubicBezTo>
                  <a:pt x="1480393" y="3821842"/>
                  <a:pt x="1480393" y="3821842"/>
                  <a:pt x="1480393" y="3821842"/>
                </a:cubicBezTo>
                <a:cubicBezTo>
                  <a:pt x="1116013" y="4104935"/>
                  <a:pt x="1116013" y="4104935"/>
                  <a:pt x="1116013" y="4104935"/>
                </a:cubicBezTo>
                <a:cubicBezTo>
                  <a:pt x="750844" y="3826573"/>
                  <a:pt x="750844" y="3826573"/>
                  <a:pt x="750844" y="3826573"/>
                </a:cubicBezTo>
                <a:cubicBezTo>
                  <a:pt x="1115224" y="3544268"/>
                  <a:pt x="1115224" y="3544268"/>
                  <a:pt x="1115224" y="3544268"/>
                </a:cubicBezTo>
                <a:close/>
                <a:moveTo>
                  <a:pt x="1480393" y="2538851"/>
                </a:moveTo>
                <a:cubicBezTo>
                  <a:pt x="1480393" y="2885030"/>
                  <a:pt x="1480393" y="2885030"/>
                  <a:pt x="1480393" y="2885030"/>
                </a:cubicBezTo>
                <a:cubicBezTo>
                  <a:pt x="1386537" y="2957578"/>
                  <a:pt x="1386537" y="2957578"/>
                  <a:pt x="1386537" y="2957578"/>
                </a:cubicBezTo>
                <a:cubicBezTo>
                  <a:pt x="1392847" y="2969406"/>
                  <a:pt x="1392847" y="2969406"/>
                  <a:pt x="1392847" y="2969406"/>
                </a:cubicBezTo>
                <a:cubicBezTo>
                  <a:pt x="1385748" y="2958366"/>
                  <a:pt x="1385748" y="2958366"/>
                  <a:pt x="1385748" y="2958366"/>
                </a:cubicBezTo>
                <a:cubicBezTo>
                  <a:pt x="1118379" y="3165758"/>
                  <a:pt x="1118379" y="3165758"/>
                  <a:pt x="1118379" y="3165758"/>
                </a:cubicBezTo>
                <a:cubicBezTo>
                  <a:pt x="1118379" y="2819579"/>
                  <a:pt x="1118379" y="2819579"/>
                  <a:pt x="1118379" y="2819579"/>
                </a:cubicBezTo>
                <a:cubicBezTo>
                  <a:pt x="1246148" y="2720221"/>
                  <a:pt x="1246148" y="2720221"/>
                  <a:pt x="1246148" y="2720221"/>
                </a:cubicBezTo>
                <a:cubicBezTo>
                  <a:pt x="1239839" y="2708392"/>
                  <a:pt x="1239839" y="2708392"/>
                  <a:pt x="1239839" y="2708392"/>
                </a:cubicBezTo>
                <a:cubicBezTo>
                  <a:pt x="1246937" y="2719432"/>
                  <a:pt x="1246937" y="2719432"/>
                  <a:pt x="1246937" y="2719432"/>
                </a:cubicBezTo>
                <a:cubicBezTo>
                  <a:pt x="1480393" y="2538851"/>
                  <a:pt x="1480393" y="2538851"/>
                  <a:pt x="1480393" y="2538851"/>
                </a:cubicBezTo>
                <a:close/>
                <a:moveTo>
                  <a:pt x="732704" y="1598885"/>
                </a:moveTo>
                <a:cubicBezTo>
                  <a:pt x="1097873" y="1876459"/>
                  <a:pt x="1097873" y="1876459"/>
                  <a:pt x="1097873" y="1876459"/>
                </a:cubicBezTo>
                <a:cubicBezTo>
                  <a:pt x="860473" y="2060194"/>
                  <a:pt x="860473" y="2060194"/>
                  <a:pt x="860473" y="2060194"/>
                </a:cubicBezTo>
                <a:cubicBezTo>
                  <a:pt x="867572" y="2072022"/>
                  <a:pt x="867572" y="2072022"/>
                  <a:pt x="867572" y="2072022"/>
                </a:cubicBezTo>
                <a:cubicBezTo>
                  <a:pt x="1106548" y="1885922"/>
                  <a:pt x="1106548" y="1885922"/>
                  <a:pt x="1106548" y="1885922"/>
                </a:cubicBezTo>
                <a:cubicBezTo>
                  <a:pt x="1106548" y="2232889"/>
                  <a:pt x="1106548" y="2232889"/>
                  <a:pt x="1106548" y="2232889"/>
                </a:cubicBezTo>
                <a:cubicBezTo>
                  <a:pt x="1007172" y="2310168"/>
                  <a:pt x="1007172" y="2310168"/>
                  <a:pt x="1007172" y="2310168"/>
                </a:cubicBezTo>
                <a:cubicBezTo>
                  <a:pt x="1014270" y="2322785"/>
                  <a:pt x="1014270" y="2322785"/>
                  <a:pt x="1014270" y="2322785"/>
                </a:cubicBezTo>
                <a:cubicBezTo>
                  <a:pt x="1110492" y="2247872"/>
                  <a:pt x="1110492" y="2247872"/>
                  <a:pt x="1110492" y="2247872"/>
                </a:cubicBezTo>
                <a:cubicBezTo>
                  <a:pt x="1475660" y="2525446"/>
                  <a:pt x="1475660" y="2525446"/>
                  <a:pt x="1475660" y="2525446"/>
                </a:cubicBezTo>
                <a:cubicBezTo>
                  <a:pt x="1239839" y="2708392"/>
                  <a:pt x="1239839" y="2708392"/>
                  <a:pt x="1239839" y="2708392"/>
                </a:cubicBezTo>
                <a:cubicBezTo>
                  <a:pt x="1112069" y="2807751"/>
                  <a:pt x="1112069" y="2807751"/>
                  <a:pt x="1112069" y="2807751"/>
                </a:cubicBezTo>
                <a:cubicBezTo>
                  <a:pt x="746900" y="2530177"/>
                  <a:pt x="746900" y="2530177"/>
                  <a:pt x="746900" y="2530177"/>
                </a:cubicBezTo>
                <a:cubicBezTo>
                  <a:pt x="1013481" y="2322785"/>
                  <a:pt x="1013481" y="2322785"/>
                  <a:pt x="1013481" y="2322785"/>
                </a:cubicBezTo>
                <a:cubicBezTo>
                  <a:pt x="1006383" y="2310168"/>
                  <a:pt x="1006383" y="2310168"/>
                  <a:pt x="1006383" y="2310168"/>
                </a:cubicBezTo>
                <a:cubicBezTo>
                  <a:pt x="744534" y="2513617"/>
                  <a:pt x="744534" y="2513617"/>
                  <a:pt x="744534" y="2513617"/>
                </a:cubicBezTo>
                <a:cubicBezTo>
                  <a:pt x="744534" y="2166650"/>
                  <a:pt x="744534" y="2166650"/>
                  <a:pt x="744534" y="2166650"/>
                </a:cubicBezTo>
                <a:cubicBezTo>
                  <a:pt x="866783" y="2072022"/>
                  <a:pt x="866783" y="2072022"/>
                  <a:pt x="866783" y="2072022"/>
                </a:cubicBezTo>
                <a:cubicBezTo>
                  <a:pt x="860473" y="2060983"/>
                  <a:pt x="860473" y="2060983"/>
                  <a:pt x="860473" y="2060983"/>
                </a:cubicBezTo>
                <a:cubicBezTo>
                  <a:pt x="738225" y="2155610"/>
                  <a:pt x="738225" y="2155610"/>
                  <a:pt x="738225" y="2155610"/>
                </a:cubicBezTo>
                <a:cubicBezTo>
                  <a:pt x="373056" y="1878036"/>
                  <a:pt x="373056" y="1878036"/>
                  <a:pt x="373056" y="1878036"/>
                </a:cubicBezTo>
                <a:cubicBezTo>
                  <a:pt x="732704" y="1598885"/>
                  <a:pt x="732704" y="1598885"/>
                  <a:pt x="732704" y="1598885"/>
                </a:cubicBezTo>
                <a:close/>
                <a:moveTo>
                  <a:pt x="1480393" y="1238512"/>
                </a:moveTo>
                <a:cubicBezTo>
                  <a:pt x="1480393" y="1585480"/>
                  <a:pt x="1480393" y="1585480"/>
                  <a:pt x="1480393" y="1585480"/>
                </a:cubicBezTo>
                <a:cubicBezTo>
                  <a:pt x="1391269" y="1654085"/>
                  <a:pt x="1391269" y="1654085"/>
                  <a:pt x="1391269" y="1654085"/>
                </a:cubicBezTo>
                <a:cubicBezTo>
                  <a:pt x="1399156" y="1664336"/>
                  <a:pt x="1399156" y="1664336"/>
                  <a:pt x="1399156" y="1664336"/>
                </a:cubicBezTo>
                <a:cubicBezTo>
                  <a:pt x="1483547" y="1598885"/>
                  <a:pt x="1483547" y="1598885"/>
                  <a:pt x="1483547" y="1598885"/>
                </a:cubicBezTo>
                <a:cubicBezTo>
                  <a:pt x="1848716" y="1876459"/>
                  <a:pt x="1848716" y="1876459"/>
                  <a:pt x="1848716" y="1876459"/>
                </a:cubicBezTo>
                <a:cubicBezTo>
                  <a:pt x="1658639" y="2023920"/>
                  <a:pt x="1658639" y="2023920"/>
                  <a:pt x="1658639" y="2023920"/>
                </a:cubicBezTo>
                <a:cubicBezTo>
                  <a:pt x="1489068" y="2155610"/>
                  <a:pt x="1489068" y="2155610"/>
                  <a:pt x="1489068" y="2155610"/>
                </a:cubicBezTo>
                <a:cubicBezTo>
                  <a:pt x="1123900" y="1878036"/>
                  <a:pt x="1123900" y="1878036"/>
                  <a:pt x="1123900" y="1878036"/>
                </a:cubicBezTo>
                <a:cubicBezTo>
                  <a:pt x="1398368" y="1665124"/>
                  <a:pt x="1398368" y="1665124"/>
                  <a:pt x="1398368" y="1665124"/>
                </a:cubicBezTo>
                <a:cubicBezTo>
                  <a:pt x="1390481" y="1654085"/>
                  <a:pt x="1390481" y="1654085"/>
                  <a:pt x="1390481" y="1654085"/>
                </a:cubicBezTo>
                <a:cubicBezTo>
                  <a:pt x="1118379" y="1865419"/>
                  <a:pt x="1118379" y="1865419"/>
                  <a:pt x="1118379" y="1865419"/>
                </a:cubicBezTo>
                <a:cubicBezTo>
                  <a:pt x="1118379" y="1519240"/>
                  <a:pt x="1118379" y="1519240"/>
                  <a:pt x="1118379" y="1519240"/>
                </a:cubicBezTo>
                <a:cubicBezTo>
                  <a:pt x="1230374" y="1432499"/>
                  <a:pt x="1230374" y="1432499"/>
                  <a:pt x="1230374" y="1432499"/>
                </a:cubicBezTo>
                <a:cubicBezTo>
                  <a:pt x="1480393" y="1238512"/>
                  <a:pt x="1480393" y="1238512"/>
                  <a:pt x="1480393" y="1238512"/>
                </a:cubicBezTo>
                <a:close/>
                <a:moveTo>
                  <a:pt x="1110492" y="947533"/>
                </a:moveTo>
                <a:cubicBezTo>
                  <a:pt x="1475660" y="1225107"/>
                  <a:pt x="1475660" y="1225107"/>
                  <a:pt x="1475660" y="1225107"/>
                </a:cubicBezTo>
                <a:cubicBezTo>
                  <a:pt x="1223276" y="1421459"/>
                  <a:pt x="1223276" y="1421459"/>
                  <a:pt x="1223276" y="1421459"/>
                </a:cubicBezTo>
                <a:cubicBezTo>
                  <a:pt x="1230374" y="1432499"/>
                  <a:pt x="1230374" y="1432499"/>
                  <a:pt x="1230374" y="1432499"/>
                </a:cubicBezTo>
                <a:cubicBezTo>
                  <a:pt x="1222487" y="1422247"/>
                  <a:pt x="1222487" y="1422247"/>
                  <a:pt x="1222487" y="1422247"/>
                </a:cubicBezTo>
                <a:cubicBezTo>
                  <a:pt x="1112069" y="1508201"/>
                  <a:pt x="1112069" y="1508201"/>
                  <a:pt x="1112069" y="1508201"/>
                </a:cubicBezTo>
                <a:cubicBezTo>
                  <a:pt x="746900" y="1230627"/>
                  <a:pt x="746900" y="1230627"/>
                  <a:pt x="746900" y="1230627"/>
                </a:cubicBezTo>
                <a:cubicBezTo>
                  <a:pt x="1110492" y="947533"/>
                  <a:pt x="1110492" y="947533"/>
                  <a:pt x="1110492" y="947533"/>
                </a:cubicBezTo>
                <a:close/>
                <a:moveTo>
                  <a:pt x="1488280" y="296181"/>
                </a:moveTo>
                <a:cubicBezTo>
                  <a:pt x="1498533" y="304066"/>
                  <a:pt x="1498533" y="304066"/>
                  <a:pt x="1498533" y="304066"/>
                </a:cubicBezTo>
                <a:cubicBezTo>
                  <a:pt x="1853448" y="573754"/>
                  <a:pt x="1853448" y="573754"/>
                  <a:pt x="1853448" y="573754"/>
                </a:cubicBezTo>
                <a:cubicBezTo>
                  <a:pt x="1489068" y="856060"/>
                  <a:pt x="1489068" y="856060"/>
                  <a:pt x="1489068" y="856060"/>
                </a:cubicBezTo>
                <a:cubicBezTo>
                  <a:pt x="1123900" y="578486"/>
                  <a:pt x="1123900" y="578486"/>
                  <a:pt x="1123900" y="578486"/>
                </a:cubicBezTo>
                <a:cubicBezTo>
                  <a:pt x="1488280" y="296181"/>
                  <a:pt x="1488280" y="296181"/>
                  <a:pt x="1488280" y="296181"/>
                </a:cubicBezTo>
                <a:close/>
                <a:moveTo>
                  <a:pt x="1493012" y="0"/>
                </a:moveTo>
                <a:lnTo>
                  <a:pt x="5957423" y="0"/>
                </a:lnTo>
                <a:lnTo>
                  <a:pt x="5957423" y="6858000"/>
                </a:lnTo>
                <a:lnTo>
                  <a:pt x="843615" y="6858000"/>
                </a:lnTo>
                <a:lnTo>
                  <a:pt x="810785" y="6833040"/>
                </a:lnTo>
                <a:cubicBezTo>
                  <a:pt x="746900" y="6784470"/>
                  <a:pt x="746900" y="6784470"/>
                  <a:pt x="746900" y="6784470"/>
                </a:cubicBezTo>
                <a:cubicBezTo>
                  <a:pt x="746900" y="6429617"/>
                  <a:pt x="746900" y="6429617"/>
                  <a:pt x="746900" y="6429617"/>
                </a:cubicBezTo>
                <a:cubicBezTo>
                  <a:pt x="1019002" y="6218282"/>
                  <a:pt x="1019002" y="6218282"/>
                  <a:pt x="1019002" y="6218282"/>
                </a:cubicBezTo>
                <a:cubicBezTo>
                  <a:pt x="1012693" y="6206454"/>
                  <a:pt x="1012693" y="6206454"/>
                  <a:pt x="1012693" y="6206454"/>
                </a:cubicBezTo>
                <a:cubicBezTo>
                  <a:pt x="1019791" y="6217493"/>
                  <a:pt x="1019791" y="6217493"/>
                  <a:pt x="1019791" y="6217493"/>
                </a:cubicBezTo>
                <a:cubicBezTo>
                  <a:pt x="1110492" y="6147311"/>
                  <a:pt x="1110492" y="6147311"/>
                  <a:pt x="1110492" y="6147311"/>
                </a:cubicBezTo>
                <a:cubicBezTo>
                  <a:pt x="1489068" y="6435925"/>
                  <a:pt x="1489068" y="6435925"/>
                  <a:pt x="1489068" y="6435925"/>
                </a:cubicBezTo>
                <a:cubicBezTo>
                  <a:pt x="1870800" y="6140214"/>
                  <a:pt x="1870800" y="6140214"/>
                  <a:pt x="1870800" y="6140214"/>
                </a:cubicBezTo>
                <a:cubicBezTo>
                  <a:pt x="1870800" y="6021930"/>
                  <a:pt x="1870800" y="6021930"/>
                  <a:pt x="1870800" y="6021930"/>
                </a:cubicBezTo>
                <a:cubicBezTo>
                  <a:pt x="1857392" y="6027450"/>
                  <a:pt x="1857392" y="6027450"/>
                  <a:pt x="1857392" y="6027450"/>
                </a:cubicBezTo>
                <a:cubicBezTo>
                  <a:pt x="1857392" y="6133906"/>
                  <a:pt x="1857392" y="6133906"/>
                  <a:pt x="1857392" y="6133906"/>
                </a:cubicBezTo>
                <a:cubicBezTo>
                  <a:pt x="1495378" y="6413845"/>
                  <a:pt x="1495378" y="6413845"/>
                  <a:pt x="1495378" y="6413845"/>
                </a:cubicBezTo>
                <a:cubicBezTo>
                  <a:pt x="1495378" y="6067667"/>
                  <a:pt x="1495378" y="6067667"/>
                  <a:pt x="1495378" y="6067667"/>
                </a:cubicBezTo>
                <a:cubicBezTo>
                  <a:pt x="1857392" y="5786939"/>
                  <a:pt x="1857392" y="5786939"/>
                  <a:pt x="1857392" y="5786939"/>
                </a:cubicBezTo>
                <a:cubicBezTo>
                  <a:pt x="1857392" y="6026661"/>
                  <a:pt x="1857392" y="6026661"/>
                  <a:pt x="1857392" y="6026661"/>
                </a:cubicBezTo>
                <a:cubicBezTo>
                  <a:pt x="1870800" y="6021141"/>
                  <a:pt x="1870800" y="6021141"/>
                  <a:pt x="1870800" y="6021141"/>
                </a:cubicBezTo>
                <a:cubicBezTo>
                  <a:pt x="1870800" y="5770379"/>
                  <a:pt x="1870800" y="5770379"/>
                  <a:pt x="1870800" y="5770379"/>
                </a:cubicBezTo>
                <a:cubicBezTo>
                  <a:pt x="1739875" y="5671020"/>
                  <a:pt x="1739875" y="5671020"/>
                  <a:pt x="1739875" y="5671020"/>
                </a:cubicBezTo>
                <a:cubicBezTo>
                  <a:pt x="1497744" y="5487285"/>
                  <a:pt x="1497744" y="5487285"/>
                  <a:pt x="1497744" y="5487285"/>
                </a:cubicBezTo>
                <a:cubicBezTo>
                  <a:pt x="1497744" y="5307493"/>
                  <a:pt x="1497744" y="5307493"/>
                  <a:pt x="1497744" y="5307493"/>
                </a:cubicBezTo>
                <a:cubicBezTo>
                  <a:pt x="1484336" y="5309858"/>
                  <a:pt x="1484336" y="5309858"/>
                  <a:pt x="1484336" y="5309858"/>
                </a:cubicBezTo>
                <a:cubicBezTo>
                  <a:pt x="1484336" y="5480976"/>
                  <a:pt x="1484336" y="5480976"/>
                  <a:pt x="1484336" y="5480976"/>
                </a:cubicBezTo>
                <a:cubicBezTo>
                  <a:pt x="1122322" y="5761705"/>
                  <a:pt x="1122322" y="5761705"/>
                  <a:pt x="1122322" y="5761705"/>
                </a:cubicBezTo>
                <a:cubicBezTo>
                  <a:pt x="1122322" y="5415526"/>
                  <a:pt x="1122322" y="5415526"/>
                  <a:pt x="1122322" y="5415526"/>
                </a:cubicBezTo>
                <a:cubicBezTo>
                  <a:pt x="1292682" y="5283047"/>
                  <a:pt x="1292682" y="5283047"/>
                  <a:pt x="1292682" y="5283047"/>
                </a:cubicBezTo>
                <a:cubicBezTo>
                  <a:pt x="1285583" y="5272796"/>
                  <a:pt x="1285583" y="5272796"/>
                  <a:pt x="1285583" y="5272796"/>
                </a:cubicBezTo>
                <a:cubicBezTo>
                  <a:pt x="1116013" y="5403697"/>
                  <a:pt x="1116013" y="5403697"/>
                  <a:pt x="1116013" y="5403697"/>
                </a:cubicBezTo>
                <a:cubicBezTo>
                  <a:pt x="750844" y="5126124"/>
                  <a:pt x="750844" y="5126124"/>
                  <a:pt x="750844" y="5126124"/>
                </a:cubicBezTo>
                <a:cubicBezTo>
                  <a:pt x="1025312" y="4913212"/>
                  <a:pt x="1025312" y="4913212"/>
                  <a:pt x="1025312" y="4913212"/>
                </a:cubicBezTo>
                <a:cubicBezTo>
                  <a:pt x="1110492" y="4847761"/>
                  <a:pt x="1110492" y="4847761"/>
                  <a:pt x="1110492" y="4847761"/>
                </a:cubicBezTo>
                <a:cubicBezTo>
                  <a:pt x="1475660" y="5125335"/>
                  <a:pt x="1475660" y="5125335"/>
                  <a:pt x="1475660" y="5125335"/>
                </a:cubicBezTo>
                <a:cubicBezTo>
                  <a:pt x="1285583" y="5272008"/>
                  <a:pt x="1285583" y="5272008"/>
                  <a:pt x="1285583" y="5272008"/>
                </a:cubicBezTo>
                <a:cubicBezTo>
                  <a:pt x="1293470" y="5283047"/>
                  <a:pt x="1293470" y="5283047"/>
                  <a:pt x="1293470" y="5283047"/>
                </a:cubicBezTo>
                <a:cubicBezTo>
                  <a:pt x="1484336" y="5134798"/>
                  <a:pt x="1484336" y="5134798"/>
                  <a:pt x="1484336" y="5134798"/>
                </a:cubicBezTo>
                <a:cubicBezTo>
                  <a:pt x="1484336" y="5309070"/>
                  <a:pt x="1484336" y="5309070"/>
                  <a:pt x="1484336" y="5309070"/>
                </a:cubicBezTo>
                <a:cubicBezTo>
                  <a:pt x="1497744" y="5306704"/>
                  <a:pt x="1497744" y="5306704"/>
                  <a:pt x="1497744" y="5306704"/>
                </a:cubicBezTo>
                <a:cubicBezTo>
                  <a:pt x="1497744" y="5129278"/>
                  <a:pt x="1497744" y="5129278"/>
                  <a:pt x="1497744" y="5129278"/>
                </a:cubicBezTo>
                <a:cubicBezTo>
                  <a:pt x="1513518" y="5116661"/>
                  <a:pt x="1513518" y="5116661"/>
                  <a:pt x="1513518" y="5116661"/>
                </a:cubicBezTo>
                <a:cubicBezTo>
                  <a:pt x="1513518" y="5100101"/>
                  <a:pt x="1513518" y="5100101"/>
                  <a:pt x="1513518" y="5100101"/>
                </a:cubicBezTo>
                <a:cubicBezTo>
                  <a:pt x="1495378" y="5114295"/>
                  <a:pt x="1495378" y="5114295"/>
                  <a:pt x="1495378" y="5114295"/>
                </a:cubicBezTo>
                <a:cubicBezTo>
                  <a:pt x="1495378" y="4768116"/>
                  <a:pt x="1495378" y="4768116"/>
                  <a:pt x="1495378" y="4768116"/>
                </a:cubicBezTo>
                <a:cubicBezTo>
                  <a:pt x="1513518" y="4753922"/>
                  <a:pt x="1513518" y="4753922"/>
                  <a:pt x="1513518" y="4753922"/>
                </a:cubicBezTo>
                <a:cubicBezTo>
                  <a:pt x="1513518" y="4737362"/>
                  <a:pt x="1513518" y="4737362"/>
                  <a:pt x="1513518" y="4737362"/>
                </a:cubicBezTo>
                <a:cubicBezTo>
                  <a:pt x="1489068" y="4756288"/>
                  <a:pt x="1489068" y="4756288"/>
                  <a:pt x="1489068" y="4756288"/>
                </a:cubicBezTo>
                <a:cubicBezTo>
                  <a:pt x="1123900" y="4478714"/>
                  <a:pt x="1123900" y="4478714"/>
                  <a:pt x="1123900" y="4478714"/>
                </a:cubicBezTo>
                <a:cubicBezTo>
                  <a:pt x="1488280" y="4196409"/>
                  <a:pt x="1488280" y="4196409"/>
                  <a:pt x="1488280" y="4196409"/>
                </a:cubicBezTo>
                <a:cubicBezTo>
                  <a:pt x="1853448" y="4473983"/>
                  <a:pt x="1853448" y="4473983"/>
                  <a:pt x="1853448" y="4473983"/>
                </a:cubicBezTo>
                <a:cubicBezTo>
                  <a:pt x="1514307" y="4737362"/>
                  <a:pt x="1514307" y="4737362"/>
                  <a:pt x="1514307" y="4737362"/>
                </a:cubicBezTo>
                <a:cubicBezTo>
                  <a:pt x="1514307" y="4753134"/>
                  <a:pt x="1514307" y="4753134"/>
                  <a:pt x="1514307" y="4753134"/>
                </a:cubicBezTo>
                <a:cubicBezTo>
                  <a:pt x="1857392" y="4487388"/>
                  <a:pt x="1857392" y="4487388"/>
                  <a:pt x="1857392" y="4487388"/>
                </a:cubicBezTo>
                <a:cubicBezTo>
                  <a:pt x="1857392" y="4833567"/>
                  <a:pt x="1857392" y="4833567"/>
                  <a:pt x="1857392" y="4833567"/>
                </a:cubicBezTo>
                <a:cubicBezTo>
                  <a:pt x="1514307" y="5100101"/>
                  <a:pt x="1514307" y="5100101"/>
                  <a:pt x="1514307" y="5100101"/>
                </a:cubicBezTo>
                <a:cubicBezTo>
                  <a:pt x="1514307" y="5116661"/>
                  <a:pt x="1514307" y="5116661"/>
                  <a:pt x="1514307" y="5116661"/>
                </a:cubicBezTo>
                <a:cubicBezTo>
                  <a:pt x="1870800" y="4839875"/>
                  <a:pt x="1870800" y="4839875"/>
                  <a:pt x="1870800" y="4839875"/>
                </a:cubicBezTo>
                <a:cubicBezTo>
                  <a:pt x="1870800" y="4470828"/>
                  <a:pt x="1870800" y="4470828"/>
                  <a:pt x="1870800" y="4470828"/>
                </a:cubicBezTo>
                <a:cubicBezTo>
                  <a:pt x="1497744" y="4186946"/>
                  <a:pt x="1497744" y="4186946"/>
                  <a:pt x="1497744" y="4186946"/>
                </a:cubicBezTo>
                <a:cubicBezTo>
                  <a:pt x="1497744" y="3839190"/>
                  <a:pt x="1497744" y="3839190"/>
                  <a:pt x="1497744" y="3839190"/>
                </a:cubicBezTo>
                <a:cubicBezTo>
                  <a:pt x="1484336" y="3849441"/>
                  <a:pt x="1484336" y="3849441"/>
                  <a:pt x="1484336" y="3849441"/>
                </a:cubicBezTo>
                <a:cubicBezTo>
                  <a:pt x="1484336" y="4182215"/>
                  <a:pt x="1484336" y="4182215"/>
                  <a:pt x="1484336" y="4182215"/>
                </a:cubicBezTo>
                <a:cubicBezTo>
                  <a:pt x="1122322" y="4462154"/>
                  <a:pt x="1122322" y="4462154"/>
                  <a:pt x="1122322" y="4462154"/>
                </a:cubicBezTo>
                <a:cubicBezTo>
                  <a:pt x="1122322" y="4115975"/>
                  <a:pt x="1122322" y="4115975"/>
                  <a:pt x="1122322" y="4115975"/>
                </a:cubicBezTo>
                <a:cubicBezTo>
                  <a:pt x="1484336" y="3835248"/>
                  <a:pt x="1484336" y="3835248"/>
                  <a:pt x="1484336" y="3835248"/>
                </a:cubicBezTo>
                <a:cubicBezTo>
                  <a:pt x="1484336" y="3848653"/>
                  <a:pt x="1484336" y="3848653"/>
                  <a:pt x="1484336" y="3848653"/>
                </a:cubicBezTo>
                <a:cubicBezTo>
                  <a:pt x="1497744" y="3838402"/>
                  <a:pt x="1497744" y="3838402"/>
                  <a:pt x="1497744" y="3838402"/>
                </a:cubicBezTo>
                <a:cubicBezTo>
                  <a:pt x="1497744" y="3818688"/>
                  <a:pt x="1497744" y="3818688"/>
                  <a:pt x="1497744" y="3818688"/>
                </a:cubicBezTo>
                <a:cubicBezTo>
                  <a:pt x="1136519" y="3544268"/>
                  <a:pt x="1136519" y="3544268"/>
                  <a:pt x="1136519" y="3544268"/>
                </a:cubicBezTo>
                <a:cubicBezTo>
                  <a:pt x="1125477" y="3552154"/>
                  <a:pt x="1125477" y="3552154"/>
                  <a:pt x="1125477" y="3552154"/>
                </a:cubicBezTo>
                <a:cubicBezTo>
                  <a:pt x="1135730" y="3543479"/>
                  <a:pt x="1135730" y="3543479"/>
                  <a:pt x="1135730" y="3543479"/>
                </a:cubicBezTo>
                <a:cubicBezTo>
                  <a:pt x="1119956" y="3531651"/>
                  <a:pt x="1119956" y="3531651"/>
                  <a:pt x="1119956" y="3531651"/>
                </a:cubicBezTo>
                <a:cubicBezTo>
                  <a:pt x="1119956" y="3519822"/>
                  <a:pt x="1119956" y="3519822"/>
                  <a:pt x="1119956" y="3519822"/>
                </a:cubicBezTo>
                <a:cubicBezTo>
                  <a:pt x="1106548" y="3519822"/>
                  <a:pt x="1106548" y="3519822"/>
                  <a:pt x="1106548" y="3519822"/>
                </a:cubicBezTo>
                <a:cubicBezTo>
                  <a:pt x="1106548" y="3532439"/>
                  <a:pt x="1106548" y="3532439"/>
                  <a:pt x="1106548" y="3532439"/>
                </a:cubicBezTo>
                <a:cubicBezTo>
                  <a:pt x="744534" y="3812379"/>
                  <a:pt x="744534" y="3812379"/>
                  <a:pt x="744534" y="3812379"/>
                </a:cubicBezTo>
                <a:cubicBezTo>
                  <a:pt x="744534" y="3495377"/>
                  <a:pt x="744534" y="3495377"/>
                  <a:pt x="744534" y="3495377"/>
                </a:cubicBezTo>
                <a:cubicBezTo>
                  <a:pt x="744534" y="3466989"/>
                  <a:pt x="744534" y="3466989"/>
                  <a:pt x="744534" y="3466989"/>
                </a:cubicBezTo>
                <a:cubicBezTo>
                  <a:pt x="1106548" y="3186261"/>
                  <a:pt x="1106548" y="3186261"/>
                  <a:pt x="1106548" y="3186261"/>
                </a:cubicBezTo>
                <a:cubicBezTo>
                  <a:pt x="1106548" y="3500109"/>
                  <a:pt x="1106548" y="3500109"/>
                  <a:pt x="1106548" y="3500109"/>
                </a:cubicBezTo>
                <a:cubicBezTo>
                  <a:pt x="1106548" y="3519034"/>
                  <a:pt x="1106548" y="3519034"/>
                  <a:pt x="1106548" y="3519034"/>
                </a:cubicBezTo>
                <a:cubicBezTo>
                  <a:pt x="1119956" y="3519034"/>
                  <a:pt x="1119956" y="3519034"/>
                  <a:pt x="1119956" y="3519034"/>
                </a:cubicBezTo>
                <a:cubicBezTo>
                  <a:pt x="1119956" y="3180741"/>
                  <a:pt x="1119956" y="3180741"/>
                  <a:pt x="1119956" y="3180741"/>
                </a:cubicBezTo>
                <a:cubicBezTo>
                  <a:pt x="1392847" y="2969406"/>
                  <a:pt x="1392847" y="2969406"/>
                  <a:pt x="1392847" y="2969406"/>
                </a:cubicBezTo>
                <a:cubicBezTo>
                  <a:pt x="1483547" y="2899224"/>
                  <a:pt x="1483547" y="2899224"/>
                  <a:pt x="1483547" y="2899224"/>
                </a:cubicBezTo>
                <a:cubicBezTo>
                  <a:pt x="1862913" y="3187049"/>
                  <a:pt x="1862913" y="3187049"/>
                  <a:pt x="1862913" y="3187049"/>
                </a:cubicBezTo>
                <a:cubicBezTo>
                  <a:pt x="2243855" y="2891339"/>
                  <a:pt x="2243855" y="2891339"/>
                  <a:pt x="2243855" y="2891339"/>
                </a:cubicBezTo>
                <a:cubicBezTo>
                  <a:pt x="2243855" y="2773843"/>
                  <a:pt x="2243855" y="2773843"/>
                  <a:pt x="2243855" y="2773843"/>
                </a:cubicBezTo>
                <a:cubicBezTo>
                  <a:pt x="2231236" y="2779363"/>
                  <a:pt x="2231236" y="2779363"/>
                  <a:pt x="2231236" y="2779363"/>
                </a:cubicBezTo>
                <a:cubicBezTo>
                  <a:pt x="2231236" y="2885030"/>
                  <a:pt x="2231236" y="2885030"/>
                  <a:pt x="2231236" y="2885030"/>
                </a:cubicBezTo>
                <a:cubicBezTo>
                  <a:pt x="1869222" y="3165758"/>
                  <a:pt x="1869222" y="3165758"/>
                  <a:pt x="1869222" y="3165758"/>
                </a:cubicBezTo>
                <a:cubicBezTo>
                  <a:pt x="1869222" y="2819579"/>
                  <a:pt x="1869222" y="2819579"/>
                  <a:pt x="1869222" y="2819579"/>
                </a:cubicBezTo>
                <a:cubicBezTo>
                  <a:pt x="2231236" y="2538851"/>
                  <a:pt x="2231236" y="2538851"/>
                  <a:pt x="2231236" y="2538851"/>
                </a:cubicBezTo>
                <a:cubicBezTo>
                  <a:pt x="2231236" y="2778574"/>
                  <a:pt x="2231236" y="2778574"/>
                  <a:pt x="2231236" y="2778574"/>
                </a:cubicBezTo>
                <a:cubicBezTo>
                  <a:pt x="2243855" y="2773054"/>
                  <a:pt x="2243855" y="2773054"/>
                  <a:pt x="2243855" y="2773054"/>
                </a:cubicBezTo>
                <a:cubicBezTo>
                  <a:pt x="2243855" y="2522291"/>
                  <a:pt x="2243855" y="2522291"/>
                  <a:pt x="2243855" y="2522291"/>
                </a:cubicBezTo>
                <a:cubicBezTo>
                  <a:pt x="2113720" y="2422933"/>
                  <a:pt x="2113720" y="2422933"/>
                  <a:pt x="2113720" y="2422933"/>
                </a:cubicBezTo>
                <a:cubicBezTo>
                  <a:pt x="2100312" y="2429241"/>
                  <a:pt x="2100312" y="2429241"/>
                  <a:pt x="2100312" y="2429241"/>
                </a:cubicBezTo>
                <a:cubicBezTo>
                  <a:pt x="2226503" y="2525446"/>
                  <a:pt x="2226503" y="2525446"/>
                  <a:pt x="2226503" y="2525446"/>
                </a:cubicBezTo>
                <a:cubicBezTo>
                  <a:pt x="1862124" y="2807751"/>
                  <a:pt x="1862124" y="2807751"/>
                  <a:pt x="1862124" y="2807751"/>
                </a:cubicBezTo>
                <a:cubicBezTo>
                  <a:pt x="1496955" y="2530177"/>
                  <a:pt x="1496955" y="2530177"/>
                  <a:pt x="1496955" y="2530177"/>
                </a:cubicBezTo>
                <a:cubicBezTo>
                  <a:pt x="1861335" y="2247872"/>
                  <a:pt x="1861335" y="2247872"/>
                  <a:pt x="1861335" y="2247872"/>
                </a:cubicBezTo>
                <a:cubicBezTo>
                  <a:pt x="2099523" y="2428452"/>
                  <a:pt x="2099523" y="2428452"/>
                  <a:pt x="2099523" y="2428452"/>
                </a:cubicBezTo>
                <a:cubicBezTo>
                  <a:pt x="2112931" y="2422144"/>
                  <a:pt x="2112931" y="2422144"/>
                  <a:pt x="2112931" y="2422144"/>
                </a:cubicBezTo>
                <a:cubicBezTo>
                  <a:pt x="1870800" y="2238409"/>
                  <a:pt x="1870800" y="2238409"/>
                  <a:pt x="1870800" y="2238409"/>
                </a:cubicBezTo>
                <a:cubicBezTo>
                  <a:pt x="1870800" y="2059405"/>
                  <a:pt x="1870800" y="2059405"/>
                  <a:pt x="1870800" y="2059405"/>
                </a:cubicBezTo>
                <a:cubicBezTo>
                  <a:pt x="1857392" y="2060983"/>
                  <a:pt x="1857392" y="2060983"/>
                  <a:pt x="1857392" y="2060983"/>
                </a:cubicBezTo>
                <a:cubicBezTo>
                  <a:pt x="1857392" y="2232889"/>
                  <a:pt x="1857392" y="2232889"/>
                  <a:pt x="1857392" y="2232889"/>
                </a:cubicBezTo>
                <a:cubicBezTo>
                  <a:pt x="1496167" y="2513617"/>
                  <a:pt x="1496167" y="2513617"/>
                  <a:pt x="1496167" y="2513617"/>
                </a:cubicBezTo>
                <a:cubicBezTo>
                  <a:pt x="1496167" y="2166650"/>
                  <a:pt x="1496167" y="2166650"/>
                  <a:pt x="1496167" y="2166650"/>
                </a:cubicBezTo>
                <a:cubicBezTo>
                  <a:pt x="1666526" y="2034960"/>
                  <a:pt x="1666526" y="2034960"/>
                  <a:pt x="1666526" y="2034960"/>
                </a:cubicBezTo>
                <a:cubicBezTo>
                  <a:pt x="1658639" y="2023920"/>
                  <a:pt x="1658639" y="2023920"/>
                  <a:pt x="1658639" y="2023920"/>
                </a:cubicBezTo>
                <a:cubicBezTo>
                  <a:pt x="1666526" y="2034172"/>
                  <a:pt x="1666526" y="2034172"/>
                  <a:pt x="1666526" y="2034172"/>
                </a:cubicBezTo>
                <a:cubicBezTo>
                  <a:pt x="1857392" y="1885922"/>
                  <a:pt x="1857392" y="1885922"/>
                  <a:pt x="1857392" y="1885922"/>
                </a:cubicBezTo>
                <a:cubicBezTo>
                  <a:pt x="1857392" y="2060194"/>
                  <a:pt x="1857392" y="2060194"/>
                  <a:pt x="1857392" y="2060194"/>
                </a:cubicBezTo>
                <a:cubicBezTo>
                  <a:pt x="1870800" y="2058617"/>
                  <a:pt x="1870800" y="2058617"/>
                  <a:pt x="1870800" y="2058617"/>
                </a:cubicBezTo>
                <a:cubicBezTo>
                  <a:pt x="1870800" y="1881190"/>
                  <a:pt x="1870800" y="1881190"/>
                  <a:pt x="1870800" y="1881190"/>
                </a:cubicBezTo>
                <a:cubicBezTo>
                  <a:pt x="1886574" y="1868573"/>
                  <a:pt x="1886574" y="1868573"/>
                  <a:pt x="1886574" y="1868573"/>
                </a:cubicBezTo>
                <a:cubicBezTo>
                  <a:pt x="1886574" y="1852014"/>
                  <a:pt x="1886574" y="1852014"/>
                  <a:pt x="1886574" y="1852014"/>
                </a:cubicBezTo>
                <a:cubicBezTo>
                  <a:pt x="1869222" y="1865419"/>
                  <a:pt x="1869222" y="1865419"/>
                  <a:pt x="1869222" y="1865419"/>
                </a:cubicBezTo>
                <a:cubicBezTo>
                  <a:pt x="1869222" y="1519240"/>
                  <a:pt x="1869222" y="1519240"/>
                  <a:pt x="1869222" y="1519240"/>
                </a:cubicBezTo>
                <a:cubicBezTo>
                  <a:pt x="1886574" y="1505835"/>
                  <a:pt x="1886574" y="1505835"/>
                  <a:pt x="1886574" y="1505835"/>
                </a:cubicBezTo>
                <a:cubicBezTo>
                  <a:pt x="1886574" y="1489275"/>
                  <a:pt x="1886574" y="1489275"/>
                  <a:pt x="1886574" y="1489275"/>
                </a:cubicBezTo>
                <a:cubicBezTo>
                  <a:pt x="1862124" y="1508201"/>
                  <a:pt x="1862124" y="1508201"/>
                  <a:pt x="1862124" y="1508201"/>
                </a:cubicBezTo>
                <a:cubicBezTo>
                  <a:pt x="1496955" y="1230627"/>
                  <a:pt x="1496955" y="1230627"/>
                  <a:pt x="1496955" y="1230627"/>
                </a:cubicBezTo>
                <a:cubicBezTo>
                  <a:pt x="1861335" y="947533"/>
                  <a:pt x="1861335" y="947533"/>
                  <a:pt x="1861335" y="947533"/>
                </a:cubicBezTo>
                <a:cubicBezTo>
                  <a:pt x="2226503" y="1225107"/>
                  <a:pt x="2226503" y="1225107"/>
                  <a:pt x="2226503" y="1225107"/>
                </a:cubicBezTo>
                <a:cubicBezTo>
                  <a:pt x="1887362" y="1488487"/>
                  <a:pt x="1887362" y="1488487"/>
                  <a:pt x="1887362" y="1488487"/>
                </a:cubicBezTo>
                <a:cubicBezTo>
                  <a:pt x="1887362" y="1505046"/>
                  <a:pt x="1887362" y="1505046"/>
                  <a:pt x="1887362" y="1505046"/>
                </a:cubicBezTo>
                <a:cubicBezTo>
                  <a:pt x="2231236" y="1238512"/>
                  <a:pt x="2231236" y="1238512"/>
                  <a:pt x="2231236" y="1238512"/>
                </a:cubicBezTo>
                <a:cubicBezTo>
                  <a:pt x="2231236" y="1585480"/>
                  <a:pt x="2231236" y="1585480"/>
                  <a:pt x="2231236" y="1585480"/>
                </a:cubicBezTo>
                <a:lnTo>
                  <a:pt x="1887362" y="1851225"/>
                </a:lnTo>
                <a:cubicBezTo>
                  <a:pt x="1887362" y="1867785"/>
                  <a:pt x="1887362" y="1867785"/>
                  <a:pt x="1887362" y="1867785"/>
                </a:cubicBezTo>
                <a:cubicBezTo>
                  <a:pt x="2243855" y="1591788"/>
                  <a:pt x="2243855" y="1591788"/>
                  <a:pt x="2243855" y="1591788"/>
                </a:cubicBezTo>
                <a:cubicBezTo>
                  <a:pt x="2243855" y="1221952"/>
                  <a:pt x="2243855" y="1221952"/>
                  <a:pt x="2243855" y="1221952"/>
                </a:cubicBezTo>
                <a:cubicBezTo>
                  <a:pt x="1870800" y="938859"/>
                  <a:pt x="1870800" y="938859"/>
                  <a:pt x="1870800" y="938859"/>
                </a:cubicBezTo>
                <a:cubicBezTo>
                  <a:pt x="1870800" y="590314"/>
                  <a:pt x="1870800" y="590314"/>
                  <a:pt x="1870800" y="590314"/>
                </a:cubicBezTo>
                <a:cubicBezTo>
                  <a:pt x="1857392" y="600566"/>
                  <a:pt x="1857392" y="600566"/>
                  <a:pt x="1857392" y="600566"/>
                </a:cubicBezTo>
                <a:cubicBezTo>
                  <a:pt x="1857392" y="933339"/>
                  <a:pt x="1857392" y="933339"/>
                  <a:pt x="1857392" y="933339"/>
                </a:cubicBezTo>
                <a:cubicBezTo>
                  <a:pt x="1496167" y="1214067"/>
                  <a:pt x="1496167" y="1214067"/>
                  <a:pt x="1496167" y="1214067"/>
                </a:cubicBezTo>
                <a:cubicBezTo>
                  <a:pt x="1496167" y="867888"/>
                  <a:pt x="1496167" y="867888"/>
                  <a:pt x="1496167" y="867888"/>
                </a:cubicBezTo>
                <a:cubicBezTo>
                  <a:pt x="1857392" y="587160"/>
                  <a:pt x="1857392" y="587160"/>
                  <a:pt x="1857392" y="587160"/>
                </a:cubicBezTo>
                <a:cubicBezTo>
                  <a:pt x="1857392" y="599777"/>
                  <a:pt x="1857392" y="599777"/>
                  <a:pt x="1857392" y="599777"/>
                </a:cubicBezTo>
                <a:cubicBezTo>
                  <a:pt x="1870800" y="589526"/>
                  <a:pt x="1870800" y="589526"/>
                  <a:pt x="1870800" y="589526"/>
                </a:cubicBezTo>
                <a:cubicBezTo>
                  <a:pt x="1870800" y="570600"/>
                  <a:pt x="1870800" y="570600"/>
                  <a:pt x="1870800" y="570600"/>
                </a:cubicBezTo>
                <a:cubicBezTo>
                  <a:pt x="1509574" y="295392"/>
                  <a:pt x="1509574" y="295392"/>
                  <a:pt x="1509574" y="295392"/>
                </a:cubicBezTo>
                <a:cubicBezTo>
                  <a:pt x="1498533" y="304066"/>
                  <a:pt x="1498533" y="304066"/>
                  <a:pt x="1498533" y="304066"/>
                </a:cubicBezTo>
                <a:cubicBezTo>
                  <a:pt x="1508786" y="295392"/>
                  <a:pt x="1508786" y="295392"/>
                  <a:pt x="1508786" y="295392"/>
                </a:cubicBezTo>
                <a:cubicBezTo>
                  <a:pt x="1493012" y="283564"/>
                  <a:pt x="1493012" y="283564"/>
                  <a:pt x="1493012" y="283564"/>
                </a:cubicBezTo>
                <a:cubicBezTo>
                  <a:pt x="1493012" y="97759"/>
                  <a:pt x="1493012" y="28082"/>
                  <a:pt x="1493012" y="1953"/>
                </a:cubicBezTo>
                <a:close/>
                <a:moveTo>
                  <a:pt x="1398859" y="0"/>
                </a:moveTo>
                <a:lnTo>
                  <a:pt x="1480393" y="0"/>
                </a:lnTo>
                <a:lnTo>
                  <a:pt x="1480393" y="84404"/>
                </a:lnTo>
                <a:cubicBezTo>
                  <a:pt x="1480393" y="283564"/>
                  <a:pt x="1480393" y="283564"/>
                  <a:pt x="1480393" y="283564"/>
                </a:cubicBezTo>
                <a:cubicBezTo>
                  <a:pt x="1118379" y="564292"/>
                  <a:pt x="1118379" y="564292"/>
                  <a:pt x="1118379" y="564292"/>
                </a:cubicBezTo>
                <a:cubicBezTo>
                  <a:pt x="1118379" y="218113"/>
                  <a:pt x="1118379" y="218113"/>
                  <a:pt x="1118379" y="218113"/>
                </a:cubicBezTo>
                <a:cubicBezTo>
                  <a:pt x="1267443" y="102194"/>
                  <a:pt x="1341976" y="44235"/>
                  <a:pt x="1379242" y="15255"/>
                </a:cubicBezTo>
                <a:close/>
                <a:moveTo>
                  <a:pt x="840168" y="0"/>
                </a:moveTo>
                <a:lnTo>
                  <a:pt x="1377550" y="0"/>
                </a:lnTo>
                <a:lnTo>
                  <a:pt x="1301753" y="58896"/>
                </a:lnTo>
                <a:cubicBezTo>
                  <a:pt x="1112069" y="206284"/>
                  <a:pt x="1112069" y="206284"/>
                  <a:pt x="1112069" y="206284"/>
                </a:cubicBezTo>
                <a:cubicBezTo>
                  <a:pt x="966554" y="95886"/>
                  <a:pt x="893796" y="40686"/>
                  <a:pt x="857417" y="13087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540000" rIns="540000">
            <a:noAutofit/>
          </a:bodyPr>
          <a:lstStyle>
            <a:lvl1pPr algn="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/>
              <a:t>Insérez ou glissez votre image ici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81125"/>
            <a:ext cx="6118657" cy="453231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9" name="Titre 10">
            <a:extLst>
              <a:ext uri="{FF2B5EF4-FFF2-40B4-BE49-F238E27FC236}">
                <a16:creationId xmlns:a16="http://schemas.microsoft.com/office/drawing/2014/main" id="{E8A77A76-28CB-5629-14F2-37B56A986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40" y="314036"/>
            <a:ext cx="6118656" cy="87182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8459944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+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e 19">
            <a:extLst>
              <a:ext uri="{FF2B5EF4-FFF2-40B4-BE49-F238E27FC236}">
                <a16:creationId xmlns:a16="http://schemas.microsoft.com/office/drawing/2014/main" id="{8ADFDDB7-8C7E-D45A-96B3-1A9EBD1B6760}"/>
              </a:ext>
            </a:extLst>
          </p:cNvPr>
          <p:cNvGrpSpPr/>
          <p:nvPr userDrawn="1"/>
        </p:nvGrpSpPr>
        <p:grpSpPr>
          <a:xfrm>
            <a:off x="206373" y="6296024"/>
            <a:ext cx="468000" cy="468000"/>
            <a:chOff x="206373" y="6296024"/>
            <a:chExt cx="468000" cy="46800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EBA0BEC-B644-623E-6D5F-4028774EC28B}"/>
                </a:ext>
              </a:extLst>
            </p:cNvPr>
            <p:cNvSpPr/>
            <p:nvPr userDrawn="1"/>
          </p:nvSpPr>
          <p:spPr>
            <a:xfrm>
              <a:off x="206373" y="6296024"/>
              <a:ext cx="468000" cy="46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fr-FR"/>
            </a:p>
          </p:txBody>
        </p:sp>
        <p:pic>
          <p:nvPicPr>
            <p:cNvPr id="22" name="Logo CEA">
              <a:extLst>
                <a:ext uri="{FF2B5EF4-FFF2-40B4-BE49-F238E27FC236}">
                  <a16:creationId xmlns:a16="http://schemas.microsoft.com/office/drawing/2014/main" id="{41781B71-FA7E-3A77-138A-F8EC2086144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897" y="6343650"/>
              <a:ext cx="365991" cy="365991"/>
            </a:xfrm>
            <a:prstGeom prst="rect">
              <a:avLst/>
            </a:prstGeom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0F05E3D2-1467-BBD4-EE19-55F1FF901071}"/>
              </a:ext>
            </a:extLst>
          </p:cNvPr>
          <p:cNvSpPr/>
          <p:nvPr userDrawn="1"/>
        </p:nvSpPr>
        <p:spPr>
          <a:xfrm>
            <a:off x="7170057" y="0"/>
            <a:ext cx="502194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Visuel + contenu</a:t>
            </a:r>
          </a:p>
          <a:p>
            <a:endParaRPr lang="fr-FR" sz="12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0916" y="1381125"/>
            <a:ext cx="5979247" cy="453231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0" name="Titre 10">
            <a:extLst>
              <a:ext uri="{FF2B5EF4-FFF2-40B4-BE49-F238E27FC236}">
                <a16:creationId xmlns:a16="http://schemas.microsoft.com/office/drawing/2014/main" id="{E8A77A76-28CB-5629-14F2-37B56A986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3721" y="314036"/>
            <a:ext cx="5976441" cy="87182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99E12E89-87DE-B6F7-B1A1-FBC84445BA6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0"/>
            <a:ext cx="5305156" cy="6858000"/>
          </a:xfrm>
          <a:custGeom>
            <a:avLst/>
            <a:gdLst>
              <a:gd name="connsiteX0" fmla="*/ 4647758 w 5305156"/>
              <a:gd name="connsiteY0" fmla="*/ 6793932 h 6858000"/>
              <a:gd name="connsiteX1" fmla="*/ 4720099 w 5305156"/>
              <a:gd name="connsiteY1" fmla="*/ 6857017 h 6858000"/>
              <a:gd name="connsiteX2" fmla="*/ 4721226 w 5305156"/>
              <a:gd name="connsiteY2" fmla="*/ 6858000 h 6858000"/>
              <a:gd name="connsiteX3" fmla="*/ 4572862 w 5305156"/>
              <a:gd name="connsiteY3" fmla="*/ 6858000 h 6858000"/>
              <a:gd name="connsiteX4" fmla="*/ 4579542 w 5305156"/>
              <a:gd name="connsiteY4" fmla="*/ 6852286 h 6858000"/>
              <a:gd name="connsiteX5" fmla="*/ 4647758 w 5305156"/>
              <a:gd name="connsiteY5" fmla="*/ 6793932 h 6858000"/>
              <a:gd name="connsiteX6" fmla="*/ 4651972 w 5305156"/>
              <a:gd name="connsiteY6" fmla="*/ 6434348 h 6858000"/>
              <a:gd name="connsiteX7" fmla="*/ 4974349 w 5305156"/>
              <a:gd name="connsiteY7" fmla="*/ 6715076 h 6858000"/>
              <a:gd name="connsiteX8" fmla="*/ 4974349 w 5305156"/>
              <a:gd name="connsiteY8" fmla="*/ 6799592 h 6858000"/>
              <a:gd name="connsiteX9" fmla="*/ 4974349 w 5305156"/>
              <a:gd name="connsiteY9" fmla="*/ 6858000 h 6858000"/>
              <a:gd name="connsiteX10" fmla="*/ 4741003 w 5305156"/>
              <a:gd name="connsiteY10" fmla="*/ 6858000 h 6858000"/>
              <a:gd name="connsiteX11" fmla="*/ 4736254 w 5305156"/>
              <a:gd name="connsiteY11" fmla="*/ 6853863 h 6858000"/>
              <a:gd name="connsiteX12" fmla="*/ 4720099 w 5305156"/>
              <a:gd name="connsiteY12" fmla="*/ 6857017 h 6858000"/>
              <a:gd name="connsiteX13" fmla="*/ 4735551 w 5305156"/>
              <a:gd name="connsiteY13" fmla="*/ 6853075 h 6858000"/>
              <a:gd name="connsiteX14" fmla="*/ 4651972 w 5305156"/>
              <a:gd name="connsiteY14" fmla="*/ 6780527 h 6858000"/>
              <a:gd name="connsiteX15" fmla="*/ 4651972 w 5305156"/>
              <a:gd name="connsiteY15" fmla="*/ 6434348 h 6858000"/>
              <a:gd name="connsiteX16" fmla="*/ 4319762 w 5305156"/>
              <a:gd name="connsiteY16" fmla="*/ 5786939 h 6858000"/>
              <a:gd name="connsiteX17" fmla="*/ 4527656 w 5305156"/>
              <a:gd name="connsiteY17" fmla="*/ 5968308 h 6858000"/>
              <a:gd name="connsiteX18" fmla="*/ 4642139 w 5305156"/>
              <a:gd name="connsiteY18" fmla="*/ 6067667 h 6858000"/>
              <a:gd name="connsiteX19" fmla="*/ 4642139 w 5305156"/>
              <a:gd name="connsiteY19" fmla="*/ 6413845 h 6858000"/>
              <a:gd name="connsiteX20" fmla="*/ 4403341 w 5305156"/>
              <a:gd name="connsiteY20" fmla="*/ 6206454 h 6858000"/>
              <a:gd name="connsiteX21" fmla="*/ 4319762 w 5305156"/>
              <a:gd name="connsiteY21" fmla="*/ 6133906 h 6858000"/>
              <a:gd name="connsiteX22" fmla="*/ 4319762 w 5305156"/>
              <a:gd name="connsiteY22" fmla="*/ 5786939 h 6858000"/>
              <a:gd name="connsiteX23" fmla="*/ 3755776 w 5305156"/>
              <a:gd name="connsiteY23" fmla="*/ 5671020 h 6858000"/>
              <a:gd name="connsiteX24" fmla="*/ 3767716 w 5305156"/>
              <a:gd name="connsiteY24" fmla="*/ 5677328 h 6858000"/>
              <a:gd name="connsiteX25" fmla="*/ 3755776 w 5305156"/>
              <a:gd name="connsiteY25" fmla="*/ 5671020 h 6858000"/>
              <a:gd name="connsiteX26" fmla="*/ 3979825 w 5305156"/>
              <a:gd name="connsiteY26" fmla="*/ 5495959 h 6858000"/>
              <a:gd name="connsiteX27" fmla="*/ 4304309 w 5305156"/>
              <a:gd name="connsiteY27" fmla="*/ 5779053 h 6858000"/>
              <a:gd name="connsiteX28" fmla="*/ 3979123 w 5305156"/>
              <a:gd name="connsiteY28" fmla="*/ 6056627 h 6858000"/>
              <a:gd name="connsiteX29" fmla="*/ 3654638 w 5305156"/>
              <a:gd name="connsiteY29" fmla="*/ 5773533 h 6858000"/>
              <a:gd name="connsiteX30" fmla="*/ 3767716 w 5305156"/>
              <a:gd name="connsiteY30" fmla="*/ 5677328 h 6858000"/>
              <a:gd name="connsiteX31" fmla="*/ 3979825 w 5305156"/>
              <a:gd name="connsiteY31" fmla="*/ 5495959 h 6858000"/>
              <a:gd name="connsiteX32" fmla="*/ 4984885 w 5305156"/>
              <a:gd name="connsiteY32" fmla="*/ 4847761 h 6858000"/>
              <a:gd name="connsiteX33" fmla="*/ 5305156 w 5305156"/>
              <a:gd name="connsiteY33" fmla="*/ 5126124 h 6858000"/>
              <a:gd name="connsiteX34" fmla="*/ 4979968 w 5305156"/>
              <a:gd name="connsiteY34" fmla="*/ 5403697 h 6858000"/>
              <a:gd name="connsiteX35" fmla="*/ 4871807 w 5305156"/>
              <a:gd name="connsiteY35" fmla="*/ 5309070 h 6858000"/>
              <a:gd name="connsiteX36" fmla="*/ 4865486 w 5305156"/>
              <a:gd name="connsiteY36" fmla="*/ 5320898 h 6858000"/>
              <a:gd name="connsiteX37" fmla="*/ 4974349 w 5305156"/>
              <a:gd name="connsiteY37" fmla="*/ 5415526 h 6858000"/>
              <a:gd name="connsiteX38" fmla="*/ 4974349 w 5305156"/>
              <a:gd name="connsiteY38" fmla="*/ 5761705 h 6858000"/>
              <a:gd name="connsiteX39" fmla="*/ 4741170 w 5305156"/>
              <a:gd name="connsiteY39" fmla="*/ 5559044 h 6858000"/>
              <a:gd name="connsiteX40" fmla="*/ 4734849 w 5305156"/>
              <a:gd name="connsiteY40" fmla="*/ 5571661 h 6858000"/>
              <a:gd name="connsiteX41" fmla="*/ 4972945 w 5305156"/>
              <a:gd name="connsiteY41" fmla="*/ 5779053 h 6858000"/>
              <a:gd name="connsiteX42" fmla="*/ 4647758 w 5305156"/>
              <a:gd name="connsiteY42" fmla="*/ 6056627 h 6858000"/>
              <a:gd name="connsiteX43" fmla="*/ 4533978 w 5305156"/>
              <a:gd name="connsiteY43" fmla="*/ 5957268 h 6858000"/>
              <a:gd name="connsiteX44" fmla="*/ 4527656 w 5305156"/>
              <a:gd name="connsiteY44" fmla="*/ 5968308 h 6858000"/>
              <a:gd name="connsiteX45" fmla="*/ 4533275 w 5305156"/>
              <a:gd name="connsiteY45" fmla="*/ 5956479 h 6858000"/>
              <a:gd name="connsiteX46" fmla="*/ 4323273 w 5305156"/>
              <a:gd name="connsiteY46" fmla="*/ 5773533 h 6858000"/>
              <a:gd name="connsiteX47" fmla="*/ 4648460 w 5305156"/>
              <a:gd name="connsiteY47" fmla="*/ 5495959 h 6858000"/>
              <a:gd name="connsiteX48" fmla="*/ 4734146 w 5305156"/>
              <a:gd name="connsiteY48" fmla="*/ 5570873 h 6858000"/>
              <a:gd name="connsiteX49" fmla="*/ 4741170 w 5305156"/>
              <a:gd name="connsiteY49" fmla="*/ 5558256 h 6858000"/>
              <a:gd name="connsiteX50" fmla="*/ 4651972 w 5305156"/>
              <a:gd name="connsiteY50" fmla="*/ 5480976 h 6858000"/>
              <a:gd name="connsiteX51" fmla="*/ 4651972 w 5305156"/>
              <a:gd name="connsiteY51" fmla="*/ 5134798 h 6858000"/>
              <a:gd name="connsiteX52" fmla="*/ 4865486 w 5305156"/>
              <a:gd name="connsiteY52" fmla="*/ 5320110 h 6858000"/>
              <a:gd name="connsiteX53" fmla="*/ 4871104 w 5305156"/>
              <a:gd name="connsiteY53" fmla="*/ 5309070 h 6858000"/>
              <a:gd name="connsiteX54" fmla="*/ 4659698 w 5305156"/>
              <a:gd name="connsiteY54" fmla="*/ 5125335 h 6858000"/>
              <a:gd name="connsiteX55" fmla="*/ 4984885 w 5305156"/>
              <a:gd name="connsiteY55" fmla="*/ 4847761 h 6858000"/>
              <a:gd name="connsiteX56" fmla="*/ 4319762 w 5305156"/>
              <a:gd name="connsiteY56" fmla="*/ 4487388 h 6858000"/>
              <a:gd name="connsiteX57" fmla="*/ 4541703 w 5305156"/>
              <a:gd name="connsiteY57" fmla="*/ 4680586 h 6858000"/>
              <a:gd name="connsiteX58" fmla="*/ 4548726 w 5305156"/>
              <a:gd name="connsiteY58" fmla="*/ 4670335 h 6858000"/>
              <a:gd name="connsiteX59" fmla="*/ 4542406 w 5305156"/>
              <a:gd name="connsiteY59" fmla="*/ 4680586 h 6858000"/>
              <a:gd name="connsiteX60" fmla="*/ 4642139 w 5305156"/>
              <a:gd name="connsiteY60" fmla="*/ 4768116 h 6858000"/>
              <a:gd name="connsiteX61" fmla="*/ 4642139 w 5305156"/>
              <a:gd name="connsiteY61" fmla="*/ 5114295 h 6858000"/>
              <a:gd name="connsiteX62" fmla="*/ 4399127 w 5305156"/>
              <a:gd name="connsiteY62" fmla="*/ 4902960 h 6858000"/>
              <a:gd name="connsiteX63" fmla="*/ 4392103 w 5305156"/>
              <a:gd name="connsiteY63" fmla="*/ 4913212 h 6858000"/>
              <a:gd name="connsiteX64" fmla="*/ 4398424 w 5305156"/>
              <a:gd name="connsiteY64" fmla="*/ 4902172 h 6858000"/>
              <a:gd name="connsiteX65" fmla="*/ 4319762 w 5305156"/>
              <a:gd name="connsiteY65" fmla="*/ 4833567 h 6858000"/>
              <a:gd name="connsiteX66" fmla="*/ 4319762 w 5305156"/>
              <a:gd name="connsiteY66" fmla="*/ 4487388 h 6858000"/>
              <a:gd name="connsiteX67" fmla="*/ 4648460 w 5305156"/>
              <a:gd name="connsiteY67" fmla="*/ 4196409 h 6858000"/>
              <a:gd name="connsiteX68" fmla="*/ 4972945 w 5305156"/>
              <a:gd name="connsiteY68" fmla="*/ 4478714 h 6858000"/>
              <a:gd name="connsiteX69" fmla="*/ 4647758 w 5305156"/>
              <a:gd name="connsiteY69" fmla="*/ 4756288 h 6858000"/>
              <a:gd name="connsiteX70" fmla="*/ 4548726 w 5305156"/>
              <a:gd name="connsiteY70" fmla="*/ 4670335 h 6858000"/>
              <a:gd name="connsiteX71" fmla="*/ 4323273 w 5305156"/>
              <a:gd name="connsiteY71" fmla="*/ 4473983 h 6858000"/>
              <a:gd name="connsiteX72" fmla="*/ 4648460 w 5305156"/>
              <a:gd name="connsiteY72" fmla="*/ 4196409 h 6858000"/>
              <a:gd name="connsiteX73" fmla="*/ 4312036 w 5305156"/>
              <a:gd name="connsiteY73" fmla="*/ 3544268 h 6858000"/>
              <a:gd name="connsiteX74" fmla="*/ 4636520 w 5305156"/>
              <a:gd name="connsiteY74" fmla="*/ 3826573 h 6858000"/>
              <a:gd name="connsiteX75" fmla="*/ 4311333 w 5305156"/>
              <a:gd name="connsiteY75" fmla="*/ 4104935 h 6858000"/>
              <a:gd name="connsiteX76" fmla="*/ 3986848 w 5305156"/>
              <a:gd name="connsiteY76" fmla="*/ 3821842 h 6858000"/>
              <a:gd name="connsiteX77" fmla="*/ 4302905 w 5305156"/>
              <a:gd name="connsiteY77" fmla="*/ 3552154 h 6858000"/>
              <a:gd name="connsiteX78" fmla="*/ 4312036 w 5305156"/>
              <a:gd name="connsiteY78" fmla="*/ 3544268 h 6858000"/>
              <a:gd name="connsiteX79" fmla="*/ 3986848 w 5305156"/>
              <a:gd name="connsiteY79" fmla="*/ 2538851 h 6858000"/>
              <a:gd name="connsiteX80" fmla="*/ 4194744 w 5305156"/>
              <a:gd name="connsiteY80" fmla="*/ 2719432 h 6858000"/>
              <a:gd name="connsiteX81" fmla="*/ 4201064 w 5305156"/>
              <a:gd name="connsiteY81" fmla="*/ 2708392 h 6858000"/>
              <a:gd name="connsiteX82" fmla="*/ 4195446 w 5305156"/>
              <a:gd name="connsiteY82" fmla="*/ 2720221 h 6858000"/>
              <a:gd name="connsiteX83" fmla="*/ 4309226 w 5305156"/>
              <a:gd name="connsiteY83" fmla="*/ 2819579 h 6858000"/>
              <a:gd name="connsiteX84" fmla="*/ 4309226 w 5305156"/>
              <a:gd name="connsiteY84" fmla="*/ 3165758 h 6858000"/>
              <a:gd name="connsiteX85" fmla="*/ 4071131 w 5305156"/>
              <a:gd name="connsiteY85" fmla="*/ 2958366 h 6858000"/>
              <a:gd name="connsiteX86" fmla="*/ 4064809 w 5305156"/>
              <a:gd name="connsiteY86" fmla="*/ 2969406 h 6858000"/>
              <a:gd name="connsiteX87" fmla="*/ 4070428 w 5305156"/>
              <a:gd name="connsiteY87" fmla="*/ 2957578 h 6858000"/>
              <a:gd name="connsiteX88" fmla="*/ 3986848 w 5305156"/>
              <a:gd name="connsiteY88" fmla="*/ 2885030 h 6858000"/>
              <a:gd name="connsiteX89" fmla="*/ 3986848 w 5305156"/>
              <a:gd name="connsiteY89" fmla="*/ 2538851 h 6858000"/>
              <a:gd name="connsiteX90" fmla="*/ 4652674 w 5305156"/>
              <a:gd name="connsiteY90" fmla="*/ 1598885 h 6858000"/>
              <a:gd name="connsiteX91" fmla="*/ 4972945 w 5305156"/>
              <a:gd name="connsiteY91" fmla="*/ 1878036 h 6858000"/>
              <a:gd name="connsiteX92" fmla="*/ 4647758 w 5305156"/>
              <a:gd name="connsiteY92" fmla="*/ 2155610 h 6858000"/>
              <a:gd name="connsiteX93" fmla="*/ 4538894 w 5305156"/>
              <a:gd name="connsiteY93" fmla="*/ 2060983 h 6858000"/>
              <a:gd name="connsiteX94" fmla="*/ 4533275 w 5305156"/>
              <a:gd name="connsiteY94" fmla="*/ 2072022 h 6858000"/>
              <a:gd name="connsiteX95" fmla="*/ 4642139 w 5305156"/>
              <a:gd name="connsiteY95" fmla="*/ 2166650 h 6858000"/>
              <a:gd name="connsiteX96" fmla="*/ 4642139 w 5305156"/>
              <a:gd name="connsiteY96" fmla="*/ 2513617 h 6858000"/>
              <a:gd name="connsiteX97" fmla="*/ 4408960 w 5305156"/>
              <a:gd name="connsiteY97" fmla="*/ 2310168 h 6858000"/>
              <a:gd name="connsiteX98" fmla="*/ 4402639 w 5305156"/>
              <a:gd name="connsiteY98" fmla="*/ 2322785 h 6858000"/>
              <a:gd name="connsiteX99" fmla="*/ 4640032 w 5305156"/>
              <a:gd name="connsiteY99" fmla="*/ 2530177 h 6858000"/>
              <a:gd name="connsiteX100" fmla="*/ 4314845 w 5305156"/>
              <a:gd name="connsiteY100" fmla="*/ 2807751 h 6858000"/>
              <a:gd name="connsiteX101" fmla="*/ 4201064 w 5305156"/>
              <a:gd name="connsiteY101" fmla="*/ 2708392 h 6858000"/>
              <a:gd name="connsiteX102" fmla="*/ 3991063 w 5305156"/>
              <a:gd name="connsiteY102" fmla="*/ 2525446 h 6858000"/>
              <a:gd name="connsiteX103" fmla="*/ 4316249 w 5305156"/>
              <a:gd name="connsiteY103" fmla="*/ 2247872 h 6858000"/>
              <a:gd name="connsiteX104" fmla="*/ 4401936 w 5305156"/>
              <a:gd name="connsiteY104" fmla="*/ 2322785 h 6858000"/>
              <a:gd name="connsiteX105" fmla="*/ 4408257 w 5305156"/>
              <a:gd name="connsiteY105" fmla="*/ 2310168 h 6858000"/>
              <a:gd name="connsiteX106" fmla="*/ 4319762 w 5305156"/>
              <a:gd name="connsiteY106" fmla="*/ 2232889 h 6858000"/>
              <a:gd name="connsiteX107" fmla="*/ 4319762 w 5305156"/>
              <a:gd name="connsiteY107" fmla="*/ 1885922 h 6858000"/>
              <a:gd name="connsiteX108" fmla="*/ 4532573 w 5305156"/>
              <a:gd name="connsiteY108" fmla="*/ 2072022 h 6858000"/>
              <a:gd name="connsiteX109" fmla="*/ 4538894 w 5305156"/>
              <a:gd name="connsiteY109" fmla="*/ 2060194 h 6858000"/>
              <a:gd name="connsiteX110" fmla="*/ 4327487 w 5305156"/>
              <a:gd name="connsiteY110" fmla="*/ 1876459 h 6858000"/>
              <a:gd name="connsiteX111" fmla="*/ 4652674 w 5305156"/>
              <a:gd name="connsiteY111" fmla="*/ 1598885 h 6858000"/>
              <a:gd name="connsiteX112" fmla="*/ 3986848 w 5305156"/>
              <a:gd name="connsiteY112" fmla="*/ 1238512 h 6858000"/>
              <a:gd name="connsiteX113" fmla="*/ 4209493 w 5305156"/>
              <a:gd name="connsiteY113" fmla="*/ 1432499 h 6858000"/>
              <a:gd name="connsiteX114" fmla="*/ 4309226 w 5305156"/>
              <a:gd name="connsiteY114" fmla="*/ 1519240 h 6858000"/>
              <a:gd name="connsiteX115" fmla="*/ 4309226 w 5305156"/>
              <a:gd name="connsiteY115" fmla="*/ 1865419 h 6858000"/>
              <a:gd name="connsiteX116" fmla="*/ 4066916 w 5305156"/>
              <a:gd name="connsiteY116" fmla="*/ 1654085 h 6858000"/>
              <a:gd name="connsiteX117" fmla="*/ 4059892 w 5305156"/>
              <a:gd name="connsiteY117" fmla="*/ 1665124 h 6858000"/>
              <a:gd name="connsiteX118" fmla="*/ 4304309 w 5305156"/>
              <a:gd name="connsiteY118" fmla="*/ 1878036 h 6858000"/>
              <a:gd name="connsiteX119" fmla="*/ 3979123 w 5305156"/>
              <a:gd name="connsiteY119" fmla="*/ 2155610 h 6858000"/>
              <a:gd name="connsiteX120" fmla="*/ 3828118 w 5305156"/>
              <a:gd name="connsiteY120" fmla="*/ 2023920 h 6858000"/>
              <a:gd name="connsiteX121" fmla="*/ 3658852 w 5305156"/>
              <a:gd name="connsiteY121" fmla="*/ 1876459 h 6858000"/>
              <a:gd name="connsiteX122" fmla="*/ 3984040 w 5305156"/>
              <a:gd name="connsiteY122" fmla="*/ 1598885 h 6858000"/>
              <a:gd name="connsiteX123" fmla="*/ 4059191 w 5305156"/>
              <a:gd name="connsiteY123" fmla="*/ 1664336 h 6858000"/>
              <a:gd name="connsiteX124" fmla="*/ 4066214 w 5305156"/>
              <a:gd name="connsiteY124" fmla="*/ 1654085 h 6858000"/>
              <a:gd name="connsiteX125" fmla="*/ 3986848 w 5305156"/>
              <a:gd name="connsiteY125" fmla="*/ 1585480 h 6858000"/>
              <a:gd name="connsiteX126" fmla="*/ 3986848 w 5305156"/>
              <a:gd name="connsiteY126" fmla="*/ 1238512 h 6858000"/>
              <a:gd name="connsiteX127" fmla="*/ 4316249 w 5305156"/>
              <a:gd name="connsiteY127" fmla="*/ 947533 h 6858000"/>
              <a:gd name="connsiteX128" fmla="*/ 4640032 w 5305156"/>
              <a:gd name="connsiteY128" fmla="*/ 1230627 h 6858000"/>
              <a:gd name="connsiteX129" fmla="*/ 4314845 w 5305156"/>
              <a:gd name="connsiteY129" fmla="*/ 1508201 h 6858000"/>
              <a:gd name="connsiteX130" fmla="*/ 4216517 w 5305156"/>
              <a:gd name="connsiteY130" fmla="*/ 1422247 h 6858000"/>
              <a:gd name="connsiteX131" fmla="*/ 4209493 w 5305156"/>
              <a:gd name="connsiteY131" fmla="*/ 1432499 h 6858000"/>
              <a:gd name="connsiteX132" fmla="*/ 4215814 w 5305156"/>
              <a:gd name="connsiteY132" fmla="*/ 1421459 h 6858000"/>
              <a:gd name="connsiteX133" fmla="*/ 3991063 w 5305156"/>
              <a:gd name="connsiteY133" fmla="*/ 1225107 h 6858000"/>
              <a:gd name="connsiteX134" fmla="*/ 4316249 w 5305156"/>
              <a:gd name="connsiteY134" fmla="*/ 947533 h 6858000"/>
              <a:gd name="connsiteX135" fmla="*/ 3979825 w 5305156"/>
              <a:gd name="connsiteY135" fmla="*/ 296181 h 6858000"/>
              <a:gd name="connsiteX136" fmla="*/ 4304309 w 5305156"/>
              <a:gd name="connsiteY136" fmla="*/ 578486 h 6858000"/>
              <a:gd name="connsiteX137" fmla="*/ 3979123 w 5305156"/>
              <a:gd name="connsiteY137" fmla="*/ 856060 h 6858000"/>
              <a:gd name="connsiteX138" fmla="*/ 3654638 w 5305156"/>
              <a:gd name="connsiteY138" fmla="*/ 573754 h 6858000"/>
              <a:gd name="connsiteX139" fmla="*/ 3970694 w 5305156"/>
              <a:gd name="connsiteY139" fmla="*/ 304066 h 6858000"/>
              <a:gd name="connsiteX140" fmla="*/ 3979825 w 5305156"/>
              <a:gd name="connsiteY140" fmla="*/ 296181 h 6858000"/>
              <a:gd name="connsiteX141" fmla="*/ 4078431 w 5305156"/>
              <a:gd name="connsiteY141" fmla="*/ 0 h 6858000"/>
              <a:gd name="connsiteX142" fmla="*/ 4556976 w 5305156"/>
              <a:gd name="connsiteY142" fmla="*/ 0 h 6858000"/>
              <a:gd name="connsiteX143" fmla="*/ 4541616 w 5305156"/>
              <a:gd name="connsiteY143" fmla="*/ 13087 h 6858000"/>
              <a:gd name="connsiteX144" fmla="*/ 4314845 w 5305156"/>
              <a:gd name="connsiteY144" fmla="*/ 206284 h 6858000"/>
              <a:gd name="connsiteX145" fmla="*/ 4145929 w 5305156"/>
              <a:gd name="connsiteY145" fmla="*/ 58896 h 6858000"/>
              <a:gd name="connsiteX146" fmla="*/ 3986848 w 5305156"/>
              <a:gd name="connsiteY146" fmla="*/ 0 h 6858000"/>
              <a:gd name="connsiteX147" fmla="*/ 4059455 w 5305156"/>
              <a:gd name="connsiteY147" fmla="*/ 0 h 6858000"/>
              <a:gd name="connsiteX148" fmla="*/ 4076924 w 5305156"/>
              <a:gd name="connsiteY148" fmla="*/ 15255 h 6858000"/>
              <a:gd name="connsiteX149" fmla="*/ 4309226 w 5305156"/>
              <a:gd name="connsiteY149" fmla="*/ 218113 h 6858000"/>
              <a:gd name="connsiteX150" fmla="*/ 4309226 w 5305156"/>
              <a:gd name="connsiteY150" fmla="*/ 564292 h 6858000"/>
              <a:gd name="connsiteX151" fmla="*/ 3986848 w 5305156"/>
              <a:gd name="connsiteY151" fmla="*/ 283564 h 6858000"/>
              <a:gd name="connsiteX152" fmla="*/ 3986848 w 5305156"/>
              <a:gd name="connsiteY152" fmla="*/ 84404 h 6858000"/>
              <a:gd name="connsiteX153" fmla="*/ 0 w 5305156"/>
              <a:gd name="connsiteY153" fmla="*/ 0 h 6858000"/>
              <a:gd name="connsiteX154" fmla="*/ 3038475 w 5305156"/>
              <a:gd name="connsiteY154" fmla="*/ 0 h 6858000"/>
              <a:gd name="connsiteX155" fmla="*/ 3975611 w 5305156"/>
              <a:gd name="connsiteY155" fmla="*/ 0 h 6858000"/>
              <a:gd name="connsiteX156" fmla="*/ 3975611 w 5305156"/>
              <a:gd name="connsiteY156" fmla="*/ 1953 h 6858000"/>
              <a:gd name="connsiteX157" fmla="*/ 3975611 w 5305156"/>
              <a:gd name="connsiteY157" fmla="*/ 283564 h 6858000"/>
              <a:gd name="connsiteX158" fmla="*/ 3961564 w 5305156"/>
              <a:gd name="connsiteY158" fmla="*/ 295392 h 6858000"/>
              <a:gd name="connsiteX159" fmla="*/ 3970694 w 5305156"/>
              <a:gd name="connsiteY159" fmla="*/ 304066 h 6858000"/>
              <a:gd name="connsiteX160" fmla="*/ 3960862 w 5305156"/>
              <a:gd name="connsiteY160" fmla="*/ 295392 h 6858000"/>
              <a:gd name="connsiteX161" fmla="*/ 3639186 w 5305156"/>
              <a:gd name="connsiteY161" fmla="*/ 570600 h 6858000"/>
              <a:gd name="connsiteX162" fmla="*/ 3639186 w 5305156"/>
              <a:gd name="connsiteY162" fmla="*/ 589526 h 6858000"/>
              <a:gd name="connsiteX163" fmla="*/ 3651126 w 5305156"/>
              <a:gd name="connsiteY163" fmla="*/ 599777 h 6858000"/>
              <a:gd name="connsiteX164" fmla="*/ 3651126 w 5305156"/>
              <a:gd name="connsiteY164" fmla="*/ 587160 h 6858000"/>
              <a:gd name="connsiteX165" fmla="*/ 3972801 w 5305156"/>
              <a:gd name="connsiteY165" fmla="*/ 867888 h 6858000"/>
              <a:gd name="connsiteX166" fmla="*/ 3972801 w 5305156"/>
              <a:gd name="connsiteY166" fmla="*/ 1214067 h 6858000"/>
              <a:gd name="connsiteX167" fmla="*/ 3651126 w 5305156"/>
              <a:gd name="connsiteY167" fmla="*/ 933339 h 6858000"/>
              <a:gd name="connsiteX168" fmla="*/ 3651126 w 5305156"/>
              <a:gd name="connsiteY168" fmla="*/ 600566 h 6858000"/>
              <a:gd name="connsiteX169" fmla="*/ 3639186 w 5305156"/>
              <a:gd name="connsiteY169" fmla="*/ 590314 h 6858000"/>
              <a:gd name="connsiteX170" fmla="*/ 3639186 w 5305156"/>
              <a:gd name="connsiteY170" fmla="*/ 938859 h 6858000"/>
              <a:gd name="connsiteX171" fmla="*/ 3306976 w 5305156"/>
              <a:gd name="connsiteY171" fmla="*/ 1221952 h 6858000"/>
              <a:gd name="connsiteX172" fmla="*/ 3306976 w 5305156"/>
              <a:gd name="connsiteY172" fmla="*/ 1591788 h 6858000"/>
              <a:gd name="connsiteX173" fmla="*/ 3624438 w 5305156"/>
              <a:gd name="connsiteY173" fmla="*/ 1867785 h 6858000"/>
              <a:gd name="connsiteX174" fmla="*/ 3624438 w 5305156"/>
              <a:gd name="connsiteY174" fmla="*/ 1851225 h 6858000"/>
              <a:gd name="connsiteX175" fmla="*/ 3318214 w 5305156"/>
              <a:gd name="connsiteY175" fmla="*/ 1585480 h 6858000"/>
              <a:gd name="connsiteX176" fmla="*/ 3318214 w 5305156"/>
              <a:gd name="connsiteY176" fmla="*/ 1238512 h 6858000"/>
              <a:gd name="connsiteX177" fmla="*/ 3624438 w 5305156"/>
              <a:gd name="connsiteY177" fmla="*/ 1505046 h 6858000"/>
              <a:gd name="connsiteX178" fmla="*/ 3624438 w 5305156"/>
              <a:gd name="connsiteY178" fmla="*/ 1488487 h 6858000"/>
              <a:gd name="connsiteX179" fmla="*/ 3322428 w 5305156"/>
              <a:gd name="connsiteY179" fmla="*/ 1225107 h 6858000"/>
              <a:gd name="connsiteX180" fmla="*/ 3647615 w 5305156"/>
              <a:gd name="connsiteY180" fmla="*/ 947533 h 6858000"/>
              <a:gd name="connsiteX181" fmla="*/ 3972100 w 5305156"/>
              <a:gd name="connsiteY181" fmla="*/ 1230627 h 6858000"/>
              <a:gd name="connsiteX182" fmla="*/ 3646912 w 5305156"/>
              <a:gd name="connsiteY182" fmla="*/ 1508201 h 6858000"/>
              <a:gd name="connsiteX183" fmla="*/ 3625139 w 5305156"/>
              <a:gd name="connsiteY183" fmla="*/ 1489275 h 6858000"/>
              <a:gd name="connsiteX184" fmla="*/ 3625139 w 5305156"/>
              <a:gd name="connsiteY184" fmla="*/ 1505835 h 6858000"/>
              <a:gd name="connsiteX185" fmla="*/ 3640591 w 5305156"/>
              <a:gd name="connsiteY185" fmla="*/ 1519240 h 6858000"/>
              <a:gd name="connsiteX186" fmla="*/ 3640591 w 5305156"/>
              <a:gd name="connsiteY186" fmla="*/ 1865419 h 6858000"/>
              <a:gd name="connsiteX187" fmla="*/ 3625139 w 5305156"/>
              <a:gd name="connsiteY187" fmla="*/ 1852014 h 6858000"/>
              <a:gd name="connsiteX188" fmla="*/ 3625139 w 5305156"/>
              <a:gd name="connsiteY188" fmla="*/ 1868573 h 6858000"/>
              <a:gd name="connsiteX189" fmla="*/ 3639186 w 5305156"/>
              <a:gd name="connsiteY189" fmla="*/ 1881190 h 6858000"/>
              <a:gd name="connsiteX190" fmla="*/ 3639186 w 5305156"/>
              <a:gd name="connsiteY190" fmla="*/ 2058617 h 6858000"/>
              <a:gd name="connsiteX191" fmla="*/ 3651126 w 5305156"/>
              <a:gd name="connsiteY191" fmla="*/ 2060194 h 6858000"/>
              <a:gd name="connsiteX192" fmla="*/ 3651126 w 5305156"/>
              <a:gd name="connsiteY192" fmla="*/ 1885922 h 6858000"/>
              <a:gd name="connsiteX193" fmla="*/ 3821095 w 5305156"/>
              <a:gd name="connsiteY193" fmla="*/ 2034172 h 6858000"/>
              <a:gd name="connsiteX194" fmla="*/ 3828118 w 5305156"/>
              <a:gd name="connsiteY194" fmla="*/ 2023920 h 6858000"/>
              <a:gd name="connsiteX195" fmla="*/ 3821095 w 5305156"/>
              <a:gd name="connsiteY195" fmla="*/ 2034960 h 6858000"/>
              <a:gd name="connsiteX196" fmla="*/ 3972801 w 5305156"/>
              <a:gd name="connsiteY196" fmla="*/ 2166650 h 6858000"/>
              <a:gd name="connsiteX197" fmla="*/ 3972801 w 5305156"/>
              <a:gd name="connsiteY197" fmla="*/ 2513617 h 6858000"/>
              <a:gd name="connsiteX198" fmla="*/ 3651126 w 5305156"/>
              <a:gd name="connsiteY198" fmla="*/ 2232889 h 6858000"/>
              <a:gd name="connsiteX199" fmla="*/ 3651126 w 5305156"/>
              <a:gd name="connsiteY199" fmla="*/ 2060983 h 6858000"/>
              <a:gd name="connsiteX200" fmla="*/ 3639186 w 5305156"/>
              <a:gd name="connsiteY200" fmla="*/ 2059405 h 6858000"/>
              <a:gd name="connsiteX201" fmla="*/ 3639186 w 5305156"/>
              <a:gd name="connsiteY201" fmla="*/ 2238409 h 6858000"/>
              <a:gd name="connsiteX202" fmla="*/ 3423566 w 5305156"/>
              <a:gd name="connsiteY202" fmla="*/ 2422144 h 6858000"/>
              <a:gd name="connsiteX203" fmla="*/ 3435506 w 5305156"/>
              <a:gd name="connsiteY203" fmla="*/ 2428452 h 6858000"/>
              <a:gd name="connsiteX204" fmla="*/ 3647615 w 5305156"/>
              <a:gd name="connsiteY204" fmla="*/ 2247872 h 6858000"/>
              <a:gd name="connsiteX205" fmla="*/ 3972100 w 5305156"/>
              <a:gd name="connsiteY205" fmla="*/ 2530177 h 6858000"/>
              <a:gd name="connsiteX206" fmla="*/ 3646912 w 5305156"/>
              <a:gd name="connsiteY206" fmla="*/ 2807751 h 6858000"/>
              <a:gd name="connsiteX207" fmla="*/ 3322428 w 5305156"/>
              <a:gd name="connsiteY207" fmla="*/ 2525446 h 6858000"/>
              <a:gd name="connsiteX208" fmla="*/ 3434803 w 5305156"/>
              <a:gd name="connsiteY208" fmla="*/ 2429241 h 6858000"/>
              <a:gd name="connsiteX209" fmla="*/ 3422863 w 5305156"/>
              <a:gd name="connsiteY209" fmla="*/ 2422933 h 6858000"/>
              <a:gd name="connsiteX210" fmla="*/ 3306976 w 5305156"/>
              <a:gd name="connsiteY210" fmla="*/ 2522291 h 6858000"/>
              <a:gd name="connsiteX211" fmla="*/ 3306976 w 5305156"/>
              <a:gd name="connsiteY211" fmla="*/ 2773054 h 6858000"/>
              <a:gd name="connsiteX212" fmla="*/ 3318214 w 5305156"/>
              <a:gd name="connsiteY212" fmla="*/ 2778574 h 6858000"/>
              <a:gd name="connsiteX213" fmla="*/ 3318214 w 5305156"/>
              <a:gd name="connsiteY213" fmla="*/ 2538851 h 6858000"/>
              <a:gd name="connsiteX214" fmla="*/ 3640591 w 5305156"/>
              <a:gd name="connsiteY214" fmla="*/ 2819579 h 6858000"/>
              <a:gd name="connsiteX215" fmla="*/ 3640591 w 5305156"/>
              <a:gd name="connsiteY215" fmla="*/ 3165758 h 6858000"/>
              <a:gd name="connsiteX216" fmla="*/ 3318214 w 5305156"/>
              <a:gd name="connsiteY216" fmla="*/ 2885030 h 6858000"/>
              <a:gd name="connsiteX217" fmla="*/ 3318214 w 5305156"/>
              <a:gd name="connsiteY217" fmla="*/ 2779363 h 6858000"/>
              <a:gd name="connsiteX218" fmla="*/ 3306976 w 5305156"/>
              <a:gd name="connsiteY218" fmla="*/ 2773843 h 6858000"/>
              <a:gd name="connsiteX219" fmla="*/ 3306976 w 5305156"/>
              <a:gd name="connsiteY219" fmla="*/ 2891339 h 6858000"/>
              <a:gd name="connsiteX220" fmla="*/ 3646210 w 5305156"/>
              <a:gd name="connsiteY220" fmla="*/ 3187049 h 6858000"/>
              <a:gd name="connsiteX221" fmla="*/ 3984040 w 5305156"/>
              <a:gd name="connsiteY221" fmla="*/ 2899224 h 6858000"/>
              <a:gd name="connsiteX222" fmla="*/ 4064809 w 5305156"/>
              <a:gd name="connsiteY222" fmla="*/ 2969406 h 6858000"/>
              <a:gd name="connsiteX223" fmla="*/ 4307822 w 5305156"/>
              <a:gd name="connsiteY223" fmla="*/ 3180741 h 6858000"/>
              <a:gd name="connsiteX224" fmla="*/ 4307822 w 5305156"/>
              <a:gd name="connsiteY224" fmla="*/ 3519034 h 6858000"/>
              <a:gd name="connsiteX225" fmla="*/ 4319762 w 5305156"/>
              <a:gd name="connsiteY225" fmla="*/ 3519034 h 6858000"/>
              <a:gd name="connsiteX226" fmla="*/ 4319762 w 5305156"/>
              <a:gd name="connsiteY226" fmla="*/ 3500109 h 6858000"/>
              <a:gd name="connsiteX227" fmla="*/ 4319762 w 5305156"/>
              <a:gd name="connsiteY227" fmla="*/ 3186261 h 6858000"/>
              <a:gd name="connsiteX228" fmla="*/ 4642139 w 5305156"/>
              <a:gd name="connsiteY228" fmla="*/ 3466989 h 6858000"/>
              <a:gd name="connsiteX229" fmla="*/ 4642139 w 5305156"/>
              <a:gd name="connsiteY229" fmla="*/ 3495377 h 6858000"/>
              <a:gd name="connsiteX230" fmla="*/ 4642139 w 5305156"/>
              <a:gd name="connsiteY230" fmla="*/ 3812379 h 6858000"/>
              <a:gd name="connsiteX231" fmla="*/ 4319762 w 5305156"/>
              <a:gd name="connsiteY231" fmla="*/ 3532439 h 6858000"/>
              <a:gd name="connsiteX232" fmla="*/ 4319762 w 5305156"/>
              <a:gd name="connsiteY232" fmla="*/ 3519822 h 6858000"/>
              <a:gd name="connsiteX233" fmla="*/ 4307822 w 5305156"/>
              <a:gd name="connsiteY233" fmla="*/ 3519822 h 6858000"/>
              <a:gd name="connsiteX234" fmla="*/ 4307822 w 5305156"/>
              <a:gd name="connsiteY234" fmla="*/ 3531651 h 6858000"/>
              <a:gd name="connsiteX235" fmla="*/ 4293775 w 5305156"/>
              <a:gd name="connsiteY235" fmla="*/ 3543479 h 6858000"/>
              <a:gd name="connsiteX236" fmla="*/ 4302905 w 5305156"/>
              <a:gd name="connsiteY236" fmla="*/ 3552154 h 6858000"/>
              <a:gd name="connsiteX237" fmla="*/ 4293072 w 5305156"/>
              <a:gd name="connsiteY237" fmla="*/ 3544268 h 6858000"/>
              <a:gd name="connsiteX238" fmla="*/ 3971397 w 5305156"/>
              <a:gd name="connsiteY238" fmla="*/ 3818688 h 6858000"/>
              <a:gd name="connsiteX239" fmla="*/ 3971397 w 5305156"/>
              <a:gd name="connsiteY239" fmla="*/ 3838402 h 6858000"/>
              <a:gd name="connsiteX240" fmla="*/ 3983337 w 5305156"/>
              <a:gd name="connsiteY240" fmla="*/ 3848653 h 6858000"/>
              <a:gd name="connsiteX241" fmla="*/ 3983337 w 5305156"/>
              <a:gd name="connsiteY241" fmla="*/ 3835248 h 6858000"/>
              <a:gd name="connsiteX242" fmla="*/ 4305715 w 5305156"/>
              <a:gd name="connsiteY242" fmla="*/ 4115975 h 6858000"/>
              <a:gd name="connsiteX243" fmla="*/ 4305715 w 5305156"/>
              <a:gd name="connsiteY243" fmla="*/ 4462154 h 6858000"/>
              <a:gd name="connsiteX244" fmla="*/ 3983337 w 5305156"/>
              <a:gd name="connsiteY244" fmla="*/ 4182215 h 6858000"/>
              <a:gd name="connsiteX245" fmla="*/ 3983337 w 5305156"/>
              <a:gd name="connsiteY245" fmla="*/ 3849441 h 6858000"/>
              <a:gd name="connsiteX246" fmla="*/ 3971397 w 5305156"/>
              <a:gd name="connsiteY246" fmla="*/ 3839190 h 6858000"/>
              <a:gd name="connsiteX247" fmla="*/ 3971397 w 5305156"/>
              <a:gd name="connsiteY247" fmla="*/ 4186946 h 6858000"/>
              <a:gd name="connsiteX248" fmla="*/ 3639186 w 5305156"/>
              <a:gd name="connsiteY248" fmla="*/ 4470828 h 6858000"/>
              <a:gd name="connsiteX249" fmla="*/ 3639186 w 5305156"/>
              <a:gd name="connsiteY249" fmla="*/ 4839875 h 6858000"/>
              <a:gd name="connsiteX250" fmla="*/ 3956647 w 5305156"/>
              <a:gd name="connsiteY250" fmla="*/ 5116661 h 6858000"/>
              <a:gd name="connsiteX251" fmla="*/ 3956647 w 5305156"/>
              <a:gd name="connsiteY251" fmla="*/ 5100101 h 6858000"/>
              <a:gd name="connsiteX252" fmla="*/ 3651126 w 5305156"/>
              <a:gd name="connsiteY252" fmla="*/ 4833567 h 6858000"/>
              <a:gd name="connsiteX253" fmla="*/ 3651126 w 5305156"/>
              <a:gd name="connsiteY253" fmla="*/ 4487388 h 6858000"/>
              <a:gd name="connsiteX254" fmla="*/ 3956647 w 5305156"/>
              <a:gd name="connsiteY254" fmla="*/ 4753134 h 6858000"/>
              <a:gd name="connsiteX255" fmla="*/ 3956647 w 5305156"/>
              <a:gd name="connsiteY255" fmla="*/ 4737362 h 6858000"/>
              <a:gd name="connsiteX256" fmla="*/ 3654638 w 5305156"/>
              <a:gd name="connsiteY256" fmla="*/ 4473983 h 6858000"/>
              <a:gd name="connsiteX257" fmla="*/ 3979825 w 5305156"/>
              <a:gd name="connsiteY257" fmla="*/ 4196409 h 6858000"/>
              <a:gd name="connsiteX258" fmla="*/ 4304309 w 5305156"/>
              <a:gd name="connsiteY258" fmla="*/ 4478714 h 6858000"/>
              <a:gd name="connsiteX259" fmla="*/ 3979123 w 5305156"/>
              <a:gd name="connsiteY259" fmla="*/ 4756288 h 6858000"/>
              <a:gd name="connsiteX260" fmla="*/ 3957350 w 5305156"/>
              <a:gd name="connsiteY260" fmla="*/ 4737362 h 6858000"/>
              <a:gd name="connsiteX261" fmla="*/ 3957350 w 5305156"/>
              <a:gd name="connsiteY261" fmla="*/ 4753922 h 6858000"/>
              <a:gd name="connsiteX262" fmla="*/ 3973504 w 5305156"/>
              <a:gd name="connsiteY262" fmla="*/ 4768116 h 6858000"/>
              <a:gd name="connsiteX263" fmla="*/ 3973504 w 5305156"/>
              <a:gd name="connsiteY263" fmla="*/ 5114295 h 6858000"/>
              <a:gd name="connsiteX264" fmla="*/ 3957350 w 5305156"/>
              <a:gd name="connsiteY264" fmla="*/ 5100101 h 6858000"/>
              <a:gd name="connsiteX265" fmla="*/ 3957350 w 5305156"/>
              <a:gd name="connsiteY265" fmla="*/ 5116661 h 6858000"/>
              <a:gd name="connsiteX266" fmla="*/ 3971397 w 5305156"/>
              <a:gd name="connsiteY266" fmla="*/ 5129278 h 6858000"/>
              <a:gd name="connsiteX267" fmla="*/ 3971397 w 5305156"/>
              <a:gd name="connsiteY267" fmla="*/ 5306704 h 6858000"/>
              <a:gd name="connsiteX268" fmla="*/ 3983337 w 5305156"/>
              <a:gd name="connsiteY268" fmla="*/ 5309070 h 6858000"/>
              <a:gd name="connsiteX269" fmla="*/ 3983337 w 5305156"/>
              <a:gd name="connsiteY269" fmla="*/ 5134798 h 6858000"/>
              <a:gd name="connsiteX270" fmla="*/ 4153305 w 5305156"/>
              <a:gd name="connsiteY270" fmla="*/ 5283047 h 6858000"/>
              <a:gd name="connsiteX271" fmla="*/ 4160329 w 5305156"/>
              <a:gd name="connsiteY271" fmla="*/ 5272008 h 6858000"/>
              <a:gd name="connsiteX272" fmla="*/ 3991063 w 5305156"/>
              <a:gd name="connsiteY272" fmla="*/ 5125335 h 6858000"/>
              <a:gd name="connsiteX273" fmla="*/ 4316249 w 5305156"/>
              <a:gd name="connsiteY273" fmla="*/ 4847761 h 6858000"/>
              <a:gd name="connsiteX274" fmla="*/ 4392103 w 5305156"/>
              <a:gd name="connsiteY274" fmla="*/ 4913212 h 6858000"/>
              <a:gd name="connsiteX275" fmla="*/ 4636520 w 5305156"/>
              <a:gd name="connsiteY275" fmla="*/ 5126124 h 6858000"/>
              <a:gd name="connsiteX276" fmla="*/ 4311333 w 5305156"/>
              <a:gd name="connsiteY276" fmla="*/ 5403697 h 6858000"/>
              <a:gd name="connsiteX277" fmla="*/ 4160329 w 5305156"/>
              <a:gd name="connsiteY277" fmla="*/ 5272796 h 6858000"/>
              <a:gd name="connsiteX278" fmla="*/ 4154007 w 5305156"/>
              <a:gd name="connsiteY278" fmla="*/ 5283047 h 6858000"/>
              <a:gd name="connsiteX279" fmla="*/ 4305715 w 5305156"/>
              <a:gd name="connsiteY279" fmla="*/ 5415526 h 6858000"/>
              <a:gd name="connsiteX280" fmla="*/ 4305715 w 5305156"/>
              <a:gd name="connsiteY280" fmla="*/ 5761705 h 6858000"/>
              <a:gd name="connsiteX281" fmla="*/ 3983337 w 5305156"/>
              <a:gd name="connsiteY281" fmla="*/ 5480976 h 6858000"/>
              <a:gd name="connsiteX282" fmla="*/ 3983337 w 5305156"/>
              <a:gd name="connsiteY282" fmla="*/ 5309858 h 6858000"/>
              <a:gd name="connsiteX283" fmla="*/ 3971397 w 5305156"/>
              <a:gd name="connsiteY283" fmla="*/ 5307493 h 6858000"/>
              <a:gd name="connsiteX284" fmla="*/ 3971397 w 5305156"/>
              <a:gd name="connsiteY284" fmla="*/ 5487285 h 6858000"/>
              <a:gd name="connsiteX285" fmla="*/ 3755776 w 5305156"/>
              <a:gd name="connsiteY285" fmla="*/ 5671020 h 6858000"/>
              <a:gd name="connsiteX286" fmla="*/ 3639186 w 5305156"/>
              <a:gd name="connsiteY286" fmla="*/ 5770379 h 6858000"/>
              <a:gd name="connsiteX287" fmla="*/ 3639186 w 5305156"/>
              <a:gd name="connsiteY287" fmla="*/ 6021141 h 6858000"/>
              <a:gd name="connsiteX288" fmla="*/ 3651126 w 5305156"/>
              <a:gd name="connsiteY288" fmla="*/ 6026661 h 6858000"/>
              <a:gd name="connsiteX289" fmla="*/ 3651126 w 5305156"/>
              <a:gd name="connsiteY289" fmla="*/ 5786939 h 6858000"/>
              <a:gd name="connsiteX290" fmla="*/ 3973504 w 5305156"/>
              <a:gd name="connsiteY290" fmla="*/ 6067667 h 6858000"/>
              <a:gd name="connsiteX291" fmla="*/ 3973504 w 5305156"/>
              <a:gd name="connsiteY291" fmla="*/ 6413845 h 6858000"/>
              <a:gd name="connsiteX292" fmla="*/ 3651126 w 5305156"/>
              <a:gd name="connsiteY292" fmla="*/ 6133906 h 6858000"/>
              <a:gd name="connsiteX293" fmla="*/ 3651126 w 5305156"/>
              <a:gd name="connsiteY293" fmla="*/ 6027450 h 6858000"/>
              <a:gd name="connsiteX294" fmla="*/ 3639186 w 5305156"/>
              <a:gd name="connsiteY294" fmla="*/ 6021930 h 6858000"/>
              <a:gd name="connsiteX295" fmla="*/ 3639186 w 5305156"/>
              <a:gd name="connsiteY295" fmla="*/ 6140214 h 6858000"/>
              <a:gd name="connsiteX296" fmla="*/ 3979123 w 5305156"/>
              <a:gd name="connsiteY296" fmla="*/ 6435925 h 6858000"/>
              <a:gd name="connsiteX297" fmla="*/ 4316249 w 5305156"/>
              <a:gd name="connsiteY297" fmla="*/ 6147311 h 6858000"/>
              <a:gd name="connsiteX298" fmla="*/ 4397020 w 5305156"/>
              <a:gd name="connsiteY298" fmla="*/ 6217493 h 6858000"/>
              <a:gd name="connsiteX299" fmla="*/ 4403341 w 5305156"/>
              <a:gd name="connsiteY299" fmla="*/ 6206454 h 6858000"/>
              <a:gd name="connsiteX300" fmla="*/ 4397722 w 5305156"/>
              <a:gd name="connsiteY300" fmla="*/ 6218282 h 6858000"/>
              <a:gd name="connsiteX301" fmla="*/ 4640032 w 5305156"/>
              <a:gd name="connsiteY301" fmla="*/ 6429617 h 6858000"/>
              <a:gd name="connsiteX302" fmla="*/ 4640032 w 5305156"/>
              <a:gd name="connsiteY302" fmla="*/ 6784470 h 6858000"/>
              <a:gd name="connsiteX303" fmla="*/ 4583142 w 5305156"/>
              <a:gd name="connsiteY303" fmla="*/ 6833040 h 6858000"/>
              <a:gd name="connsiteX304" fmla="*/ 4553907 w 5305156"/>
              <a:gd name="connsiteY304" fmla="*/ 6858000 h 6858000"/>
              <a:gd name="connsiteX305" fmla="*/ 3038475 w 5305156"/>
              <a:gd name="connsiteY305" fmla="*/ 6858000 h 6858000"/>
              <a:gd name="connsiteX306" fmla="*/ 0 w 5305156"/>
              <a:gd name="connsiteY30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</a:cxnLst>
            <a:rect l="l" t="t" r="r" b="b"/>
            <a:pathLst>
              <a:path w="5305156" h="6858000">
                <a:moveTo>
                  <a:pt x="4647758" y="6793932"/>
                </a:moveTo>
                <a:cubicBezTo>
                  <a:pt x="4647758" y="6793932"/>
                  <a:pt x="4647758" y="6793932"/>
                  <a:pt x="4720099" y="6857017"/>
                </a:cubicBezTo>
                <a:lnTo>
                  <a:pt x="4721226" y="6858000"/>
                </a:lnTo>
                <a:lnTo>
                  <a:pt x="4572862" y="6858000"/>
                </a:lnTo>
                <a:lnTo>
                  <a:pt x="4579542" y="6852286"/>
                </a:lnTo>
                <a:cubicBezTo>
                  <a:pt x="4596135" y="6838092"/>
                  <a:pt x="4618259" y="6819166"/>
                  <a:pt x="4647758" y="6793932"/>
                </a:cubicBezTo>
                <a:close/>
                <a:moveTo>
                  <a:pt x="4651972" y="6434348"/>
                </a:moveTo>
                <a:cubicBezTo>
                  <a:pt x="4651972" y="6434348"/>
                  <a:pt x="4651972" y="6434348"/>
                  <a:pt x="4974349" y="6715076"/>
                </a:cubicBezTo>
                <a:cubicBezTo>
                  <a:pt x="4974349" y="6715076"/>
                  <a:pt x="4974349" y="6715076"/>
                  <a:pt x="4974349" y="6799592"/>
                </a:cubicBezTo>
                <a:lnTo>
                  <a:pt x="4974349" y="6858000"/>
                </a:lnTo>
                <a:lnTo>
                  <a:pt x="4741003" y="6858000"/>
                </a:lnTo>
                <a:lnTo>
                  <a:pt x="4736254" y="6853863"/>
                </a:lnTo>
                <a:cubicBezTo>
                  <a:pt x="4731338" y="6854652"/>
                  <a:pt x="4725718" y="6856229"/>
                  <a:pt x="4720099" y="6857017"/>
                </a:cubicBezTo>
                <a:cubicBezTo>
                  <a:pt x="4725718" y="6855440"/>
                  <a:pt x="4730635" y="6854652"/>
                  <a:pt x="4735551" y="6853075"/>
                </a:cubicBezTo>
                <a:cubicBezTo>
                  <a:pt x="4735551" y="6853075"/>
                  <a:pt x="4735551" y="6853075"/>
                  <a:pt x="4651972" y="6780527"/>
                </a:cubicBezTo>
                <a:cubicBezTo>
                  <a:pt x="4651972" y="6780527"/>
                  <a:pt x="4651972" y="6780527"/>
                  <a:pt x="4651972" y="6434348"/>
                </a:cubicBezTo>
                <a:close/>
                <a:moveTo>
                  <a:pt x="4319762" y="5786939"/>
                </a:moveTo>
                <a:cubicBezTo>
                  <a:pt x="4319762" y="5786939"/>
                  <a:pt x="4319762" y="5786939"/>
                  <a:pt x="4527656" y="5968308"/>
                </a:cubicBezTo>
                <a:cubicBezTo>
                  <a:pt x="4527656" y="5968308"/>
                  <a:pt x="4527656" y="5968308"/>
                  <a:pt x="4642139" y="6067667"/>
                </a:cubicBezTo>
                <a:cubicBezTo>
                  <a:pt x="4642139" y="6067667"/>
                  <a:pt x="4642139" y="6067667"/>
                  <a:pt x="4642139" y="6413845"/>
                </a:cubicBezTo>
                <a:cubicBezTo>
                  <a:pt x="4642139" y="6413845"/>
                  <a:pt x="4642139" y="6413845"/>
                  <a:pt x="4403341" y="6206454"/>
                </a:cubicBezTo>
                <a:cubicBezTo>
                  <a:pt x="4403341" y="6206454"/>
                  <a:pt x="4403341" y="6206454"/>
                  <a:pt x="4319762" y="6133906"/>
                </a:cubicBezTo>
                <a:cubicBezTo>
                  <a:pt x="4319762" y="6133906"/>
                  <a:pt x="4319762" y="6133906"/>
                  <a:pt x="4319762" y="5786939"/>
                </a:cubicBezTo>
                <a:close/>
                <a:moveTo>
                  <a:pt x="3755776" y="5671020"/>
                </a:moveTo>
                <a:cubicBezTo>
                  <a:pt x="3767716" y="5677328"/>
                  <a:pt x="3767716" y="5677328"/>
                  <a:pt x="3767716" y="5677328"/>
                </a:cubicBezTo>
                <a:cubicBezTo>
                  <a:pt x="3755776" y="5671020"/>
                  <a:pt x="3755776" y="5671020"/>
                  <a:pt x="3755776" y="5671020"/>
                </a:cubicBezTo>
                <a:close/>
                <a:moveTo>
                  <a:pt x="3979825" y="5495959"/>
                </a:moveTo>
                <a:cubicBezTo>
                  <a:pt x="3979825" y="5495959"/>
                  <a:pt x="3979825" y="5495959"/>
                  <a:pt x="4304309" y="5779053"/>
                </a:cubicBezTo>
                <a:cubicBezTo>
                  <a:pt x="4304309" y="5779053"/>
                  <a:pt x="4304309" y="5779053"/>
                  <a:pt x="3979123" y="6056627"/>
                </a:cubicBezTo>
                <a:cubicBezTo>
                  <a:pt x="3979123" y="6056627"/>
                  <a:pt x="3979123" y="6056627"/>
                  <a:pt x="3654638" y="5773533"/>
                </a:cubicBezTo>
                <a:cubicBezTo>
                  <a:pt x="3654638" y="5773533"/>
                  <a:pt x="3654638" y="5773533"/>
                  <a:pt x="3767716" y="5677328"/>
                </a:cubicBezTo>
                <a:cubicBezTo>
                  <a:pt x="3767716" y="5677328"/>
                  <a:pt x="3767716" y="5677328"/>
                  <a:pt x="3979825" y="5495959"/>
                </a:cubicBezTo>
                <a:close/>
                <a:moveTo>
                  <a:pt x="4984885" y="4847761"/>
                </a:moveTo>
                <a:cubicBezTo>
                  <a:pt x="4984885" y="4847761"/>
                  <a:pt x="4984885" y="4847761"/>
                  <a:pt x="5305156" y="5126124"/>
                </a:cubicBezTo>
                <a:cubicBezTo>
                  <a:pt x="5305156" y="5126124"/>
                  <a:pt x="5305156" y="5126124"/>
                  <a:pt x="4979968" y="5403697"/>
                </a:cubicBezTo>
                <a:cubicBezTo>
                  <a:pt x="4979968" y="5403697"/>
                  <a:pt x="4979968" y="5403697"/>
                  <a:pt x="4871807" y="5309070"/>
                </a:cubicBezTo>
                <a:cubicBezTo>
                  <a:pt x="4871807" y="5309070"/>
                  <a:pt x="4871807" y="5309070"/>
                  <a:pt x="4865486" y="5320898"/>
                </a:cubicBezTo>
                <a:cubicBezTo>
                  <a:pt x="4865486" y="5320898"/>
                  <a:pt x="4865486" y="5320898"/>
                  <a:pt x="4974349" y="5415526"/>
                </a:cubicBezTo>
                <a:cubicBezTo>
                  <a:pt x="4974349" y="5415526"/>
                  <a:pt x="4974349" y="5415526"/>
                  <a:pt x="4974349" y="5761705"/>
                </a:cubicBezTo>
                <a:cubicBezTo>
                  <a:pt x="4974349" y="5761705"/>
                  <a:pt x="4974349" y="5761705"/>
                  <a:pt x="4741170" y="5559044"/>
                </a:cubicBezTo>
                <a:cubicBezTo>
                  <a:pt x="4741170" y="5559044"/>
                  <a:pt x="4741170" y="5559044"/>
                  <a:pt x="4734849" y="5571661"/>
                </a:cubicBezTo>
                <a:cubicBezTo>
                  <a:pt x="4734849" y="5571661"/>
                  <a:pt x="4734849" y="5571661"/>
                  <a:pt x="4972945" y="5779053"/>
                </a:cubicBezTo>
                <a:cubicBezTo>
                  <a:pt x="4972945" y="5779053"/>
                  <a:pt x="4972945" y="5779053"/>
                  <a:pt x="4647758" y="6056627"/>
                </a:cubicBezTo>
                <a:cubicBezTo>
                  <a:pt x="4647758" y="6056627"/>
                  <a:pt x="4647758" y="6056627"/>
                  <a:pt x="4533978" y="5957268"/>
                </a:cubicBezTo>
                <a:cubicBezTo>
                  <a:pt x="4533978" y="5957268"/>
                  <a:pt x="4533978" y="5957268"/>
                  <a:pt x="4527656" y="5968308"/>
                </a:cubicBezTo>
                <a:cubicBezTo>
                  <a:pt x="4527656" y="5968308"/>
                  <a:pt x="4527656" y="5968308"/>
                  <a:pt x="4533275" y="5956479"/>
                </a:cubicBezTo>
                <a:cubicBezTo>
                  <a:pt x="4533275" y="5956479"/>
                  <a:pt x="4533275" y="5956479"/>
                  <a:pt x="4323273" y="5773533"/>
                </a:cubicBezTo>
                <a:cubicBezTo>
                  <a:pt x="4323273" y="5773533"/>
                  <a:pt x="4323273" y="5773533"/>
                  <a:pt x="4648460" y="5495959"/>
                </a:cubicBezTo>
                <a:cubicBezTo>
                  <a:pt x="4648460" y="5495959"/>
                  <a:pt x="4648460" y="5495959"/>
                  <a:pt x="4734146" y="5570873"/>
                </a:cubicBezTo>
                <a:cubicBezTo>
                  <a:pt x="4734146" y="5570873"/>
                  <a:pt x="4734146" y="5570873"/>
                  <a:pt x="4741170" y="5558256"/>
                </a:cubicBezTo>
                <a:cubicBezTo>
                  <a:pt x="4741170" y="5558256"/>
                  <a:pt x="4741170" y="5558256"/>
                  <a:pt x="4651972" y="5480976"/>
                </a:cubicBezTo>
                <a:cubicBezTo>
                  <a:pt x="4651972" y="5480976"/>
                  <a:pt x="4651972" y="5480976"/>
                  <a:pt x="4651972" y="5134798"/>
                </a:cubicBezTo>
                <a:cubicBezTo>
                  <a:pt x="4651972" y="5134798"/>
                  <a:pt x="4651972" y="5134798"/>
                  <a:pt x="4865486" y="5320110"/>
                </a:cubicBezTo>
                <a:cubicBezTo>
                  <a:pt x="4865486" y="5320110"/>
                  <a:pt x="4865486" y="5320110"/>
                  <a:pt x="4871104" y="5309070"/>
                </a:cubicBezTo>
                <a:cubicBezTo>
                  <a:pt x="4871104" y="5309070"/>
                  <a:pt x="4871104" y="5309070"/>
                  <a:pt x="4659698" y="5125335"/>
                </a:cubicBezTo>
                <a:cubicBezTo>
                  <a:pt x="4659698" y="5125335"/>
                  <a:pt x="4659698" y="5125335"/>
                  <a:pt x="4984885" y="4847761"/>
                </a:cubicBezTo>
                <a:close/>
                <a:moveTo>
                  <a:pt x="4319762" y="4487388"/>
                </a:moveTo>
                <a:cubicBezTo>
                  <a:pt x="4319762" y="4487388"/>
                  <a:pt x="4319762" y="4487388"/>
                  <a:pt x="4541703" y="4680586"/>
                </a:cubicBezTo>
                <a:cubicBezTo>
                  <a:pt x="4541703" y="4680586"/>
                  <a:pt x="4541703" y="4680586"/>
                  <a:pt x="4548726" y="4670335"/>
                </a:cubicBezTo>
                <a:cubicBezTo>
                  <a:pt x="4548726" y="4670335"/>
                  <a:pt x="4548726" y="4670335"/>
                  <a:pt x="4542406" y="4680586"/>
                </a:cubicBezTo>
                <a:cubicBezTo>
                  <a:pt x="4542406" y="4680586"/>
                  <a:pt x="4542406" y="4680586"/>
                  <a:pt x="4642139" y="4768116"/>
                </a:cubicBezTo>
                <a:cubicBezTo>
                  <a:pt x="4642139" y="4768116"/>
                  <a:pt x="4642139" y="4768116"/>
                  <a:pt x="4642139" y="5114295"/>
                </a:cubicBezTo>
                <a:cubicBezTo>
                  <a:pt x="4642139" y="5114295"/>
                  <a:pt x="4642139" y="5114295"/>
                  <a:pt x="4399127" y="4902960"/>
                </a:cubicBezTo>
                <a:cubicBezTo>
                  <a:pt x="4399127" y="4902960"/>
                  <a:pt x="4399127" y="4902960"/>
                  <a:pt x="4392103" y="4913212"/>
                </a:cubicBezTo>
                <a:cubicBezTo>
                  <a:pt x="4392103" y="4913212"/>
                  <a:pt x="4392103" y="4913212"/>
                  <a:pt x="4398424" y="4902172"/>
                </a:cubicBezTo>
                <a:cubicBezTo>
                  <a:pt x="4398424" y="4902172"/>
                  <a:pt x="4398424" y="4902172"/>
                  <a:pt x="4319762" y="4833567"/>
                </a:cubicBezTo>
                <a:cubicBezTo>
                  <a:pt x="4319762" y="4833567"/>
                  <a:pt x="4319762" y="4833567"/>
                  <a:pt x="4319762" y="4487388"/>
                </a:cubicBezTo>
                <a:close/>
                <a:moveTo>
                  <a:pt x="4648460" y="4196409"/>
                </a:moveTo>
                <a:cubicBezTo>
                  <a:pt x="4648460" y="4196409"/>
                  <a:pt x="4648460" y="4196409"/>
                  <a:pt x="4972945" y="4478714"/>
                </a:cubicBezTo>
                <a:cubicBezTo>
                  <a:pt x="4972945" y="4478714"/>
                  <a:pt x="4972945" y="4478714"/>
                  <a:pt x="4647758" y="4756288"/>
                </a:cubicBezTo>
                <a:cubicBezTo>
                  <a:pt x="4647758" y="4756288"/>
                  <a:pt x="4647758" y="4756288"/>
                  <a:pt x="4548726" y="4670335"/>
                </a:cubicBezTo>
                <a:cubicBezTo>
                  <a:pt x="4548726" y="4670335"/>
                  <a:pt x="4548726" y="4670335"/>
                  <a:pt x="4323273" y="4473983"/>
                </a:cubicBezTo>
                <a:cubicBezTo>
                  <a:pt x="4323273" y="4473983"/>
                  <a:pt x="4323273" y="4473983"/>
                  <a:pt x="4648460" y="4196409"/>
                </a:cubicBezTo>
                <a:close/>
                <a:moveTo>
                  <a:pt x="4312036" y="3544268"/>
                </a:moveTo>
                <a:cubicBezTo>
                  <a:pt x="4312036" y="3544268"/>
                  <a:pt x="4312036" y="3544268"/>
                  <a:pt x="4636520" y="3826573"/>
                </a:cubicBezTo>
                <a:cubicBezTo>
                  <a:pt x="4636520" y="3826573"/>
                  <a:pt x="4636520" y="3826573"/>
                  <a:pt x="4311333" y="4104935"/>
                </a:cubicBezTo>
                <a:cubicBezTo>
                  <a:pt x="4311333" y="4104935"/>
                  <a:pt x="4311333" y="4104935"/>
                  <a:pt x="3986848" y="3821842"/>
                </a:cubicBezTo>
                <a:cubicBezTo>
                  <a:pt x="3986848" y="3821842"/>
                  <a:pt x="3986848" y="3821842"/>
                  <a:pt x="4302905" y="3552154"/>
                </a:cubicBezTo>
                <a:cubicBezTo>
                  <a:pt x="4302905" y="3552154"/>
                  <a:pt x="4302905" y="3552154"/>
                  <a:pt x="4312036" y="3544268"/>
                </a:cubicBezTo>
                <a:close/>
                <a:moveTo>
                  <a:pt x="3986848" y="2538851"/>
                </a:moveTo>
                <a:cubicBezTo>
                  <a:pt x="3986848" y="2538851"/>
                  <a:pt x="3986848" y="2538851"/>
                  <a:pt x="4194744" y="2719432"/>
                </a:cubicBezTo>
                <a:cubicBezTo>
                  <a:pt x="4194744" y="2719432"/>
                  <a:pt x="4194744" y="2719432"/>
                  <a:pt x="4201064" y="2708392"/>
                </a:cubicBezTo>
                <a:cubicBezTo>
                  <a:pt x="4201064" y="2708392"/>
                  <a:pt x="4201064" y="2708392"/>
                  <a:pt x="4195446" y="2720221"/>
                </a:cubicBezTo>
                <a:cubicBezTo>
                  <a:pt x="4195446" y="2720221"/>
                  <a:pt x="4195446" y="2720221"/>
                  <a:pt x="4309226" y="2819579"/>
                </a:cubicBezTo>
                <a:cubicBezTo>
                  <a:pt x="4309226" y="2819579"/>
                  <a:pt x="4309226" y="2819579"/>
                  <a:pt x="4309226" y="3165758"/>
                </a:cubicBezTo>
                <a:cubicBezTo>
                  <a:pt x="4309226" y="3165758"/>
                  <a:pt x="4309226" y="3165758"/>
                  <a:pt x="4071131" y="2958366"/>
                </a:cubicBezTo>
                <a:cubicBezTo>
                  <a:pt x="4071131" y="2958366"/>
                  <a:pt x="4071131" y="2958366"/>
                  <a:pt x="4064809" y="2969406"/>
                </a:cubicBezTo>
                <a:cubicBezTo>
                  <a:pt x="4064809" y="2969406"/>
                  <a:pt x="4064809" y="2969406"/>
                  <a:pt x="4070428" y="2957578"/>
                </a:cubicBezTo>
                <a:cubicBezTo>
                  <a:pt x="4070428" y="2957578"/>
                  <a:pt x="4070428" y="2957578"/>
                  <a:pt x="3986848" y="2885030"/>
                </a:cubicBezTo>
                <a:cubicBezTo>
                  <a:pt x="3986848" y="2885030"/>
                  <a:pt x="3986848" y="2885030"/>
                  <a:pt x="3986848" y="2538851"/>
                </a:cubicBezTo>
                <a:close/>
                <a:moveTo>
                  <a:pt x="4652674" y="1598885"/>
                </a:moveTo>
                <a:cubicBezTo>
                  <a:pt x="4652674" y="1598885"/>
                  <a:pt x="4652674" y="1598885"/>
                  <a:pt x="4972945" y="1878036"/>
                </a:cubicBezTo>
                <a:cubicBezTo>
                  <a:pt x="4972945" y="1878036"/>
                  <a:pt x="4972945" y="1878036"/>
                  <a:pt x="4647758" y="2155610"/>
                </a:cubicBezTo>
                <a:cubicBezTo>
                  <a:pt x="4647758" y="2155610"/>
                  <a:pt x="4647758" y="2155610"/>
                  <a:pt x="4538894" y="2060983"/>
                </a:cubicBezTo>
                <a:cubicBezTo>
                  <a:pt x="4538894" y="2060983"/>
                  <a:pt x="4538894" y="2060983"/>
                  <a:pt x="4533275" y="2072022"/>
                </a:cubicBezTo>
                <a:cubicBezTo>
                  <a:pt x="4533275" y="2072022"/>
                  <a:pt x="4533275" y="2072022"/>
                  <a:pt x="4642139" y="2166650"/>
                </a:cubicBezTo>
                <a:cubicBezTo>
                  <a:pt x="4642139" y="2166650"/>
                  <a:pt x="4642139" y="2166650"/>
                  <a:pt x="4642139" y="2513617"/>
                </a:cubicBezTo>
                <a:cubicBezTo>
                  <a:pt x="4642139" y="2513617"/>
                  <a:pt x="4642139" y="2513617"/>
                  <a:pt x="4408960" y="2310168"/>
                </a:cubicBezTo>
                <a:cubicBezTo>
                  <a:pt x="4408960" y="2310168"/>
                  <a:pt x="4408960" y="2310168"/>
                  <a:pt x="4402639" y="2322785"/>
                </a:cubicBezTo>
                <a:cubicBezTo>
                  <a:pt x="4402639" y="2322785"/>
                  <a:pt x="4402639" y="2322785"/>
                  <a:pt x="4640032" y="2530177"/>
                </a:cubicBezTo>
                <a:cubicBezTo>
                  <a:pt x="4640032" y="2530177"/>
                  <a:pt x="4640032" y="2530177"/>
                  <a:pt x="4314845" y="2807751"/>
                </a:cubicBezTo>
                <a:cubicBezTo>
                  <a:pt x="4314845" y="2807751"/>
                  <a:pt x="4314845" y="2807751"/>
                  <a:pt x="4201064" y="2708392"/>
                </a:cubicBezTo>
                <a:cubicBezTo>
                  <a:pt x="4201064" y="2708392"/>
                  <a:pt x="4201064" y="2708392"/>
                  <a:pt x="3991063" y="2525446"/>
                </a:cubicBezTo>
                <a:cubicBezTo>
                  <a:pt x="3991063" y="2525446"/>
                  <a:pt x="3991063" y="2525446"/>
                  <a:pt x="4316249" y="2247872"/>
                </a:cubicBezTo>
                <a:cubicBezTo>
                  <a:pt x="4316249" y="2247872"/>
                  <a:pt x="4316249" y="2247872"/>
                  <a:pt x="4401936" y="2322785"/>
                </a:cubicBezTo>
                <a:cubicBezTo>
                  <a:pt x="4401936" y="2322785"/>
                  <a:pt x="4401936" y="2322785"/>
                  <a:pt x="4408257" y="2310168"/>
                </a:cubicBezTo>
                <a:cubicBezTo>
                  <a:pt x="4408257" y="2310168"/>
                  <a:pt x="4408257" y="2310168"/>
                  <a:pt x="4319762" y="2232889"/>
                </a:cubicBezTo>
                <a:cubicBezTo>
                  <a:pt x="4319762" y="2232889"/>
                  <a:pt x="4319762" y="2232889"/>
                  <a:pt x="4319762" y="1885922"/>
                </a:cubicBezTo>
                <a:cubicBezTo>
                  <a:pt x="4319762" y="1885922"/>
                  <a:pt x="4319762" y="1885922"/>
                  <a:pt x="4532573" y="2072022"/>
                </a:cubicBezTo>
                <a:cubicBezTo>
                  <a:pt x="4532573" y="2072022"/>
                  <a:pt x="4532573" y="2072022"/>
                  <a:pt x="4538894" y="2060194"/>
                </a:cubicBezTo>
                <a:cubicBezTo>
                  <a:pt x="4538894" y="2060194"/>
                  <a:pt x="4538894" y="2060194"/>
                  <a:pt x="4327487" y="1876459"/>
                </a:cubicBezTo>
                <a:cubicBezTo>
                  <a:pt x="4327487" y="1876459"/>
                  <a:pt x="4327487" y="1876459"/>
                  <a:pt x="4652674" y="1598885"/>
                </a:cubicBezTo>
                <a:close/>
                <a:moveTo>
                  <a:pt x="3986848" y="1238512"/>
                </a:moveTo>
                <a:cubicBezTo>
                  <a:pt x="3986848" y="1238512"/>
                  <a:pt x="3986848" y="1238512"/>
                  <a:pt x="4209493" y="1432499"/>
                </a:cubicBezTo>
                <a:cubicBezTo>
                  <a:pt x="4209493" y="1432499"/>
                  <a:pt x="4209493" y="1432499"/>
                  <a:pt x="4309226" y="1519240"/>
                </a:cubicBezTo>
                <a:cubicBezTo>
                  <a:pt x="4309226" y="1519240"/>
                  <a:pt x="4309226" y="1519240"/>
                  <a:pt x="4309226" y="1865419"/>
                </a:cubicBezTo>
                <a:cubicBezTo>
                  <a:pt x="4309226" y="1865419"/>
                  <a:pt x="4309226" y="1865419"/>
                  <a:pt x="4066916" y="1654085"/>
                </a:cubicBezTo>
                <a:cubicBezTo>
                  <a:pt x="4066916" y="1654085"/>
                  <a:pt x="4066916" y="1654085"/>
                  <a:pt x="4059892" y="1665124"/>
                </a:cubicBezTo>
                <a:cubicBezTo>
                  <a:pt x="4059892" y="1665124"/>
                  <a:pt x="4059892" y="1665124"/>
                  <a:pt x="4304309" y="1878036"/>
                </a:cubicBezTo>
                <a:cubicBezTo>
                  <a:pt x="4304309" y="1878036"/>
                  <a:pt x="4304309" y="1878036"/>
                  <a:pt x="3979123" y="2155610"/>
                </a:cubicBezTo>
                <a:cubicBezTo>
                  <a:pt x="3979123" y="2155610"/>
                  <a:pt x="3979123" y="2155610"/>
                  <a:pt x="3828118" y="2023920"/>
                </a:cubicBezTo>
                <a:cubicBezTo>
                  <a:pt x="3828118" y="2023920"/>
                  <a:pt x="3828118" y="2023920"/>
                  <a:pt x="3658852" y="1876459"/>
                </a:cubicBezTo>
                <a:cubicBezTo>
                  <a:pt x="3658852" y="1876459"/>
                  <a:pt x="3658852" y="1876459"/>
                  <a:pt x="3984040" y="1598885"/>
                </a:cubicBezTo>
                <a:cubicBezTo>
                  <a:pt x="3984040" y="1598885"/>
                  <a:pt x="3984040" y="1598885"/>
                  <a:pt x="4059191" y="1664336"/>
                </a:cubicBezTo>
                <a:cubicBezTo>
                  <a:pt x="4059191" y="1664336"/>
                  <a:pt x="4059191" y="1664336"/>
                  <a:pt x="4066214" y="1654085"/>
                </a:cubicBezTo>
                <a:cubicBezTo>
                  <a:pt x="4066214" y="1654085"/>
                  <a:pt x="4066214" y="1654085"/>
                  <a:pt x="3986848" y="1585480"/>
                </a:cubicBezTo>
                <a:cubicBezTo>
                  <a:pt x="3986848" y="1585480"/>
                  <a:pt x="3986848" y="1585480"/>
                  <a:pt x="3986848" y="1238512"/>
                </a:cubicBezTo>
                <a:close/>
                <a:moveTo>
                  <a:pt x="4316249" y="947533"/>
                </a:moveTo>
                <a:cubicBezTo>
                  <a:pt x="4316249" y="947533"/>
                  <a:pt x="4316249" y="947533"/>
                  <a:pt x="4640032" y="1230627"/>
                </a:cubicBezTo>
                <a:cubicBezTo>
                  <a:pt x="4640032" y="1230627"/>
                  <a:pt x="4640032" y="1230627"/>
                  <a:pt x="4314845" y="1508201"/>
                </a:cubicBezTo>
                <a:cubicBezTo>
                  <a:pt x="4314845" y="1508201"/>
                  <a:pt x="4314845" y="1508201"/>
                  <a:pt x="4216517" y="1422247"/>
                </a:cubicBezTo>
                <a:cubicBezTo>
                  <a:pt x="4216517" y="1422247"/>
                  <a:pt x="4216517" y="1422247"/>
                  <a:pt x="4209493" y="1432499"/>
                </a:cubicBezTo>
                <a:cubicBezTo>
                  <a:pt x="4209493" y="1432499"/>
                  <a:pt x="4209493" y="1432499"/>
                  <a:pt x="4215814" y="1421459"/>
                </a:cubicBezTo>
                <a:cubicBezTo>
                  <a:pt x="4215814" y="1421459"/>
                  <a:pt x="4215814" y="1421459"/>
                  <a:pt x="3991063" y="1225107"/>
                </a:cubicBezTo>
                <a:cubicBezTo>
                  <a:pt x="3991063" y="1225107"/>
                  <a:pt x="3991063" y="1225107"/>
                  <a:pt x="4316249" y="947533"/>
                </a:cubicBezTo>
                <a:close/>
                <a:moveTo>
                  <a:pt x="3979825" y="296181"/>
                </a:moveTo>
                <a:cubicBezTo>
                  <a:pt x="3979825" y="296181"/>
                  <a:pt x="3979825" y="296181"/>
                  <a:pt x="4304309" y="578486"/>
                </a:cubicBezTo>
                <a:cubicBezTo>
                  <a:pt x="4304309" y="578486"/>
                  <a:pt x="4304309" y="578486"/>
                  <a:pt x="3979123" y="856060"/>
                </a:cubicBezTo>
                <a:cubicBezTo>
                  <a:pt x="3979123" y="856060"/>
                  <a:pt x="3979123" y="856060"/>
                  <a:pt x="3654638" y="573754"/>
                </a:cubicBezTo>
                <a:cubicBezTo>
                  <a:pt x="3654638" y="573754"/>
                  <a:pt x="3654638" y="573754"/>
                  <a:pt x="3970694" y="304066"/>
                </a:cubicBezTo>
                <a:cubicBezTo>
                  <a:pt x="3970694" y="304066"/>
                  <a:pt x="3970694" y="304066"/>
                  <a:pt x="3979825" y="296181"/>
                </a:cubicBezTo>
                <a:close/>
                <a:moveTo>
                  <a:pt x="4078431" y="0"/>
                </a:moveTo>
                <a:lnTo>
                  <a:pt x="4556976" y="0"/>
                </a:lnTo>
                <a:lnTo>
                  <a:pt x="4541616" y="13087"/>
                </a:lnTo>
                <a:cubicBezTo>
                  <a:pt x="4509220" y="40686"/>
                  <a:pt x="4444428" y="95886"/>
                  <a:pt x="4314845" y="206284"/>
                </a:cubicBezTo>
                <a:cubicBezTo>
                  <a:pt x="4314845" y="206284"/>
                  <a:pt x="4314845" y="206284"/>
                  <a:pt x="4145929" y="58896"/>
                </a:cubicBezTo>
                <a:close/>
                <a:moveTo>
                  <a:pt x="3986848" y="0"/>
                </a:moveTo>
                <a:lnTo>
                  <a:pt x="4059455" y="0"/>
                </a:lnTo>
                <a:lnTo>
                  <a:pt x="4076924" y="15255"/>
                </a:lnTo>
                <a:cubicBezTo>
                  <a:pt x="4110110" y="44235"/>
                  <a:pt x="4176483" y="102194"/>
                  <a:pt x="4309226" y="218113"/>
                </a:cubicBezTo>
                <a:cubicBezTo>
                  <a:pt x="4309226" y="218113"/>
                  <a:pt x="4309226" y="218113"/>
                  <a:pt x="4309226" y="564292"/>
                </a:cubicBezTo>
                <a:cubicBezTo>
                  <a:pt x="4309226" y="564292"/>
                  <a:pt x="4309226" y="564292"/>
                  <a:pt x="3986848" y="283564"/>
                </a:cubicBezTo>
                <a:cubicBezTo>
                  <a:pt x="3986848" y="283564"/>
                  <a:pt x="3986848" y="283564"/>
                  <a:pt x="3986848" y="84404"/>
                </a:cubicBezTo>
                <a:close/>
                <a:moveTo>
                  <a:pt x="0" y="0"/>
                </a:moveTo>
                <a:lnTo>
                  <a:pt x="3038475" y="0"/>
                </a:lnTo>
                <a:lnTo>
                  <a:pt x="3975611" y="0"/>
                </a:lnTo>
                <a:lnTo>
                  <a:pt x="3975611" y="1953"/>
                </a:lnTo>
                <a:cubicBezTo>
                  <a:pt x="3975611" y="28082"/>
                  <a:pt x="3975611" y="97759"/>
                  <a:pt x="3975611" y="283564"/>
                </a:cubicBezTo>
                <a:cubicBezTo>
                  <a:pt x="3975611" y="283564"/>
                  <a:pt x="3975611" y="283564"/>
                  <a:pt x="3961564" y="295392"/>
                </a:cubicBezTo>
                <a:cubicBezTo>
                  <a:pt x="3961564" y="295392"/>
                  <a:pt x="3961564" y="295392"/>
                  <a:pt x="3970694" y="304066"/>
                </a:cubicBezTo>
                <a:cubicBezTo>
                  <a:pt x="3970694" y="304066"/>
                  <a:pt x="3970694" y="304066"/>
                  <a:pt x="3960862" y="295392"/>
                </a:cubicBezTo>
                <a:cubicBezTo>
                  <a:pt x="3960862" y="295392"/>
                  <a:pt x="3960862" y="295392"/>
                  <a:pt x="3639186" y="570600"/>
                </a:cubicBezTo>
                <a:cubicBezTo>
                  <a:pt x="3639186" y="570600"/>
                  <a:pt x="3639186" y="570600"/>
                  <a:pt x="3639186" y="589526"/>
                </a:cubicBezTo>
                <a:cubicBezTo>
                  <a:pt x="3639186" y="589526"/>
                  <a:pt x="3639186" y="589526"/>
                  <a:pt x="3651126" y="599777"/>
                </a:cubicBezTo>
                <a:cubicBezTo>
                  <a:pt x="3651126" y="599777"/>
                  <a:pt x="3651126" y="599777"/>
                  <a:pt x="3651126" y="587160"/>
                </a:cubicBezTo>
                <a:cubicBezTo>
                  <a:pt x="3651126" y="587160"/>
                  <a:pt x="3651126" y="587160"/>
                  <a:pt x="3972801" y="867888"/>
                </a:cubicBezTo>
                <a:cubicBezTo>
                  <a:pt x="3972801" y="867888"/>
                  <a:pt x="3972801" y="867888"/>
                  <a:pt x="3972801" y="1214067"/>
                </a:cubicBezTo>
                <a:cubicBezTo>
                  <a:pt x="3972801" y="1214067"/>
                  <a:pt x="3972801" y="1214067"/>
                  <a:pt x="3651126" y="933339"/>
                </a:cubicBezTo>
                <a:cubicBezTo>
                  <a:pt x="3651126" y="933339"/>
                  <a:pt x="3651126" y="933339"/>
                  <a:pt x="3651126" y="600566"/>
                </a:cubicBezTo>
                <a:cubicBezTo>
                  <a:pt x="3651126" y="600566"/>
                  <a:pt x="3651126" y="600566"/>
                  <a:pt x="3639186" y="590314"/>
                </a:cubicBezTo>
                <a:cubicBezTo>
                  <a:pt x="3639186" y="590314"/>
                  <a:pt x="3639186" y="590314"/>
                  <a:pt x="3639186" y="938859"/>
                </a:cubicBezTo>
                <a:cubicBezTo>
                  <a:pt x="3639186" y="938859"/>
                  <a:pt x="3639186" y="938859"/>
                  <a:pt x="3306976" y="1221952"/>
                </a:cubicBezTo>
                <a:cubicBezTo>
                  <a:pt x="3306976" y="1221952"/>
                  <a:pt x="3306976" y="1221952"/>
                  <a:pt x="3306976" y="1591788"/>
                </a:cubicBezTo>
                <a:cubicBezTo>
                  <a:pt x="3306976" y="1591788"/>
                  <a:pt x="3306976" y="1591788"/>
                  <a:pt x="3624438" y="1867785"/>
                </a:cubicBezTo>
                <a:cubicBezTo>
                  <a:pt x="3624438" y="1867785"/>
                  <a:pt x="3624438" y="1867785"/>
                  <a:pt x="3624438" y="1851225"/>
                </a:cubicBezTo>
                <a:lnTo>
                  <a:pt x="3318214" y="1585480"/>
                </a:lnTo>
                <a:cubicBezTo>
                  <a:pt x="3318214" y="1585480"/>
                  <a:pt x="3318214" y="1585480"/>
                  <a:pt x="3318214" y="1238512"/>
                </a:cubicBezTo>
                <a:cubicBezTo>
                  <a:pt x="3318214" y="1238512"/>
                  <a:pt x="3318214" y="1238512"/>
                  <a:pt x="3624438" y="1505046"/>
                </a:cubicBezTo>
                <a:cubicBezTo>
                  <a:pt x="3624438" y="1505046"/>
                  <a:pt x="3624438" y="1505046"/>
                  <a:pt x="3624438" y="1488487"/>
                </a:cubicBezTo>
                <a:cubicBezTo>
                  <a:pt x="3624438" y="1488487"/>
                  <a:pt x="3624438" y="1488487"/>
                  <a:pt x="3322428" y="1225107"/>
                </a:cubicBezTo>
                <a:cubicBezTo>
                  <a:pt x="3322428" y="1225107"/>
                  <a:pt x="3322428" y="1225107"/>
                  <a:pt x="3647615" y="947533"/>
                </a:cubicBezTo>
                <a:cubicBezTo>
                  <a:pt x="3647615" y="947533"/>
                  <a:pt x="3647615" y="947533"/>
                  <a:pt x="3972100" y="1230627"/>
                </a:cubicBezTo>
                <a:cubicBezTo>
                  <a:pt x="3972100" y="1230627"/>
                  <a:pt x="3972100" y="1230627"/>
                  <a:pt x="3646912" y="1508201"/>
                </a:cubicBezTo>
                <a:cubicBezTo>
                  <a:pt x="3646912" y="1508201"/>
                  <a:pt x="3646912" y="1508201"/>
                  <a:pt x="3625139" y="1489275"/>
                </a:cubicBezTo>
                <a:cubicBezTo>
                  <a:pt x="3625139" y="1489275"/>
                  <a:pt x="3625139" y="1489275"/>
                  <a:pt x="3625139" y="1505835"/>
                </a:cubicBezTo>
                <a:cubicBezTo>
                  <a:pt x="3625139" y="1505835"/>
                  <a:pt x="3625139" y="1505835"/>
                  <a:pt x="3640591" y="1519240"/>
                </a:cubicBezTo>
                <a:cubicBezTo>
                  <a:pt x="3640591" y="1519240"/>
                  <a:pt x="3640591" y="1519240"/>
                  <a:pt x="3640591" y="1865419"/>
                </a:cubicBezTo>
                <a:cubicBezTo>
                  <a:pt x="3640591" y="1865419"/>
                  <a:pt x="3640591" y="1865419"/>
                  <a:pt x="3625139" y="1852014"/>
                </a:cubicBezTo>
                <a:cubicBezTo>
                  <a:pt x="3625139" y="1852014"/>
                  <a:pt x="3625139" y="1852014"/>
                  <a:pt x="3625139" y="1868573"/>
                </a:cubicBezTo>
                <a:cubicBezTo>
                  <a:pt x="3625139" y="1868573"/>
                  <a:pt x="3625139" y="1868573"/>
                  <a:pt x="3639186" y="1881190"/>
                </a:cubicBezTo>
                <a:cubicBezTo>
                  <a:pt x="3639186" y="1881190"/>
                  <a:pt x="3639186" y="1881190"/>
                  <a:pt x="3639186" y="2058617"/>
                </a:cubicBezTo>
                <a:cubicBezTo>
                  <a:pt x="3639186" y="2058617"/>
                  <a:pt x="3639186" y="2058617"/>
                  <a:pt x="3651126" y="2060194"/>
                </a:cubicBezTo>
                <a:cubicBezTo>
                  <a:pt x="3651126" y="2060194"/>
                  <a:pt x="3651126" y="2060194"/>
                  <a:pt x="3651126" y="1885922"/>
                </a:cubicBezTo>
                <a:cubicBezTo>
                  <a:pt x="3651126" y="1885922"/>
                  <a:pt x="3651126" y="1885922"/>
                  <a:pt x="3821095" y="2034172"/>
                </a:cubicBezTo>
                <a:cubicBezTo>
                  <a:pt x="3821095" y="2034172"/>
                  <a:pt x="3821095" y="2034172"/>
                  <a:pt x="3828118" y="2023920"/>
                </a:cubicBezTo>
                <a:cubicBezTo>
                  <a:pt x="3828118" y="2023920"/>
                  <a:pt x="3828118" y="2023920"/>
                  <a:pt x="3821095" y="2034960"/>
                </a:cubicBezTo>
                <a:cubicBezTo>
                  <a:pt x="3821095" y="2034960"/>
                  <a:pt x="3821095" y="2034960"/>
                  <a:pt x="3972801" y="2166650"/>
                </a:cubicBezTo>
                <a:cubicBezTo>
                  <a:pt x="3972801" y="2166650"/>
                  <a:pt x="3972801" y="2166650"/>
                  <a:pt x="3972801" y="2513617"/>
                </a:cubicBezTo>
                <a:cubicBezTo>
                  <a:pt x="3972801" y="2513617"/>
                  <a:pt x="3972801" y="2513617"/>
                  <a:pt x="3651126" y="2232889"/>
                </a:cubicBezTo>
                <a:cubicBezTo>
                  <a:pt x="3651126" y="2232889"/>
                  <a:pt x="3651126" y="2232889"/>
                  <a:pt x="3651126" y="2060983"/>
                </a:cubicBezTo>
                <a:cubicBezTo>
                  <a:pt x="3651126" y="2060983"/>
                  <a:pt x="3651126" y="2060983"/>
                  <a:pt x="3639186" y="2059405"/>
                </a:cubicBezTo>
                <a:cubicBezTo>
                  <a:pt x="3639186" y="2059405"/>
                  <a:pt x="3639186" y="2059405"/>
                  <a:pt x="3639186" y="2238409"/>
                </a:cubicBezTo>
                <a:cubicBezTo>
                  <a:pt x="3639186" y="2238409"/>
                  <a:pt x="3639186" y="2238409"/>
                  <a:pt x="3423566" y="2422144"/>
                </a:cubicBezTo>
                <a:cubicBezTo>
                  <a:pt x="3423566" y="2422144"/>
                  <a:pt x="3423566" y="2422144"/>
                  <a:pt x="3435506" y="2428452"/>
                </a:cubicBezTo>
                <a:cubicBezTo>
                  <a:pt x="3435506" y="2428452"/>
                  <a:pt x="3435506" y="2428452"/>
                  <a:pt x="3647615" y="2247872"/>
                </a:cubicBezTo>
                <a:cubicBezTo>
                  <a:pt x="3647615" y="2247872"/>
                  <a:pt x="3647615" y="2247872"/>
                  <a:pt x="3972100" y="2530177"/>
                </a:cubicBezTo>
                <a:cubicBezTo>
                  <a:pt x="3972100" y="2530177"/>
                  <a:pt x="3972100" y="2530177"/>
                  <a:pt x="3646912" y="2807751"/>
                </a:cubicBezTo>
                <a:cubicBezTo>
                  <a:pt x="3646912" y="2807751"/>
                  <a:pt x="3646912" y="2807751"/>
                  <a:pt x="3322428" y="2525446"/>
                </a:cubicBezTo>
                <a:cubicBezTo>
                  <a:pt x="3322428" y="2525446"/>
                  <a:pt x="3322428" y="2525446"/>
                  <a:pt x="3434803" y="2429241"/>
                </a:cubicBezTo>
                <a:cubicBezTo>
                  <a:pt x="3434803" y="2429241"/>
                  <a:pt x="3434803" y="2429241"/>
                  <a:pt x="3422863" y="2422933"/>
                </a:cubicBezTo>
                <a:cubicBezTo>
                  <a:pt x="3422863" y="2422933"/>
                  <a:pt x="3422863" y="2422933"/>
                  <a:pt x="3306976" y="2522291"/>
                </a:cubicBezTo>
                <a:cubicBezTo>
                  <a:pt x="3306976" y="2522291"/>
                  <a:pt x="3306976" y="2522291"/>
                  <a:pt x="3306976" y="2773054"/>
                </a:cubicBezTo>
                <a:cubicBezTo>
                  <a:pt x="3306976" y="2773054"/>
                  <a:pt x="3306976" y="2773054"/>
                  <a:pt x="3318214" y="2778574"/>
                </a:cubicBezTo>
                <a:cubicBezTo>
                  <a:pt x="3318214" y="2778574"/>
                  <a:pt x="3318214" y="2778574"/>
                  <a:pt x="3318214" y="2538851"/>
                </a:cubicBezTo>
                <a:cubicBezTo>
                  <a:pt x="3318214" y="2538851"/>
                  <a:pt x="3318214" y="2538851"/>
                  <a:pt x="3640591" y="2819579"/>
                </a:cubicBezTo>
                <a:cubicBezTo>
                  <a:pt x="3640591" y="2819579"/>
                  <a:pt x="3640591" y="2819579"/>
                  <a:pt x="3640591" y="3165758"/>
                </a:cubicBezTo>
                <a:cubicBezTo>
                  <a:pt x="3640591" y="3165758"/>
                  <a:pt x="3640591" y="3165758"/>
                  <a:pt x="3318214" y="2885030"/>
                </a:cubicBezTo>
                <a:cubicBezTo>
                  <a:pt x="3318214" y="2885030"/>
                  <a:pt x="3318214" y="2885030"/>
                  <a:pt x="3318214" y="2779363"/>
                </a:cubicBezTo>
                <a:cubicBezTo>
                  <a:pt x="3318214" y="2779363"/>
                  <a:pt x="3318214" y="2779363"/>
                  <a:pt x="3306976" y="2773843"/>
                </a:cubicBezTo>
                <a:cubicBezTo>
                  <a:pt x="3306976" y="2773843"/>
                  <a:pt x="3306976" y="2773843"/>
                  <a:pt x="3306976" y="2891339"/>
                </a:cubicBezTo>
                <a:cubicBezTo>
                  <a:pt x="3306976" y="2891339"/>
                  <a:pt x="3306976" y="2891339"/>
                  <a:pt x="3646210" y="3187049"/>
                </a:cubicBezTo>
                <a:cubicBezTo>
                  <a:pt x="3646210" y="3187049"/>
                  <a:pt x="3646210" y="3187049"/>
                  <a:pt x="3984040" y="2899224"/>
                </a:cubicBezTo>
                <a:cubicBezTo>
                  <a:pt x="3984040" y="2899224"/>
                  <a:pt x="3984040" y="2899224"/>
                  <a:pt x="4064809" y="2969406"/>
                </a:cubicBezTo>
                <a:cubicBezTo>
                  <a:pt x="4064809" y="2969406"/>
                  <a:pt x="4064809" y="2969406"/>
                  <a:pt x="4307822" y="3180741"/>
                </a:cubicBezTo>
                <a:cubicBezTo>
                  <a:pt x="4307822" y="3180741"/>
                  <a:pt x="4307822" y="3180741"/>
                  <a:pt x="4307822" y="3519034"/>
                </a:cubicBezTo>
                <a:cubicBezTo>
                  <a:pt x="4307822" y="3519034"/>
                  <a:pt x="4307822" y="3519034"/>
                  <a:pt x="4319762" y="3519034"/>
                </a:cubicBezTo>
                <a:cubicBezTo>
                  <a:pt x="4319762" y="3519034"/>
                  <a:pt x="4319762" y="3519034"/>
                  <a:pt x="4319762" y="3500109"/>
                </a:cubicBezTo>
                <a:cubicBezTo>
                  <a:pt x="4319762" y="3500109"/>
                  <a:pt x="4319762" y="3500109"/>
                  <a:pt x="4319762" y="3186261"/>
                </a:cubicBezTo>
                <a:cubicBezTo>
                  <a:pt x="4319762" y="3186261"/>
                  <a:pt x="4319762" y="3186261"/>
                  <a:pt x="4642139" y="3466989"/>
                </a:cubicBezTo>
                <a:cubicBezTo>
                  <a:pt x="4642139" y="3466989"/>
                  <a:pt x="4642139" y="3466989"/>
                  <a:pt x="4642139" y="3495377"/>
                </a:cubicBezTo>
                <a:cubicBezTo>
                  <a:pt x="4642139" y="3495377"/>
                  <a:pt x="4642139" y="3495377"/>
                  <a:pt x="4642139" y="3812379"/>
                </a:cubicBezTo>
                <a:cubicBezTo>
                  <a:pt x="4642139" y="3812379"/>
                  <a:pt x="4642139" y="3812379"/>
                  <a:pt x="4319762" y="3532439"/>
                </a:cubicBezTo>
                <a:cubicBezTo>
                  <a:pt x="4319762" y="3532439"/>
                  <a:pt x="4319762" y="3532439"/>
                  <a:pt x="4319762" y="3519822"/>
                </a:cubicBezTo>
                <a:cubicBezTo>
                  <a:pt x="4319762" y="3519822"/>
                  <a:pt x="4319762" y="3519822"/>
                  <a:pt x="4307822" y="3519822"/>
                </a:cubicBezTo>
                <a:cubicBezTo>
                  <a:pt x="4307822" y="3519822"/>
                  <a:pt x="4307822" y="3519822"/>
                  <a:pt x="4307822" y="3531651"/>
                </a:cubicBezTo>
                <a:cubicBezTo>
                  <a:pt x="4307822" y="3531651"/>
                  <a:pt x="4307822" y="3531651"/>
                  <a:pt x="4293775" y="3543479"/>
                </a:cubicBezTo>
                <a:cubicBezTo>
                  <a:pt x="4293775" y="3543479"/>
                  <a:pt x="4293775" y="3543479"/>
                  <a:pt x="4302905" y="3552154"/>
                </a:cubicBezTo>
                <a:cubicBezTo>
                  <a:pt x="4302905" y="3552154"/>
                  <a:pt x="4302905" y="3552154"/>
                  <a:pt x="4293072" y="3544268"/>
                </a:cubicBezTo>
                <a:cubicBezTo>
                  <a:pt x="4293072" y="3544268"/>
                  <a:pt x="4293072" y="3544268"/>
                  <a:pt x="3971397" y="3818688"/>
                </a:cubicBezTo>
                <a:cubicBezTo>
                  <a:pt x="3971397" y="3818688"/>
                  <a:pt x="3971397" y="3818688"/>
                  <a:pt x="3971397" y="3838402"/>
                </a:cubicBezTo>
                <a:cubicBezTo>
                  <a:pt x="3971397" y="3838402"/>
                  <a:pt x="3971397" y="3838402"/>
                  <a:pt x="3983337" y="3848653"/>
                </a:cubicBezTo>
                <a:cubicBezTo>
                  <a:pt x="3983337" y="3848653"/>
                  <a:pt x="3983337" y="3848653"/>
                  <a:pt x="3983337" y="3835248"/>
                </a:cubicBezTo>
                <a:cubicBezTo>
                  <a:pt x="3983337" y="3835248"/>
                  <a:pt x="3983337" y="3835248"/>
                  <a:pt x="4305715" y="4115975"/>
                </a:cubicBezTo>
                <a:cubicBezTo>
                  <a:pt x="4305715" y="4115975"/>
                  <a:pt x="4305715" y="4115975"/>
                  <a:pt x="4305715" y="4462154"/>
                </a:cubicBezTo>
                <a:cubicBezTo>
                  <a:pt x="4305715" y="4462154"/>
                  <a:pt x="4305715" y="4462154"/>
                  <a:pt x="3983337" y="4182215"/>
                </a:cubicBezTo>
                <a:cubicBezTo>
                  <a:pt x="3983337" y="4182215"/>
                  <a:pt x="3983337" y="4182215"/>
                  <a:pt x="3983337" y="3849441"/>
                </a:cubicBezTo>
                <a:cubicBezTo>
                  <a:pt x="3983337" y="3849441"/>
                  <a:pt x="3983337" y="3849441"/>
                  <a:pt x="3971397" y="3839190"/>
                </a:cubicBezTo>
                <a:cubicBezTo>
                  <a:pt x="3971397" y="3839190"/>
                  <a:pt x="3971397" y="3839190"/>
                  <a:pt x="3971397" y="4186946"/>
                </a:cubicBezTo>
                <a:cubicBezTo>
                  <a:pt x="3971397" y="4186946"/>
                  <a:pt x="3971397" y="4186946"/>
                  <a:pt x="3639186" y="4470828"/>
                </a:cubicBezTo>
                <a:cubicBezTo>
                  <a:pt x="3639186" y="4470828"/>
                  <a:pt x="3639186" y="4470828"/>
                  <a:pt x="3639186" y="4839875"/>
                </a:cubicBezTo>
                <a:cubicBezTo>
                  <a:pt x="3639186" y="4839875"/>
                  <a:pt x="3639186" y="4839875"/>
                  <a:pt x="3956647" y="5116661"/>
                </a:cubicBezTo>
                <a:cubicBezTo>
                  <a:pt x="3956647" y="5116661"/>
                  <a:pt x="3956647" y="5116661"/>
                  <a:pt x="3956647" y="5100101"/>
                </a:cubicBezTo>
                <a:cubicBezTo>
                  <a:pt x="3956647" y="5100101"/>
                  <a:pt x="3956647" y="5100101"/>
                  <a:pt x="3651126" y="4833567"/>
                </a:cubicBezTo>
                <a:cubicBezTo>
                  <a:pt x="3651126" y="4833567"/>
                  <a:pt x="3651126" y="4833567"/>
                  <a:pt x="3651126" y="4487388"/>
                </a:cubicBezTo>
                <a:cubicBezTo>
                  <a:pt x="3651126" y="4487388"/>
                  <a:pt x="3651126" y="4487388"/>
                  <a:pt x="3956647" y="4753134"/>
                </a:cubicBezTo>
                <a:cubicBezTo>
                  <a:pt x="3956647" y="4753134"/>
                  <a:pt x="3956647" y="4753134"/>
                  <a:pt x="3956647" y="4737362"/>
                </a:cubicBezTo>
                <a:cubicBezTo>
                  <a:pt x="3956647" y="4737362"/>
                  <a:pt x="3956647" y="4737362"/>
                  <a:pt x="3654638" y="4473983"/>
                </a:cubicBezTo>
                <a:cubicBezTo>
                  <a:pt x="3654638" y="4473983"/>
                  <a:pt x="3654638" y="4473983"/>
                  <a:pt x="3979825" y="4196409"/>
                </a:cubicBezTo>
                <a:cubicBezTo>
                  <a:pt x="3979825" y="4196409"/>
                  <a:pt x="3979825" y="4196409"/>
                  <a:pt x="4304309" y="4478714"/>
                </a:cubicBezTo>
                <a:cubicBezTo>
                  <a:pt x="4304309" y="4478714"/>
                  <a:pt x="4304309" y="4478714"/>
                  <a:pt x="3979123" y="4756288"/>
                </a:cubicBezTo>
                <a:cubicBezTo>
                  <a:pt x="3979123" y="4756288"/>
                  <a:pt x="3979123" y="4756288"/>
                  <a:pt x="3957350" y="4737362"/>
                </a:cubicBezTo>
                <a:cubicBezTo>
                  <a:pt x="3957350" y="4737362"/>
                  <a:pt x="3957350" y="4737362"/>
                  <a:pt x="3957350" y="4753922"/>
                </a:cubicBezTo>
                <a:cubicBezTo>
                  <a:pt x="3957350" y="4753922"/>
                  <a:pt x="3957350" y="4753922"/>
                  <a:pt x="3973504" y="4768116"/>
                </a:cubicBezTo>
                <a:cubicBezTo>
                  <a:pt x="3973504" y="4768116"/>
                  <a:pt x="3973504" y="4768116"/>
                  <a:pt x="3973504" y="5114295"/>
                </a:cubicBezTo>
                <a:cubicBezTo>
                  <a:pt x="3973504" y="5114295"/>
                  <a:pt x="3973504" y="5114295"/>
                  <a:pt x="3957350" y="5100101"/>
                </a:cubicBezTo>
                <a:cubicBezTo>
                  <a:pt x="3957350" y="5100101"/>
                  <a:pt x="3957350" y="5100101"/>
                  <a:pt x="3957350" y="5116661"/>
                </a:cubicBezTo>
                <a:cubicBezTo>
                  <a:pt x="3957350" y="5116661"/>
                  <a:pt x="3957350" y="5116661"/>
                  <a:pt x="3971397" y="5129278"/>
                </a:cubicBezTo>
                <a:cubicBezTo>
                  <a:pt x="3971397" y="5129278"/>
                  <a:pt x="3971397" y="5129278"/>
                  <a:pt x="3971397" y="5306704"/>
                </a:cubicBezTo>
                <a:cubicBezTo>
                  <a:pt x="3971397" y="5306704"/>
                  <a:pt x="3971397" y="5306704"/>
                  <a:pt x="3983337" y="5309070"/>
                </a:cubicBezTo>
                <a:cubicBezTo>
                  <a:pt x="3983337" y="5309070"/>
                  <a:pt x="3983337" y="5309070"/>
                  <a:pt x="3983337" y="5134798"/>
                </a:cubicBezTo>
                <a:cubicBezTo>
                  <a:pt x="3983337" y="5134798"/>
                  <a:pt x="3983337" y="5134798"/>
                  <a:pt x="4153305" y="5283047"/>
                </a:cubicBezTo>
                <a:cubicBezTo>
                  <a:pt x="4153305" y="5283047"/>
                  <a:pt x="4153305" y="5283047"/>
                  <a:pt x="4160329" y="5272008"/>
                </a:cubicBezTo>
                <a:cubicBezTo>
                  <a:pt x="4160329" y="5272008"/>
                  <a:pt x="4160329" y="5272008"/>
                  <a:pt x="3991063" y="5125335"/>
                </a:cubicBezTo>
                <a:cubicBezTo>
                  <a:pt x="3991063" y="5125335"/>
                  <a:pt x="3991063" y="5125335"/>
                  <a:pt x="4316249" y="4847761"/>
                </a:cubicBezTo>
                <a:cubicBezTo>
                  <a:pt x="4316249" y="4847761"/>
                  <a:pt x="4316249" y="4847761"/>
                  <a:pt x="4392103" y="4913212"/>
                </a:cubicBezTo>
                <a:cubicBezTo>
                  <a:pt x="4392103" y="4913212"/>
                  <a:pt x="4392103" y="4913212"/>
                  <a:pt x="4636520" y="5126124"/>
                </a:cubicBezTo>
                <a:cubicBezTo>
                  <a:pt x="4636520" y="5126124"/>
                  <a:pt x="4636520" y="5126124"/>
                  <a:pt x="4311333" y="5403697"/>
                </a:cubicBezTo>
                <a:cubicBezTo>
                  <a:pt x="4311333" y="5403697"/>
                  <a:pt x="4311333" y="5403697"/>
                  <a:pt x="4160329" y="5272796"/>
                </a:cubicBezTo>
                <a:cubicBezTo>
                  <a:pt x="4160329" y="5272796"/>
                  <a:pt x="4160329" y="5272796"/>
                  <a:pt x="4154007" y="5283047"/>
                </a:cubicBezTo>
                <a:cubicBezTo>
                  <a:pt x="4154007" y="5283047"/>
                  <a:pt x="4154007" y="5283047"/>
                  <a:pt x="4305715" y="5415526"/>
                </a:cubicBezTo>
                <a:cubicBezTo>
                  <a:pt x="4305715" y="5415526"/>
                  <a:pt x="4305715" y="5415526"/>
                  <a:pt x="4305715" y="5761705"/>
                </a:cubicBezTo>
                <a:cubicBezTo>
                  <a:pt x="4305715" y="5761705"/>
                  <a:pt x="4305715" y="5761705"/>
                  <a:pt x="3983337" y="5480976"/>
                </a:cubicBezTo>
                <a:cubicBezTo>
                  <a:pt x="3983337" y="5480976"/>
                  <a:pt x="3983337" y="5480976"/>
                  <a:pt x="3983337" y="5309858"/>
                </a:cubicBezTo>
                <a:cubicBezTo>
                  <a:pt x="3983337" y="5309858"/>
                  <a:pt x="3983337" y="5309858"/>
                  <a:pt x="3971397" y="5307493"/>
                </a:cubicBezTo>
                <a:cubicBezTo>
                  <a:pt x="3971397" y="5307493"/>
                  <a:pt x="3971397" y="5307493"/>
                  <a:pt x="3971397" y="5487285"/>
                </a:cubicBezTo>
                <a:cubicBezTo>
                  <a:pt x="3971397" y="5487285"/>
                  <a:pt x="3971397" y="5487285"/>
                  <a:pt x="3755776" y="5671020"/>
                </a:cubicBezTo>
                <a:cubicBezTo>
                  <a:pt x="3755776" y="5671020"/>
                  <a:pt x="3755776" y="5671020"/>
                  <a:pt x="3639186" y="5770379"/>
                </a:cubicBezTo>
                <a:cubicBezTo>
                  <a:pt x="3639186" y="5770379"/>
                  <a:pt x="3639186" y="5770379"/>
                  <a:pt x="3639186" y="6021141"/>
                </a:cubicBezTo>
                <a:cubicBezTo>
                  <a:pt x="3639186" y="6021141"/>
                  <a:pt x="3639186" y="6021141"/>
                  <a:pt x="3651126" y="6026661"/>
                </a:cubicBezTo>
                <a:cubicBezTo>
                  <a:pt x="3651126" y="6026661"/>
                  <a:pt x="3651126" y="6026661"/>
                  <a:pt x="3651126" y="5786939"/>
                </a:cubicBezTo>
                <a:cubicBezTo>
                  <a:pt x="3651126" y="5786939"/>
                  <a:pt x="3651126" y="5786939"/>
                  <a:pt x="3973504" y="6067667"/>
                </a:cubicBezTo>
                <a:cubicBezTo>
                  <a:pt x="3973504" y="6067667"/>
                  <a:pt x="3973504" y="6067667"/>
                  <a:pt x="3973504" y="6413845"/>
                </a:cubicBezTo>
                <a:cubicBezTo>
                  <a:pt x="3973504" y="6413845"/>
                  <a:pt x="3973504" y="6413845"/>
                  <a:pt x="3651126" y="6133906"/>
                </a:cubicBezTo>
                <a:cubicBezTo>
                  <a:pt x="3651126" y="6133906"/>
                  <a:pt x="3651126" y="6133906"/>
                  <a:pt x="3651126" y="6027450"/>
                </a:cubicBezTo>
                <a:cubicBezTo>
                  <a:pt x="3651126" y="6027450"/>
                  <a:pt x="3651126" y="6027450"/>
                  <a:pt x="3639186" y="6021930"/>
                </a:cubicBezTo>
                <a:cubicBezTo>
                  <a:pt x="3639186" y="6021930"/>
                  <a:pt x="3639186" y="6021930"/>
                  <a:pt x="3639186" y="6140214"/>
                </a:cubicBezTo>
                <a:cubicBezTo>
                  <a:pt x="3639186" y="6140214"/>
                  <a:pt x="3639186" y="6140214"/>
                  <a:pt x="3979123" y="6435925"/>
                </a:cubicBezTo>
                <a:cubicBezTo>
                  <a:pt x="3979123" y="6435925"/>
                  <a:pt x="3979123" y="6435925"/>
                  <a:pt x="4316249" y="6147311"/>
                </a:cubicBezTo>
                <a:cubicBezTo>
                  <a:pt x="4316249" y="6147311"/>
                  <a:pt x="4316249" y="6147311"/>
                  <a:pt x="4397020" y="6217493"/>
                </a:cubicBezTo>
                <a:cubicBezTo>
                  <a:pt x="4397020" y="6217493"/>
                  <a:pt x="4397020" y="6217493"/>
                  <a:pt x="4403341" y="6206454"/>
                </a:cubicBezTo>
                <a:cubicBezTo>
                  <a:pt x="4403341" y="6206454"/>
                  <a:pt x="4403341" y="6206454"/>
                  <a:pt x="4397722" y="6218282"/>
                </a:cubicBezTo>
                <a:cubicBezTo>
                  <a:pt x="4397722" y="6218282"/>
                  <a:pt x="4397722" y="6218282"/>
                  <a:pt x="4640032" y="6429617"/>
                </a:cubicBezTo>
                <a:cubicBezTo>
                  <a:pt x="4640032" y="6429617"/>
                  <a:pt x="4640032" y="6429617"/>
                  <a:pt x="4640032" y="6784470"/>
                </a:cubicBezTo>
                <a:cubicBezTo>
                  <a:pt x="4640032" y="6784470"/>
                  <a:pt x="4640032" y="6784470"/>
                  <a:pt x="4583142" y="6833040"/>
                </a:cubicBezTo>
                <a:lnTo>
                  <a:pt x="4553907" y="6858000"/>
                </a:lnTo>
                <a:lnTo>
                  <a:pt x="303847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36000" tIns="900000">
            <a:noAutofit/>
          </a:bodyPr>
          <a:lstStyle>
            <a:lvl1pPr algn="l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/>
              <a:t>Insérez ou glissez votre image ici</a:t>
            </a:r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90519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haut +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Visuel  haut + contenu</a:t>
            </a:r>
          </a:p>
          <a:p>
            <a:endParaRPr lang="fr-FR" sz="12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9BDF78EF-B925-4A77-F088-A8970BDC4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3381829"/>
            <a:ext cx="10836275" cy="253160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6C622DF-824A-7030-FF06-98A537DB20A5}"/>
              </a:ext>
            </a:extLst>
          </p:cNvPr>
          <p:cNvSpPr txBox="1"/>
          <p:nvPr userDrawn="1"/>
        </p:nvSpPr>
        <p:spPr>
          <a:xfrm>
            <a:off x="-101600" y="68580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Astuce :Après avoir insérez votre image, adaptez si besoin la couleur du texte en fonction de celle-ci</a:t>
            </a:r>
          </a:p>
          <a:p>
            <a:endParaRPr lang="fr-FR" sz="12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285252E3-9176-AD7B-44E7-02A49D473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9314"/>
            <a:ext cx="10728325" cy="1084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5B768F97-EB7A-FDD7-6E36-781A0783E3F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27685"/>
            <a:ext cx="12086611" cy="2408285"/>
          </a:xfrm>
          <a:custGeom>
            <a:avLst/>
            <a:gdLst>
              <a:gd name="connsiteX0" fmla="*/ 11874479 w 12086611"/>
              <a:gd name="connsiteY0" fmla="*/ 2376194 h 2408285"/>
              <a:gd name="connsiteX1" fmla="*/ 11897822 w 12086611"/>
              <a:gd name="connsiteY1" fmla="*/ 2397884 h 2408285"/>
              <a:gd name="connsiteX2" fmla="*/ 11898186 w 12086611"/>
              <a:gd name="connsiteY2" fmla="*/ 2398222 h 2408285"/>
              <a:gd name="connsiteX3" fmla="*/ 11850311 w 12086611"/>
              <a:gd name="connsiteY3" fmla="*/ 2398222 h 2408285"/>
              <a:gd name="connsiteX4" fmla="*/ 11852466 w 12086611"/>
              <a:gd name="connsiteY4" fmla="*/ 2396257 h 2408285"/>
              <a:gd name="connsiteX5" fmla="*/ 11875838 w 12086611"/>
              <a:gd name="connsiteY5" fmla="*/ 2252563 h 2408285"/>
              <a:gd name="connsiteX6" fmla="*/ 11979865 w 12086611"/>
              <a:gd name="connsiteY6" fmla="*/ 2349082 h 2408285"/>
              <a:gd name="connsiteX7" fmla="*/ 11979865 w 12086611"/>
              <a:gd name="connsiteY7" fmla="*/ 2378140 h 2408285"/>
              <a:gd name="connsiteX8" fmla="*/ 11979865 w 12086611"/>
              <a:gd name="connsiteY8" fmla="*/ 2398222 h 2408285"/>
              <a:gd name="connsiteX9" fmla="*/ 11904568 w 12086611"/>
              <a:gd name="connsiteY9" fmla="*/ 2398222 h 2408285"/>
              <a:gd name="connsiteX10" fmla="*/ 11903035 w 12086611"/>
              <a:gd name="connsiteY10" fmla="*/ 2396799 h 2408285"/>
              <a:gd name="connsiteX11" fmla="*/ 11897822 w 12086611"/>
              <a:gd name="connsiteY11" fmla="*/ 2397884 h 2408285"/>
              <a:gd name="connsiteX12" fmla="*/ 11902808 w 12086611"/>
              <a:gd name="connsiteY12" fmla="*/ 2396528 h 2408285"/>
              <a:gd name="connsiteX13" fmla="*/ 11875838 w 12086611"/>
              <a:gd name="connsiteY13" fmla="*/ 2371585 h 2408285"/>
              <a:gd name="connsiteX14" fmla="*/ 11768639 w 12086611"/>
              <a:gd name="connsiteY14" fmla="*/ 2029973 h 2408285"/>
              <a:gd name="connsiteX15" fmla="*/ 11835724 w 12086611"/>
              <a:gd name="connsiteY15" fmla="*/ 2092331 h 2408285"/>
              <a:gd name="connsiteX16" fmla="*/ 11872666 w 12086611"/>
              <a:gd name="connsiteY16" fmla="*/ 2126492 h 2408285"/>
              <a:gd name="connsiteX17" fmla="*/ 11872666 w 12086611"/>
              <a:gd name="connsiteY17" fmla="*/ 2245514 h 2408285"/>
              <a:gd name="connsiteX18" fmla="*/ 11795609 w 12086611"/>
              <a:gd name="connsiteY18" fmla="*/ 2174210 h 2408285"/>
              <a:gd name="connsiteX19" fmla="*/ 11768639 w 12086611"/>
              <a:gd name="connsiteY19" fmla="*/ 2149266 h 2408285"/>
              <a:gd name="connsiteX20" fmla="*/ 11658947 w 12086611"/>
              <a:gd name="connsiteY20" fmla="*/ 1929930 h 2408285"/>
              <a:gd name="connsiteX21" fmla="*/ 11763653 w 12086611"/>
              <a:gd name="connsiteY21" fmla="*/ 2027262 h 2408285"/>
              <a:gd name="connsiteX22" fmla="*/ 11658721 w 12086611"/>
              <a:gd name="connsiteY22" fmla="*/ 2122697 h 2408285"/>
              <a:gd name="connsiteX23" fmla="*/ 11554014 w 12086611"/>
              <a:gd name="connsiteY23" fmla="*/ 2025364 h 2408285"/>
              <a:gd name="connsiteX24" fmla="*/ 11590503 w 12086611"/>
              <a:gd name="connsiteY24" fmla="*/ 1992287 h 2408285"/>
              <a:gd name="connsiteX25" fmla="*/ 11983265 w 12086611"/>
              <a:gd name="connsiteY25" fmla="*/ 1707069 h 2408285"/>
              <a:gd name="connsiteX26" fmla="*/ 12086611 w 12086611"/>
              <a:gd name="connsiteY26" fmla="*/ 1802775 h 2408285"/>
              <a:gd name="connsiteX27" fmla="*/ 11981678 w 12086611"/>
              <a:gd name="connsiteY27" fmla="*/ 1898209 h 2408285"/>
              <a:gd name="connsiteX28" fmla="*/ 11946776 w 12086611"/>
              <a:gd name="connsiteY28" fmla="*/ 1865674 h 2408285"/>
              <a:gd name="connsiteX29" fmla="*/ 11944736 w 12086611"/>
              <a:gd name="connsiteY29" fmla="*/ 1869741 h 2408285"/>
              <a:gd name="connsiteX30" fmla="*/ 11979865 w 12086611"/>
              <a:gd name="connsiteY30" fmla="*/ 1902276 h 2408285"/>
              <a:gd name="connsiteX31" fmla="*/ 11979865 w 12086611"/>
              <a:gd name="connsiteY31" fmla="*/ 2021298 h 2408285"/>
              <a:gd name="connsiteX32" fmla="*/ 11904621 w 12086611"/>
              <a:gd name="connsiteY32" fmla="*/ 1951619 h 2408285"/>
              <a:gd name="connsiteX33" fmla="*/ 11902582 w 12086611"/>
              <a:gd name="connsiteY33" fmla="*/ 1955957 h 2408285"/>
              <a:gd name="connsiteX34" fmla="*/ 11979412 w 12086611"/>
              <a:gd name="connsiteY34" fmla="*/ 2027262 h 2408285"/>
              <a:gd name="connsiteX35" fmla="*/ 11874479 w 12086611"/>
              <a:gd name="connsiteY35" fmla="*/ 2122697 h 2408285"/>
              <a:gd name="connsiteX36" fmla="*/ 11837764 w 12086611"/>
              <a:gd name="connsiteY36" fmla="*/ 2088535 h 2408285"/>
              <a:gd name="connsiteX37" fmla="*/ 11835724 w 12086611"/>
              <a:gd name="connsiteY37" fmla="*/ 2092331 h 2408285"/>
              <a:gd name="connsiteX38" fmla="*/ 11837537 w 12086611"/>
              <a:gd name="connsiteY38" fmla="*/ 2088264 h 2408285"/>
              <a:gd name="connsiteX39" fmla="*/ 11769772 w 12086611"/>
              <a:gd name="connsiteY39" fmla="*/ 2025364 h 2408285"/>
              <a:gd name="connsiteX40" fmla="*/ 11874705 w 12086611"/>
              <a:gd name="connsiteY40" fmla="*/ 1929930 h 2408285"/>
              <a:gd name="connsiteX41" fmla="*/ 11902355 w 12086611"/>
              <a:gd name="connsiteY41" fmla="*/ 1955686 h 2408285"/>
              <a:gd name="connsiteX42" fmla="*/ 11904621 w 12086611"/>
              <a:gd name="connsiteY42" fmla="*/ 1951349 h 2408285"/>
              <a:gd name="connsiteX43" fmla="*/ 11875838 w 12086611"/>
              <a:gd name="connsiteY43" fmla="*/ 1924778 h 2408285"/>
              <a:gd name="connsiteX44" fmla="*/ 11875838 w 12086611"/>
              <a:gd name="connsiteY44" fmla="*/ 1805757 h 2408285"/>
              <a:gd name="connsiteX45" fmla="*/ 11944736 w 12086611"/>
              <a:gd name="connsiteY45" fmla="*/ 1869470 h 2408285"/>
              <a:gd name="connsiteX46" fmla="*/ 11946549 w 12086611"/>
              <a:gd name="connsiteY46" fmla="*/ 1865674 h 2408285"/>
              <a:gd name="connsiteX47" fmla="*/ 11878332 w 12086611"/>
              <a:gd name="connsiteY47" fmla="*/ 1802503 h 2408285"/>
              <a:gd name="connsiteX48" fmla="*/ 11768639 w 12086611"/>
              <a:gd name="connsiteY48" fmla="*/ 1583167 h 2408285"/>
              <a:gd name="connsiteX49" fmla="*/ 11840257 w 12086611"/>
              <a:gd name="connsiteY49" fmla="*/ 1649591 h 2408285"/>
              <a:gd name="connsiteX50" fmla="*/ 11842523 w 12086611"/>
              <a:gd name="connsiteY50" fmla="*/ 1646067 h 2408285"/>
              <a:gd name="connsiteX51" fmla="*/ 11840483 w 12086611"/>
              <a:gd name="connsiteY51" fmla="*/ 1649591 h 2408285"/>
              <a:gd name="connsiteX52" fmla="*/ 11872666 w 12086611"/>
              <a:gd name="connsiteY52" fmla="*/ 1679686 h 2408285"/>
              <a:gd name="connsiteX53" fmla="*/ 11872666 w 12086611"/>
              <a:gd name="connsiteY53" fmla="*/ 1798708 h 2408285"/>
              <a:gd name="connsiteX54" fmla="*/ 11794249 w 12086611"/>
              <a:gd name="connsiteY54" fmla="*/ 1726047 h 2408285"/>
              <a:gd name="connsiteX55" fmla="*/ 11791983 w 12086611"/>
              <a:gd name="connsiteY55" fmla="*/ 1729572 h 2408285"/>
              <a:gd name="connsiteX56" fmla="*/ 11794023 w 12086611"/>
              <a:gd name="connsiteY56" fmla="*/ 1725776 h 2408285"/>
              <a:gd name="connsiteX57" fmla="*/ 11768639 w 12086611"/>
              <a:gd name="connsiteY57" fmla="*/ 1702189 h 2408285"/>
              <a:gd name="connsiteX58" fmla="*/ 11874705 w 12086611"/>
              <a:gd name="connsiteY58" fmla="*/ 1483123 h 2408285"/>
              <a:gd name="connsiteX59" fmla="*/ 11979412 w 12086611"/>
              <a:gd name="connsiteY59" fmla="*/ 1580184 h 2408285"/>
              <a:gd name="connsiteX60" fmla="*/ 11874479 w 12086611"/>
              <a:gd name="connsiteY60" fmla="*/ 1675619 h 2408285"/>
              <a:gd name="connsiteX61" fmla="*/ 11842523 w 12086611"/>
              <a:gd name="connsiteY61" fmla="*/ 1646067 h 2408285"/>
              <a:gd name="connsiteX62" fmla="*/ 11769772 w 12086611"/>
              <a:gd name="connsiteY62" fmla="*/ 1578558 h 2408285"/>
              <a:gd name="connsiteX63" fmla="*/ 11766146 w 12086611"/>
              <a:gd name="connsiteY63" fmla="*/ 1258907 h 2408285"/>
              <a:gd name="connsiteX64" fmla="*/ 11870853 w 12086611"/>
              <a:gd name="connsiteY64" fmla="*/ 1355968 h 2408285"/>
              <a:gd name="connsiteX65" fmla="*/ 11765920 w 12086611"/>
              <a:gd name="connsiteY65" fmla="*/ 1451673 h 2408285"/>
              <a:gd name="connsiteX66" fmla="*/ 11661213 w 12086611"/>
              <a:gd name="connsiteY66" fmla="*/ 1354341 h 2408285"/>
              <a:gd name="connsiteX67" fmla="*/ 11763200 w 12086611"/>
              <a:gd name="connsiteY67" fmla="*/ 1261618 h 2408285"/>
              <a:gd name="connsiteX68" fmla="*/ 11661213 w 12086611"/>
              <a:gd name="connsiteY68" fmla="*/ 913228 h 2408285"/>
              <a:gd name="connsiteX69" fmla="*/ 11728298 w 12086611"/>
              <a:gd name="connsiteY69" fmla="*/ 975315 h 2408285"/>
              <a:gd name="connsiteX70" fmla="*/ 11730338 w 12086611"/>
              <a:gd name="connsiteY70" fmla="*/ 971519 h 2408285"/>
              <a:gd name="connsiteX71" fmla="*/ 11728525 w 12086611"/>
              <a:gd name="connsiteY71" fmla="*/ 975586 h 2408285"/>
              <a:gd name="connsiteX72" fmla="*/ 11765240 w 12086611"/>
              <a:gd name="connsiteY72" fmla="*/ 1009747 h 2408285"/>
              <a:gd name="connsiteX73" fmla="*/ 11765240 w 12086611"/>
              <a:gd name="connsiteY73" fmla="*/ 1128769 h 2408285"/>
              <a:gd name="connsiteX74" fmla="*/ 11688410 w 12086611"/>
              <a:gd name="connsiteY74" fmla="*/ 1057464 h 2408285"/>
              <a:gd name="connsiteX75" fmla="*/ 11686370 w 12086611"/>
              <a:gd name="connsiteY75" fmla="*/ 1061260 h 2408285"/>
              <a:gd name="connsiteX76" fmla="*/ 11688183 w 12086611"/>
              <a:gd name="connsiteY76" fmla="*/ 1057193 h 2408285"/>
              <a:gd name="connsiteX77" fmla="*/ 11661213 w 12086611"/>
              <a:gd name="connsiteY77" fmla="*/ 1032250 h 2408285"/>
              <a:gd name="connsiteX78" fmla="*/ 11876065 w 12086611"/>
              <a:gd name="connsiteY78" fmla="*/ 590053 h 2408285"/>
              <a:gd name="connsiteX79" fmla="*/ 11979412 w 12086611"/>
              <a:gd name="connsiteY79" fmla="*/ 686029 h 2408285"/>
              <a:gd name="connsiteX80" fmla="*/ 11874479 w 12086611"/>
              <a:gd name="connsiteY80" fmla="*/ 781464 h 2408285"/>
              <a:gd name="connsiteX81" fmla="*/ 11839350 w 12086611"/>
              <a:gd name="connsiteY81" fmla="*/ 748929 h 2408285"/>
              <a:gd name="connsiteX82" fmla="*/ 11837537 w 12086611"/>
              <a:gd name="connsiteY82" fmla="*/ 752725 h 2408285"/>
              <a:gd name="connsiteX83" fmla="*/ 11872666 w 12086611"/>
              <a:gd name="connsiteY83" fmla="*/ 785259 h 2408285"/>
              <a:gd name="connsiteX84" fmla="*/ 11872666 w 12086611"/>
              <a:gd name="connsiteY84" fmla="*/ 904552 h 2408285"/>
              <a:gd name="connsiteX85" fmla="*/ 11797422 w 12086611"/>
              <a:gd name="connsiteY85" fmla="*/ 834603 h 2408285"/>
              <a:gd name="connsiteX86" fmla="*/ 11795383 w 12086611"/>
              <a:gd name="connsiteY86" fmla="*/ 838941 h 2408285"/>
              <a:gd name="connsiteX87" fmla="*/ 11871986 w 12086611"/>
              <a:gd name="connsiteY87" fmla="*/ 910246 h 2408285"/>
              <a:gd name="connsiteX88" fmla="*/ 11767053 w 12086611"/>
              <a:gd name="connsiteY88" fmla="*/ 1005680 h 2408285"/>
              <a:gd name="connsiteX89" fmla="*/ 11730338 w 12086611"/>
              <a:gd name="connsiteY89" fmla="*/ 971519 h 2408285"/>
              <a:gd name="connsiteX90" fmla="*/ 11662573 w 12086611"/>
              <a:gd name="connsiteY90" fmla="*/ 908619 h 2408285"/>
              <a:gd name="connsiteX91" fmla="*/ 11767506 w 12086611"/>
              <a:gd name="connsiteY91" fmla="*/ 813185 h 2408285"/>
              <a:gd name="connsiteX92" fmla="*/ 11795156 w 12086611"/>
              <a:gd name="connsiteY92" fmla="*/ 838941 h 2408285"/>
              <a:gd name="connsiteX93" fmla="*/ 11797196 w 12086611"/>
              <a:gd name="connsiteY93" fmla="*/ 834603 h 2408285"/>
              <a:gd name="connsiteX94" fmla="*/ 11768639 w 12086611"/>
              <a:gd name="connsiteY94" fmla="*/ 808034 h 2408285"/>
              <a:gd name="connsiteX95" fmla="*/ 11768639 w 12086611"/>
              <a:gd name="connsiteY95" fmla="*/ 688741 h 2408285"/>
              <a:gd name="connsiteX96" fmla="*/ 11837310 w 12086611"/>
              <a:gd name="connsiteY96" fmla="*/ 752725 h 2408285"/>
              <a:gd name="connsiteX97" fmla="*/ 11839350 w 12086611"/>
              <a:gd name="connsiteY97" fmla="*/ 748658 h 2408285"/>
              <a:gd name="connsiteX98" fmla="*/ 11771132 w 12086611"/>
              <a:gd name="connsiteY98" fmla="*/ 685487 h 2408285"/>
              <a:gd name="connsiteX99" fmla="*/ 11661213 w 12086611"/>
              <a:gd name="connsiteY99" fmla="*/ 466151 h 2408285"/>
              <a:gd name="connsiteX100" fmla="*/ 11733057 w 12086611"/>
              <a:gd name="connsiteY100" fmla="*/ 532846 h 2408285"/>
              <a:gd name="connsiteX101" fmla="*/ 11765240 w 12086611"/>
              <a:gd name="connsiteY101" fmla="*/ 562669 h 2408285"/>
              <a:gd name="connsiteX102" fmla="*/ 11765240 w 12086611"/>
              <a:gd name="connsiteY102" fmla="*/ 681691 h 2408285"/>
              <a:gd name="connsiteX103" fmla="*/ 11687050 w 12086611"/>
              <a:gd name="connsiteY103" fmla="*/ 609031 h 2408285"/>
              <a:gd name="connsiteX104" fmla="*/ 11684784 w 12086611"/>
              <a:gd name="connsiteY104" fmla="*/ 612827 h 2408285"/>
              <a:gd name="connsiteX105" fmla="*/ 11763653 w 12086611"/>
              <a:gd name="connsiteY105" fmla="*/ 686029 h 2408285"/>
              <a:gd name="connsiteX106" fmla="*/ 11658721 w 12086611"/>
              <a:gd name="connsiteY106" fmla="*/ 781464 h 2408285"/>
              <a:gd name="connsiteX107" fmla="*/ 11609994 w 12086611"/>
              <a:gd name="connsiteY107" fmla="*/ 736187 h 2408285"/>
              <a:gd name="connsiteX108" fmla="*/ 11555374 w 12086611"/>
              <a:gd name="connsiteY108" fmla="*/ 685487 h 2408285"/>
              <a:gd name="connsiteX109" fmla="*/ 11660307 w 12086611"/>
              <a:gd name="connsiteY109" fmla="*/ 590053 h 2408285"/>
              <a:gd name="connsiteX110" fmla="*/ 11684557 w 12086611"/>
              <a:gd name="connsiteY110" fmla="*/ 612556 h 2408285"/>
              <a:gd name="connsiteX111" fmla="*/ 11686824 w 12086611"/>
              <a:gd name="connsiteY111" fmla="*/ 609031 h 2408285"/>
              <a:gd name="connsiteX112" fmla="*/ 11661213 w 12086611"/>
              <a:gd name="connsiteY112" fmla="*/ 585444 h 2408285"/>
              <a:gd name="connsiteX113" fmla="*/ 11767506 w 12086611"/>
              <a:gd name="connsiteY113" fmla="*/ 366107 h 2408285"/>
              <a:gd name="connsiteX114" fmla="*/ 11871986 w 12086611"/>
              <a:gd name="connsiteY114" fmla="*/ 463440 h 2408285"/>
              <a:gd name="connsiteX115" fmla="*/ 11767053 w 12086611"/>
              <a:gd name="connsiteY115" fmla="*/ 558874 h 2408285"/>
              <a:gd name="connsiteX116" fmla="*/ 11735324 w 12086611"/>
              <a:gd name="connsiteY116" fmla="*/ 529322 h 2408285"/>
              <a:gd name="connsiteX117" fmla="*/ 11733057 w 12086611"/>
              <a:gd name="connsiteY117" fmla="*/ 532846 h 2408285"/>
              <a:gd name="connsiteX118" fmla="*/ 11735097 w 12086611"/>
              <a:gd name="connsiteY118" fmla="*/ 529051 h 2408285"/>
              <a:gd name="connsiteX119" fmla="*/ 11662573 w 12086611"/>
              <a:gd name="connsiteY119" fmla="*/ 461542 h 2408285"/>
              <a:gd name="connsiteX120" fmla="*/ 11658947 w 12086611"/>
              <a:gd name="connsiteY120" fmla="*/ 142162 h 2408285"/>
              <a:gd name="connsiteX121" fmla="*/ 11763653 w 12086611"/>
              <a:gd name="connsiteY121" fmla="*/ 239223 h 2408285"/>
              <a:gd name="connsiteX122" fmla="*/ 11658721 w 12086611"/>
              <a:gd name="connsiteY122" fmla="*/ 334657 h 2408285"/>
              <a:gd name="connsiteX123" fmla="*/ 11554014 w 12086611"/>
              <a:gd name="connsiteY123" fmla="*/ 237596 h 2408285"/>
              <a:gd name="connsiteX124" fmla="*/ 11656001 w 12086611"/>
              <a:gd name="connsiteY124" fmla="*/ 144873 h 2408285"/>
              <a:gd name="connsiteX125" fmla="*/ 11690766 w 12086611"/>
              <a:gd name="connsiteY125" fmla="*/ 40330 h 2408285"/>
              <a:gd name="connsiteX126" fmla="*/ 11845185 w 12086611"/>
              <a:gd name="connsiteY126" fmla="*/ 40330 h 2408285"/>
              <a:gd name="connsiteX127" fmla="*/ 11840228 w 12086611"/>
              <a:gd name="connsiteY127" fmla="*/ 44830 h 2408285"/>
              <a:gd name="connsiteX128" fmla="*/ 11767053 w 12086611"/>
              <a:gd name="connsiteY128" fmla="*/ 111254 h 2408285"/>
              <a:gd name="connsiteX129" fmla="*/ 11712546 w 12086611"/>
              <a:gd name="connsiteY129" fmla="*/ 60579 h 2408285"/>
              <a:gd name="connsiteX130" fmla="*/ 11661213 w 12086611"/>
              <a:gd name="connsiteY130" fmla="*/ 40330 h 2408285"/>
              <a:gd name="connsiteX131" fmla="*/ 11684643 w 12086611"/>
              <a:gd name="connsiteY131" fmla="*/ 40330 h 2408285"/>
              <a:gd name="connsiteX132" fmla="*/ 11690280 w 12086611"/>
              <a:gd name="connsiteY132" fmla="*/ 45575 h 2408285"/>
              <a:gd name="connsiteX133" fmla="*/ 11765240 w 12086611"/>
              <a:gd name="connsiteY133" fmla="*/ 115321 h 2408285"/>
              <a:gd name="connsiteX134" fmla="*/ 11765240 w 12086611"/>
              <a:gd name="connsiteY134" fmla="*/ 234343 h 2408285"/>
              <a:gd name="connsiteX135" fmla="*/ 11661213 w 12086611"/>
              <a:gd name="connsiteY135" fmla="*/ 137824 h 2408285"/>
              <a:gd name="connsiteX136" fmla="*/ 11661213 w 12086611"/>
              <a:gd name="connsiteY136" fmla="*/ 69350 h 2408285"/>
              <a:gd name="connsiteX137" fmla="*/ 0 w 12086611"/>
              <a:gd name="connsiteY137" fmla="*/ 0 h 2408285"/>
              <a:gd name="connsiteX138" fmla="*/ 11657587 w 12086611"/>
              <a:gd name="connsiteY138" fmla="*/ 40330 h 2408285"/>
              <a:gd name="connsiteX139" fmla="*/ 11657587 w 12086611"/>
              <a:gd name="connsiteY139" fmla="*/ 41002 h 2408285"/>
              <a:gd name="connsiteX140" fmla="*/ 11657587 w 12086611"/>
              <a:gd name="connsiteY140" fmla="*/ 137824 h 2408285"/>
              <a:gd name="connsiteX141" fmla="*/ 11653055 w 12086611"/>
              <a:gd name="connsiteY141" fmla="*/ 141891 h 2408285"/>
              <a:gd name="connsiteX142" fmla="*/ 11656001 w 12086611"/>
              <a:gd name="connsiteY142" fmla="*/ 144873 h 2408285"/>
              <a:gd name="connsiteX143" fmla="*/ 11652828 w 12086611"/>
              <a:gd name="connsiteY143" fmla="*/ 141891 h 2408285"/>
              <a:gd name="connsiteX144" fmla="*/ 11549028 w 12086611"/>
              <a:gd name="connsiteY144" fmla="*/ 236512 h 2408285"/>
              <a:gd name="connsiteX145" fmla="*/ 11549028 w 12086611"/>
              <a:gd name="connsiteY145" fmla="*/ 243019 h 2408285"/>
              <a:gd name="connsiteX146" fmla="*/ 11552881 w 12086611"/>
              <a:gd name="connsiteY146" fmla="*/ 246543 h 2408285"/>
              <a:gd name="connsiteX147" fmla="*/ 11552881 w 12086611"/>
              <a:gd name="connsiteY147" fmla="*/ 242205 h 2408285"/>
              <a:gd name="connsiteX148" fmla="*/ 11656681 w 12086611"/>
              <a:gd name="connsiteY148" fmla="*/ 338724 h 2408285"/>
              <a:gd name="connsiteX149" fmla="*/ 11656681 w 12086611"/>
              <a:gd name="connsiteY149" fmla="*/ 457746 h 2408285"/>
              <a:gd name="connsiteX150" fmla="*/ 11552881 w 12086611"/>
              <a:gd name="connsiteY150" fmla="*/ 361227 h 2408285"/>
              <a:gd name="connsiteX151" fmla="*/ 11552881 w 12086611"/>
              <a:gd name="connsiteY151" fmla="*/ 246814 h 2408285"/>
              <a:gd name="connsiteX152" fmla="*/ 11549028 w 12086611"/>
              <a:gd name="connsiteY152" fmla="*/ 243290 h 2408285"/>
              <a:gd name="connsiteX153" fmla="*/ 11549028 w 12086611"/>
              <a:gd name="connsiteY153" fmla="*/ 363125 h 2408285"/>
              <a:gd name="connsiteX154" fmla="*/ 11441829 w 12086611"/>
              <a:gd name="connsiteY154" fmla="*/ 460457 h 2408285"/>
              <a:gd name="connsiteX155" fmla="*/ 11441829 w 12086611"/>
              <a:gd name="connsiteY155" fmla="*/ 587613 h 2408285"/>
              <a:gd name="connsiteX156" fmla="*/ 11544269 w 12086611"/>
              <a:gd name="connsiteY156" fmla="*/ 682505 h 2408285"/>
              <a:gd name="connsiteX157" fmla="*/ 11544269 w 12086611"/>
              <a:gd name="connsiteY157" fmla="*/ 676811 h 2408285"/>
              <a:gd name="connsiteX158" fmla="*/ 11445455 w 12086611"/>
              <a:gd name="connsiteY158" fmla="*/ 585444 h 2408285"/>
              <a:gd name="connsiteX159" fmla="*/ 11445455 w 12086611"/>
              <a:gd name="connsiteY159" fmla="*/ 466151 h 2408285"/>
              <a:gd name="connsiteX160" fmla="*/ 11544269 w 12086611"/>
              <a:gd name="connsiteY160" fmla="*/ 557789 h 2408285"/>
              <a:gd name="connsiteX161" fmla="*/ 11544269 w 12086611"/>
              <a:gd name="connsiteY161" fmla="*/ 552096 h 2408285"/>
              <a:gd name="connsiteX162" fmla="*/ 11446815 w 12086611"/>
              <a:gd name="connsiteY162" fmla="*/ 461542 h 2408285"/>
              <a:gd name="connsiteX163" fmla="*/ 11551748 w 12086611"/>
              <a:gd name="connsiteY163" fmla="*/ 366107 h 2408285"/>
              <a:gd name="connsiteX164" fmla="*/ 11656454 w 12086611"/>
              <a:gd name="connsiteY164" fmla="*/ 463440 h 2408285"/>
              <a:gd name="connsiteX165" fmla="*/ 11551521 w 12086611"/>
              <a:gd name="connsiteY165" fmla="*/ 558874 h 2408285"/>
              <a:gd name="connsiteX166" fmla="*/ 11544495 w 12086611"/>
              <a:gd name="connsiteY166" fmla="*/ 552367 h 2408285"/>
              <a:gd name="connsiteX167" fmla="*/ 11544495 w 12086611"/>
              <a:gd name="connsiteY167" fmla="*/ 558061 h 2408285"/>
              <a:gd name="connsiteX168" fmla="*/ 11549482 w 12086611"/>
              <a:gd name="connsiteY168" fmla="*/ 562669 h 2408285"/>
              <a:gd name="connsiteX169" fmla="*/ 11549482 w 12086611"/>
              <a:gd name="connsiteY169" fmla="*/ 681691 h 2408285"/>
              <a:gd name="connsiteX170" fmla="*/ 11544495 w 12086611"/>
              <a:gd name="connsiteY170" fmla="*/ 677083 h 2408285"/>
              <a:gd name="connsiteX171" fmla="*/ 11544495 w 12086611"/>
              <a:gd name="connsiteY171" fmla="*/ 682776 h 2408285"/>
              <a:gd name="connsiteX172" fmla="*/ 11549028 w 12086611"/>
              <a:gd name="connsiteY172" fmla="*/ 687114 h 2408285"/>
              <a:gd name="connsiteX173" fmla="*/ 11549028 w 12086611"/>
              <a:gd name="connsiteY173" fmla="*/ 748116 h 2408285"/>
              <a:gd name="connsiteX174" fmla="*/ 11552881 w 12086611"/>
              <a:gd name="connsiteY174" fmla="*/ 748658 h 2408285"/>
              <a:gd name="connsiteX175" fmla="*/ 11552881 w 12086611"/>
              <a:gd name="connsiteY175" fmla="*/ 688741 h 2408285"/>
              <a:gd name="connsiteX176" fmla="*/ 11607727 w 12086611"/>
              <a:gd name="connsiteY176" fmla="*/ 739711 h 2408285"/>
              <a:gd name="connsiteX177" fmla="*/ 11609994 w 12086611"/>
              <a:gd name="connsiteY177" fmla="*/ 736187 h 2408285"/>
              <a:gd name="connsiteX178" fmla="*/ 11607727 w 12086611"/>
              <a:gd name="connsiteY178" fmla="*/ 739982 h 2408285"/>
              <a:gd name="connsiteX179" fmla="*/ 11656681 w 12086611"/>
              <a:gd name="connsiteY179" fmla="*/ 785259 h 2408285"/>
              <a:gd name="connsiteX180" fmla="*/ 11656681 w 12086611"/>
              <a:gd name="connsiteY180" fmla="*/ 904552 h 2408285"/>
              <a:gd name="connsiteX181" fmla="*/ 11552881 w 12086611"/>
              <a:gd name="connsiteY181" fmla="*/ 808034 h 2408285"/>
              <a:gd name="connsiteX182" fmla="*/ 11552881 w 12086611"/>
              <a:gd name="connsiteY182" fmla="*/ 748929 h 2408285"/>
              <a:gd name="connsiteX183" fmla="*/ 11549028 w 12086611"/>
              <a:gd name="connsiteY183" fmla="*/ 748387 h 2408285"/>
              <a:gd name="connsiteX184" fmla="*/ 11549028 w 12086611"/>
              <a:gd name="connsiteY184" fmla="*/ 809931 h 2408285"/>
              <a:gd name="connsiteX185" fmla="*/ 11479451 w 12086611"/>
              <a:gd name="connsiteY185" fmla="*/ 873102 h 2408285"/>
              <a:gd name="connsiteX186" fmla="*/ 11483304 w 12086611"/>
              <a:gd name="connsiteY186" fmla="*/ 875271 h 2408285"/>
              <a:gd name="connsiteX187" fmla="*/ 11551748 w 12086611"/>
              <a:gd name="connsiteY187" fmla="*/ 813185 h 2408285"/>
              <a:gd name="connsiteX188" fmla="*/ 11656454 w 12086611"/>
              <a:gd name="connsiteY188" fmla="*/ 910246 h 2408285"/>
              <a:gd name="connsiteX189" fmla="*/ 11551521 w 12086611"/>
              <a:gd name="connsiteY189" fmla="*/ 1005680 h 2408285"/>
              <a:gd name="connsiteX190" fmla="*/ 11446815 w 12086611"/>
              <a:gd name="connsiteY190" fmla="*/ 908619 h 2408285"/>
              <a:gd name="connsiteX191" fmla="*/ 11483077 w 12086611"/>
              <a:gd name="connsiteY191" fmla="*/ 875543 h 2408285"/>
              <a:gd name="connsiteX192" fmla="*/ 11479224 w 12086611"/>
              <a:gd name="connsiteY192" fmla="*/ 873374 h 2408285"/>
              <a:gd name="connsiteX193" fmla="*/ 11441829 w 12086611"/>
              <a:gd name="connsiteY193" fmla="*/ 907535 h 2408285"/>
              <a:gd name="connsiteX194" fmla="*/ 11441829 w 12086611"/>
              <a:gd name="connsiteY194" fmla="*/ 993751 h 2408285"/>
              <a:gd name="connsiteX195" fmla="*/ 11445455 w 12086611"/>
              <a:gd name="connsiteY195" fmla="*/ 995649 h 2408285"/>
              <a:gd name="connsiteX196" fmla="*/ 11445455 w 12086611"/>
              <a:gd name="connsiteY196" fmla="*/ 913228 h 2408285"/>
              <a:gd name="connsiteX197" fmla="*/ 11549482 w 12086611"/>
              <a:gd name="connsiteY197" fmla="*/ 1009747 h 2408285"/>
              <a:gd name="connsiteX198" fmla="*/ 11549482 w 12086611"/>
              <a:gd name="connsiteY198" fmla="*/ 1128769 h 2408285"/>
              <a:gd name="connsiteX199" fmla="*/ 11445455 w 12086611"/>
              <a:gd name="connsiteY199" fmla="*/ 1032250 h 2408285"/>
              <a:gd name="connsiteX200" fmla="*/ 11445455 w 12086611"/>
              <a:gd name="connsiteY200" fmla="*/ 995920 h 2408285"/>
              <a:gd name="connsiteX201" fmla="*/ 11441829 w 12086611"/>
              <a:gd name="connsiteY201" fmla="*/ 994022 h 2408285"/>
              <a:gd name="connsiteX202" fmla="*/ 11441829 w 12086611"/>
              <a:gd name="connsiteY202" fmla="*/ 1034419 h 2408285"/>
              <a:gd name="connsiteX203" fmla="*/ 11551295 w 12086611"/>
              <a:gd name="connsiteY203" fmla="*/ 1136089 h 2408285"/>
              <a:gd name="connsiteX204" fmla="*/ 11660307 w 12086611"/>
              <a:gd name="connsiteY204" fmla="*/ 1037130 h 2408285"/>
              <a:gd name="connsiteX205" fmla="*/ 11686370 w 12086611"/>
              <a:gd name="connsiteY205" fmla="*/ 1061260 h 2408285"/>
              <a:gd name="connsiteX206" fmla="*/ 11764787 w 12086611"/>
              <a:gd name="connsiteY206" fmla="*/ 1133920 h 2408285"/>
              <a:gd name="connsiteX207" fmla="*/ 11764787 w 12086611"/>
              <a:gd name="connsiteY207" fmla="*/ 1250231 h 2408285"/>
              <a:gd name="connsiteX208" fmla="*/ 11768639 w 12086611"/>
              <a:gd name="connsiteY208" fmla="*/ 1250231 h 2408285"/>
              <a:gd name="connsiteX209" fmla="*/ 11768639 w 12086611"/>
              <a:gd name="connsiteY209" fmla="*/ 1243724 h 2408285"/>
              <a:gd name="connsiteX210" fmla="*/ 11768639 w 12086611"/>
              <a:gd name="connsiteY210" fmla="*/ 1135818 h 2408285"/>
              <a:gd name="connsiteX211" fmla="*/ 11872666 w 12086611"/>
              <a:gd name="connsiteY211" fmla="*/ 1232337 h 2408285"/>
              <a:gd name="connsiteX212" fmla="*/ 11872666 w 12086611"/>
              <a:gd name="connsiteY212" fmla="*/ 1242097 h 2408285"/>
              <a:gd name="connsiteX213" fmla="*/ 11872666 w 12086611"/>
              <a:gd name="connsiteY213" fmla="*/ 1351088 h 2408285"/>
              <a:gd name="connsiteX214" fmla="*/ 11768639 w 12086611"/>
              <a:gd name="connsiteY214" fmla="*/ 1254840 h 2408285"/>
              <a:gd name="connsiteX215" fmla="*/ 11768639 w 12086611"/>
              <a:gd name="connsiteY215" fmla="*/ 1250502 h 2408285"/>
              <a:gd name="connsiteX216" fmla="*/ 11764787 w 12086611"/>
              <a:gd name="connsiteY216" fmla="*/ 1250502 h 2408285"/>
              <a:gd name="connsiteX217" fmla="*/ 11764787 w 12086611"/>
              <a:gd name="connsiteY217" fmla="*/ 1254569 h 2408285"/>
              <a:gd name="connsiteX218" fmla="*/ 11760254 w 12086611"/>
              <a:gd name="connsiteY218" fmla="*/ 1258636 h 2408285"/>
              <a:gd name="connsiteX219" fmla="*/ 11763200 w 12086611"/>
              <a:gd name="connsiteY219" fmla="*/ 1261618 h 2408285"/>
              <a:gd name="connsiteX220" fmla="*/ 11760027 w 12086611"/>
              <a:gd name="connsiteY220" fmla="*/ 1258907 h 2408285"/>
              <a:gd name="connsiteX221" fmla="*/ 11656227 w 12086611"/>
              <a:gd name="connsiteY221" fmla="*/ 1353257 h 2408285"/>
              <a:gd name="connsiteX222" fmla="*/ 11656227 w 12086611"/>
              <a:gd name="connsiteY222" fmla="*/ 1360035 h 2408285"/>
              <a:gd name="connsiteX223" fmla="*/ 11660080 w 12086611"/>
              <a:gd name="connsiteY223" fmla="*/ 1363559 h 2408285"/>
              <a:gd name="connsiteX224" fmla="*/ 11660080 w 12086611"/>
              <a:gd name="connsiteY224" fmla="*/ 1358950 h 2408285"/>
              <a:gd name="connsiteX225" fmla="*/ 11764107 w 12086611"/>
              <a:gd name="connsiteY225" fmla="*/ 1455469 h 2408285"/>
              <a:gd name="connsiteX226" fmla="*/ 11764107 w 12086611"/>
              <a:gd name="connsiteY226" fmla="*/ 1574491 h 2408285"/>
              <a:gd name="connsiteX227" fmla="*/ 11660080 w 12086611"/>
              <a:gd name="connsiteY227" fmla="*/ 1478243 h 2408285"/>
              <a:gd name="connsiteX228" fmla="*/ 11660080 w 12086611"/>
              <a:gd name="connsiteY228" fmla="*/ 1363830 h 2408285"/>
              <a:gd name="connsiteX229" fmla="*/ 11656227 w 12086611"/>
              <a:gd name="connsiteY229" fmla="*/ 1360306 h 2408285"/>
              <a:gd name="connsiteX230" fmla="*/ 11656227 w 12086611"/>
              <a:gd name="connsiteY230" fmla="*/ 1479870 h 2408285"/>
              <a:gd name="connsiteX231" fmla="*/ 11549028 w 12086611"/>
              <a:gd name="connsiteY231" fmla="*/ 1577473 h 2408285"/>
              <a:gd name="connsiteX232" fmla="*/ 11549028 w 12086611"/>
              <a:gd name="connsiteY232" fmla="*/ 1704357 h 2408285"/>
              <a:gd name="connsiteX233" fmla="*/ 11651468 w 12086611"/>
              <a:gd name="connsiteY233" fmla="*/ 1799521 h 2408285"/>
              <a:gd name="connsiteX234" fmla="*/ 11651468 w 12086611"/>
              <a:gd name="connsiteY234" fmla="*/ 1793827 h 2408285"/>
              <a:gd name="connsiteX235" fmla="*/ 11552881 w 12086611"/>
              <a:gd name="connsiteY235" fmla="*/ 1702189 h 2408285"/>
              <a:gd name="connsiteX236" fmla="*/ 11552881 w 12086611"/>
              <a:gd name="connsiteY236" fmla="*/ 1583167 h 2408285"/>
              <a:gd name="connsiteX237" fmla="*/ 11651468 w 12086611"/>
              <a:gd name="connsiteY237" fmla="*/ 1674535 h 2408285"/>
              <a:gd name="connsiteX238" fmla="*/ 11651468 w 12086611"/>
              <a:gd name="connsiteY238" fmla="*/ 1669112 h 2408285"/>
              <a:gd name="connsiteX239" fmla="*/ 11554014 w 12086611"/>
              <a:gd name="connsiteY239" fmla="*/ 1578558 h 2408285"/>
              <a:gd name="connsiteX240" fmla="*/ 11658947 w 12086611"/>
              <a:gd name="connsiteY240" fmla="*/ 1483123 h 2408285"/>
              <a:gd name="connsiteX241" fmla="*/ 11763653 w 12086611"/>
              <a:gd name="connsiteY241" fmla="*/ 1580184 h 2408285"/>
              <a:gd name="connsiteX242" fmla="*/ 11658721 w 12086611"/>
              <a:gd name="connsiteY242" fmla="*/ 1675619 h 2408285"/>
              <a:gd name="connsiteX243" fmla="*/ 11651695 w 12086611"/>
              <a:gd name="connsiteY243" fmla="*/ 1669112 h 2408285"/>
              <a:gd name="connsiteX244" fmla="*/ 11651695 w 12086611"/>
              <a:gd name="connsiteY244" fmla="*/ 1674805 h 2408285"/>
              <a:gd name="connsiteX245" fmla="*/ 11656907 w 12086611"/>
              <a:gd name="connsiteY245" fmla="*/ 1679686 h 2408285"/>
              <a:gd name="connsiteX246" fmla="*/ 11656907 w 12086611"/>
              <a:gd name="connsiteY246" fmla="*/ 1798708 h 2408285"/>
              <a:gd name="connsiteX247" fmla="*/ 11651695 w 12086611"/>
              <a:gd name="connsiteY247" fmla="*/ 1793827 h 2408285"/>
              <a:gd name="connsiteX248" fmla="*/ 11651695 w 12086611"/>
              <a:gd name="connsiteY248" fmla="*/ 1799521 h 2408285"/>
              <a:gd name="connsiteX249" fmla="*/ 11656227 w 12086611"/>
              <a:gd name="connsiteY249" fmla="*/ 1803859 h 2408285"/>
              <a:gd name="connsiteX250" fmla="*/ 11656227 w 12086611"/>
              <a:gd name="connsiteY250" fmla="*/ 1864861 h 2408285"/>
              <a:gd name="connsiteX251" fmla="*/ 11660080 w 12086611"/>
              <a:gd name="connsiteY251" fmla="*/ 1865674 h 2408285"/>
              <a:gd name="connsiteX252" fmla="*/ 11660080 w 12086611"/>
              <a:gd name="connsiteY252" fmla="*/ 1805757 h 2408285"/>
              <a:gd name="connsiteX253" fmla="*/ 11714927 w 12086611"/>
              <a:gd name="connsiteY253" fmla="*/ 1856727 h 2408285"/>
              <a:gd name="connsiteX254" fmla="*/ 11717193 w 12086611"/>
              <a:gd name="connsiteY254" fmla="*/ 1852932 h 2408285"/>
              <a:gd name="connsiteX255" fmla="*/ 11662573 w 12086611"/>
              <a:gd name="connsiteY255" fmla="*/ 1802503 h 2408285"/>
              <a:gd name="connsiteX256" fmla="*/ 11767506 w 12086611"/>
              <a:gd name="connsiteY256" fmla="*/ 1707069 h 2408285"/>
              <a:gd name="connsiteX257" fmla="*/ 11791983 w 12086611"/>
              <a:gd name="connsiteY257" fmla="*/ 1729572 h 2408285"/>
              <a:gd name="connsiteX258" fmla="*/ 11870853 w 12086611"/>
              <a:gd name="connsiteY258" fmla="*/ 1802775 h 2408285"/>
              <a:gd name="connsiteX259" fmla="*/ 11765920 w 12086611"/>
              <a:gd name="connsiteY259" fmla="*/ 1898209 h 2408285"/>
              <a:gd name="connsiteX260" fmla="*/ 11717193 w 12086611"/>
              <a:gd name="connsiteY260" fmla="*/ 1853203 h 2408285"/>
              <a:gd name="connsiteX261" fmla="*/ 11715153 w 12086611"/>
              <a:gd name="connsiteY261" fmla="*/ 1856727 h 2408285"/>
              <a:gd name="connsiteX262" fmla="*/ 11764107 w 12086611"/>
              <a:gd name="connsiteY262" fmla="*/ 1902276 h 2408285"/>
              <a:gd name="connsiteX263" fmla="*/ 11764107 w 12086611"/>
              <a:gd name="connsiteY263" fmla="*/ 2021298 h 2408285"/>
              <a:gd name="connsiteX264" fmla="*/ 11660080 w 12086611"/>
              <a:gd name="connsiteY264" fmla="*/ 1924778 h 2408285"/>
              <a:gd name="connsiteX265" fmla="*/ 11660080 w 12086611"/>
              <a:gd name="connsiteY265" fmla="*/ 1865945 h 2408285"/>
              <a:gd name="connsiteX266" fmla="*/ 11656227 w 12086611"/>
              <a:gd name="connsiteY266" fmla="*/ 1865132 h 2408285"/>
              <a:gd name="connsiteX267" fmla="*/ 11656227 w 12086611"/>
              <a:gd name="connsiteY267" fmla="*/ 1926948 h 2408285"/>
              <a:gd name="connsiteX268" fmla="*/ 11586650 w 12086611"/>
              <a:gd name="connsiteY268" fmla="*/ 1990119 h 2408285"/>
              <a:gd name="connsiteX269" fmla="*/ 11549028 w 12086611"/>
              <a:gd name="connsiteY269" fmla="*/ 2024280 h 2408285"/>
              <a:gd name="connsiteX270" fmla="*/ 11549028 w 12086611"/>
              <a:gd name="connsiteY270" fmla="*/ 2110496 h 2408285"/>
              <a:gd name="connsiteX271" fmla="*/ 11552881 w 12086611"/>
              <a:gd name="connsiteY271" fmla="*/ 2112394 h 2408285"/>
              <a:gd name="connsiteX272" fmla="*/ 11552881 w 12086611"/>
              <a:gd name="connsiteY272" fmla="*/ 2029973 h 2408285"/>
              <a:gd name="connsiteX273" fmla="*/ 11656907 w 12086611"/>
              <a:gd name="connsiteY273" fmla="*/ 2126492 h 2408285"/>
              <a:gd name="connsiteX274" fmla="*/ 11656907 w 12086611"/>
              <a:gd name="connsiteY274" fmla="*/ 2245514 h 2408285"/>
              <a:gd name="connsiteX275" fmla="*/ 11552881 w 12086611"/>
              <a:gd name="connsiteY275" fmla="*/ 2149266 h 2408285"/>
              <a:gd name="connsiteX276" fmla="*/ 11552881 w 12086611"/>
              <a:gd name="connsiteY276" fmla="*/ 2112665 h 2408285"/>
              <a:gd name="connsiteX277" fmla="*/ 11549028 w 12086611"/>
              <a:gd name="connsiteY277" fmla="*/ 2110767 h 2408285"/>
              <a:gd name="connsiteX278" fmla="*/ 11549028 w 12086611"/>
              <a:gd name="connsiteY278" fmla="*/ 2151435 h 2408285"/>
              <a:gd name="connsiteX279" fmla="*/ 11658721 w 12086611"/>
              <a:gd name="connsiteY279" fmla="*/ 2253105 h 2408285"/>
              <a:gd name="connsiteX280" fmla="*/ 11767506 w 12086611"/>
              <a:gd name="connsiteY280" fmla="*/ 2153875 h 2408285"/>
              <a:gd name="connsiteX281" fmla="*/ 11793569 w 12086611"/>
              <a:gd name="connsiteY281" fmla="*/ 2178005 h 2408285"/>
              <a:gd name="connsiteX282" fmla="*/ 11795609 w 12086611"/>
              <a:gd name="connsiteY282" fmla="*/ 2174210 h 2408285"/>
              <a:gd name="connsiteX283" fmla="*/ 11793796 w 12086611"/>
              <a:gd name="connsiteY283" fmla="*/ 2178276 h 2408285"/>
              <a:gd name="connsiteX284" fmla="*/ 11871986 w 12086611"/>
              <a:gd name="connsiteY284" fmla="*/ 2250937 h 2408285"/>
              <a:gd name="connsiteX285" fmla="*/ 11871986 w 12086611"/>
              <a:gd name="connsiteY285" fmla="*/ 2372941 h 2408285"/>
              <a:gd name="connsiteX286" fmla="*/ 11853628 w 12086611"/>
              <a:gd name="connsiteY286" fmla="*/ 2389640 h 2408285"/>
              <a:gd name="connsiteX287" fmla="*/ 11844194 w 12086611"/>
              <a:gd name="connsiteY287" fmla="*/ 2398222 h 2408285"/>
              <a:gd name="connsiteX288" fmla="*/ 0 w 12086611"/>
              <a:gd name="connsiteY288" fmla="*/ 2408285 h 2408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</a:cxnLst>
            <a:rect l="l" t="t" r="r" b="b"/>
            <a:pathLst>
              <a:path w="12086611" h="2408285">
                <a:moveTo>
                  <a:pt x="11874479" y="2376194"/>
                </a:moveTo>
                <a:lnTo>
                  <a:pt x="11897822" y="2397884"/>
                </a:lnTo>
                <a:lnTo>
                  <a:pt x="11898186" y="2398222"/>
                </a:lnTo>
                <a:lnTo>
                  <a:pt x="11850311" y="2398222"/>
                </a:lnTo>
                <a:lnTo>
                  <a:pt x="11852466" y="2396257"/>
                </a:lnTo>
                <a:close/>
                <a:moveTo>
                  <a:pt x="11875838" y="2252563"/>
                </a:moveTo>
                <a:lnTo>
                  <a:pt x="11979865" y="2349082"/>
                </a:lnTo>
                <a:lnTo>
                  <a:pt x="11979865" y="2378140"/>
                </a:lnTo>
                <a:lnTo>
                  <a:pt x="11979865" y="2398222"/>
                </a:lnTo>
                <a:lnTo>
                  <a:pt x="11904568" y="2398222"/>
                </a:lnTo>
                <a:lnTo>
                  <a:pt x="11903035" y="2396799"/>
                </a:lnTo>
                <a:cubicBezTo>
                  <a:pt x="11901449" y="2397071"/>
                  <a:pt x="11899635" y="2397613"/>
                  <a:pt x="11897822" y="2397884"/>
                </a:cubicBezTo>
                <a:cubicBezTo>
                  <a:pt x="11899635" y="2397341"/>
                  <a:pt x="11901222" y="2397071"/>
                  <a:pt x="11902808" y="2396528"/>
                </a:cubicBezTo>
                <a:lnTo>
                  <a:pt x="11875838" y="2371585"/>
                </a:lnTo>
                <a:close/>
                <a:moveTo>
                  <a:pt x="11768639" y="2029973"/>
                </a:moveTo>
                <a:lnTo>
                  <a:pt x="11835724" y="2092331"/>
                </a:lnTo>
                <a:lnTo>
                  <a:pt x="11872666" y="2126492"/>
                </a:lnTo>
                <a:lnTo>
                  <a:pt x="11872666" y="2245514"/>
                </a:lnTo>
                <a:lnTo>
                  <a:pt x="11795609" y="2174210"/>
                </a:lnTo>
                <a:lnTo>
                  <a:pt x="11768639" y="2149266"/>
                </a:lnTo>
                <a:close/>
                <a:moveTo>
                  <a:pt x="11658947" y="1929930"/>
                </a:moveTo>
                <a:lnTo>
                  <a:pt x="11763653" y="2027262"/>
                </a:lnTo>
                <a:lnTo>
                  <a:pt x="11658721" y="2122697"/>
                </a:lnTo>
                <a:lnTo>
                  <a:pt x="11554014" y="2025364"/>
                </a:lnTo>
                <a:lnTo>
                  <a:pt x="11590503" y="1992287"/>
                </a:lnTo>
                <a:close/>
                <a:moveTo>
                  <a:pt x="11983265" y="1707069"/>
                </a:moveTo>
                <a:lnTo>
                  <a:pt x="12086611" y="1802775"/>
                </a:lnTo>
                <a:lnTo>
                  <a:pt x="11981678" y="1898209"/>
                </a:lnTo>
                <a:lnTo>
                  <a:pt x="11946776" y="1865674"/>
                </a:lnTo>
                <a:lnTo>
                  <a:pt x="11944736" y="1869741"/>
                </a:lnTo>
                <a:lnTo>
                  <a:pt x="11979865" y="1902276"/>
                </a:lnTo>
                <a:lnTo>
                  <a:pt x="11979865" y="2021298"/>
                </a:lnTo>
                <a:lnTo>
                  <a:pt x="11904621" y="1951619"/>
                </a:lnTo>
                <a:lnTo>
                  <a:pt x="11902582" y="1955957"/>
                </a:lnTo>
                <a:lnTo>
                  <a:pt x="11979412" y="2027262"/>
                </a:lnTo>
                <a:lnTo>
                  <a:pt x="11874479" y="2122697"/>
                </a:lnTo>
                <a:lnTo>
                  <a:pt x="11837764" y="2088535"/>
                </a:lnTo>
                <a:lnTo>
                  <a:pt x="11835724" y="2092331"/>
                </a:lnTo>
                <a:lnTo>
                  <a:pt x="11837537" y="2088264"/>
                </a:lnTo>
                <a:lnTo>
                  <a:pt x="11769772" y="2025364"/>
                </a:lnTo>
                <a:lnTo>
                  <a:pt x="11874705" y="1929930"/>
                </a:lnTo>
                <a:lnTo>
                  <a:pt x="11902355" y="1955686"/>
                </a:lnTo>
                <a:lnTo>
                  <a:pt x="11904621" y="1951349"/>
                </a:lnTo>
                <a:lnTo>
                  <a:pt x="11875838" y="1924778"/>
                </a:lnTo>
                <a:lnTo>
                  <a:pt x="11875838" y="1805757"/>
                </a:lnTo>
                <a:lnTo>
                  <a:pt x="11944736" y="1869470"/>
                </a:lnTo>
                <a:lnTo>
                  <a:pt x="11946549" y="1865674"/>
                </a:lnTo>
                <a:lnTo>
                  <a:pt x="11878332" y="1802503"/>
                </a:lnTo>
                <a:close/>
                <a:moveTo>
                  <a:pt x="11768639" y="1583167"/>
                </a:moveTo>
                <a:lnTo>
                  <a:pt x="11840257" y="1649591"/>
                </a:lnTo>
                <a:lnTo>
                  <a:pt x="11842523" y="1646067"/>
                </a:lnTo>
                <a:lnTo>
                  <a:pt x="11840483" y="1649591"/>
                </a:lnTo>
                <a:lnTo>
                  <a:pt x="11872666" y="1679686"/>
                </a:lnTo>
                <a:lnTo>
                  <a:pt x="11872666" y="1798708"/>
                </a:lnTo>
                <a:lnTo>
                  <a:pt x="11794249" y="1726047"/>
                </a:lnTo>
                <a:lnTo>
                  <a:pt x="11791983" y="1729572"/>
                </a:lnTo>
                <a:lnTo>
                  <a:pt x="11794023" y="1725776"/>
                </a:lnTo>
                <a:lnTo>
                  <a:pt x="11768639" y="1702189"/>
                </a:lnTo>
                <a:close/>
                <a:moveTo>
                  <a:pt x="11874705" y="1483123"/>
                </a:moveTo>
                <a:lnTo>
                  <a:pt x="11979412" y="1580184"/>
                </a:lnTo>
                <a:lnTo>
                  <a:pt x="11874479" y="1675619"/>
                </a:lnTo>
                <a:lnTo>
                  <a:pt x="11842523" y="1646067"/>
                </a:lnTo>
                <a:lnTo>
                  <a:pt x="11769772" y="1578558"/>
                </a:lnTo>
                <a:close/>
                <a:moveTo>
                  <a:pt x="11766146" y="1258907"/>
                </a:moveTo>
                <a:lnTo>
                  <a:pt x="11870853" y="1355968"/>
                </a:lnTo>
                <a:lnTo>
                  <a:pt x="11765920" y="1451673"/>
                </a:lnTo>
                <a:lnTo>
                  <a:pt x="11661213" y="1354341"/>
                </a:lnTo>
                <a:lnTo>
                  <a:pt x="11763200" y="1261618"/>
                </a:lnTo>
                <a:close/>
                <a:moveTo>
                  <a:pt x="11661213" y="913228"/>
                </a:moveTo>
                <a:lnTo>
                  <a:pt x="11728298" y="975315"/>
                </a:lnTo>
                <a:lnTo>
                  <a:pt x="11730338" y="971519"/>
                </a:lnTo>
                <a:lnTo>
                  <a:pt x="11728525" y="975586"/>
                </a:lnTo>
                <a:lnTo>
                  <a:pt x="11765240" y="1009747"/>
                </a:lnTo>
                <a:lnTo>
                  <a:pt x="11765240" y="1128769"/>
                </a:lnTo>
                <a:lnTo>
                  <a:pt x="11688410" y="1057464"/>
                </a:lnTo>
                <a:lnTo>
                  <a:pt x="11686370" y="1061260"/>
                </a:lnTo>
                <a:lnTo>
                  <a:pt x="11688183" y="1057193"/>
                </a:lnTo>
                <a:lnTo>
                  <a:pt x="11661213" y="1032250"/>
                </a:lnTo>
                <a:close/>
                <a:moveTo>
                  <a:pt x="11876065" y="590053"/>
                </a:moveTo>
                <a:lnTo>
                  <a:pt x="11979412" y="686029"/>
                </a:lnTo>
                <a:lnTo>
                  <a:pt x="11874479" y="781464"/>
                </a:lnTo>
                <a:lnTo>
                  <a:pt x="11839350" y="748929"/>
                </a:lnTo>
                <a:lnTo>
                  <a:pt x="11837537" y="752725"/>
                </a:lnTo>
                <a:lnTo>
                  <a:pt x="11872666" y="785259"/>
                </a:lnTo>
                <a:lnTo>
                  <a:pt x="11872666" y="904552"/>
                </a:lnTo>
                <a:lnTo>
                  <a:pt x="11797422" y="834603"/>
                </a:lnTo>
                <a:lnTo>
                  <a:pt x="11795383" y="838941"/>
                </a:lnTo>
                <a:lnTo>
                  <a:pt x="11871986" y="910246"/>
                </a:lnTo>
                <a:lnTo>
                  <a:pt x="11767053" y="1005680"/>
                </a:lnTo>
                <a:lnTo>
                  <a:pt x="11730338" y="971519"/>
                </a:lnTo>
                <a:lnTo>
                  <a:pt x="11662573" y="908619"/>
                </a:lnTo>
                <a:lnTo>
                  <a:pt x="11767506" y="813185"/>
                </a:lnTo>
                <a:lnTo>
                  <a:pt x="11795156" y="838941"/>
                </a:lnTo>
                <a:lnTo>
                  <a:pt x="11797196" y="834603"/>
                </a:lnTo>
                <a:lnTo>
                  <a:pt x="11768639" y="808034"/>
                </a:lnTo>
                <a:lnTo>
                  <a:pt x="11768639" y="688741"/>
                </a:lnTo>
                <a:lnTo>
                  <a:pt x="11837310" y="752725"/>
                </a:lnTo>
                <a:lnTo>
                  <a:pt x="11839350" y="748658"/>
                </a:lnTo>
                <a:lnTo>
                  <a:pt x="11771132" y="685487"/>
                </a:lnTo>
                <a:close/>
                <a:moveTo>
                  <a:pt x="11661213" y="466151"/>
                </a:moveTo>
                <a:lnTo>
                  <a:pt x="11733057" y="532846"/>
                </a:lnTo>
                <a:lnTo>
                  <a:pt x="11765240" y="562669"/>
                </a:lnTo>
                <a:lnTo>
                  <a:pt x="11765240" y="681691"/>
                </a:lnTo>
                <a:lnTo>
                  <a:pt x="11687050" y="609031"/>
                </a:lnTo>
                <a:lnTo>
                  <a:pt x="11684784" y="612827"/>
                </a:lnTo>
                <a:lnTo>
                  <a:pt x="11763653" y="686029"/>
                </a:lnTo>
                <a:lnTo>
                  <a:pt x="11658721" y="781464"/>
                </a:lnTo>
                <a:lnTo>
                  <a:pt x="11609994" y="736187"/>
                </a:lnTo>
                <a:lnTo>
                  <a:pt x="11555374" y="685487"/>
                </a:lnTo>
                <a:lnTo>
                  <a:pt x="11660307" y="590053"/>
                </a:lnTo>
                <a:lnTo>
                  <a:pt x="11684557" y="612556"/>
                </a:lnTo>
                <a:lnTo>
                  <a:pt x="11686824" y="609031"/>
                </a:lnTo>
                <a:lnTo>
                  <a:pt x="11661213" y="585444"/>
                </a:lnTo>
                <a:close/>
                <a:moveTo>
                  <a:pt x="11767506" y="366107"/>
                </a:moveTo>
                <a:lnTo>
                  <a:pt x="11871986" y="463440"/>
                </a:lnTo>
                <a:lnTo>
                  <a:pt x="11767053" y="558874"/>
                </a:lnTo>
                <a:lnTo>
                  <a:pt x="11735324" y="529322"/>
                </a:lnTo>
                <a:lnTo>
                  <a:pt x="11733057" y="532846"/>
                </a:lnTo>
                <a:lnTo>
                  <a:pt x="11735097" y="529051"/>
                </a:lnTo>
                <a:lnTo>
                  <a:pt x="11662573" y="461542"/>
                </a:lnTo>
                <a:close/>
                <a:moveTo>
                  <a:pt x="11658947" y="142162"/>
                </a:moveTo>
                <a:lnTo>
                  <a:pt x="11763653" y="239223"/>
                </a:lnTo>
                <a:lnTo>
                  <a:pt x="11658721" y="334657"/>
                </a:lnTo>
                <a:lnTo>
                  <a:pt x="11554014" y="237596"/>
                </a:lnTo>
                <a:lnTo>
                  <a:pt x="11656001" y="144873"/>
                </a:lnTo>
                <a:close/>
                <a:moveTo>
                  <a:pt x="11690766" y="40330"/>
                </a:moveTo>
                <a:lnTo>
                  <a:pt x="11845185" y="40330"/>
                </a:lnTo>
                <a:lnTo>
                  <a:pt x="11840228" y="44830"/>
                </a:lnTo>
                <a:lnTo>
                  <a:pt x="11767053" y="111254"/>
                </a:lnTo>
                <a:lnTo>
                  <a:pt x="11712546" y="60579"/>
                </a:lnTo>
                <a:close/>
                <a:moveTo>
                  <a:pt x="11661213" y="40330"/>
                </a:moveTo>
                <a:lnTo>
                  <a:pt x="11684643" y="40330"/>
                </a:lnTo>
                <a:lnTo>
                  <a:pt x="11690280" y="45575"/>
                </a:lnTo>
                <a:lnTo>
                  <a:pt x="11765240" y="115321"/>
                </a:lnTo>
                <a:lnTo>
                  <a:pt x="11765240" y="234343"/>
                </a:lnTo>
                <a:lnTo>
                  <a:pt x="11661213" y="137824"/>
                </a:lnTo>
                <a:lnTo>
                  <a:pt x="11661213" y="69350"/>
                </a:lnTo>
                <a:close/>
                <a:moveTo>
                  <a:pt x="0" y="0"/>
                </a:moveTo>
                <a:lnTo>
                  <a:pt x="11657587" y="40330"/>
                </a:lnTo>
                <a:lnTo>
                  <a:pt x="11657587" y="41002"/>
                </a:lnTo>
                <a:lnTo>
                  <a:pt x="11657587" y="137824"/>
                </a:lnTo>
                <a:lnTo>
                  <a:pt x="11653055" y="141891"/>
                </a:lnTo>
                <a:lnTo>
                  <a:pt x="11656001" y="144873"/>
                </a:lnTo>
                <a:lnTo>
                  <a:pt x="11652828" y="141891"/>
                </a:lnTo>
                <a:lnTo>
                  <a:pt x="11549028" y="236512"/>
                </a:lnTo>
                <a:lnTo>
                  <a:pt x="11549028" y="243019"/>
                </a:lnTo>
                <a:lnTo>
                  <a:pt x="11552881" y="246543"/>
                </a:lnTo>
                <a:lnTo>
                  <a:pt x="11552881" y="242205"/>
                </a:lnTo>
                <a:lnTo>
                  <a:pt x="11656681" y="338724"/>
                </a:lnTo>
                <a:lnTo>
                  <a:pt x="11656681" y="457746"/>
                </a:lnTo>
                <a:lnTo>
                  <a:pt x="11552881" y="361227"/>
                </a:lnTo>
                <a:lnTo>
                  <a:pt x="11552881" y="246814"/>
                </a:lnTo>
                <a:lnTo>
                  <a:pt x="11549028" y="243290"/>
                </a:lnTo>
                <a:lnTo>
                  <a:pt x="11549028" y="363125"/>
                </a:lnTo>
                <a:lnTo>
                  <a:pt x="11441829" y="460457"/>
                </a:lnTo>
                <a:lnTo>
                  <a:pt x="11441829" y="587613"/>
                </a:lnTo>
                <a:lnTo>
                  <a:pt x="11544269" y="682505"/>
                </a:lnTo>
                <a:lnTo>
                  <a:pt x="11544269" y="676811"/>
                </a:lnTo>
                <a:lnTo>
                  <a:pt x="11445455" y="585444"/>
                </a:lnTo>
                <a:lnTo>
                  <a:pt x="11445455" y="466151"/>
                </a:lnTo>
                <a:lnTo>
                  <a:pt x="11544269" y="557789"/>
                </a:lnTo>
                <a:lnTo>
                  <a:pt x="11544269" y="552096"/>
                </a:lnTo>
                <a:lnTo>
                  <a:pt x="11446815" y="461542"/>
                </a:lnTo>
                <a:lnTo>
                  <a:pt x="11551748" y="366107"/>
                </a:lnTo>
                <a:lnTo>
                  <a:pt x="11656454" y="463440"/>
                </a:lnTo>
                <a:lnTo>
                  <a:pt x="11551521" y="558874"/>
                </a:lnTo>
                <a:lnTo>
                  <a:pt x="11544495" y="552367"/>
                </a:lnTo>
                <a:lnTo>
                  <a:pt x="11544495" y="558061"/>
                </a:lnTo>
                <a:lnTo>
                  <a:pt x="11549482" y="562669"/>
                </a:lnTo>
                <a:lnTo>
                  <a:pt x="11549482" y="681691"/>
                </a:lnTo>
                <a:lnTo>
                  <a:pt x="11544495" y="677083"/>
                </a:lnTo>
                <a:lnTo>
                  <a:pt x="11544495" y="682776"/>
                </a:lnTo>
                <a:lnTo>
                  <a:pt x="11549028" y="687114"/>
                </a:lnTo>
                <a:lnTo>
                  <a:pt x="11549028" y="748116"/>
                </a:lnTo>
                <a:lnTo>
                  <a:pt x="11552881" y="748658"/>
                </a:lnTo>
                <a:lnTo>
                  <a:pt x="11552881" y="688741"/>
                </a:lnTo>
                <a:lnTo>
                  <a:pt x="11607727" y="739711"/>
                </a:lnTo>
                <a:lnTo>
                  <a:pt x="11609994" y="736187"/>
                </a:lnTo>
                <a:lnTo>
                  <a:pt x="11607727" y="739982"/>
                </a:lnTo>
                <a:lnTo>
                  <a:pt x="11656681" y="785259"/>
                </a:lnTo>
                <a:lnTo>
                  <a:pt x="11656681" y="904552"/>
                </a:lnTo>
                <a:lnTo>
                  <a:pt x="11552881" y="808034"/>
                </a:lnTo>
                <a:lnTo>
                  <a:pt x="11552881" y="748929"/>
                </a:lnTo>
                <a:lnTo>
                  <a:pt x="11549028" y="748387"/>
                </a:lnTo>
                <a:lnTo>
                  <a:pt x="11549028" y="809931"/>
                </a:lnTo>
                <a:lnTo>
                  <a:pt x="11479451" y="873102"/>
                </a:lnTo>
                <a:lnTo>
                  <a:pt x="11483304" y="875271"/>
                </a:lnTo>
                <a:lnTo>
                  <a:pt x="11551748" y="813185"/>
                </a:lnTo>
                <a:lnTo>
                  <a:pt x="11656454" y="910246"/>
                </a:lnTo>
                <a:lnTo>
                  <a:pt x="11551521" y="1005680"/>
                </a:lnTo>
                <a:lnTo>
                  <a:pt x="11446815" y="908619"/>
                </a:lnTo>
                <a:lnTo>
                  <a:pt x="11483077" y="875543"/>
                </a:lnTo>
                <a:lnTo>
                  <a:pt x="11479224" y="873374"/>
                </a:lnTo>
                <a:lnTo>
                  <a:pt x="11441829" y="907535"/>
                </a:lnTo>
                <a:lnTo>
                  <a:pt x="11441829" y="993751"/>
                </a:lnTo>
                <a:lnTo>
                  <a:pt x="11445455" y="995649"/>
                </a:lnTo>
                <a:lnTo>
                  <a:pt x="11445455" y="913228"/>
                </a:lnTo>
                <a:lnTo>
                  <a:pt x="11549482" y="1009747"/>
                </a:lnTo>
                <a:lnTo>
                  <a:pt x="11549482" y="1128769"/>
                </a:lnTo>
                <a:lnTo>
                  <a:pt x="11445455" y="1032250"/>
                </a:lnTo>
                <a:lnTo>
                  <a:pt x="11445455" y="995920"/>
                </a:lnTo>
                <a:lnTo>
                  <a:pt x="11441829" y="994022"/>
                </a:lnTo>
                <a:lnTo>
                  <a:pt x="11441829" y="1034419"/>
                </a:lnTo>
                <a:lnTo>
                  <a:pt x="11551295" y="1136089"/>
                </a:lnTo>
                <a:lnTo>
                  <a:pt x="11660307" y="1037130"/>
                </a:lnTo>
                <a:lnTo>
                  <a:pt x="11686370" y="1061260"/>
                </a:lnTo>
                <a:lnTo>
                  <a:pt x="11764787" y="1133920"/>
                </a:lnTo>
                <a:lnTo>
                  <a:pt x="11764787" y="1250231"/>
                </a:lnTo>
                <a:lnTo>
                  <a:pt x="11768639" y="1250231"/>
                </a:lnTo>
                <a:lnTo>
                  <a:pt x="11768639" y="1243724"/>
                </a:lnTo>
                <a:lnTo>
                  <a:pt x="11768639" y="1135818"/>
                </a:lnTo>
                <a:lnTo>
                  <a:pt x="11872666" y="1232337"/>
                </a:lnTo>
                <a:lnTo>
                  <a:pt x="11872666" y="1242097"/>
                </a:lnTo>
                <a:lnTo>
                  <a:pt x="11872666" y="1351088"/>
                </a:lnTo>
                <a:lnTo>
                  <a:pt x="11768639" y="1254840"/>
                </a:lnTo>
                <a:lnTo>
                  <a:pt x="11768639" y="1250502"/>
                </a:lnTo>
                <a:lnTo>
                  <a:pt x="11764787" y="1250502"/>
                </a:lnTo>
                <a:lnTo>
                  <a:pt x="11764787" y="1254569"/>
                </a:lnTo>
                <a:lnTo>
                  <a:pt x="11760254" y="1258636"/>
                </a:lnTo>
                <a:lnTo>
                  <a:pt x="11763200" y="1261618"/>
                </a:lnTo>
                <a:lnTo>
                  <a:pt x="11760027" y="1258907"/>
                </a:lnTo>
                <a:lnTo>
                  <a:pt x="11656227" y="1353257"/>
                </a:lnTo>
                <a:lnTo>
                  <a:pt x="11656227" y="1360035"/>
                </a:lnTo>
                <a:lnTo>
                  <a:pt x="11660080" y="1363559"/>
                </a:lnTo>
                <a:lnTo>
                  <a:pt x="11660080" y="1358950"/>
                </a:lnTo>
                <a:lnTo>
                  <a:pt x="11764107" y="1455469"/>
                </a:lnTo>
                <a:lnTo>
                  <a:pt x="11764107" y="1574491"/>
                </a:lnTo>
                <a:lnTo>
                  <a:pt x="11660080" y="1478243"/>
                </a:lnTo>
                <a:lnTo>
                  <a:pt x="11660080" y="1363830"/>
                </a:lnTo>
                <a:lnTo>
                  <a:pt x="11656227" y="1360306"/>
                </a:lnTo>
                <a:lnTo>
                  <a:pt x="11656227" y="1479870"/>
                </a:lnTo>
                <a:lnTo>
                  <a:pt x="11549028" y="1577473"/>
                </a:lnTo>
                <a:lnTo>
                  <a:pt x="11549028" y="1704357"/>
                </a:lnTo>
                <a:lnTo>
                  <a:pt x="11651468" y="1799521"/>
                </a:lnTo>
                <a:lnTo>
                  <a:pt x="11651468" y="1793827"/>
                </a:lnTo>
                <a:lnTo>
                  <a:pt x="11552881" y="1702189"/>
                </a:lnTo>
                <a:lnTo>
                  <a:pt x="11552881" y="1583167"/>
                </a:lnTo>
                <a:lnTo>
                  <a:pt x="11651468" y="1674535"/>
                </a:lnTo>
                <a:lnTo>
                  <a:pt x="11651468" y="1669112"/>
                </a:lnTo>
                <a:lnTo>
                  <a:pt x="11554014" y="1578558"/>
                </a:lnTo>
                <a:lnTo>
                  <a:pt x="11658947" y="1483123"/>
                </a:lnTo>
                <a:lnTo>
                  <a:pt x="11763653" y="1580184"/>
                </a:lnTo>
                <a:lnTo>
                  <a:pt x="11658721" y="1675619"/>
                </a:lnTo>
                <a:lnTo>
                  <a:pt x="11651695" y="1669112"/>
                </a:lnTo>
                <a:lnTo>
                  <a:pt x="11651695" y="1674805"/>
                </a:lnTo>
                <a:lnTo>
                  <a:pt x="11656907" y="1679686"/>
                </a:lnTo>
                <a:lnTo>
                  <a:pt x="11656907" y="1798708"/>
                </a:lnTo>
                <a:lnTo>
                  <a:pt x="11651695" y="1793827"/>
                </a:lnTo>
                <a:lnTo>
                  <a:pt x="11651695" y="1799521"/>
                </a:lnTo>
                <a:lnTo>
                  <a:pt x="11656227" y="1803859"/>
                </a:lnTo>
                <a:lnTo>
                  <a:pt x="11656227" y="1864861"/>
                </a:lnTo>
                <a:lnTo>
                  <a:pt x="11660080" y="1865674"/>
                </a:lnTo>
                <a:lnTo>
                  <a:pt x="11660080" y="1805757"/>
                </a:lnTo>
                <a:lnTo>
                  <a:pt x="11714927" y="1856727"/>
                </a:lnTo>
                <a:lnTo>
                  <a:pt x="11717193" y="1852932"/>
                </a:lnTo>
                <a:lnTo>
                  <a:pt x="11662573" y="1802503"/>
                </a:lnTo>
                <a:lnTo>
                  <a:pt x="11767506" y="1707069"/>
                </a:lnTo>
                <a:lnTo>
                  <a:pt x="11791983" y="1729572"/>
                </a:lnTo>
                <a:lnTo>
                  <a:pt x="11870853" y="1802775"/>
                </a:lnTo>
                <a:lnTo>
                  <a:pt x="11765920" y="1898209"/>
                </a:lnTo>
                <a:lnTo>
                  <a:pt x="11717193" y="1853203"/>
                </a:lnTo>
                <a:lnTo>
                  <a:pt x="11715153" y="1856727"/>
                </a:lnTo>
                <a:lnTo>
                  <a:pt x="11764107" y="1902276"/>
                </a:lnTo>
                <a:lnTo>
                  <a:pt x="11764107" y="2021298"/>
                </a:lnTo>
                <a:lnTo>
                  <a:pt x="11660080" y="1924778"/>
                </a:lnTo>
                <a:lnTo>
                  <a:pt x="11660080" y="1865945"/>
                </a:lnTo>
                <a:lnTo>
                  <a:pt x="11656227" y="1865132"/>
                </a:lnTo>
                <a:lnTo>
                  <a:pt x="11656227" y="1926948"/>
                </a:lnTo>
                <a:lnTo>
                  <a:pt x="11586650" y="1990119"/>
                </a:lnTo>
                <a:lnTo>
                  <a:pt x="11549028" y="2024280"/>
                </a:lnTo>
                <a:lnTo>
                  <a:pt x="11549028" y="2110496"/>
                </a:lnTo>
                <a:lnTo>
                  <a:pt x="11552881" y="2112394"/>
                </a:lnTo>
                <a:lnTo>
                  <a:pt x="11552881" y="2029973"/>
                </a:lnTo>
                <a:lnTo>
                  <a:pt x="11656907" y="2126492"/>
                </a:lnTo>
                <a:lnTo>
                  <a:pt x="11656907" y="2245514"/>
                </a:lnTo>
                <a:lnTo>
                  <a:pt x="11552881" y="2149266"/>
                </a:lnTo>
                <a:lnTo>
                  <a:pt x="11552881" y="2112665"/>
                </a:lnTo>
                <a:lnTo>
                  <a:pt x="11549028" y="2110767"/>
                </a:lnTo>
                <a:lnTo>
                  <a:pt x="11549028" y="2151435"/>
                </a:lnTo>
                <a:lnTo>
                  <a:pt x="11658721" y="2253105"/>
                </a:lnTo>
                <a:lnTo>
                  <a:pt x="11767506" y="2153875"/>
                </a:lnTo>
                <a:lnTo>
                  <a:pt x="11793569" y="2178005"/>
                </a:lnTo>
                <a:lnTo>
                  <a:pt x="11795609" y="2174210"/>
                </a:lnTo>
                <a:lnTo>
                  <a:pt x="11793796" y="2178276"/>
                </a:lnTo>
                <a:lnTo>
                  <a:pt x="11871986" y="2250937"/>
                </a:lnTo>
                <a:lnTo>
                  <a:pt x="11871986" y="2372941"/>
                </a:lnTo>
                <a:lnTo>
                  <a:pt x="11853628" y="2389640"/>
                </a:lnTo>
                <a:lnTo>
                  <a:pt x="11844194" y="2398222"/>
                </a:lnTo>
                <a:lnTo>
                  <a:pt x="0" y="2408285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288000">
            <a:noAutofit/>
          </a:bodyPr>
          <a:lstStyle>
            <a:lvl1pPr algn="ct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/>
              <a:t>Insérez ou glissez votre image ici</a:t>
            </a:r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3575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7B68EE-BDE5-1E9D-059B-83B50A6AC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2654299"/>
            <a:ext cx="5294312" cy="1587501"/>
          </a:xfrm>
        </p:spPr>
        <p:txBody>
          <a:bodyPr lIns="0" anchor="b"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4801059-2D37-8D44-42C0-ED46DE3A8F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1838" y="4262438"/>
            <a:ext cx="5294312" cy="1655762"/>
          </a:xfrm>
        </p:spPr>
        <p:txBody>
          <a:bodyPr rIns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pic>
        <p:nvPicPr>
          <p:cNvPr id="8" name="Logo CEA">
            <a:extLst>
              <a:ext uri="{FF2B5EF4-FFF2-40B4-BE49-F238E27FC236}">
                <a16:creationId xmlns:a16="http://schemas.microsoft.com/office/drawing/2014/main" id="{1051C7ED-2FE9-229E-F0BD-000C6D22DE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728663"/>
            <a:ext cx="1803600" cy="1803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31EACC6-5472-4DD6-3DB8-DB3936803B32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Titre image</a:t>
            </a:r>
          </a:p>
        </p:txBody>
      </p:sp>
      <p:sp>
        <p:nvSpPr>
          <p:cNvPr id="38" name="Rectangle 21">
            <a:extLst>
              <a:ext uri="{FF2B5EF4-FFF2-40B4-BE49-F238E27FC236}">
                <a16:creationId xmlns:a16="http://schemas.microsoft.com/office/drawing/2014/main" id="{A735B0D2-65F8-67B3-4CB3-F526012A059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10585" y="-1588"/>
            <a:ext cx="20638" cy="3111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1" name="Espace réservé pour une image  60">
            <a:extLst>
              <a:ext uri="{FF2B5EF4-FFF2-40B4-BE49-F238E27FC236}">
                <a16:creationId xmlns:a16="http://schemas.microsoft.com/office/drawing/2014/main" id="{570E7ABE-1C46-BCBC-E4AA-CED1991C31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35600" y="0"/>
            <a:ext cx="6756400" cy="6858000"/>
          </a:xfrm>
          <a:custGeom>
            <a:avLst/>
            <a:gdLst>
              <a:gd name="connsiteX0" fmla="*/ 558577 w 6756400"/>
              <a:gd name="connsiteY0" fmla="*/ 2472501 h 6858000"/>
              <a:gd name="connsiteX1" fmla="*/ 1118234 w 6756400"/>
              <a:gd name="connsiteY1" fmla="*/ 2898413 h 6858000"/>
              <a:gd name="connsiteX2" fmla="*/ 754773 w 6756400"/>
              <a:gd name="connsiteY2" fmla="*/ 3179642 h 6858000"/>
              <a:gd name="connsiteX3" fmla="*/ 765623 w 6756400"/>
              <a:gd name="connsiteY3" fmla="*/ 3197727 h 6858000"/>
              <a:gd name="connsiteX4" fmla="*/ 1132700 w 6756400"/>
              <a:gd name="connsiteY4" fmla="*/ 2912881 h 6858000"/>
              <a:gd name="connsiteX5" fmla="*/ 1132700 w 6756400"/>
              <a:gd name="connsiteY5" fmla="*/ 3443689 h 6858000"/>
              <a:gd name="connsiteX6" fmla="*/ 978998 w 6756400"/>
              <a:gd name="connsiteY6" fmla="*/ 3562149 h 6858000"/>
              <a:gd name="connsiteX7" fmla="*/ 990752 w 6756400"/>
              <a:gd name="connsiteY7" fmla="*/ 3582043 h 6858000"/>
              <a:gd name="connsiteX8" fmla="*/ 1138125 w 6756400"/>
              <a:gd name="connsiteY8" fmla="*/ 3467200 h 6858000"/>
              <a:gd name="connsiteX9" fmla="*/ 1697783 w 6756400"/>
              <a:gd name="connsiteY9" fmla="*/ 3892208 h 6858000"/>
              <a:gd name="connsiteX10" fmla="*/ 1337034 w 6756400"/>
              <a:gd name="connsiteY10" fmla="*/ 4172532 h 6858000"/>
              <a:gd name="connsiteX11" fmla="*/ 1346980 w 6756400"/>
              <a:gd name="connsiteY11" fmla="*/ 4190618 h 6858000"/>
              <a:gd name="connsiteX12" fmla="*/ 1704112 w 6756400"/>
              <a:gd name="connsiteY12" fmla="*/ 3913006 h 6858000"/>
              <a:gd name="connsiteX13" fmla="*/ 1704112 w 6756400"/>
              <a:gd name="connsiteY13" fmla="*/ 4443814 h 6858000"/>
              <a:gd name="connsiteX14" fmla="*/ 1560355 w 6756400"/>
              <a:gd name="connsiteY14" fmla="*/ 4555944 h 6858000"/>
              <a:gd name="connsiteX15" fmla="*/ 1149879 w 6756400"/>
              <a:gd name="connsiteY15" fmla="*/ 4874248 h 6858000"/>
              <a:gd name="connsiteX16" fmla="*/ 1149879 w 6756400"/>
              <a:gd name="connsiteY16" fmla="*/ 4343440 h 6858000"/>
              <a:gd name="connsiteX17" fmla="*/ 1346076 w 6756400"/>
              <a:gd name="connsiteY17" fmla="*/ 4190618 h 6858000"/>
              <a:gd name="connsiteX18" fmla="*/ 1336130 w 6756400"/>
              <a:gd name="connsiteY18" fmla="*/ 4173437 h 6858000"/>
              <a:gd name="connsiteX19" fmla="*/ 1139934 w 6756400"/>
              <a:gd name="connsiteY19" fmla="*/ 4325354 h 6858000"/>
              <a:gd name="connsiteX20" fmla="*/ 580276 w 6756400"/>
              <a:gd name="connsiteY20" fmla="*/ 3900346 h 6858000"/>
              <a:gd name="connsiteX21" fmla="*/ 989848 w 6756400"/>
              <a:gd name="connsiteY21" fmla="*/ 3582043 h 6858000"/>
              <a:gd name="connsiteX22" fmla="*/ 978094 w 6756400"/>
              <a:gd name="connsiteY22" fmla="*/ 3563053 h 6858000"/>
              <a:gd name="connsiteX23" fmla="*/ 577563 w 6756400"/>
              <a:gd name="connsiteY23" fmla="*/ 3874123 h 6858000"/>
              <a:gd name="connsiteX24" fmla="*/ 577563 w 6756400"/>
              <a:gd name="connsiteY24" fmla="*/ 3342411 h 6858000"/>
              <a:gd name="connsiteX25" fmla="*/ 764719 w 6756400"/>
              <a:gd name="connsiteY25" fmla="*/ 3197727 h 6858000"/>
              <a:gd name="connsiteX26" fmla="*/ 754773 w 6756400"/>
              <a:gd name="connsiteY26" fmla="*/ 3180546 h 6858000"/>
              <a:gd name="connsiteX27" fmla="*/ 567618 w 6756400"/>
              <a:gd name="connsiteY27" fmla="*/ 3325229 h 6858000"/>
              <a:gd name="connsiteX28" fmla="*/ 7960 w 6756400"/>
              <a:gd name="connsiteY28" fmla="*/ 2899317 h 6858000"/>
              <a:gd name="connsiteX29" fmla="*/ 558577 w 6756400"/>
              <a:gd name="connsiteY29" fmla="*/ 2472501 h 6858000"/>
              <a:gd name="connsiteX30" fmla="*/ 1724907 w 6756400"/>
              <a:gd name="connsiteY30" fmla="*/ 0 h 6858000"/>
              <a:gd name="connsiteX31" fmla="*/ 6756400 w 6756400"/>
              <a:gd name="connsiteY31" fmla="*/ 0 h 6858000"/>
              <a:gd name="connsiteX32" fmla="*/ 6756400 w 6756400"/>
              <a:gd name="connsiteY32" fmla="*/ 6858000 h 6858000"/>
              <a:gd name="connsiteX33" fmla="*/ 0 w 6756400"/>
              <a:gd name="connsiteY33" fmla="*/ 6858000 h 6858000"/>
              <a:gd name="connsiteX34" fmla="*/ 0 w 6756400"/>
              <a:gd name="connsiteY34" fmla="*/ 6856412 h 6858000"/>
              <a:gd name="connsiteX35" fmla="*/ 162738 w 6756400"/>
              <a:gd name="connsiteY35" fmla="*/ 6856412 h 6858000"/>
              <a:gd name="connsiteX36" fmla="*/ 1149879 w 6756400"/>
              <a:gd name="connsiteY36" fmla="*/ 6856412 h 6858000"/>
              <a:gd name="connsiteX37" fmla="*/ 1149879 w 6756400"/>
              <a:gd name="connsiteY37" fmla="*/ 6332839 h 6858000"/>
              <a:gd name="connsiteX38" fmla="*/ 1704112 w 6756400"/>
              <a:gd name="connsiteY38" fmla="*/ 5902405 h 6858000"/>
              <a:gd name="connsiteX39" fmla="*/ 1704112 w 6756400"/>
              <a:gd name="connsiteY39" fmla="*/ 6433213 h 6858000"/>
              <a:gd name="connsiteX40" fmla="*/ 1159824 w 6756400"/>
              <a:gd name="connsiteY40" fmla="*/ 6855508 h 6858000"/>
              <a:gd name="connsiteX41" fmla="*/ 1193277 w 6756400"/>
              <a:gd name="connsiteY41" fmla="*/ 6855508 h 6858000"/>
              <a:gd name="connsiteX42" fmla="*/ 1724907 w 6756400"/>
              <a:gd name="connsiteY42" fmla="*/ 6443160 h 6858000"/>
              <a:gd name="connsiteX43" fmla="*/ 1724907 w 6756400"/>
              <a:gd name="connsiteY43" fmla="*/ 5877086 h 6858000"/>
              <a:gd name="connsiteX44" fmla="*/ 1386762 w 6756400"/>
              <a:gd name="connsiteY44" fmla="*/ 5620272 h 6858000"/>
              <a:gd name="connsiteX45" fmla="*/ 1343363 w 6756400"/>
              <a:gd name="connsiteY45" fmla="*/ 5612134 h 6858000"/>
              <a:gd name="connsiteX46" fmla="*/ 1697783 w 6756400"/>
              <a:gd name="connsiteY46" fmla="*/ 5881607 h 6858000"/>
              <a:gd name="connsiteX47" fmla="*/ 1139934 w 6756400"/>
              <a:gd name="connsiteY47" fmla="*/ 6314753 h 6858000"/>
              <a:gd name="connsiteX48" fmla="*/ 581180 w 6756400"/>
              <a:gd name="connsiteY48" fmla="*/ 5889745 h 6858000"/>
              <a:gd name="connsiteX49" fmla="*/ 1014259 w 6756400"/>
              <a:gd name="connsiteY49" fmla="*/ 5553356 h 6858000"/>
              <a:gd name="connsiteX50" fmla="*/ 987135 w 6756400"/>
              <a:gd name="connsiteY50" fmla="*/ 5548835 h 6858000"/>
              <a:gd name="connsiteX51" fmla="*/ 577563 w 6756400"/>
              <a:gd name="connsiteY51" fmla="*/ 5866234 h 6858000"/>
              <a:gd name="connsiteX52" fmla="*/ 577563 w 6756400"/>
              <a:gd name="connsiteY52" fmla="*/ 5335426 h 6858000"/>
              <a:gd name="connsiteX53" fmla="*/ 1132700 w 6756400"/>
              <a:gd name="connsiteY53" fmla="*/ 4905897 h 6858000"/>
              <a:gd name="connsiteX54" fmla="*/ 1132700 w 6756400"/>
              <a:gd name="connsiteY54" fmla="*/ 5435801 h 6858000"/>
              <a:gd name="connsiteX55" fmla="*/ 988039 w 6756400"/>
              <a:gd name="connsiteY55" fmla="*/ 5547930 h 6858000"/>
              <a:gd name="connsiteX56" fmla="*/ 1015163 w 6756400"/>
              <a:gd name="connsiteY56" fmla="*/ 5552452 h 6858000"/>
              <a:gd name="connsiteX57" fmla="*/ 1139029 w 6756400"/>
              <a:gd name="connsiteY57" fmla="*/ 5456599 h 6858000"/>
              <a:gd name="connsiteX58" fmla="*/ 1342459 w 6756400"/>
              <a:gd name="connsiteY58" fmla="*/ 5611229 h 6858000"/>
              <a:gd name="connsiteX59" fmla="*/ 1384953 w 6756400"/>
              <a:gd name="connsiteY59" fmla="*/ 5619368 h 6858000"/>
              <a:gd name="connsiteX60" fmla="*/ 1152591 w 6756400"/>
              <a:gd name="connsiteY60" fmla="*/ 5442131 h 6858000"/>
              <a:gd name="connsiteX61" fmla="*/ 1152591 w 6756400"/>
              <a:gd name="connsiteY61" fmla="*/ 4897759 h 6858000"/>
              <a:gd name="connsiteX62" fmla="*/ 1570300 w 6756400"/>
              <a:gd name="connsiteY62" fmla="*/ 4573125 h 6858000"/>
              <a:gd name="connsiteX63" fmla="*/ 1560355 w 6756400"/>
              <a:gd name="connsiteY63" fmla="*/ 4555944 h 6858000"/>
              <a:gd name="connsiteX64" fmla="*/ 1571205 w 6756400"/>
              <a:gd name="connsiteY64" fmla="*/ 4573125 h 6858000"/>
              <a:gd name="connsiteX65" fmla="*/ 1709537 w 6756400"/>
              <a:gd name="connsiteY65" fmla="*/ 4465517 h 6858000"/>
              <a:gd name="connsiteX66" fmla="*/ 2290894 w 6756400"/>
              <a:gd name="connsiteY66" fmla="*/ 4907706 h 6858000"/>
              <a:gd name="connsiteX67" fmla="*/ 2874963 w 6756400"/>
              <a:gd name="connsiteY67" fmla="*/ 4453761 h 6858000"/>
              <a:gd name="connsiteX68" fmla="*/ 2874963 w 6756400"/>
              <a:gd name="connsiteY68" fmla="*/ 4272907 h 6858000"/>
              <a:gd name="connsiteX69" fmla="*/ 2855072 w 6756400"/>
              <a:gd name="connsiteY69" fmla="*/ 4281949 h 6858000"/>
              <a:gd name="connsiteX70" fmla="*/ 2855072 w 6756400"/>
              <a:gd name="connsiteY70" fmla="*/ 4443814 h 6858000"/>
              <a:gd name="connsiteX71" fmla="*/ 2300839 w 6756400"/>
              <a:gd name="connsiteY71" fmla="*/ 4874248 h 6858000"/>
              <a:gd name="connsiteX72" fmla="*/ 2300839 w 6756400"/>
              <a:gd name="connsiteY72" fmla="*/ 4343440 h 6858000"/>
              <a:gd name="connsiteX73" fmla="*/ 2855072 w 6756400"/>
              <a:gd name="connsiteY73" fmla="*/ 3913006 h 6858000"/>
              <a:gd name="connsiteX74" fmla="*/ 2855072 w 6756400"/>
              <a:gd name="connsiteY74" fmla="*/ 4281045 h 6858000"/>
              <a:gd name="connsiteX75" fmla="*/ 2874963 w 6756400"/>
              <a:gd name="connsiteY75" fmla="*/ 4272002 h 6858000"/>
              <a:gd name="connsiteX76" fmla="*/ 2874963 w 6756400"/>
              <a:gd name="connsiteY76" fmla="*/ 3887687 h 6858000"/>
              <a:gd name="connsiteX77" fmla="*/ 2675150 w 6756400"/>
              <a:gd name="connsiteY77" fmla="*/ 3735769 h 6858000"/>
              <a:gd name="connsiteX78" fmla="*/ 2654355 w 6756400"/>
              <a:gd name="connsiteY78" fmla="*/ 3744812 h 6858000"/>
              <a:gd name="connsiteX79" fmla="*/ 2848743 w 6756400"/>
              <a:gd name="connsiteY79" fmla="*/ 3892208 h 6858000"/>
              <a:gd name="connsiteX80" fmla="*/ 2290894 w 6756400"/>
              <a:gd name="connsiteY80" fmla="*/ 4325354 h 6858000"/>
              <a:gd name="connsiteX81" fmla="*/ 1731236 w 6756400"/>
              <a:gd name="connsiteY81" fmla="*/ 3900346 h 6858000"/>
              <a:gd name="connsiteX82" fmla="*/ 2289086 w 6756400"/>
              <a:gd name="connsiteY82" fmla="*/ 3467200 h 6858000"/>
              <a:gd name="connsiteX83" fmla="*/ 2653451 w 6756400"/>
              <a:gd name="connsiteY83" fmla="*/ 3743907 h 6858000"/>
              <a:gd name="connsiteX84" fmla="*/ 2674246 w 6756400"/>
              <a:gd name="connsiteY84" fmla="*/ 3734865 h 6858000"/>
              <a:gd name="connsiteX85" fmla="*/ 2303552 w 6756400"/>
              <a:gd name="connsiteY85" fmla="*/ 3452732 h 6858000"/>
              <a:gd name="connsiteX86" fmla="*/ 2303552 w 6756400"/>
              <a:gd name="connsiteY86" fmla="*/ 3177833 h 6858000"/>
              <a:gd name="connsiteX87" fmla="*/ 2282757 w 6756400"/>
              <a:gd name="connsiteY87" fmla="*/ 3180546 h 6858000"/>
              <a:gd name="connsiteX88" fmla="*/ 2282757 w 6756400"/>
              <a:gd name="connsiteY88" fmla="*/ 3443689 h 6858000"/>
              <a:gd name="connsiteX89" fmla="*/ 1728524 w 6756400"/>
              <a:gd name="connsiteY89" fmla="*/ 3874123 h 6858000"/>
              <a:gd name="connsiteX90" fmla="*/ 1728524 w 6756400"/>
              <a:gd name="connsiteY90" fmla="*/ 3342411 h 6858000"/>
              <a:gd name="connsiteX91" fmla="*/ 1989818 w 6756400"/>
              <a:gd name="connsiteY91" fmla="*/ 3140758 h 6858000"/>
              <a:gd name="connsiteX92" fmla="*/ 1978064 w 6756400"/>
              <a:gd name="connsiteY92" fmla="*/ 3124481 h 6858000"/>
              <a:gd name="connsiteX93" fmla="*/ 1718578 w 6756400"/>
              <a:gd name="connsiteY93" fmla="*/ 3325229 h 6858000"/>
              <a:gd name="connsiteX94" fmla="*/ 1158920 w 6756400"/>
              <a:gd name="connsiteY94" fmla="*/ 2899317 h 6858000"/>
              <a:gd name="connsiteX95" fmla="*/ 1579342 w 6756400"/>
              <a:gd name="connsiteY95" fmla="*/ 2573779 h 6858000"/>
              <a:gd name="connsiteX96" fmla="*/ 1567588 w 6756400"/>
              <a:gd name="connsiteY96" fmla="*/ 2557502 h 6858000"/>
              <a:gd name="connsiteX97" fmla="*/ 1149879 w 6756400"/>
              <a:gd name="connsiteY97" fmla="*/ 2881232 h 6858000"/>
              <a:gd name="connsiteX98" fmla="*/ 1149879 w 6756400"/>
              <a:gd name="connsiteY98" fmla="*/ 2350424 h 6858000"/>
              <a:gd name="connsiteX99" fmla="*/ 1321664 w 6756400"/>
              <a:gd name="connsiteY99" fmla="*/ 2216592 h 6858000"/>
              <a:gd name="connsiteX100" fmla="*/ 1309910 w 6756400"/>
              <a:gd name="connsiteY100" fmla="*/ 2201219 h 6858000"/>
              <a:gd name="connsiteX101" fmla="*/ 1139934 w 6756400"/>
              <a:gd name="connsiteY101" fmla="*/ 2332339 h 6858000"/>
              <a:gd name="connsiteX102" fmla="*/ 580276 w 6756400"/>
              <a:gd name="connsiteY102" fmla="*/ 1907331 h 6858000"/>
              <a:gd name="connsiteX103" fmla="*/ 1138125 w 6756400"/>
              <a:gd name="connsiteY103" fmla="*/ 1474184 h 6858000"/>
              <a:gd name="connsiteX104" fmla="*/ 1697783 w 6756400"/>
              <a:gd name="connsiteY104" fmla="*/ 1899192 h 6858000"/>
              <a:gd name="connsiteX105" fmla="*/ 1310815 w 6756400"/>
              <a:gd name="connsiteY105" fmla="*/ 2200315 h 6858000"/>
              <a:gd name="connsiteX106" fmla="*/ 1322568 w 6756400"/>
              <a:gd name="connsiteY106" fmla="*/ 2216592 h 6858000"/>
              <a:gd name="connsiteX107" fmla="*/ 1704112 w 6756400"/>
              <a:gd name="connsiteY107" fmla="*/ 1919991 h 6858000"/>
              <a:gd name="connsiteX108" fmla="*/ 1704112 w 6756400"/>
              <a:gd name="connsiteY108" fmla="*/ 2450798 h 6858000"/>
              <a:gd name="connsiteX109" fmla="*/ 1568492 w 6756400"/>
              <a:gd name="connsiteY109" fmla="*/ 2556598 h 6858000"/>
              <a:gd name="connsiteX110" fmla="*/ 1580246 w 6756400"/>
              <a:gd name="connsiteY110" fmla="*/ 2572875 h 6858000"/>
              <a:gd name="connsiteX111" fmla="*/ 1709537 w 6756400"/>
              <a:gd name="connsiteY111" fmla="*/ 2472501 h 6858000"/>
              <a:gd name="connsiteX112" fmla="*/ 2269195 w 6756400"/>
              <a:gd name="connsiteY112" fmla="*/ 2898413 h 6858000"/>
              <a:gd name="connsiteX113" fmla="*/ 1978968 w 6756400"/>
              <a:gd name="connsiteY113" fmla="*/ 3123577 h 6858000"/>
              <a:gd name="connsiteX114" fmla="*/ 1990722 w 6756400"/>
              <a:gd name="connsiteY114" fmla="*/ 3139854 h 6858000"/>
              <a:gd name="connsiteX115" fmla="*/ 2282757 w 6756400"/>
              <a:gd name="connsiteY115" fmla="*/ 2912881 h 6858000"/>
              <a:gd name="connsiteX116" fmla="*/ 2282757 w 6756400"/>
              <a:gd name="connsiteY116" fmla="*/ 3179642 h 6858000"/>
              <a:gd name="connsiteX117" fmla="*/ 2303552 w 6756400"/>
              <a:gd name="connsiteY117" fmla="*/ 3176929 h 6858000"/>
              <a:gd name="connsiteX118" fmla="*/ 2303552 w 6756400"/>
              <a:gd name="connsiteY118" fmla="*/ 2904743 h 6858000"/>
              <a:gd name="connsiteX119" fmla="*/ 2327963 w 6756400"/>
              <a:gd name="connsiteY119" fmla="*/ 2885753 h 6858000"/>
              <a:gd name="connsiteX120" fmla="*/ 2327963 w 6756400"/>
              <a:gd name="connsiteY120" fmla="*/ 2860433 h 6858000"/>
              <a:gd name="connsiteX121" fmla="*/ 2300839 w 6756400"/>
              <a:gd name="connsiteY121" fmla="*/ 2881232 h 6858000"/>
              <a:gd name="connsiteX122" fmla="*/ 2300839 w 6756400"/>
              <a:gd name="connsiteY122" fmla="*/ 2350424 h 6858000"/>
              <a:gd name="connsiteX123" fmla="*/ 2327963 w 6756400"/>
              <a:gd name="connsiteY123" fmla="*/ 2328721 h 6858000"/>
              <a:gd name="connsiteX124" fmla="*/ 2327963 w 6756400"/>
              <a:gd name="connsiteY124" fmla="*/ 2303402 h 6858000"/>
              <a:gd name="connsiteX125" fmla="*/ 2290894 w 6756400"/>
              <a:gd name="connsiteY125" fmla="*/ 2332339 h 6858000"/>
              <a:gd name="connsiteX126" fmla="*/ 1731236 w 6756400"/>
              <a:gd name="connsiteY126" fmla="*/ 1907331 h 6858000"/>
              <a:gd name="connsiteX127" fmla="*/ 2289086 w 6756400"/>
              <a:gd name="connsiteY127" fmla="*/ 1474184 h 6858000"/>
              <a:gd name="connsiteX128" fmla="*/ 2848743 w 6756400"/>
              <a:gd name="connsiteY128" fmla="*/ 1899192 h 6858000"/>
              <a:gd name="connsiteX129" fmla="*/ 2328867 w 6756400"/>
              <a:gd name="connsiteY129" fmla="*/ 2302498 h 6858000"/>
              <a:gd name="connsiteX130" fmla="*/ 2328867 w 6756400"/>
              <a:gd name="connsiteY130" fmla="*/ 2327817 h 6858000"/>
              <a:gd name="connsiteX131" fmla="*/ 2855072 w 6756400"/>
              <a:gd name="connsiteY131" fmla="*/ 1919991 h 6858000"/>
              <a:gd name="connsiteX132" fmla="*/ 2855072 w 6756400"/>
              <a:gd name="connsiteY132" fmla="*/ 2450798 h 6858000"/>
              <a:gd name="connsiteX133" fmla="*/ 2328867 w 6756400"/>
              <a:gd name="connsiteY133" fmla="*/ 2859529 h 6858000"/>
              <a:gd name="connsiteX134" fmla="*/ 2328867 w 6756400"/>
              <a:gd name="connsiteY134" fmla="*/ 2884849 h 6858000"/>
              <a:gd name="connsiteX135" fmla="*/ 2874963 w 6756400"/>
              <a:gd name="connsiteY135" fmla="*/ 2460745 h 6858000"/>
              <a:gd name="connsiteX136" fmla="*/ 2874963 w 6756400"/>
              <a:gd name="connsiteY136" fmla="*/ 1894671 h 6858000"/>
              <a:gd name="connsiteX137" fmla="*/ 2303552 w 6756400"/>
              <a:gd name="connsiteY137" fmla="*/ 1459716 h 6858000"/>
              <a:gd name="connsiteX138" fmla="*/ 2303552 w 6756400"/>
              <a:gd name="connsiteY138" fmla="*/ 926195 h 6858000"/>
              <a:gd name="connsiteX139" fmla="*/ 2282757 w 6756400"/>
              <a:gd name="connsiteY139" fmla="*/ 941568 h 6858000"/>
              <a:gd name="connsiteX140" fmla="*/ 2282757 w 6756400"/>
              <a:gd name="connsiteY140" fmla="*/ 1451578 h 6858000"/>
              <a:gd name="connsiteX141" fmla="*/ 1728524 w 6756400"/>
              <a:gd name="connsiteY141" fmla="*/ 1882011 h 6858000"/>
              <a:gd name="connsiteX142" fmla="*/ 1728524 w 6756400"/>
              <a:gd name="connsiteY142" fmla="*/ 1351203 h 6858000"/>
              <a:gd name="connsiteX143" fmla="*/ 2282757 w 6756400"/>
              <a:gd name="connsiteY143" fmla="*/ 920770 h 6858000"/>
              <a:gd name="connsiteX144" fmla="*/ 2282757 w 6756400"/>
              <a:gd name="connsiteY144" fmla="*/ 940664 h 6858000"/>
              <a:gd name="connsiteX145" fmla="*/ 2303552 w 6756400"/>
              <a:gd name="connsiteY145" fmla="*/ 924387 h 6858000"/>
              <a:gd name="connsiteX146" fmla="*/ 2303552 w 6756400"/>
              <a:gd name="connsiteY146" fmla="*/ 895450 h 6858000"/>
              <a:gd name="connsiteX147" fmla="*/ 1749319 w 6756400"/>
              <a:gd name="connsiteY147" fmla="*/ 474059 h 6858000"/>
              <a:gd name="connsiteX148" fmla="*/ 1733044 w 6756400"/>
              <a:gd name="connsiteY148" fmla="*/ 486719 h 6858000"/>
              <a:gd name="connsiteX149" fmla="*/ 2276428 w 6756400"/>
              <a:gd name="connsiteY149" fmla="*/ 899971 h 6858000"/>
              <a:gd name="connsiteX150" fmla="*/ 1718578 w 6756400"/>
              <a:gd name="connsiteY150" fmla="*/ 1333118 h 6858000"/>
              <a:gd name="connsiteX151" fmla="*/ 1158920 w 6756400"/>
              <a:gd name="connsiteY151" fmla="*/ 908110 h 6858000"/>
              <a:gd name="connsiteX152" fmla="*/ 1716770 w 6756400"/>
              <a:gd name="connsiteY152" fmla="*/ 474964 h 6858000"/>
              <a:gd name="connsiteX153" fmla="*/ 1732140 w 6756400"/>
              <a:gd name="connsiteY153" fmla="*/ 486719 h 6858000"/>
              <a:gd name="connsiteX154" fmla="*/ 1748415 w 6756400"/>
              <a:gd name="connsiteY154" fmla="*/ 474059 h 6858000"/>
              <a:gd name="connsiteX155" fmla="*/ 1724907 w 6756400"/>
              <a:gd name="connsiteY155" fmla="*/ 455070 h 6858000"/>
              <a:gd name="connsiteX156" fmla="*/ 1724907 w 6756400"/>
              <a:gd name="connsiteY156" fmla="*/ 206 h 6858000"/>
              <a:gd name="connsiteX157" fmla="*/ 1606490 w 6756400"/>
              <a:gd name="connsiteY157" fmla="*/ 0 h 6858000"/>
              <a:gd name="connsiteX158" fmla="*/ 1704112 w 6756400"/>
              <a:gd name="connsiteY158" fmla="*/ 0 h 6858000"/>
              <a:gd name="connsiteX159" fmla="*/ 1704112 w 6756400"/>
              <a:gd name="connsiteY159" fmla="*/ 79700 h 6858000"/>
              <a:gd name="connsiteX160" fmla="*/ 1704112 w 6756400"/>
              <a:gd name="connsiteY160" fmla="*/ 455974 h 6858000"/>
              <a:gd name="connsiteX161" fmla="*/ 1149879 w 6756400"/>
              <a:gd name="connsiteY161" fmla="*/ 885503 h 6858000"/>
              <a:gd name="connsiteX162" fmla="*/ 1149879 w 6756400"/>
              <a:gd name="connsiteY162" fmla="*/ 354695 h 6858000"/>
              <a:gd name="connsiteX163" fmla="*/ 1606476 w 6756400"/>
              <a:gd name="connsiteY163" fmla="*/ 11 h 6858000"/>
              <a:gd name="connsiteX164" fmla="*/ 696284 w 6756400"/>
              <a:gd name="connsiteY164" fmla="*/ 0 h 6858000"/>
              <a:gd name="connsiteX165" fmla="*/ 1573942 w 6756400"/>
              <a:gd name="connsiteY165" fmla="*/ 0 h 6858000"/>
              <a:gd name="connsiteX166" fmla="*/ 1498270 w 6756400"/>
              <a:gd name="connsiteY166" fmla="*/ 58848 h 6858000"/>
              <a:gd name="connsiteX167" fmla="*/ 1139934 w 6756400"/>
              <a:gd name="connsiteY167" fmla="*/ 337514 h 6858000"/>
              <a:gd name="connsiteX168" fmla="*/ 701161 w 6756400"/>
              <a:gd name="connsiteY168" fmla="*/ 371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</a:cxnLst>
            <a:rect l="l" t="t" r="r" b="b"/>
            <a:pathLst>
              <a:path w="6756400" h="6858000">
                <a:moveTo>
                  <a:pt x="558577" y="2472501"/>
                </a:moveTo>
                <a:cubicBezTo>
                  <a:pt x="1118234" y="2898413"/>
                  <a:pt x="1118234" y="2898413"/>
                  <a:pt x="1118234" y="2898413"/>
                </a:cubicBezTo>
                <a:cubicBezTo>
                  <a:pt x="754773" y="3179642"/>
                  <a:pt x="754773" y="3179642"/>
                  <a:pt x="754773" y="3179642"/>
                </a:cubicBezTo>
                <a:cubicBezTo>
                  <a:pt x="765623" y="3197727"/>
                  <a:pt x="765623" y="3197727"/>
                  <a:pt x="765623" y="3197727"/>
                </a:cubicBezTo>
                <a:cubicBezTo>
                  <a:pt x="1132700" y="2912881"/>
                  <a:pt x="1132700" y="2912881"/>
                  <a:pt x="1132700" y="2912881"/>
                </a:cubicBezTo>
                <a:cubicBezTo>
                  <a:pt x="1132700" y="3443689"/>
                  <a:pt x="1132700" y="3443689"/>
                  <a:pt x="1132700" y="3443689"/>
                </a:cubicBezTo>
                <a:cubicBezTo>
                  <a:pt x="978998" y="3562149"/>
                  <a:pt x="978998" y="3562149"/>
                  <a:pt x="978998" y="3562149"/>
                </a:cubicBezTo>
                <a:cubicBezTo>
                  <a:pt x="990752" y="3582043"/>
                  <a:pt x="990752" y="3582043"/>
                  <a:pt x="990752" y="3582043"/>
                </a:cubicBezTo>
                <a:cubicBezTo>
                  <a:pt x="1138125" y="3467200"/>
                  <a:pt x="1138125" y="3467200"/>
                  <a:pt x="1138125" y="3467200"/>
                </a:cubicBezTo>
                <a:cubicBezTo>
                  <a:pt x="1697783" y="3892208"/>
                  <a:pt x="1697783" y="3892208"/>
                  <a:pt x="1697783" y="3892208"/>
                </a:cubicBezTo>
                <a:cubicBezTo>
                  <a:pt x="1337034" y="4172532"/>
                  <a:pt x="1337034" y="4172532"/>
                  <a:pt x="1337034" y="4172532"/>
                </a:cubicBezTo>
                <a:cubicBezTo>
                  <a:pt x="1346980" y="4190618"/>
                  <a:pt x="1346980" y="4190618"/>
                  <a:pt x="1346980" y="4190618"/>
                </a:cubicBezTo>
                <a:cubicBezTo>
                  <a:pt x="1704112" y="3913006"/>
                  <a:pt x="1704112" y="3913006"/>
                  <a:pt x="1704112" y="3913006"/>
                </a:cubicBezTo>
                <a:cubicBezTo>
                  <a:pt x="1704112" y="4443814"/>
                  <a:pt x="1704112" y="4443814"/>
                  <a:pt x="1704112" y="4443814"/>
                </a:cubicBezTo>
                <a:cubicBezTo>
                  <a:pt x="1560355" y="4555944"/>
                  <a:pt x="1560355" y="4555944"/>
                  <a:pt x="1560355" y="4555944"/>
                </a:cubicBezTo>
                <a:cubicBezTo>
                  <a:pt x="1149879" y="4874248"/>
                  <a:pt x="1149879" y="4874248"/>
                  <a:pt x="1149879" y="4874248"/>
                </a:cubicBezTo>
                <a:cubicBezTo>
                  <a:pt x="1149879" y="4343440"/>
                  <a:pt x="1149879" y="4343440"/>
                  <a:pt x="1149879" y="4343440"/>
                </a:cubicBezTo>
                <a:cubicBezTo>
                  <a:pt x="1346076" y="4190618"/>
                  <a:pt x="1346076" y="4190618"/>
                  <a:pt x="1346076" y="4190618"/>
                </a:cubicBezTo>
                <a:cubicBezTo>
                  <a:pt x="1336130" y="4173437"/>
                  <a:pt x="1336130" y="4173437"/>
                  <a:pt x="1336130" y="4173437"/>
                </a:cubicBezTo>
                <a:cubicBezTo>
                  <a:pt x="1139934" y="4325354"/>
                  <a:pt x="1139934" y="4325354"/>
                  <a:pt x="1139934" y="4325354"/>
                </a:cubicBezTo>
                <a:cubicBezTo>
                  <a:pt x="580276" y="3900346"/>
                  <a:pt x="580276" y="3900346"/>
                  <a:pt x="580276" y="3900346"/>
                </a:cubicBezTo>
                <a:cubicBezTo>
                  <a:pt x="989848" y="3582043"/>
                  <a:pt x="989848" y="3582043"/>
                  <a:pt x="989848" y="3582043"/>
                </a:cubicBezTo>
                <a:cubicBezTo>
                  <a:pt x="978094" y="3563053"/>
                  <a:pt x="978094" y="3563053"/>
                  <a:pt x="978094" y="3563053"/>
                </a:cubicBezTo>
                <a:cubicBezTo>
                  <a:pt x="577563" y="3874123"/>
                  <a:pt x="577563" y="3874123"/>
                  <a:pt x="577563" y="3874123"/>
                </a:cubicBezTo>
                <a:cubicBezTo>
                  <a:pt x="577563" y="3342411"/>
                  <a:pt x="577563" y="3342411"/>
                  <a:pt x="577563" y="3342411"/>
                </a:cubicBezTo>
                <a:cubicBezTo>
                  <a:pt x="764719" y="3197727"/>
                  <a:pt x="764719" y="3197727"/>
                  <a:pt x="764719" y="3197727"/>
                </a:cubicBezTo>
                <a:cubicBezTo>
                  <a:pt x="754773" y="3180546"/>
                  <a:pt x="754773" y="3180546"/>
                  <a:pt x="754773" y="3180546"/>
                </a:cubicBezTo>
                <a:cubicBezTo>
                  <a:pt x="567618" y="3325229"/>
                  <a:pt x="567618" y="3325229"/>
                  <a:pt x="567618" y="3325229"/>
                </a:cubicBezTo>
                <a:cubicBezTo>
                  <a:pt x="7960" y="2899317"/>
                  <a:pt x="7960" y="2899317"/>
                  <a:pt x="7960" y="2899317"/>
                </a:cubicBezTo>
                <a:cubicBezTo>
                  <a:pt x="558577" y="2472501"/>
                  <a:pt x="558577" y="2472501"/>
                  <a:pt x="558577" y="2472501"/>
                </a:cubicBezTo>
                <a:close/>
                <a:moveTo>
                  <a:pt x="1724907" y="0"/>
                </a:moveTo>
                <a:lnTo>
                  <a:pt x="6756400" y="0"/>
                </a:lnTo>
                <a:lnTo>
                  <a:pt x="6756400" y="6858000"/>
                </a:lnTo>
                <a:lnTo>
                  <a:pt x="0" y="6858000"/>
                </a:lnTo>
                <a:lnTo>
                  <a:pt x="0" y="6856412"/>
                </a:lnTo>
                <a:lnTo>
                  <a:pt x="162738" y="6856412"/>
                </a:lnTo>
                <a:cubicBezTo>
                  <a:pt x="1149879" y="6856412"/>
                  <a:pt x="1149879" y="6856412"/>
                  <a:pt x="1149879" y="6856412"/>
                </a:cubicBezTo>
                <a:cubicBezTo>
                  <a:pt x="1149879" y="6332839"/>
                  <a:pt x="1149879" y="6332839"/>
                  <a:pt x="1149879" y="6332839"/>
                </a:cubicBezTo>
                <a:cubicBezTo>
                  <a:pt x="1704112" y="5902405"/>
                  <a:pt x="1704112" y="5902405"/>
                  <a:pt x="1704112" y="5902405"/>
                </a:cubicBezTo>
                <a:cubicBezTo>
                  <a:pt x="1704112" y="6433213"/>
                  <a:pt x="1704112" y="6433213"/>
                  <a:pt x="1704112" y="6433213"/>
                </a:cubicBezTo>
                <a:cubicBezTo>
                  <a:pt x="1159824" y="6855508"/>
                  <a:pt x="1159824" y="6855508"/>
                  <a:pt x="1159824" y="6855508"/>
                </a:cubicBezTo>
                <a:cubicBezTo>
                  <a:pt x="1193277" y="6855508"/>
                  <a:pt x="1193277" y="6855508"/>
                  <a:pt x="1193277" y="6855508"/>
                </a:cubicBezTo>
                <a:cubicBezTo>
                  <a:pt x="1724907" y="6443160"/>
                  <a:pt x="1724907" y="6443160"/>
                  <a:pt x="1724907" y="6443160"/>
                </a:cubicBezTo>
                <a:cubicBezTo>
                  <a:pt x="1724907" y="5877086"/>
                  <a:pt x="1724907" y="5877086"/>
                  <a:pt x="1724907" y="5877086"/>
                </a:cubicBezTo>
                <a:cubicBezTo>
                  <a:pt x="1386762" y="5620272"/>
                  <a:pt x="1386762" y="5620272"/>
                  <a:pt x="1386762" y="5620272"/>
                </a:cubicBezTo>
                <a:cubicBezTo>
                  <a:pt x="1372296" y="5617559"/>
                  <a:pt x="1357829" y="5614847"/>
                  <a:pt x="1343363" y="5612134"/>
                </a:cubicBezTo>
                <a:cubicBezTo>
                  <a:pt x="1697783" y="5881607"/>
                  <a:pt x="1697783" y="5881607"/>
                  <a:pt x="1697783" y="5881607"/>
                </a:cubicBezTo>
                <a:cubicBezTo>
                  <a:pt x="1139934" y="6314753"/>
                  <a:pt x="1139934" y="6314753"/>
                  <a:pt x="1139934" y="6314753"/>
                </a:cubicBezTo>
                <a:cubicBezTo>
                  <a:pt x="581180" y="5889745"/>
                  <a:pt x="581180" y="5889745"/>
                  <a:pt x="581180" y="5889745"/>
                </a:cubicBezTo>
                <a:cubicBezTo>
                  <a:pt x="1014259" y="5553356"/>
                  <a:pt x="1014259" y="5553356"/>
                  <a:pt x="1014259" y="5553356"/>
                </a:cubicBezTo>
                <a:cubicBezTo>
                  <a:pt x="1005218" y="5551548"/>
                  <a:pt x="995272" y="5549739"/>
                  <a:pt x="987135" y="5548835"/>
                </a:cubicBezTo>
                <a:cubicBezTo>
                  <a:pt x="577563" y="5866234"/>
                  <a:pt x="577563" y="5866234"/>
                  <a:pt x="577563" y="5866234"/>
                </a:cubicBezTo>
                <a:cubicBezTo>
                  <a:pt x="577563" y="5335426"/>
                  <a:pt x="577563" y="5335426"/>
                  <a:pt x="577563" y="5335426"/>
                </a:cubicBezTo>
                <a:cubicBezTo>
                  <a:pt x="1132700" y="4905897"/>
                  <a:pt x="1132700" y="4905897"/>
                  <a:pt x="1132700" y="4905897"/>
                </a:cubicBezTo>
                <a:cubicBezTo>
                  <a:pt x="1132700" y="5435801"/>
                  <a:pt x="1132700" y="5435801"/>
                  <a:pt x="1132700" y="5435801"/>
                </a:cubicBezTo>
                <a:cubicBezTo>
                  <a:pt x="988039" y="5547930"/>
                  <a:pt x="988039" y="5547930"/>
                  <a:pt x="988039" y="5547930"/>
                </a:cubicBezTo>
                <a:cubicBezTo>
                  <a:pt x="997081" y="5549739"/>
                  <a:pt x="1006122" y="5550643"/>
                  <a:pt x="1015163" y="5552452"/>
                </a:cubicBezTo>
                <a:cubicBezTo>
                  <a:pt x="1139029" y="5456599"/>
                  <a:pt x="1139029" y="5456599"/>
                  <a:pt x="1139029" y="5456599"/>
                </a:cubicBezTo>
                <a:cubicBezTo>
                  <a:pt x="1342459" y="5611229"/>
                  <a:pt x="1342459" y="5611229"/>
                  <a:pt x="1342459" y="5611229"/>
                </a:cubicBezTo>
                <a:cubicBezTo>
                  <a:pt x="1356925" y="5613942"/>
                  <a:pt x="1371391" y="5616655"/>
                  <a:pt x="1384953" y="5619368"/>
                </a:cubicBezTo>
                <a:cubicBezTo>
                  <a:pt x="1152591" y="5442131"/>
                  <a:pt x="1152591" y="5442131"/>
                  <a:pt x="1152591" y="5442131"/>
                </a:cubicBezTo>
                <a:cubicBezTo>
                  <a:pt x="1152591" y="4897759"/>
                  <a:pt x="1152591" y="4897759"/>
                  <a:pt x="1152591" y="4897759"/>
                </a:cubicBezTo>
                <a:cubicBezTo>
                  <a:pt x="1570300" y="4573125"/>
                  <a:pt x="1570300" y="4573125"/>
                  <a:pt x="1570300" y="4573125"/>
                </a:cubicBezTo>
                <a:cubicBezTo>
                  <a:pt x="1560355" y="4555944"/>
                  <a:pt x="1560355" y="4555944"/>
                  <a:pt x="1560355" y="4555944"/>
                </a:cubicBezTo>
                <a:cubicBezTo>
                  <a:pt x="1571205" y="4573125"/>
                  <a:pt x="1571205" y="4573125"/>
                  <a:pt x="1571205" y="4573125"/>
                </a:cubicBezTo>
                <a:cubicBezTo>
                  <a:pt x="1709537" y="4465517"/>
                  <a:pt x="1709537" y="4465517"/>
                  <a:pt x="1709537" y="4465517"/>
                </a:cubicBezTo>
                <a:cubicBezTo>
                  <a:pt x="2290894" y="4907706"/>
                  <a:pt x="2290894" y="4907706"/>
                  <a:pt x="2290894" y="4907706"/>
                </a:cubicBezTo>
                <a:cubicBezTo>
                  <a:pt x="2874963" y="4453761"/>
                  <a:pt x="2874963" y="4453761"/>
                  <a:pt x="2874963" y="4453761"/>
                </a:cubicBezTo>
                <a:cubicBezTo>
                  <a:pt x="2874963" y="4272907"/>
                  <a:pt x="2874963" y="4272907"/>
                  <a:pt x="2874963" y="4272907"/>
                </a:cubicBezTo>
                <a:cubicBezTo>
                  <a:pt x="2855072" y="4281949"/>
                  <a:pt x="2855072" y="4281949"/>
                  <a:pt x="2855072" y="4281949"/>
                </a:cubicBezTo>
                <a:cubicBezTo>
                  <a:pt x="2855072" y="4443814"/>
                  <a:pt x="2855072" y="4443814"/>
                  <a:pt x="2855072" y="4443814"/>
                </a:cubicBezTo>
                <a:cubicBezTo>
                  <a:pt x="2300839" y="4874248"/>
                  <a:pt x="2300839" y="4874248"/>
                  <a:pt x="2300839" y="4874248"/>
                </a:cubicBezTo>
                <a:cubicBezTo>
                  <a:pt x="2300839" y="4343440"/>
                  <a:pt x="2300839" y="4343440"/>
                  <a:pt x="2300839" y="4343440"/>
                </a:cubicBezTo>
                <a:cubicBezTo>
                  <a:pt x="2855072" y="3913006"/>
                  <a:pt x="2855072" y="3913006"/>
                  <a:pt x="2855072" y="3913006"/>
                </a:cubicBezTo>
                <a:cubicBezTo>
                  <a:pt x="2855072" y="4281045"/>
                  <a:pt x="2855072" y="4281045"/>
                  <a:pt x="2855072" y="4281045"/>
                </a:cubicBezTo>
                <a:cubicBezTo>
                  <a:pt x="2874963" y="4272002"/>
                  <a:pt x="2874963" y="4272002"/>
                  <a:pt x="2874963" y="4272002"/>
                </a:cubicBezTo>
                <a:cubicBezTo>
                  <a:pt x="2874963" y="3887687"/>
                  <a:pt x="2874963" y="3887687"/>
                  <a:pt x="2874963" y="3887687"/>
                </a:cubicBezTo>
                <a:cubicBezTo>
                  <a:pt x="2675150" y="3735769"/>
                  <a:pt x="2675150" y="3735769"/>
                  <a:pt x="2675150" y="3735769"/>
                </a:cubicBezTo>
                <a:cubicBezTo>
                  <a:pt x="2654355" y="3744812"/>
                  <a:pt x="2654355" y="3744812"/>
                  <a:pt x="2654355" y="3744812"/>
                </a:cubicBezTo>
                <a:cubicBezTo>
                  <a:pt x="2848743" y="3892208"/>
                  <a:pt x="2848743" y="3892208"/>
                  <a:pt x="2848743" y="3892208"/>
                </a:cubicBezTo>
                <a:cubicBezTo>
                  <a:pt x="2290894" y="4325354"/>
                  <a:pt x="2290894" y="4325354"/>
                  <a:pt x="2290894" y="4325354"/>
                </a:cubicBezTo>
                <a:cubicBezTo>
                  <a:pt x="1731236" y="3900346"/>
                  <a:pt x="1731236" y="3900346"/>
                  <a:pt x="1731236" y="3900346"/>
                </a:cubicBezTo>
                <a:cubicBezTo>
                  <a:pt x="2289086" y="3467200"/>
                  <a:pt x="2289086" y="3467200"/>
                  <a:pt x="2289086" y="3467200"/>
                </a:cubicBezTo>
                <a:cubicBezTo>
                  <a:pt x="2653451" y="3743907"/>
                  <a:pt x="2653451" y="3743907"/>
                  <a:pt x="2653451" y="3743907"/>
                </a:cubicBezTo>
                <a:cubicBezTo>
                  <a:pt x="2674246" y="3734865"/>
                  <a:pt x="2674246" y="3734865"/>
                  <a:pt x="2674246" y="3734865"/>
                </a:cubicBezTo>
                <a:cubicBezTo>
                  <a:pt x="2303552" y="3452732"/>
                  <a:pt x="2303552" y="3452732"/>
                  <a:pt x="2303552" y="3452732"/>
                </a:cubicBezTo>
                <a:cubicBezTo>
                  <a:pt x="2303552" y="3177833"/>
                  <a:pt x="2303552" y="3177833"/>
                  <a:pt x="2303552" y="3177833"/>
                </a:cubicBezTo>
                <a:cubicBezTo>
                  <a:pt x="2282757" y="3180546"/>
                  <a:pt x="2282757" y="3180546"/>
                  <a:pt x="2282757" y="3180546"/>
                </a:cubicBezTo>
                <a:cubicBezTo>
                  <a:pt x="2282757" y="3443689"/>
                  <a:pt x="2282757" y="3443689"/>
                  <a:pt x="2282757" y="3443689"/>
                </a:cubicBezTo>
                <a:cubicBezTo>
                  <a:pt x="1728524" y="3874123"/>
                  <a:pt x="1728524" y="3874123"/>
                  <a:pt x="1728524" y="3874123"/>
                </a:cubicBezTo>
                <a:cubicBezTo>
                  <a:pt x="1728524" y="3342411"/>
                  <a:pt x="1728524" y="3342411"/>
                  <a:pt x="1728524" y="3342411"/>
                </a:cubicBezTo>
                <a:cubicBezTo>
                  <a:pt x="1989818" y="3140758"/>
                  <a:pt x="1989818" y="3140758"/>
                  <a:pt x="1989818" y="3140758"/>
                </a:cubicBezTo>
                <a:cubicBezTo>
                  <a:pt x="1978064" y="3124481"/>
                  <a:pt x="1978064" y="3124481"/>
                  <a:pt x="1978064" y="3124481"/>
                </a:cubicBezTo>
                <a:cubicBezTo>
                  <a:pt x="1718578" y="3325229"/>
                  <a:pt x="1718578" y="3325229"/>
                  <a:pt x="1718578" y="3325229"/>
                </a:cubicBezTo>
                <a:cubicBezTo>
                  <a:pt x="1158920" y="2899317"/>
                  <a:pt x="1158920" y="2899317"/>
                  <a:pt x="1158920" y="2899317"/>
                </a:cubicBezTo>
                <a:cubicBezTo>
                  <a:pt x="1579342" y="2573779"/>
                  <a:pt x="1579342" y="2573779"/>
                  <a:pt x="1579342" y="2573779"/>
                </a:cubicBezTo>
                <a:cubicBezTo>
                  <a:pt x="1567588" y="2557502"/>
                  <a:pt x="1567588" y="2557502"/>
                  <a:pt x="1567588" y="2557502"/>
                </a:cubicBezTo>
                <a:cubicBezTo>
                  <a:pt x="1149879" y="2881232"/>
                  <a:pt x="1149879" y="2881232"/>
                  <a:pt x="1149879" y="2881232"/>
                </a:cubicBezTo>
                <a:cubicBezTo>
                  <a:pt x="1149879" y="2350424"/>
                  <a:pt x="1149879" y="2350424"/>
                  <a:pt x="1149879" y="2350424"/>
                </a:cubicBezTo>
                <a:cubicBezTo>
                  <a:pt x="1321664" y="2216592"/>
                  <a:pt x="1321664" y="2216592"/>
                  <a:pt x="1321664" y="2216592"/>
                </a:cubicBezTo>
                <a:cubicBezTo>
                  <a:pt x="1309910" y="2201219"/>
                  <a:pt x="1309910" y="2201219"/>
                  <a:pt x="1309910" y="2201219"/>
                </a:cubicBezTo>
                <a:cubicBezTo>
                  <a:pt x="1139934" y="2332339"/>
                  <a:pt x="1139934" y="2332339"/>
                  <a:pt x="1139934" y="2332339"/>
                </a:cubicBezTo>
                <a:cubicBezTo>
                  <a:pt x="580276" y="1907331"/>
                  <a:pt x="580276" y="1907331"/>
                  <a:pt x="580276" y="1907331"/>
                </a:cubicBezTo>
                <a:cubicBezTo>
                  <a:pt x="1138125" y="1474184"/>
                  <a:pt x="1138125" y="1474184"/>
                  <a:pt x="1138125" y="1474184"/>
                </a:cubicBezTo>
                <a:cubicBezTo>
                  <a:pt x="1697783" y="1899192"/>
                  <a:pt x="1697783" y="1899192"/>
                  <a:pt x="1697783" y="1899192"/>
                </a:cubicBezTo>
                <a:cubicBezTo>
                  <a:pt x="1310815" y="2200315"/>
                  <a:pt x="1310815" y="2200315"/>
                  <a:pt x="1310815" y="2200315"/>
                </a:cubicBezTo>
                <a:cubicBezTo>
                  <a:pt x="1322568" y="2216592"/>
                  <a:pt x="1322568" y="2216592"/>
                  <a:pt x="1322568" y="2216592"/>
                </a:cubicBezTo>
                <a:cubicBezTo>
                  <a:pt x="1704112" y="1919991"/>
                  <a:pt x="1704112" y="1919991"/>
                  <a:pt x="1704112" y="1919991"/>
                </a:cubicBezTo>
                <a:cubicBezTo>
                  <a:pt x="1704112" y="2450798"/>
                  <a:pt x="1704112" y="2450798"/>
                  <a:pt x="1704112" y="2450798"/>
                </a:cubicBezTo>
                <a:cubicBezTo>
                  <a:pt x="1568492" y="2556598"/>
                  <a:pt x="1568492" y="2556598"/>
                  <a:pt x="1568492" y="2556598"/>
                </a:cubicBezTo>
                <a:cubicBezTo>
                  <a:pt x="1580246" y="2572875"/>
                  <a:pt x="1580246" y="2572875"/>
                  <a:pt x="1580246" y="2572875"/>
                </a:cubicBezTo>
                <a:cubicBezTo>
                  <a:pt x="1709537" y="2472501"/>
                  <a:pt x="1709537" y="2472501"/>
                  <a:pt x="1709537" y="2472501"/>
                </a:cubicBezTo>
                <a:cubicBezTo>
                  <a:pt x="2269195" y="2898413"/>
                  <a:pt x="2269195" y="2898413"/>
                  <a:pt x="2269195" y="2898413"/>
                </a:cubicBezTo>
                <a:cubicBezTo>
                  <a:pt x="1978968" y="3123577"/>
                  <a:pt x="1978968" y="3123577"/>
                  <a:pt x="1978968" y="3123577"/>
                </a:cubicBezTo>
                <a:cubicBezTo>
                  <a:pt x="1990722" y="3139854"/>
                  <a:pt x="1990722" y="3139854"/>
                  <a:pt x="1990722" y="3139854"/>
                </a:cubicBezTo>
                <a:cubicBezTo>
                  <a:pt x="2282757" y="2912881"/>
                  <a:pt x="2282757" y="2912881"/>
                  <a:pt x="2282757" y="2912881"/>
                </a:cubicBezTo>
                <a:cubicBezTo>
                  <a:pt x="2282757" y="3179642"/>
                  <a:pt x="2282757" y="3179642"/>
                  <a:pt x="2282757" y="3179642"/>
                </a:cubicBezTo>
                <a:cubicBezTo>
                  <a:pt x="2303552" y="3176929"/>
                  <a:pt x="2303552" y="3176929"/>
                  <a:pt x="2303552" y="3176929"/>
                </a:cubicBezTo>
                <a:cubicBezTo>
                  <a:pt x="2303552" y="2904743"/>
                  <a:pt x="2303552" y="2904743"/>
                  <a:pt x="2303552" y="2904743"/>
                </a:cubicBezTo>
                <a:cubicBezTo>
                  <a:pt x="2327963" y="2885753"/>
                  <a:pt x="2327963" y="2885753"/>
                  <a:pt x="2327963" y="2885753"/>
                </a:cubicBezTo>
                <a:cubicBezTo>
                  <a:pt x="2327963" y="2860433"/>
                  <a:pt x="2327963" y="2860433"/>
                  <a:pt x="2327963" y="2860433"/>
                </a:cubicBezTo>
                <a:cubicBezTo>
                  <a:pt x="2300839" y="2881232"/>
                  <a:pt x="2300839" y="2881232"/>
                  <a:pt x="2300839" y="2881232"/>
                </a:cubicBezTo>
                <a:cubicBezTo>
                  <a:pt x="2300839" y="2350424"/>
                  <a:pt x="2300839" y="2350424"/>
                  <a:pt x="2300839" y="2350424"/>
                </a:cubicBezTo>
                <a:cubicBezTo>
                  <a:pt x="2327963" y="2328721"/>
                  <a:pt x="2327963" y="2328721"/>
                  <a:pt x="2327963" y="2328721"/>
                </a:cubicBezTo>
                <a:cubicBezTo>
                  <a:pt x="2327963" y="2303402"/>
                  <a:pt x="2327963" y="2303402"/>
                  <a:pt x="2327963" y="2303402"/>
                </a:cubicBezTo>
                <a:cubicBezTo>
                  <a:pt x="2290894" y="2332339"/>
                  <a:pt x="2290894" y="2332339"/>
                  <a:pt x="2290894" y="2332339"/>
                </a:cubicBezTo>
                <a:cubicBezTo>
                  <a:pt x="1731236" y="1907331"/>
                  <a:pt x="1731236" y="1907331"/>
                  <a:pt x="1731236" y="1907331"/>
                </a:cubicBezTo>
                <a:cubicBezTo>
                  <a:pt x="2289086" y="1474184"/>
                  <a:pt x="2289086" y="1474184"/>
                  <a:pt x="2289086" y="1474184"/>
                </a:cubicBezTo>
                <a:cubicBezTo>
                  <a:pt x="2848743" y="1899192"/>
                  <a:pt x="2848743" y="1899192"/>
                  <a:pt x="2848743" y="1899192"/>
                </a:cubicBezTo>
                <a:cubicBezTo>
                  <a:pt x="2328867" y="2302498"/>
                  <a:pt x="2328867" y="2302498"/>
                  <a:pt x="2328867" y="2302498"/>
                </a:cubicBezTo>
                <a:cubicBezTo>
                  <a:pt x="2328867" y="2327817"/>
                  <a:pt x="2328867" y="2327817"/>
                  <a:pt x="2328867" y="2327817"/>
                </a:cubicBezTo>
                <a:cubicBezTo>
                  <a:pt x="2855072" y="1919991"/>
                  <a:pt x="2855072" y="1919991"/>
                  <a:pt x="2855072" y="1919991"/>
                </a:cubicBezTo>
                <a:cubicBezTo>
                  <a:pt x="2855072" y="2450798"/>
                  <a:pt x="2855072" y="2450798"/>
                  <a:pt x="2855072" y="2450798"/>
                </a:cubicBezTo>
                <a:lnTo>
                  <a:pt x="2328867" y="2859529"/>
                </a:lnTo>
                <a:cubicBezTo>
                  <a:pt x="2328867" y="2884849"/>
                  <a:pt x="2328867" y="2884849"/>
                  <a:pt x="2328867" y="2884849"/>
                </a:cubicBezTo>
                <a:cubicBezTo>
                  <a:pt x="2874963" y="2460745"/>
                  <a:pt x="2874963" y="2460745"/>
                  <a:pt x="2874963" y="2460745"/>
                </a:cubicBezTo>
                <a:cubicBezTo>
                  <a:pt x="2874963" y="1894671"/>
                  <a:pt x="2874963" y="1894671"/>
                  <a:pt x="2874963" y="1894671"/>
                </a:cubicBezTo>
                <a:cubicBezTo>
                  <a:pt x="2303552" y="1459716"/>
                  <a:pt x="2303552" y="1459716"/>
                  <a:pt x="2303552" y="1459716"/>
                </a:cubicBezTo>
                <a:cubicBezTo>
                  <a:pt x="2303552" y="926195"/>
                  <a:pt x="2303552" y="926195"/>
                  <a:pt x="2303552" y="926195"/>
                </a:cubicBezTo>
                <a:cubicBezTo>
                  <a:pt x="2282757" y="941568"/>
                  <a:pt x="2282757" y="941568"/>
                  <a:pt x="2282757" y="941568"/>
                </a:cubicBezTo>
                <a:cubicBezTo>
                  <a:pt x="2282757" y="1451578"/>
                  <a:pt x="2282757" y="1451578"/>
                  <a:pt x="2282757" y="1451578"/>
                </a:cubicBezTo>
                <a:cubicBezTo>
                  <a:pt x="1728524" y="1882011"/>
                  <a:pt x="1728524" y="1882011"/>
                  <a:pt x="1728524" y="1882011"/>
                </a:cubicBezTo>
                <a:cubicBezTo>
                  <a:pt x="1728524" y="1351203"/>
                  <a:pt x="1728524" y="1351203"/>
                  <a:pt x="1728524" y="1351203"/>
                </a:cubicBezTo>
                <a:cubicBezTo>
                  <a:pt x="2282757" y="920770"/>
                  <a:pt x="2282757" y="920770"/>
                  <a:pt x="2282757" y="920770"/>
                </a:cubicBezTo>
                <a:cubicBezTo>
                  <a:pt x="2282757" y="940664"/>
                  <a:pt x="2282757" y="940664"/>
                  <a:pt x="2282757" y="940664"/>
                </a:cubicBezTo>
                <a:cubicBezTo>
                  <a:pt x="2303552" y="924387"/>
                  <a:pt x="2303552" y="924387"/>
                  <a:pt x="2303552" y="924387"/>
                </a:cubicBezTo>
                <a:cubicBezTo>
                  <a:pt x="2303552" y="895450"/>
                  <a:pt x="2303552" y="895450"/>
                  <a:pt x="2303552" y="895450"/>
                </a:cubicBezTo>
                <a:cubicBezTo>
                  <a:pt x="1749319" y="474059"/>
                  <a:pt x="1749319" y="474059"/>
                  <a:pt x="1749319" y="474059"/>
                </a:cubicBezTo>
                <a:cubicBezTo>
                  <a:pt x="1733044" y="486719"/>
                  <a:pt x="1733044" y="486719"/>
                  <a:pt x="1733044" y="486719"/>
                </a:cubicBezTo>
                <a:cubicBezTo>
                  <a:pt x="2276428" y="899971"/>
                  <a:pt x="2276428" y="899971"/>
                  <a:pt x="2276428" y="899971"/>
                </a:cubicBezTo>
                <a:cubicBezTo>
                  <a:pt x="1718578" y="1333118"/>
                  <a:pt x="1718578" y="1333118"/>
                  <a:pt x="1718578" y="1333118"/>
                </a:cubicBezTo>
                <a:cubicBezTo>
                  <a:pt x="1158920" y="908110"/>
                  <a:pt x="1158920" y="908110"/>
                  <a:pt x="1158920" y="908110"/>
                </a:cubicBezTo>
                <a:cubicBezTo>
                  <a:pt x="1716770" y="474964"/>
                  <a:pt x="1716770" y="474964"/>
                  <a:pt x="1716770" y="474964"/>
                </a:cubicBezTo>
                <a:cubicBezTo>
                  <a:pt x="1732140" y="486719"/>
                  <a:pt x="1732140" y="486719"/>
                  <a:pt x="1732140" y="486719"/>
                </a:cubicBezTo>
                <a:cubicBezTo>
                  <a:pt x="1748415" y="474059"/>
                  <a:pt x="1748415" y="474059"/>
                  <a:pt x="1748415" y="474059"/>
                </a:cubicBezTo>
                <a:cubicBezTo>
                  <a:pt x="1724907" y="455070"/>
                  <a:pt x="1724907" y="455070"/>
                  <a:pt x="1724907" y="455070"/>
                </a:cubicBezTo>
                <a:cubicBezTo>
                  <a:pt x="1724907" y="56286"/>
                  <a:pt x="1724907" y="6438"/>
                  <a:pt x="1724907" y="206"/>
                </a:cubicBezTo>
                <a:close/>
                <a:moveTo>
                  <a:pt x="1606490" y="0"/>
                </a:moveTo>
                <a:lnTo>
                  <a:pt x="1704112" y="0"/>
                </a:lnTo>
                <a:lnTo>
                  <a:pt x="1704112" y="79700"/>
                </a:lnTo>
                <a:cubicBezTo>
                  <a:pt x="1704112" y="455974"/>
                  <a:pt x="1704112" y="455974"/>
                  <a:pt x="1704112" y="455974"/>
                </a:cubicBezTo>
                <a:cubicBezTo>
                  <a:pt x="1149879" y="885503"/>
                  <a:pt x="1149879" y="885503"/>
                  <a:pt x="1149879" y="885503"/>
                </a:cubicBezTo>
                <a:cubicBezTo>
                  <a:pt x="1149879" y="354695"/>
                  <a:pt x="1149879" y="354695"/>
                  <a:pt x="1149879" y="354695"/>
                </a:cubicBezTo>
                <a:cubicBezTo>
                  <a:pt x="1550183" y="43739"/>
                  <a:pt x="1600221" y="4869"/>
                  <a:pt x="1606476" y="11"/>
                </a:cubicBezTo>
                <a:close/>
                <a:moveTo>
                  <a:pt x="696284" y="0"/>
                </a:moveTo>
                <a:lnTo>
                  <a:pt x="1573942" y="0"/>
                </a:lnTo>
                <a:lnTo>
                  <a:pt x="1498270" y="58848"/>
                </a:lnTo>
                <a:cubicBezTo>
                  <a:pt x="1139934" y="337514"/>
                  <a:pt x="1139934" y="337514"/>
                  <a:pt x="1139934" y="337514"/>
                </a:cubicBezTo>
                <a:cubicBezTo>
                  <a:pt x="805631" y="83188"/>
                  <a:pt x="722055" y="19606"/>
                  <a:pt x="701161" y="3711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684000" rIns="756000">
            <a:noAutofit/>
          </a:bodyPr>
          <a:lstStyle>
            <a:lvl1pPr algn="r">
              <a:defRPr i="1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/>
              <a:t>Insérez ou glissez votre image ici</a:t>
            </a:r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1CD6972B-DFC0-49E0-CEDD-F3560A107C3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Emplacement logotypes financeurs/partenaires</a:t>
            </a:r>
          </a:p>
        </p:txBody>
      </p:sp>
    </p:spTree>
    <p:extLst>
      <p:ext uri="{BB962C8B-B14F-4D97-AF65-F5344CB8AC3E}">
        <p14:creationId xmlns:p14="http://schemas.microsoft.com/office/powerpoint/2010/main" val="21415786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 Bas+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Visuel  Bas+ contenu</a:t>
            </a:r>
          </a:p>
          <a:p>
            <a:endParaRPr lang="fr-FR" sz="12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96CEC976-242A-291F-5C18-817BBE12E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646" y="1381125"/>
            <a:ext cx="10744517" cy="207327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E462F4B3-C673-4762-4C2C-2CE0330E60F9}"/>
              </a:ext>
            </a:extLst>
          </p:cNvPr>
          <p:cNvSpPr txBox="1"/>
          <p:nvPr userDrawn="1"/>
        </p:nvSpPr>
        <p:spPr>
          <a:xfrm>
            <a:off x="-101600" y="6858000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9DA4377E-E879-7766-B5D1-D1A5E41F4C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00197" y="3824036"/>
            <a:ext cx="11691803" cy="2356755"/>
          </a:xfrm>
          <a:custGeom>
            <a:avLst/>
            <a:gdLst>
              <a:gd name="connsiteX0" fmla="*/ 205830 w 11691803"/>
              <a:gd name="connsiteY0" fmla="*/ 2325379 h 2356755"/>
              <a:gd name="connsiteX1" fmla="*/ 227189 w 11691803"/>
              <a:gd name="connsiteY1" fmla="*/ 2345014 h 2356755"/>
              <a:gd name="connsiteX2" fmla="*/ 229280 w 11691803"/>
              <a:gd name="connsiteY2" fmla="*/ 2346937 h 2356755"/>
              <a:gd name="connsiteX3" fmla="*/ 182828 w 11691803"/>
              <a:gd name="connsiteY3" fmla="*/ 2346937 h 2356755"/>
              <a:gd name="connsiteX4" fmla="*/ 183180 w 11691803"/>
              <a:gd name="connsiteY4" fmla="*/ 2346606 h 2356755"/>
              <a:gd name="connsiteX5" fmla="*/ 204511 w 11691803"/>
              <a:gd name="connsiteY5" fmla="*/ 2204386 h 2356755"/>
              <a:gd name="connsiteX6" fmla="*/ 204511 w 11691803"/>
              <a:gd name="connsiteY6" fmla="*/ 2320869 h 2356755"/>
              <a:gd name="connsiteX7" fmla="*/ 178342 w 11691803"/>
              <a:gd name="connsiteY7" fmla="*/ 2345280 h 2356755"/>
              <a:gd name="connsiteX8" fmla="*/ 183180 w 11691803"/>
              <a:gd name="connsiteY8" fmla="*/ 2346606 h 2356755"/>
              <a:gd name="connsiteX9" fmla="*/ 178122 w 11691803"/>
              <a:gd name="connsiteY9" fmla="*/ 2345545 h 2356755"/>
              <a:gd name="connsiteX10" fmla="*/ 176635 w 11691803"/>
              <a:gd name="connsiteY10" fmla="*/ 2346937 h 2356755"/>
              <a:gd name="connsiteX11" fmla="*/ 103575 w 11691803"/>
              <a:gd name="connsiteY11" fmla="*/ 2346937 h 2356755"/>
              <a:gd name="connsiteX12" fmla="*/ 103575 w 11691803"/>
              <a:gd name="connsiteY12" fmla="*/ 2327284 h 2356755"/>
              <a:gd name="connsiteX13" fmla="*/ 103575 w 11691803"/>
              <a:gd name="connsiteY13" fmla="*/ 2298846 h 2356755"/>
              <a:gd name="connsiteX14" fmla="*/ 308525 w 11691803"/>
              <a:gd name="connsiteY14" fmla="*/ 1986544 h 2356755"/>
              <a:gd name="connsiteX15" fmla="*/ 308525 w 11691803"/>
              <a:gd name="connsiteY15" fmla="*/ 2103293 h 2356755"/>
              <a:gd name="connsiteX16" fmla="*/ 282357 w 11691803"/>
              <a:gd name="connsiteY16" fmla="*/ 2127704 h 2356755"/>
              <a:gd name="connsiteX17" fmla="*/ 207589 w 11691803"/>
              <a:gd name="connsiteY17" fmla="*/ 2197487 h 2356755"/>
              <a:gd name="connsiteX18" fmla="*/ 207589 w 11691803"/>
              <a:gd name="connsiteY18" fmla="*/ 2081004 h 2356755"/>
              <a:gd name="connsiteX19" fmla="*/ 243434 w 11691803"/>
              <a:gd name="connsiteY19" fmla="*/ 2047572 h 2356755"/>
              <a:gd name="connsiteX20" fmla="*/ 414959 w 11691803"/>
              <a:gd name="connsiteY20" fmla="*/ 1888635 h 2356755"/>
              <a:gd name="connsiteX21" fmla="*/ 481370 w 11691803"/>
              <a:gd name="connsiteY21" fmla="*/ 1949662 h 2356755"/>
              <a:gd name="connsiteX22" fmla="*/ 516774 w 11691803"/>
              <a:gd name="connsiteY22" fmla="*/ 1982034 h 2356755"/>
              <a:gd name="connsiteX23" fmla="*/ 415179 w 11691803"/>
              <a:gd name="connsiteY23" fmla="*/ 2077290 h 2356755"/>
              <a:gd name="connsiteX24" fmla="*/ 313363 w 11691803"/>
              <a:gd name="connsiteY24" fmla="*/ 1983891 h 2356755"/>
              <a:gd name="connsiteX25" fmla="*/ 100276 w 11691803"/>
              <a:gd name="connsiteY25" fmla="*/ 1670528 h 2356755"/>
              <a:gd name="connsiteX26" fmla="*/ 202092 w 11691803"/>
              <a:gd name="connsiteY26" fmla="*/ 1763927 h 2356755"/>
              <a:gd name="connsiteX27" fmla="*/ 135901 w 11691803"/>
              <a:gd name="connsiteY27" fmla="*/ 1825750 h 2356755"/>
              <a:gd name="connsiteX28" fmla="*/ 137660 w 11691803"/>
              <a:gd name="connsiteY28" fmla="*/ 1829465 h 2356755"/>
              <a:gd name="connsiteX29" fmla="*/ 204511 w 11691803"/>
              <a:gd name="connsiteY29" fmla="*/ 1767111 h 2356755"/>
              <a:gd name="connsiteX30" fmla="*/ 204511 w 11691803"/>
              <a:gd name="connsiteY30" fmla="*/ 1883594 h 2356755"/>
              <a:gd name="connsiteX31" fmla="*/ 176583 w 11691803"/>
              <a:gd name="connsiteY31" fmla="*/ 1909597 h 2356755"/>
              <a:gd name="connsiteX32" fmla="*/ 178782 w 11691803"/>
              <a:gd name="connsiteY32" fmla="*/ 1913842 h 2356755"/>
              <a:gd name="connsiteX33" fmla="*/ 205610 w 11691803"/>
              <a:gd name="connsiteY33" fmla="*/ 1888635 h 2356755"/>
              <a:gd name="connsiteX34" fmla="*/ 307426 w 11691803"/>
              <a:gd name="connsiteY34" fmla="*/ 1982034 h 2356755"/>
              <a:gd name="connsiteX35" fmla="*/ 241675 w 11691803"/>
              <a:gd name="connsiteY35" fmla="*/ 2043592 h 2356755"/>
              <a:gd name="connsiteX36" fmla="*/ 243434 w 11691803"/>
              <a:gd name="connsiteY36" fmla="*/ 2047572 h 2356755"/>
              <a:gd name="connsiteX37" fmla="*/ 241455 w 11691803"/>
              <a:gd name="connsiteY37" fmla="*/ 2043857 h 2356755"/>
              <a:gd name="connsiteX38" fmla="*/ 205830 w 11691803"/>
              <a:gd name="connsiteY38" fmla="*/ 2077290 h 2356755"/>
              <a:gd name="connsiteX39" fmla="*/ 104015 w 11691803"/>
              <a:gd name="connsiteY39" fmla="*/ 1983891 h 2356755"/>
              <a:gd name="connsiteX40" fmla="*/ 178562 w 11691803"/>
              <a:gd name="connsiteY40" fmla="*/ 1914107 h 2356755"/>
              <a:gd name="connsiteX41" fmla="*/ 176583 w 11691803"/>
              <a:gd name="connsiteY41" fmla="*/ 1909862 h 2356755"/>
              <a:gd name="connsiteX42" fmla="*/ 103575 w 11691803"/>
              <a:gd name="connsiteY42" fmla="*/ 1978054 h 2356755"/>
              <a:gd name="connsiteX43" fmla="*/ 103575 w 11691803"/>
              <a:gd name="connsiteY43" fmla="*/ 1861571 h 2356755"/>
              <a:gd name="connsiteX44" fmla="*/ 137660 w 11691803"/>
              <a:gd name="connsiteY44" fmla="*/ 1829730 h 2356755"/>
              <a:gd name="connsiteX45" fmla="*/ 135681 w 11691803"/>
              <a:gd name="connsiteY45" fmla="*/ 1825750 h 2356755"/>
              <a:gd name="connsiteX46" fmla="*/ 101816 w 11691803"/>
              <a:gd name="connsiteY46" fmla="*/ 1857591 h 2356755"/>
              <a:gd name="connsiteX47" fmla="*/ 0 w 11691803"/>
              <a:gd name="connsiteY47" fmla="*/ 1764192 h 2356755"/>
              <a:gd name="connsiteX48" fmla="*/ 308525 w 11691803"/>
              <a:gd name="connsiteY48" fmla="*/ 1549269 h 2356755"/>
              <a:gd name="connsiteX49" fmla="*/ 308525 w 11691803"/>
              <a:gd name="connsiteY49" fmla="*/ 1665752 h 2356755"/>
              <a:gd name="connsiteX50" fmla="*/ 283896 w 11691803"/>
              <a:gd name="connsiteY50" fmla="*/ 1688836 h 2356755"/>
              <a:gd name="connsiteX51" fmla="*/ 285875 w 11691803"/>
              <a:gd name="connsiteY51" fmla="*/ 1692551 h 2356755"/>
              <a:gd name="connsiteX52" fmla="*/ 283676 w 11691803"/>
              <a:gd name="connsiteY52" fmla="*/ 1689102 h 2356755"/>
              <a:gd name="connsiteX53" fmla="*/ 207589 w 11691803"/>
              <a:gd name="connsiteY53" fmla="*/ 1760212 h 2356755"/>
              <a:gd name="connsiteX54" fmla="*/ 207589 w 11691803"/>
              <a:gd name="connsiteY54" fmla="*/ 1643729 h 2356755"/>
              <a:gd name="connsiteX55" fmla="*/ 238816 w 11691803"/>
              <a:gd name="connsiteY55" fmla="*/ 1614277 h 2356755"/>
              <a:gd name="connsiteX56" fmla="*/ 236837 w 11691803"/>
              <a:gd name="connsiteY56" fmla="*/ 1610828 h 2356755"/>
              <a:gd name="connsiteX57" fmla="*/ 239036 w 11691803"/>
              <a:gd name="connsiteY57" fmla="*/ 1614277 h 2356755"/>
              <a:gd name="connsiteX58" fmla="*/ 205610 w 11691803"/>
              <a:gd name="connsiteY58" fmla="*/ 1451360 h 2356755"/>
              <a:gd name="connsiteX59" fmla="*/ 307426 w 11691803"/>
              <a:gd name="connsiteY59" fmla="*/ 1544759 h 2356755"/>
              <a:gd name="connsiteX60" fmla="*/ 236837 w 11691803"/>
              <a:gd name="connsiteY60" fmla="*/ 1610828 h 2356755"/>
              <a:gd name="connsiteX61" fmla="*/ 205830 w 11691803"/>
              <a:gd name="connsiteY61" fmla="*/ 1639749 h 2356755"/>
              <a:gd name="connsiteX62" fmla="*/ 104015 w 11691803"/>
              <a:gd name="connsiteY62" fmla="*/ 1546351 h 2356755"/>
              <a:gd name="connsiteX63" fmla="*/ 310944 w 11691803"/>
              <a:gd name="connsiteY63" fmla="*/ 1231926 h 2356755"/>
              <a:gd name="connsiteX64" fmla="*/ 313803 w 11691803"/>
              <a:gd name="connsiteY64" fmla="*/ 1234580 h 2356755"/>
              <a:gd name="connsiteX65" fmla="*/ 412760 w 11691803"/>
              <a:gd name="connsiteY65" fmla="*/ 1325325 h 2356755"/>
              <a:gd name="connsiteX66" fmla="*/ 311164 w 11691803"/>
              <a:gd name="connsiteY66" fmla="*/ 1420581 h 2356755"/>
              <a:gd name="connsiteX67" fmla="*/ 209349 w 11691803"/>
              <a:gd name="connsiteY67" fmla="*/ 1326917 h 2356755"/>
              <a:gd name="connsiteX68" fmla="*/ 412760 w 11691803"/>
              <a:gd name="connsiteY68" fmla="*/ 893622 h 2356755"/>
              <a:gd name="connsiteX69" fmla="*/ 412760 w 11691803"/>
              <a:gd name="connsiteY69" fmla="*/ 1010105 h 2356755"/>
              <a:gd name="connsiteX70" fmla="*/ 386591 w 11691803"/>
              <a:gd name="connsiteY70" fmla="*/ 1034516 h 2356755"/>
              <a:gd name="connsiteX71" fmla="*/ 388351 w 11691803"/>
              <a:gd name="connsiteY71" fmla="*/ 1038496 h 2356755"/>
              <a:gd name="connsiteX72" fmla="*/ 386371 w 11691803"/>
              <a:gd name="connsiteY72" fmla="*/ 1034781 h 2356755"/>
              <a:gd name="connsiteX73" fmla="*/ 311824 w 11691803"/>
              <a:gd name="connsiteY73" fmla="*/ 1104565 h 2356755"/>
              <a:gd name="connsiteX74" fmla="*/ 311824 w 11691803"/>
              <a:gd name="connsiteY74" fmla="*/ 988082 h 2356755"/>
              <a:gd name="connsiteX75" fmla="*/ 347448 w 11691803"/>
              <a:gd name="connsiteY75" fmla="*/ 954650 h 2356755"/>
              <a:gd name="connsiteX76" fmla="*/ 345689 w 11691803"/>
              <a:gd name="connsiteY76" fmla="*/ 950669 h 2356755"/>
              <a:gd name="connsiteX77" fmla="*/ 347668 w 11691803"/>
              <a:gd name="connsiteY77" fmla="*/ 954384 h 2356755"/>
              <a:gd name="connsiteX78" fmla="*/ 204291 w 11691803"/>
              <a:gd name="connsiteY78" fmla="*/ 577340 h 2356755"/>
              <a:gd name="connsiteX79" fmla="*/ 306106 w 11691803"/>
              <a:gd name="connsiteY79" fmla="*/ 670739 h 2356755"/>
              <a:gd name="connsiteX80" fmla="*/ 239915 w 11691803"/>
              <a:gd name="connsiteY80" fmla="*/ 732563 h 2356755"/>
              <a:gd name="connsiteX81" fmla="*/ 241895 w 11691803"/>
              <a:gd name="connsiteY81" fmla="*/ 736542 h 2356755"/>
              <a:gd name="connsiteX82" fmla="*/ 308525 w 11691803"/>
              <a:gd name="connsiteY82" fmla="*/ 673923 h 2356755"/>
              <a:gd name="connsiteX83" fmla="*/ 308525 w 11691803"/>
              <a:gd name="connsiteY83" fmla="*/ 790671 h 2356755"/>
              <a:gd name="connsiteX84" fmla="*/ 280818 w 11691803"/>
              <a:gd name="connsiteY84" fmla="*/ 816674 h 2356755"/>
              <a:gd name="connsiteX85" fmla="*/ 282797 w 11691803"/>
              <a:gd name="connsiteY85" fmla="*/ 820920 h 2356755"/>
              <a:gd name="connsiteX86" fmla="*/ 309625 w 11691803"/>
              <a:gd name="connsiteY86" fmla="*/ 795713 h 2356755"/>
              <a:gd name="connsiteX87" fmla="*/ 411440 w 11691803"/>
              <a:gd name="connsiteY87" fmla="*/ 889111 h 2356755"/>
              <a:gd name="connsiteX88" fmla="*/ 345689 w 11691803"/>
              <a:gd name="connsiteY88" fmla="*/ 950669 h 2356755"/>
              <a:gd name="connsiteX89" fmla="*/ 310065 w 11691803"/>
              <a:gd name="connsiteY89" fmla="*/ 984102 h 2356755"/>
              <a:gd name="connsiteX90" fmla="*/ 208249 w 11691803"/>
              <a:gd name="connsiteY90" fmla="*/ 890703 h 2356755"/>
              <a:gd name="connsiteX91" fmla="*/ 282577 w 11691803"/>
              <a:gd name="connsiteY91" fmla="*/ 820920 h 2356755"/>
              <a:gd name="connsiteX92" fmla="*/ 280597 w 11691803"/>
              <a:gd name="connsiteY92" fmla="*/ 816674 h 2356755"/>
              <a:gd name="connsiteX93" fmla="*/ 207589 w 11691803"/>
              <a:gd name="connsiteY93" fmla="*/ 885131 h 2356755"/>
              <a:gd name="connsiteX94" fmla="*/ 207589 w 11691803"/>
              <a:gd name="connsiteY94" fmla="*/ 768383 h 2356755"/>
              <a:gd name="connsiteX95" fmla="*/ 241675 w 11691803"/>
              <a:gd name="connsiteY95" fmla="*/ 736542 h 2356755"/>
              <a:gd name="connsiteX96" fmla="*/ 239915 w 11691803"/>
              <a:gd name="connsiteY96" fmla="*/ 732828 h 2356755"/>
              <a:gd name="connsiteX97" fmla="*/ 205830 w 11691803"/>
              <a:gd name="connsiteY97" fmla="*/ 764668 h 2356755"/>
              <a:gd name="connsiteX98" fmla="*/ 104015 w 11691803"/>
              <a:gd name="connsiteY98" fmla="*/ 671270 h 2356755"/>
              <a:gd name="connsiteX99" fmla="*/ 412760 w 11691803"/>
              <a:gd name="connsiteY99" fmla="*/ 456082 h 2356755"/>
              <a:gd name="connsiteX100" fmla="*/ 412760 w 11691803"/>
              <a:gd name="connsiteY100" fmla="*/ 572830 h 2356755"/>
              <a:gd name="connsiteX101" fmla="*/ 387911 w 11691803"/>
              <a:gd name="connsiteY101" fmla="*/ 595914 h 2356755"/>
              <a:gd name="connsiteX102" fmla="*/ 390110 w 11691803"/>
              <a:gd name="connsiteY102" fmla="*/ 599364 h 2356755"/>
              <a:gd name="connsiteX103" fmla="*/ 413639 w 11691803"/>
              <a:gd name="connsiteY103" fmla="*/ 577340 h 2356755"/>
              <a:gd name="connsiteX104" fmla="*/ 515455 w 11691803"/>
              <a:gd name="connsiteY104" fmla="*/ 670739 h 2356755"/>
              <a:gd name="connsiteX105" fmla="*/ 462458 w 11691803"/>
              <a:gd name="connsiteY105" fmla="*/ 720357 h 2356755"/>
              <a:gd name="connsiteX106" fmla="*/ 415179 w 11691803"/>
              <a:gd name="connsiteY106" fmla="*/ 764668 h 2356755"/>
              <a:gd name="connsiteX107" fmla="*/ 313363 w 11691803"/>
              <a:gd name="connsiteY107" fmla="*/ 671270 h 2356755"/>
              <a:gd name="connsiteX108" fmla="*/ 389890 w 11691803"/>
              <a:gd name="connsiteY108" fmla="*/ 599629 h 2356755"/>
              <a:gd name="connsiteX109" fmla="*/ 387691 w 11691803"/>
              <a:gd name="connsiteY109" fmla="*/ 595914 h 2356755"/>
              <a:gd name="connsiteX110" fmla="*/ 311824 w 11691803"/>
              <a:gd name="connsiteY110" fmla="*/ 667024 h 2356755"/>
              <a:gd name="connsiteX111" fmla="*/ 311824 w 11691803"/>
              <a:gd name="connsiteY111" fmla="*/ 550541 h 2356755"/>
              <a:gd name="connsiteX112" fmla="*/ 343050 w 11691803"/>
              <a:gd name="connsiteY112" fmla="*/ 521355 h 2356755"/>
              <a:gd name="connsiteX113" fmla="*/ 309625 w 11691803"/>
              <a:gd name="connsiteY113" fmla="*/ 358172 h 2356755"/>
              <a:gd name="connsiteX114" fmla="*/ 411440 w 11691803"/>
              <a:gd name="connsiteY114" fmla="*/ 451571 h 2356755"/>
              <a:gd name="connsiteX115" fmla="*/ 341071 w 11691803"/>
              <a:gd name="connsiteY115" fmla="*/ 517640 h 2356755"/>
              <a:gd name="connsiteX116" fmla="*/ 343050 w 11691803"/>
              <a:gd name="connsiteY116" fmla="*/ 521355 h 2356755"/>
              <a:gd name="connsiteX117" fmla="*/ 340851 w 11691803"/>
              <a:gd name="connsiteY117" fmla="*/ 517905 h 2356755"/>
              <a:gd name="connsiteX118" fmla="*/ 310065 w 11691803"/>
              <a:gd name="connsiteY118" fmla="*/ 546827 h 2356755"/>
              <a:gd name="connsiteX119" fmla="*/ 208249 w 11691803"/>
              <a:gd name="connsiteY119" fmla="*/ 453428 h 2356755"/>
              <a:gd name="connsiteX120" fmla="*/ 414959 w 11691803"/>
              <a:gd name="connsiteY120" fmla="*/ 139004 h 2356755"/>
              <a:gd name="connsiteX121" fmla="*/ 417818 w 11691803"/>
              <a:gd name="connsiteY121" fmla="*/ 141657 h 2356755"/>
              <a:gd name="connsiteX122" fmla="*/ 516774 w 11691803"/>
              <a:gd name="connsiteY122" fmla="*/ 232402 h 2356755"/>
              <a:gd name="connsiteX123" fmla="*/ 415179 w 11691803"/>
              <a:gd name="connsiteY123" fmla="*/ 327393 h 2356755"/>
              <a:gd name="connsiteX124" fmla="*/ 313363 w 11691803"/>
              <a:gd name="connsiteY124" fmla="*/ 233995 h 2356755"/>
              <a:gd name="connsiteX125" fmla="*/ 390027 w 11691803"/>
              <a:gd name="connsiteY125" fmla="*/ 39345 h 2356755"/>
              <a:gd name="connsiteX126" fmla="*/ 412760 w 11691803"/>
              <a:gd name="connsiteY126" fmla="*/ 39345 h 2356755"/>
              <a:gd name="connsiteX127" fmla="*/ 412760 w 11691803"/>
              <a:gd name="connsiteY127" fmla="*/ 67745 h 2356755"/>
              <a:gd name="connsiteX128" fmla="*/ 412760 w 11691803"/>
              <a:gd name="connsiteY128" fmla="*/ 134759 h 2356755"/>
              <a:gd name="connsiteX129" fmla="*/ 311824 w 11691803"/>
              <a:gd name="connsiteY129" fmla="*/ 229219 h 2356755"/>
              <a:gd name="connsiteX130" fmla="*/ 311824 w 11691803"/>
              <a:gd name="connsiteY130" fmla="*/ 112736 h 2356755"/>
              <a:gd name="connsiteX131" fmla="*/ 384557 w 11691803"/>
              <a:gd name="connsiteY131" fmla="*/ 44478 h 2356755"/>
              <a:gd name="connsiteX132" fmla="*/ 234254 w 11691803"/>
              <a:gd name="connsiteY132" fmla="*/ 39345 h 2356755"/>
              <a:gd name="connsiteX133" fmla="*/ 384085 w 11691803"/>
              <a:gd name="connsiteY133" fmla="*/ 39345 h 2356755"/>
              <a:gd name="connsiteX134" fmla="*/ 362952 w 11691803"/>
              <a:gd name="connsiteY134" fmla="*/ 59162 h 2356755"/>
              <a:gd name="connsiteX135" fmla="*/ 310065 w 11691803"/>
              <a:gd name="connsiteY135" fmla="*/ 108755 h 2356755"/>
              <a:gd name="connsiteX136" fmla="*/ 239063 w 11691803"/>
              <a:gd name="connsiteY136" fmla="*/ 43748 h 2356755"/>
              <a:gd name="connsiteX137" fmla="*/ 11691803 w 11691803"/>
              <a:gd name="connsiteY137" fmla="*/ 0 h 2356755"/>
              <a:gd name="connsiteX138" fmla="*/ 11691803 w 11691803"/>
              <a:gd name="connsiteY138" fmla="*/ 2356755 h 2356755"/>
              <a:gd name="connsiteX139" fmla="*/ 235215 w 11691803"/>
              <a:gd name="connsiteY139" fmla="*/ 2346937 h 2356755"/>
              <a:gd name="connsiteX140" fmla="*/ 226061 w 11691803"/>
              <a:gd name="connsiteY140" fmla="*/ 2338538 h 2356755"/>
              <a:gd name="connsiteX141" fmla="*/ 208249 w 11691803"/>
              <a:gd name="connsiteY141" fmla="*/ 2322195 h 2356755"/>
              <a:gd name="connsiteX142" fmla="*/ 208249 w 11691803"/>
              <a:gd name="connsiteY142" fmla="*/ 2202794 h 2356755"/>
              <a:gd name="connsiteX143" fmla="*/ 284116 w 11691803"/>
              <a:gd name="connsiteY143" fmla="*/ 2131684 h 2356755"/>
              <a:gd name="connsiteX144" fmla="*/ 282357 w 11691803"/>
              <a:gd name="connsiteY144" fmla="*/ 2127704 h 2356755"/>
              <a:gd name="connsiteX145" fmla="*/ 284336 w 11691803"/>
              <a:gd name="connsiteY145" fmla="*/ 2131418 h 2356755"/>
              <a:gd name="connsiteX146" fmla="*/ 309625 w 11691803"/>
              <a:gd name="connsiteY146" fmla="*/ 2107803 h 2356755"/>
              <a:gd name="connsiteX147" fmla="*/ 415179 w 11691803"/>
              <a:gd name="connsiteY147" fmla="*/ 2204916 h 2356755"/>
              <a:gd name="connsiteX148" fmla="*/ 521612 w 11691803"/>
              <a:gd name="connsiteY148" fmla="*/ 2105415 h 2356755"/>
              <a:gd name="connsiteX149" fmla="*/ 521612 w 11691803"/>
              <a:gd name="connsiteY149" fmla="*/ 2065615 h 2356755"/>
              <a:gd name="connsiteX150" fmla="*/ 517874 w 11691803"/>
              <a:gd name="connsiteY150" fmla="*/ 2067472 h 2356755"/>
              <a:gd name="connsiteX151" fmla="*/ 517874 w 11691803"/>
              <a:gd name="connsiteY151" fmla="*/ 2103293 h 2356755"/>
              <a:gd name="connsiteX152" fmla="*/ 416938 w 11691803"/>
              <a:gd name="connsiteY152" fmla="*/ 2197487 h 2356755"/>
              <a:gd name="connsiteX153" fmla="*/ 416938 w 11691803"/>
              <a:gd name="connsiteY153" fmla="*/ 2081004 h 2356755"/>
              <a:gd name="connsiteX154" fmla="*/ 517874 w 11691803"/>
              <a:gd name="connsiteY154" fmla="*/ 1986544 h 2356755"/>
              <a:gd name="connsiteX155" fmla="*/ 517874 w 11691803"/>
              <a:gd name="connsiteY155" fmla="*/ 2067207 h 2356755"/>
              <a:gd name="connsiteX156" fmla="*/ 521612 w 11691803"/>
              <a:gd name="connsiteY156" fmla="*/ 2065349 h 2356755"/>
              <a:gd name="connsiteX157" fmla="*/ 521612 w 11691803"/>
              <a:gd name="connsiteY157" fmla="*/ 1980972 h 2356755"/>
              <a:gd name="connsiteX158" fmla="*/ 485108 w 11691803"/>
              <a:gd name="connsiteY158" fmla="*/ 1947540 h 2356755"/>
              <a:gd name="connsiteX159" fmla="*/ 417598 w 11691803"/>
              <a:gd name="connsiteY159" fmla="*/ 1885716 h 2356755"/>
              <a:gd name="connsiteX160" fmla="*/ 417598 w 11691803"/>
              <a:gd name="connsiteY160" fmla="*/ 1825220 h 2356755"/>
              <a:gd name="connsiteX161" fmla="*/ 413859 w 11691803"/>
              <a:gd name="connsiteY161" fmla="*/ 1826015 h 2356755"/>
              <a:gd name="connsiteX162" fmla="*/ 413859 w 11691803"/>
              <a:gd name="connsiteY162" fmla="*/ 1883594 h 2356755"/>
              <a:gd name="connsiteX163" fmla="*/ 312923 w 11691803"/>
              <a:gd name="connsiteY163" fmla="*/ 1978054 h 2356755"/>
              <a:gd name="connsiteX164" fmla="*/ 312923 w 11691803"/>
              <a:gd name="connsiteY164" fmla="*/ 1861571 h 2356755"/>
              <a:gd name="connsiteX165" fmla="*/ 360423 w 11691803"/>
              <a:gd name="connsiteY165" fmla="*/ 1816994 h 2356755"/>
              <a:gd name="connsiteX166" fmla="*/ 358443 w 11691803"/>
              <a:gd name="connsiteY166" fmla="*/ 1813545 h 2356755"/>
              <a:gd name="connsiteX167" fmla="*/ 311164 w 11691803"/>
              <a:gd name="connsiteY167" fmla="*/ 1857591 h 2356755"/>
              <a:gd name="connsiteX168" fmla="*/ 209349 w 11691803"/>
              <a:gd name="connsiteY168" fmla="*/ 1764192 h 2356755"/>
              <a:gd name="connsiteX169" fmla="*/ 285875 w 11691803"/>
              <a:gd name="connsiteY169" fmla="*/ 1692551 h 2356755"/>
              <a:gd name="connsiteX170" fmla="*/ 309625 w 11691803"/>
              <a:gd name="connsiteY170" fmla="*/ 1670528 h 2356755"/>
              <a:gd name="connsiteX171" fmla="*/ 411440 w 11691803"/>
              <a:gd name="connsiteY171" fmla="*/ 1763927 h 2356755"/>
              <a:gd name="connsiteX172" fmla="*/ 358443 w 11691803"/>
              <a:gd name="connsiteY172" fmla="*/ 1813280 h 2356755"/>
              <a:gd name="connsiteX173" fmla="*/ 360642 w 11691803"/>
              <a:gd name="connsiteY173" fmla="*/ 1816994 h 2356755"/>
              <a:gd name="connsiteX174" fmla="*/ 413859 w 11691803"/>
              <a:gd name="connsiteY174" fmla="*/ 1767111 h 2356755"/>
              <a:gd name="connsiteX175" fmla="*/ 413859 w 11691803"/>
              <a:gd name="connsiteY175" fmla="*/ 1825750 h 2356755"/>
              <a:gd name="connsiteX176" fmla="*/ 417598 w 11691803"/>
              <a:gd name="connsiteY176" fmla="*/ 1824954 h 2356755"/>
              <a:gd name="connsiteX177" fmla="*/ 417598 w 11691803"/>
              <a:gd name="connsiteY177" fmla="*/ 1765254 h 2356755"/>
              <a:gd name="connsiteX178" fmla="*/ 421996 w 11691803"/>
              <a:gd name="connsiteY178" fmla="*/ 1761008 h 2356755"/>
              <a:gd name="connsiteX179" fmla="*/ 421996 w 11691803"/>
              <a:gd name="connsiteY179" fmla="*/ 1755436 h 2356755"/>
              <a:gd name="connsiteX180" fmla="*/ 416938 w 11691803"/>
              <a:gd name="connsiteY180" fmla="*/ 1760212 h 2356755"/>
              <a:gd name="connsiteX181" fmla="*/ 416938 w 11691803"/>
              <a:gd name="connsiteY181" fmla="*/ 1643729 h 2356755"/>
              <a:gd name="connsiteX182" fmla="*/ 421996 w 11691803"/>
              <a:gd name="connsiteY182" fmla="*/ 1638953 h 2356755"/>
              <a:gd name="connsiteX183" fmla="*/ 421996 w 11691803"/>
              <a:gd name="connsiteY183" fmla="*/ 1633381 h 2356755"/>
              <a:gd name="connsiteX184" fmla="*/ 415179 w 11691803"/>
              <a:gd name="connsiteY184" fmla="*/ 1639749 h 2356755"/>
              <a:gd name="connsiteX185" fmla="*/ 313363 w 11691803"/>
              <a:gd name="connsiteY185" fmla="*/ 1546351 h 2356755"/>
              <a:gd name="connsiteX186" fmla="*/ 414959 w 11691803"/>
              <a:gd name="connsiteY186" fmla="*/ 1451360 h 2356755"/>
              <a:gd name="connsiteX187" fmla="*/ 516774 w 11691803"/>
              <a:gd name="connsiteY187" fmla="*/ 1544759 h 2356755"/>
              <a:gd name="connsiteX188" fmla="*/ 422216 w 11691803"/>
              <a:gd name="connsiteY188" fmla="*/ 1633381 h 2356755"/>
              <a:gd name="connsiteX189" fmla="*/ 422216 w 11691803"/>
              <a:gd name="connsiteY189" fmla="*/ 1638688 h 2356755"/>
              <a:gd name="connsiteX190" fmla="*/ 517874 w 11691803"/>
              <a:gd name="connsiteY190" fmla="*/ 1549269 h 2356755"/>
              <a:gd name="connsiteX191" fmla="*/ 517874 w 11691803"/>
              <a:gd name="connsiteY191" fmla="*/ 1665752 h 2356755"/>
              <a:gd name="connsiteX192" fmla="*/ 422216 w 11691803"/>
              <a:gd name="connsiteY192" fmla="*/ 1755436 h 2356755"/>
              <a:gd name="connsiteX193" fmla="*/ 422216 w 11691803"/>
              <a:gd name="connsiteY193" fmla="*/ 1761008 h 2356755"/>
              <a:gd name="connsiteX194" fmla="*/ 521612 w 11691803"/>
              <a:gd name="connsiteY194" fmla="*/ 1667875 h 2356755"/>
              <a:gd name="connsiteX195" fmla="*/ 521612 w 11691803"/>
              <a:gd name="connsiteY195" fmla="*/ 1543697 h 2356755"/>
              <a:gd name="connsiteX196" fmla="*/ 417598 w 11691803"/>
              <a:gd name="connsiteY196" fmla="*/ 1448176 h 2356755"/>
              <a:gd name="connsiteX197" fmla="*/ 417598 w 11691803"/>
              <a:gd name="connsiteY197" fmla="*/ 1331162 h 2356755"/>
              <a:gd name="connsiteX198" fmla="*/ 413859 w 11691803"/>
              <a:gd name="connsiteY198" fmla="*/ 1334612 h 2356755"/>
              <a:gd name="connsiteX199" fmla="*/ 413859 w 11691803"/>
              <a:gd name="connsiteY199" fmla="*/ 1446584 h 2356755"/>
              <a:gd name="connsiteX200" fmla="*/ 312923 w 11691803"/>
              <a:gd name="connsiteY200" fmla="*/ 1540778 h 2356755"/>
              <a:gd name="connsiteX201" fmla="*/ 312923 w 11691803"/>
              <a:gd name="connsiteY201" fmla="*/ 1424295 h 2356755"/>
              <a:gd name="connsiteX202" fmla="*/ 413859 w 11691803"/>
              <a:gd name="connsiteY202" fmla="*/ 1329836 h 2356755"/>
              <a:gd name="connsiteX203" fmla="*/ 413859 w 11691803"/>
              <a:gd name="connsiteY203" fmla="*/ 1334346 h 2356755"/>
              <a:gd name="connsiteX204" fmla="*/ 417598 w 11691803"/>
              <a:gd name="connsiteY204" fmla="*/ 1330897 h 2356755"/>
              <a:gd name="connsiteX205" fmla="*/ 417598 w 11691803"/>
              <a:gd name="connsiteY205" fmla="*/ 1324264 h 2356755"/>
              <a:gd name="connsiteX206" fmla="*/ 316882 w 11691803"/>
              <a:gd name="connsiteY206" fmla="*/ 1231926 h 2356755"/>
              <a:gd name="connsiteX207" fmla="*/ 313803 w 11691803"/>
              <a:gd name="connsiteY207" fmla="*/ 1234580 h 2356755"/>
              <a:gd name="connsiteX208" fmla="*/ 316662 w 11691803"/>
              <a:gd name="connsiteY208" fmla="*/ 1231661 h 2356755"/>
              <a:gd name="connsiteX209" fmla="*/ 312264 w 11691803"/>
              <a:gd name="connsiteY209" fmla="*/ 1227681 h 2356755"/>
              <a:gd name="connsiteX210" fmla="*/ 312264 w 11691803"/>
              <a:gd name="connsiteY210" fmla="*/ 1223701 h 2356755"/>
              <a:gd name="connsiteX211" fmla="*/ 308525 w 11691803"/>
              <a:gd name="connsiteY211" fmla="*/ 1223701 h 2356755"/>
              <a:gd name="connsiteX212" fmla="*/ 308525 w 11691803"/>
              <a:gd name="connsiteY212" fmla="*/ 1227946 h 2356755"/>
              <a:gd name="connsiteX213" fmla="*/ 207589 w 11691803"/>
              <a:gd name="connsiteY213" fmla="*/ 1322141 h 2356755"/>
              <a:gd name="connsiteX214" fmla="*/ 207589 w 11691803"/>
              <a:gd name="connsiteY214" fmla="*/ 1215476 h 2356755"/>
              <a:gd name="connsiteX215" fmla="*/ 207589 w 11691803"/>
              <a:gd name="connsiteY215" fmla="*/ 1205923 h 2356755"/>
              <a:gd name="connsiteX216" fmla="*/ 308525 w 11691803"/>
              <a:gd name="connsiteY216" fmla="*/ 1111464 h 2356755"/>
              <a:gd name="connsiteX217" fmla="*/ 308525 w 11691803"/>
              <a:gd name="connsiteY217" fmla="*/ 1217068 h 2356755"/>
              <a:gd name="connsiteX218" fmla="*/ 308525 w 11691803"/>
              <a:gd name="connsiteY218" fmla="*/ 1223436 h 2356755"/>
              <a:gd name="connsiteX219" fmla="*/ 312264 w 11691803"/>
              <a:gd name="connsiteY219" fmla="*/ 1223436 h 2356755"/>
              <a:gd name="connsiteX220" fmla="*/ 312264 w 11691803"/>
              <a:gd name="connsiteY220" fmla="*/ 1109606 h 2356755"/>
              <a:gd name="connsiteX221" fmla="*/ 388351 w 11691803"/>
              <a:gd name="connsiteY221" fmla="*/ 1038496 h 2356755"/>
              <a:gd name="connsiteX222" fmla="*/ 413639 w 11691803"/>
              <a:gd name="connsiteY222" fmla="*/ 1014881 h 2356755"/>
              <a:gd name="connsiteX223" fmla="*/ 519413 w 11691803"/>
              <a:gd name="connsiteY223" fmla="*/ 1111729 h 2356755"/>
              <a:gd name="connsiteX224" fmla="*/ 625626 w 11691803"/>
              <a:gd name="connsiteY224" fmla="*/ 1012228 h 2356755"/>
              <a:gd name="connsiteX225" fmla="*/ 625626 w 11691803"/>
              <a:gd name="connsiteY225" fmla="*/ 972692 h 2356755"/>
              <a:gd name="connsiteX226" fmla="*/ 622108 w 11691803"/>
              <a:gd name="connsiteY226" fmla="*/ 974550 h 2356755"/>
              <a:gd name="connsiteX227" fmla="*/ 622108 w 11691803"/>
              <a:gd name="connsiteY227" fmla="*/ 1010105 h 2356755"/>
              <a:gd name="connsiteX228" fmla="*/ 521172 w 11691803"/>
              <a:gd name="connsiteY228" fmla="*/ 1104565 h 2356755"/>
              <a:gd name="connsiteX229" fmla="*/ 521172 w 11691803"/>
              <a:gd name="connsiteY229" fmla="*/ 988082 h 2356755"/>
              <a:gd name="connsiteX230" fmla="*/ 622108 w 11691803"/>
              <a:gd name="connsiteY230" fmla="*/ 893622 h 2356755"/>
              <a:gd name="connsiteX231" fmla="*/ 622108 w 11691803"/>
              <a:gd name="connsiteY231" fmla="*/ 974284 h 2356755"/>
              <a:gd name="connsiteX232" fmla="*/ 625626 w 11691803"/>
              <a:gd name="connsiteY232" fmla="*/ 972427 h 2356755"/>
              <a:gd name="connsiteX233" fmla="*/ 625626 w 11691803"/>
              <a:gd name="connsiteY233" fmla="*/ 888050 h 2356755"/>
              <a:gd name="connsiteX234" fmla="*/ 589342 w 11691803"/>
              <a:gd name="connsiteY234" fmla="*/ 854618 h 2356755"/>
              <a:gd name="connsiteX235" fmla="*/ 585604 w 11691803"/>
              <a:gd name="connsiteY235" fmla="*/ 856740 h 2356755"/>
              <a:gd name="connsiteX236" fmla="*/ 620789 w 11691803"/>
              <a:gd name="connsiteY236" fmla="*/ 889111 h 2356755"/>
              <a:gd name="connsiteX237" fmla="*/ 519193 w 11691803"/>
              <a:gd name="connsiteY237" fmla="*/ 984102 h 2356755"/>
              <a:gd name="connsiteX238" fmla="*/ 417378 w 11691803"/>
              <a:gd name="connsiteY238" fmla="*/ 890703 h 2356755"/>
              <a:gd name="connsiteX239" fmla="*/ 518973 w 11691803"/>
              <a:gd name="connsiteY239" fmla="*/ 795713 h 2356755"/>
              <a:gd name="connsiteX240" fmla="*/ 585384 w 11691803"/>
              <a:gd name="connsiteY240" fmla="*/ 856475 h 2356755"/>
              <a:gd name="connsiteX241" fmla="*/ 589122 w 11691803"/>
              <a:gd name="connsiteY241" fmla="*/ 854352 h 2356755"/>
              <a:gd name="connsiteX242" fmla="*/ 521612 w 11691803"/>
              <a:gd name="connsiteY242" fmla="*/ 792529 h 2356755"/>
              <a:gd name="connsiteX243" fmla="*/ 521612 w 11691803"/>
              <a:gd name="connsiteY243" fmla="*/ 732297 h 2356755"/>
              <a:gd name="connsiteX244" fmla="*/ 517874 w 11691803"/>
              <a:gd name="connsiteY244" fmla="*/ 732828 h 2356755"/>
              <a:gd name="connsiteX245" fmla="*/ 517874 w 11691803"/>
              <a:gd name="connsiteY245" fmla="*/ 790671 h 2356755"/>
              <a:gd name="connsiteX246" fmla="*/ 417158 w 11691803"/>
              <a:gd name="connsiteY246" fmla="*/ 885131 h 2356755"/>
              <a:gd name="connsiteX247" fmla="*/ 417158 w 11691803"/>
              <a:gd name="connsiteY247" fmla="*/ 768383 h 2356755"/>
              <a:gd name="connsiteX248" fmla="*/ 464657 w 11691803"/>
              <a:gd name="connsiteY248" fmla="*/ 724072 h 2356755"/>
              <a:gd name="connsiteX249" fmla="*/ 462458 w 11691803"/>
              <a:gd name="connsiteY249" fmla="*/ 720357 h 2356755"/>
              <a:gd name="connsiteX250" fmla="*/ 464657 w 11691803"/>
              <a:gd name="connsiteY250" fmla="*/ 723807 h 2356755"/>
              <a:gd name="connsiteX251" fmla="*/ 517874 w 11691803"/>
              <a:gd name="connsiteY251" fmla="*/ 673923 h 2356755"/>
              <a:gd name="connsiteX252" fmla="*/ 517874 w 11691803"/>
              <a:gd name="connsiteY252" fmla="*/ 732563 h 2356755"/>
              <a:gd name="connsiteX253" fmla="*/ 521612 w 11691803"/>
              <a:gd name="connsiteY253" fmla="*/ 732032 h 2356755"/>
              <a:gd name="connsiteX254" fmla="*/ 521612 w 11691803"/>
              <a:gd name="connsiteY254" fmla="*/ 672331 h 2356755"/>
              <a:gd name="connsiteX255" fmla="*/ 526010 w 11691803"/>
              <a:gd name="connsiteY255" fmla="*/ 668086 h 2356755"/>
              <a:gd name="connsiteX256" fmla="*/ 526010 w 11691803"/>
              <a:gd name="connsiteY256" fmla="*/ 662514 h 2356755"/>
              <a:gd name="connsiteX257" fmla="*/ 521172 w 11691803"/>
              <a:gd name="connsiteY257" fmla="*/ 667024 h 2356755"/>
              <a:gd name="connsiteX258" fmla="*/ 521172 w 11691803"/>
              <a:gd name="connsiteY258" fmla="*/ 550541 h 2356755"/>
              <a:gd name="connsiteX259" fmla="*/ 526010 w 11691803"/>
              <a:gd name="connsiteY259" fmla="*/ 546031 h 2356755"/>
              <a:gd name="connsiteX260" fmla="*/ 526010 w 11691803"/>
              <a:gd name="connsiteY260" fmla="*/ 540459 h 2356755"/>
              <a:gd name="connsiteX261" fmla="*/ 519193 w 11691803"/>
              <a:gd name="connsiteY261" fmla="*/ 546827 h 2356755"/>
              <a:gd name="connsiteX262" fmla="*/ 417378 w 11691803"/>
              <a:gd name="connsiteY262" fmla="*/ 453428 h 2356755"/>
              <a:gd name="connsiteX263" fmla="*/ 518973 w 11691803"/>
              <a:gd name="connsiteY263" fmla="*/ 358172 h 2356755"/>
              <a:gd name="connsiteX264" fmla="*/ 620789 w 11691803"/>
              <a:gd name="connsiteY264" fmla="*/ 451571 h 2356755"/>
              <a:gd name="connsiteX265" fmla="*/ 526230 w 11691803"/>
              <a:gd name="connsiteY265" fmla="*/ 540194 h 2356755"/>
              <a:gd name="connsiteX266" fmla="*/ 526230 w 11691803"/>
              <a:gd name="connsiteY266" fmla="*/ 545765 h 2356755"/>
              <a:gd name="connsiteX267" fmla="*/ 622108 w 11691803"/>
              <a:gd name="connsiteY267" fmla="*/ 456082 h 2356755"/>
              <a:gd name="connsiteX268" fmla="*/ 622108 w 11691803"/>
              <a:gd name="connsiteY268" fmla="*/ 572830 h 2356755"/>
              <a:gd name="connsiteX269" fmla="*/ 526230 w 11691803"/>
              <a:gd name="connsiteY269" fmla="*/ 662248 h 2356755"/>
              <a:gd name="connsiteX270" fmla="*/ 526230 w 11691803"/>
              <a:gd name="connsiteY270" fmla="*/ 667820 h 2356755"/>
              <a:gd name="connsiteX271" fmla="*/ 625626 w 11691803"/>
              <a:gd name="connsiteY271" fmla="*/ 574952 h 2356755"/>
              <a:gd name="connsiteX272" fmla="*/ 625626 w 11691803"/>
              <a:gd name="connsiteY272" fmla="*/ 450509 h 2356755"/>
              <a:gd name="connsiteX273" fmla="*/ 521612 w 11691803"/>
              <a:gd name="connsiteY273" fmla="*/ 355254 h 2356755"/>
              <a:gd name="connsiteX274" fmla="*/ 521612 w 11691803"/>
              <a:gd name="connsiteY274" fmla="*/ 237975 h 2356755"/>
              <a:gd name="connsiteX275" fmla="*/ 517874 w 11691803"/>
              <a:gd name="connsiteY275" fmla="*/ 241424 h 2356755"/>
              <a:gd name="connsiteX276" fmla="*/ 517874 w 11691803"/>
              <a:gd name="connsiteY276" fmla="*/ 353396 h 2356755"/>
              <a:gd name="connsiteX277" fmla="*/ 417158 w 11691803"/>
              <a:gd name="connsiteY277" fmla="*/ 447856 h 2356755"/>
              <a:gd name="connsiteX278" fmla="*/ 417158 w 11691803"/>
              <a:gd name="connsiteY278" fmla="*/ 331373 h 2356755"/>
              <a:gd name="connsiteX279" fmla="*/ 517874 w 11691803"/>
              <a:gd name="connsiteY279" fmla="*/ 236913 h 2356755"/>
              <a:gd name="connsiteX280" fmla="*/ 517874 w 11691803"/>
              <a:gd name="connsiteY280" fmla="*/ 241159 h 2356755"/>
              <a:gd name="connsiteX281" fmla="*/ 521612 w 11691803"/>
              <a:gd name="connsiteY281" fmla="*/ 237709 h 2356755"/>
              <a:gd name="connsiteX282" fmla="*/ 521612 w 11691803"/>
              <a:gd name="connsiteY282" fmla="*/ 231341 h 2356755"/>
              <a:gd name="connsiteX283" fmla="*/ 420896 w 11691803"/>
              <a:gd name="connsiteY283" fmla="*/ 138739 h 2356755"/>
              <a:gd name="connsiteX284" fmla="*/ 417818 w 11691803"/>
              <a:gd name="connsiteY284" fmla="*/ 141657 h 2356755"/>
              <a:gd name="connsiteX285" fmla="*/ 420676 w 11691803"/>
              <a:gd name="connsiteY285" fmla="*/ 138739 h 2356755"/>
              <a:gd name="connsiteX286" fmla="*/ 416278 w 11691803"/>
              <a:gd name="connsiteY286" fmla="*/ 134759 h 2356755"/>
              <a:gd name="connsiteX287" fmla="*/ 416278 w 11691803"/>
              <a:gd name="connsiteY287" fmla="*/ 40002 h 2356755"/>
              <a:gd name="connsiteX288" fmla="*/ 416278 w 11691803"/>
              <a:gd name="connsiteY288" fmla="*/ 39345 h 2356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</a:cxnLst>
            <a:rect l="l" t="t" r="r" b="b"/>
            <a:pathLst>
              <a:path w="11691803" h="2356755">
                <a:moveTo>
                  <a:pt x="205830" y="2325379"/>
                </a:moveTo>
                <a:lnTo>
                  <a:pt x="227189" y="2345014"/>
                </a:lnTo>
                <a:lnTo>
                  <a:pt x="229280" y="2346937"/>
                </a:lnTo>
                <a:lnTo>
                  <a:pt x="182828" y="2346937"/>
                </a:lnTo>
                <a:lnTo>
                  <a:pt x="183180" y="2346606"/>
                </a:lnTo>
                <a:close/>
                <a:moveTo>
                  <a:pt x="204511" y="2204386"/>
                </a:moveTo>
                <a:lnTo>
                  <a:pt x="204511" y="2320869"/>
                </a:lnTo>
                <a:lnTo>
                  <a:pt x="178342" y="2345280"/>
                </a:lnTo>
                <a:cubicBezTo>
                  <a:pt x="179882" y="2345810"/>
                  <a:pt x="181421" y="2346076"/>
                  <a:pt x="183180" y="2346606"/>
                </a:cubicBezTo>
                <a:cubicBezTo>
                  <a:pt x="181421" y="2346341"/>
                  <a:pt x="179662" y="2345810"/>
                  <a:pt x="178122" y="2345545"/>
                </a:cubicBezTo>
                <a:lnTo>
                  <a:pt x="176635" y="2346937"/>
                </a:lnTo>
                <a:lnTo>
                  <a:pt x="103575" y="2346937"/>
                </a:lnTo>
                <a:lnTo>
                  <a:pt x="103575" y="2327284"/>
                </a:lnTo>
                <a:lnTo>
                  <a:pt x="103575" y="2298846"/>
                </a:lnTo>
                <a:close/>
                <a:moveTo>
                  <a:pt x="308525" y="1986544"/>
                </a:moveTo>
                <a:lnTo>
                  <a:pt x="308525" y="2103293"/>
                </a:lnTo>
                <a:lnTo>
                  <a:pt x="282357" y="2127704"/>
                </a:lnTo>
                <a:lnTo>
                  <a:pt x="207589" y="2197487"/>
                </a:lnTo>
                <a:lnTo>
                  <a:pt x="207589" y="2081004"/>
                </a:lnTo>
                <a:lnTo>
                  <a:pt x="243434" y="2047572"/>
                </a:lnTo>
                <a:close/>
                <a:moveTo>
                  <a:pt x="414959" y="1888635"/>
                </a:moveTo>
                <a:lnTo>
                  <a:pt x="481370" y="1949662"/>
                </a:lnTo>
                <a:lnTo>
                  <a:pt x="516774" y="1982034"/>
                </a:lnTo>
                <a:lnTo>
                  <a:pt x="415179" y="2077290"/>
                </a:lnTo>
                <a:lnTo>
                  <a:pt x="313363" y="1983891"/>
                </a:lnTo>
                <a:close/>
                <a:moveTo>
                  <a:pt x="100276" y="1670528"/>
                </a:moveTo>
                <a:lnTo>
                  <a:pt x="202092" y="1763927"/>
                </a:lnTo>
                <a:lnTo>
                  <a:pt x="135901" y="1825750"/>
                </a:lnTo>
                <a:lnTo>
                  <a:pt x="137660" y="1829465"/>
                </a:lnTo>
                <a:lnTo>
                  <a:pt x="204511" y="1767111"/>
                </a:lnTo>
                <a:lnTo>
                  <a:pt x="204511" y="1883594"/>
                </a:lnTo>
                <a:lnTo>
                  <a:pt x="176583" y="1909597"/>
                </a:lnTo>
                <a:lnTo>
                  <a:pt x="178782" y="1913842"/>
                </a:lnTo>
                <a:lnTo>
                  <a:pt x="205610" y="1888635"/>
                </a:lnTo>
                <a:lnTo>
                  <a:pt x="307426" y="1982034"/>
                </a:lnTo>
                <a:lnTo>
                  <a:pt x="241675" y="2043592"/>
                </a:lnTo>
                <a:lnTo>
                  <a:pt x="243434" y="2047572"/>
                </a:lnTo>
                <a:lnTo>
                  <a:pt x="241455" y="2043857"/>
                </a:lnTo>
                <a:lnTo>
                  <a:pt x="205830" y="2077290"/>
                </a:lnTo>
                <a:lnTo>
                  <a:pt x="104015" y="1983891"/>
                </a:lnTo>
                <a:lnTo>
                  <a:pt x="178562" y="1914107"/>
                </a:lnTo>
                <a:lnTo>
                  <a:pt x="176583" y="1909862"/>
                </a:lnTo>
                <a:lnTo>
                  <a:pt x="103575" y="1978054"/>
                </a:lnTo>
                <a:lnTo>
                  <a:pt x="103575" y="1861571"/>
                </a:lnTo>
                <a:lnTo>
                  <a:pt x="137660" y="1829730"/>
                </a:lnTo>
                <a:lnTo>
                  <a:pt x="135681" y="1825750"/>
                </a:lnTo>
                <a:lnTo>
                  <a:pt x="101816" y="1857591"/>
                </a:lnTo>
                <a:lnTo>
                  <a:pt x="0" y="1764192"/>
                </a:lnTo>
                <a:close/>
                <a:moveTo>
                  <a:pt x="308525" y="1549269"/>
                </a:moveTo>
                <a:lnTo>
                  <a:pt x="308525" y="1665752"/>
                </a:lnTo>
                <a:lnTo>
                  <a:pt x="283896" y="1688836"/>
                </a:lnTo>
                <a:lnTo>
                  <a:pt x="285875" y="1692551"/>
                </a:lnTo>
                <a:lnTo>
                  <a:pt x="283676" y="1689102"/>
                </a:lnTo>
                <a:lnTo>
                  <a:pt x="207589" y="1760212"/>
                </a:lnTo>
                <a:lnTo>
                  <a:pt x="207589" y="1643729"/>
                </a:lnTo>
                <a:lnTo>
                  <a:pt x="238816" y="1614277"/>
                </a:lnTo>
                <a:lnTo>
                  <a:pt x="236837" y="1610828"/>
                </a:lnTo>
                <a:lnTo>
                  <a:pt x="239036" y="1614277"/>
                </a:lnTo>
                <a:close/>
                <a:moveTo>
                  <a:pt x="205610" y="1451360"/>
                </a:moveTo>
                <a:lnTo>
                  <a:pt x="307426" y="1544759"/>
                </a:lnTo>
                <a:lnTo>
                  <a:pt x="236837" y="1610828"/>
                </a:lnTo>
                <a:lnTo>
                  <a:pt x="205830" y="1639749"/>
                </a:lnTo>
                <a:lnTo>
                  <a:pt x="104015" y="1546351"/>
                </a:lnTo>
                <a:close/>
                <a:moveTo>
                  <a:pt x="310944" y="1231926"/>
                </a:moveTo>
                <a:lnTo>
                  <a:pt x="313803" y="1234580"/>
                </a:lnTo>
                <a:lnTo>
                  <a:pt x="412760" y="1325325"/>
                </a:lnTo>
                <a:lnTo>
                  <a:pt x="311164" y="1420581"/>
                </a:lnTo>
                <a:lnTo>
                  <a:pt x="209349" y="1326917"/>
                </a:lnTo>
                <a:close/>
                <a:moveTo>
                  <a:pt x="412760" y="893622"/>
                </a:moveTo>
                <a:lnTo>
                  <a:pt x="412760" y="1010105"/>
                </a:lnTo>
                <a:lnTo>
                  <a:pt x="386591" y="1034516"/>
                </a:lnTo>
                <a:lnTo>
                  <a:pt x="388351" y="1038496"/>
                </a:lnTo>
                <a:lnTo>
                  <a:pt x="386371" y="1034781"/>
                </a:lnTo>
                <a:lnTo>
                  <a:pt x="311824" y="1104565"/>
                </a:lnTo>
                <a:lnTo>
                  <a:pt x="311824" y="988082"/>
                </a:lnTo>
                <a:lnTo>
                  <a:pt x="347448" y="954650"/>
                </a:lnTo>
                <a:lnTo>
                  <a:pt x="345689" y="950669"/>
                </a:lnTo>
                <a:lnTo>
                  <a:pt x="347668" y="954384"/>
                </a:lnTo>
                <a:close/>
                <a:moveTo>
                  <a:pt x="204291" y="577340"/>
                </a:moveTo>
                <a:lnTo>
                  <a:pt x="306106" y="670739"/>
                </a:lnTo>
                <a:lnTo>
                  <a:pt x="239915" y="732563"/>
                </a:lnTo>
                <a:lnTo>
                  <a:pt x="241895" y="736542"/>
                </a:lnTo>
                <a:lnTo>
                  <a:pt x="308525" y="673923"/>
                </a:lnTo>
                <a:lnTo>
                  <a:pt x="308525" y="790671"/>
                </a:lnTo>
                <a:lnTo>
                  <a:pt x="280818" y="816674"/>
                </a:lnTo>
                <a:lnTo>
                  <a:pt x="282797" y="820920"/>
                </a:lnTo>
                <a:lnTo>
                  <a:pt x="309625" y="795713"/>
                </a:lnTo>
                <a:lnTo>
                  <a:pt x="411440" y="889111"/>
                </a:lnTo>
                <a:lnTo>
                  <a:pt x="345689" y="950669"/>
                </a:lnTo>
                <a:lnTo>
                  <a:pt x="310065" y="984102"/>
                </a:lnTo>
                <a:lnTo>
                  <a:pt x="208249" y="890703"/>
                </a:lnTo>
                <a:lnTo>
                  <a:pt x="282577" y="820920"/>
                </a:lnTo>
                <a:lnTo>
                  <a:pt x="280597" y="816674"/>
                </a:lnTo>
                <a:lnTo>
                  <a:pt x="207589" y="885131"/>
                </a:lnTo>
                <a:lnTo>
                  <a:pt x="207589" y="768383"/>
                </a:lnTo>
                <a:lnTo>
                  <a:pt x="241675" y="736542"/>
                </a:lnTo>
                <a:lnTo>
                  <a:pt x="239915" y="732828"/>
                </a:lnTo>
                <a:lnTo>
                  <a:pt x="205830" y="764668"/>
                </a:lnTo>
                <a:lnTo>
                  <a:pt x="104015" y="671270"/>
                </a:lnTo>
                <a:close/>
                <a:moveTo>
                  <a:pt x="412760" y="456082"/>
                </a:moveTo>
                <a:lnTo>
                  <a:pt x="412760" y="572830"/>
                </a:lnTo>
                <a:lnTo>
                  <a:pt x="387911" y="595914"/>
                </a:lnTo>
                <a:lnTo>
                  <a:pt x="390110" y="599364"/>
                </a:lnTo>
                <a:lnTo>
                  <a:pt x="413639" y="577340"/>
                </a:lnTo>
                <a:lnTo>
                  <a:pt x="515455" y="670739"/>
                </a:lnTo>
                <a:lnTo>
                  <a:pt x="462458" y="720357"/>
                </a:lnTo>
                <a:lnTo>
                  <a:pt x="415179" y="764668"/>
                </a:lnTo>
                <a:lnTo>
                  <a:pt x="313363" y="671270"/>
                </a:lnTo>
                <a:lnTo>
                  <a:pt x="389890" y="599629"/>
                </a:lnTo>
                <a:lnTo>
                  <a:pt x="387691" y="595914"/>
                </a:lnTo>
                <a:lnTo>
                  <a:pt x="311824" y="667024"/>
                </a:lnTo>
                <a:lnTo>
                  <a:pt x="311824" y="550541"/>
                </a:lnTo>
                <a:lnTo>
                  <a:pt x="343050" y="521355"/>
                </a:lnTo>
                <a:close/>
                <a:moveTo>
                  <a:pt x="309625" y="358172"/>
                </a:moveTo>
                <a:lnTo>
                  <a:pt x="411440" y="451571"/>
                </a:lnTo>
                <a:lnTo>
                  <a:pt x="341071" y="517640"/>
                </a:lnTo>
                <a:lnTo>
                  <a:pt x="343050" y="521355"/>
                </a:lnTo>
                <a:lnTo>
                  <a:pt x="340851" y="517905"/>
                </a:lnTo>
                <a:lnTo>
                  <a:pt x="310065" y="546827"/>
                </a:lnTo>
                <a:lnTo>
                  <a:pt x="208249" y="453428"/>
                </a:lnTo>
                <a:close/>
                <a:moveTo>
                  <a:pt x="414959" y="139004"/>
                </a:moveTo>
                <a:lnTo>
                  <a:pt x="417818" y="141657"/>
                </a:lnTo>
                <a:lnTo>
                  <a:pt x="516774" y="232402"/>
                </a:lnTo>
                <a:lnTo>
                  <a:pt x="415179" y="327393"/>
                </a:lnTo>
                <a:lnTo>
                  <a:pt x="313363" y="233995"/>
                </a:lnTo>
                <a:close/>
                <a:moveTo>
                  <a:pt x="390027" y="39345"/>
                </a:moveTo>
                <a:lnTo>
                  <a:pt x="412760" y="39345"/>
                </a:lnTo>
                <a:lnTo>
                  <a:pt x="412760" y="67745"/>
                </a:lnTo>
                <a:lnTo>
                  <a:pt x="412760" y="134759"/>
                </a:lnTo>
                <a:lnTo>
                  <a:pt x="311824" y="229219"/>
                </a:lnTo>
                <a:lnTo>
                  <a:pt x="311824" y="112736"/>
                </a:lnTo>
                <a:lnTo>
                  <a:pt x="384557" y="44478"/>
                </a:lnTo>
                <a:close/>
                <a:moveTo>
                  <a:pt x="234254" y="39345"/>
                </a:moveTo>
                <a:lnTo>
                  <a:pt x="384085" y="39345"/>
                </a:lnTo>
                <a:lnTo>
                  <a:pt x="362952" y="59162"/>
                </a:lnTo>
                <a:lnTo>
                  <a:pt x="310065" y="108755"/>
                </a:lnTo>
                <a:lnTo>
                  <a:pt x="239063" y="43748"/>
                </a:lnTo>
                <a:close/>
                <a:moveTo>
                  <a:pt x="11691803" y="0"/>
                </a:moveTo>
                <a:lnTo>
                  <a:pt x="11691803" y="2356755"/>
                </a:lnTo>
                <a:lnTo>
                  <a:pt x="235215" y="2346937"/>
                </a:lnTo>
                <a:lnTo>
                  <a:pt x="226061" y="2338538"/>
                </a:lnTo>
                <a:lnTo>
                  <a:pt x="208249" y="2322195"/>
                </a:lnTo>
                <a:lnTo>
                  <a:pt x="208249" y="2202794"/>
                </a:lnTo>
                <a:lnTo>
                  <a:pt x="284116" y="2131684"/>
                </a:lnTo>
                <a:lnTo>
                  <a:pt x="282357" y="2127704"/>
                </a:lnTo>
                <a:lnTo>
                  <a:pt x="284336" y="2131418"/>
                </a:lnTo>
                <a:lnTo>
                  <a:pt x="309625" y="2107803"/>
                </a:lnTo>
                <a:lnTo>
                  <a:pt x="415179" y="2204916"/>
                </a:lnTo>
                <a:lnTo>
                  <a:pt x="521612" y="2105415"/>
                </a:lnTo>
                <a:lnTo>
                  <a:pt x="521612" y="2065615"/>
                </a:lnTo>
                <a:lnTo>
                  <a:pt x="517874" y="2067472"/>
                </a:lnTo>
                <a:lnTo>
                  <a:pt x="517874" y="2103293"/>
                </a:lnTo>
                <a:lnTo>
                  <a:pt x="416938" y="2197487"/>
                </a:lnTo>
                <a:lnTo>
                  <a:pt x="416938" y="2081004"/>
                </a:lnTo>
                <a:lnTo>
                  <a:pt x="517874" y="1986544"/>
                </a:lnTo>
                <a:lnTo>
                  <a:pt x="517874" y="2067207"/>
                </a:lnTo>
                <a:lnTo>
                  <a:pt x="521612" y="2065349"/>
                </a:lnTo>
                <a:lnTo>
                  <a:pt x="521612" y="1980972"/>
                </a:lnTo>
                <a:lnTo>
                  <a:pt x="485108" y="1947540"/>
                </a:lnTo>
                <a:lnTo>
                  <a:pt x="417598" y="1885716"/>
                </a:lnTo>
                <a:lnTo>
                  <a:pt x="417598" y="1825220"/>
                </a:lnTo>
                <a:lnTo>
                  <a:pt x="413859" y="1826015"/>
                </a:lnTo>
                <a:lnTo>
                  <a:pt x="413859" y="1883594"/>
                </a:lnTo>
                <a:lnTo>
                  <a:pt x="312923" y="1978054"/>
                </a:lnTo>
                <a:lnTo>
                  <a:pt x="312923" y="1861571"/>
                </a:lnTo>
                <a:lnTo>
                  <a:pt x="360423" y="1816994"/>
                </a:lnTo>
                <a:lnTo>
                  <a:pt x="358443" y="1813545"/>
                </a:lnTo>
                <a:lnTo>
                  <a:pt x="311164" y="1857591"/>
                </a:lnTo>
                <a:lnTo>
                  <a:pt x="209349" y="1764192"/>
                </a:lnTo>
                <a:lnTo>
                  <a:pt x="285875" y="1692551"/>
                </a:lnTo>
                <a:lnTo>
                  <a:pt x="309625" y="1670528"/>
                </a:lnTo>
                <a:lnTo>
                  <a:pt x="411440" y="1763927"/>
                </a:lnTo>
                <a:lnTo>
                  <a:pt x="358443" y="1813280"/>
                </a:lnTo>
                <a:lnTo>
                  <a:pt x="360642" y="1816994"/>
                </a:lnTo>
                <a:lnTo>
                  <a:pt x="413859" y="1767111"/>
                </a:lnTo>
                <a:lnTo>
                  <a:pt x="413859" y="1825750"/>
                </a:lnTo>
                <a:lnTo>
                  <a:pt x="417598" y="1824954"/>
                </a:lnTo>
                <a:lnTo>
                  <a:pt x="417598" y="1765254"/>
                </a:lnTo>
                <a:lnTo>
                  <a:pt x="421996" y="1761008"/>
                </a:lnTo>
                <a:lnTo>
                  <a:pt x="421996" y="1755436"/>
                </a:lnTo>
                <a:lnTo>
                  <a:pt x="416938" y="1760212"/>
                </a:lnTo>
                <a:lnTo>
                  <a:pt x="416938" y="1643729"/>
                </a:lnTo>
                <a:lnTo>
                  <a:pt x="421996" y="1638953"/>
                </a:lnTo>
                <a:lnTo>
                  <a:pt x="421996" y="1633381"/>
                </a:lnTo>
                <a:lnTo>
                  <a:pt x="415179" y="1639749"/>
                </a:lnTo>
                <a:lnTo>
                  <a:pt x="313363" y="1546351"/>
                </a:lnTo>
                <a:lnTo>
                  <a:pt x="414959" y="1451360"/>
                </a:lnTo>
                <a:lnTo>
                  <a:pt x="516774" y="1544759"/>
                </a:lnTo>
                <a:lnTo>
                  <a:pt x="422216" y="1633381"/>
                </a:lnTo>
                <a:lnTo>
                  <a:pt x="422216" y="1638688"/>
                </a:lnTo>
                <a:lnTo>
                  <a:pt x="517874" y="1549269"/>
                </a:lnTo>
                <a:lnTo>
                  <a:pt x="517874" y="1665752"/>
                </a:lnTo>
                <a:lnTo>
                  <a:pt x="422216" y="1755436"/>
                </a:lnTo>
                <a:lnTo>
                  <a:pt x="422216" y="1761008"/>
                </a:lnTo>
                <a:lnTo>
                  <a:pt x="521612" y="1667875"/>
                </a:lnTo>
                <a:lnTo>
                  <a:pt x="521612" y="1543697"/>
                </a:lnTo>
                <a:lnTo>
                  <a:pt x="417598" y="1448176"/>
                </a:lnTo>
                <a:lnTo>
                  <a:pt x="417598" y="1331162"/>
                </a:lnTo>
                <a:lnTo>
                  <a:pt x="413859" y="1334612"/>
                </a:lnTo>
                <a:lnTo>
                  <a:pt x="413859" y="1446584"/>
                </a:lnTo>
                <a:lnTo>
                  <a:pt x="312923" y="1540778"/>
                </a:lnTo>
                <a:lnTo>
                  <a:pt x="312923" y="1424295"/>
                </a:lnTo>
                <a:lnTo>
                  <a:pt x="413859" y="1329836"/>
                </a:lnTo>
                <a:lnTo>
                  <a:pt x="413859" y="1334346"/>
                </a:lnTo>
                <a:lnTo>
                  <a:pt x="417598" y="1330897"/>
                </a:lnTo>
                <a:lnTo>
                  <a:pt x="417598" y="1324264"/>
                </a:lnTo>
                <a:lnTo>
                  <a:pt x="316882" y="1231926"/>
                </a:lnTo>
                <a:lnTo>
                  <a:pt x="313803" y="1234580"/>
                </a:lnTo>
                <a:lnTo>
                  <a:pt x="316662" y="1231661"/>
                </a:lnTo>
                <a:lnTo>
                  <a:pt x="312264" y="1227681"/>
                </a:lnTo>
                <a:lnTo>
                  <a:pt x="312264" y="1223701"/>
                </a:lnTo>
                <a:lnTo>
                  <a:pt x="308525" y="1223701"/>
                </a:lnTo>
                <a:lnTo>
                  <a:pt x="308525" y="1227946"/>
                </a:lnTo>
                <a:lnTo>
                  <a:pt x="207589" y="1322141"/>
                </a:lnTo>
                <a:lnTo>
                  <a:pt x="207589" y="1215476"/>
                </a:lnTo>
                <a:lnTo>
                  <a:pt x="207589" y="1205923"/>
                </a:lnTo>
                <a:lnTo>
                  <a:pt x="308525" y="1111464"/>
                </a:lnTo>
                <a:lnTo>
                  <a:pt x="308525" y="1217068"/>
                </a:lnTo>
                <a:lnTo>
                  <a:pt x="308525" y="1223436"/>
                </a:lnTo>
                <a:lnTo>
                  <a:pt x="312264" y="1223436"/>
                </a:lnTo>
                <a:lnTo>
                  <a:pt x="312264" y="1109606"/>
                </a:lnTo>
                <a:lnTo>
                  <a:pt x="388351" y="1038496"/>
                </a:lnTo>
                <a:lnTo>
                  <a:pt x="413639" y="1014881"/>
                </a:lnTo>
                <a:lnTo>
                  <a:pt x="519413" y="1111729"/>
                </a:lnTo>
                <a:lnTo>
                  <a:pt x="625626" y="1012228"/>
                </a:lnTo>
                <a:lnTo>
                  <a:pt x="625626" y="972692"/>
                </a:lnTo>
                <a:lnTo>
                  <a:pt x="622108" y="974550"/>
                </a:lnTo>
                <a:lnTo>
                  <a:pt x="622108" y="1010105"/>
                </a:lnTo>
                <a:lnTo>
                  <a:pt x="521172" y="1104565"/>
                </a:lnTo>
                <a:lnTo>
                  <a:pt x="521172" y="988082"/>
                </a:lnTo>
                <a:lnTo>
                  <a:pt x="622108" y="893622"/>
                </a:lnTo>
                <a:lnTo>
                  <a:pt x="622108" y="974284"/>
                </a:lnTo>
                <a:lnTo>
                  <a:pt x="625626" y="972427"/>
                </a:lnTo>
                <a:lnTo>
                  <a:pt x="625626" y="888050"/>
                </a:lnTo>
                <a:lnTo>
                  <a:pt x="589342" y="854618"/>
                </a:lnTo>
                <a:lnTo>
                  <a:pt x="585604" y="856740"/>
                </a:lnTo>
                <a:lnTo>
                  <a:pt x="620789" y="889111"/>
                </a:lnTo>
                <a:lnTo>
                  <a:pt x="519193" y="984102"/>
                </a:lnTo>
                <a:lnTo>
                  <a:pt x="417378" y="890703"/>
                </a:lnTo>
                <a:lnTo>
                  <a:pt x="518973" y="795713"/>
                </a:lnTo>
                <a:lnTo>
                  <a:pt x="585384" y="856475"/>
                </a:lnTo>
                <a:lnTo>
                  <a:pt x="589122" y="854352"/>
                </a:lnTo>
                <a:lnTo>
                  <a:pt x="521612" y="792529"/>
                </a:lnTo>
                <a:lnTo>
                  <a:pt x="521612" y="732297"/>
                </a:lnTo>
                <a:lnTo>
                  <a:pt x="517874" y="732828"/>
                </a:lnTo>
                <a:lnTo>
                  <a:pt x="517874" y="790671"/>
                </a:lnTo>
                <a:lnTo>
                  <a:pt x="417158" y="885131"/>
                </a:lnTo>
                <a:lnTo>
                  <a:pt x="417158" y="768383"/>
                </a:lnTo>
                <a:lnTo>
                  <a:pt x="464657" y="724072"/>
                </a:lnTo>
                <a:lnTo>
                  <a:pt x="462458" y="720357"/>
                </a:lnTo>
                <a:lnTo>
                  <a:pt x="464657" y="723807"/>
                </a:lnTo>
                <a:lnTo>
                  <a:pt x="517874" y="673923"/>
                </a:lnTo>
                <a:lnTo>
                  <a:pt x="517874" y="732563"/>
                </a:lnTo>
                <a:lnTo>
                  <a:pt x="521612" y="732032"/>
                </a:lnTo>
                <a:lnTo>
                  <a:pt x="521612" y="672331"/>
                </a:lnTo>
                <a:lnTo>
                  <a:pt x="526010" y="668086"/>
                </a:lnTo>
                <a:lnTo>
                  <a:pt x="526010" y="662514"/>
                </a:lnTo>
                <a:lnTo>
                  <a:pt x="521172" y="667024"/>
                </a:lnTo>
                <a:lnTo>
                  <a:pt x="521172" y="550541"/>
                </a:lnTo>
                <a:lnTo>
                  <a:pt x="526010" y="546031"/>
                </a:lnTo>
                <a:lnTo>
                  <a:pt x="526010" y="540459"/>
                </a:lnTo>
                <a:lnTo>
                  <a:pt x="519193" y="546827"/>
                </a:lnTo>
                <a:lnTo>
                  <a:pt x="417378" y="453428"/>
                </a:lnTo>
                <a:lnTo>
                  <a:pt x="518973" y="358172"/>
                </a:lnTo>
                <a:lnTo>
                  <a:pt x="620789" y="451571"/>
                </a:lnTo>
                <a:lnTo>
                  <a:pt x="526230" y="540194"/>
                </a:lnTo>
                <a:lnTo>
                  <a:pt x="526230" y="545765"/>
                </a:lnTo>
                <a:lnTo>
                  <a:pt x="622108" y="456082"/>
                </a:lnTo>
                <a:lnTo>
                  <a:pt x="622108" y="572830"/>
                </a:lnTo>
                <a:lnTo>
                  <a:pt x="526230" y="662248"/>
                </a:lnTo>
                <a:lnTo>
                  <a:pt x="526230" y="667820"/>
                </a:lnTo>
                <a:lnTo>
                  <a:pt x="625626" y="574952"/>
                </a:lnTo>
                <a:lnTo>
                  <a:pt x="625626" y="450509"/>
                </a:lnTo>
                <a:lnTo>
                  <a:pt x="521612" y="355254"/>
                </a:lnTo>
                <a:lnTo>
                  <a:pt x="521612" y="237975"/>
                </a:lnTo>
                <a:lnTo>
                  <a:pt x="517874" y="241424"/>
                </a:lnTo>
                <a:lnTo>
                  <a:pt x="517874" y="353396"/>
                </a:lnTo>
                <a:lnTo>
                  <a:pt x="417158" y="447856"/>
                </a:lnTo>
                <a:lnTo>
                  <a:pt x="417158" y="331373"/>
                </a:lnTo>
                <a:lnTo>
                  <a:pt x="517874" y="236913"/>
                </a:lnTo>
                <a:lnTo>
                  <a:pt x="517874" y="241159"/>
                </a:lnTo>
                <a:lnTo>
                  <a:pt x="521612" y="237709"/>
                </a:lnTo>
                <a:lnTo>
                  <a:pt x="521612" y="231341"/>
                </a:lnTo>
                <a:lnTo>
                  <a:pt x="420896" y="138739"/>
                </a:lnTo>
                <a:lnTo>
                  <a:pt x="417818" y="141657"/>
                </a:lnTo>
                <a:lnTo>
                  <a:pt x="420676" y="138739"/>
                </a:lnTo>
                <a:lnTo>
                  <a:pt x="416278" y="134759"/>
                </a:lnTo>
                <a:lnTo>
                  <a:pt x="416278" y="40002"/>
                </a:lnTo>
                <a:lnTo>
                  <a:pt x="416278" y="39345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540000" rIns="540000">
            <a:noAutofit/>
          </a:bodyPr>
          <a:lstStyle>
            <a:lvl1pPr algn="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/>
              <a:t>Insérez ou glissez votre image ici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5AF0AE2-7DAE-3EB0-5E60-D2EFCEC2E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6782371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Titre et contenu</a:t>
            </a:r>
          </a:p>
        </p:txBody>
      </p:sp>
      <p:pic>
        <p:nvPicPr>
          <p:cNvPr id="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2F98917-083E-F98C-816F-48F1437B4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561843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234029E-78B3-568C-831F-68645DF6B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2E4E404-6902-1F6E-82F5-879305462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3998557-AF65-5C65-FBD8-13E2BC977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Titre seul</a:t>
            </a:r>
          </a:p>
        </p:txBody>
      </p:sp>
      <p:pic>
        <p:nvPicPr>
          <p:cNvPr id="8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C593314-5853-721D-C381-C5C6DA55F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6691722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9C14385-C06C-03C8-FC0B-6EDE0E294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5925030-DB19-61B7-32BA-FFFFADD4F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A84369A-A294-0F2F-E84F-D0990A22C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661E88D-94E7-20B9-0926-4E18EFBC1BA0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Vide</a:t>
            </a:r>
          </a:p>
        </p:txBody>
      </p:sp>
      <p:pic>
        <p:nvPicPr>
          <p:cNvPr id="7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5605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vena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51A86F0-4870-165D-E01B-6415309E1300}"/>
              </a:ext>
            </a:extLst>
          </p:cNvPr>
          <p:cNvSpPr/>
          <p:nvPr userDrawn="1"/>
        </p:nvSpPr>
        <p:spPr>
          <a:xfrm>
            <a:off x="11460163" y="0"/>
            <a:ext cx="73183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Intervenants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EB06F5F-32C6-8107-64D0-A34C291438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875538" y="6343650"/>
            <a:ext cx="1016000" cy="365125"/>
          </a:xfrm>
        </p:spPr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725FD7F-C465-8D65-075F-32AAF06B3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D38D448-932F-258E-2E58-CA8023349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Espace réservé du texte 8">
            <a:extLst>
              <a:ext uri="{FF2B5EF4-FFF2-40B4-BE49-F238E27FC236}">
                <a16:creationId xmlns:a16="http://schemas.microsoft.com/office/drawing/2014/main" id="{EE9D7CE3-0338-EF86-9151-9AA39188D1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368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/>
            <a:r>
              <a:rPr lang="fr-FR"/>
              <a:t>Prénom NOM</a:t>
            </a:r>
          </a:p>
          <a:p>
            <a:pPr lvl="1"/>
            <a:r>
              <a:rPr lang="fr-FR"/>
              <a:t>Fonctions</a:t>
            </a:r>
          </a:p>
        </p:txBody>
      </p:sp>
      <p:sp>
        <p:nvSpPr>
          <p:cNvPr id="27" name="Espace réservé du texte 8">
            <a:extLst>
              <a:ext uri="{FF2B5EF4-FFF2-40B4-BE49-F238E27FC236}">
                <a16:creationId xmlns:a16="http://schemas.microsoft.com/office/drawing/2014/main" id="{7E242CEA-B629-6061-3336-B00B5B03631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27251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/>
            <a:r>
              <a:rPr lang="fr-FR"/>
              <a:t>Prénom NOM</a:t>
            </a:r>
          </a:p>
          <a:p>
            <a:pPr lvl="1"/>
            <a:r>
              <a:rPr lang="fr-FR"/>
              <a:t>Fonctions</a:t>
            </a:r>
          </a:p>
        </p:txBody>
      </p:sp>
      <p:sp>
        <p:nvSpPr>
          <p:cNvPr id="29" name="Espace réservé du texte 8">
            <a:extLst>
              <a:ext uri="{FF2B5EF4-FFF2-40B4-BE49-F238E27FC236}">
                <a16:creationId xmlns:a16="http://schemas.microsoft.com/office/drawing/2014/main" id="{13577D77-6A07-A133-9442-B0E04B740BC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167017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/>
            <a:r>
              <a:rPr lang="fr-FR"/>
              <a:t>Prénom NOM</a:t>
            </a:r>
          </a:p>
          <a:p>
            <a:pPr lvl="1"/>
            <a:r>
              <a:rPr lang="fr-FR"/>
              <a:t>Fonctions</a:t>
            </a:r>
          </a:p>
        </p:txBody>
      </p:sp>
      <p:sp>
        <p:nvSpPr>
          <p:cNvPr id="31" name="Espace réservé du texte 8">
            <a:extLst>
              <a:ext uri="{FF2B5EF4-FFF2-40B4-BE49-F238E27FC236}">
                <a16:creationId xmlns:a16="http://schemas.microsoft.com/office/drawing/2014/main" id="{7647BCFB-4928-920C-2E15-C8AE4C72EBA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47134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/>
            <a:r>
              <a:rPr lang="fr-FR"/>
              <a:t>Prénom NOM</a:t>
            </a:r>
          </a:p>
          <a:p>
            <a:pPr lvl="1"/>
            <a:r>
              <a:rPr lang="fr-FR"/>
              <a:t>Fonctions</a:t>
            </a:r>
          </a:p>
        </p:txBody>
      </p:sp>
      <p:sp>
        <p:nvSpPr>
          <p:cNvPr id="26" name="図プレースホルダー 9">
            <a:extLst>
              <a:ext uri="{FF2B5EF4-FFF2-40B4-BE49-F238E27FC236}">
                <a16:creationId xmlns:a16="http://schemas.microsoft.com/office/drawing/2014/main" id="{17DDD33A-87AA-3D6F-D996-3C0AE9416F9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07368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/>
              <a:t>Insérez un portrait ici</a:t>
            </a:r>
          </a:p>
        </p:txBody>
      </p:sp>
      <p:sp>
        <p:nvSpPr>
          <p:cNvPr id="28" name="図プレースホルダー 9">
            <a:extLst>
              <a:ext uri="{FF2B5EF4-FFF2-40B4-BE49-F238E27FC236}">
                <a16:creationId xmlns:a16="http://schemas.microsoft.com/office/drawing/2014/main" id="{6BF72028-41E2-619A-D233-341EEFEC504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27251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/>
              <a:t>Insérez un portrait ici</a:t>
            </a:r>
          </a:p>
        </p:txBody>
      </p:sp>
      <p:sp>
        <p:nvSpPr>
          <p:cNvPr id="30" name="図プレースホルダー 9">
            <a:extLst>
              <a:ext uri="{FF2B5EF4-FFF2-40B4-BE49-F238E27FC236}">
                <a16:creationId xmlns:a16="http://schemas.microsoft.com/office/drawing/2014/main" id="{74AA3498-C08C-43F4-B6BB-AE8E3CC9E9C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167017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/>
              <a:t>Insérez un portrait ici</a:t>
            </a:r>
          </a:p>
        </p:txBody>
      </p:sp>
      <p:sp>
        <p:nvSpPr>
          <p:cNvPr id="32" name="図プレースホルダー 9">
            <a:extLst>
              <a:ext uri="{FF2B5EF4-FFF2-40B4-BE49-F238E27FC236}">
                <a16:creationId xmlns:a16="http://schemas.microsoft.com/office/drawing/2014/main" id="{1DC76755-C8C6-A984-C78A-E29A74AAF2E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247134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/>
              <a:t>Insérez un portrait ici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C24E81A9-10CF-5234-1441-4D3B94BB47FE}"/>
              </a:ext>
            </a:extLst>
          </p:cNvPr>
          <p:cNvSpPr txBox="1"/>
          <p:nvPr userDrawn="1"/>
        </p:nvSpPr>
        <p:spPr>
          <a:xfrm>
            <a:off x="-101600" y="6858000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Astuce : Vous pouvez supprimer autant de blocs d’intervenant que vous le souhaitez</a:t>
            </a:r>
          </a:p>
        </p:txBody>
      </p:sp>
      <p:pic>
        <p:nvPicPr>
          <p:cNvPr id="18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16D91DA-45B8-FD04-3A3A-E545BB21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0615921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venant / 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53AF1D4-4843-AF3F-A326-45F38F216CA0}"/>
              </a:ext>
            </a:extLst>
          </p:cNvPr>
          <p:cNvSpPr/>
          <p:nvPr userDrawn="1"/>
        </p:nvSpPr>
        <p:spPr>
          <a:xfrm>
            <a:off x="7199086" y="0"/>
            <a:ext cx="499291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Intervenant / CV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EB06F5F-32C6-8107-64D0-A34C291438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875538" y="6343650"/>
            <a:ext cx="1016000" cy="365125"/>
          </a:xfrm>
        </p:spPr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725FD7F-C465-8D65-075F-32AAF06B3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D38D448-932F-258E-2E58-CA8023349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C24E81A9-10CF-5234-1441-4D3B94BB47FE}"/>
              </a:ext>
            </a:extLst>
          </p:cNvPr>
          <p:cNvSpPr txBox="1"/>
          <p:nvPr userDrawn="1"/>
        </p:nvSpPr>
        <p:spPr>
          <a:xfrm>
            <a:off x="-101600" y="6858000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Astuce : Vous pouvez supprimer autant de blocs d’intervenant que vous le souhaitez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3AE77C0A-ACF9-C7EB-2F0B-D7114392665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467100" y="1541463"/>
            <a:ext cx="7993063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2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1600" b="0" i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Prénom NOM</a:t>
            </a:r>
          </a:p>
          <a:p>
            <a:pPr lvl="1"/>
            <a:r>
              <a:rPr lang="fr-FR"/>
              <a:t>Fonction/titre</a:t>
            </a:r>
          </a:p>
        </p:txBody>
      </p:sp>
      <p:sp>
        <p:nvSpPr>
          <p:cNvPr id="15" name="Espace réservé du texte 20">
            <a:extLst>
              <a:ext uri="{FF2B5EF4-FFF2-40B4-BE49-F238E27FC236}">
                <a16:creationId xmlns:a16="http://schemas.microsoft.com/office/drawing/2014/main" id="{BC7575DE-FB39-1529-3362-6DDB6F59CA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67100" y="2413000"/>
            <a:ext cx="7993063" cy="35004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26" name="図プレースホルダー 9">
            <a:extLst>
              <a:ext uri="{FF2B5EF4-FFF2-40B4-BE49-F238E27FC236}">
                <a16:creationId xmlns:a16="http://schemas.microsoft.com/office/drawing/2014/main" id="{17DDD33A-87AA-3D6F-D996-3C0AE9416F9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72468" y="1457845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/>
              <a:t>Insérez un portrait ici</a:t>
            </a:r>
          </a:p>
        </p:txBody>
      </p:sp>
      <p:pic>
        <p:nvPicPr>
          <p:cNvPr id="1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09A53DC-AB4B-EC82-92B3-B8B715CDC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8968020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8D3273-E080-F9CC-63A9-0032F5C40FC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34459" y="4702629"/>
            <a:ext cx="7380000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Ici l’auteur de la citation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04/09/2026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Zakopane 2026 : J. Bequet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1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66859" y="6343650"/>
            <a:ext cx="316707" cy="316707"/>
            <a:chOff x="461" y="3861"/>
            <a:chExt cx="304" cy="304"/>
          </a:xfrm>
        </p:grpSpPr>
        <p:sp>
          <p:nvSpPr>
            <p:cNvPr id="1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Citation</a:t>
            </a:r>
          </a:p>
          <a:p>
            <a:endParaRPr lang="fr-FR" sz="12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475712-48BB-EC3B-E6C3-3284AF014AB8}"/>
              </a:ext>
            </a:extLst>
          </p:cNvPr>
          <p:cNvSpPr txBox="1"/>
          <p:nvPr userDrawn="1"/>
        </p:nvSpPr>
        <p:spPr>
          <a:xfrm>
            <a:off x="327692" y="1548040"/>
            <a:ext cx="1325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500">
                <a:solidFill>
                  <a:schemeClr val="bg1"/>
                </a:solidFill>
                <a:latin typeface="+mj-lt"/>
              </a:rPr>
              <a:t>“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297F72-9AE9-FCA1-E35C-172594739B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4459" y="2171700"/>
            <a:ext cx="7380000" cy="2400300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/>
              <a:t>Ici votre citation qui peut être sur plusieurs lignes ’’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endParaRPr lang="fr-FR" sz="120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9345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 Bleu fonc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04/09/2026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Zakopane 2026 : J. Bequet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Citation Bleu foncé</a:t>
            </a:r>
          </a:p>
          <a:p>
            <a:endParaRPr lang="fr-FR" sz="12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475712-48BB-EC3B-E6C3-3284AF014AB8}"/>
              </a:ext>
            </a:extLst>
          </p:cNvPr>
          <p:cNvSpPr txBox="1"/>
          <p:nvPr userDrawn="1"/>
        </p:nvSpPr>
        <p:spPr>
          <a:xfrm>
            <a:off x="327692" y="1548040"/>
            <a:ext cx="1325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500">
                <a:solidFill>
                  <a:schemeClr val="bg1"/>
                </a:solidFill>
                <a:latin typeface="+mj-lt"/>
              </a:rPr>
              <a:t>“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endParaRPr lang="fr-FR" sz="120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  <p:pic>
        <p:nvPicPr>
          <p:cNvPr id="16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CD1C80FF-3EC2-C65E-39A3-3D5B556D3A7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34459" y="4702629"/>
            <a:ext cx="7380000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Ici l’auteur de la citation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DD99EE02-4A21-0C84-48D4-82F813D3CE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4459" y="2171700"/>
            <a:ext cx="7380000" cy="2400300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/>
              <a:t>Ici votre citation qui peut être sur plusieurs lignes ’’ </a:t>
            </a:r>
          </a:p>
        </p:txBody>
      </p:sp>
    </p:spTree>
    <p:extLst>
      <p:ext uri="{BB962C8B-B14F-4D97-AF65-F5344CB8AC3E}">
        <p14:creationId xmlns:p14="http://schemas.microsoft.com/office/powerpoint/2010/main" val="42398024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 cl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04/09/2026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Zakopane 2026 : J. Bequet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Citation claire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475712-48BB-EC3B-E6C3-3284AF014AB8}"/>
              </a:ext>
            </a:extLst>
          </p:cNvPr>
          <p:cNvSpPr txBox="1"/>
          <p:nvPr userDrawn="1"/>
        </p:nvSpPr>
        <p:spPr>
          <a:xfrm>
            <a:off x="327692" y="1548040"/>
            <a:ext cx="1325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500">
                <a:solidFill>
                  <a:schemeClr val="tx2"/>
                </a:solidFill>
                <a:latin typeface="+mj-lt"/>
              </a:rPr>
              <a:t>“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endParaRPr lang="fr-FR" sz="120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4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  <p:pic>
        <p:nvPicPr>
          <p:cNvPr id="16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930F834B-23C4-8EC1-2C21-5E1E110A7BF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34459" y="4702629"/>
            <a:ext cx="7380000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Ici l’auteur de la citation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A31F7F2B-1941-1250-D680-FD079465EC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4459" y="2171700"/>
            <a:ext cx="7380000" cy="2400300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fr-FR"/>
              <a:t>Ici votre citation qui peut être sur plusieurs lignes ’’ </a:t>
            </a:r>
          </a:p>
        </p:txBody>
      </p:sp>
    </p:spTree>
    <p:extLst>
      <p:ext uri="{BB962C8B-B14F-4D97-AF65-F5344CB8AC3E}">
        <p14:creationId xmlns:p14="http://schemas.microsoft.com/office/powerpoint/2010/main" val="42113619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04/09/2026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Zakopane 2026 : J. Bequet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Citation Gris</a:t>
            </a:r>
          </a:p>
          <a:p>
            <a:endParaRPr lang="fr-FR" sz="12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475712-48BB-EC3B-E6C3-3284AF014AB8}"/>
              </a:ext>
            </a:extLst>
          </p:cNvPr>
          <p:cNvSpPr txBox="1"/>
          <p:nvPr userDrawn="1"/>
        </p:nvSpPr>
        <p:spPr>
          <a:xfrm>
            <a:off x="327692" y="1548040"/>
            <a:ext cx="1325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500">
                <a:solidFill>
                  <a:schemeClr val="bg1"/>
                </a:solidFill>
                <a:latin typeface="+mj-lt"/>
              </a:rPr>
              <a:t>“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endParaRPr lang="fr-FR" sz="120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  <p:pic>
        <p:nvPicPr>
          <p:cNvPr id="16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5E9AB1AA-33F6-3FFD-8F1A-9BB4B728DF3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34459" y="4702629"/>
            <a:ext cx="7380000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Ici l’auteur de la citation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1EB622B9-FCAB-DF76-D3A8-8B7A3392A5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4459" y="2171700"/>
            <a:ext cx="7380000" cy="2400300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/>
              <a:t>Ici votre citation qui peut être sur plusieurs lignes ’’ </a:t>
            </a:r>
          </a:p>
        </p:txBody>
      </p:sp>
    </p:spTree>
    <p:extLst>
      <p:ext uri="{BB962C8B-B14F-4D97-AF65-F5344CB8AC3E}">
        <p14:creationId xmlns:p14="http://schemas.microsoft.com/office/powerpoint/2010/main" val="2592697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re CEA li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7B68EE-BDE5-1E9D-059B-83B50A6AC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2654299"/>
            <a:ext cx="5294312" cy="1587501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4801059-2D37-8D44-42C0-ED46DE3A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4262438"/>
            <a:ext cx="5294312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72B667D-CC06-7D82-8E0F-CFDA021D6AD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Titre CEA </a:t>
            </a:r>
            <a:r>
              <a:rPr lang="fr-FR" sz="1200" err="1">
                <a:solidFill>
                  <a:schemeClr val="bg1">
                    <a:lumMod val="50000"/>
                  </a:schemeClr>
                </a:solidFill>
              </a:rPr>
              <a:t>liten</a:t>
            </a:r>
            <a:endParaRPr lang="fr-FR" sz="120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Logo CEA liten">
            <a:extLst>
              <a:ext uri="{FF2B5EF4-FFF2-40B4-BE49-F238E27FC236}">
                <a16:creationId xmlns:a16="http://schemas.microsoft.com/office/drawing/2014/main" id="{59C151D8-9F2F-A121-360A-4DC7F82C41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728663"/>
            <a:ext cx="4053600" cy="180499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1F5FF40-204E-79EE-35CB-85711491D064}"/>
              </a:ext>
            </a:extLst>
          </p:cNvPr>
          <p:cNvSpPr/>
          <p:nvPr userDrawn="1"/>
        </p:nvSpPr>
        <p:spPr>
          <a:xfrm>
            <a:off x="11182350" y="0"/>
            <a:ext cx="100965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pic>
        <p:nvPicPr>
          <p:cNvPr id="11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7706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e 18">
            <a:extLst>
              <a:ext uri="{FF2B5EF4-FFF2-40B4-BE49-F238E27FC236}">
                <a16:creationId xmlns:a16="http://schemas.microsoft.com/office/drawing/2014/main" id="{75131BF9-1179-4373-984B-3BA3810DA921}"/>
              </a:ext>
            </a:extLst>
          </p:cNvPr>
          <p:cNvGrpSpPr/>
          <p:nvPr userDrawn="1"/>
        </p:nvGrpSpPr>
        <p:grpSpPr>
          <a:xfrm>
            <a:off x="206373" y="6296024"/>
            <a:ext cx="468000" cy="468000"/>
            <a:chOff x="206373" y="6296024"/>
            <a:chExt cx="468000" cy="468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6D7E0A0-6204-A96D-17C4-F1F3019C9994}"/>
                </a:ext>
              </a:extLst>
            </p:cNvPr>
            <p:cNvSpPr/>
            <p:nvPr userDrawn="1"/>
          </p:nvSpPr>
          <p:spPr>
            <a:xfrm>
              <a:off x="206373" y="6296024"/>
              <a:ext cx="468000" cy="46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fr-FR"/>
            </a:p>
          </p:txBody>
        </p:sp>
        <p:pic>
          <p:nvPicPr>
            <p:cNvPr id="21" name="Logo CEA">
              <a:extLst>
                <a:ext uri="{FF2B5EF4-FFF2-40B4-BE49-F238E27FC236}">
                  <a16:creationId xmlns:a16="http://schemas.microsoft.com/office/drawing/2014/main" id="{925ECDAD-C79A-E959-8415-90319293CF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897" y="6343650"/>
              <a:ext cx="365991" cy="365991"/>
            </a:xfrm>
            <a:prstGeom prst="rect">
              <a:avLst/>
            </a:prstGeom>
          </p:spPr>
        </p:pic>
      </p:grp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4C4230D1-9E7A-4F15-722D-49C58B4ED76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12192000" cy="6858000"/>
          </a:xfrm>
          <a:custGeom>
            <a:avLst/>
            <a:gdLst>
              <a:gd name="connsiteX0" fmla="*/ 257896 w 12192000"/>
              <a:gd name="connsiteY0" fmla="*/ 6343650 h 6858000"/>
              <a:gd name="connsiteX1" fmla="*/ 257896 w 12192000"/>
              <a:gd name="connsiteY1" fmla="*/ 6707250 h 6858000"/>
              <a:gd name="connsiteX2" fmla="*/ 621496 w 12192000"/>
              <a:gd name="connsiteY2" fmla="*/ 6707250 h 6858000"/>
              <a:gd name="connsiteX3" fmla="*/ 621496 w 12192000"/>
              <a:gd name="connsiteY3" fmla="*/ 634365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257896" y="6343650"/>
                </a:moveTo>
                <a:lnTo>
                  <a:pt x="257896" y="6707250"/>
                </a:lnTo>
                <a:lnTo>
                  <a:pt x="621496" y="6707250"/>
                </a:lnTo>
                <a:lnTo>
                  <a:pt x="621496" y="634365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1872000">
            <a:noAutofit/>
          </a:bodyPr>
          <a:lstStyle>
            <a:lvl1pPr algn="ct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/>
              <a:t>Insérez ou glissez votre image ici, puis placez votre image en arrière plan</a:t>
            </a:r>
          </a:p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8D3273-E080-F9CC-63A9-0032F5C40FC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683658" y="4702629"/>
            <a:ext cx="8323941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Ici l’auteur de la citation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04/09/2026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Zakopane 2026 : J. Bequet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Visuel citation</a:t>
            </a:r>
          </a:p>
          <a:p>
            <a:endParaRPr lang="fr-FR" sz="12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297F72-9AE9-FCA1-E35C-172594739B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83658" y="1714500"/>
            <a:ext cx="8323941" cy="2857500"/>
          </a:xfrm>
        </p:spPr>
        <p:txBody>
          <a:bodyPr tIns="468000" anchor="b">
            <a:normAutofit/>
          </a:bodyPr>
          <a:lstStyle>
            <a:lvl1pPr marL="571500" indent="-571500">
              <a:buSzPct val="200000"/>
              <a:buFont typeface="Arial Black" panose="020B0A04020102020204" pitchFamily="34" charset="0"/>
              <a:buChar char="“"/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/>
              <a:t>Ici votre citation qui peut être sur plusieurs lignes ’’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Astuce :Après avoir insérez votre image, adaptez si besoin la couleur du texte en fonction de celle-ci</a:t>
            </a:r>
          </a:p>
        </p:txBody>
      </p:sp>
    </p:spTree>
    <p:extLst>
      <p:ext uri="{BB962C8B-B14F-4D97-AF65-F5344CB8AC3E}">
        <p14:creationId xmlns:p14="http://schemas.microsoft.com/office/powerpoint/2010/main" val="27875902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ple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74F437C1-0C37-DF8E-EF64-2BA107BEFB2F}"/>
              </a:ext>
            </a:extLst>
          </p:cNvPr>
          <p:cNvGrpSpPr/>
          <p:nvPr userDrawn="1"/>
        </p:nvGrpSpPr>
        <p:grpSpPr>
          <a:xfrm>
            <a:off x="206373" y="6296024"/>
            <a:ext cx="468000" cy="468000"/>
            <a:chOff x="206373" y="6296024"/>
            <a:chExt cx="468000" cy="46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9AF48E4-0EE8-3CC7-27AA-1591F5F46EA9}"/>
                </a:ext>
              </a:extLst>
            </p:cNvPr>
            <p:cNvSpPr/>
            <p:nvPr userDrawn="1"/>
          </p:nvSpPr>
          <p:spPr>
            <a:xfrm>
              <a:off x="206373" y="6296024"/>
              <a:ext cx="468000" cy="46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fr-FR"/>
            </a:p>
          </p:txBody>
        </p:sp>
        <p:pic>
          <p:nvPicPr>
            <p:cNvPr id="13" name="Logo CEA">
              <a:extLst>
                <a:ext uri="{FF2B5EF4-FFF2-40B4-BE49-F238E27FC236}">
                  <a16:creationId xmlns:a16="http://schemas.microsoft.com/office/drawing/2014/main" id="{DFA7C964-126E-3D36-7408-04B6C0889C8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897" y="6343650"/>
              <a:ext cx="365991" cy="365991"/>
            </a:xfrm>
            <a:prstGeom prst="rect">
              <a:avLst/>
            </a:prstGeom>
          </p:spPr>
        </p:pic>
      </p:grp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C5DB15CE-1737-19C7-773E-184AB58648C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257897 w 12192000"/>
              <a:gd name="connsiteY0" fmla="*/ 6343650 h 6858000"/>
              <a:gd name="connsiteX1" fmla="*/ 257897 w 12192000"/>
              <a:gd name="connsiteY1" fmla="*/ 6707250 h 6858000"/>
              <a:gd name="connsiteX2" fmla="*/ 621497 w 12192000"/>
              <a:gd name="connsiteY2" fmla="*/ 6707250 h 6858000"/>
              <a:gd name="connsiteX3" fmla="*/ 621497 w 12192000"/>
              <a:gd name="connsiteY3" fmla="*/ 634365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257897" y="6343650"/>
                </a:moveTo>
                <a:lnTo>
                  <a:pt x="257897" y="6707250"/>
                </a:lnTo>
                <a:lnTo>
                  <a:pt x="621497" y="6707250"/>
                </a:lnTo>
                <a:lnTo>
                  <a:pt x="621497" y="634365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1872000">
            <a:noAutofit/>
          </a:bodyPr>
          <a:lstStyle>
            <a:lvl1pPr algn="ct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/>
              <a:t>Insérez ou glissez votre image ici, puis placez votre image en arrière plan</a:t>
            </a:r>
          </a:p>
          <a:p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04/09/2026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Zakopane 2026 : J. Bequet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Visuel pleine page</a:t>
            </a:r>
          </a:p>
          <a:p>
            <a:endParaRPr lang="fr-FR" sz="12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  <a:p>
            <a:endParaRPr lang="fr-FR" sz="120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4277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pleine page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E2FB537C-FD4D-0AEC-C133-0DAF4636E2B9}"/>
              </a:ext>
            </a:extLst>
          </p:cNvPr>
          <p:cNvGrpSpPr/>
          <p:nvPr userDrawn="1"/>
        </p:nvGrpSpPr>
        <p:grpSpPr>
          <a:xfrm>
            <a:off x="206373" y="6296024"/>
            <a:ext cx="468000" cy="468000"/>
            <a:chOff x="206373" y="6296024"/>
            <a:chExt cx="468000" cy="46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16ABDD6-A390-2C6E-2047-D4A9A9710027}"/>
                </a:ext>
              </a:extLst>
            </p:cNvPr>
            <p:cNvSpPr/>
            <p:nvPr userDrawn="1"/>
          </p:nvSpPr>
          <p:spPr>
            <a:xfrm>
              <a:off x="206373" y="6296024"/>
              <a:ext cx="468000" cy="46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fr-FR"/>
            </a:p>
          </p:txBody>
        </p:sp>
        <p:pic>
          <p:nvPicPr>
            <p:cNvPr id="17" name="Logo CEA">
              <a:extLst>
                <a:ext uri="{FF2B5EF4-FFF2-40B4-BE49-F238E27FC236}">
                  <a16:creationId xmlns:a16="http://schemas.microsoft.com/office/drawing/2014/main" id="{B331915A-1A76-4EF6-2A1C-75D200A8FE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897" y="6343650"/>
              <a:ext cx="365991" cy="365991"/>
            </a:xfrm>
            <a:prstGeom prst="rect">
              <a:avLst/>
            </a:prstGeom>
          </p:spPr>
        </p:pic>
      </p:grp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B2888C6-4081-3327-01C0-D9EA23523CD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257897 w 12192000"/>
              <a:gd name="connsiteY0" fmla="*/ 6343650 h 6858000"/>
              <a:gd name="connsiteX1" fmla="*/ 257897 w 12192000"/>
              <a:gd name="connsiteY1" fmla="*/ 6707250 h 6858000"/>
              <a:gd name="connsiteX2" fmla="*/ 621497 w 12192000"/>
              <a:gd name="connsiteY2" fmla="*/ 6707250 h 6858000"/>
              <a:gd name="connsiteX3" fmla="*/ 621497 w 12192000"/>
              <a:gd name="connsiteY3" fmla="*/ 634365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257897" y="6343650"/>
                </a:moveTo>
                <a:lnTo>
                  <a:pt x="257897" y="6707250"/>
                </a:lnTo>
                <a:lnTo>
                  <a:pt x="621497" y="6707250"/>
                </a:lnTo>
                <a:lnTo>
                  <a:pt x="621497" y="634365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1260000">
            <a:noAutofit/>
          </a:bodyPr>
          <a:lstStyle>
            <a:lvl1pPr algn="ct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/>
              <a:t>Insérez ou glissez votre image ici, puis placez votre image en arrière plan</a:t>
            </a:r>
          </a:p>
          <a:p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04/09/2026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Zakopane 2026 : J. Bequet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Visuel pleine page + texte</a:t>
            </a:r>
          </a:p>
          <a:p>
            <a:endParaRPr lang="fr-FR" sz="12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  <a:p>
            <a:endParaRPr lang="fr-FR" sz="12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4DB704B1-C9AF-2DEE-2915-BA6F9894D57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8477" y="1640114"/>
            <a:ext cx="11573522" cy="3439886"/>
          </a:xfrm>
          <a:custGeom>
            <a:avLst/>
            <a:gdLst>
              <a:gd name="connsiteX0" fmla="*/ 388580 w 11573522"/>
              <a:gd name="connsiteY0" fmla="*/ 2811978 h 3439886"/>
              <a:gd name="connsiteX1" fmla="*/ 266084 w 11573522"/>
              <a:gd name="connsiteY1" fmla="*/ 2905253 h 3439886"/>
              <a:gd name="connsiteX2" fmla="*/ 200780 w 11573522"/>
              <a:gd name="connsiteY2" fmla="*/ 2954731 h 3439886"/>
              <a:gd name="connsiteX3" fmla="*/ 388175 w 11573522"/>
              <a:gd name="connsiteY3" fmla="*/ 3100322 h 3439886"/>
              <a:gd name="connsiteX4" fmla="*/ 575977 w 11573522"/>
              <a:gd name="connsiteY4" fmla="*/ 2957569 h 3439886"/>
              <a:gd name="connsiteX5" fmla="*/ 388580 w 11573522"/>
              <a:gd name="connsiteY5" fmla="*/ 2811978 h 3439886"/>
              <a:gd name="connsiteX6" fmla="*/ 386147 w 11573522"/>
              <a:gd name="connsiteY6" fmla="*/ 0 h 3439886"/>
              <a:gd name="connsiteX7" fmla="*/ 392637 w 11573522"/>
              <a:gd name="connsiteY7" fmla="*/ 0 h 3439886"/>
              <a:gd name="connsiteX8" fmla="*/ 392637 w 11573522"/>
              <a:gd name="connsiteY8" fmla="*/ 28893 h 3439886"/>
              <a:gd name="connsiteX9" fmla="*/ 392637 w 11573522"/>
              <a:gd name="connsiteY9" fmla="*/ 131318 h 3439886"/>
              <a:gd name="connsiteX10" fmla="*/ 578816 w 11573522"/>
              <a:gd name="connsiteY10" fmla="*/ 275693 h 3439886"/>
              <a:gd name="connsiteX11" fmla="*/ 578816 w 11573522"/>
              <a:gd name="connsiteY11" fmla="*/ 97658 h 3439886"/>
              <a:gd name="connsiteX12" fmla="*/ 462924 w 11573522"/>
              <a:gd name="connsiteY12" fmla="*/ 7536 h 3439886"/>
              <a:gd name="connsiteX13" fmla="*/ 453234 w 11573522"/>
              <a:gd name="connsiteY13" fmla="*/ 0 h 3439886"/>
              <a:gd name="connsiteX14" fmla="*/ 464209 w 11573522"/>
              <a:gd name="connsiteY14" fmla="*/ 0 h 3439886"/>
              <a:gd name="connsiteX15" fmla="*/ 484510 w 11573522"/>
              <a:gd name="connsiteY15" fmla="*/ 15775 h 3439886"/>
              <a:gd name="connsiteX16" fmla="*/ 582061 w 11573522"/>
              <a:gd name="connsiteY16" fmla="*/ 91574 h 3439886"/>
              <a:gd name="connsiteX17" fmla="*/ 695192 w 11573522"/>
              <a:gd name="connsiteY17" fmla="*/ 5744 h 3439886"/>
              <a:gd name="connsiteX18" fmla="*/ 702764 w 11573522"/>
              <a:gd name="connsiteY18" fmla="*/ 0 h 3439886"/>
              <a:gd name="connsiteX19" fmla="*/ 2758098 w 11573522"/>
              <a:gd name="connsiteY19" fmla="*/ 0 h 3439886"/>
              <a:gd name="connsiteX20" fmla="*/ 2764588 w 11573522"/>
              <a:gd name="connsiteY20" fmla="*/ 0 h 3439886"/>
              <a:gd name="connsiteX21" fmla="*/ 2825185 w 11573522"/>
              <a:gd name="connsiteY21" fmla="*/ 0 h 3439886"/>
              <a:gd name="connsiteX22" fmla="*/ 2836160 w 11573522"/>
              <a:gd name="connsiteY22" fmla="*/ 0 h 3439886"/>
              <a:gd name="connsiteX23" fmla="*/ 3074715 w 11573522"/>
              <a:gd name="connsiteY23" fmla="*/ 0 h 3439886"/>
              <a:gd name="connsiteX24" fmla="*/ 9201571 w 11573522"/>
              <a:gd name="connsiteY24" fmla="*/ 0 h 3439886"/>
              <a:gd name="connsiteX25" fmla="*/ 11573522 w 11573522"/>
              <a:gd name="connsiteY25" fmla="*/ 0 h 3439886"/>
              <a:gd name="connsiteX26" fmla="*/ 11573522 w 11573522"/>
              <a:gd name="connsiteY26" fmla="*/ 3439886 h 3439886"/>
              <a:gd name="connsiteX27" fmla="*/ 962936 w 11573522"/>
              <a:gd name="connsiteY27" fmla="*/ 3439886 h 3439886"/>
              <a:gd name="connsiteX28" fmla="*/ 962936 w 11573522"/>
              <a:gd name="connsiteY28" fmla="*/ 3439632 h 3439886"/>
              <a:gd name="connsiteX29" fmla="*/ 962936 w 11573522"/>
              <a:gd name="connsiteY29" fmla="*/ 3438953 h 3439886"/>
              <a:gd name="connsiteX30" fmla="*/ 776757 w 11573522"/>
              <a:gd name="connsiteY30" fmla="*/ 3294579 h 3439886"/>
              <a:gd name="connsiteX31" fmla="*/ 776757 w 11573522"/>
              <a:gd name="connsiteY31" fmla="*/ 3429148 h 3439886"/>
              <a:gd name="connsiteX32" fmla="*/ 776757 w 11573522"/>
              <a:gd name="connsiteY32" fmla="*/ 3439886 h 3439886"/>
              <a:gd name="connsiteX33" fmla="*/ 769862 w 11573522"/>
              <a:gd name="connsiteY33" fmla="*/ 3439886 h 3439886"/>
              <a:gd name="connsiteX34" fmla="*/ 769862 w 11573522"/>
              <a:gd name="connsiteY34" fmla="*/ 3414403 h 3439886"/>
              <a:gd name="connsiteX35" fmla="*/ 769862 w 11573522"/>
              <a:gd name="connsiteY35" fmla="*/ 3292145 h 3439886"/>
              <a:gd name="connsiteX36" fmla="*/ 629924 w 11573522"/>
              <a:gd name="connsiteY36" fmla="*/ 3183458 h 3439886"/>
              <a:gd name="connsiteX37" fmla="*/ 633168 w 11573522"/>
              <a:gd name="connsiteY37" fmla="*/ 3177375 h 3439886"/>
              <a:gd name="connsiteX38" fmla="*/ 771079 w 11573522"/>
              <a:gd name="connsiteY38" fmla="*/ 3284034 h 3439886"/>
              <a:gd name="connsiteX39" fmla="*/ 771079 w 11573522"/>
              <a:gd name="connsiteY39" fmla="*/ 3105999 h 3439886"/>
              <a:gd name="connsiteX40" fmla="*/ 704963 w 11573522"/>
              <a:gd name="connsiteY40" fmla="*/ 3054900 h 3439886"/>
              <a:gd name="connsiteX41" fmla="*/ 708614 w 11573522"/>
              <a:gd name="connsiteY41" fmla="*/ 3049222 h 3439886"/>
              <a:gd name="connsiteX42" fmla="*/ 774323 w 11573522"/>
              <a:gd name="connsiteY42" fmla="*/ 3100322 h 3439886"/>
              <a:gd name="connsiteX43" fmla="*/ 962125 w 11573522"/>
              <a:gd name="connsiteY43" fmla="*/ 2957569 h 3439886"/>
              <a:gd name="connsiteX44" fmla="*/ 824621 w 11573522"/>
              <a:gd name="connsiteY44" fmla="*/ 2850911 h 3439886"/>
              <a:gd name="connsiteX45" fmla="*/ 828271 w 11573522"/>
              <a:gd name="connsiteY45" fmla="*/ 2844422 h 3439886"/>
              <a:gd name="connsiteX46" fmla="*/ 962936 w 11573522"/>
              <a:gd name="connsiteY46" fmla="*/ 2948647 h 3439886"/>
              <a:gd name="connsiteX47" fmla="*/ 962936 w 11573522"/>
              <a:gd name="connsiteY47" fmla="*/ 2770612 h 3439886"/>
              <a:gd name="connsiteX48" fmla="*/ 900065 w 11573522"/>
              <a:gd name="connsiteY48" fmla="*/ 2721947 h 3439886"/>
              <a:gd name="connsiteX49" fmla="*/ 903716 w 11573522"/>
              <a:gd name="connsiteY49" fmla="*/ 2715864 h 3439886"/>
              <a:gd name="connsiteX50" fmla="*/ 966181 w 11573522"/>
              <a:gd name="connsiteY50" fmla="*/ 2764529 h 3439886"/>
              <a:gd name="connsiteX51" fmla="*/ 1153982 w 11573522"/>
              <a:gd name="connsiteY51" fmla="*/ 2621777 h 3439886"/>
              <a:gd name="connsiteX52" fmla="*/ 969021 w 11573522"/>
              <a:gd name="connsiteY52" fmla="*/ 2478619 h 3439886"/>
              <a:gd name="connsiteX53" fmla="*/ 781219 w 11573522"/>
              <a:gd name="connsiteY53" fmla="*/ 2621371 h 3439886"/>
              <a:gd name="connsiteX54" fmla="*/ 903310 w 11573522"/>
              <a:gd name="connsiteY54" fmla="*/ 2715864 h 3439886"/>
              <a:gd name="connsiteX55" fmla="*/ 900065 w 11573522"/>
              <a:gd name="connsiteY55" fmla="*/ 2721542 h 3439886"/>
              <a:gd name="connsiteX56" fmla="*/ 776757 w 11573522"/>
              <a:gd name="connsiteY56" fmla="*/ 2626238 h 3439886"/>
              <a:gd name="connsiteX57" fmla="*/ 776757 w 11573522"/>
              <a:gd name="connsiteY57" fmla="*/ 2804273 h 3439886"/>
              <a:gd name="connsiteX58" fmla="*/ 828271 w 11573522"/>
              <a:gd name="connsiteY58" fmla="*/ 2844017 h 3439886"/>
              <a:gd name="connsiteX59" fmla="*/ 824215 w 11573522"/>
              <a:gd name="connsiteY59" fmla="*/ 2850506 h 3439886"/>
              <a:gd name="connsiteX60" fmla="*/ 774729 w 11573522"/>
              <a:gd name="connsiteY60" fmla="*/ 2811978 h 3439886"/>
              <a:gd name="connsiteX61" fmla="*/ 586928 w 11573522"/>
              <a:gd name="connsiteY61" fmla="*/ 2954731 h 3439886"/>
              <a:gd name="connsiteX62" fmla="*/ 708208 w 11573522"/>
              <a:gd name="connsiteY62" fmla="*/ 3048817 h 3439886"/>
              <a:gd name="connsiteX63" fmla="*/ 704963 w 11573522"/>
              <a:gd name="connsiteY63" fmla="*/ 3054900 h 3439886"/>
              <a:gd name="connsiteX64" fmla="*/ 584900 w 11573522"/>
              <a:gd name="connsiteY64" fmla="*/ 2961625 h 3439886"/>
              <a:gd name="connsiteX65" fmla="*/ 584900 w 11573522"/>
              <a:gd name="connsiteY65" fmla="*/ 3140065 h 3439886"/>
              <a:gd name="connsiteX66" fmla="*/ 633168 w 11573522"/>
              <a:gd name="connsiteY66" fmla="*/ 3177375 h 3439886"/>
              <a:gd name="connsiteX67" fmla="*/ 629518 w 11573522"/>
              <a:gd name="connsiteY67" fmla="*/ 3183052 h 3439886"/>
              <a:gd name="connsiteX68" fmla="*/ 582872 w 11573522"/>
              <a:gd name="connsiteY68" fmla="*/ 3146960 h 3439886"/>
              <a:gd name="connsiteX69" fmla="*/ 388175 w 11573522"/>
              <a:gd name="connsiteY69" fmla="*/ 3295390 h 3439886"/>
              <a:gd name="connsiteX70" fmla="*/ 191856 w 11573522"/>
              <a:gd name="connsiteY70" fmla="*/ 3143310 h 3439886"/>
              <a:gd name="connsiteX71" fmla="*/ 191856 w 11573522"/>
              <a:gd name="connsiteY71" fmla="*/ 3082477 h 3439886"/>
              <a:gd name="connsiteX72" fmla="*/ 198752 w 11573522"/>
              <a:gd name="connsiteY72" fmla="*/ 3085316 h 3439886"/>
              <a:gd name="connsiteX73" fmla="*/ 198752 w 11573522"/>
              <a:gd name="connsiteY73" fmla="*/ 3140065 h 3439886"/>
              <a:gd name="connsiteX74" fmla="*/ 384930 w 11573522"/>
              <a:gd name="connsiteY74" fmla="*/ 3284034 h 3439886"/>
              <a:gd name="connsiteX75" fmla="*/ 384930 w 11573522"/>
              <a:gd name="connsiteY75" fmla="*/ 3105999 h 3439886"/>
              <a:gd name="connsiteX76" fmla="*/ 198752 w 11573522"/>
              <a:gd name="connsiteY76" fmla="*/ 2961625 h 3439886"/>
              <a:gd name="connsiteX77" fmla="*/ 198752 w 11573522"/>
              <a:gd name="connsiteY77" fmla="*/ 3084911 h 3439886"/>
              <a:gd name="connsiteX78" fmla="*/ 191856 w 11573522"/>
              <a:gd name="connsiteY78" fmla="*/ 3082072 h 3439886"/>
              <a:gd name="connsiteX79" fmla="*/ 191856 w 11573522"/>
              <a:gd name="connsiteY79" fmla="*/ 2953108 h 3439886"/>
              <a:gd name="connsiteX80" fmla="*/ 259189 w 11573522"/>
              <a:gd name="connsiteY80" fmla="*/ 2902009 h 3439886"/>
              <a:gd name="connsiteX81" fmla="*/ 383713 w 11573522"/>
              <a:gd name="connsiteY81" fmla="*/ 2807517 h 3439886"/>
              <a:gd name="connsiteX82" fmla="*/ 383713 w 11573522"/>
              <a:gd name="connsiteY82" fmla="*/ 2715053 h 3439886"/>
              <a:gd name="connsiteX83" fmla="*/ 390609 w 11573522"/>
              <a:gd name="connsiteY83" fmla="*/ 2716269 h 3439886"/>
              <a:gd name="connsiteX84" fmla="*/ 390609 w 11573522"/>
              <a:gd name="connsiteY84" fmla="*/ 2804273 h 3439886"/>
              <a:gd name="connsiteX85" fmla="*/ 576788 w 11573522"/>
              <a:gd name="connsiteY85" fmla="*/ 2948647 h 3439886"/>
              <a:gd name="connsiteX86" fmla="*/ 576788 w 11573522"/>
              <a:gd name="connsiteY86" fmla="*/ 2770612 h 3439886"/>
              <a:gd name="connsiteX87" fmla="*/ 489174 w 11573522"/>
              <a:gd name="connsiteY87" fmla="*/ 2702481 h 3439886"/>
              <a:gd name="connsiteX88" fmla="*/ 492825 w 11573522"/>
              <a:gd name="connsiteY88" fmla="*/ 2697209 h 3439886"/>
              <a:gd name="connsiteX89" fmla="*/ 580033 w 11573522"/>
              <a:gd name="connsiteY89" fmla="*/ 2764529 h 3439886"/>
              <a:gd name="connsiteX90" fmla="*/ 767834 w 11573522"/>
              <a:gd name="connsiteY90" fmla="*/ 2621777 h 3439886"/>
              <a:gd name="connsiteX91" fmla="*/ 626679 w 11573522"/>
              <a:gd name="connsiteY91" fmla="*/ 2512280 h 3439886"/>
              <a:gd name="connsiteX92" fmla="*/ 630735 w 11573522"/>
              <a:gd name="connsiteY92" fmla="*/ 2507007 h 3439886"/>
              <a:gd name="connsiteX93" fmla="*/ 771079 w 11573522"/>
              <a:gd name="connsiteY93" fmla="*/ 2615693 h 3439886"/>
              <a:gd name="connsiteX94" fmla="*/ 771079 w 11573522"/>
              <a:gd name="connsiteY94" fmla="*/ 2437659 h 3439886"/>
              <a:gd name="connsiteX95" fmla="*/ 713481 w 11573522"/>
              <a:gd name="connsiteY95" fmla="*/ 2392644 h 3439886"/>
              <a:gd name="connsiteX96" fmla="*/ 717131 w 11573522"/>
              <a:gd name="connsiteY96" fmla="*/ 2387372 h 3439886"/>
              <a:gd name="connsiteX97" fmla="*/ 774323 w 11573522"/>
              <a:gd name="connsiteY97" fmla="*/ 2431576 h 3439886"/>
              <a:gd name="connsiteX98" fmla="*/ 962125 w 11573522"/>
              <a:gd name="connsiteY98" fmla="*/ 2288824 h 3439886"/>
              <a:gd name="connsiteX99" fmla="*/ 774729 w 11573522"/>
              <a:gd name="connsiteY99" fmla="*/ 2143638 h 3439886"/>
              <a:gd name="connsiteX100" fmla="*/ 586928 w 11573522"/>
              <a:gd name="connsiteY100" fmla="*/ 2286391 h 3439886"/>
              <a:gd name="connsiteX101" fmla="*/ 717131 w 11573522"/>
              <a:gd name="connsiteY101" fmla="*/ 2387372 h 3439886"/>
              <a:gd name="connsiteX102" fmla="*/ 713075 w 11573522"/>
              <a:gd name="connsiteY102" fmla="*/ 2392644 h 3439886"/>
              <a:gd name="connsiteX103" fmla="*/ 584900 w 11573522"/>
              <a:gd name="connsiteY103" fmla="*/ 2293285 h 3439886"/>
              <a:gd name="connsiteX104" fmla="*/ 584900 w 11573522"/>
              <a:gd name="connsiteY104" fmla="*/ 2471319 h 3439886"/>
              <a:gd name="connsiteX105" fmla="*/ 630329 w 11573522"/>
              <a:gd name="connsiteY105" fmla="*/ 2506602 h 3439886"/>
              <a:gd name="connsiteX106" fmla="*/ 626679 w 11573522"/>
              <a:gd name="connsiteY106" fmla="*/ 2512280 h 3439886"/>
              <a:gd name="connsiteX107" fmla="*/ 582872 w 11573522"/>
              <a:gd name="connsiteY107" fmla="*/ 2478619 h 3439886"/>
              <a:gd name="connsiteX108" fmla="*/ 395071 w 11573522"/>
              <a:gd name="connsiteY108" fmla="*/ 2621371 h 3439886"/>
              <a:gd name="connsiteX109" fmla="*/ 492825 w 11573522"/>
              <a:gd name="connsiteY109" fmla="*/ 2696804 h 3439886"/>
              <a:gd name="connsiteX110" fmla="*/ 488769 w 11573522"/>
              <a:gd name="connsiteY110" fmla="*/ 2702481 h 3439886"/>
              <a:gd name="connsiteX111" fmla="*/ 390609 w 11573522"/>
              <a:gd name="connsiteY111" fmla="*/ 2626238 h 3439886"/>
              <a:gd name="connsiteX112" fmla="*/ 390609 w 11573522"/>
              <a:gd name="connsiteY112" fmla="*/ 2715864 h 3439886"/>
              <a:gd name="connsiteX113" fmla="*/ 383713 w 11573522"/>
              <a:gd name="connsiteY113" fmla="*/ 2714647 h 3439886"/>
              <a:gd name="connsiteX114" fmla="*/ 383713 w 11573522"/>
              <a:gd name="connsiteY114" fmla="*/ 2623399 h 3439886"/>
              <a:gd name="connsiteX115" fmla="*/ 375601 w 11573522"/>
              <a:gd name="connsiteY115" fmla="*/ 2616910 h 3439886"/>
              <a:gd name="connsiteX116" fmla="*/ 375601 w 11573522"/>
              <a:gd name="connsiteY116" fmla="*/ 2608394 h 3439886"/>
              <a:gd name="connsiteX117" fmla="*/ 384930 w 11573522"/>
              <a:gd name="connsiteY117" fmla="*/ 2615693 h 3439886"/>
              <a:gd name="connsiteX118" fmla="*/ 384930 w 11573522"/>
              <a:gd name="connsiteY118" fmla="*/ 2437659 h 3439886"/>
              <a:gd name="connsiteX119" fmla="*/ 375601 w 11573522"/>
              <a:gd name="connsiteY119" fmla="*/ 2430360 h 3439886"/>
              <a:gd name="connsiteX120" fmla="*/ 375601 w 11573522"/>
              <a:gd name="connsiteY120" fmla="*/ 2421843 h 3439886"/>
              <a:gd name="connsiteX121" fmla="*/ 388175 w 11573522"/>
              <a:gd name="connsiteY121" fmla="*/ 2431576 h 3439886"/>
              <a:gd name="connsiteX122" fmla="*/ 575977 w 11573522"/>
              <a:gd name="connsiteY122" fmla="*/ 2288824 h 3439886"/>
              <a:gd name="connsiteX123" fmla="*/ 388580 w 11573522"/>
              <a:gd name="connsiteY123" fmla="*/ 2143638 h 3439886"/>
              <a:gd name="connsiteX124" fmla="*/ 200780 w 11573522"/>
              <a:gd name="connsiteY124" fmla="*/ 2286391 h 3439886"/>
              <a:gd name="connsiteX125" fmla="*/ 375195 w 11573522"/>
              <a:gd name="connsiteY125" fmla="*/ 2421843 h 3439886"/>
              <a:gd name="connsiteX126" fmla="*/ 375195 w 11573522"/>
              <a:gd name="connsiteY126" fmla="*/ 2429954 h 3439886"/>
              <a:gd name="connsiteX127" fmla="*/ 198752 w 11573522"/>
              <a:gd name="connsiteY127" fmla="*/ 2293285 h 3439886"/>
              <a:gd name="connsiteX128" fmla="*/ 198752 w 11573522"/>
              <a:gd name="connsiteY128" fmla="*/ 2471319 h 3439886"/>
              <a:gd name="connsiteX129" fmla="*/ 375195 w 11573522"/>
              <a:gd name="connsiteY129" fmla="*/ 2608394 h 3439886"/>
              <a:gd name="connsiteX130" fmla="*/ 375195 w 11573522"/>
              <a:gd name="connsiteY130" fmla="*/ 2616910 h 3439886"/>
              <a:gd name="connsiteX131" fmla="*/ 191856 w 11573522"/>
              <a:gd name="connsiteY131" fmla="*/ 2474563 h 3439886"/>
              <a:gd name="connsiteX132" fmla="*/ 191856 w 11573522"/>
              <a:gd name="connsiteY132" fmla="*/ 2284768 h 3439886"/>
              <a:gd name="connsiteX133" fmla="*/ 383713 w 11573522"/>
              <a:gd name="connsiteY133" fmla="*/ 2138772 h 3439886"/>
              <a:gd name="connsiteX134" fmla="*/ 383713 w 11573522"/>
              <a:gd name="connsiteY134" fmla="*/ 1959926 h 3439886"/>
              <a:gd name="connsiteX135" fmla="*/ 390609 w 11573522"/>
              <a:gd name="connsiteY135" fmla="*/ 1965198 h 3439886"/>
              <a:gd name="connsiteX136" fmla="*/ 390609 w 11573522"/>
              <a:gd name="connsiteY136" fmla="*/ 2136339 h 3439886"/>
              <a:gd name="connsiteX137" fmla="*/ 576788 w 11573522"/>
              <a:gd name="connsiteY137" fmla="*/ 2280307 h 3439886"/>
              <a:gd name="connsiteX138" fmla="*/ 576788 w 11573522"/>
              <a:gd name="connsiteY138" fmla="*/ 2102272 h 3439886"/>
              <a:gd name="connsiteX139" fmla="*/ 390609 w 11573522"/>
              <a:gd name="connsiteY139" fmla="*/ 1957898 h 3439886"/>
              <a:gd name="connsiteX140" fmla="*/ 390609 w 11573522"/>
              <a:gd name="connsiteY140" fmla="*/ 1964792 h 3439886"/>
              <a:gd name="connsiteX141" fmla="*/ 383713 w 11573522"/>
              <a:gd name="connsiteY141" fmla="*/ 1959520 h 3439886"/>
              <a:gd name="connsiteX142" fmla="*/ 383713 w 11573522"/>
              <a:gd name="connsiteY142" fmla="*/ 1949382 h 3439886"/>
              <a:gd name="connsiteX143" fmla="*/ 569487 w 11573522"/>
              <a:gd name="connsiteY143" fmla="*/ 1808251 h 3439886"/>
              <a:gd name="connsiteX144" fmla="*/ 575166 w 11573522"/>
              <a:gd name="connsiteY144" fmla="*/ 1812307 h 3439886"/>
              <a:gd name="connsiteX145" fmla="*/ 392637 w 11573522"/>
              <a:gd name="connsiteY145" fmla="*/ 1951004 h 3439886"/>
              <a:gd name="connsiteX146" fmla="*/ 580033 w 11573522"/>
              <a:gd name="connsiteY146" fmla="*/ 2096594 h 3439886"/>
              <a:gd name="connsiteX147" fmla="*/ 767834 w 11573522"/>
              <a:gd name="connsiteY147" fmla="*/ 1953437 h 3439886"/>
              <a:gd name="connsiteX148" fmla="*/ 580438 w 11573522"/>
              <a:gd name="connsiteY148" fmla="*/ 1808251 h 3439886"/>
              <a:gd name="connsiteX149" fmla="*/ 575166 w 11573522"/>
              <a:gd name="connsiteY149" fmla="*/ 1812307 h 3439886"/>
              <a:gd name="connsiteX150" fmla="*/ 569893 w 11573522"/>
              <a:gd name="connsiteY150" fmla="*/ 1807846 h 3439886"/>
              <a:gd name="connsiteX151" fmla="*/ 578005 w 11573522"/>
              <a:gd name="connsiteY151" fmla="*/ 1801763 h 3439886"/>
              <a:gd name="connsiteX152" fmla="*/ 578005 w 11573522"/>
              <a:gd name="connsiteY152" fmla="*/ 1795679 h 3439886"/>
              <a:gd name="connsiteX153" fmla="*/ 584900 w 11573522"/>
              <a:gd name="connsiteY153" fmla="*/ 1795679 h 3439886"/>
              <a:gd name="connsiteX154" fmla="*/ 584900 w 11573522"/>
              <a:gd name="connsiteY154" fmla="*/ 1802168 h 3439886"/>
              <a:gd name="connsiteX155" fmla="*/ 771079 w 11573522"/>
              <a:gd name="connsiteY155" fmla="*/ 1946137 h 3439886"/>
              <a:gd name="connsiteX156" fmla="*/ 771079 w 11573522"/>
              <a:gd name="connsiteY156" fmla="*/ 1783107 h 3439886"/>
              <a:gd name="connsiteX157" fmla="*/ 771079 w 11573522"/>
              <a:gd name="connsiteY157" fmla="*/ 1768508 h 3439886"/>
              <a:gd name="connsiteX158" fmla="*/ 584900 w 11573522"/>
              <a:gd name="connsiteY158" fmla="*/ 1624133 h 3439886"/>
              <a:gd name="connsiteX159" fmla="*/ 584900 w 11573522"/>
              <a:gd name="connsiteY159" fmla="*/ 1785541 h 3439886"/>
              <a:gd name="connsiteX160" fmla="*/ 584900 w 11573522"/>
              <a:gd name="connsiteY160" fmla="*/ 1795274 h 3439886"/>
              <a:gd name="connsiteX161" fmla="*/ 578005 w 11573522"/>
              <a:gd name="connsiteY161" fmla="*/ 1795274 h 3439886"/>
              <a:gd name="connsiteX162" fmla="*/ 578005 w 11573522"/>
              <a:gd name="connsiteY162" fmla="*/ 1621294 h 3439886"/>
              <a:gd name="connsiteX163" fmla="*/ 437661 w 11573522"/>
              <a:gd name="connsiteY163" fmla="*/ 1512608 h 3439886"/>
              <a:gd name="connsiteX164" fmla="*/ 441312 w 11573522"/>
              <a:gd name="connsiteY164" fmla="*/ 1506930 h 3439886"/>
              <a:gd name="connsiteX165" fmla="*/ 578816 w 11573522"/>
              <a:gd name="connsiteY165" fmla="*/ 1613589 h 3439886"/>
              <a:gd name="connsiteX166" fmla="*/ 578816 w 11573522"/>
              <a:gd name="connsiteY166" fmla="*/ 1435555 h 3439886"/>
              <a:gd name="connsiteX167" fmla="*/ 513106 w 11573522"/>
              <a:gd name="connsiteY167" fmla="*/ 1384456 h 3439886"/>
              <a:gd name="connsiteX168" fmla="*/ 516350 w 11573522"/>
              <a:gd name="connsiteY168" fmla="*/ 1378372 h 3439886"/>
              <a:gd name="connsiteX169" fmla="*/ 582061 w 11573522"/>
              <a:gd name="connsiteY169" fmla="*/ 1429472 h 3439886"/>
              <a:gd name="connsiteX170" fmla="*/ 769862 w 11573522"/>
              <a:gd name="connsiteY170" fmla="*/ 1286719 h 3439886"/>
              <a:gd name="connsiteX171" fmla="*/ 632763 w 11573522"/>
              <a:gd name="connsiteY171" fmla="*/ 1180060 h 3439886"/>
              <a:gd name="connsiteX172" fmla="*/ 636413 w 11573522"/>
              <a:gd name="connsiteY172" fmla="*/ 1173571 h 3439886"/>
              <a:gd name="connsiteX173" fmla="*/ 771079 w 11573522"/>
              <a:gd name="connsiteY173" fmla="*/ 1278203 h 3439886"/>
              <a:gd name="connsiteX174" fmla="*/ 771079 w 11573522"/>
              <a:gd name="connsiteY174" fmla="*/ 1099762 h 3439886"/>
              <a:gd name="connsiteX175" fmla="*/ 708208 w 11573522"/>
              <a:gd name="connsiteY175" fmla="*/ 1051096 h 3439886"/>
              <a:gd name="connsiteX176" fmla="*/ 711453 w 11573522"/>
              <a:gd name="connsiteY176" fmla="*/ 1045419 h 3439886"/>
              <a:gd name="connsiteX177" fmla="*/ 774323 w 11573522"/>
              <a:gd name="connsiteY177" fmla="*/ 1094085 h 3439886"/>
              <a:gd name="connsiteX178" fmla="*/ 962125 w 11573522"/>
              <a:gd name="connsiteY178" fmla="*/ 951332 h 3439886"/>
              <a:gd name="connsiteX179" fmla="*/ 777163 w 11573522"/>
              <a:gd name="connsiteY179" fmla="*/ 807769 h 3439886"/>
              <a:gd name="connsiteX180" fmla="*/ 589362 w 11573522"/>
              <a:gd name="connsiteY180" fmla="*/ 950521 h 3439886"/>
              <a:gd name="connsiteX181" fmla="*/ 711453 w 11573522"/>
              <a:gd name="connsiteY181" fmla="*/ 1045013 h 3439886"/>
              <a:gd name="connsiteX182" fmla="*/ 707802 w 11573522"/>
              <a:gd name="connsiteY182" fmla="*/ 1051096 h 3439886"/>
              <a:gd name="connsiteX183" fmla="*/ 584900 w 11573522"/>
              <a:gd name="connsiteY183" fmla="*/ 955388 h 3439886"/>
              <a:gd name="connsiteX184" fmla="*/ 584900 w 11573522"/>
              <a:gd name="connsiteY184" fmla="*/ 1133828 h 3439886"/>
              <a:gd name="connsiteX185" fmla="*/ 636008 w 11573522"/>
              <a:gd name="connsiteY185" fmla="*/ 1173571 h 3439886"/>
              <a:gd name="connsiteX186" fmla="*/ 632357 w 11573522"/>
              <a:gd name="connsiteY186" fmla="*/ 1180060 h 3439886"/>
              <a:gd name="connsiteX187" fmla="*/ 582872 w 11573522"/>
              <a:gd name="connsiteY187" fmla="*/ 1141534 h 3439886"/>
              <a:gd name="connsiteX188" fmla="*/ 395071 w 11573522"/>
              <a:gd name="connsiteY188" fmla="*/ 1284286 h 3439886"/>
              <a:gd name="connsiteX189" fmla="*/ 516350 w 11573522"/>
              <a:gd name="connsiteY189" fmla="*/ 1378372 h 3439886"/>
              <a:gd name="connsiteX190" fmla="*/ 512700 w 11573522"/>
              <a:gd name="connsiteY190" fmla="*/ 1384050 h 3439886"/>
              <a:gd name="connsiteX191" fmla="*/ 392637 w 11573522"/>
              <a:gd name="connsiteY191" fmla="*/ 1291180 h 3439886"/>
              <a:gd name="connsiteX192" fmla="*/ 392637 w 11573522"/>
              <a:gd name="connsiteY192" fmla="*/ 1469214 h 3439886"/>
              <a:gd name="connsiteX193" fmla="*/ 440906 w 11573522"/>
              <a:gd name="connsiteY193" fmla="*/ 1506525 h 3439886"/>
              <a:gd name="connsiteX194" fmla="*/ 437661 w 11573522"/>
              <a:gd name="connsiteY194" fmla="*/ 1512608 h 3439886"/>
              <a:gd name="connsiteX195" fmla="*/ 391015 w 11573522"/>
              <a:gd name="connsiteY195" fmla="*/ 1476514 h 3439886"/>
              <a:gd name="connsiteX196" fmla="*/ 195912 w 11573522"/>
              <a:gd name="connsiteY196" fmla="*/ 1624539 h 3439886"/>
              <a:gd name="connsiteX197" fmla="*/ 0 w 11573522"/>
              <a:gd name="connsiteY197" fmla="*/ 1472459 h 3439886"/>
              <a:gd name="connsiteX198" fmla="*/ 0 w 11573522"/>
              <a:gd name="connsiteY198" fmla="*/ 1412033 h 3439886"/>
              <a:gd name="connsiteX199" fmla="*/ 6490 w 11573522"/>
              <a:gd name="connsiteY199" fmla="*/ 1414872 h 3439886"/>
              <a:gd name="connsiteX200" fmla="*/ 6490 w 11573522"/>
              <a:gd name="connsiteY200" fmla="*/ 1469214 h 3439886"/>
              <a:gd name="connsiteX201" fmla="*/ 192668 w 11573522"/>
              <a:gd name="connsiteY201" fmla="*/ 1613589 h 3439886"/>
              <a:gd name="connsiteX202" fmla="*/ 192668 w 11573522"/>
              <a:gd name="connsiteY202" fmla="*/ 1435555 h 3439886"/>
              <a:gd name="connsiteX203" fmla="*/ 6490 w 11573522"/>
              <a:gd name="connsiteY203" fmla="*/ 1291180 h 3439886"/>
              <a:gd name="connsiteX204" fmla="*/ 6490 w 11573522"/>
              <a:gd name="connsiteY204" fmla="*/ 1414466 h 3439886"/>
              <a:gd name="connsiteX205" fmla="*/ 0 w 11573522"/>
              <a:gd name="connsiteY205" fmla="*/ 1411627 h 3439886"/>
              <a:gd name="connsiteX206" fmla="*/ 0 w 11573522"/>
              <a:gd name="connsiteY206" fmla="*/ 1282664 h 3439886"/>
              <a:gd name="connsiteX207" fmla="*/ 66926 w 11573522"/>
              <a:gd name="connsiteY207" fmla="*/ 1231565 h 3439886"/>
              <a:gd name="connsiteX208" fmla="*/ 73821 w 11573522"/>
              <a:gd name="connsiteY208" fmla="*/ 1234809 h 3439886"/>
              <a:gd name="connsiteX209" fmla="*/ 8924 w 11573522"/>
              <a:gd name="connsiteY209" fmla="*/ 1284286 h 3439886"/>
              <a:gd name="connsiteX210" fmla="*/ 196318 w 11573522"/>
              <a:gd name="connsiteY210" fmla="*/ 1429472 h 3439886"/>
              <a:gd name="connsiteX211" fmla="*/ 384119 w 11573522"/>
              <a:gd name="connsiteY211" fmla="*/ 1286719 h 3439886"/>
              <a:gd name="connsiteX212" fmla="*/ 196724 w 11573522"/>
              <a:gd name="connsiteY212" fmla="*/ 1141534 h 3439886"/>
              <a:gd name="connsiteX213" fmla="*/ 74227 w 11573522"/>
              <a:gd name="connsiteY213" fmla="*/ 1234403 h 3439886"/>
              <a:gd name="connsiteX214" fmla="*/ 67332 w 11573522"/>
              <a:gd name="connsiteY214" fmla="*/ 1231159 h 3439886"/>
              <a:gd name="connsiteX215" fmla="*/ 191856 w 11573522"/>
              <a:gd name="connsiteY215" fmla="*/ 1136667 h 3439886"/>
              <a:gd name="connsiteX216" fmla="*/ 191856 w 11573522"/>
              <a:gd name="connsiteY216" fmla="*/ 1044607 h 3439886"/>
              <a:gd name="connsiteX217" fmla="*/ 198752 w 11573522"/>
              <a:gd name="connsiteY217" fmla="*/ 1045419 h 3439886"/>
              <a:gd name="connsiteX218" fmla="*/ 198752 w 11573522"/>
              <a:gd name="connsiteY218" fmla="*/ 1133828 h 3439886"/>
              <a:gd name="connsiteX219" fmla="*/ 384524 w 11573522"/>
              <a:gd name="connsiteY219" fmla="*/ 1278203 h 3439886"/>
              <a:gd name="connsiteX220" fmla="*/ 384524 w 11573522"/>
              <a:gd name="connsiteY220" fmla="*/ 1099762 h 3439886"/>
              <a:gd name="connsiteX221" fmla="*/ 296912 w 11573522"/>
              <a:gd name="connsiteY221" fmla="*/ 1032037 h 3439886"/>
              <a:gd name="connsiteX222" fmla="*/ 300968 w 11573522"/>
              <a:gd name="connsiteY222" fmla="*/ 1026359 h 3439886"/>
              <a:gd name="connsiteX223" fmla="*/ 388175 w 11573522"/>
              <a:gd name="connsiteY223" fmla="*/ 1094085 h 3439886"/>
              <a:gd name="connsiteX224" fmla="*/ 575977 w 11573522"/>
              <a:gd name="connsiteY224" fmla="*/ 951332 h 3439886"/>
              <a:gd name="connsiteX225" fmla="*/ 434822 w 11573522"/>
              <a:gd name="connsiteY225" fmla="*/ 841835 h 3439886"/>
              <a:gd name="connsiteX226" fmla="*/ 438878 w 11573522"/>
              <a:gd name="connsiteY226" fmla="*/ 836158 h 3439886"/>
              <a:gd name="connsiteX227" fmla="*/ 578816 w 11573522"/>
              <a:gd name="connsiteY227" fmla="*/ 944843 h 3439886"/>
              <a:gd name="connsiteX228" fmla="*/ 578816 w 11573522"/>
              <a:gd name="connsiteY228" fmla="*/ 766808 h 3439886"/>
              <a:gd name="connsiteX229" fmla="*/ 521218 w 11573522"/>
              <a:gd name="connsiteY229" fmla="*/ 722199 h 3439886"/>
              <a:gd name="connsiteX230" fmla="*/ 525274 w 11573522"/>
              <a:gd name="connsiteY230" fmla="*/ 716927 h 3439886"/>
              <a:gd name="connsiteX231" fmla="*/ 582061 w 11573522"/>
              <a:gd name="connsiteY231" fmla="*/ 761131 h 3439886"/>
              <a:gd name="connsiteX232" fmla="*/ 769862 w 11573522"/>
              <a:gd name="connsiteY232" fmla="*/ 618379 h 3439886"/>
              <a:gd name="connsiteX233" fmla="*/ 582872 w 11573522"/>
              <a:gd name="connsiteY233" fmla="*/ 472787 h 3439886"/>
              <a:gd name="connsiteX234" fmla="*/ 395071 w 11573522"/>
              <a:gd name="connsiteY234" fmla="*/ 615540 h 3439886"/>
              <a:gd name="connsiteX235" fmla="*/ 524868 w 11573522"/>
              <a:gd name="connsiteY235" fmla="*/ 716521 h 3439886"/>
              <a:gd name="connsiteX236" fmla="*/ 521218 w 11573522"/>
              <a:gd name="connsiteY236" fmla="*/ 722199 h 3439886"/>
              <a:gd name="connsiteX237" fmla="*/ 392637 w 11573522"/>
              <a:gd name="connsiteY237" fmla="*/ 622434 h 3439886"/>
              <a:gd name="connsiteX238" fmla="*/ 392637 w 11573522"/>
              <a:gd name="connsiteY238" fmla="*/ 800875 h 3439886"/>
              <a:gd name="connsiteX239" fmla="*/ 438472 w 11573522"/>
              <a:gd name="connsiteY239" fmla="*/ 836158 h 3439886"/>
              <a:gd name="connsiteX240" fmla="*/ 434416 w 11573522"/>
              <a:gd name="connsiteY240" fmla="*/ 841430 h 3439886"/>
              <a:gd name="connsiteX241" fmla="*/ 391015 w 11573522"/>
              <a:gd name="connsiteY241" fmla="*/ 807769 h 3439886"/>
              <a:gd name="connsiteX242" fmla="*/ 203214 w 11573522"/>
              <a:gd name="connsiteY242" fmla="*/ 950521 h 3439886"/>
              <a:gd name="connsiteX243" fmla="*/ 300968 w 11573522"/>
              <a:gd name="connsiteY243" fmla="*/ 1026359 h 3439886"/>
              <a:gd name="connsiteX244" fmla="*/ 296912 w 11573522"/>
              <a:gd name="connsiteY244" fmla="*/ 1031630 h 3439886"/>
              <a:gd name="connsiteX245" fmla="*/ 198752 w 11573522"/>
              <a:gd name="connsiteY245" fmla="*/ 955388 h 3439886"/>
              <a:gd name="connsiteX246" fmla="*/ 198752 w 11573522"/>
              <a:gd name="connsiteY246" fmla="*/ 1045013 h 3439886"/>
              <a:gd name="connsiteX247" fmla="*/ 191856 w 11573522"/>
              <a:gd name="connsiteY247" fmla="*/ 1044202 h 3439886"/>
              <a:gd name="connsiteX248" fmla="*/ 191856 w 11573522"/>
              <a:gd name="connsiteY248" fmla="*/ 952954 h 3439886"/>
              <a:gd name="connsiteX249" fmla="*/ 183744 w 11573522"/>
              <a:gd name="connsiteY249" fmla="*/ 946465 h 3439886"/>
              <a:gd name="connsiteX250" fmla="*/ 183744 w 11573522"/>
              <a:gd name="connsiteY250" fmla="*/ 937949 h 3439886"/>
              <a:gd name="connsiteX251" fmla="*/ 192668 w 11573522"/>
              <a:gd name="connsiteY251" fmla="*/ 944843 h 3439886"/>
              <a:gd name="connsiteX252" fmla="*/ 192668 w 11573522"/>
              <a:gd name="connsiteY252" fmla="*/ 766808 h 3439886"/>
              <a:gd name="connsiteX253" fmla="*/ 183744 w 11573522"/>
              <a:gd name="connsiteY253" fmla="*/ 759914 h 3439886"/>
              <a:gd name="connsiteX254" fmla="*/ 183744 w 11573522"/>
              <a:gd name="connsiteY254" fmla="*/ 751398 h 3439886"/>
              <a:gd name="connsiteX255" fmla="*/ 196318 w 11573522"/>
              <a:gd name="connsiteY255" fmla="*/ 761131 h 3439886"/>
              <a:gd name="connsiteX256" fmla="*/ 384119 w 11573522"/>
              <a:gd name="connsiteY256" fmla="*/ 618379 h 3439886"/>
              <a:gd name="connsiteX257" fmla="*/ 196724 w 11573522"/>
              <a:gd name="connsiteY257" fmla="*/ 472787 h 3439886"/>
              <a:gd name="connsiteX258" fmla="*/ 8924 w 11573522"/>
              <a:gd name="connsiteY258" fmla="*/ 615540 h 3439886"/>
              <a:gd name="connsiteX259" fmla="*/ 183339 w 11573522"/>
              <a:gd name="connsiteY259" fmla="*/ 750992 h 3439886"/>
              <a:gd name="connsiteX260" fmla="*/ 183339 w 11573522"/>
              <a:gd name="connsiteY260" fmla="*/ 759508 h 3439886"/>
              <a:gd name="connsiteX261" fmla="*/ 6490 w 11573522"/>
              <a:gd name="connsiteY261" fmla="*/ 622434 h 3439886"/>
              <a:gd name="connsiteX262" fmla="*/ 6490 w 11573522"/>
              <a:gd name="connsiteY262" fmla="*/ 800875 h 3439886"/>
              <a:gd name="connsiteX263" fmla="*/ 183339 w 11573522"/>
              <a:gd name="connsiteY263" fmla="*/ 937544 h 3439886"/>
              <a:gd name="connsiteX264" fmla="*/ 183339 w 11573522"/>
              <a:gd name="connsiteY264" fmla="*/ 946060 h 3439886"/>
              <a:gd name="connsiteX265" fmla="*/ 0 w 11573522"/>
              <a:gd name="connsiteY265" fmla="*/ 804119 h 3439886"/>
              <a:gd name="connsiteX266" fmla="*/ 0 w 11573522"/>
              <a:gd name="connsiteY266" fmla="*/ 613917 h 3439886"/>
              <a:gd name="connsiteX267" fmla="*/ 191856 w 11573522"/>
              <a:gd name="connsiteY267" fmla="*/ 468327 h 3439886"/>
              <a:gd name="connsiteX268" fmla="*/ 191856 w 11573522"/>
              <a:gd name="connsiteY268" fmla="*/ 289076 h 3439886"/>
              <a:gd name="connsiteX269" fmla="*/ 198752 w 11573522"/>
              <a:gd name="connsiteY269" fmla="*/ 294348 h 3439886"/>
              <a:gd name="connsiteX270" fmla="*/ 198752 w 11573522"/>
              <a:gd name="connsiteY270" fmla="*/ 465488 h 3439886"/>
              <a:gd name="connsiteX271" fmla="*/ 384524 w 11573522"/>
              <a:gd name="connsiteY271" fmla="*/ 609862 h 3439886"/>
              <a:gd name="connsiteX272" fmla="*/ 384524 w 11573522"/>
              <a:gd name="connsiteY272" fmla="*/ 431828 h 3439886"/>
              <a:gd name="connsiteX273" fmla="*/ 198752 w 11573522"/>
              <a:gd name="connsiteY273" fmla="*/ 287453 h 3439886"/>
              <a:gd name="connsiteX274" fmla="*/ 198752 w 11573522"/>
              <a:gd name="connsiteY274" fmla="*/ 293942 h 3439886"/>
              <a:gd name="connsiteX275" fmla="*/ 191856 w 11573522"/>
              <a:gd name="connsiteY275" fmla="*/ 288670 h 3439886"/>
              <a:gd name="connsiteX276" fmla="*/ 191856 w 11573522"/>
              <a:gd name="connsiteY276" fmla="*/ 278937 h 3439886"/>
              <a:gd name="connsiteX277" fmla="*/ 377629 w 11573522"/>
              <a:gd name="connsiteY277" fmla="*/ 137401 h 3439886"/>
              <a:gd name="connsiteX278" fmla="*/ 383308 w 11573522"/>
              <a:gd name="connsiteY278" fmla="*/ 141862 h 3439886"/>
              <a:gd name="connsiteX279" fmla="*/ 200780 w 11573522"/>
              <a:gd name="connsiteY279" fmla="*/ 280559 h 3439886"/>
              <a:gd name="connsiteX280" fmla="*/ 388175 w 11573522"/>
              <a:gd name="connsiteY280" fmla="*/ 425745 h 3439886"/>
              <a:gd name="connsiteX281" fmla="*/ 575977 w 11573522"/>
              <a:gd name="connsiteY281" fmla="*/ 282993 h 3439886"/>
              <a:gd name="connsiteX282" fmla="*/ 388580 w 11573522"/>
              <a:gd name="connsiteY282" fmla="*/ 137807 h 3439886"/>
              <a:gd name="connsiteX283" fmla="*/ 383308 w 11573522"/>
              <a:gd name="connsiteY283" fmla="*/ 141862 h 3439886"/>
              <a:gd name="connsiteX284" fmla="*/ 378035 w 11573522"/>
              <a:gd name="connsiteY284" fmla="*/ 137401 h 3439886"/>
              <a:gd name="connsiteX285" fmla="*/ 386147 w 11573522"/>
              <a:gd name="connsiteY285" fmla="*/ 131318 h 3439886"/>
              <a:gd name="connsiteX286" fmla="*/ 386147 w 11573522"/>
              <a:gd name="connsiteY286" fmla="*/ 1350 h 3439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</a:cxnLst>
            <a:rect l="l" t="t" r="r" b="b"/>
            <a:pathLst>
              <a:path w="11573522" h="3439886">
                <a:moveTo>
                  <a:pt x="388580" y="2811978"/>
                </a:moveTo>
                <a:cubicBezTo>
                  <a:pt x="266084" y="2905253"/>
                  <a:pt x="266084" y="2905253"/>
                  <a:pt x="266084" y="2905253"/>
                </a:cubicBezTo>
                <a:cubicBezTo>
                  <a:pt x="200780" y="2954731"/>
                  <a:pt x="200780" y="2954731"/>
                  <a:pt x="200780" y="2954731"/>
                </a:cubicBezTo>
                <a:cubicBezTo>
                  <a:pt x="388175" y="3100322"/>
                  <a:pt x="388175" y="3100322"/>
                  <a:pt x="388175" y="3100322"/>
                </a:cubicBezTo>
                <a:cubicBezTo>
                  <a:pt x="575977" y="2957569"/>
                  <a:pt x="575977" y="2957569"/>
                  <a:pt x="575977" y="2957569"/>
                </a:cubicBezTo>
                <a:cubicBezTo>
                  <a:pt x="388580" y="2811978"/>
                  <a:pt x="388580" y="2811978"/>
                  <a:pt x="388580" y="2811978"/>
                </a:cubicBezTo>
                <a:close/>
                <a:moveTo>
                  <a:pt x="386147" y="0"/>
                </a:moveTo>
                <a:lnTo>
                  <a:pt x="392637" y="0"/>
                </a:lnTo>
                <a:lnTo>
                  <a:pt x="392637" y="28893"/>
                </a:lnTo>
                <a:cubicBezTo>
                  <a:pt x="392637" y="131318"/>
                  <a:pt x="392637" y="131318"/>
                  <a:pt x="392637" y="131318"/>
                </a:cubicBezTo>
                <a:cubicBezTo>
                  <a:pt x="578816" y="275693"/>
                  <a:pt x="578816" y="275693"/>
                  <a:pt x="578816" y="275693"/>
                </a:cubicBezTo>
                <a:cubicBezTo>
                  <a:pt x="578816" y="97658"/>
                  <a:pt x="578816" y="97658"/>
                  <a:pt x="578816" y="97658"/>
                </a:cubicBezTo>
                <a:cubicBezTo>
                  <a:pt x="521320" y="52946"/>
                  <a:pt x="485384" y="25001"/>
                  <a:pt x="462924" y="7536"/>
                </a:cubicBezTo>
                <a:lnTo>
                  <a:pt x="453234" y="0"/>
                </a:lnTo>
                <a:lnTo>
                  <a:pt x="464209" y="0"/>
                </a:lnTo>
                <a:lnTo>
                  <a:pt x="484510" y="15775"/>
                </a:lnTo>
                <a:cubicBezTo>
                  <a:pt x="582061" y="91574"/>
                  <a:pt x="582061" y="91574"/>
                  <a:pt x="582061" y="91574"/>
                </a:cubicBezTo>
                <a:cubicBezTo>
                  <a:pt x="638188" y="48992"/>
                  <a:pt x="673267" y="22378"/>
                  <a:pt x="695192" y="5744"/>
                </a:cubicBezTo>
                <a:lnTo>
                  <a:pt x="702764" y="0"/>
                </a:lnTo>
                <a:lnTo>
                  <a:pt x="2758098" y="0"/>
                </a:lnTo>
                <a:lnTo>
                  <a:pt x="2764588" y="0"/>
                </a:lnTo>
                <a:lnTo>
                  <a:pt x="2825185" y="0"/>
                </a:lnTo>
                <a:lnTo>
                  <a:pt x="2836160" y="0"/>
                </a:lnTo>
                <a:lnTo>
                  <a:pt x="3074715" y="0"/>
                </a:lnTo>
                <a:lnTo>
                  <a:pt x="9201571" y="0"/>
                </a:lnTo>
                <a:lnTo>
                  <a:pt x="11573522" y="0"/>
                </a:lnTo>
                <a:lnTo>
                  <a:pt x="11573522" y="3439886"/>
                </a:lnTo>
                <a:lnTo>
                  <a:pt x="962936" y="3439886"/>
                </a:lnTo>
                <a:lnTo>
                  <a:pt x="962936" y="3439632"/>
                </a:lnTo>
                <a:cubicBezTo>
                  <a:pt x="962936" y="3438953"/>
                  <a:pt x="962936" y="3438953"/>
                  <a:pt x="962936" y="3438953"/>
                </a:cubicBezTo>
                <a:cubicBezTo>
                  <a:pt x="776757" y="3294579"/>
                  <a:pt x="776757" y="3294579"/>
                  <a:pt x="776757" y="3294579"/>
                </a:cubicBezTo>
                <a:cubicBezTo>
                  <a:pt x="776757" y="3361342"/>
                  <a:pt x="776757" y="3403069"/>
                  <a:pt x="776757" y="3429148"/>
                </a:cubicBezTo>
                <a:lnTo>
                  <a:pt x="776757" y="3439886"/>
                </a:lnTo>
                <a:lnTo>
                  <a:pt x="769862" y="3439886"/>
                </a:lnTo>
                <a:lnTo>
                  <a:pt x="769862" y="3414403"/>
                </a:lnTo>
                <a:cubicBezTo>
                  <a:pt x="769862" y="3292145"/>
                  <a:pt x="769862" y="3292145"/>
                  <a:pt x="769862" y="3292145"/>
                </a:cubicBezTo>
                <a:cubicBezTo>
                  <a:pt x="629924" y="3183458"/>
                  <a:pt x="629924" y="3183458"/>
                  <a:pt x="629924" y="3183458"/>
                </a:cubicBezTo>
                <a:cubicBezTo>
                  <a:pt x="633168" y="3177375"/>
                  <a:pt x="633168" y="3177375"/>
                  <a:pt x="633168" y="3177375"/>
                </a:cubicBezTo>
                <a:cubicBezTo>
                  <a:pt x="771079" y="3284034"/>
                  <a:pt x="771079" y="3284034"/>
                  <a:pt x="771079" y="3284034"/>
                </a:cubicBezTo>
                <a:cubicBezTo>
                  <a:pt x="771079" y="3105999"/>
                  <a:pt x="771079" y="3105999"/>
                  <a:pt x="771079" y="3105999"/>
                </a:cubicBezTo>
                <a:cubicBezTo>
                  <a:pt x="704963" y="3054900"/>
                  <a:pt x="704963" y="3054900"/>
                  <a:pt x="704963" y="3054900"/>
                </a:cubicBezTo>
                <a:cubicBezTo>
                  <a:pt x="708614" y="3049222"/>
                  <a:pt x="708614" y="3049222"/>
                  <a:pt x="708614" y="3049222"/>
                </a:cubicBezTo>
                <a:cubicBezTo>
                  <a:pt x="774323" y="3100322"/>
                  <a:pt x="774323" y="3100322"/>
                  <a:pt x="774323" y="3100322"/>
                </a:cubicBezTo>
                <a:cubicBezTo>
                  <a:pt x="962125" y="2957569"/>
                  <a:pt x="962125" y="2957569"/>
                  <a:pt x="962125" y="2957569"/>
                </a:cubicBezTo>
                <a:cubicBezTo>
                  <a:pt x="824621" y="2850911"/>
                  <a:pt x="824621" y="2850911"/>
                  <a:pt x="824621" y="2850911"/>
                </a:cubicBezTo>
                <a:cubicBezTo>
                  <a:pt x="828271" y="2844422"/>
                  <a:pt x="828271" y="2844422"/>
                  <a:pt x="828271" y="2844422"/>
                </a:cubicBezTo>
                <a:cubicBezTo>
                  <a:pt x="962936" y="2948647"/>
                  <a:pt x="962936" y="2948647"/>
                  <a:pt x="962936" y="2948647"/>
                </a:cubicBezTo>
                <a:cubicBezTo>
                  <a:pt x="962936" y="2770612"/>
                  <a:pt x="962936" y="2770612"/>
                  <a:pt x="962936" y="2770612"/>
                </a:cubicBezTo>
                <a:cubicBezTo>
                  <a:pt x="900065" y="2721947"/>
                  <a:pt x="900065" y="2721947"/>
                  <a:pt x="900065" y="2721947"/>
                </a:cubicBezTo>
                <a:cubicBezTo>
                  <a:pt x="903716" y="2715864"/>
                  <a:pt x="903716" y="2715864"/>
                  <a:pt x="903716" y="2715864"/>
                </a:cubicBezTo>
                <a:cubicBezTo>
                  <a:pt x="966181" y="2764529"/>
                  <a:pt x="966181" y="2764529"/>
                  <a:pt x="966181" y="2764529"/>
                </a:cubicBezTo>
                <a:cubicBezTo>
                  <a:pt x="1153982" y="2621777"/>
                  <a:pt x="1153982" y="2621777"/>
                  <a:pt x="1153982" y="2621777"/>
                </a:cubicBezTo>
                <a:cubicBezTo>
                  <a:pt x="969021" y="2478619"/>
                  <a:pt x="969021" y="2478619"/>
                  <a:pt x="969021" y="2478619"/>
                </a:cubicBezTo>
                <a:cubicBezTo>
                  <a:pt x="781219" y="2621371"/>
                  <a:pt x="781219" y="2621371"/>
                  <a:pt x="781219" y="2621371"/>
                </a:cubicBezTo>
                <a:cubicBezTo>
                  <a:pt x="903310" y="2715864"/>
                  <a:pt x="903310" y="2715864"/>
                  <a:pt x="903310" y="2715864"/>
                </a:cubicBezTo>
                <a:cubicBezTo>
                  <a:pt x="900065" y="2721542"/>
                  <a:pt x="900065" y="2721542"/>
                  <a:pt x="900065" y="2721542"/>
                </a:cubicBezTo>
                <a:cubicBezTo>
                  <a:pt x="776757" y="2626238"/>
                  <a:pt x="776757" y="2626238"/>
                  <a:pt x="776757" y="2626238"/>
                </a:cubicBezTo>
                <a:cubicBezTo>
                  <a:pt x="776757" y="2804273"/>
                  <a:pt x="776757" y="2804273"/>
                  <a:pt x="776757" y="2804273"/>
                </a:cubicBezTo>
                <a:cubicBezTo>
                  <a:pt x="828271" y="2844017"/>
                  <a:pt x="828271" y="2844017"/>
                  <a:pt x="828271" y="2844017"/>
                </a:cubicBezTo>
                <a:cubicBezTo>
                  <a:pt x="824215" y="2850506"/>
                  <a:pt x="824215" y="2850506"/>
                  <a:pt x="824215" y="2850506"/>
                </a:cubicBezTo>
                <a:cubicBezTo>
                  <a:pt x="774729" y="2811978"/>
                  <a:pt x="774729" y="2811978"/>
                  <a:pt x="774729" y="2811978"/>
                </a:cubicBezTo>
                <a:cubicBezTo>
                  <a:pt x="586928" y="2954731"/>
                  <a:pt x="586928" y="2954731"/>
                  <a:pt x="586928" y="2954731"/>
                </a:cubicBezTo>
                <a:cubicBezTo>
                  <a:pt x="708208" y="3048817"/>
                  <a:pt x="708208" y="3048817"/>
                  <a:pt x="708208" y="3048817"/>
                </a:cubicBezTo>
                <a:cubicBezTo>
                  <a:pt x="704963" y="3054900"/>
                  <a:pt x="704963" y="3054900"/>
                  <a:pt x="704963" y="3054900"/>
                </a:cubicBezTo>
                <a:cubicBezTo>
                  <a:pt x="584900" y="2961625"/>
                  <a:pt x="584900" y="2961625"/>
                  <a:pt x="584900" y="2961625"/>
                </a:cubicBezTo>
                <a:cubicBezTo>
                  <a:pt x="584900" y="3140065"/>
                  <a:pt x="584900" y="3140065"/>
                  <a:pt x="584900" y="3140065"/>
                </a:cubicBezTo>
                <a:cubicBezTo>
                  <a:pt x="633168" y="3177375"/>
                  <a:pt x="633168" y="3177375"/>
                  <a:pt x="633168" y="3177375"/>
                </a:cubicBezTo>
                <a:cubicBezTo>
                  <a:pt x="629518" y="3183052"/>
                  <a:pt x="629518" y="3183052"/>
                  <a:pt x="629518" y="3183052"/>
                </a:cubicBezTo>
                <a:cubicBezTo>
                  <a:pt x="582872" y="3146960"/>
                  <a:pt x="582872" y="3146960"/>
                  <a:pt x="582872" y="3146960"/>
                </a:cubicBezTo>
                <a:cubicBezTo>
                  <a:pt x="388175" y="3295390"/>
                  <a:pt x="388175" y="3295390"/>
                  <a:pt x="388175" y="3295390"/>
                </a:cubicBezTo>
                <a:cubicBezTo>
                  <a:pt x="191856" y="3143310"/>
                  <a:pt x="191856" y="3143310"/>
                  <a:pt x="191856" y="3143310"/>
                </a:cubicBezTo>
                <a:cubicBezTo>
                  <a:pt x="191856" y="3082477"/>
                  <a:pt x="191856" y="3082477"/>
                  <a:pt x="191856" y="3082477"/>
                </a:cubicBezTo>
                <a:cubicBezTo>
                  <a:pt x="198752" y="3085316"/>
                  <a:pt x="198752" y="3085316"/>
                  <a:pt x="198752" y="3085316"/>
                </a:cubicBezTo>
                <a:cubicBezTo>
                  <a:pt x="198752" y="3140065"/>
                  <a:pt x="198752" y="3140065"/>
                  <a:pt x="198752" y="3140065"/>
                </a:cubicBezTo>
                <a:cubicBezTo>
                  <a:pt x="384930" y="3284034"/>
                  <a:pt x="384930" y="3284034"/>
                  <a:pt x="384930" y="3284034"/>
                </a:cubicBezTo>
                <a:cubicBezTo>
                  <a:pt x="384930" y="3105999"/>
                  <a:pt x="384930" y="3105999"/>
                  <a:pt x="384930" y="3105999"/>
                </a:cubicBezTo>
                <a:cubicBezTo>
                  <a:pt x="198752" y="2961625"/>
                  <a:pt x="198752" y="2961625"/>
                  <a:pt x="198752" y="2961625"/>
                </a:cubicBezTo>
                <a:cubicBezTo>
                  <a:pt x="198752" y="3084911"/>
                  <a:pt x="198752" y="3084911"/>
                  <a:pt x="198752" y="3084911"/>
                </a:cubicBezTo>
                <a:cubicBezTo>
                  <a:pt x="191856" y="3082072"/>
                  <a:pt x="191856" y="3082072"/>
                  <a:pt x="191856" y="3082072"/>
                </a:cubicBezTo>
                <a:cubicBezTo>
                  <a:pt x="191856" y="2953108"/>
                  <a:pt x="191856" y="2953108"/>
                  <a:pt x="191856" y="2953108"/>
                </a:cubicBezTo>
                <a:cubicBezTo>
                  <a:pt x="259189" y="2902009"/>
                  <a:pt x="259189" y="2902009"/>
                  <a:pt x="259189" y="2902009"/>
                </a:cubicBezTo>
                <a:cubicBezTo>
                  <a:pt x="383713" y="2807517"/>
                  <a:pt x="383713" y="2807517"/>
                  <a:pt x="383713" y="2807517"/>
                </a:cubicBezTo>
                <a:cubicBezTo>
                  <a:pt x="383713" y="2715053"/>
                  <a:pt x="383713" y="2715053"/>
                  <a:pt x="383713" y="2715053"/>
                </a:cubicBezTo>
                <a:cubicBezTo>
                  <a:pt x="390609" y="2716269"/>
                  <a:pt x="390609" y="2716269"/>
                  <a:pt x="390609" y="2716269"/>
                </a:cubicBezTo>
                <a:cubicBezTo>
                  <a:pt x="390609" y="2804273"/>
                  <a:pt x="390609" y="2804273"/>
                  <a:pt x="390609" y="2804273"/>
                </a:cubicBezTo>
                <a:cubicBezTo>
                  <a:pt x="576788" y="2948647"/>
                  <a:pt x="576788" y="2948647"/>
                  <a:pt x="576788" y="2948647"/>
                </a:cubicBezTo>
                <a:cubicBezTo>
                  <a:pt x="576788" y="2770612"/>
                  <a:pt x="576788" y="2770612"/>
                  <a:pt x="576788" y="2770612"/>
                </a:cubicBezTo>
                <a:cubicBezTo>
                  <a:pt x="489174" y="2702481"/>
                  <a:pt x="489174" y="2702481"/>
                  <a:pt x="489174" y="2702481"/>
                </a:cubicBezTo>
                <a:cubicBezTo>
                  <a:pt x="492825" y="2697209"/>
                  <a:pt x="492825" y="2697209"/>
                  <a:pt x="492825" y="2697209"/>
                </a:cubicBezTo>
                <a:cubicBezTo>
                  <a:pt x="580033" y="2764529"/>
                  <a:pt x="580033" y="2764529"/>
                  <a:pt x="580033" y="2764529"/>
                </a:cubicBezTo>
                <a:cubicBezTo>
                  <a:pt x="767834" y="2621777"/>
                  <a:pt x="767834" y="2621777"/>
                  <a:pt x="767834" y="2621777"/>
                </a:cubicBezTo>
                <a:cubicBezTo>
                  <a:pt x="626679" y="2512280"/>
                  <a:pt x="626679" y="2512280"/>
                  <a:pt x="626679" y="2512280"/>
                </a:cubicBezTo>
                <a:cubicBezTo>
                  <a:pt x="630735" y="2507007"/>
                  <a:pt x="630735" y="2507007"/>
                  <a:pt x="630735" y="2507007"/>
                </a:cubicBezTo>
                <a:cubicBezTo>
                  <a:pt x="771079" y="2615693"/>
                  <a:pt x="771079" y="2615693"/>
                  <a:pt x="771079" y="2615693"/>
                </a:cubicBezTo>
                <a:cubicBezTo>
                  <a:pt x="771079" y="2437659"/>
                  <a:pt x="771079" y="2437659"/>
                  <a:pt x="771079" y="2437659"/>
                </a:cubicBezTo>
                <a:cubicBezTo>
                  <a:pt x="713481" y="2392644"/>
                  <a:pt x="713481" y="2392644"/>
                  <a:pt x="713481" y="2392644"/>
                </a:cubicBezTo>
                <a:cubicBezTo>
                  <a:pt x="717131" y="2387372"/>
                  <a:pt x="717131" y="2387372"/>
                  <a:pt x="717131" y="2387372"/>
                </a:cubicBezTo>
                <a:cubicBezTo>
                  <a:pt x="774323" y="2431576"/>
                  <a:pt x="774323" y="2431576"/>
                  <a:pt x="774323" y="2431576"/>
                </a:cubicBezTo>
                <a:cubicBezTo>
                  <a:pt x="962125" y="2288824"/>
                  <a:pt x="962125" y="2288824"/>
                  <a:pt x="962125" y="2288824"/>
                </a:cubicBezTo>
                <a:cubicBezTo>
                  <a:pt x="774729" y="2143638"/>
                  <a:pt x="774729" y="2143638"/>
                  <a:pt x="774729" y="2143638"/>
                </a:cubicBezTo>
                <a:cubicBezTo>
                  <a:pt x="586928" y="2286391"/>
                  <a:pt x="586928" y="2286391"/>
                  <a:pt x="586928" y="2286391"/>
                </a:cubicBezTo>
                <a:cubicBezTo>
                  <a:pt x="717131" y="2387372"/>
                  <a:pt x="717131" y="2387372"/>
                  <a:pt x="717131" y="2387372"/>
                </a:cubicBezTo>
                <a:cubicBezTo>
                  <a:pt x="713075" y="2392644"/>
                  <a:pt x="713075" y="2392644"/>
                  <a:pt x="713075" y="2392644"/>
                </a:cubicBezTo>
                <a:cubicBezTo>
                  <a:pt x="584900" y="2293285"/>
                  <a:pt x="584900" y="2293285"/>
                  <a:pt x="584900" y="2293285"/>
                </a:cubicBezTo>
                <a:cubicBezTo>
                  <a:pt x="584900" y="2471319"/>
                  <a:pt x="584900" y="2471319"/>
                  <a:pt x="584900" y="2471319"/>
                </a:cubicBezTo>
                <a:cubicBezTo>
                  <a:pt x="630329" y="2506602"/>
                  <a:pt x="630329" y="2506602"/>
                  <a:pt x="630329" y="2506602"/>
                </a:cubicBezTo>
                <a:cubicBezTo>
                  <a:pt x="626679" y="2512280"/>
                  <a:pt x="626679" y="2512280"/>
                  <a:pt x="626679" y="2512280"/>
                </a:cubicBezTo>
                <a:cubicBezTo>
                  <a:pt x="582872" y="2478619"/>
                  <a:pt x="582872" y="2478619"/>
                  <a:pt x="582872" y="2478619"/>
                </a:cubicBezTo>
                <a:cubicBezTo>
                  <a:pt x="395071" y="2621371"/>
                  <a:pt x="395071" y="2621371"/>
                  <a:pt x="395071" y="2621371"/>
                </a:cubicBezTo>
                <a:cubicBezTo>
                  <a:pt x="492825" y="2696804"/>
                  <a:pt x="492825" y="2696804"/>
                  <a:pt x="492825" y="2696804"/>
                </a:cubicBezTo>
                <a:cubicBezTo>
                  <a:pt x="488769" y="2702481"/>
                  <a:pt x="488769" y="2702481"/>
                  <a:pt x="488769" y="2702481"/>
                </a:cubicBezTo>
                <a:cubicBezTo>
                  <a:pt x="390609" y="2626238"/>
                  <a:pt x="390609" y="2626238"/>
                  <a:pt x="390609" y="2626238"/>
                </a:cubicBezTo>
                <a:cubicBezTo>
                  <a:pt x="390609" y="2715864"/>
                  <a:pt x="390609" y="2715864"/>
                  <a:pt x="390609" y="2715864"/>
                </a:cubicBezTo>
                <a:cubicBezTo>
                  <a:pt x="383713" y="2714647"/>
                  <a:pt x="383713" y="2714647"/>
                  <a:pt x="383713" y="2714647"/>
                </a:cubicBezTo>
                <a:cubicBezTo>
                  <a:pt x="383713" y="2623399"/>
                  <a:pt x="383713" y="2623399"/>
                  <a:pt x="383713" y="2623399"/>
                </a:cubicBezTo>
                <a:cubicBezTo>
                  <a:pt x="375601" y="2616910"/>
                  <a:pt x="375601" y="2616910"/>
                  <a:pt x="375601" y="2616910"/>
                </a:cubicBezTo>
                <a:cubicBezTo>
                  <a:pt x="375601" y="2608394"/>
                  <a:pt x="375601" y="2608394"/>
                  <a:pt x="375601" y="2608394"/>
                </a:cubicBezTo>
                <a:cubicBezTo>
                  <a:pt x="384930" y="2615693"/>
                  <a:pt x="384930" y="2615693"/>
                  <a:pt x="384930" y="2615693"/>
                </a:cubicBezTo>
                <a:cubicBezTo>
                  <a:pt x="384930" y="2437659"/>
                  <a:pt x="384930" y="2437659"/>
                  <a:pt x="384930" y="2437659"/>
                </a:cubicBezTo>
                <a:cubicBezTo>
                  <a:pt x="375601" y="2430360"/>
                  <a:pt x="375601" y="2430360"/>
                  <a:pt x="375601" y="2430360"/>
                </a:cubicBezTo>
                <a:cubicBezTo>
                  <a:pt x="375601" y="2421843"/>
                  <a:pt x="375601" y="2421843"/>
                  <a:pt x="375601" y="2421843"/>
                </a:cubicBezTo>
                <a:cubicBezTo>
                  <a:pt x="388175" y="2431576"/>
                  <a:pt x="388175" y="2431576"/>
                  <a:pt x="388175" y="2431576"/>
                </a:cubicBezTo>
                <a:cubicBezTo>
                  <a:pt x="575977" y="2288824"/>
                  <a:pt x="575977" y="2288824"/>
                  <a:pt x="575977" y="2288824"/>
                </a:cubicBezTo>
                <a:cubicBezTo>
                  <a:pt x="388580" y="2143638"/>
                  <a:pt x="388580" y="2143638"/>
                  <a:pt x="388580" y="2143638"/>
                </a:cubicBezTo>
                <a:cubicBezTo>
                  <a:pt x="200780" y="2286391"/>
                  <a:pt x="200780" y="2286391"/>
                  <a:pt x="200780" y="2286391"/>
                </a:cubicBezTo>
                <a:cubicBezTo>
                  <a:pt x="375195" y="2421843"/>
                  <a:pt x="375195" y="2421843"/>
                  <a:pt x="375195" y="2421843"/>
                </a:cubicBezTo>
                <a:cubicBezTo>
                  <a:pt x="375195" y="2429954"/>
                  <a:pt x="375195" y="2429954"/>
                  <a:pt x="375195" y="2429954"/>
                </a:cubicBezTo>
                <a:cubicBezTo>
                  <a:pt x="198752" y="2293285"/>
                  <a:pt x="198752" y="2293285"/>
                  <a:pt x="198752" y="2293285"/>
                </a:cubicBezTo>
                <a:cubicBezTo>
                  <a:pt x="198752" y="2471319"/>
                  <a:pt x="198752" y="2471319"/>
                  <a:pt x="198752" y="2471319"/>
                </a:cubicBezTo>
                <a:cubicBezTo>
                  <a:pt x="375195" y="2608394"/>
                  <a:pt x="375195" y="2608394"/>
                  <a:pt x="375195" y="2608394"/>
                </a:cubicBezTo>
                <a:cubicBezTo>
                  <a:pt x="375195" y="2616910"/>
                  <a:pt x="375195" y="2616910"/>
                  <a:pt x="375195" y="2616910"/>
                </a:cubicBezTo>
                <a:cubicBezTo>
                  <a:pt x="191856" y="2474563"/>
                  <a:pt x="191856" y="2474563"/>
                  <a:pt x="191856" y="2474563"/>
                </a:cubicBezTo>
                <a:cubicBezTo>
                  <a:pt x="191856" y="2284768"/>
                  <a:pt x="191856" y="2284768"/>
                  <a:pt x="191856" y="2284768"/>
                </a:cubicBezTo>
                <a:cubicBezTo>
                  <a:pt x="383713" y="2138772"/>
                  <a:pt x="383713" y="2138772"/>
                  <a:pt x="383713" y="2138772"/>
                </a:cubicBezTo>
                <a:cubicBezTo>
                  <a:pt x="383713" y="1959926"/>
                  <a:pt x="383713" y="1959926"/>
                  <a:pt x="383713" y="1959926"/>
                </a:cubicBezTo>
                <a:cubicBezTo>
                  <a:pt x="390609" y="1965198"/>
                  <a:pt x="390609" y="1965198"/>
                  <a:pt x="390609" y="1965198"/>
                </a:cubicBezTo>
                <a:cubicBezTo>
                  <a:pt x="390609" y="2136339"/>
                  <a:pt x="390609" y="2136339"/>
                  <a:pt x="390609" y="2136339"/>
                </a:cubicBezTo>
                <a:cubicBezTo>
                  <a:pt x="576788" y="2280307"/>
                  <a:pt x="576788" y="2280307"/>
                  <a:pt x="576788" y="2280307"/>
                </a:cubicBezTo>
                <a:cubicBezTo>
                  <a:pt x="576788" y="2102272"/>
                  <a:pt x="576788" y="2102272"/>
                  <a:pt x="576788" y="2102272"/>
                </a:cubicBezTo>
                <a:cubicBezTo>
                  <a:pt x="390609" y="1957898"/>
                  <a:pt x="390609" y="1957898"/>
                  <a:pt x="390609" y="1957898"/>
                </a:cubicBezTo>
                <a:cubicBezTo>
                  <a:pt x="390609" y="1964792"/>
                  <a:pt x="390609" y="1964792"/>
                  <a:pt x="390609" y="1964792"/>
                </a:cubicBezTo>
                <a:cubicBezTo>
                  <a:pt x="383713" y="1959520"/>
                  <a:pt x="383713" y="1959520"/>
                  <a:pt x="383713" y="1959520"/>
                </a:cubicBezTo>
                <a:cubicBezTo>
                  <a:pt x="383713" y="1949382"/>
                  <a:pt x="383713" y="1949382"/>
                  <a:pt x="383713" y="1949382"/>
                </a:cubicBezTo>
                <a:cubicBezTo>
                  <a:pt x="569487" y="1808251"/>
                  <a:pt x="569487" y="1808251"/>
                  <a:pt x="569487" y="1808251"/>
                </a:cubicBezTo>
                <a:cubicBezTo>
                  <a:pt x="575166" y="1812307"/>
                  <a:pt x="575166" y="1812307"/>
                  <a:pt x="575166" y="1812307"/>
                </a:cubicBezTo>
                <a:cubicBezTo>
                  <a:pt x="392637" y="1951004"/>
                  <a:pt x="392637" y="1951004"/>
                  <a:pt x="392637" y="1951004"/>
                </a:cubicBezTo>
                <a:cubicBezTo>
                  <a:pt x="580033" y="2096594"/>
                  <a:pt x="580033" y="2096594"/>
                  <a:pt x="580033" y="2096594"/>
                </a:cubicBezTo>
                <a:cubicBezTo>
                  <a:pt x="767834" y="1953437"/>
                  <a:pt x="767834" y="1953437"/>
                  <a:pt x="767834" y="1953437"/>
                </a:cubicBezTo>
                <a:cubicBezTo>
                  <a:pt x="580438" y="1808251"/>
                  <a:pt x="580438" y="1808251"/>
                  <a:pt x="580438" y="1808251"/>
                </a:cubicBezTo>
                <a:cubicBezTo>
                  <a:pt x="575166" y="1812307"/>
                  <a:pt x="575166" y="1812307"/>
                  <a:pt x="575166" y="1812307"/>
                </a:cubicBezTo>
                <a:cubicBezTo>
                  <a:pt x="569893" y="1807846"/>
                  <a:pt x="569893" y="1807846"/>
                  <a:pt x="569893" y="1807846"/>
                </a:cubicBezTo>
                <a:cubicBezTo>
                  <a:pt x="578005" y="1801763"/>
                  <a:pt x="578005" y="1801763"/>
                  <a:pt x="578005" y="1801763"/>
                </a:cubicBezTo>
                <a:cubicBezTo>
                  <a:pt x="578005" y="1795679"/>
                  <a:pt x="578005" y="1795679"/>
                  <a:pt x="578005" y="1795679"/>
                </a:cubicBezTo>
                <a:cubicBezTo>
                  <a:pt x="584900" y="1795679"/>
                  <a:pt x="584900" y="1795679"/>
                  <a:pt x="584900" y="1795679"/>
                </a:cubicBezTo>
                <a:cubicBezTo>
                  <a:pt x="584900" y="1802168"/>
                  <a:pt x="584900" y="1802168"/>
                  <a:pt x="584900" y="1802168"/>
                </a:cubicBezTo>
                <a:cubicBezTo>
                  <a:pt x="771079" y="1946137"/>
                  <a:pt x="771079" y="1946137"/>
                  <a:pt x="771079" y="1946137"/>
                </a:cubicBezTo>
                <a:cubicBezTo>
                  <a:pt x="771079" y="1783107"/>
                  <a:pt x="771079" y="1783107"/>
                  <a:pt x="771079" y="1783107"/>
                </a:cubicBezTo>
                <a:cubicBezTo>
                  <a:pt x="771079" y="1768508"/>
                  <a:pt x="771079" y="1768508"/>
                  <a:pt x="771079" y="1768508"/>
                </a:cubicBezTo>
                <a:cubicBezTo>
                  <a:pt x="584900" y="1624133"/>
                  <a:pt x="584900" y="1624133"/>
                  <a:pt x="584900" y="1624133"/>
                </a:cubicBezTo>
                <a:cubicBezTo>
                  <a:pt x="584900" y="1785541"/>
                  <a:pt x="584900" y="1785541"/>
                  <a:pt x="584900" y="1785541"/>
                </a:cubicBezTo>
                <a:cubicBezTo>
                  <a:pt x="584900" y="1795274"/>
                  <a:pt x="584900" y="1795274"/>
                  <a:pt x="584900" y="1795274"/>
                </a:cubicBezTo>
                <a:cubicBezTo>
                  <a:pt x="578005" y="1795274"/>
                  <a:pt x="578005" y="1795274"/>
                  <a:pt x="578005" y="1795274"/>
                </a:cubicBezTo>
                <a:cubicBezTo>
                  <a:pt x="578005" y="1621294"/>
                  <a:pt x="578005" y="1621294"/>
                  <a:pt x="578005" y="1621294"/>
                </a:cubicBezTo>
                <a:cubicBezTo>
                  <a:pt x="437661" y="1512608"/>
                  <a:pt x="437661" y="1512608"/>
                  <a:pt x="437661" y="1512608"/>
                </a:cubicBezTo>
                <a:cubicBezTo>
                  <a:pt x="441312" y="1506930"/>
                  <a:pt x="441312" y="1506930"/>
                  <a:pt x="441312" y="1506930"/>
                </a:cubicBezTo>
                <a:cubicBezTo>
                  <a:pt x="578816" y="1613589"/>
                  <a:pt x="578816" y="1613589"/>
                  <a:pt x="578816" y="1613589"/>
                </a:cubicBezTo>
                <a:cubicBezTo>
                  <a:pt x="578816" y="1435555"/>
                  <a:pt x="578816" y="1435555"/>
                  <a:pt x="578816" y="1435555"/>
                </a:cubicBezTo>
                <a:cubicBezTo>
                  <a:pt x="513106" y="1384456"/>
                  <a:pt x="513106" y="1384456"/>
                  <a:pt x="513106" y="1384456"/>
                </a:cubicBezTo>
                <a:cubicBezTo>
                  <a:pt x="516350" y="1378372"/>
                  <a:pt x="516350" y="1378372"/>
                  <a:pt x="516350" y="1378372"/>
                </a:cubicBezTo>
                <a:cubicBezTo>
                  <a:pt x="582061" y="1429472"/>
                  <a:pt x="582061" y="1429472"/>
                  <a:pt x="582061" y="1429472"/>
                </a:cubicBezTo>
                <a:cubicBezTo>
                  <a:pt x="769862" y="1286719"/>
                  <a:pt x="769862" y="1286719"/>
                  <a:pt x="769862" y="1286719"/>
                </a:cubicBezTo>
                <a:cubicBezTo>
                  <a:pt x="632763" y="1180060"/>
                  <a:pt x="632763" y="1180060"/>
                  <a:pt x="632763" y="1180060"/>
                </a:cubicBezTo>
                <a:cubicBezTo>
                  <a:pt x="636413" y="1173571"/>
                  <a:pt x="636413" y="1173571"/>
                  <a:pt x="636413" y="1173571"/>
                </a:cubicBezTo>
                <a:cubicBezTo>
                  <a:pt x="771079" y="1278203"/>
                  <a:pt x="771079" y="1278203"/>
                  <a:pt x="771079" y="1278203"/>
                </a:cubicBezTo>
                <a:cubicBezTo>
                  <a:pt x="771079" y="1099762"/>
                  <a:pt x="771079" y="1099762"/>
                  <a:pt x="771079" y="1099762"/>
                </a:cubicBezTo>
                <a:cubicBezTo>
                  <a:pt x="708208" y="1051096"/>
                  <a:pt x="708208" y="1051096"/>
                  <a:pt x="708208" y="1051096"/>
                </a:cubicBezTo>
                <a:cubicBezTo>
                  <a:pt x="711453" y="1045419"/>
                  <a:pt x="711453" y="1045419"/>
                  <a:pt x="711453" y="1045419"/>
                </a:cubicBezTo>
                <a:cubicBezTo>
                  <a:pt x="774323" y="1094085"/>
                  <a:pt x="774323" y="1094085"/>
                  <a:pt x="774323" y="1094085"/>
                </a:cubicBezTo>
                <a:cubicBezTo>
                  <a:pt x="962125" y="951332"/>
                  <a:pt x="962125" y="951332"/>
                  <a:pt x="962125" y="951332"/>
                </a:cubicBezTo>
                <a:cubicBezTo>
                  <a:pt x="777163" y="807769"/>
                  <a:pt x="777163" y="807769"/>
                  <a:pt x="777163" y="807769"/>
                </a:cubicBezTo>
                <a:cubicBezTo>
                  <a:pt x="589362" y="950521"/>
                  <a:pt x="589362" y="950521"/>
                  <a:pt x="589362" y="950521"/>
                </a:cubicBezTo>
                <a:cubicBezTo>
                  <a:pt x="711453" y="1045013"/>
                  <a:pt x="711453" y="1045013"/>
                  <a:pt x="711453" y="1045013"/>
                </a:cubicBezTo>
                <a:cubicBezTo>
                  <a:pt x="707802" y="1051096"/>
                  <a:pt x="707802" y="1051096"/>
                  <a:pt x="707802" y="1051096"/>
                </a:cubicBezTo>
                <a:cubicBezTo>
                  <a:pt x="584900" y="955388"/>
                  <a:pt x="584900" y="955388"/>
                  <a:pt x="584900" y="955388"/>
                </a:cubicBezTo>
                <a:cubicBezTo>
                  <a:pt x="584900" y="1133828"/>
                  <a:pt x="584900" y="1133828"/>
                  <a:pt x="584900" y="1133828"/>
                </a:cubicBezTo>
                <a:cubicBezTo>
                  <a:pt x="636008" y="1173571"/>
                  <a:pt x="636008" y="1173571"/>
                  <a:pt x="636008" y="1173571"/>
                </a:cubicBezTo>
                <a:cubicBezTo>
                  <a:pt x="632357" y="1180060"/>
                  <a:pt x="632357" y="1180060"/>
                  <a:pt x="632357" y="1180060"/>
                </a:cubicBezTo>
                <a:cubicBezTo>
                  <a:pt x="582872" y="1141534"/>
                  <a:pt x="582872" y="1141534"/>
                  <a:pt x="582872" y="1141534"/>
                </a:cubicBezTo>
                <a:cubicBezTo>
                  <a:pt x="395071" y="1284286"/>
                  <a:pt x="395071" y="1284286"/>
                  <a:pt x="395071" y="1284286"/>
                </a:cubicBezTo>
                <a:cubicBezTo>
                  <a:pt x="516350" y="1378372"/>
                  <a:pt x="516350" y="1378372"/>
                  <a:pt x="516350" y="1378372"/>
                </a:cubicBezTo>
                <a:cubicBezTo>
                  <a:pt x="512700" y="1384050"/>
                  <a:pt x="512700" y="1384050"/>
                  <a:pt x="512700" y="1384050"/>
                </a:cubicBezTo>
                <a:cubicBezTo>
                  <a:pt x="392637" y="1291180"/>
                  <a:pt x="392637" y="1291180"/>
                  <a:pt x="392637" y="1291180"/>
                </a:cubicBezTo>
                <a:cubicBezTo>
                  <a:pt x="392637" y="1469214"/>
                  <a:pt x="392637" y="1469214"/>
                  <a:pt x="392637" y="1469214"/>
                </a:cubicBezTo>
                <a:cubicBezTo>
                  <a:pt x="440906" y="1506525"/>
                  <a:pt x="440906" y="1506525"/>
                  <a:pt x="440906" y="1506525"/>
                </a:cubicBezTo>
                <a:cubicBezTo>
                  <a:pt x="437661" y="1512608"/>
                  <a:pt x="437661" y="1512608"/>
                  <a:pt x="437661" y="1512608"/>
                </a:cubicBezTo>
                <a:cubicBezTo>
                  <a:pt x="391015" y="1476514"/>
                  <a:pt x="391015" y="1476514"/>
                  <a:pt x="391015" y="1476514"/>
                </a:cubicBezTo>
                <a:cubicBezTo>
                  <a:pt x="195912" y="1624539"/>
                  <a:pt x="195912" y="1624539"/>
                  <a:pt x="195912" y="1624539"/>
                </a:cubicBezTo>
                <a:cubicBezTo>
                  <a:pt x="0" y="1472459"/>
                  <a:pt x="0" y="1472459"/>
                  <a:pt x="0" y="1472459"/>
                </a:cubicBezTo>
                <a:cubicBezTo>
                  <a:pt x="0" y="1412033"/>
                  <a:pt x="0" y="1412033"/>
                  <a:pt x="0" y="1412033"/>
                </a:cubicBezTo>
                <a:cubicBezTo>
                  <a:pt x="6490" y="1414872"/>
                  <a:pt x="6490" y="1414872"/>
                  <a:pt x="6490" y="1414872"/>
                </a:cubicBezTo>
                <a:cubicBezTo>
                  <a:pt x="6490" y="1469214"/>
                  <a:pt x="6490" y="1469214"/>
                  <a:pt x="6490" y="1469214"/>
                </a:cubicBezTo>
                <a:cubicBezTo>
                  <a:pt x="192668" y="1613589"/>
                  <a:pt x="192668" y="1613589"/>
                  <a:pt x="192668" y="1613589"/>
                </a:cubicBezTo>
                <a:cubicBezTo>
                  <a:pt x="192668" y="1435555"/>
                  <a:pt x="192668" y="1435555"/>
                  <a:pt x="192668" y="1435555"/>
                </a:cubicBezTo>
                <a:cubicBezTo>
                  <a:pt x="6490" y="1291180"/>
                  <a:pt x="6490" y="1291180"/>
                  <a:pt x="6490" y="1291180"/>
                </a:cubicBezTo>
                <a:cubicBezTo>
                  <a:pt x="6490" y="1414466"/>
                  <a:pt x="6490" y="1414466"/>
                  <a:pt x="6490" y="1414466"/>
                </a:cubicBezTo>
                <a:cubicBezTo>
                  <a:pt x="0" y="1411627"/>
                  <a:pt x="0" y="1411627"/>
                  <a:pt x="0" y="1411627"/>
                </a:cubicBezTo>
                <a:cubicBezTo>
                  <a:pt x="0" y="1282664"/>
                  <a:pt x="0" y="1282664"/>
                  <a:pt x="0" y="1282664"/>
                </a:cubicBezTo>
                <a:cubicBezTo>
                  <a:pt x="66926" y="1231565"/>
                  <a:pt x="66926" y="1231565"/>
                  <a:pt x="66926" y="1231565"/>
                </a:cubicBezTo>
                <a:cubicBezTo>
                  <a:pt x="73821" y="1234809"/>
                  <a:pt x="73821" y="1234809"/>
                  <a:pt x="73821" y="1234809"/>
                </a:cubicBezTo>
                <a:cubicBezTo>
                  <a:pt x="8924" y="1284286"/>
                  <a:pt x="8924" y="1284286"/>
                  <a:pt x="8924" y="1284286"/>
                </a:cubicBezTo>
                <a:cubicBezTo>
                  <a:pt x="196318" y="1429472"/>
                  <a:pt x="196318" y="1429472"/>
                  <a:pt x="196318" y="1429472"/>
                </a:cubicBezTo>
                <a:cubicBezTo>
                  <a:pt x="384119" y="1286719"/>
                  <a:pt x="384119" y="1286719"/>
                  <a:pt x="384119" y="1286719"/>
                </a:cubicBezTo>
                <a:cubicBezTo>
                  <a:pt x="196724" y="1141534"/>
                  <a:pt x="196724" y="1141534"/>
                  <a:pt x="196724" y="1141534"/>
                </a:cubicBezTo>
                <a:cubicBezTo>
                  <a:pt x="74227" y="1234403"/>
                  <a:pt x="74227" y="1234403"/>
                  <a:pt x="74227" y="1234403"/>
                </a:cubicBezTo>
                <a:cubicBezTo>
                  <a:pt x="67332" y="1231159"/>
                  <a:pt x="67332" y="1231159"/>
                  <a:pt x="67332" y="1231159"/>
                </a:cubicBezTo>
                <a:cubicBezTo>
                  <a:pt x="191856" y="1136667"/>
                  <a:pt x="191856" y="1136667"/>
                  <a:pt x="191856" y="1136667"/>
                </a:cubicBezTo>
                <a:cubicBezTo>
                  <a:pt x="191856" y="1044607"/>
                  <a:pt x="191856" y="1044607"/>
                  <a:pt x="191856" y="1044607"/>
                </a:cubicBezTo>
                <a:cubicBezTo>
                  <a:pt x="198752" y="1045419"/>
                  <a:pt x="198752" y="1045419"/>
                  <a:pt x="198752" y="1045419"/>
                </a:cubicBezTo>
                <a:cubicBezTo>
                  <a:pt x="198752" y="1133828"/>
                  <a:pt x="198752" y="1133828"/>
                  <a:pt x="198752" y="1133828"/>
                </a:cubicBezTo>
                <a:cubicBezTo>
                  <a:pt x="384524" y="1278203"/>
                  <a:pt x="384524" y="1278203"/>
                  <a:pt x="384524" y="1278203"/>
                </a:cubicBezTo>
                <a:cubicBezTo>
                  <a:pt x="384524" y="1099762"/>
                  <a:pt x="384524" y="1099762"/>
                  <a:pt x="384524" y="1099762"/>
                </a:cubicBezTo>
                <a:cubicBezTo>
                  <a:pt x="296912" y="1032037"/>
                  <a:pt x="296912" y="1032037"/>
                  <a:pt x="296912" y="1032037"/>
                </a:cubicBezTo>
                <a:cubicBezTo>
                  <a:pt x="300968" y="1026359"/>
                  <a:pt x="300968" y="1026359"/>
                  <a:pt x="300968" y="1026359"/>
                </a:cubicBezTo>
                <a:cubicBezTo>
                  <a:pt x="388175" y="1094085"/>
                  <a:pt x="388175" y="1094085"/>
                  <a:pt x="388175" y="1094085"/>
                </a:cubicBezTo>
                <a:cubicBezTo>
                  <a:pt x="575977" y="951332"/>
                  <a:pt x="575977" y="951332"/>
                  <a:pt x="575977" y="951332"/>
                </a:cubicBezTo>
                <a:cubicBezTo>
                  <a:pt x="434822" y="841835"/>
                  <a:pt x="434822" y="841835"/>
                  <a:pt x="434822" y="841835"/>
                </a:cubicBezTo>
                <a:cubicBezTo>
                  <a:pt x="438878" y="836158"/>
                  <a:pt x="438878" y="836158"/>
                  <a:pt x="438878" y="836158"/>
                </a:cubicBezTo>
                <a:cubicBezTo>
                  <a:pt x="578816" y="944843"/>
                  <a:pt x="578816" y="944843"/>
                  <a:pt x="578816" y="944843"/>
                </a:cubicBezTo>
                <a:cubicBezTo>
                  <a:pt x="578816" y="766808"/>
                  <a:pt x="578816" y="766808"/>
                  <a:pt x="578816" y="766808"/>
                </a:cubicBezTo>
                <a:cubicBezTo>
                  <a:pt x="521218" y="722199"/>
                  <a:pt x="521218" y="722199"/>
                  <a:pt x="521218" y="722199"/>
                </a:cubicBezTo>
                <a:cubicBezTo>
                  <a:pt x="525274" y="716927"/>
                  <a:pt x="525274" y="716927"/>
                  <a:pt x="525274" y="716927"/>
                </a:cubicBezTo>
                <a:cubicBezTo>
                  <a:pt x="582061" y="761131"/>
                  <a:pt x="582061" y="761131"/>
                  <a:pt x="582061" y="761131"/>
                </a:cubicBezTo>
                <a:cubicBezTo>
                  <a:pt x="769862" y="618379"/>
                  <a:pt x="769862" y="618379"/>
                  <a:pt x="769862" y="618379"/>
                </a:cubicBezTo>
                <a:cubicBezTo>
                  <a:pt x="582872" y="472787"/>
                  <a:pt x="582872" y="472787"/>
                  <a:pt x="582872" y="472787"/>
                </a:cubicBezTo>
                <a:cubicBezTo>
                  <a:pt x="395071" y="615540"/>
                  <a:pt x="395071" y="615540"/>
                  <a:pt x="395071" y="615540"/>
                </a:cubicBezTo>
                <a:cubicBezTo>
                  <a:pt x="524868" y="716521"/>
                  <a:pt x="524868" y="716521"/>
                  <a:pt x="524868" y="716521"/>
                </a:cubicBezTo>
                <a:cubicBezTo>
                  <a:pt x="521218" y="722199"/>
                  <a:pt x="521218" y="722199"/>
                  <a:pt x="521218" y="722199"/>
                </a:cubicBezTo>
                <a:cubicBezTo>
                  <a:pt x="392637" y="622434"/>
                  <a:pt x="392637" y="622434"/>
                  <a:pt x="392637" y="622434"/>
                </a:cubicBezTo>
                <a:cubicBezTo>
                  <a:pt x="392637" y="800875"/>
                  <a:pt x="392637" y="800875"/>
                  <a:pt x="392637" y="800875"/>
                </a:cubicBezTo>
                <a:cubicBezTo>
                  <a:pt x="438472" y="836158"/>
                  <a:pt x="438472" y="836158"/>
                  <a:pt x="438472" y="836158"/>
                </a:cubicBezTo>
                <a:cubicBezTo>
                  <a:pt x="434416" y="841430"/>
                  <a:pt x="434416" y="841430"/>
                  <a:pt x="434416" y="841430"/>
                </a:cubicBezTo>
                <a:cubicBezTo>
                  <a:pt x="391015" y="807769"/>
                  <a:pt x="391015" y="807769"/>
                  <a:pt x="391015" y="807769"/>
                </a:cubicBezTo>
                <a:cubicBezTo>
                  <a:pt x="203214" y="950521"/>
                  <a:pt x="203214" y="950521"/>
                  <a:pt x="203214" y="950521"/>
                </a:cubicBezTo>
                <a:cubicBezTo>
                  <a:pt x="300968" y="1026359"/>
                  <a:pt x="300968" y="1026359"/>
                  <a:pt x="300968" y="1026359"/>
                </a:cubicBezTo>
                <a:cubicBezTo>
                  <a:pt x="296912" y="1031630"/>
                  <a:pt x="296912" y="1031630"/>
                  <a:pt x="296912" y="1031630"/>
                </a:cubicBezTo>
                <a:cubicBezTo>
                  <a:pt x="198752" y="955388"/>
                  <a:pt x="198752" y="955388"/>
                  <a:pt x="198752" y="955388"/>
                </a:cubicBezTo>
                <a:cubicBezTo>
                  <a:pt x="198752" y="1045013"/>
                  <a:pt x="198752" y="1045013"/>
                  <a:pt x="198752" y="1045013"/>
                </a:cubicBezTo>
                <a:cubicBezTo>
                  <a:pt x="191856" y="1044202"/>
                  <a:pt x="191856" y="1044202"/>
                  <a:pt x="191856" y="1044202"/>
                </a:cubicBezTo>
                <a:cubicBezTo>
                  <a:pt x="191856" y="952954"/>
                  <a:pt x="191856" y="952954"/>
                  <a:pt x="191856" y="952954"/>
                </a:cubicBezTo>
                <a:cubicBezTo>
                  <a:pt x="183744" y="946465"/>
                  <a:pt x="183744" y="946465"/>
                  <a:pt x="183744" y="946465"/>
                </a:cubicBezTo>
                <a:cubicBezTo>
                  <a:pt x="183744" y="937949"/>
                  <a:pt x="183744" y="937949"/>
                  <a:pt x="183744" y="937949"/>
                </a:cubicBezTo>
                <a:cubicBezTo>
                  <a:pt x="192668" y="944843"/>
                  <a:pt x="192668" y="944843"/>
                  <a:pt x="192668" y="944843"/>
                </a:cubicBezTo>
                <a:cubicBezTo>
                  <a:pt x="192668" y="766808"/>
                  <a:pt x="192668" y="766808"/>
                  <a:pt x="192668" y="766808"/>
                </a:cubicBezTo>
                <a:cubicBezTo>
                  <a:pt x="183744" y="759914"/>
                  <a:pt x="183744" y="759914"/>
                  <a:pt x="183744" y="759914"/>
                </a:cubicBezTo>
                <a:cubicBezTo>
                  <a:pt x="183744" y="751398"/>
                  <a:pt x="183744" y="751398"/>
                  <a:pt x="183744" y="751398"/>
                </a:cubicBezTo>
                <a:cubicBezTo>
                  <a:pt x="196318" y="761131"/>
                  <a:pt x="196318" y="761131"/>
                  <a:pt x="196318" y="761131"/>
                </a:cubicBezTo>
                <a:cubicBezTo>
                  <a:pt x="384119" y="618379"/>
                  <a:pt x="384119" y="618379"/>
                  <a:pt x="384119" y="618379"/>
                </a:cubicBezTo>
                <a:cubicBezTo>
                  <a:pt x="196724" y="472787"/>
                  <a:pt x="196724" y="472787"/>
                  <a:pt x="196724" y="472787"/>
                </a:cubicBezTo>
                <a:cubicBezTo>
                  <a:pt x="8924" y="615540"/>
                  <a:pt x="8924" y="615540"/>
                  <a:pt x="8924" y="615540"/>
                </a:cubicBezTo>
                <a:cubicBezTo>
                  <a:pt x="183339" y="750992"/>
                  <a:pt x="183339" y="750992"/>
                  <a:pt x="183339" y="750992"/>
                </a:cubicBezTo>
                <a:cubicBezTo>
                  <a:pt x="183339" y="759508"/>
                  <a:pt x="183339" y="759508"/>
                  <a:pt x="183339" y="759508"/>
                </a:cubicBezTo>
                <a:cubicBezTo>
                  <a:pt x="6490" y="622434"/>
                  <a:pt x="6490" y="622434"/>
                  <a:pt x="6490" y="622434"/>
                </a:cubicBezTo>
                <a:cubicBezTo>
                  <a:pt x="6490" y="800875"/>
                  <a:pt x="6490" y="800875"/>
                  <a:pt x="6490" y="800875"/>
                </a:cubicBezTo>
                <a:lnTo>
                  <a:pt x="183339" y="937544"/>
                </a:lnTo>
                <a:cubicBezTo>
                  <a:pt x="183339" y="946060"/>
                  <a:pt x="183339" y="946060"/>
                  <a:pt x="183339" y="946060"/>
                </a:cubicBezTo>
                <a:cubicBezTo>
                  <a:pt x="0" y="804119"/>
                  <a:pt x="0" y="804119"/>
                  <a:pt x="0" y="804119"/>
                </a:cubicBezTo>
                <a:cubicBezTo>
                  <a:pt x="0" y="613917"/>
                  <a:pt x="0" y="613917"/>
                  <a:pt x="0" y="613917"/>
                </a:cubicBezTo>
                <a:cubicBezTo>
                  <a:pt x="191856" y="468327"/>
                  <a:pt x="191856" y="468327"/>
                  <a:pt x="191856" y="468327"/>
                </a:cubicBezTo>
                <a:cubicBezTo>
                  <a:pt x="191856" y="289076"/>
                  <a:pt x="191856" y="289076"/>
                  <a:pt x="191856" y="289076"/>
                </a:cubicBezTo>
                <a:cubicBezTo>
                  <a:pt x="198752" y="294348"/>
                  <a:pt x="198752" y="294348"/>
                  <a:pt x="198752" y="294348"/>
                </a:cubicBezTo>
                <a:cubicBezTo>
                  <a:pt x="198752" y="465488"/>
                  <a:pt x="198752" y="465488"/>
                  <a:pt x="198752" y="465488"/>
                </a:cubicBezTo>
                <a:cubicBezTo>
                  <a:pt x="384524" y="609862"/>
                  <a:pt x="384524" y="609862"/>
                  <a:pt x="384524" y="609862"/>
                </a:cubicBezTo>
                <a:cubicBezTo>
                  <a:pt x="384524" y="431828"/>
                  <a:pt x="384524" y="431828"/>
                  <a:pt x="384524" y="431828"/>
                </a:cubicBezTo>
                <a:cubicBezTo>
                  <a:pt x="198752" y="287453"/>
                  <a:pt x="198752" y="287453"/>
                  <a:pt x="198752" y="287453"/>
                </a:cubicBezTo>
                <a:cubicBezTo>
                  <a:pt x="198752" y="293942"/>
                  <a:pt x="198752" y="293942"/>
                  <a:pt x="198752" y="293942"/>
                </a:cubicBezTo>
                <a:cubicBezTo>
                  <a:pt x="191856" y="288670"/>
                  <a:pt x="191856" y="288670"/>
                  <a:pt x="191856" y="288670"/>
                </a:cubicBezTo>
                <a:cubicBezTo>
                  <a:pt x="191856" y="278937"/>
                  <a:pt x="191856" y="278937"/>
                  <a:pt x="191856" y="278937"/>
                </a:cubicBezTo>
                <a:cubicBezTo>
                  <a:pt x="377629" y="137401"/>
                  <a:pt x="377629" y="137401"/>
                  <a:pt x="377629" y="137401"/>
                </a:cubicBezTo>
                <a:cubicBezTo>
                  <a:pt x="383308" y="141862"/>
                  <a:pt x="383308" y="141862"/>
                  <a:pt x="383308" y="141862"/>
                </a:cubicBezTo>
                <a:cubicBezTo>
                  <a:pt x="200780" y="280559"/>
                  <a:pt x="200780" y="280559"/>
                  <a:pt x="200780" y="280559"/>
                </a:cubicBezTo>
                <a:cubicBezTo>
                  <a:pt x="388175" y="425745"/>
                  <a:pt x="388175" y="425745"/>
                  <a:pt x="388175" y="425745"/>
                </a:cubicBezTo>
                <a:cubicBezTo>
                  <a:pt x="575977" y="282993"/>
                  <a:pt x="575977" y="282993"/>
                  <a:pt x="575977" y="282993"/>
                </a:cubicBezTo>
                <a:cubicBezTo>
                  <a:pt x="388580" y="137807"/>
                  <a:pt x="388580" y="137807"/>
                  <a:pt x="388580" y="137807"/>
                </a:cubicBezTo>
                <a:cubicBezTo>
                  <a:pt x="383308" y="141862"/>
                  <a:pt x="383308" y="141862"/>
                  <a:pt x="383308" y="141862"/>
                </a:cubicBezTo>
                <a:cubicBezTo>
                  <a:pt x="378035" y="137401"/>
                  <a:pt x="378035" y="137401"/>
                  <a:pt x="378035" y="137401"/>
                </a:cubicBezTo>
                <a:cubicBezTo>
                  <a:pt x="386147" y="131318"/>
                  <a:pt x="386147" y="131318"/>
                  <a:pt x="386147" y="131318"/>
                </a:cubicBezTo>
                <a:cubicBezTo>
                  <a:pt x="386147" y="59650"/>
                  <a:pt x="386147" y="21577"/>
                  <a:pt x="386147" y="1350"/>
                </a:cubicBezTo>
                <a:close/>
              </a:path>
            </a:pathLst>
          </a:custGeom>
          <a:gradFill flip="none" rotWithShape="1">
            <a:gsLst>
              <a:gs pos="7000">
                <a:schemeClr val="bg1"/>
              </a:gs>
              <a:gs pos="26000">
                <a:schemeClr val="bg1">
                  <a:alpha val="80000"/>
                </a:schemeClr>
              </a:gs>
            </a:gsLst>
            <a:lin ang="0" scaled="1"/>
            <a:tileRect/>
          </a:gradFill>
        </p:spPr>
        <p:txBody>
          <a:bodyPr wrap="square" lIns="2160000" rIns="756000" anchor="ctr">
            <a:noAutofit/>
          </a:bodyPr>
          <a:lstStyle>
            <a:lvl1pPr>
              <a:defRPr/>
            </a:lvl1pPr>
          </a:lstStyle>
          <a:p>
            <a:pPr lvl="0"/>
            <a:r>
              <a:rPr lang="fr-FR"/>
              <a:t>Cliquez pour modifier les styles du texte du masque  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4" name="Titre 13">
            <a:extLst>
              <a:ext uri="{FF2B5EF4-FFF2-40B4-BE49-F238E27FC236}">
                <a16:creationId xmlns:a16="http://schemas.microsoft.com/office/drawing/2014/main" id="{B62CD770-3131-7686-5D22-0AC580D9B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127250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234029E-78B3-568C-831F-68645DF6B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2E4E404-6902-1F6E-82F5-879305462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3998557-AF65-5C65-FBD8-13E2BC977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Process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D8A6D559-B5F2-C10A-5216-55551821C047}"/>
              </a:ext>
            </a:extLst>
          </p:cNvPr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909039" y="1866901"/>
            <a:ext cx="1409699" cy="1409700"/>
          </a:xfrm>
          <a:solidFill>
            <a:srgbClr val="000000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/>
              <a:t>Item</a:t>
            </a:r>
          </a:p>
          <a:p>
            <a:pPr lvl="1"/>
            <a:r>
              <a:rPr lang="fr-FR"/>
              <a:t>0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7A89DC66-E329-2BA7-093B-F605D23EBE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888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Espace réservé du texte 11">
            <a:extLst>
              <a:ext uri="{FF2B5EF4-FFF2-40B4-BE49-F238E27FC236}">
                <a16:creationId xmlns:a16="http://schemas.microsoft.com/office/drawing/2014/main" id="{6EBAB840-A288-E4AE-DD2B-ABD52849168F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3123108" y="1866901"/>
            <a:ext cx="1409699" cy="14097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/>
              <a:t>Item</a:t>
            </a:r>
          </a:p>
          <a:p>
            <a:pPr lvl="1"/>
            <a:r>
              <a:rPr lang="fr-FR"/>
              <a:t>0</a:t>
            </a:r>
          </a:p>
        </p:txBody>
      </p:sp>
      <p:sp>
        <p:nvSpPr>
          <p:cNvPr id="23" name="Espace réservé du texte 14">
            <a:extLst>
              <a:ext uri="{FF2B5EF4-FFF2-40B4-BE49-F238E27FC236}">
                <a16:creationId xmlns:a16="http://schemas.microsoft.com/office/drawing/2014/main" id="{3E9C6ABE-0C15-ECEA-4B26-53769D8EAC5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37957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4" name="Espace réservé du texte 11">
            <a:extLst>
              <a:ext uri="{FF2B5EF4-FFF2-40B4-BE49-F238E27FC236}">
                <a16:creationId xmlns:a16="http://schemas.microsoft.com/office/drawing/2014/main" id="{24B29917-CE4F-A965-FAA6-E3B453333B7E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5337177" y="1866901"/>
            <a:ext cx="1409699" cy="14097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/>
              <a:t>Item</a:t>
            </a:r>
          </a:p>
          <a:p>
            <a:pPr lvl="1"/>
            <a:r>
              <a:rPr lang="fr-FR"/>
              <a:t>0</a:t>
            </a:r>
          </a:p>
        </p:txBody>
      </p:sp>
      <p:sp>
        <p:nvSpPr>
          <p:cNvPr id="25" name="Espace réservé du texte 14">
            <a:extLst>
              <a:ext uri="{FF2B5EF4-FFF2-40B4-BE49-F238E27FC236}">
                <a16:creationId xmlns:a16="http://schemas.microsoft.com/office/drawing/2014/main" id="{6F1352A1-512B-F388-3483-16D51BDD2D4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52026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6" name="Espace réservé du texte 11">
            <a:extLst>
              <a:ext uri="{FF2B5EF4-FFF2-40B4-BE49-F238E27FC236}">
                <a16:creationId xmlns:a16="http://schemas.microsoft.com/office/drawing/2014/main" id="{C4BAD260-C56B-B79F-C093-46D3C16BCC87}"/>
              </a:ext>
            </a:extLst>
          </p:cNvPr>
          <p:cNvSpPr>
            <a:spLocks noGrp="1" noChangeAspect="1"/>
          </p:cNvSpPr>
          <p:nvPr>
            <p:ph type="body" sz="quarter" idx="19" hasCustomPrompt="1"/>
          </p:nvPr>
        </p:nvSpPr>
        <p:spPr>
          <a:xfrm>
            <a:off x="7551246" y="1866901"/>
            <a:ext cx="1409699" cy="14097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/>
              <a:t>Item</a:t>
            </a:r>
          </a:p>
          <a:p>
            <a:pPr lvl="1"/>
            <a:r>
              <a:rPr lang="fr-FR"/>
              <a:t>0</a:t>
            </a:r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E3294DD8-C0C7-7FF7-2AF0-2A6B1C78617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66095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8" name="Espace réservé du texte 11">
            <a:extLst>
              <a:ext uri="{FF2B5EF4-FFF2-40B4-BE49-F238E27FC236}">
                <a16:creationId xmlns:a16="http://schemas.microsoft.com/office/drawing/2014/main" id="{043259EC-B8D8-255D-A2B2-B6984873CA66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>
          <a:xfrm>
            <a:off x="9765314" y="1866901"/>
            <a:ext cx="1409699" cy="14097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/>
              <a:t>Item</a:t>
            </a:r>
          </a:p>
          <a:p>
            <a:pPr lvl="1"/>
            <a:r>
              <a:rPr lang="fr-FR"/>
              <a:t>0</a:t>
            </a:r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24D806FB-89F5-15B1-42D4-FB45DB6CC61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480163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8DC98BA-7572-A388-C6B4-862306EE47DA}"/>
              </a:ext>
            </a:extLst>
          </p:cNvPr>
          <p:cNvSpPr txBox="1"/>
          <p:nvPr userDrawn="1"/>
        </p:nvSpPr>
        <p:spPr>
          <a:xfrm>
            <a:off x="-101600" y="68580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Astuce : 2 niveaux de textes sont utilisés dans le carré de couleur, le 2</a:t>
            </a:r>
            <a:r>
              <a:rPr lang="fr-FR" sz="1200" baseline="30000">
                <a:solidFill>
                  <a:schemeClr val="bg1">
                    <a:lumMod val="50000"/>
                  </a:schemeClr>
                </a:solidFill>
              </a:rPr>
              <a:t>ème</a:t>
            </a:r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 niveau est réservé au chiffre</a:t>
            </a:r>
          </a:p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Astuce : A tout moment vous pouvez changer la couleur de 1 ou plusieurs carré(s) : « Format de la forme » / « Remplissage 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Astuce : A tout moment vous pouvez supprimer ou dupliquer une des étapes</a:t>
            </a:r>
          </a:p>
        </p:txBody>
      </p:sp>
      <p:pic>
        <p:nvPicPr>
          <p:cNvPr id="1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501BFA8-B9A9-BC60-9090-AC04B424F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001606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234029E-78B3-568C-831F-68645DF6B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2E4E404-6902-1F6E-82F5-879305462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3998557-AF65-5C65-FBD8-13E2BC977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Process 2</a:t>
            </a:r>
          </a:p>
          <a:p>
            <a:endParaRPr lang="fr-FR" sz="12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80E4F447-1473-CEC3-0C4B-859E1566BDE9}"/>
              </a:ext>
            </a:extLst>
          </p:cNvPr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731838" y="1583490"/>
            <a:ext cx="2160000" cy="1651398"/>
          </a:xfrm>
          <a:custGeom>
            <a:avLst/>
            <a:gdLst>
              <a:gd name="connsiteX0" fmla="*/ 0 w 1843864"/>
              <a:gd name="connsiteY0" fmla="*/ 0 h 1409700"/>
              <a:gd name="connsiteX1" fmla="*/ 1409699 w 1843864"/>
              <a:gd name="connsiteY1" fmla="*/ 0 h 1409700"/>
              <a:gd name="connsiteX2" fmla="*/ 1409699 w 1843864"/>
              <a:gd name="connsiteY2" fmla="*/ 471941 h 1409700"/>
              <a:gd name="connsiteX3" fmla="*/ 1535357 w 1843864"/>
              <a:gd name="connsiteY3" fmla="*/ 471941 h 1409700"/>
              <a:gd name="connsiteX4" fmla="*/ 1535357 w 1843864"/>
              <a:gd name="connsiteY4" fmla="*/ 239032 h 1409700"/>
              <a:gd name="connsiteX5" fmla="*/ 1843864 w 1843864"/>
              <a:gd name="connsiteY5" fmla="*/ 704851 h 1409700"/>
              <a:gd name="connsiteX6" fmla="*/ 1535357 w 1843864"/>
              <a:gd name="connsiteY6" fmla="*/ 1170669 h 1409700"/>
              <a:gd name="connsiteX7" fmla="*/ 1535357 w 1843864"/>
              <a:gd name="connsiteY7" fmla="*/ 937760 h 1409700"/>
              <a:gd name="connsiteX8" fmla="*/ 1409699 w 1843864"/>
              <a:gd name="connsiteY8" fmla="*/ 937760 h 1409700"/>
              <a:gd name="connsiteX9" fmla="*/ 1409699 w 1843864"/>
              <a:gd name="connsiteY9" fmla="*/ 1409700 h 1409700"/>
              <a:gd name="connsiteX10" fmla="*/ 0 w 1843864"/>
              <a:gd name="connsiteY10" fmla="*/ 140970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3864" h="1409700">
                <a:moveTo>
                  <a:pt x="0" y="0"/>
                </a:moveTo>
                <a:lnTo>
                  <a:pt x="1409699" y="0"/>
                </a:lnTo>
                <a:lnTo>
                  <a:pt x="1409699" y="471941"/>
                </a:lnTo>
                <a:lnTo>
                  <a:pt x="1535357" y="471941"/>
                </a:lnTo>
                <a:lnTo>
                  <a:pt x="1535357" y="239032"/>
                </a:lnTo>
                <a:lnTo>
                  <a:pt x="1843864" y="704851"/>
                </a:lnTo>
                <a:lnTo>
                  <a:pt x="1535357" y="1170669"/>
                </a:lnTo>
                <a:lnTo>
                  <a:pt x="1535357" y="937760"/>
                </a:lnTo>
                <a:lnTo>
                  <a:pt x="1409699" y="937760"/>
                </a:lnTo>
                <a:lnTo>
                  <a:pt x="1409699" y="1409700"/>
                </a:lnTo>
                <a:lnTo>
                  <a:pt x="0" y="140970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36000" tIns="36000" rIns="468000" bIns="36000" anchor="ctr">
            <a:no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/>
              <a:t>Item</a:t>
            </a:r>
          </a:p>
          <a:p>
            <a:pPr lvl="1"/>
            <a:r>
              <a:rPr lang="fr-FR"/>
              <a:t>0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8DC98BA-7572-A388-C6B4-862306EE47DA}"/>
              </a:ext>
            </a:extLst>
          </p:cNvPr>
          <p:cNvSpPr txBox="1"/>
          <p:nvPr userDrawn="1"/>
        </p:nvSpPr>
        <p:spPr>
          <a:xfrm>
            <a:off x="-101600" y="68580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Astuce : 2 niveaux de textes sont utilisés dans le carré de couleur, le 2</a:t>
            </a:r>
            <a:r>
              <a:rPr lang="fr-FR" sz="1200" baseline="30000">
                <a:solidFill>
                  <a:schemeClr val="bg1">
                    <a:lumMod val="50000"/>
                  </a:schemeClr>
                </a:solidFill>
              </a:rPr>
              <a:t>ème</a:t>
            </a:r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 niveau est réservé au chiffre</a:t>
            </a:r>
          </a:p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Astuce : A tout moment vous pouvez changer la couleur de 1 ou plusieurs carré(s) : « Format de la forme » / « Remplissage 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Astuce : A tout moment vous pouvez supprimer ou dupliquer une des étapes</a:t>
            </a:r>
          </a:p>
        </p:txBody>
      </p:sp>
      <p:sp>
        <p:nvSpPr>
          <p:cNvPr id="20" name="Espace réservé du texte 14">
            <a:extLst>
              <a:ext uri="{FF2B5EF4-FFF2-40B4-BE49-F238E27FC236}">
                <a16:creationId xmlns:a16="http://schemas.microsoft.com/office/drawing/2014/main" id="{7F676C8B-EE69-3CAC-C9F6-BFDEFD05279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3555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1" name="Espace réservé du texte 14">
            <a:extLst>
              <a:ext uri="{FF2B5EF4-FFF2-40B4-BE49-F238E27FC236}">
                <a16:creationId xmlns:a16="http://schemas.microsoft.com/office/drawing/2014/main" id="{89215B80-BD0F-D77B-4046-84DBB6530C8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850698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1" name="Espace réservé du texte 14">
            <a:extLst>
              <a:ext uri="{FF2B5EF4-FFF2-40B4-BE49-F238E27FC236}">
                <a16:creationId xmlns:a16="http://schemas.microsoft.com/office/drawing/2014/main" id="{50E15DEA-ADB9-4EAD-9B8B-400BF2AF4FD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42355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2" name="Espace réservé du texte 14">
            <a:extLst>
              <a:ext uri="{FF2B5EF4-FFF2-40B4-BE49-F238E27FC236}">
                <a16:creationId xmlns:a16="http://schemas.microsoft.com/office/drawing/2014/main" id="{31D594DF-B2F9-BDEA-68CF-C1C92B869AD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161440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3" name="Espace réservé du texte 14">
            <a:extLst>
              <a:ext uri="{FF2B5EF4-FFF2-40B4-BE49-F238E27FC236}">
                <a16:creationId xmlns:a16="http://schemas.microsoft.com/office/drawing/2014/main" id="{4EB8106A-BAE6-87F6-A881-562ED8FA414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386855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4" name="Espace réservé du texte 33">
            <a:extLst>
              <a:ext uri="{FF2B5EF4-FFF2-40B4-BE49-F238E27FC236}">
                <a16:creationId xmlns:a16="http://schemas.microsoft.com/office/drawing/2014/main" id="{6FA8E9A1-911D-DD9D-7A76-ADDB4C2E4317}"/>
              </a:ext>
            </a:extLst>
          </p:cNvPr>
          <p:cNvSpPr>
            <a:spLocks noGrp="1" noChangeAspect="1"/>
          </p:cNvSpPr>
          <p:nvPr>
            <p:ph type="body" sz="quarter" idx="23" hasCustomPrompt="1"/>
          </p:nvPr>
        </p:nvSpPr>
        <p:spPr>
          <a:xfrm>
            <a:off x="2908981" y="1583490"/>
            <a:ext cx="2160000" cy="1651398"/>
          </a:xfrm>
          <a:custGeom>
            <a:avLst/>
            <a:gdLst>
              <a:gd name="connsiteX0" fmla="*/ 0 w 1843864"/>
              <a:gd name="connsiteY0" fmla="*/ 0 h 1409700"/>
              <a:gd name="connsiteX1" fmla="*/ 1409699 w 1843864"/>
              <a:gd name="connsiteY1" fmla="*/ 0 h 1409700"/>
              <a:gd name="connsiteX2" fmla="*/ 1409699 w 1843864"/>
              <a:gd name="connsiteY2" fmla="*/ 471941 h 1409700"/>
              <a:gd name="connsiteX3" fmla="*/ 1535357 w 1843864"/>
              <a:gd name="connsiteY3" fmla="*/ 471941 h 1409700"/>
              <a:gd name="connsiteX4" fmla="*/ 1535357 w 1843864"/>
              <a:gd name="connsiteY4" fmla="*/ 239032 h 1409700"/>
              <a:gd name="connsiteX5" fmla="*/ 1843864 w 1843864"/>
              <a:gd name="connsiteY5" fmla="*/ 704851 h 1409700"/>
              <a:gd name="connsiteX6" fmla="*/ 1535357 w 1843864"/>
              <a:gd name="connsiteY6" fmla="*/ 1170669 h 1409700"/>
              <a:gd name="connsiteX7" fmla="*/ 1535357 w 1843864"/>
              <a:gd name="connsiteY7" fmla="*/ 937760 h 1409700"/>
              <a:gd name="connsiteX8" fmla="*/ 1409699 w 1843864"/>
              <a:gd name="connsiteY8" fmla="*/ 937760 h 1409700"/>
              <a:gd name="connsiteX9" fmla="*/ 1409699 w 1843864"/>
              <a:gd name="connsiteY9" fmla="*/ 1409700 h 1409700"/>
              <a:gd name="connsiteX10" fmla="*/ 0 w 1843864"/>
              <a:gd name="connsiteY10" fmla="*/ 140970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3864" h="1409700">
                <a:moveTo>
                  <a:pt x="0" y="0"/>
                </a:moveTo>
                <a:lnTo>
                  <a:pt x="1409699" y="0"/>
                </a:lnTo>
                <a:lnTo>
                  <a:pt x="1409699" y="471941"/>
                </a:lnTo>
                <a:lnTo>
                  <a:pt x="1535357" y="471941"/>
                </a:lnTo>
                <a:lnTo>
                  <a:pt x="1535357" y="239032"/>
                </a:lnTo>
                <a:lnTo>
                  <a:pt x="1843864" y="704851"/>
                </a:lnTo>
                <a:lnTo>
                  <a:pt x="1535357" y="1170669"/>
                </a:lnTo>
                <a:lnTo>
                  <a:pt x="1535357" y="937760"/>
                </a:lnTo>
                <a:lnTo>
                  <a:pt x="1409699" y="937760"/>
                </a:lnTo>
                <a:lnTo>
                  <a:pt x="1409699" y="1409700"/>
                </a:lnTo>
                <a:lnTo>
                  <a:pt x="0" y="14097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36000" tIns="36000" rIns="468000" bIns="36000" anchor="ctr">
            <a:no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/>
              <a:t>Item</a:t>
            </a:r>
          </a:p>
          <a:p>
            <a:pPr lvl="1"/>
            <a:r>
              <a:rPr lang="fr-FR"/>
              <a:t>0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9C62950-23F5-0C27-DBF0-B851B616C800}"/>
              </a:ext>
            </a:extLst>
          </p:cNvPr>
          <p:cNvSpPr>
            <a:spLocks noGrp="1" noChangeAspect="1"/>
          </p:cNvSpPr>
          <p:nvPr>
            <p:ph type="body" sz="quarter" idx="24" hasCustomPrompt="1"/>
          </p:nvPr>
        </p:nvSpPr>
        <p:spPr>
          <a:xfrm>
            <a:off x="5100638" y="1583490"/>
            <a:ext cx="2160000" cy="1651398"/>
          </a:xfrm>
          <a:custGeom>
            <a:avLst/>
            <a:gdLst>
              <a:gd name="connsiteX0" fmla="*/ 0 w 1843864"/>
              <a:gd name="connsiteY0" fmla="*/ 0 h 1409700"/>
              <a:gd name="connsiteX1" fmla="*/ 1409699 w 1843864"/>
              <a:gd name="connsiteY1" fmla="*/ 0 h 1409700"/>
              <a:gd name="connsiteX2" fmla="*/ 1409699 w 1843864"/>
              <a:gd name="connsiteY2" fmla="*/ 471941 h 1409700"/>
              <a:gd name="connsiteX3" fmla="*/ 1535357 w 1843864"/>
              <a:gd name="connsiteY3" fmla="*/ 471941 h 1409700"/>
              <a:gd name="connsiteX4" fmla="*/ 1535357 w 1843864"/>
              <a:gd name="connsiteY4" fmla="*/ 239032 h 1409700"/>
              <a:gd name="connsiteX5" fmla="*/ 1843864 w 1843864"/>
              <a:gd name="connsiteY5" fmla="*/ 704851 h 1409700"/>
              <a:gd name="connsiteX6" fmla="*/ 1535357 w 1843864"/>
              <a:gd name="connsiteY6" fmla="*/ 1170669 h 1409700"/>
              <a:gd name="connsiteX7" fmla="*/ 1535357 w 1843864"/>
              <a:gd name="connsiteY7" fmla="*/ 937760 h 1409700"/>
              <a:gd name="connsiteX8" fmla="*/ 1409699 w 1843864"/>
              <a:gd name="connsiteY8" fmla="*/ 937760 h 1409700"/>
              <a:gd name="connsiteX9" fmla="*/ 1409699 w 1843864"/>
              <a:gd name="connsiteY9" fmla="*/ 1409700 h 1409700"/>
              <a:gd name="connsiteX10" fmla="*/ 0 w 1843864"/>
              <a:gd name="connsiteY10" fmla="*/ 140970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3864" h="1409700">
                <a:moveTo>
                  <a:pt x="0" y="0"/>
                </a:moveTo>
                <a:lnTo>
                  <a:pt x="1409699" y="0"/>
                </a:lnTo>
                <a:lnTo>
                  <a:pt x="1409699" y="471941"/>
                </a:lnTo>
                <a:lnTo>
                  <a:pt x="1535357" y="471941"/>
                </a:lnTo>
                <a:lnTo>
                  <a:pt x="1535357" y="239032"/>
                </a:lnTo>
                <a:lnTo>
                  <a:pt x="1843864" y="704851"/>
                </a:lnTo>
                <a:lnTo>
                  <a:pt x="1535357" y="1170669"/>
                </a:lnTo>
                <a:lnTo>
                  <a:pt x="1535357" y="937760"/>
                </a:lnTo>
                <a:lnTo>
                  <a:pt x="1409699" y="937760"/>
                </a:lnTo>
                <a:lnTo>
                  <a:pt x="1409699" y="1409700"/>
                </a:lnTo>
                <a:lnTo>
                  <a:pt x="0" y="14097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36000" tIns="36000" rIns="468000" bIns="36000" anchor="ctr">
            <a:no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/>
              <a:t>Item</a:t>
            </a:r>
          </a:p>
          <a:p>
            <a:pPr lvl="1"/>
            <a:r>
              <a:rPr lang="fr-FR"/>
              <a:t>0</a:t>
            </a:r>
          </a:p>
        </p:txBody>
      </p:sp>
      <p:sp>
        <p:nvSpPr>
          <p:cNvPr id="36" name="Espace réservé du texte 35">
            <a:extLst>
              <a:ext uri="{FF2B5EF4-FFF2-40B4-BE49-F238E27FC236}">
                <a16:creationId xmlns:a16="http://schemas.microsoft.com/office/drawing/2014/main" id="{ABF9A6B1-3BC9-0F8E-8148-B1CF03BB61CA}"/>
              </a:ext>
            </a:extLst>
          </p:cNvPr>
          <p:cNvSpPr>
            <a:spLocks noGrp="1" noChangeAspect="1"/>
          </p:cNvSpPr>
          <p:nvPr>
            <p:ph type="body" sz="quarter" idx="25" hasCustomPrompt="1"/>
          </p:nvPr>
        </p:nvSpPr>
        <p:spPr>
          <a:xfrm>
            <a:off x="7219723" y="1583490"/>
            <a:ext cx="2160000" cy="1651398"/>
          </a:xfrm>
          <a:custGeom>
            <a:avLst/>
            <a:gdLst>
              <a:gd name="connsiteX0" fmla="*/ 0 w 1843864"/>
              <a:gd name="connsiteY0" fmla="*/ 0 h 1409700"/>
              <a:gd name="connsiteX1" fmla="*/ 1409699 w 1843864"/>
              <a:gd name="connsiteY1" fmla="*/ 0 h 1409700"/>
              <a:gd name="connsiteX2" fmla="*/ 1409699 w 1843864"/>
              <a:gd name="connsiteY2" fmla="*/ 471941 h 1409700"/>
              <a:gd name="connsiteX3" fmla="*/ 1535357 w 1843864"/>
              <a:gd name="connsiteY3" fmla="*/ 471941 h 1409700"/>
              <a:gd name="connsiteX4" fmla="*/ 1535357 w 1843864"/>
              <a:gd name="connsiteY4" fmla="*/ 239032 h 1409700"/>
              <a:gd name="connsiteX5" fmla="*/ 1843864 w 1843864"/>
              <a:gd name="connsiteY5" fmla="*/ 704851 h 1409700"/>
              <a:gd name="connsiteX6" fmla="*/ 1535357 w 1843864"/>
              <a:gd name="connsiteY6" fmla="*/ 1170669 h 1409700"/>
              <a:gd name="connsiteX7" fmla="*/ 1535357 w 1843864"/>
              <a:gd name="connsiteY7" fmla="*/ 937760 h 1409700"/>
              <a:gd name="connsiteX8" fmla="*/ 1409699 w 1843864"/>
              <a:gd name="connsiteY8" fmla="*/ 937760 h 1409700"/>
              <a:gd name="connsiteX9" fmla="*/ 1409699 w 1843864"/>
              <a:gd name="connsiteY9" fmla="*/ 1409700 h 1409700"/>
              <a:gd name="connsiteX10" fmla="*/ 0 w 1843864"/>
              <a:gd name="connsiteY10" fmla="*/ 140970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3864" h="1409700">
                <a:moveTo>
                  <a:pt x="0" y="0"/>
                </a:moveTo>
                <a:lnTo>
                  <a:pt x="1409699" y="0"/>
                </a:lnTo>
                <a:lnTo>
                  <a:pt x="1409699" y="471941"/>
                </a:lnTo>
                <a:lnTo>
                  <a:pt x="1535357" y="471941"/>
                </a:lnTo>
                <a:lnTo>
                  <a:pt x="1535357" y="239032"/>
                </a:lnTo>
                <a:lnTo>
                  <a:pt x="1843864" y="704851"/>
                </a:lnTo>
                <a:lnTo>
                  <a:pt x="1535357" y="1170669"/>
                </a:lnTo>
                <a:lnTo>
                  <a:pt x="1535357" y="937760"/>
                </a:lnTo>
                <a:lnTo>
                  <a:pt x="1409699" y="937760"/>
                </a:lnTo>
                <a:lnTo>
                  <a:pt x="1409699" y="1409700"/>
                </a:lnTo>
                <a:lnTo>
                  <a:pt x="0" y="14097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36000" tIns="36000" rIns="468000" bIns="36000" anchor="ctr">
            <a:no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/>
              <a:t>Item</a:t>
            </a:r>
          </a:p>
          <a:p>
            <a:pPr lvl="1"/>
            <a:r>
              <a:rPr lang="fr-FR"/>
              <a:t>0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97EC53BB-3B6C-3AF7-68E1-48C8465AC201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>
          <a:xfrm>
            <a:off x="9386855" y="1583490"/>
            <a:ext cx="1652399" cy="16524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/>
              <a:t>Item</a:t>
            </a:r>
          </a:p>
          <a:p>
            <a:pPr lvl="1"/>
            <a:r>
              <a:rPr lang="fr-FR"/>
              <a:t>0</a:t>
            </a:r>
          </a:p>
        </p:txBody>
      </p:sp>
      <p:pic>
        <p:nvPicPr>
          <p:cNvPr id="1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D2C0AC3-31B7-69C8-1880-96C477E56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4083245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FIN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1EC821E-CA1A-6C83-0786-AF12C1B34D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7" y="3449638"/>
            <a:ext cx="2425700" cy="703262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r-FR"/>
              <a:t>Merci</a:t>
            </a:r>
          </a:p>
        </p:txBody>
      </p:sp>
      <p:pic>
        <p:nvPicPr>
          <p:cNvPr id="16" name="Logo CEA">
            <a:extLst>
              <a:ext uri="{FF2B5EF4-FFF2-40B4-BE49-F238E27FC236}">
                <a16:creationId xmlns:a16="http://schemas.microsoft.com/office/drawing/2014/main" id="{1051C7ED-2FE9-229E-F0BD-000C6D22DE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728663"/>
            <a:ext cx="1803600" cy="1803600"/>
          </a:xfrm>
          <a:prstGeom prst="rect">
            <a:avLst/>
          </a:prstGeom>
        </p:spPr>
      </p:pic>
      <p:sp>
        <p:nvSpPr>
          <p:cNvPr id="8" name="Espace réservé du texte 4"/>
          <p:cNvSpPr>
            <a:spLocks noGrp="1"/>
          </p:cNvSpPr>
          <p:nvPr>
            <p:ph type="body" sz="quarter" idx="14" hasCustomPrompt="1"/>
          </p:nvPr>
        </p:nvSpPr>
        <p:spPr>
          <a:xfrm>
            <a:off x="731838" y="4568370"/>
            <a:ext cx="6564312" cy="48006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 sz="1400" b="1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lang="fr-FR" b="1"/>
              <a:t>CRÉDITS PHOTO</a:t>
            </a:r>
          </a:p>
        </p:txBody>
      </p:sp>
      <p:pic>
        <p:nvPicPr>
          <p:cNvPr id="9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A3E8B46-58E5-AAA0-387D-4D0B3F7256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508500"/>
            <a:ext cx="3001963" cy="1930400"/>
          </a:xfrm>
        </p:spPr>
        <p:txBody>
          <a:bodyPr>
            <a:normAutofit/>
          </a:bodyPr>
          <a:lstStyle>
            <a:lvl1pPr>
              <a:spcBef>
                <a:spcPts val="600"/>
              </a:spcBef>
              <a:defRPr sz="1400"/>
            </a:lvl1pPr>
          </a:lstStyle>
          <a:p>
            <a:pPr lvl="0"/>
            <a:r>
              <a:rPr lang="fr-FR"/>
              <a:t>Contact + coordonnées</a:t>
            </a:r>
          </a:p>
        </p:txBody>
      </p:sp>
      <p:sp>
        <p:nvSpPr>
          <p:cNvPr id="6" name="Espace réservé du texte 4">
            <a:extLst>
              <a:ext uri="{FF2B5EF4-FFF2-40B4-BE49-F238E27FC236}">
                <a16:creationId xmlns:a16="http://schemas.microsoft.com/office/drawing/2014/main" id="{64A62886-21D9-96B1-E41B-BFA9B09684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/>
            </a:lvl1pPr>
          </a:lstStyle>
          <a:p>
            <a:pPr lvl="0"/>
            <a:r>
              <a:rPr lang="fr-FR"/>
              <a:t>Emplacement logotypes financeurs/partenaires</a:t>
            </a:r>
          </a:p>
        </p:txBody>
      </p:sp>
    </p:spTree>
    <p:extLst>
      <p:ext uri="{BB962C8B-B14F-4D97-AF65-F5344CB8AC3E}">
        <p14:creationId xmlns:p14="http://schemas.microsoft.com/office/powerpoint/2010/main" val="39232968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FIN Gris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1EC821E-CA1A-6C83-0786-AF12C1B34D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7" y="3449638"/>
            <a:ext cx="2425700" cy="703262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/>
              <a:t>Merci</a:t>
            </a:r>
          </a:p>
        </p:txBody>
      </p:sp>
      <p:pic>
        <p:nvPicPr>
          <p:cNvPr id="15" name="Logo CEA">
            <a:extLst>
              <a:ext uri="{FF2B5EF4-FFF2-40B4-BE49-F238E27FC236}">
                <a16:creationId xmlns:a16="http://schemas.microsoft.com/office/drawing/2014/main" id="{1051C7ED-2FE9-229E-F0BD-000C6D22DE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728663"/>
            <a:ext cx="1803600" cy="1803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0D902288-F09E-3DF3-4FA0-8680492FC7E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1838" y="4568370"/>
            <a:ext cx="6564312" cy="48006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 sz="1400" b="1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lang="fr-FR" b="1"/>
              <a:t>CRÉDITS PHOTO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81B85C49-3012-97FD-C776-3C7299B5E48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508500"/>
            <a:ext cx="3001963" cy="1930400"/>
          </a:xfrm>
        </p:spPr>
        <p:txBody>
          <a:bodyPr>
            <a:normAutofit/>
          </a:bodyPr>
          <a:lstStyle>
            <a:lvl1pPr>
              <a:spcBef>
                <a:spcPts val="600"/>
              </a:spcBef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Contact + coordonnées</a:t>
            </a:r>
          </a:p>
        </p:txBody>
      </p:sp>
      <p:sp>
        <p:nvSpPr>
          <p:cNvPr id="10" name="Espace réservé du texte 4">
            <a:extLst>
              <a:ext uri="{FF2B5EF4-FFF2-40B4-BE49-F238E27FC236}">
                <a16:creationId xmlns:a16="http://schemas.microsoft.com/office/drawing/2014/main" id="{DFC68CDA-E659-1835-4722-CB92A2FFFEF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Emplacement logotypes financeurs/partenaires</a:t>
            </a:r>
          </a:p>
        </p:txBody>
      </p:sp>
    </p:spTree>
    <p:extLst>
      <p:ext uri="{BB962C8B-B14F-4D97-AF65-F5344CB8AC3E}">
        <p14:creationId xmlns:p14="http://schemas.microsoft.com/office/powerpoint/2010/main" val="40514183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Contact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373F48AE-496F-F02F-5148-8492F7C616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838" y="5105625"/>
            <a:ext cx="4651374" cy="1510845"/>
          </a:xfrm>
        </p:spPr>
        <p:txBody>
          <a:bodyPr anchor="t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bg1"/>
                </a:solidFill>
              </a:defRPr>
            </a:lvl2pPr>
            <a:lvl3pPr marL="180975" indent="-18097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3pPr>
            <a:lvl4pPr marL="357188" indent="-17621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>
                <a:solidFill>
                  <a:schemeClr val="bg1"/>
                </a:solidFill>
              </a:defRPr>
            </a:lvl4pPr>
            <a:lvl5pPr marL="538163" indent="-180975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Prénom NOM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E103F96-5E5B-60F7-F077-8E6E1ABD9DF4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Astuce : Prénom NOM = 1</a:t>
            </a:r>
            <a:r>
              <a:rPr lang="fr-FR" sz="1200" baseline="30000">
                <a:solidFill>
                  <a:schemeClr val="bg1">
                    <a:lumMod val="50000"/>
                  </a:schemeClr>
                </a:solidFill>
              </a:rPr>
              <a:t>er</a:t>
            </a:r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 niveau  -  Email / Tél, = 2</a:t>
            </a:r>
            <a:r>
              <a:rPr lang="fr-FR" sz="1200" baseline="30000">
                <a:solidFill>
                  <a:schemeClr val="bg1">
                    <a:lumMod val="50000"/>
                  </a:schemeClr>
                </a:solidFill>
              </a:rPr>
              <a:t>ème</a:t>
            </a:r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 niveau</a:t>
            </a:r>
          </a:p>
          <a:p>
            <a:endParaRPr lang="fr-FR" sz="120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31838" y="726066"/>
            <a:ext cx="1806198" cy="1806198"/>
            <a:chOff x="461" y="3861"/>
            <a:chExt cx="304" cy="304"/>
          </a:xfrm>
        </p:grpSpPr>
        <p:sp>
          <p:nvSpPr>
            <p:cNvPr id="1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pic>
        <p:nvPicPr>
          <p:cNvPr id="16" name="Image 15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  <p:sp>
        <p:nvSpPr>
          <p:cNvPr id="2" name="Espace réservé du texte 4">
            <a:extLst>
              <a:ext uri="{FF2B5EF4-FFF2-40B4-BE49-F238E27FC236}">
                <a16:creationId xmlns:a16="http://schemas.microsoft.com/office/drawing/2014/main" id="{22219D0D-87E0-357C-56D2-13A29A891F4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02600" y="5892800"/>
            <a:ext cx="3357563" cy="558800"/>
          </a:xfrm>
        </p:spPr>
        <p:txBody>
          <a:bodyPr rIns="0">
            <a:normAutofit/>
          </a:bodyPr>
          <a:lstStyle>
            <a:lvl1pPr algn="r">
              <a:defRPr sz="1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Emplacement logotypes financeurs/partenaires</a:t>
            </a:r>
          </a:p>
        </p:txBody>
      </p:sp>
    </p:spTree>
    <p:extLst>
      <p:ext uri="{BB962C8B-B14F-4D97-AF65-F5344CB8AC3E}">
        <p14:creationId xmlns:p14="http://schemas.microsoft.com/office/powerpoint/2010/main" val="426703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re CEA is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7B68EE-BDE5-1E9D-059B-83B50A6AC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2654299"/>
            <a:ext cx="5294312" cy="1587501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4801059-2D37-8D44-42C0-ED46DE3A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4262438"/>
            <a:ext cx="5294312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pic>
        <p:nvPicPr>
          <p:cNvPr id="5" name="Logo CEA liten">
            <a:extLst>
              <a:ext uri="{FF2B5EF4-FFF2-40B4-BE49-F238E27FC236}">
                <a16:creationId xmlns:a16="http://schemas.microsoft.com/office/drawing/2014/main" id="{59C151D8-9F2F-A121-360A-4DC7F82C41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1838" y="728663"/>
            <a:ext cx="4053599" cy="180499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10AE585-3E8A-32F0-6876-68FBB4218CF7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Titre CEA </a:t>
            </a:r>
            <a:r>
              <a:rPr lang="fr-FR" sz="1200" err="1">
                <a:solidFill>
                  <a:schemeClr val="bg1">
                    <a:lumMod val="50000"/>
                  </a:schemeClr>
                </a:solidFill>
              </a:rPr>
              <a:t>isas</a:t>
            </a:r>
            <a:endParaRPr lang="fr-FR" sz="12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10377C-96DE-1F86-CAD9-8510009CBC0B}"/>
              </a:ext>
            </a:extLst>
          </p:cNvPr>
          <p:cNvSpPr/>
          <p:nvPr userDrawn="1"/>
        </p:nvSpPr>
        <p:spPr>
          <a:xfrm>
            <a:off x="11182350" y="0"/>
            <a:ext cx="100965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pic>
        <p:nvPicPr>
          <p:cNvPr id="11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054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2FBAC49-4802-3440-8107-C65AE7ADA0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1838" y="1381125"/>
            <a:ext cx="8329612" cy="4795838"/>
          </a:xfrm>
        </p:spPr>
        <p:txBody>
          <a:bodyPr lIns="0"/>
          <a:lstStyle>
            <a:lvl1pPr marL="358775" indent="-358775">
              <a:spcBef>
                <a:spcPts val="1800"/>
              </a:spcBef>
              <a:buClr>
                <a:schemeClr val="bg1"/>
              </a:buClr>
              <a:buSzPct val="100000"/>
              <a:buFont typeface="+mj-lt"/>
              <a:buAutoNum type="arabicPeriod"/>
              <a:defRPr>
                <a:solidFill>
                  <a:schemeClr val="bg1"/>
                </a:solidFill>
                <a:latin typeface="+mj-lt"/>
              </a:defRPr>
            </a:lvl1pPr>
            <a:lvl2pPr marL="358775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85063C-DA94-C737-8964-5690FC880710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Sommaire</a:t>
            </a:r>
          </a:p>
        </p:txBody>
      </p:sp>
      <p:grpSp>
        <p:nvGrpSpPr>
          <p:cNvPr id="1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66859" y="6343650"/>
            <a:ext cx="316707" cy="316707"/>
            <a:chOff x="461" y="3861"/>
            <a:chExt cx="304" cy="304"/>
          </a:xfrm>
        </p:grpSpPr>
        <p:sp>
          <p:nvSpPr>
            <p:cNvPr id="1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24" name="Espace réservé du titre 1">
            <a:extLst>
              <a:ext uri="{FF2B5EF4-FFF2-40B4-BE49-F238E27FC236}">
                <a16:creationId xmlns:a16="http://schemas.microsoft.com/office/drawing/2014/main" id="{1502D9F9-80C2-D30F-8D8B-9F5A494EF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4036"/>
            <a:ext cx="10728325" cy="871827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717F4D1-D2E3-F44D-BEED-8456047420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66" r="82853" b="2802"/>
          <a:stretch/>
        </p:blipFill>
        <p:spPr>
          <a:xfrm>
            <a:off x="11647944" y="-1"/>
            <a:ext cx="544056" cy="6858001"/>
          </a:xfrm>
          <a:prstGeom prst="rect">
            <a:avLst/>
          </a:prstGeom>
        </p:spPr>
      </p:pic>
      <p:sp>
        <p:nvSpPr>
          <p:cNvPr id="14" name="Espace réservé de la date 13">
            <a:extLst>
              <a:ext uri="{FF2B5EF4-FFF2-40B4-BE49-F238E27FC236}">
                <a16:creationId xmlns:a16="http://schemas.microsoft.com/office/drawing/2014/main" id="{914C3EDF-84FF-56C5-6EEE-62348DC5A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04/09/2026</a:t>
            </a:r>
          </a:p>
        </p:txBody>
      </p:sp>
      <p:sp>
        <p:nvSpPr>
          <p:cNvPr id="15" name="Espace réservé du pied de page 14">
            <a:extLst>
              <a:ext uri="{FF2B5EF4-FFF2-40B4-BE49-F238E27FC236}">
                <a16:creationId xmlns:a16="http://schemas.microsoft.com/office/drawing/2014/main" id="{CA229E7D-5925-577A-6E99-3E009A5C1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Zakopane 2026 : J. Bequet</a:t>
            </a:r>
          </a:p>
        </p:txBody>
      </p:sp>
      <p:sp>
        <p:nvSpPr>
          <p:cNvPr id="25" name="Espace réservé du numéro de diapositive 24">
            <a:extLst>
              <a:ext uri="{FF2B5EF4-FFF2-40B4-BE49-F238E27FC236}">
                <a16:creationId xmlns:a16="http://schemas.microsoft.com/office/drawing/2014/main" id="{E0039A2A-B2A3-3003-AC28-98B948372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15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27076" y="1765299"/>
            <a:ext cx="8659812" cy="4148139"/>
          </a:xfrm>
        </p:spPr>
        <p:txBody>
          <a:bodyPr lIns="0" numCol="2" spcCol="360000"/>
          <a:lstStyle>
            <a:lvl1pPr marL="358775" indent="-358775">
              <a:spcBef>
                <a:spcPts val="1800"/>
              </a:spcBef>
              <a:buClr>
                <a:schemeClr val="tx2"/>
              </a:buClr>
              <a:buSzPct val="100000"/>
              <a:buFont typeface="+mj-lt"/>
              <a:buAutoNum type="arabicPeriod"/>
              <a:defRPr>
                <a:solidFill>
                  <a:schemeClr val="tx1"/>
                </a:solidFill>
                <a:latin typeface="+mj-lt"/>
              </a:defRPr>
            </a:lvl1pPr>
            <a:lvl2pPr marL="358775" indent="0">
              <a:buFontTx/>
              <a:buNone/>
              <a:defRPr sz="1400">
                <a:solidFill>
                  <a:schemeClr val="tx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85063C-DA94-C737-8964-5690FC880710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Sommaire light</a:t>
            </a:r>
          </a:p>
          <a:p>
            <a:endParaRPr lang="fr-FR" sz="12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21E7187-2172-D725-E095-C0FCE93238AE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Astuce :Ce sommaire est sur deux colonnes, pour passer sur une colonne : Clic droit sur la zone de texte + « Format de la forme » / « Options de texte » / « Colonnes » = 1 </a:t>
            </a:r>
          </a:p>
          <a:p>
            <a:endParaRPr lang="fr-FR" sz="12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1502D9F9-80C2-D30F-8D8B-9F5A494EF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076" y="314036"/>
            <a:ext cx="10733087" cy="871827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B329AAF-3546-DCEA-619B-466FB9B54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66" r="82842" b="2802"/>
          <a:stretch/>
        </p:blipFill>
        <p:spPr>
          <a:xfrm>
            <a:off x="11647944" y="0"/>
            <a:ext cx="544056" cy="6858000"/>
          </a:xfrm>
          <a:prstGeom prst="rect">
            <a:avLst/>
          </a:prstGeom>
        </p:spPr>
      </p:pic>
      <p:sp>
        <p:nvSpPr>
          <p:cNvPr id="12" name="Espace réservé de la date 11">
            <a:extLst>
              <a:ext uri="{FF2B5EF4-FFF2-40B4-BE49-F238E27FC236}">
                <a16:creationId xmlns:a16="http://schemas.microsoft.com/office/drawing/2014/main" id="{AB8B2ECB-EC50-E1E8-3A70-D0DF5B546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15" name="Espace réservé du pied de page 14">
            <a:extLst>
              <a:ext uri="{FF2B5EF4-FFF2-40B4-BE49-F238E27FC236}">
                <a16:creationId xmlns:a16="http://schemas.microsoft.com/office/drawing/2014/main" id="{38548604-3796-63A0-C437-28EAB17AD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16" name="Espace réservé du numéro de diapositive 15">
            <a:extLst>
              <a:ext uri="{FF2B5EF4-FFF2-40B4-BE49-F238E27FC236}">
                <a16:creationId xmlns:a16="http://schemas.microsoft.com/office/drawing/2014/main" id="{43A448DB-A450-22D2-9A30-CE94EAFD7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4312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297F72-9AE9-FCA1-E35C-172594739B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1900" y="2171700"/>
            <a:ext cx="7688263" cy="239077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fr-FR"/>
              <a:t>Titre de la partie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8D3273-E080-F9CC-63A9-0032F5C40F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1900" y="4702628"/>
            <a:ext cx="7688263" cy="1387021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04/09/2026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Zakopane 2026 : J. Bequet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CE5019BD-FEE2-4904-8DD7-C35C97AA3B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2288" y="2159000"/>
            <a:ext cx="2546350" cy="2673350"/>
          </a:xfrm>
        </p:spPr>
        <p:txBody>
          <a:bodyPr anchor="b">
            <a:noAutofit/>
          </a:bodyPr>
          <a:lstStyle>
            <a:lvl1pPr marL="0" indent="0" algn="r">
              <a:buNone/>
              <a:defRPr sz="135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0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988CD6-F875-5F20-CB25-53D3006C5582}"/>
              </a:ext>
            </a:extLst>
          </p:cNvPr>
          <p:cNvSpPr/>
          <p:nvPr userDrawn="1"/>
        </p:nvSpPr>
        <p:spPr>
          <a:xfrm>
            <a:off x="3151189" y="3987800"/>
            <a:ext cx="349250" cy="349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Titre de section</a:t>
            </a:r>
          </a:p>
        </p:txBody>
      </p:sp>
      <p:pic>
        <p:nvPicPr>
          <p:cNvPr id="26" name="PATTERN 14">
            <a:extLst>
              <a:ext uri="{FF2B5EF4-FFF2-40B4-BE49-F238E27FC236}">
                <a16:creationId xmlns:a16="http://schemas.microsoft.com/office/drawing/2014/main" id="{A9F2846A-9310-83E8-0175-AEDB4CD521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42" t="81597" r="4284" b="-1066"/>
          <a:stretch/>
        </p:blipFill>
        <p:spPr>
          <a:xfrm>
            <a:off x="0" y="0"/>
            <a:ext cx="12192001" cy="591852"/>
          </a:xfrm>
          <a:prstGeom prst="rect">
            <a:avLst/>
          </a:prstGeom>
        </p:spPr>
      </p:pic>
      <p:grpSp>
        <p:nvGrpSpPr>
          <p:cNvPr id="2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66859" y="6343650"/>
            <a:ext cx="316707" cy="316707"/>
            <a:chOff x="461" y="3861"/>
            <a:chExt cx="304" cy="304"/>
          </a:xfrm>
        </p:grpSpPr>
        <p:sp>
          <p:nvSpPr>
            <p:cNvPr id="2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60543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5675086" y="0"/>
            <a:ext cx="651691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988CD6-F875-5F20-CB25-53D3006C5582}"/>
              </a:ext>
            </a:extLst>
          </p:cNvPr>
          <p:cNvSpPr/>
          <p:nvPr userDrawn="1"/>
        </p:nvSpPr>
        <p:spPr>
          <a:xfrm>
            <a:off x="3151189" y="3987800"/>
            <a:ext cx="349250" cy="3492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Titre de section light</a:t>
            </a:r>
          </a:p>
        </p:txBody>
      </p:sp>
      <p:pic>
        <p:nvPicPr>
          <p:cNvPr id="8" name="PATTERN 14">
            <a:extLst>
              <a:ext uri="{FF2B5EF4-FFF2-40B4-BE49-F238E27FC236}">
                <a16:creationId xmlns:a16="http://schemas.microsoft.com/office/drawing/2014/main" id="{2582F57D-4CEF-BB5A-C74F-450386FD8E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65" t="80145" r="2860" b="-12214"/>
          <a:stretch/>
        </p:blipFill>
        <p:spPr>
          <a:xfrm>
            <a:off x="0" y="0"/>
            <a:ext cx="12192001" cy="974400"/>
          </a:xfrm>
          <a:prstGeom prst="rect">
            <a:avLst/>
          </a:prstGeom>
        </p:spPr>
      </p:pic>
      <p:sp>
        <p:nvSpPr>
          <p:cNvPr id="9" name="Espace réservé de la date 8">
            <a:extLst>
              <a:ext uri="{FF2B5EF4-FFF2-40B4-BE49-F238E27FC236}">
                <a16:creationId xmlns:a16="http://schemas.microsoft.com/office/drawing/2014/main" id="{4B8F1117-0C05-E4A8-4E70-E7172B08AAB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ABB4C71F-0E19-B583-5B43-59128B9CB24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3035A95C-D228-2D25-8FE9-AE69EC81778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8613F5A-9984-C727-F600-CCBEDD5858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1900" y="2171700"/>
            <a:ext cx="7688263" cy="239077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fr-FR"/>
              <a:t>Titre de la partie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E05DBD74-1959-0025-2022-DD6D5BC564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1900" y="4702628"/>
            <a:ext cx="7688263" cy="138702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BD0683F2-0083-B473-85FA-BF21CA1AA74F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2288" y="2159000"/>
            <a:ext cx="2546350" cy="2673350"/>
          </a:xfrm>
        </p:spPr>
        <p:txBody>
          <a:bodyPr anchor="b">
            <a:noAutofit/>
          </a:bodyPr>
          <a:lstStyle>
            <a:lvl1pPr marL="0" indent="0" algn="r">
              <a:buNone/>
              <a:defRPr sz="135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195646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04/09/2026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Zakopane 2026 : J. Bequet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988CD6-F875-5F20-CB25-53D3006C5582}"/>
              </a:ext>
            </a:extLst>
          </p:cNvPr>
          <p:cNvSpPr/>
          <p:nvPr userDrawn="1"/>
        </p:nvSpPr>
        <p:spPr>
          <a:xfrm>
            <a:off x="3151189" y="3987800"/>
            <a:ext cx="349250" cy="3492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bg1">
                    <a:lumMod val="50000"/>
                  </a:schemeClr>
                </a:solidFill>
              </a:rPr>
              <a:t>Disposition : Titre de section Gris</a:t>
            </a:r>
          </a:p>
        </p:txBody>
      </p:sp>
      <p:pic>
        <p:nvPicPr>
          <p:cNvPr id="14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pic>
        <p:nvPicPr>
          <p:cNvPr id="15" name="PATTERN 14">
            <a:extLst>
              <a:ext uri="{FF2B5EF4-FFF2-40B4-BE49-F238E27FC236}">
                <a16:creationId xmlns:a16="http://schemas.microsoft.com/office/drawing/2014/main" id="{A9F2846A-9310-83E8-0175-AEDB4CD521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42" t="81597" r="4284" b="-1066"/>
          <a:stretch/>
        </p:blipFill>
        <p:spPr>
          <a:xfrm>
            <a:off x="0" y="0"/>
            <a:ext cx="12192001" cy="591852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4805F626-181E-BCC6-1382-C547F81E4E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1900" y="2171700"/>
            <a:ext cx="7688263" cy="239077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fr-FR"/>
              <a:t>Titre de la partie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CF5C4E32-AAC2-242C-F6B9-3F8CFBDB1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1900" y="4702628"/>
            <a:ext cx="7688263" cy="1387021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28AA9B25-BFB9-155C-3383-B48A6E03F6A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2288" y="2159000"/>
            <a:ext cx="2546350" cy="2673350"/>
          </a:xfrm>
        </p:spPr>
        <p:txBody>
          <a:bodyPr anchor="b">
            <a:noAutofit/>
          </a:bodyPr>
          <a:lstStyle>
            <a:lvl1pPr marL="0" indent="0" algn="r">
              <a:buNone/>
              <a:defRPr sz="135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486025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emf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502D9F9-80C2-D30F-8D8B-9F5A494EF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4036"/>
            <a:ext cx="10728325" cy="871827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62F5FE-77B2-23B0-C532-AEB2E287C5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38" y="1381125"/>
            <a:ext cx="10728325" cy="453231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023659-435A-02ED-1399-865530A10F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626600" y="6343650"/>
            <a:ext cx="101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04/09/2026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5C35D0C-47E7-5C23-F3E1-F607F10E2C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6600" y="6343650"/>
            <a:ext cx="883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Zakopane 2026 : J. Bequet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D08E43D-0343-547B-3EBE-C6B616E5AC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99334" y="6343650"/>
            <a:ext cx="6937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/>
                </a:solidFill>
                <a:latin typeface="+mn-lt"/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7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3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pic>
        <p:nvPicPr>
          <p:cNvPr id="10" name="PATTERN CARRE DECAL" hidden="1">
            <a:extLst>
              <a:ext uri="{FF2B5EF4-FFF2-40B4-BE49-F238E27FC236}">
                <a16:creationId xmlns:a16="http://schemas.microsoft.com/office/drawing/2014/main" id="{57B8022F-6BAC-B272-714C-3051A2DF82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0" cstate="email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7446433" y="-1"/>
            <a:ext cx="4745567" cy="416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38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60" r:id="rId3"/>
    <p:sldLayoutId id="2147483661" r:id="rId4"/>
    <p:sldLayoutId id="2147483664" r:id="rId5"/>
    <p:sldLayoutId id="2147483665" r:id="rId6"/>
    <p:sldLayoutId id="2147483651" r:id="rId7"/>
    <p:sldLayoutId id="2147483683" r:id="rId8"/>
    <p:sldLayoutId id="2147483678" r:id="rId9"/>
    <p:sldLayoutId id="2147483676" r:id="rId10"/>
    <p:sldLayoutId id="2147483650" r:id="rId11"/>
    <p:sldLayoutId id="2147483666" r:id="rId12"/>
    <p:sldLayoutId id="2147483669" r:id="rId13"/>
    <p:sldLayoutId id="2147483653" r:id="rId14"/>
    <p:sldLayoutId id="2147483685" r:id="rId15"/>
    <p:sldLayoutId id="2147483684" r:id="rId16"/>
    <p:sldLayoutId id="2147483671" r:id="rId17"/>
    <p:sldLayoutId id="2147483690" r:id="rId18"/>
    <p:sldLayoutId id="2147483672" r:id="rId19"/>
    <p:sldLayoutId id="2147483687" r:id="rId20"/>
    <p:sldLayoutId id="2147483686" r:id="rId21"/>
    <p:sldLayoutId id="2147483654" r:id="rId22"/>
    <p:sldLayoutId id="2147483655" r:id="rId23"/>
    <p:sldLayoutId id="2147483691" r:id="rId24"/>
    <p:sldLayoutId id="2147483692" r:id="rId25"/>
    <p:sldLayoutId id="2147483667" r:id="rId26"/>
    <p:sldLayoutId id="2147483673" r:id="rId27"/>
    <p:sldLayoutId id="2147483674" r:id="rId28"/>
    <p:sldLayoutId id="2147483675" r:id="rId29"/>
    <p:sldLayoutId id="2147483681" r:id="rId30"/>
    <p:sldLayoutId id="2147483682" r:id="rId31"/>
    <p:sldLayoutId id="2147483693" r:id="rId32"/>
    <p:sldLayoutId id="2147483688" r:id="rId33"/>
    <p:sldLayoutId id="2147483689" r:id="rId34"/>
    <p:sldLayoutId id="2147483662" r:id="rId35"/>
    <p:sldLayoutId id="2147483694" r:id="rId36"/>
    <p:sldLayoutId id="2147483668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buClr>
          <a:schemeClr val="tx2"/>
        </a:buClr>
        <a:buSzPct val="90000"/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SzPct val="90000"/>
        <a:buFont typeface="Arial" panose="020B0604020202020204" pitchFamily="34" charset="0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1338" indent="-274638" algn="l" defTabSz="914400" rtl="0" eaLnBrk="1" latinLnBrk="0" hangingPunct="1">
        <a:lnSpc>
          <a:spcPct val="100000"/>
        </a:lnSpc>
        <a:spcBef>
          <a:spcPts val="500"/>
        </a:spcBef>
        <a:buSzPct val="90000"/>
        <a:buFont typeface="Arial" panose="020B0604020202020204" pitchFamily="34" charset="0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08038" indent="-266700" algn="l" defTabSz="914400" rtl="0" eaLnBrk="1" latinLnBrk="0" hangingPunct="1">
        <a:lnSpc>
          <a:spcPct val="100000"/>
        </a:lnSpc>
        <a:spcBef>
          <a:spcPts val="500"/>
        </a:spcBef>
        <a:buSzPct val="90000"/>
        <a:buFont typeface="Arial" panose="020B0604020202020204" pitchFamily="34" charset="0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74738" indent="-266700" algn="l" defTabSz="914400" rtl="0" eaLnBrk="1" latinLnBrk="0" hangingPunct="1">
        <a:lnSpc>
          <a:spcPct val="100000"/>
        </a:lnSpc>
        <a:spcBef>
          <a:spcPts val="500"/>
        </a:spcBef>
        <a:buSzPct val="90000"/>
        <a:buFont typeface="Arial" panose="020B0604020202020204" pitchFamily="34" charset="0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59" userDrawn="1">
          <p15:clr>
            <a:srgbClr val="F26B43"/>
          </p15:clr>
        </p15:guide>
        <p15:guide id="2" orient="horz" pos="3861" userDrawn="1">
          <p15:clr>
            <a:srgbClr val="F26B43"/>
          </p15:clr>
        </p15:guide>
        <p15:guide id="3" pos="461" userDrawn="1">
          <p15:clr>
            <a:srgbClr val="F26B43"/>
          </p15:clr>
        </p15:guide>
        <p15:guide id="4" pos="7219" userDrawn="1">
          <p15:clr>
            <a:srgbClr val="F26B43"/>
          </p15:clr>
        </p15:guide>
        <p15:guide id="7" orient="horz" pos="372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6.jpeg"/><Relationship Id="rId7" Type="http://schemas.openxmlformats.org/officeDocument/2006/relationships/image" Target="../media/image23.jpeg"/><Relationship Id="rId12" Type="http://schemas.microsoft.com/office/2007/relationships/hdphoto" Target="../media/hdphoto1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.png"/><Relationship Id="rId11" Type="http://schemas.openxmlformats.org/officeDocument/2006/relationships/image" Target="../media/image21.png"/><Relationship Id="rId5" Type="http://schemas.openxmlformats.org/officeDocument/2006/relationships/image" Target="../media/image25.png"/><Relationship Id="rId10" Type="http://schemas.openxmlformats.org/officeDocument/2006/relationships/image" Target="../media/image20.jpeg"/><Relationship Id="rId4" Type="http://schemas.openxmlformats.org/officeDocument/2006/relationships/image" Target="../media/image24.png"/><Relationship Id="rId9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26.jpeg"/><Relationship Id="rId7" Type="http://schemas.openxmlformats.org/officeDocument/2006/relationships/image" Target="../media/image23.jpeg"/><Relationship Id="rId12" Type="http://schemas.microsoft.com/office/2007/relationships/hdphoto" Target="../media/hdphoto1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.png"/><Relationship Id="rId11" Type="http://schemas.openxmlformats.org/officeDocument/2006/relationships/image" Target="../media/image21.png"/><Relationship Id="rId5" Type="http://schemas.openxmlformats.org/officeDocument/2006/relationships/image" Target="../media/image25.png"/><Relationship Id="rId10" Type="http://schemas.openxmlformats.org/officeDocument/2006/relationships/image" Target="../media/image20.jpeg"/><Relationship Id="rId4" Type="http://schemas.openxmlformats.org/officeDocument/2006/relationships/image" Target="../media/image24.png"/><Relationship Id="rId9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8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5" Type="http://schemas.microsoft.com/office/2007/relationships/hdphoto" Target="../media/hdphoto1.wdp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2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0.jpeg"/><Relationship Id="rId5" Type="http://schemas.openxmlformats.org/officeDocument/2006/relationships/image" Target="../media/image23.pn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24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10" Type="http://schemas.microsoft.com/office/2007/relationships/hdphoto" Target="../media/hdphoto1.wdp"/><Relationship Id="rId4" Type="http://schemas.openxmlformats.org/officeDocument/2006/relationships/image" Target="../media/image25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1237B58D-9A96-1DE6-DF53-DC3249088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9646" y="3212629"/>
            <a:ext cx="11140373" cy="2352379"/>
          </a:xfrm>
        </p:spPr>
        <p:txBody>
          <a:bodyPr vert="horz" lIns="0" tIns="45720" rIns="0" bIns="45720" rtlCol="0" anchor="t">
            <a:noAutofit/>
          </a:bodyPr>
          <a:lstStyle/>
          <a:p>
            <a:endParaRPr lang="fr-FR">
              <a:latin typeface="Avenir Next LT Pro" panose="020B0504020202020204" pitchFamily="34" charset="0"/>
            </a:endParaRPr>
          </a:p>
          <a:p>
            <a:r>
              <a:rPr lang="fr-FR" b="1" dirty="0">
                <a:latin typeface="Avenir Next LT Pro"/>
              </a:rPr>
              <a:t>Jonathan Bequet (GANIL)</a:t>
            </a:r>
          </a:p>
          <a:p>
            <a:r>
              <a:rPr lang="fr-FR" dirty="0">
                <a:latin typeface="Avenir Next LT Pro"/>
              </a:rPr>
              <a:t>Barbara Sulignano</a:t>
            </a:r>
            <a:r>
              <a:rPr lang="fr-FR" baseline="30000" dirty="0">
                <a:latin typeface="Avenir Next LT Pro"/>
              </a:rPr>
              <a:t> </a:t>
            </a:r>
            <a:r>
              <a:rPr lang="fr-FR" dirty="0">
                <a:latin typeface="Avenir Next LT Pro"/>
              </a:rPr>
              <a:t>(CEA), Iulian Stefan (</a:t>
            </a:r>
            <a:r>
              <a:rPr lang="fr-FR" dirty="0" err="1">
                <a:latin typeface="Avenir Next LT Pro"/>
              </a:rPr>
              <a:t>IJCLab</a:t>
            </a:r>
            <a:r>
              <a:rPr lang="fr-FR" dirty="0">
                <a:latin typeface="Avenir Next LT Pro"/>
              </a:rPr>
              <a:t>), The #1930 ANL </a:t>
            </a:r>
            <a:r>
              <a:rPr lang="fr-FR" dirty="0" err="1">
                <a:latin typeface="Avenir Next LT Pro"/>
              </a:rPr>
              <a:t>experiment</a:t>
            </a:r>
            <a:r>
              <a:rPr lang="fr-FR" dirty="0">
                <a:latin typeface="Avenir Next LT Pro"/>
              </a:rPr>
              <a:t> collaboration</a:t>
            </a:r>
          </a:p>
          <a:p>
            <a:endParaRPr lang="fr-FR" dirty="0">
              <a:latin typeface="Avenir Next LT Pro"/>
            </a:endParaRPr>
          </a:p>
          <a:p>
            <a:r>
              <a:rPr lang="fr-FR" dirty="0">
                <a:latin typeface="Avenir Next LT Pro"/>
              </a:rPr>
              <a:t>Zakopane 2026</a:t>
            </a:r>
            <a:endParaRPr lang="fr-FR" i="1" dirty="0">
              <a:latin typeface="Avenir Next LT Pro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1F2684F-20B9-3D93-89FC-17945062B64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6114" y="5516870"/>
            <a:ext cx="1431242" cy="110551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A0E8C4C-4CD1-29E7-4056-C6E41CCF040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4925" y="5514960"/>
            <a:ext cx="3207926" cy="1104430"/>
          </a:xfrm>
          <a:prstGeom prst="rect">
            <a:avLst/>
          </a:prstGeom>
        </p:spPr>
      </p:pic>
      <p:sp>
        <p:nvSpPr>
          <p:cNvPr id="9" name="ZoneTexte 10">
            <a:extLst>
              <a:ext uri="{FF2B5EF4-FFF2-40B4-BE49-F238E27FC236}">
                <a16:creationId xmlns:a16="http://schemas.microsoft.com/office/drawing/2014/main" id="{6AA9B57E-3F32-72BE-1F90-3292103DA6C0}"/>
              </a:ext>
            </a:extLst>
          </p:cNvPr>
          <p:cNvSpPr txBox="1"/>
          <p:nvPr/>
        </p:nvSpPr>
        <p:spPr>
          <a:xfrm>
            <a:off x="86" y="-11136"/>
            <a:ext cx="12203375" cy="2185214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3200" b="1">
                <a:solidFill>
                  <a:schemeClr val="bg1"/>
                </a:solidFill>
                <a:latin typeface="Avenir Next LT Pro" panose="020B0504020202020204" pitchFamily="34" charset="0"/>
              </a:rPr>
              <a:t> </a:t>
            </a:r>
          </a:p>
          <a:p>
            <a:pPr algn="ctr"/>
            <a:r>
              <a:rPr lang="fr-FR" sz="3200" b="1" dirty="0" err="1">
                <a:solidFill>
                  <a:schemeClr val="bg1"/>
                </a:solidFill>
                <a:latin typeface="Avenir Next LT Pro"/>
              </a:rPr>
              <a:t>Dynamical</a:t>
            </a:r>
            <a:r>
              <a:rPr lang="fr-FR" sz="3200" b="1" dirty="0">
                <a:solidFill>
                  <a:schemeClr val="bg1"/>
                </a:solidFill>
                <a:latin typeface="Avenir Next LT Pro"/>
              </a:rPr>
              <a:t> </a:t>
            </a:r>
            <a:r>
              <a:rPr lang="fr-FR" sz="3200" b="1" dirty="0" err="1">
                <a:solidFill>
                  <a:schemeClr val="bg1"/>
                </a:solidFill>
                <a:latin typeface="Avenir Next LT Pro"/>
              </a:rPr>
              <a:t>deformation</a:t>
            </a:r>
            <a:r>
              <a:rPr lang="fr-FR" sz="3200" b="1" dirty="0">
                <a:solidFill>
                  <a:schemeClr val="bg1"/>
                </a:solidFill>
                <a:latin typeface="Avenir Next LT Pro"/>
              </a:rPr>
              <a:t> of the </a:t>
            </a:r>
            <a:r>
              <a:rPr lang="fr-FR" sz="3200" b="1" baseline="30000" dirty="0">
                <a:solidFill>
                  <a:schemeClr val="bg1"/>
                </a:solidFill>
                <a:latin typeface="Avenir Next LT Pro"/>
              </a:rPr>
              <a:t>136</a:t>
            </a:r>
            <a:r>
              <a:rPr lang="fr-FR" sz="3200" b="1" dirty="0">
                <a:solidFill>
                  <a:schemeClr val="bg1"/>
                </a:solidFill>
                <a:latin typeface="Avenir Next LT Pro"/>
              </a:rPr>
              <a:t>Xe + </a:t>
            </a:r>
            <a:r>
              <a:rPr lang="fr-FR" sz="3200" b="1" baseline="30000" dirty="0">
                <a:solidFill>
                  <a:schemeClr val="bg1"/>
                </a:solidFill>
                <a:latin typeface="Avenir Next LT Pro"/>
              </a:rPr>
              <a:t>238</a:t>
            </a:r>
            <a:r>
              <a:rPr lang="fr-FR" sz="3200" b="1" dirty="0">
                <a:solidFill>
                  <a:schemeClr val="bg1"/>
                </a:solidFill>
                <a:latin typeface="Avenir Next LT Pro"/>
              </a:rPr>
              <a:t>U system in         </a:t>
            </a:r>
            <a:r>
              <a:rPr lang="fr-FR" sz="3200" b="1" dirty="0" err="1">
                <a:solidFill>
                  <a:schemeClr val="bg1"/>
                </a:solidFill>
                <a:latin typeface="Avenir Next LT Pro"/>
              </a:rPr>
              <a:t>sub-barrier</a:t>
            </a:r>
            <a:r>
              <a:rPr lang="fr-FR" sz="3200" b="1" dirty="0">
                <a:solidFill>
                  <a:schemeClr val="bg1"/>
                </a:solidFill>
                <a:latin typeface="Avenir Next LT Pro"/>
              </a:rPr>
              <a:t> multi-</a:t>
            </a:r>
            <a:r>
              <a:rPr lang="fr-FR" sz="3200" b="1" dirty="0" err="1">
                <a:solidFill>
                  <a:schemeClr val="bg1"/>
                </a:solidFill>
                <a:latin typeface="Avenir Next LT Pro"/>
              </a:rPr>
              <a:t>nucleon</a:t>
            </a:r>
            <a:r>
              <a:rPr lang="fr-FR" sz="3200" b="1" dirty="0">
                <a:solidFill>
                  <a:schemeClr val="bg1"/>
                </a:solidFill>
                <a:latin typeface="Avenir Next LT Pro"/>
              </a:rPr>
              <a:t> </a:t>
            </a:r>
            <a:r>
              <a:rPr lang="fr-FR" sz="3200" b="1" dirty="0" err="1">
                <a:solidFill>
                  <a:schemeClr val="bg1"/>
                </a:solidFill>
                <a:latin typeface="Avenir Next LT Pro"/>
              </a:rPr>
              <a:t>transfer</a:t>
            </a:r>
            <a:r>
              <a:rPr lang="fr-FR" sz="3200" b="1" dirty="0">
                <a:solidFill>
                  <a:schemeClr val="bg1"/>
                </a:solidFill>
                <a:latin typeface="Avenir Next LT Pro"/>
              </a:rPr>
              <a:t> </a:t>
            </a:r>
            <a:r>
              <a:rPr lang="fr-FR" sz="3200" b="1" dirty="0" err="1">
                <a:solidFill>
                  <a:schemeClr val="bg1"/>
                </a:solidFill>
                <a:latin typeface="Avenir Next LT Pro"/>
              </a:rPr>
              <a:t>reactions</a:t>
            </a:r>
            <a:endParaRPr lang="fr-FR" sz="3200" b="1" dirty="0">
              <a:solidFill>
                <a:schemeClr val="bg1"/>
              </a:solidFill>
              <a:latin typeface="Avenir Next LT Pro"/>
            </a:endParaRPr>
          </a:p>
          <a:p>
            <a:pPr algn="l"/>
            <a:endParaRPr lang="fr-FR" sz="400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9C67DA-DEAB-464B-11B7-9E8BE71CDE48}"/>
              </a:ext>
            </a:extLst>
          </p:cNvPr>
          <p:cNvSpPr/>
          <p:nvPr/>
        </p:nvSpPr>
        <p:spPr>
          <a:xfrm>
            <a:off x="-17022" y="2161470"/>
            <a:ext cx="12220483" cy="375488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4499912-180B-6FFB-75A6-9E5394EDE9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3173" y="5010869"/>
            <a:ext cx="1603947" cy="160394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EA75F87-1B18-FB13-23E7-C6EABCF5DB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392" y="2536958"/>
            <a:ext cx="2517927" cy="10407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4B074B2-4CE0-4685-F37A-0AE7990197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6419" y="2700358"/>
            <a:ext cx="3415507" cy="72864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66D6163-4D2E-1D59-9A64-FC658D447A6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-826"/>
          <a:stretch>
            <a:fillRect/>
          </a:stretch>
        </p:blipFill>
        <p:spPr>
          <a:xfrm>
            <a:off x="2306284" y="5656145"/>
            <a:ext cx="1699801" cy="96449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9E5BD94-2EF2-C915-15B7-D58BAA574DF6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403"/>
          <a:stretch>
            <a:fillRect/>
          </a:stretch>
        </p:blipFill>
        <p:spPr>
          <a:xfrm>
            <a:off x="4007261" y="5633392"/>
            <a:ext cx="2032587" cy="887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29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6E123-2C6C-0303-C828-C3FC52394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 37" descr="Une image contenant texte, capture d’écran, Caractère coloré&#10;&#10;Le contenu généré par l’IA peut être incorrect.">
            <a:extLst>
              <a:ext uri="{FF2B5EF4-FFF2-40B4-BE49-F238E27FC236}">
                <a16:creationId xmlns:a16="http://schemas.microsoft.com/office/drawing/2014/main" id="{1DCC2FD9-99C9-A274-2827-4DFFB6FEA1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924" r="7494" b="-1188"/>
          <a:stretch>
            <a:fillRect/>
          </a:stretch>
        </p:blipFill>
        <p:spPr>
          <a:xfrm>
            <a:off x="5163552" y="924092"/>
            <a:ext cx="3350264" cy="1838253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91297F10-3155-8EEF-D75F-EECD792B047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227488" y="4765007"/>
            <a:ext cx="2277494" cy="1134875"/>
          </a:xfrm>
          <a:prstGeom prst="rect">
            <a:avLst/>
          </a:prstGeom>
          <a:ln w="76200">
            <a:solidFill>
              <a:srgbClr val="0000FF"/>
            </a:solidFill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72D3FEC-827E-F2F4-0FB8-6EC5A8E4508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28429" y="2827817"/>
            <a:ext cx="2453974" cy="1508154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AE001C1C-93DB-A010-E767-92C2D66DEEB6}"/>
              </a:ext>
            </a:extLst>
          </p:cNvPr>
          <p:cNvSpPr txBox="1"/>
          <p:nvPr/>
        </p:nvSpPr>
        <p:spPr>
          <a:xfrm>
            <a:off x="5645463" y="3262941"/>
            <a:ext cx="9669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1050" kern="0">
                <a:solidFill>
                  <a:srgbClr val="65BA5A"/>
                </a:solidFill>
              </a:rPr>
              <a:t>Focal plane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950E8B-FEAE-6C2A-E8C3-0C35D6480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EBFEB65-7F3C-AD81-4238-C0A046EA83B6}"/>
              </a:ext>
            </a:extLst>
          </p:cNvPr>
          <p:cNvSpPr txBox="1"/>
          <p:nvPr/>
        </p:nvSpPr>
        <p:spPr>
          <a:xfrm>
            <a:off x="4735792" y="581037"/>
            <a:ext cx="184731" cy="136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288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B6F5A5D-EAFE-C25E-FDDC-E064F48D6E64}"/>
              </a:ext>
            </a:extLst>
          </p:cNvPr>
          <p:cNvSpPr/>
          <p:nvPr/>
        </p:nvSpPr>
        <p:spPr>
          <a:xfrm rot="3086061">
            <a:off x="5365995" y="2883470"/>
            <a:ext cx="547805" cy="50099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1350" kern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7FEDDF2-0528-1615-43EC-7FA2A40F2B4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4096" y="2831210"/>
            <a:ext cx="1177655" cy="150815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F147A1C-5405-6FA5-1B43-40B1E5148E6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094625" y="3998110"/>
            <a:ext cx="1582063" cy="1582063"/>
          </a:xfrm>
          <a:prstGeom prst="ellipse">
            <a:avLst/>
          </a:prstGeom>
          <a:ln w="76200">
            <a:solidFill>
              <a:srgbClr val="65BA5A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37FB0A51-1AE9-429A-296E-F94E581A7B88}"/>
                  </a:ext>
                </a:extLst>
              </p:cNvPr>
              <p:cNvSpPr txBox="1"/>
              <p:nvPr/>
            </p:nvSpPr>
            <p:spPr>
              <a:xfrm>
                <a:off x="2750053" y="3086846"/>
                <a:ext cx="933141" cy="300082"/>
              </a:xfrm>
              <a:prstGeom prst="rect">
                <a:avLst/>
              </a:prstGeom>
              <a:noFill/>
              <a:effectLst>
                <a:outerShdw blurRad="50800" dist="50800" dir="5400000" algn="ctr" rotWithShape="0">
                  <a:sysClr val="window" lastClr="FFFFFF"/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 defTabSz="685800">
                  <a:defRPr/>
                </a:pPr>
                <a14:m>
                  <m:oMath xmlns:m="http://schemas.openxmlformats.org/officeDocument/2006/math">
                    <m:r>
                      <a:rPr lang="en-US" sz="1350" i="1" kern="0" smtClean="0">
                        <a:solidFill>
                          <a:srgbClr val="0082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sz="1350" kern="0">
                    <a:solidFill>
                      <a:srgbClr val="008200"/>
                    </a:solidFill>
                  </a:rPr>
                  <a:t>, X-rays</a:t>
                </a: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37FB0A51-1AE9-429A-296E-F94E581A7B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0053" y="3086846"/>
                <a:ext cx="933141" cy="30008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effectLst>
                <a:outerShdw blurRad="50800" dist="50800" dir="5400000" algn="ctr" rotWithShape="0">
                  <a:sysClr val="window" lastClr="FFFFFF"/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Image 12">
            <a:extLst>
              <a:ext uri="{FF2B5EF4-FFF2-40B4-BE49-F238E27FC236}">
                <a16:creationId xmlns:a16="http://schemas.microsoft.com/office/drawing/2014/main" id="{8DDE4AC0-9305-FD60-1A1C-1F002C81111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46613" y="3544580"/>
            <a:ext cx="1930589" cy="1502078"/>
          </a:xfrm>
          <a:prstGeom prst="rect">
            <a:avLst/>
          </a:prstGeom>
          <a:ln w="76200">
            <a:solidFill>
              <a:srgbClr val="65BA5A"/>
            </a:solidFill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E54D124-1E58-4D26-1823-03A745440B83}"/>
              </a:ext>
            </a:extLst>
          </p:cNvPr>
          <p:cNvSpPr txBox="1"/>
          <p:nvPr/>
        </p:nvSpPr>
        <p:spPr>
          <a:xfrm>
            <a:off x="6782341" y="5122056"/>
            <a:ext cx="137048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>
                <a:solidFill>
                  <a:srgbClr val="65BA5A"/>
                </a:solidFill>
                <a:cs typeface="Calibri" panose="020F0502020204030204" pitchFamily="34" charset="0"/>
              </a:rPr>
              <a:t>Focal plane</a:t>
            </a:r>
            <a:endParaRPr lang="en-US" sz="2100" b="1">
              <a:solidFill>
                <a:srgbClr val="65BA5A"/>
              </a:solidFill>
              <a:cs typeface="Calibri" panose="020F0502020204030204" pitchFamily="34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8606DC0-C726-D53F-ABB8-449FEE8ED94B}"/>
              </a:ext>
            </a:extLst>
          </p:cNvPr>
          <p:cNvSpPr txBox="1"/>
          <p:nvPr/>
        </p:nvSpPr>
        <p:spPr>
          <a:xfrm>
            <a:off x="6921550" y="3603571"/>
            <a:ext cx="1370484" cy="276999"/>
          </a:xfrm>
          <a:prstGeom prst="rect">
            <a:avLst/>
          </a:prstGeom>
          <a:noFill/>
          <a:effectLst>
            <a:outerShdw blurRad="50800" dist="50800" dir="5400000" sx="104000" sy="104000" algn="ctr" rotWithShape="0">
              <a:srgbClr val="65BA5A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b="1" u="sng">
                <a:solidFill>
                  <a:prstClr val="white"/>
                </a:solidFill>
                <a:effectLst>
                  <a:outerShdw blurRad="50800" dist="50800" dir="5400000" sx="104000" sy="104000" algn="ctr" rotWithShape="0">
                    <a:srgbClr val="65BA5A"/>
                  </a:outerShdw>
                </a:effectLst>
                <a:cs typeface="Calibri" panose="020F0502020204030204" pitchFamily="34" charset="0"/>
              </a:rPr>
              <a:t>DSSD</a:t>
            </a:r>
            <a:endParaRPr lang="en-US" sz="2100" b="1" u="sng">
              <a:solidFill>
                <a:prstClr val="white"/>
              </a:solidFill>
              <a:effectLst>
                <a:outerShdw blurRad="50800" dist="50800" dir="5400000" sx="104000" sy="104000" algn="ctr" rotWithShape="0">
                  <a:srgbClr val="65BA5A"/>
                </a:outerShdw>
              </a:effectLst>
              <a:cs typeface="Calibri" panose="020F0502020204030204" pitchFamily="34" charset="0"/>
            </a:endParaRP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43C3B385-D9E9-C476-F1E3-B392D3D1AC64}"/>
              </a:ext>
            </a:extLst>
          </p:cNvPr>
          <p:cNvCxnSpPr>
            <a:cxnSpLocks/>
          </p:cNvCxnSpPr>
          <p:nvPr/>
        </p:nvCxnSpPr>
        <p:spPr>
          <a:xfrm>
            <a:off x="7173207" y="3869908"/>
            <a:ext cx="0" cy="209462"/>
          </a:xfrm>
          <a:prstGeom prst="straightConnector1">
            <a:avLst/>
          </a:prstGeom>
          <a:noFill/>
          <a:ln w="38100" cap="flat" cmpd="sng" algn="ctr">
            <a:solidFill>
              <a:sysClr val="window" lastClr="FFFFFF"/>
            </a:solidFill>
            <a:prstDash val="solid"/>
            <a:tailEnd type="triangle"/>
          </a:ln>
          <a:effectLst>
            <a:outerShdw blurRad="50800" dist="50800" dir="5400000" sx="104000" sy="104000" rotWithShape="0">
              <a:srgbClr val="65BA5A"/>
            </a:outerShdw>
          </a:effectLst>
        </p:spPr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67A0E655-BF4C-BAAA-3F15-718451B1F9D1}"/>
              </a:ext>
            </a:extLst>
          </p:cNvPr>
          <p:cNvSpPr txBox="1"/>
          <p:nvPr/>
        </p:nvSpPr>
        <p:spPr>
          <a:xfrm>
            <a:off x="3440946" y="3656724"/>
            <a:ext cx="33374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1050" kern="0">
                <a:solidFill>
                  <a:prstClr val="black"/>
                </a:solidFill>
              </a:rPr>
              <a:t>Q</a:t>
            </a:r>
            <a:r>
              <a:rPr lang="en-US" sz="1050" kern="0" baseline="-25000">
                <a:solidFill>
                  <a:prstClr val="black"/>
                </a:solidFill>
              </a:rPr>
              <a:t>v</a:t>
            </a:r>
            <a:endParaRPr lang="en-US" sz="1350" kern="0" baseline="-25000">
              <a:solidFill>
                <a:prstClr val="black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F2D7C7-789C-D7F7-71F9-B8623EF69599}"/>
              </a:ext>
            </a:extLst>
          </p:cNvPr>
          <p:cNvSpPr txBox="1"/>
          <p:nvPr/>
        </p:nvSpPr>
        <p:spPr>
          <a:xfrm>
            <a:off x="4166557" y="3882693"/>
            <a:ext cx="35779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1050" kern="0">
                <a:solidFill>
                  <a:prstClr val="black"/>
                </a:solidFill>
              </a:rPr>
              <a:t>D</a:t>
            </a:r>
            <a:r>
              <a:rPr lang="en-US" sz="1050" kern="0" baseline="-25000">
                <a:solidFill>
                  <a:prstClr val="black"/>
                </a:solidFill>
              </a:rPr>
              <a:t>m</a:t>
            </a:r>
            <a:endParaRPr lang="en-US" sz="1350" kern="0" baseline="-25000">
              <a:solidFill>
                <a:prstClr val="black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4DD8380-83E5-C56D-6855-269E7A461BA2}"/>
              </a:ext>
            </a:extLst>
          </p:cNvPr>
          <p:cNvSpPr/>
          <p:nvPr/>
        </p:nvSpPr>
        <p:spPr>
          <a:xfrm rot="3086061">
            <a:off x="5365995" y="2883470"/>
            <a:ext cx="547805" cy="50099"/>
          </a:xfrm>
          <a:prstGeom prst="rect">
            <a:avLst/>
          </a:prstGeom>
          <a:solidFill>
            <a:srgbClr val="65BA5A"/>
          </a:solidFill>
          <a:ln w="25400" cap="flat" cmpd="sng" algn="ctr">
            <a:solidFill>
              <a:srgbClr val="65BA5A"/>
            </a:solidFill>
            <a:prstDash val="solid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1350" kern="0">
              <a:solidFill>
                <a:srgbClr val="65BA5A"/>
              </a:solidFill>
              <a:latin typeface="Calibri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0B61306-BC69-0739-4ED3-7D3D4381BB12}"/>
              </a:ext>
            </a:extLst>
          </p:cNvPr>
          <p:cNvSpPr txBox="1"/>
          <p:nvPr/>
        </p:nvSpPr>
        <p:spPr>
          <a:xfrm>
            <a:off x="3682724" y="5949789"/>
            <a:ext cx="4609310" cy="3231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1500" b="1">
                <a:solidFill>
                  <a:srgbClr val="0000FF"/>
                </a:solidFill>
                <a:cs typeface="Calibri" panose="020F0502020204030204" pitchFamily="34" charset="0"/>
              </a:rPr>
              <a:t>Gas-filled separator AGFA</a:t>
            </a:r>
            <a:endParaRPr lang="en-US" sz="2100" b="1">
              <a:solidFill>
                <a:srgbClr val="0000FF"/>
              </a:solidFill>
              <a:cs typeface="Calibri" panose="020F0502020204030204" pitchFamily="34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8A1A2D5-EFF5-2164-64B0-461A45BCC1BC}"/>
              </a:ext>
            </a:extLst>
          </p:cNvPr>
          <p:cNvSpPr txBox="1"/>
          <p:nvPr/>
        </p:nvSpPr>
        <p:spPr>
          <a:xfrm>
            <a:off x="4549209" y="4894905"/>
            <a:ext cx="460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solidFill>
                  <a:prstClr val="white"/>
                </a:solidFill>
                <a:cs typeface="Calibri" panose="020F0502020204030204" pitchFamily="34" charset="0"/>
              </a:rPr>
              <a:t>Q</a:t>
            </a:r>
            <a:r>
              <a:rPr lang="en-US" sz="1200" b="1" baseline="-25000">
                <a:solidFill>
                  <a:prstClr val="white"/>
                </a:solidFill>
                <a:cs typeface="Calibri" panose="020F0502020204030204" pitchFamily="34" charset="0"/>
              </a:rPr>
              <a:t>v</a:t>
            </a:r>
            <a:endParaRPr lang="en-US" sz="2100" b="1" baseline="-25000">
              <a:solidFill>
                <a:prstClr val="white"/>
              </a:solidFill>
              <a:cs typeface="Calibri" panose="020F0502020204030204" pitchFamily="34" charset="0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0DA6A349-61BD-FB10-3450-7AA546ECE21E}"/>
              </a:ext>
            </a:extLst>
          </p:cNvPr>
          <p:cNvSpPr txBox="1"/>
          <p:nvPr/>
        </p:nvSpPr>
        <p:spPr>
          <a:xfrm>
            <a:off x="5533744" y="4932407"/>
            <a:ext cx="7313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solidFill>
                  <a:prstClr val="white"/>
                </a:solidFill>
                <a:cs typeface="Calibri" panose="020F0502020204030204" pitchFamily="34" charset="0"/>
              </a:rPr>
              <a:t>D</a:t>
            </a:r>
            <a:r>
              <a:rPr lang="en-US" sz="1200" b="1" baseline="-25000">
                <a:solidFill>
                  <a:prstClr val="white"/>
                </a:solidFill>
                <a:cs typeface="Calibri" panose="020F0502020204030204" pitchFamily="34" charset="0"/>
              </a:rPr>
              <a:t>m</a:t>
            </a:r>
            <a:endParaRPr lang="en-US" sz="2100" b="1" baseline="-25000">
              <a:solidFill>
                <a:prstClr val="white"/>
              </a:solidFill>
              <a:cs typeface="Calibri" panose="020F0502020204030204" pitchFamily="34" charset="0"/>
            </a:endParaRP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A1795957-FE1F-06C6-E4EC-8C63CEC446F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47523" y="4369341"/>
            <a:ext cx="1071653" cy="139578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2384400-32C5-B92E-9F08-7316EB910D7D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234967" y="5381230"/>
            <a:ext cx="931120" cy="800237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9A7E4DCC-ABF1-EC58-95BA-4022AB8241EE}"/>
              </a:ext>
            </a:extLst>
          </p:cNvPr>
          <p:cNvCxnSpPr>
            <a:cxnSpLocks/>
          </p:cNvCxnSpPr>
          <p:nvPr/>
        </p:nvCxnSpPr>
        <p:spPr>
          <a:xfrm flipV="1">
            <a:off x="2296461" y="4896923"/>
            <a:ext cx="1034941" cy="393056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</a:ln>
          <a:effectLst/>
        </p:spPr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8D3129F5-E454-61D5-F044-2AF56278AA83}"/>
              </a:ext>
            </a:extLst>
          </p:cNvPr>
          <p:cNvCxnSpPr>
            <a:cxnSpLocks/>
          </p:cNvCxnSpPr>
          <p:nvPr/>
        </p:nvCxnSpPr>
        <p:spPr>
          <a:xfrm flipV="1">
            <a:off x="3118793" y="5254053"/>
            <a:ext cx="545784" cy="1027703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</a:ln>
          <a:effectLst/>
        </p:spPr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E3BB6A61-4D56-0318-7371-DB12252B66AD}"/>
              </a:ext>
            </a:extLst>
          </p:cNvPr>
          <p:cNvSpPr txBox="1"/>
          <p:nvPr/>
        </p:nvSpPr>
        <p:spPr>
          <a:xfrm>
            <a:off x="2233543" y="5248107"/>
            <a:ext cx="13704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solidFill>
                  <a:prstClr val="white"/>
                </a:solidFill>
                <a:effectLst>
                  <a:outerShdw blurRad="50800" dist="50800" dir="5400000" sx="104000" sy="104000" algn="ctr" rotWithShape="0">
                    <a:schemeClr val="tx1"/>
                  </a:outerShdw>
                </a:effectLst>
                <a:cs typeface="Calibri" panose="020F0502020204030204" pitchFamily="34" charset="0"/>
              </a:rPr>
              <a:t>Target wheel</a:t>
            </a:r>
            <a:endParaRPr lang="en-US" sz="1500" b="1">
              <a:solidFill>
                <a:prstClr val="white"/>
              </a:solidFill>
              <a:effectLst>
                <a:outerShdw blurRad="50800" dist="50800" dir="5400000" sx="104000" sy="104000" algn="ctr" rotWithShape="0">
                  <a:schemeClr val="tx1"/>
                </a:outerShdw>
              </a:effectLst>
              <a:cs typeface="Calibri" panose="020F0502020204030204" pitchFamily="34" charset="0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F8FC00AB-0404-CC05-7C78-A48472FADDE8}"/>
              </a:ext>
            </a:extLst>
          </p:cNvPr>
          <p:cNvSpPr txBox="1"/>
          <p:nvPr/>
        </p:nvSpPr>
        <p:spPr>
          <a:xfrm>
            <a:off x="2937754" y="4339916"/>
            <a:ext cx="1370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solidFill>
                  <a:prstClr val="white"/>
                </a:solidFill>
                <a:effectLst>
                  <a:outerShdw blurRad="50800" dist="50800" dir="5400000" sx="104000" sy="104000" algn="ctr" rotWithShape="0">
                    <a:schemeClr val="tx1"/>
                  </a:outerShdw>
                </a:effectLst>
                <a:cs typeface="Calibri" panose="020F0502020204030204" pitchFamily="34" charset="0"/>
              </a:rPr>
              <a:t>Target chamber</a:t>
            </a:r>
            <a:endParaRPr lang="en-US" sz="1500" b="1">
              <a:solidFill>
                <a:prstClr val="white"/>
              </a:solidFill>
              <a:effectLst>
                <a:outerShdw blurRad="50800" dist="50800" dir="5400000" sx="104000" sy="104000" algn="ctr" rotWithShape="0">
                  <a:schemeClr val="tx1"/>
                </a:outerShdw>
              </a:effectLst>
              <a:cs typeface="Calibri" panose="020F050202020403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FF1A56A-3A57-B395-F81D-18B1A6C3F5B8}"/>
              </a:ext>
            </a:extLst>
          </p:cNvPr>
          <p:cNvSpPr/>
          <p:nvPr/>
        </p:nvSpPr>
        <p:spPr>
          <a:xfrm>
            <a:off x="3331401" y="4887892"/>
            <a:ext cx="333176" cy="366302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135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4B4FAD82-3E06-4225-AEB0-9C0D3E4EA580}"/>
              </a:ext>
            </a:extLst>
          </p:cNvPr>
          <p:cNvSpPr txBox="1"/>
          <p:nvPr/>
        </p:nvSpPr>
        <p:spPr>
          <a:xfrm>
            <a:off x="2706396" y="3283432"/>
            <a:ext cx="794288" cy="838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1350" kern="0" baseline="30000">
                <a:solidFill>
                  <a:srgbClr val="9200FF"/>
                </a:solidFill>
              </a:rPr>
              <a:t>238</a:t>
            </a:r>
            <a:r>
              <a:rPr lang="en-US" sz="1350" kern="0">
                <a:solidFill>
                  <a:srgbClr val="9200FF"/>
                </a:solidFill>
              </a:rPr>
              <a:t>U</a:t>
            </a:r>
          </a:p>
          <a:p>
            <a:pPr defTabSz="685800">
              <a:defRPr/>
            </a:pPr>
            <a:endParaRPr lang="en-US" sz="800" kern="0">
              <a:solidFill>
                <a:srgbClr val="9200FF"/>
              </a:solidFill>
            </a:endParaRPr>
          </a:p>
          <a:p>
            <a:pPr defTabSz="685800">
              <a:defRPr/>
            </a:pPr>
            <a:r>
              <a:rPr lang="en-US" sz="1350" kern="0">
                <a:solidFill>
                  <a:srgbClr val="9200FF"/>
                </a:solidFill>
              </a:rPr>
              <a:t>Target</a:t>
            </a:r>
            <a:br>
              <a:rPr lang="en-US" sz="1350" kern="0">
                <a:solidFill>
                  <a:srgbClr val="0070C0"/>
                </a:solidFill>
              </a:rPr>
            </a:br>
            <a:endParaRPr lang="en-US" sz="1350" kern="0">
              <a:solidFill>
                <a:srgbClr val="0070C0"/>
              </a:solidFill>
            </a:endParaRP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485AD5BB-0902-BBDC-E6FC-129628886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cxnSp>
        <p:nvCxnSpPr>
          <p:cNvPr id="46" name="Connecteur droit avec flèche 45">
            <a:extLst>
              <a:ext uri="{FF2B5EF4-FFF2-40B4-BE49-F238E27FC236}">
                <a16:creationId xmlns:a16="http://schemas.microsoft.com/office/drawing/2014/main" id="{D0921943-95FC-24B0-279E-51808A008FC9}"/>
              </a:ext>
            </a:extLst>
          </p:cNvPr>
          <p:cNvCxnSpPr/>
          <p:nvPr/>
        </p:nvCxnSpPr>
        <p:spPr>
          <a:xfrm flipH="1" flipV="1">
            <a:off x="5900335" y="4334504"/>
            <a:ext cx="144016" cy="166715"/>
          </a:xfrm>
          <a:prstGeom prst="straightConnector1">
            <a:avLst/>
          </a:prstGeom>
          <a:noFill/>
          <a:ln w="38100" cap="flat" cmpd="sng" algn="ctr">
            <a:solidFill>
              <a:sysClr val="window" lastClr="FFFFFF"/>
            </a:solidFill>
            <a:prstDash val="solid"/>
            <a:tailEnd type="triangle"/>
          </a:ln>
          <a:effectLst>
            <a:outerShdw blurRad="50800" dist="50800" dir="5400000" sx="104000" sy="104000" rotWithShape="0">
              <a:srgbClr val="65BA5A"/>
            </a:outerShdw>
          </a:effectLst>
        </p:spPr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67734A4F-9D8B-7B20-FEE3-1112FA69E917}"/>
              </a:ext>
            </a:extLst>
          </p:cNvPr>
          <p:cNvCxnSpPr>
            <a:cxnSpLocks/>
          </p:cNvCxnSpPr>
          <p:nvPr/>
        </p:nvCxnSpPr>
        <p:spPr>
          <a:xfrm flipV="1">
            <a:off x="845261" y="3583518"/>
            <a:ext cx="1717590" cy="161"/>
          </a:xfrm>
          <a:prstGeom prst="straightConnector1">
            <a:avLst/>
          </a:prstGeom>
          <a:noFill/>
          <a:ln w="101600" cap="flat" cmpd="sng" algn="ctr">
            <a:solidFill>
              <a:srgbClr val="9200FF"/>
            </a:solidFill>
            <a:prstDash val="solid"/>
            <a:tailEnd type="triangle"/>
          </a:ln>
          <a:effectLst/>
        </p:spPr>
      </p:cxnSp>
      <p:sp>
        <p:nvSpPr>
          <p:cNvPr id="41" name="ZoneTexte 40">
            <a:extLst>
              <a:ext uri="{FF2B5EF4-FFF2-40B4-BE49-F238E27FC236}">
                <a16:creationId xmlns:a16="http://schemas.microsoft.com/office/drawing/2014/main" id="{D08D006A-16E3-6ED3-7D50-2687F77FB5B2}"/>
              </a:ext>
            </a:extLst>
          </p:cNvPr>
          <p:cNvSpPr txBox="1"/>
          <p:nvPr/>
        </p:nvSpPr>
        <p:spPr>
          <a:xfrm>
            <a:off x="391695" y="2982494"/>
            <a:ext cx="201584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1350" kern="0" baseline="30000">
                <a:solidFill>
                  <a:srgbClr val="9200FF"/>
                </a:solidFill>
              </a:rPr>
              <a:t>136</a:t>
            </a:r>
            <a:r>
              <a:rPr lang="en-US" sz="1350" kern="0">
                <a:solidFill>
                  <a:srgbClr val="9200FF"/>
                </a:solidFill>
              </a:rPr>
              <a:t>Xe beam produced by ATLAS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CBE82062-7EA2-B41C-18EA-5BDCD0191FEC}"/>
              </a:ext>
            </a:extLst>
          </p:cNvPr>
          <p:cNvSpPr txBox="1"/>
          <p:nvPr/>
        </p:nvSpPr>
        <p:spPr>
          <a:xfrm>
            <a:off x="4804020" y="2475689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900" kern="0">
                <a:solidFill>
                  <a:srgbClr val="FF0000"/>
                </a:solidFill>
              </a:rPr>
              <a:t>Unreacted</a:t>
            </a:r>
          </a:p>
          <a:p>
            <a:pPr defTabSz="685800">
              <a:defRPr/>
            </a:pPr>
            <a:r>
              <a:rPr lang="en-US" sz="900" kern="0">
                <a:solidFill>
                  <a:srgbClr val="FF0000"/>
                </a:solidFill>
              </a:rPr>
              <a:t>beam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793D479-C20C-DCF5-FFC8-236334BF54BF}"/>
              </a:ext>
            </a:extLst>
          </p:cNvPr>
          <p:cNvSpPr txBox="1"/>
          <p:nvPr/>
        </p:nvSpPr>
        <p:spPr>
          <a:xfrm>
            <a:off x="3678515" y="2800894"/>
            <a:ext cx="110959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1050" kern="0">
                <a:solidFill>
                  <a:srgbClr val="1624EC"/>
                </a:solidFill>
              </a:rPr>
              <a:t>MNT products</a:t>
            </a:r>
            <a:br>
              <a:rPr lang="en-US" sz="1050" kern="0">
                <a:solidFill>
                  <a:srgbClr val="1624EC"/>
                </a:solidFill>
              </a:rPr>
            </a:br>
            <a:endParaRPr lang="en-US" sz="1050" kern="0">
              <a:solidFill>
                <a:srgbClr val="1624EC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C3A96F2-3519-9190-AFEF-D4618399AD24}"/>
              </a:ext>
            </a:extLst>
          </p:cNvPr>
          <p:cNvSpPr txBox="1"/>
          <p:nvPr/>
        </p:nvSpPr>
        <p:spPr>
          <a:xfrm>
            <a:off x="5798383" y="4445585"/>
            <a:ext cx="13704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u="sng">
                <a:solidFill>
                  <a:prstClr val="white"/>
                </a:solidFill>
                <a:effectLst>
                  <a:outerShdw blurRad="50800" dist="50800" dir="5400000" sx="104000" sy="104000" algn="ctr" rotWithShape="0">
                    <a:srgbClr val="65BA5A"/>
                  </a:outerShdw>
                </a:effectLst>
                <a:cs typeface="Calibri" panose="020F0502020204030204" pitchFamily="34" charset="0"/>
              </a:rPr>
              <a:t>MWPC</a:t>
            </a:r>
            <a:endParaRPr lang="en-US" sz="2100" b="1" u="sng">
              <a:solidFill>
                <a:prstClr val="white"/>
              </a:solidFill>
              <a:effectLst>
                <a:outerShdw blurRad="50800" dist="50800" dir="5400000" sx="104000" sy="104000" algn="ctr" rotWithShape="0">
                  <a:srgbClr val="65BA5A"/>
                </a:outerShdw>
              </a:effectLst>
              <a:cs typeface="Calibri" panose="020F0502020204030204" pitchFamily="34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7A8E0C0-A46F-1808-327B-1666E4CF56CD}"/>
              </a:ext>
            </a:extLst>
          </p:cNvPr>
          <p:cNvSpPr txBox="1"/>
          <p:nvPr/>
        </p:nvSpPr>
        <p:spPr>
          <a:xfrm>
            <a:off x="341514" y="1562432"/>
            <a:ext cx="4525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1400" b="1" u="sng" kern="0">
                <a:solidFill>
                  <a:srgbClr val="9200FF"/>
                </a:solidFill>
              </a:rPr>
              <a:t>Beam</a:t>
            </a:r>
            <a:r>
              <a:rPr lang="en-US" sz="1400" kern="0">
                <a:solidFill>
                  <a:srgbClr val="9200FF"/>
                </a:solidFill>
              </a:rPr>
              <a:t>: </a:t>
            </a:r>
            <a:r>
              <a:rPr lang="en-US" sz="1400" b="1" kern="0" baseline="30000">
                <a:solidFill>
                  <a:srgbClr val="9200FF"/>
                </a:solidFill>
              </a:rPr>
              <a:t>136</a:t>
            </a:r>
            <a:r>
              <a:rPr lang="en-US" sz="1400" b="1" kern="0">
                <a:solidFill>
                  <a:srgbClr val="9200FF"/>
                </a:solidFill>
              </a:rPr>
              <a:t>Xe</a:t>
            </a:r>
            <a:r>
              <a:rPr lang="en-US" sz="1400" kern="0">
                <a:solidFill>
                  <a:srgbClr val="9200FF"/>
                </a:solidFill>
              </a:rPr>
              <a:t> at </a:t>
            </a:r>
            <a:r>
              <a:rPr lang="en-US" sz="1400" u="sng" kern="0">
                <a:solidFill>
                  <a:srgbClr val="9200FF"/>
                </a:solidFill>
              </a:rPr>
              <a:t>5.15</a:t>
            </a:r>
            <a:r>
              <a:rPr lang="en-US" sz="1400" kern="0">
                <a:solidFill>
                  <a:srgbClr val="9200FF"/>
                </a:solidFill>
              </a:rPr>
              <a:t> and </a:t>
            </a:r>
            <a:r>
              <a:rPr lang="en-US" sz="1400" u="sng" kern="0">
                <a:solidFill>
                  <a:srgbClr val="9200FF"/>
                </a:solidFill>
              </a:rPr>
              <a:t>5.89</a:t>
            </a:r>
            <a:r>
              <a:rPr lang="en-US" sz="1400" kern="0">
                <a:solidFill>
                  <a:srgbClr val="9200FF"/>
                </a:solidFill>
              </a:rPr>
              <a:t> MeV/u </a:t>
            </a:r>
          </a:p>
          <a:p>
            <a:pPr defTabSz="685800">
              <a:defRPr/>
            </a:pPr>
            <a:r>
              <a:rPr lang="en-US" sz="1400" b="1" u="sng" kern="0">
                <a:solidFill>
                  <a:srgbClr val="9200FF"/>
                </a:solidFill>
              </a:rPr>
              <a:t>Target</a:t>
            </a:r>
            <a:r>
              <a:rPr lang="en-US" sz="1400" kern="0">
                <a:solidFill>
                  <a:srgbClr val="9200FF"/>
                </a:solidFill>
              </a:rPr>
              <a:t>: </a:t>
            </a:r>
            <a:r>
              <a:rPr lang="en-US" sz="1400" b="1" kern="0" baseline="30000">
                <a:solidFill>
                  <a:srgbClr val="9200FF"/>
                </a:solidFill>
              </a:rPr>
              <a:t>238</a:t>
            </a:r>
            <a:r>
              <a:rPr lang="en-US" sz="1400" b="1" kern="0">
                <a:solidFill>
                  <a:srgbClr val="9200FF"/>
                </a:solidFill>
              </a:rPr>
              <a:t>U</a:t>
            </a:r>
            <a:r>
              <a:rPr lang="en-US" sz="1400" kern="0">
                <a:solidFill>
                  <a:srgbClr val="9200FF"/>
                </a:solidFill>
              </a:rPr>
              <a:t> (U 350 µg/cm</a:t>
            </a:r>
            <a:r>
              <a:rPr lang="en-US" sz="1400" kern="0" baseline="30000">
                <a:solidFill>
                  <a:srgbClr val="9200FF"/>
                </a:solidFill>
              </a:rPr>
              <a:t>2</a:t>
            </a:r>
            <a:r>
              <a:rPr lang="en-US" sz="1400" kern="0">
                <a:solidFill>
                  <a:srgbClr val="9200FF"/>
                </a:solidFill>
              </a:rPr>
              <a:t> + C 45 µg/cm</a:t>
            </a:r>
            <a:r>
              <a:rPr lang="en-US" sz="1400" kern="0" baseline="30000">
                <a:solidFill>
                  <a:srgbClr val="9200FF"/>
                </a:solidFill>
              </a:rPr>
              <a:t>2</a:t>
            </a:r>
            <a:r>
              <a:rPr lang="en-US" sz="1050" kern="0">
                <a:solidFill>
                  <a:srgbClr val="86033E"/>
                </a:solidFill>
              </a:rPr>
              <a:t>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CFF345C-B404-3E9F-F988-053CECB73C8A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43" name="ZoneTexte 9">
            <a:extLst>
              <a:ext uri="{FF2B5EF4-FFF2-40B4-BE49-F238E27FC236}">
                <a16:creationId xmlns:a16="http://schemas.microsoft.com/office/drawing/2014/main" id="{C684DF4A-0FDC-1560-8C1C-F2C1901A545F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</a:rPr>
              <a:t>The </a:t>
            </a:r>
            <a:r>
              <a:rPr lang="fr-FR" sz="4000" err="1">
                <a:solidFill>
                  <a:schemeClr val="bg1"/>
                </a:solidFill>
              </a:rPr>
              <a:t>experimental</a:t>
            </a:r>
            <a:r>
              <a:rPr lang="fr-FR" sz="4000">
                <a:solidFill>
                  <a:schemeClr val="bg1"/>
                </a:solidFill>
              </a:rPr>
              <a:t> setup: </a:t>
            </a:r>
            <a:r>
              <a:rPr lang="fr-FR" sz="4000" baseline="30000">
                <a:solidFill>
                  <a:schemeClr val="bg1"/>
                </a:solidFill>
              </a:rPr>
              <a:t>136</a:t>
            </a:r>
            <a:r>
              <a:rPr lang="fr-FR" sz="4000">
                <a:solidFill>
                  <a:schemeClr val="bg1"/>
                </a:solidFill>
              </a:rPr>
              <a:t>Xe+</a:t>
            </a:r>
            <a:r>
              <a:rPr lang="fr-FR" sz="4000" baseline="30000">
                <a:solidFill>
                  <a:schemeClr val="bg1"/>
                </a:solidFill>
              </a:rPr>
              <a:t>238</a:t>
            </a:r>
            <a:r>
              <a:rPr lang="fr-FR" sz="4000">
                <a:solidFill>
                  <a:schemeClr val="bg1"/>
                </a:solidFill>
              </a:rPr>
              <a:t>U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FED03B7-CF7A-7677-5AA8-2901D8408508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numéro de diapositive 3">
            <a:extLst>
              <a:ext uri="{FF2B5EF4-FFF2-40B4-BE49-F238E27FC236}">
                <a16:creationId xmlns:a16="http://schemas.microsoft.com/office/drawing/2014/main" id="{322C0BC5-C8FC-C9A1-4867-0E46FED17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r>
              <a:rPr lang="fr-FR" b="0">
                <a:solidFill>
                  <a:schemeClr val="tx1">
                    <a:lumMod val="50000"/>
                    <a:lumOff val="50000"/>
                  </a:schemeClr>
                </a:solidFill>
              </a:rPr>
              <a:t>4</a:t>
            </a:r>
          </a:p>
        </p:txBody>
      </p:sp>
      <p:sp>
        <p:nvSpPr>
          <p:cNvPr id="12" name="ZoneTexte 22">
            <a:extLst>
              <a:ext uri="{FF2B5EF4-FFF2-40B4-BE49-F238E27FC236}">
                <a16:creationId xmlns:a16="http://schemas.microsoft.com/office/drawing/2014/main" id="{BBBAF596-1E8F-71E0-3BD1-443620ABB0C7}"/>
              </a:ext>
            </a:extLst>
          </p:cNvPr>
          <p:cNvSpPr txBox="1"/>
          <p:nvPr/>
        </p:nvSpPr>
        <p:spPr>
          <a:xfrm>
            <a:off x="8511034" y="3974639"/>
            <a:ext cx="2985399" cy="2123658"/>
          </a:xfrm>
          <a:prstGeom prst="rect">
            <a:avLst/>
          </a:prstGeom>
          <a:noFill/>
          <a:ln w="38100">
            <a:solidFill>
              <a:srgbClr val="65BA5A"/>
            </a:solidFill>
          </a:ln>
        </p:spPr>
        <p:txBody>
          <a:bodyPr wrap="square" rtlCol="0">
            <a:spAutoFit/>
          </a:bodyPr>
          <a:lstStyle/>
          <a:p>
            <a:r>
              <a:rPr lang="en-US" b="1" u="sng"/>
              <a:t>Analyzed data:</a:t>
            </a:r>
          </a:p>
          <a:p>
            <a:endParaRPr lang="en-US"/>
          </a:p>
          <a:p>
            <a:r>
              <a:rPr lang="en-US" sz="1600"/>
              <a:t>→  5.15 MeV/u</a:t>
            </a:r>
          </a:p>
          <a:p>
            <a:r>
              <a:rPr lang="en-US" sz="1600"/>
              <a:t>→  11 h</a:t>
            </a:r>
          </a:p>
          <a:p>
            <a:r>
              <a:rPr lang="en-US" sz="1600"/>
              <a:t>→  11 </a:t>
            </a:r>
            <a:r>
              <a:rPr lang="en-US" sz="1600" err="1"/>
              <a:t>pnA</a:t>
            </a:r>
            <a:endParaRPr lang="en-US" sz="1600"/>
          </a:p>
          <a:p>
            <a:r>
              <a:rPr lang="en-US" sz="1600"/>
              <a:t>→  B⍴ = 1.65 </a:t>
            </a:r>
            <a:r>
              <a:rPr lang="en-US" sz="1600" err="1"/>
              <a:t>T.m</a:t>
            </a:r>
            <a:endParaRPr lang="en-US" sz="1600"/>
          </a:p>
          <a:p>
            <a:r>
              <a:rPr lang="en-US" sz="1600"/>
              <a:t>→  P</a:t>
            </a:r>
            <a:r>
              <a:rPr lang="en-US" sz="1600" baseline="-25000"/>
              <a:t>AGFA </a:t>
            </a:r>
            <a:r>
              <a:rPr lang="en-US" sz="1600"/>
              <a:t>= 4 Torr</a:t>
            </a:r>
          </a:p>
          <a:p>
            <a:r>
              <a:rPr lang="en-US" sz="1600"/>
              <a:t>→  72 </a:t>
            </a:r>
            <a:r>
              <a:rPr lang="en-US" sz="1600" err="1"/>
              <a:t>HPGe</a:t>
            </a:r>
            <a:r>
              <a:rPr lang="en-US" sz="1600"/>
              <a:t> in </a:t>
            </a:r>
            <a:r>
              <a:rPr lang="en-US" sz="1600" err="1"/>
              <a:t>Gammasphere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508486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92A86C-770B-0412-AC89-B9BB13932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 descr="Une image contenant texte, capture d’écran, Caractère coloré&#10;&#10;Le contenu généré par l’IA peut être incorrect.">
            <a:extLst>
              <a:ext uri="{FF2B5EF4-FFF2-40B4-BE49-F238E27FC236}">
                <a16:creationId xmlns:a16="http://schemas.microsoft.com/office/drawing/2014/main" id="{033CEB2D-99EB-AA0A-2C81-89FCBB82C0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924" r="7494" b="-1188"/>
          <a:stretch>
            <a:fillRect/>
          </a:stretch>
        </p:blipFill>
        <p:spPr>
          <a:xfrm>
            <a:off x="5163552" y="924092"/>
            <a:ext cx="3350264" cy="1838253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954BF90C-D94C-EF35-088E-BA0C9A274F7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227488" y="4765007"/>
            <a:ext cx="2277494" cy="1134875"/>
          </a:xfrm>
          <a:prstGeom prst="rect">
            <a:avLst/>
          </a:prstGeom>
          <a:ln w="76200">
            <a:solidFill>
              <a:srgbClr val="0000FF"/>
            </a:solidFill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F5CDA3F-160B-A7C7-18AD-BE6CCE8F3EC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28429" y="2827817"/>
            <a:ext cx="2453974" cy="1508154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00BF1112-0E21-E4E8-4C5A-C382BFFF5145}"/>
              </a:ext>
            </a:extLst>
          </p:cNvPr>
          <p:cNvSpPr txBox="1"/>
          <p:nvPr/>
        </p:nvSpPr>
        <p:spPr>
          <a:xfrm>
            <a:off x="5645463" y="3262941"/>
            <a:ext cx="9669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1050" kern="0">
                <a:solidFill>
                  <a:srgbClr val="65BA5A"/>
                </a:solidFill>
              </a:rPr>
              <a:t>Focal plane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1AF5C40-8C90-2408-090D-7F24CD798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A2D16ED-B32E-A69B-5730-3E2A62F73444}"/>
              </a:ext>
            </a:extLst>
          </p:cNvPr>
          <p:cNvSpPr txBox="1"/>
          <p:nvPr/>
        </p:nvSpPr>
        <p:spPr>
          <a:xfrm>
            <a:off x="4735792" y="581037"/>
            <a:ext cx="184731" cy="136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288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6B1D883-96BB-3287-4551-F72CC5B43AF1}"/>
              </a:ext>
            </a:extLst>
          </p:cNvPr>
          <p:cNvSpPr/>
          <p:nvPr/>
        </p:nvSpPr>
        <p:spPr>
          <a:xfrm rot="3086061">
            <a:off x="5365995" y="2883470"/>
            <a:ext cx="547805" cy="50099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1350" kern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13E58FC-77E3-345E-BFF1-D1E695C132C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4096" y="2831210"/>
            <a:ext cx="1177655" cy="150815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C094CC7-78F0-0FCB-D102-85844CD1D82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094625" y="3998110"/>
            <a:ext cx="1582063" cy="1582063"/>
          </a:xfrm>
          <a:prstGeom prst="ellipse">
            <a:avLst/>
          </a:prstGeom>
          <a:ln w="76200">
            <a:solidFill>
              <a:srgbClr val="65BA5A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DC877690-7747-303B-E747-B5E95ECBA9E7}"/>
                  </a:ext>
                </a:extLst>
              </p:cNvPr>
              <p:cNvSpPr txBox="1"/>
              <p:nvPr/>
            </p:nvSpPr>
            <p:spPr>
              <a:xfrm>
                <a:off x="2750053" y="3086846"/>
                <a:ext cx="933141" cy="300082"/>
              </a:xfrm>
              <a:prstGeom prst="rect">
                <a:avLst/>
              </a:prstGeom>
              <a:noFill/>
              <a:effectLst>
                <a:outerShdw blurRad="50800" dist="50800" dir="5400000" algn="ctr" rotWithShape="0">
                  <a:sysClr val="window" lastClr="FFFFFF"/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 defTabSz="685800">
                  <a:defRPr/>
                </a:pPr>
                <a14:m>
                  <m:oMath xmlns:m="http://schemas.openxmlformats.org/officeDocument/2006/math">
                    <m:r>
                      <a:rPr lang="en-US" sz="1350" i="1" kern="0" smtClean="0">
                        <a:solidFill>
                          <a:srgbClr val="0082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sz="1350" kern="0">
                    <a:solidFill>
                      <a:srgbClr val="008200"/>
                    </a:solidFill>
                  </a:rPr>
                  <a:t>, X-rays</a:t>
                </a: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DC877690-7747-303B-E747-B5E95ECBA9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0053" y="3086846"/>
                <a:ext cx="933141" cy="30008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effectLst>
                <a:outerShdw blurRad="50800" dist="50800" dir="5400000" algn="ctr" rotWithShape="0">
                  <a:sysClr val="window" lastClr="FFFFFF"/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Image 12">
            <a:extLst>
              <a:ext uri="{FF2B5EF4-FFF2-40B4-BE49-F238E27FC236}">
                <a16:creationId xmlns:a16="http://schemas.microsoft.com/office/drawing/2014/main" id="{AB3AF2B4-8C62-C647-4039-8AAB3492918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46613" y="3544580"/>
            <a:ext cx="1930589" cy="1502078"/>
          </a:xfrm>
          <a:prstGeom prst="rect">
            <a:avLst/>
          </a:prstGeom>
          <a:ln w="76200">
            <a:solidFill>
              <a:srgbClr val="65BA5A"/>
            </a:solidFill>
          </a:ln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EB23611C-F808-2A29-D7C8-5C9BD8BBB7B5}"/>
              </a:ext>
            </a:extLst>
          </p:cNvPr>
          <p:cNvSpPr txBox="1"/>
          <p:nvPr/>
        </p:nvSpPr>
        <p:spPr>
          <a:xfrm>
            <a:off x="166720" y="5726249"/>
            <a:ext cx="2100255" cy="300082"/>
          </a:xfrm>
          <a:prstGeom prst="rect">
            <a:avLst/>
          </a:prstGeom>
          <a:noFill/>
          <a:effectLst>
            <a:outerShdw blurRad="50800" dist="50800" dir="5400000" algn="ctr" rotWithShape="0">
              <a:sysClr val="window" lastClr="FFFFFF"/>
            </a:outerShdw>
          </a:effectLst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1350" b="1" kern="0">
                <a:solidFill>
                  <a:srgbClr val="65BA5A"/>
                </a:solidFill>
              </a:rPr>
              <a:t>Prompt spectroscopy</a:t>
            </a:r>
            <a:endParaRPr lang="en-US" sz="788" b="1" kern="0">
              <a:solidFill>
                <a:srgbClr val="65BA5A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3147CF7-B3BA-A209-DAAF-EE9D0851D577}"/>
              </a:ext>
            </a:extLst>
          </p:cNvPr>
          <p:cNvSpPr txBox="1"/>
          <p:nvPr/>
        </p:nvSpPr>
        <p:spPr>
          <a:xfrm>
            <a:off x="6782341" y="5122056"/>
            <a:ext cx="137048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>
                <a:solidFill>
                  <a:srgbClr val="65BA5A"/>
                </a:solidFill>
                <a:cs typeface="Calibri" panose="020F0502020204030204" pitchFamily="34" charset="0"/>
              </a:rPr>
              <a:t>Focal plane</a:t>
            </a:r>
            <a:endParaRPr lang="en-US" sz="2100" b="1">
              <a:solidFill>
                <a:srgbClr val="65BA5A"/>
              </a:solidFill>
              <a:cs typeface="Calibri" panose="020F0502020204030204" pitchFamily="34" charset="0"/>
            </a:endParaRP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7DAB22B7-F28E-E1F2-769F-40E3040B22DC}"/>
              </a:ext>
            </a:extLst>
          </p:cNvPr>
          <p:cNvCxnSpPr>
            <a:cxnSpLocks/>
          </p:cNvCxnSpPr>
          <p:nvPr/>
        </p:nvCxnSpPr>
        <p:spPr>
          <a:xfrm>
            <a:off x="7173207" y="3869908"/>
            <a:ext cx="0" cy="209462"/>
          </a:xfrm>
          <a:prstGeom prst="straightConnector1">
            <a:avLst/>
          </a:prstGeom>
          <a:noFill/>
          <a:ln w="38100" cap="flat" cmpd="sng" algn="ctr">
            <a:solidFill>
              <a:sysClr val="window" lastClr="FFFFFF"/>
            </a:solidFill>
            <a:prstDash val="solid"/>
            <a:tailEnd type="triangle"/>
          </a:ln>
          <a:effectLst>
            <a:outerShdw blurRad="50800" dist="50800" dir="5400000" sx="104000" sy="104000" rotWithShape="0">
              <a:srgbClr val="65BA5A"/>
            </a:outerShdw>
          </a:effectLst>
        </p:spPr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B65CF7D9-C1D5-0B10-5D85-BBCA9E351B73}"/>
              </a:ext>
            </a:extLst>
          </p:cNvPr>
          <p:cNvSpPr txBox="1"/>
          <p:nvPr/>
        </p:nvSpPr>
        <p:spPr>
          <a:xfrm>
            <a:off x="3440946" y="3656724"/>
            <a:ext cx="33374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1050" kern="0">
                <a:solidFill>
                  <a:prstClr val="black"/>
                </a:solidFill>
              </a:rPr>
              <a:t>Q</a:t>
            </a:r>
            <a:r>
              <a:rPr lang="en-US" sz="1050" kern="0" baseline="-25000">
                <a:solidFill>
                  <a:prstClr val="black"/>
                </a:solidFill>
              </a:rPr>
              <a:t>v</a:t>
            </a:r>
            <a:endParaRPr lang="en-US" sz="1350" kern="0" baseline="-25000">
              <a:solidFill>
                <a:prstClr val="black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06EF077-FA9B-E7F0-C1B6-F2EA7F05B23B}"/>
              </a:ext>
            </a:extLst>
          </p:cNvPr>
          <p:cNvSpPr txBox="1"/>
          <p:nvPr/>
        </p:nvSpPr>
        <p:spPr>
          <a:xfrm>
            <a:off x="4166557" y="3882693"/>
            <a:ext cx="35779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1050" kern="0">
                <a:solidFill>
                  <a:prstClr val="black"/>
                </a:solidFill>
              </a:rPr>
              <a:t>D</a:t>
            </a:r>
            <a:r>
              <a:rPr lang="en-US" sz="1050" kern="0" baseline="-25000">
                <a:solidFill>
                  <a:prstClr val="black"/>
                </a:solidFill>
              </a:rPr>
              <a:t>m</a:t>
            </a:r>
            <a:endParaRPr lang="en-US" sz="1350" kern="0" baseline="-25000">
              <a:solidFill>
                <a:prstClr val="black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4677285-0D1A-CAC4-A0E7-3D9D9FDF0C07}"/>
              </a:ext>
            </a:extLst>
          </p:cNvPr>
          <p:cNvSpPr/>
          <p:nvPr/>
        </p:nvSpPr>
        <p:spPr>
          <a:xfrm rot="3086061">
            <a:off x="5365995" y="2883470"/>
            <a:ext cx="547805" cy="50099"/>
          </a:xfrm>
          <a:prstGeom prst="rect">
            <a:avLst/>
          </a:prstGeom>
          <a:solidFill>
            <a:srgbClr val="65BA5A"/>
          </a:solidFill>
          <a:ln w="25400" cap="flat" cmpd="sng" algn="ctr">
            <a:solidFill>
              <a:srgbClr val="65BA5A"/>
            </a:solidFill>
            <a:prstDash val="solid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1350" kern="0">
              <a:solidFill>
                <a:srgbClr val="65BA5A"/>
              </a:solidFill>
              <a:latin typeface="Calibri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36C3A724-C5EE-DA48-58E7-0A5ADB6D7C4F}"/>
              </a:ext>
            </a:extLst>
          </p:cNvPr>
          <p:cNvSpPr txBox="1"/>
          <p:nvPr/>
        </p:nvSpPr>
        <p:spPr>
          <a:xfrm>
            <a:off x="3682724" y="5949789"/>
            <a:ext cx="4609310" cy="3231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1500" b="1">
                <a:solidFill>
                  <a:srgbClr val="0000FF"/>
                </a:solidFill>
                <a:cs typeface="Calibri" panose="020F0502020204030204" pitchFamily="34" charset="0"/>
              </a:rPr>
              <a:t>Gas-filled separator AGFA</a:t>
            </a:r>
            <a:endParaRPr lang="en-US" sz="2100" b="1">
              <a:solidFill>
                <a:srgbClr val="0000FF"/>
              </a:solidFill>
              <a:cs typeface="Calibri" panose="020F0502020204030204" pitchFamily="34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3E8132B-3D3F-B141-C626-30D8304EA57C}"/>
              </a:ext>
            </a:extLst>
          </p:cNvPr>
          <p:cNvSpPr txBox="1"/>
          <p:nvPr/>
        </p:nvSpPr>
        <p:spPr>
          <a:xfrm>
            <a:off x="4549209" y="4894905"/>
            <a:ext cx="460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solidFill>
                  <a:prstClr val="white"/>
                </a:solidFill>
                <a:cs typeface="Calibri" panose="020F0502020204030204" pitchFamily="34" charset="0"/>
              </a:rPr>
              <a:t>Q</a:t>
            </a:r>
            <a:r>
              <a:rPr lang="en-US" sz="1200" b="1" baseline="-25000">
                <a:solidFill>
                  <a:prstClr val="white"/>
                </a:solidFill>
                <a:cs typeface="Calibri" panose="020F0502020204030204" pitchFamily="34" charset="0"/>
              </a:rPr>
              <a:t>v</a:t>
            </a:r>
            <a:endParaRPr lang="en-US" sz="2100" b="1" baseline="-25000">
              <a:solidFill>
                <a:prstClr val="white"/>
              </a:solidFill>
              <a:cs typeface="Calibri" panose="020F0502020204030204" pitchFamily="34" charset="0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BA625F2D-E8DA-3C56-158D-0BF133A56D03}"/>
              </a:ext>
            </a:extLst>
          </p:cNvPr>
          <p:cNvSpPr txBox="1"/>
          <p:nvPr/>
        </p:nvSpPr>
        <p:spPr>
          <a:xfrm>
            <a:off x="5533744" y="4932407"/>
            <a:ext cx="7313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solidFill>
                  <a:prstClr val="white"/>
                </a:solidFill>
                <a:cs typeface="Calibri" panose="020F0502020204030204" pitchFamily="34" charset="0"/>
              </a:rPr>
              <a:t>D</a:t>
            </a:r>
            <a:r>
              <a:rPr lang="en-US" sz="1200" b="1" baseline="-25000">
                <a:solidFill>
                  <a:prstClr val="white"/>
                </a:solidFill>
                <a:cs typeface="Calibri" panose="020F0502020204030204" pitchFamily="34" charset="0"/>
              </a:rPr>
              <a:t>m</a:t>
            </a:r>
            <a:endParaRPr lang="en-US" sz="2100" b="1" baseline="-25000">
              <a:solidFill>
                <a:prstClr val="white"/>
              </a:solidFill>
              <a:cs typeface="Calibri" panose="020F0502020204030204" pitchFamily="34" charset="0"/>
            </a:endParaRP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420AA5CF-C036-14C0-134D-8205492301E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47523" y="4369341"/>
            <a:ext cx="1071653" cy="139578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F939C78-9CB1-BCA7-1720-0923143E73A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234967" y="5381230"/>
            <a:ext cx="931120" cy="800237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657E3D79-47F8-DF97-F836-D74278D2BF81}"/>
              </a:ext>
            </a:extLst>
          </p:cNvPr>
          <p:cNvCxnSpPr>
            <a:cxnSpLocks/>
          </p:cNvCxnSpPr>
          <p:nvPr/>
        </p:nvCxnSpPr>
        <p:spPr>
          <a:xfrm flipV="1">
            <a:off x="2296461" y="4896923"/>
            <a:ext cx="1034941" cy="393056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</a:ln>
          <a:effectLst/>
        </p:spPr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C5AF0142-F945-8106-BFDC-06D7749EFAA2}"/>
              </a:ext>
            </a:extLst>
          </p:cNvPr>
          <p:cNvCxnSpPr>
            <a:cxnSpLocks/>
          </p:cNvCxnSpPr>
          <p:nvPr/>
        </p:nvCxnSpPr>
        <p:spPr>
          <a:xfrm flipV="1">
            <a:off x="3118793" y="5254053"/>
            <a:ext cx="545784" cy="1027703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</a:ln>
          <a:effectLst/>
        </p:spPr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DCE08454-5E4D-59EF-2B7A-6406577D5514}"/>
              </a:ext>
            </a:extLst>
          </p:cNvPr>
          <p:cNvSpPr txBox="1"/>
          <p:nvPr/>
        </p:nvSpPr>
        <p:spPr>
          <a:xfrm>
            <a:off x="2233543" y="5248107"/>
            <a:ext cx="13704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solidFill>
                  <a:prstClr val="white"/>
                </a:solidFill>
                <a:effectLst>
                  <a:outerShdw blurRad="50800" dist="50800" dir="5400000" sx="104000" sy="104000" algn="ctr" rotWithShape="0">
                    <a:schemeClr val="tx1"/>
                  </a:outerShdw>
                </a:effectLst>
                <a:cs typeface="Calibri" panose="020F0502020204030204" pitchFamily="34" charset="0"/>
              </a:rPr>
              <a:t>Target wheel</a:t>
            </a:r>
            <a:endParaRPr lang="en-US" sz="1500" b="1">
              <a:solidFill>
                <a:prstClr val="white"/>
              </a:solidFill>
              <a:effectLst>
                <a:outerShdw blurRad="50800" dist="50800" dir="5400000" sx="104000" sy="104000" algn="ctr" rotWithShape="0">
                  <a:schemeClr val="tx1"/>
                </a:outerShdw>
              </a:effectLst>
              <a:cs typeface="Calibri" panose="020F0502020204030204" pitchFamily="34" charset="0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9510A1D1-E192-567E-616B-BA15D91E7511}"/>
              </a:ext>
            </a:extLst>
          </p:cNvPr>
          <p:cNvSpPr txBox="1"/>
          <p:nvPr/>
        </p:nvSpPr>
        <p:spPr>
          <a:xfrm>
            <a:off x="2937754" y="4339916"/>
            <a:ext cx="1370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solidFill>
                  <a:prstClr val="white"/>
                </a:solidFill>
                <a:effectLst>
                  <a:outerShdw blurRad="50800" dist="50800" dir="5400000" sx="104000" sy="104000" algn="ctr" rotWithShape="0">
                    <a:schemeClr val="tx1"/>
                  </a:outerShdw>
                </a:effectLst>
                <a:cs typeface="Calibri" panose="020F0502020204030204" pitchFamily="34" charset="0"/>
              </a:rPr>
              <a:t>Target chamber</a:t>
            </a:r>
            <a:endParaRPr lang="en-US" sz="1500" b="1">
              <a:solidFill>
                <a:prstClr val="white"/>
              </a:solidFill>
              <a:effectLst>
                <a:outerShdw blurRad="50800" dist="50800" dir="5400000" sx="104000" sy="104000" algn="ctr" rotWithShape="0">
                  <a:schemeClr val="tx1"/>
                </a:outerShdw>
              </a:effectLst>
              <a:cs typeface="Calibri" panose="020F050202020403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CC33281-FEE7-F108-008B-3C7DA2DED662}"/>
              </a:ext>
            </a:extLst>
          </p:cNvPr>
          <p:cNvSpPr/>
          <p:nvPr/>
        </p:nvSpPr>
        <p:spPr>
          <a:xfrm>
            <a:off x="3331401" y="4887892"/>
            <a:ext cx="333176" cy="366302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135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CA3B38B7-A91D-15AF-5395-43AA3A97CA2E}"/>
              </a:ext>
            </a:extLst>
          </p:cNvPr>
          <p:cNvSpPr txBox="1"/>
          <p:nvPr/>
        </p:nvSpPr>
        <p:spPr>
          <a:xfrm>
            <a:off x="2706396" y="3283432"/>
            <a:ext cx="794288" cy="838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1350" kern="0" baseline="30000">
                <a:solidFill>
                  <a:srgbClr val="9200FF"/>
                </a:solidFill>
              </a:rPr>
              <a:t>238</a:t>
            </a:r>
            <a:r>
              <a:rPr lang="en-US" sz="1350" kern="0">
                <a:solidFill>
                  <a:srgbClr val="9200FF"/>
                </a:solidFill>
              </a:rPr>
              <a:t>U</a:t>
            </a:r>
          </a:p>
          <a:p>
            <a:pPr defTabSz="685800">
              <a:defRPr/>
            </a:pPr>
            <a:endParaRPr lang="en-US" sz="800" kern="0">
              <a:solidFill>
                <a:srgbClr val="9200FF"/>
              </a:solidFill>
            </a:endParaRPr>
          </a:p>
          <a:p>
            <a:pPr defTabSz="685800">
              <a:defRPr/>
            </a:pPr>
            <a:r>
              <a:rPr lang="en-US" sz="1350" kern="0">
                <a:solidFill>
                  <a:srgbClr val="9200FF"/>
                </a:solidFill>
              </a:rPr>
              <a:t>Target</a:t>
            </a:r>
            <a:br>
              <a:rPr lang="en-US" sz="1350" kern="0">
                <a:solidFill>
                  <a:srgbClr val="0070C0"/>
                </a:solidFill>
              </a:rPr>
            </a:br>
            <a:endParaRPr lang="en-US" sz="1350" kern="0">
              <a:solidFill>
                <a:srgbClr val="0070C0"/>
              </a:solidFill>
            </a:endParaRP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2056E51A-80E9-A0CE-74F0-A0D1C60DF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cxnSp>
        <p:nvCxnSpPr>
          <p:cNvPr id="46" name="Connecteur droit avec flèche 45">
            <a:extLst>
              <a:ext uri="{FF2B5EF4-FFF2-40B4-BE49-F238E27FC236}">
                <a16:creationId xmlns:a16="http://schemas.microsoft.com/office/drawing/2014/main" id="{F3589BEF-7123-7A87-BD79-C3C27899BDDC}"/>
              </a:ext>
            </a:extLst>
          </p:cNvPr>
          <p:cNvCxnSpPr/>
          <p:nvPr/>
        </p:nvCxnSpPr>
        <p:spPr>
          <a:xfrm flipH="1" flipV="1">
            <a:off x="5900335" y="4334504"/>
            <a:ext cx="144016" cy="166715"/>
          </a:xfrm>
          <a:prstGeom prst="straightConnector1">
            <a:avLst/>
          </a:prstGeom>
          <a:noFill/>
          <a:ln w="38100" cap="flat" cmpd="sng" algn="ctr">
            <a:solidFill>
              <a:sysClr val="window" lastClr="FFFFFF"/>
            </a:solidFill>
            <a:prstDash val="solid"/>
            <a:tailEnd type="triangle"/>
          </a:ln>
          <a:effectLst>
            <a:outerShdw blurRad="50800" dist="50800" dir="5400000" sx="104000" sy="104000" rotWithShape="0">
              <a:srgbClr val="65BA5A"/>
            </a:outerShdw>
          </a:effectLst>
        </p:spPr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8AF76E8F-CB7F-3F78-D354-B0444218BF14}"/>
              </a:ext>
            </a:extLst>
          </p:cNvPr>
          <p:cNvCxnSpPr>
            <a:cxnSpLocks/>
          </p:cNvCxnSpPr>
          <p:nvPr/>
        </p:nvCxnSpPr>
        <p:spPr>
          <a:xfrm flipV="1">
            <a:off x="845261" y="3583518"/>
            <a:ext cx="1717590" cy="161"/>
          </a:xfrm>
          <a:prstGeom prst="straightConnector1">
            <a:avLst/>
          </a:prstGeom>
          <a:noFill/>
          <a:ln w="101600" cap="flat" cmpd="sng" algn="ctr">
            <a:solidFill>
              <a:srgbClr val="9200FF"/>
            </a:solidFill>
            <a:prstDash val="solid"/>
            <a:tailEnd type="triangle"/>
          </a:ln>
          <a:effectLst/>
        </p:spPr>
      </p:cxnSp>
      <p:sp>
        <p:nvSpPr>
          <p:cNvPr id="41" name="ZoneTexte 40">
            <a:extLst>
              <a:ext uri="{FF2B5EF4-FFF2-40B4-BE49-F238E27FC236}">
                <a16:creationId xmlns:a16="http://schemas.microsoft.com/office/drawing/2014/main" id="{048CA249-3B39-587D-083D-4909C1CAB794}"/>
              </a:ext>
            </a:extLst>
          </p:cNvPr>
          <p:cNvSpPr txBox="1"/>
          <p:nvPr/>
        </p:nvSpPr>
        <p:spPr>
          <a:xfrm>
            <a:off x="391695" y="2982494"/>
            <a:ext cx="201584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1350" kern="0" baseline="30000">
                <a:solidFill>
                  <a:srgbClr val="9200FF"/>
                </a:solidFill>
              </a:rPr>
              <a:t>136</a:t>
            </a:r>
            <a:r>
              <a:rPr lang="en-US" sz="1350" kern="0">
                <a:solidFill>
                  <a:srgbClr val="9200FF"/>
                </a:solidFill>
              </a:rPr>
              <a:t>Xe beam produced by ATLAS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0675F31-D1ED-FF7A-0DEC-3B9E50F63699}"/>
              </a:ext>
            </a:extLst>
          </p:cNvPr>
          <p:cNvSpPr txBox="1"/>
          <p:nvPr/>
        </p:nvSpPr>
        <p:spPr>
          <a:xfrm>
            <a:off x="8511034" y="3974639"/>
            <a:ext cx="2985399" cy="2123658"/>
          </a:xfrm>
          <a:prstGeom prst="rect">
            <a:avLst/>
          </a:prstGeom>
          <a:noFill/>
          <a:ln w="38100">
            <a:solidFill>
              <a:srgbClr val="65BA5A"/>
            </a:solidFill>
          </a:ln>
        </p:spPr>
        <p:txBody>
          <a:bodyPr wrap="square" rtlCol="0">
            <a:spAutoFit/>
          </a:bodyPr>
          <a:lstStyle/>
          <a:p>
            <a:r>
              <a:rPr lang="en-US" b="1" u="sng"/>
              <a:t>Analyzed data:</a:t>
            </a:r>
          </a:p>
          <a:p>
            <a:endParaRPr lang="en-US"/>
          </a:p>
          <a:p>
            <a:r>
              <a:rPr lang="en-US" sz="1600"/>
              <a:t>→  5.15 MeV/u</a:t>
            </a:r>
          </a:p>
          <a:p>
            <a:r>
              <a:rPr lang="en-US" sz="1600"/>
              <a:t>→  11 h</a:t>
            </a:r>
          </a:p>
          <a:p>
            <a:r>
              <a:rPr lang="en-US" sz="1600"/>
              <a:t>→  11 </a:t>
            </a:r>
            <a:r>
              <a:rPr lang="en-US" sz="1600" err="1"/>
              <a:t>pnA</a:t>
            </a:r>
            <a:endParaRPr lang="en-US" sz="1600"/>
          </a:p>
          <a:p>
            <a:r>
              <a:rPr lang="en-US" sz="1600"/>
              <a:t>→  B⍴ = 1.65 </a:t>
            </a:r>
            <a:r>
              <a:rPr lang="en-US" sz="1600" err="1"/>
              <a:t>T.m</a:t>
            </a:r>
            <a:endParaRPr lang="en-US" sz="1600"/>
          </a:p>
          <a:p>
            <a:r>
              <a:rPr lang="en-US" sz="1600"/>
              <a:t>→  P</a:t>
            </a:r>
            <a:r>
              <a:rPr lang="en-US" sz="1600" baseline="-25000"/>
              <a:t>AGFA </a:t>
            </a:r>
            <a:r>
              <a:rPr lang="en-US" sz="1600"/>
              <a:t>= 4 Torr</a:t>
            </a:r>
          </a:p>
          <a:p>
            <a:r>
              <a:rPr lang="en-US" sz="1600"/>
              <a:t>→  72 </a:t>
            </a:r>
            <a:r>
              <a:rPr lang="en-US" sz="1600" err="1"/>
              <a:t>HPGe</a:t>
            </a:r>
            <a:r>
              <a:rPr lang="en-US" sz="1600"/>
              <a:t> in </a:t>
            </a:r>
            <a:r>
              <a:rPr lang="en-US" sz="1600" err="1"/>
              <a:t>Gammasphere</a:t>
            </a:r>
            <a:endParaRPr lang="en-US" sz="1600"/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2EA60117-9222-2A79-C802-9D6FD0483C02}"/>
              </a:ext>
            </a:extLst>
          </p:cNvPr>
          <p:cNvSpPr txBox="1"/>
          <p:nvPr/>
        </p:nvSpPr>
        <p:spPr>
          <a:xfrm>
            <a:off x="4804020" y="2475689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900" kern="0">
                <a:solidFill>
                  <a:srgbClr val="FF0000"/>
                </a:solidFill>
              </a:rPr>
              <a:t>Unreacted</a:t>
            </a:r>
          </a:p>
          <a:p>
            <a:pPr defTabSz="685800">
              <a:defRPr/>
            </a:pPr>
            <a:r>
              <a:rPr lang="en-US" sz="900" kern="0">
                <a:solidFill>
                  <a:srgbClr val="FF0000"/>
                </a:solidFill>
              </a:rPr>
              <a:t>beam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734DD28-C999-C173-808E-388256CC4B46}"/>
              </a:ext>
            </a:extLst>
          </p:cNvPr>
          <p:cNvSpPr txBox="1"/>
          <p:nvPr/>
        </p:nvSpPr>
        <p:spPr>
          <a:xfrm>
            <a:off x="3678515" y="2800894"/>
            <a:ext cx="110959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1050" kern="0">
                <a:solidFill>
                  <a:srgbClr val="1624EC"/>
                </a:solidFill>
              </a:rPr>
              <a:t>MNT products</a:t>
            </a:r>
            <a:br>
              <a:rPr lang="en-US" sz="1050" kern="0">
                <a:solidFill>
                  <a:srgbClr val="1624EC"/>
                </a:solidFill>
              </a:rPr>
            </a:br>
            <a:endParaRPr lang="en-US" sz="1050" kern="0">
              <a:solidFill>
                <a:srgbClr val="1624EC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65B93FD-4A7E-5347-BB0F-77444C774009}"/>
              </a:ext>
            </a:extLst>
          </p:cNvPr>
          <p:cNvSpPr txBox="1"/>
          <p:nvPr/>
        </p:nvSpPr>
        <p:spPr>
          <a:xfrm>
            <a:off x="5798383" y="4445585"/>
            <a:ext cx="13704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u="sng">
                <a:solidFill>
                  <a:prstClr val="white"/>
                </a:solidFill>
                <a:effectLst>
                  <a:outerShdw blurRad="50800" dist="50800" dir="5400000" sx="104000" sy="104000" algn="ctr" rotWithShape="0">
                    <a:srgbClr val="65BA5A"/>
                  </a:outerShdw>
                </a:effectLst>
                <a:cs typeface="Calibri" panose="020F0502020204030204" pitchFamily="34" charset="0"/>
              </a:rPr>
              <a:t>MWPC</a:t>
            </a:r>
            <a:endParaRPr lang="en-US" sz="2100" b="1" u="sng">
              <a:solidFill>
                <a:prstClr val="white"/>
              </a:solidFill>
              <a:effectLst>
                <a:outerShdw blurRad="50800" dist="50800" dir="5400000" sx="104000" sy="104000" algn="ctr" rotWithShape="0">
                  <a:srgbClr val="65BA5A"/>
                </a:outerShdw>
              </a:effectLst>
              <a:cs typeface="Calibri" panose="020F0502020204030204" pitchFamily="34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EF985FC-02B2-6D53-FBAF-070CB87DB890}"/>
              </a:ext>
            </a:extLst>
          </p:cNvPr>
          <p:cNvSpPr txBox="1"/>
          <p:nvPr/>
        </p:nvSpPr>
        <p:spPr>
          <a:xfrm>
            <a:off x="341514" y="1562432"/>
            <a:ext cx="4525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1400" b="1" u="sng" kern="0">
                <a:solidFill>
                  <a:srgbClr val="9200FF"/>
                </a:solidFill>
              </a:rPr>
              <a:t>Beam</a:t>
            </a:r>
            <a:r>
              <a:rPr lang="en-US" sz="1400" kern="0">
                <a:solidFill>
                  <a:srgbClr val="9200FF"/>
                </a:solidFill>
              </a:rPr>
              <a:t>: </a:t>
            </a:r>
            <a:r>
              <a:rPr lang="en-US" sz="1400" b="1" kern="0" baseline="30000">
                <a:solidFill>
                  <a:srgbClr val="9200FF"/>
                </a:solidFill>
              </a:rPr>
              <a:t>136</a:t>
            </a:r>
            <a:r>
              <a:rPr lang="en-US" sz="1400" b="1" kern="0">
                <a:solidFill>
                  <a:srgbClr val="9200FF"/>
                </a:solidFill>
              </a:rPr>
              <a:t>Xe</a:t>
            </a:r>
            <a:r>
              <a:rPr lang="en-US" sz="1400" kern="0">
                <a:solidFill>
                  <a:srgbClr val="9200FF"/>
                </a:solidFill>
              </a:rPr>
              <a:t> at </a:t>
            </a:r>
            <a:r>
              <a:rPr lang="en-US" sz="1400" u="sng" kern="0">
                <a:solidFill>
                  <a:srgbClr val="9200FF"/>
                </a:solidFill>
              </a:rPr>
              <a:t>5.15</a:t>
            </a:r>
            <a:r>
              <a:rPr lang="en-US" sz="1400" kern="0">
                <a:solidFill>
                  <a:srgbClr val="9200FF"/>
                </a:solidFill>
              </a:rPr>
              <a:t> and </a:t>
            </a:r>
            <a:r>
              <a:rPr lang="en-US" sz="1400" u="sng" kern="0">
                <a:solidFill>
                  <a:srgbClr val="9200FF"/>
                </a:solidFill>
              </a:rPr>
              <a:t>5.89</a:t>
            </a:r>
            <a:r>
              <a:rPr lang="en-US" sz="1400" kern="0">
                <a:solidFill>
                  <a:srgbClr val="9200FF"/>
                </a:solidFill>
              </a:rPr>
              <a:t> MeV/u </a:t>
            </a:r>
          </a:p>
          <a:p>
            <a:pPr defTabSz="685800">
              <a:defRPr/>
            </a:pPr>
            <a:r>
              <a:rPr lang="en-US" sz="1400" b="1" u="sng" kern="0">
                <a:solidFill>
                  <a:srgbClr val="9200FF"/>
                </a:solidFill>
              </a:rPr>
              <a:t>Target</a:t>
            </a:r>
            <a:r>
              <a:rPr lang="en-US" sz="1400" kern="0">
                <a:solidFill>
                  <a:srgbClr val="9200FF"/>
                </a:solidFill>
              </a:rPr>
              <a:t>: </a:t>
            </a:r>
            <a:r>
              <a:rPr lang="en-US" sz="1400" b="1" kern="0" baseline="30000">
                <a:solidFill>
                  <a:srgbClr val="9200FF"/>
                </a:solidFill>
              </a:rPr>
              <a:t>238</a:t>
            </a:r>
            <a:r>
              <a:rPr lang="en-US" sz="1400" b="1" kern="0">
                <a:solidFill>
                  <a:srgbClr val="9200FF"/>
                </a:solidFill>
              </a:rPr>
              <a:t>U</a:t>
            </a:r>
            <a:r>
              <a:rPr lang="en-US" sz="1400" kern="0">
                <a:solidFill>
                  <a:srgbClr val="9200FF"/>
                </a:solidFill>
              </a:rPr>
              <a:t> (U 350 µg/cm</a:t>
            </a:r>
            <a:r>
              <a:rPr lang="en-US" sz="1400" kern="0" baseline="30000">
                <a:solidFill>
                  <a:srgbClr val="9200FF"/>
                </a:solidFill>
              </a:rPr>
              <a:t>2</a:t>
            </a:r>
            <a:r>
              <a:rPr lang="en-US" sz="1400" kern="0">
                <a:solidFill>
                  <a:srgbClr val="9200FF"/>
                </a:solidFill>
              </a:rPr>
              <a:t> + C 45 µg/cm</a:t>
            </a:r>
            <a:r>
              <a:rPr lang="en-US" sz="1400" kern="0" baseline="30000">
                <a:solidFill>
                  <a:srgbClr val="9200FF"/>
                </a:solidFill>
              </a:rPr>
              <a:t>2</a:t>
            </a:r>
            <a:r>
              <a:rPr lang="en-US" sz="1050" kern="0">
                <a:solidFill>
                  <a:srgbClr val="86033E"/>
                </a:solidFill>
              </a:rPr>
              <a:t>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FB0E108-8BAE-3302-E957-D540CB338123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43" name="ZoneTexte 9">
            <a:extLst>
              <a:ext uri="{FF2B5EF4-FFF2-40B4-BE49-F238E27FC236}">
                <a16:creationId xmlns:a16="http://schemas.microsoft.com/office/drawing/2014/main" id="{E21216CF-5362-348C-BEF3-5F0BA135C64B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</a:rPr>
              <a:t>The </a:t>
            </a:r>
            <a:r>
              <a:rPr lang="fr-FR" sz="4000" err="1">
                <a:solidFill>
                  <a:schemeClr val="bg1"/>
                </a:solidFill>
              </a:rPr>
              <a:t>experimental</a:t>
            </a:r>
            <a:r>
              <a:rPr lang="fr-FR" sz="4000">
                <a:solidFill>
                  <a:schemeClr val="bg1"/>
                </a:solidFill>
              </a:rPr>
              <a:t> setup: </a:t>
            </a:r>
            <a:r>
              <a:rPr lang="fr-FR" sz="4000" baseline="30000">
                <a:solidFill>
                  <a:schemeClr val="bg1"/>
                </a:solidFill>
              </a:rPr>
              <a:t>136</a:t>
            </a:r>
            <a:r>
              <a:rPr lang="fr-FR" sz="4000">
                <a:solidFill>
                  <a:schemeClr val="bg1"/>
                </a:solidFill>
              </a:rPr>
              <a:t>Xe+</a:t>
            </a:r>
            <a:r>
              <a:rPr lang="fr-FR" sz="4000" baseline="30000">
                <a:solidFill>
                  <a:schemeClr val="bg1"/>
                </a:solidFill>
              </a:rPr>
              <a:t>238</a:t>
            </a:r>
            <a:r>
              <a:rPr lang="fr-FR" sz="4000">
                <a:solidFill>
                  <a:schemeClr val="bg1"/>
                </a:solidFill>
              </a:rPr>
              <a:t>U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5889500-C346-BD6C-E8EE-05914C700AFD}"/>
              </a:ext>
            </a:extLst>
          </p:cNvPr>
          <p:cNvSpPr/>
          <p:nvPr/>
        </p:nvSpPr>
        <p:spPr>
          <a:xfrm>
            <a:off x="-44556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8" name="Image 75">
            <a:extLst>
              <a:ext uri="{FF2B5EF4-FFF2-40B4-BE49-F238E27FC236}">
                <a16:creationId xmlns:a16="http://schemas.microsoft.com/office/drawing/2014/main" id="{AB553B48-FE1B-D3A7-1451-106A2D8C5CC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301" y="1849714"/>
            <a:ext cx="3613034" cy="2010665"/>
          </a:xfrm>
          <a:prstGeom prst="rect">
            <a:avLst/>
          </a:prstGeom>
        </p:spPr>
      </p:pic>
      <p:sp>
        <p:nvSpPr>
          <p:cNvPr id="2" name="Espace réservé du numéro de diapositive 3">
            <a:extLst>
              <a:ext uri="{FF2B5EF4-FFF2-40B4-BE49-F238E27FC236}">
                <a16:creationId xmlns:a16="http://schemas.microsoft.com/office/drawing/2014/main" id="{3958AD3A-361D-43F6-2CF3-DFB330216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r>
              <a:rPr lang="fr-FR" b="0">
                <a:solidFill>
                  <a:schemeClr val="tx1">
                    <a:lumMod val="50000"/>
                    <a:lumOff val="50000"/>
                  </a:schemeClr>
                </a:solidFill>
              </a:rPr>
              <a:t>4</a:t>
            </a:r>
          </a:p>
        </p:txBody>
      </p:sp>
      <p:sp>
        <p:nvSpPr>
          <p:cNvPr id="38" name="ZoneTexte 14">
            <a:extLst>
              <a:ext uri="{FF2B5EF4-FFF2-40B4-BE49-F238E27FC236}">
                <a16:creationId xmlns:a16="http://schemas.microsoft.com/office/drawing/2014/main" id="{95A66DA1-88F2-DC4B-667C-510C7DECA1D3}"/>
              </a:ext>
            </a:extLst>
          </p:cNvPr>
          <p:cNvSpPr txBox="1"/>
          <p:nvPr/>
        </p:nvSpPr>
        <p:spPr>
          <a:xfrm>
            <a:off x="6921550" y="3603571"/>
            <a:ext cx="1370484" cy="276999"/>
          </a:xfrm>
          <a:prstGeom prst="rect">
            <a:avLst/>
          </a:prstGeom>
          <a:noFill/>
          <a:effectLst>
            <a:outerShdw blurRad="50800" dist="50800" dir="5400000" sx="104000" sy="104000" algn="ctr" rotWithShape="0">
              <a:srgbClr val="65BA5A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200" b="1" u="sng">
                <a:solidFill>
                  <a:prstClr val="white"/>
                </a:solidFill>
                <a:effectLst>
                  <a:outerShdw blurRad="50800" dist="50800" dir="5400000" sx="104000" sy="104000" algn="ctr" rotWithShape="0">
                    <a:srgbClr val="65BA5A"/>
                  </a:outerShdw>
                </a:effectLst>
                <a:cs typeface="Calibri" panose="020F0502020204030204" pitchFamily="34" charset="0"/>
              </a:rPr>
              <a:t>DSSD</a:t>
            </a:r>
            <a:endParaRPr lang="en-US" sz="2100" b="1" u="sng">
              <a:solidFill>
                <a:prstClr val="white"/>
              </a:solidFill>
              <a:effectLst>
                <a:outerShdw blurRad="50800" dist="50800" dir="5400000" sx="104000" sy="104000" algn="ctr" rotWithShape="0">
                  <a:srgbClr val="65BA5A"/>
                </a:outerShdw>
              </a:effectLst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908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953298-6FD6-4FAF-CEB2-819848423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6A977F62-CD80-15BD-69B8-2F3A5F5980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021" y="703512"/>
            <a:ext cx="7466598" cy="6005263"/>
          </a:xfrm>
          <a:prstGeom prst="rect">
            <a:avLst/>
          </a:prstGeom>
        </p:spPr>
      </p:pic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1D98862-1C2A-F412-90F8-93BBE2988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06638A7-492C-A352-1819-338D44F0C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1C03828-5DA3-F9B7-AB9C-9AA9D5DFCDCE}"/>
              </a:ext>
            </a:extLst>
          </p:cNvPr>
          <p:cNvSpPr txBox="1"/>
          <p:nvPr/>
        </p:nvSpPr>
        <p:spPr>
          <a:xfrm>
            <a:off x="404734" y="819000"/>
            <a:ext cx="2696353" cy="55092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1600" b="1" u="sng" dirty="0"/>
              <a:t>Poisson </a:t>
            </a:r>
            <a:r>
              <a:rPr lang="fr-FR" sz="1600" b="1" u="sng" dirty="0" err="1"/>
              <a:t>statistics</a:t>
            </a:r>
            <a:r>
              <a:rPr lang="fr-FR" sz="1600" b="1" u="sng" dirty="0"/>
              <a:t> :</a:t>
            </a:r>
          </a:p>
          <a:p>
            <a:pPr algn="ctr"/>
            <a:endParaRPr lang="fr-FR" sz="1600"/>
          </a:p>
          <a:p>
            <a:pPr marL="285750" indent="-285750">
              <a:buClr>
                <a:srgbClr val="9200FF"/>
              </a:buClr>
              <a:buFont typeface="Wingdings" panose="05000000000000000000" pitchFamily="2" charset="2"/>
              <a:buChar char="Ø"/>
            </a:pPr>
            <a:r>
              <a:rPr lang="fr-FR" sz="1600" dirty="0" err="1"/>
              <a:t>Probability</a:t>
            </a:r>
            <a:r>
              <a:rPr lang="fr-FR" sz="1600" dirty="0"/>
              <a:t> </a:t>
            </a:r>
            <a:r>
              <a:rPr lang="fr-FR" sz="1600" dirty="0" err="1"/>
              <a:t>that</a:t>
            </a:r>
            <a:r>
              <a:rPr lang="fr-FR" sz="1600" dirty="0"/>
              <a:t> the </a:t>
            </a:r>
            <a:r>
              <a:rPr lang="fr-FR" sz="1600" dirty="0" err="1"/>
              <a:t>peak</a:t>
            </a:r>
            <a:r>
              <a:rPr lang="fr-FR" sz="1600" dirty="0"/>
              <a:t> </a:t>
            </a:r>
            <a:r>
              <a:rPr lang="fr-FR" sz="1600" dirty="0" err="1"/>
              <a:t>is</a:t>
            </a:r>
            <a:r>
              <a:rPr lang="fr-FR" sz="1600" dirty="0"/>
              <a:t> not </a:t>
            </a:r>
            <a:r>
              <a:rPr lang="fr-FR" sz="1600" dirty="0" err="1"/>
              <a:t>completely</a:t>
            </a:r>
            <a:r>
              <a:rPr lang="fr-FR" sz="1600" dirty="0"/>
              <a:t> made of background :</a:t>
            </a:r>
          </a:p>
          <a:p>
            <a:endParaRPr lang="fr-FR" sz="1600"/>
          </a:p>
          <a:p>
            <a:pPr algn="ctr"/>
            <a:r>
              <a:rPr lang="fr-FR" sz="1600" b="1">
                <a:solidFill>
                  <a:srgbClr val="9200FF"/>
                </a:solidFill>
              </a:rPr>
              <a:t>99,93%</a:t>
            </a:r>
          </a:p>
          <a:p>
            <a:endParaRPr lang="fr-FR" sz="1600" b="1" u="sng"/>
          </a:p>
          <a:p>
            <a:endParaRPr lang="fr-FR" sz="1600"/>
          </a:p>
          <a:p>
            <a:pPr marL="285750" indent="-285750">
              <a:buClr>
                <a:srgbClr val="65BA5A"/>
              </a:buClr>
              <a:buFont typeface="Wingdings" panose="05000000000000000000" pitchFamily="2" charset="2"/>
              <a:buChar char="Ø"/>
            </a:pPr>
            <a:r>
              <a:rPr lang="fr-FR" sz="1600" dirty="0"/>
              <a:t>True </a:t>
            </a:r>
            <a:r>
              <a:rPr lang="fr-FR" sz="1600" dirty="0" err="1"/>
              <a:t>number</a:t>
            </a:r>
            <a:r>
              <a:rPr lang="fr-FR" sz="1600" dirty="0"/>
              <a:t> of </a:t>
            </a:r>
            <a:r>
              <a:rPr lang="fr-FR" sz="1600" dirty="0" err="1"/>
              <a:t>counts</a:t>
            </a:r>
            <a:r>
              <a:rPr lang="fr-FR" sz="1600" dirty="0"/>
              <a:t> in a 95% confidence </a:t>
            </a:r>
            <a:r>
              <a:rPr lang="fr-FR" sz="1600" dirty="0" err="1"/>
              <a:t>interval</a:t>
            </a:r>
            <a:r>
              <a:rPr lang="fr-FR" sz="1600" dirty="0"/>
              <a:t> </a:t>
            </a:r>
            <a:r>
              <a:rPr lang="fr-FR" sz="1600" dirty="0" err="1"/>
              <a:t>using</a:t>
            </a:r>
            <a:r>
              <a:rPr lang="fr-FR" sz="1600" dirty="0"/>
              <a:t> a </a:t>
            </a:r>
            <a:r>
              <a:rPr lang="fr-FR" sz="1600" dirty="0" err="1"/>
              <a:t>Bayesian</a:t>
            </a:r>
            <a:r>
              <a:rPr lang="fr-FR" sz="1600" dirty="0"/>
              <a:t> </a:t>
            </a:r>
            <a:r>
              <a:rPr lang="fr-FR" sz="1600" dirty="0" err="1"/>
              <a:t>approach</a:t>
            </a:r>
            <a:r>
              <a:rPr lang="fr-FR" sz="1600" b="1" dirty="0"/>
              <a:t>*</a:t>
            </a:r>
            <a:r>
              <a:rPr lang="fr-FR" sz="1600" dirty="0"/>
              <a:t> :</a:t>
            </a:r>
          </a:p>
          <a:p>
            <a:endParaRPr lang="fr-FR" sz="1600"/>
          </a:p>
          <a:p>
            <a:endParaRPr lang="fr-FR" sz="1600"/>
          </a:p>
          <a:p>
            <a:pPr algn="ctr"/>
            <a:r>
              <a:rPr lang="fr-FR" sz="1600" b="1">
                <a:solidFill>
                  <a:srgbClr val="65BA5A"/>
                </a:solidFill>
              </a:rPr>
              <a:t>[2.78 , 13.22]</a:t>
            </a:r>
          </a:p>
          <a:p>
            <a:pPr algn="ctr"/>
            <a:endParaRPr lang="fr-FR" sz="1600" b="1">
              <a:solidFill>
                <a:srgbClr val="65BA5A"/>
              </a:solidFill>
            </a:endParaRPr>
          </a:p>
          <a:p>
            <a:pPr algn="ctr"/>
            <a:endParaRPr lang="fr-FR" sz="1600" b="1">
              <a:solidFill>
                <a:srgbClr val="65BA5A"/>
              </a:solidFill>
            </a:endParaRPr>
          </a:p>
          <a:p>
            <a:r>
              <a:rPr lang="fr-FR" sz="1600" b="1" dirty="0"/>
              <a:t>*</a:t>
            </a:r>
            <a:r>
              <a:rPr lang="fr-FR" sz="1600" dirty="0"/>
              <a:t>: </a:t>
            </a:r>
            <a:r>
              <a:rPr lang="fr-FR" sz="1600" i="1" dirty="0" err="1"/>
              <a:t>obtained</a:t>
            </a:r>
            <a:r>
              <a:rPr lang="fr-FR" sz="1600" i="1" dirty="0"/>
              <a:t> distribution </a:t>
            </a:r>
            <a:r>
              <a:rPr lang="fr-FR" sz="1600" i="1" dirty="0" err="1"/>
              <a:t>propagated</a:t>
            </a:r>
            <a:r>
              <a:rPr lang="fr-FR" sz="1600" i="1" dirty="0"/>
              <a:t> </a:t>
            </a:r>
            <a:r>
              <a:rPr lang="fr-FR" sz="1600" i="1" dirty="0" err="1"/>
              <a:t>through</a:t>
            </a:r>
            <a:r>
              <a:rPr lang="fr-FR" sz="1600" i="1" dirty="0"/>
              <a:t> the </a:t>
            </a:r>
            <a:r>
              <a:rPr lang="fr-FR" sz="1600" i="1" dirty="0" err="1"/>
              <a:t>calculation</a:t>
            </a:r>
            <a:r>
              <a:rPr lang="fr-FR" sz="1600" i="1" dirty="0"/>
              <a:t> </a:t>
            </a:r>
            <a:r>
              <a:rPr lang="fr-FR" sz="1600" i="1" dirty="0" err="1"/>
              <a:t>with</a:t>
            </a:r>
            <a:r>
              <a:rPr lang="fr-FR" sz="1600" i="1" dirty="0"/>
              <a:t> MC simulations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EDE4DAA-7E81-04FD-5B6E-A2CD17F6B10C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4" name="ZoneTexte 9">
            <a:extLst>
              <a:ext uri="{FF2B5EF4-FFF2-40B4-BE49-F238E27FC236}">
                <a16:creationId xmlns:a16="http://schemas.microsoft.com/office/drawing/2014/main" id="{B7AB91FD-AB99-6B68-DAD0-261330E459C9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 baseline="30000">
                <a:solidFill>
                  <a:schemeClr val="bg1"/>
                </a:solidFill>
              </a:rPr>
              <a:t>240</a:t>
            </a:r>
            <a:r>
              <a:rPr lang="fr-FR" sz="4000">
                <a:solidFill>
                  <a:schemeClr val="bg1"/>
                </a:solidFill>
              </a:rPr>
              <a:t>U : From identification to </a:t>
            </a:r>
            <a:r>
              <a:rPr lang="fr-FR" sz="4000" err="1">
                <a:solidFill>
                  <a:schemeClr val="bg1"/>
                </a:solidFill>
              </a:rPr>
              <a:t>measurement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F7D003-40A7-7BC9-719D-E0FCA9D8730F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space réservé du numéro de diapositive 3">
            <a:extLst>
              <a:ext uri="{FF2B5EF4-FFF2-40B4-BE49-F238E27FC236}">
                <a16:creationId xmlns:a16="http://schemas.microsoft.com/office/drawing/2014/main" id="{AFFE8F6A-80DC-6FC1-7631-EE9C1BB06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r>
              <a:rPr lang="fr-FR" b="0">
                <a:solidFill>
                  <a:schemeClr val="tx1">
                    <a:lumMod val="50000"/>
                    <a:lumOff val="50000"/>
                  </a:schemeClr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264283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DED94-2915-240B-3DE1-95C2F9ED4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516CB51-B815-62FB-3439-BF119BDFA1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997537"/>
            <a:ext cx="7772400" cy="1080929"/>
          </a:xfrm>
          <a:prstGeom prst="rect">
            <a:avLst/>
          </a:prstGeom>
        </p:spPr>
      </p:pic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CB22DE-7703-C03A-25F9-EC91FA6F3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9C4FFBB-F0C0-C63B-46DC-80033538F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8B785F8-EC6A-3ACA-82F7-AB2051E46EEA}"/>
              </a:ext>
            </a:extLst>
          </p:cNvPr>
          <p:cNvSpPr txBox="1"/>
          <p:nvPr/>
        </p:nvSpPr>
        <p:spPr>
          <a:xfrm>
            <a:off x="8627533" y="2304020"/>
            <a:ext cx="3335867" cy="3970318"/>
          </a:xfrm>
          <a:prstGeom prst="rect">
            <a:avLst/>
          </a:prstGeom>
          <a:noFill/>
          <a:ln w="25400">
            <a:solidFill>
              <a:srgbClr val="65BA5A"/>
            </a:solidFill>
          </a:ln>
        </p:spPr>
        <p:txBody>
          <a:bodyPr wrap="square" rtlCol="0">
            <a:spAutoFit/>
          </a:bodyPr>
          <a:lstStyle/>
          <a:p>
            <a:r>
              <a:rPr lang="fr-FR" err="1">
                <a:solidFill>
                  <a:srgbClr val="65BA5A"/>
                </a:solidFill>
              </a:rPr>
              <a:t>N</a:t>
            </a:r>
            <a:r>
              <a:rPr lang="fr-FR" baseline="-25000" err="1">
                <a:solidFill>
                  <a:srgbClr val="65BA5A"/>
                </a:solidFill>
              </a:rPr>
              <a:t>target</a:t>
            </a:r>
            <a:r>
              <a:rPr lang="fr-FR">
                <a:solidFill>
                  <a:srgbClr val="9200FF"/>
                </a:solidFill>
              </a:rPr>
              <a:t> :</a:t>
            </a:r>
          </a:p>
          <a:p>
            <a:endParaRPr lang="fr-FR">
              <a:solidFill>
                <a:srgbClr val="FF0000"/>
              </a:solidFill>
            </a:endParaRPr>
          </a:p>
          <a:p>
            <a:pPr marL="742950" lvl="1" indent="-285750">
              <a:buClr>
                <a:srgbClr val="65BA5A"/>
              </a:buClr>
              <a:buFont typeface="Wingdings" panose="05000000000000000000" pitchFamily="2" charset="2"/>
              <a:buChar char="Ø"/>
            </a:pPr>
            <a:r>
              <a:rPr lang="fr-FR"/>
              <a:t>Target </a:t>
            </a:r>
            <a:r>
              <a:rPr lang="fr-FR" err="1"/>
              <a:t>thickness</a:t>
            </a:r>
            <a:endParaRPr lang="fr-FR"/>
          </a:p>
          <a:p>
            <a:pPr marL="742950" lvl="1" indent="-285750">
              <a:buClr>
                <a:srgbClr val="65BA5A"/>
              </a:buClr>
              <a:buFont typeface="Wingdings" panose="05000000000000000000" pitchFamily="2" charset="2"/>
              <a:buChar char="Ø"/>
            </a:pPr>
            <a:endParaRPr lang="fr-FR"/>
          </a:p>
          <a:p>
            <a:pPr marL="742950" lvl="1" indent="-285750">
              <a:buClr>
                <a:srgbClr val="65BA5A"/>
              </a:buClr>
              <a:buFont typeface="Wingdings" panose="05000000000000000000" pitchFamily="2" charset="2"/>
              <a:buChar char="Ø"/>
            </a:pPr>
            <a:r>
              <a:rPr lang="fr-FR"/>
              <a:t>Target mass (</a:t>
            </a:r>
            <a:r>
              <a:rPr lang="fr-FR" baseline="30000"/>
              <a:t>238</a:t>
            </a:r>
            <a:r>
              <a:rPr lang="fr-FR"/>
              <a:t>U)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/>
          </a:p>
          <a:p>
            <a:pPr lvl="1"/>
            <a:endParaRPr lang="fr-FR">
              <a:solidFill>
                <a:srgbClr val="FF0000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124B804-3957-7A53-52F3-650079079D27}"/>
              </a:ext>
            </a:extLst>
          </p:cNvPr>
          <p:cNvSpPr txBox="1"/>
          <p:nvPr/>
        </p:nvSpPr>
        <p:spPr>
          <a:xfrm>
            <a:off x="5287433" y="2304020"/>
            <a:ext cx="3208867" cy="3970318"/>
          </a:xfrm>
          <a:prstGeom prst="rect">
            <a:avLst/>
          </a:prstGeom>
          <a:noFill/>
          <a:ln w="25400"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fr-FR" err="1">
                <a:solidFill>
                  <a:srgbClr val="0000FF"/>
                </a:solidFill>
              </a:rPr>
              <a:t>N</a:t>
            </a:r>
            <a:r>
              <a:rPr lang="fr-FR" baseline="-25000" err="1">
                <a:solidFill>
                  <a:srgbClr val="0000FF"/>
                </a:solidFill>
              </a:rPr>
              <a:t>beam</a:t>
            </a:r>
            <a:r>
              <a:rPr lang="fr-FR">
                <a:solidFill>
                  <a:srgbClr val="0000FF"/>
                </a:solidFill>
              </a:rPr>
              <a:t> :</a:t>
            </a:r>
          </a:p>
          <a:p>
            <a:endParaRPr lang="fr-FR">
              <a:solidFill>
                <a:srgbClr val="FF0000"/>
              </a:solidFill>
            </a:endParaRPr>
          </a:p>
          <a:p>
            <a:pPr marL="742950" lvl="1" indent="-285750">
              <a:buClr>
                <a:srgbClr val="0000FF"/>
              </a:buClr>
              <a:buFont typeface="Wingdings" panose="05000000000000000000" pitchFamily="2" charset="2"/>
              <a:buChar char="Ø"/>
            </a:pPr>
            <a:r>
              <a:rPr lang="fr-FR"/>
              <a:t>Beam </a:t>
            </a:r>
            <a:r>
              <a:rPr lang="fr-FR" err="1"/>
              <a:t>intensity</a:t>
            </a:r>
            <a:r>
              <a:rPr lang="fr-FR"/>
              <a:t> (</a:t>
            </a:r>
            <a:r>
              <a:rPr lang="fr-FR" err="1"/>
              <a:t>pnA</a:t>
            </a:r>
            <a:r>
              <a:rPr lang="fr-FR"/>
              <a:t>)</a:t>
            </a:r>
          </a:p>
          <a:p>
            <a:pPr marL="742950" lvl="1" indent="-285750">
              <a:buClr>
                <a:srgbClr val="0000FF"/>
              </a:buClr>
              <a:buFont typeface="Wingdings" panose="05000000000000000000" pitchFamily="2" charset="2"/>
              <a:buChar char="Ø"/>
            </a:pPr>
            <a:endParaRPr lang="fr-FR"/>
          </a:p>
          <a:p>
            <a:pPr marL="742950" lvl="1" indent="-285750">
              <a:buClr>
                <a:srgbClr val="0000FF"/>
              </a:buClr>
              <a:buFont typeface="Wingdings" panose="05000000000000000000" pitchFamily="2" charset="2"/>
              <a:buChar char="Ø"/>
            </a:pPr>
            <a:r>
              <a:rPr lang="fr-FR"/>
              <a:t>Electron Charge</a:t>
            </a:r>
          </a:p>
          <a:p>
            <a:pPr marL="742950" lvl="1" indent="-285750">
              <a:buClr>
                <a:srgbClr val="0000FF"/>
              </a:buClr>
              <a:buFont typeface="Wingdings" panose="05000000000000000000" pitchFamily="2" charset="2"/>
              <a:buChar char="Ø"/>
            </a:pPr>
            <a:endParaRPr lang="fr-FR"/>
          </a:p>
          <a:p>
            <a:pPr marL="742950" lvl="1" indent="-285750">
              <a:buClr>
                <a:srgbClr val="0000FF"/>
              </a:buClr>
              <a:buFont typeface="Wingdings" panose="05000000000000000000" pitchFamily="2" charset="2"/>
              <a:buChar char="Ø"/>
            </a:pPr>
            <a:r>
              <a:rPr lang="fr-FR"/>
              <a:t>Integrated beam time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/>
          </a:p>
          <a:p>
            <a:pPr lvl="1"/>
            <a:endParaRPr lang="fr-FR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29A93A-F4D0-1B4E-251E-0DB79E6A4CDF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6" name="ZoneTexte 9">
            <a:extLst>
              <a:ext uri="{FF2B5EF4-FFF2-40B4-BE49-F238E27FC236}">
                <a16:creationId xmlns:a16="http://schemas.microsoft.com/office/drawing/2014/main" id="{4CE72DEF-860F-168A-4BCF-B124214F2DD8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</a:rPr>
              <a:t>Cross-sections extraction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364DCBF-78C0-7976-F006-4E77D3FCBBF7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space réservé du numéro de diapositive 3">
            <a:extLst>
              <a:ext uri="{FF2B5EF4-FFF2-40B4-BE49-F238E27FC236}">
                <a16:creationId xmlns:a16="http://schemas.microsoft.com/office/drawing/2014/main" id="{C587F86B-201B-849D-7B22-F1D3113BF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r>
              <a:rPr lang="fr-FR" b="0">
                <a:solidFill>
                  <a:schemeClr val="tx1">
                    <a:lumMod val="50000"/>
                    <a:lumOff val="50000"/>
                  </a:schemeClr>
                </a:solidFill>
              </a:rPr>
              <a:t>6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1F24DB1-A615-4DFC-9AE5-70D589FD8735}"/>
              </a:ext>
            </a:extLst>
          </p:cNvPr>
          <p:cNvSpPr/>
          <p:nvPr/>
        </p:nvSpPr>
        <p:spPr>
          <a:xfrm>
            <a:off x="7861206" y="905508"/>
            <a:ext cx="866649" cy="1300163"/>
          </a:xfrm>
          <a:prstGeom prst="rect">
            <a:avLst/>
          </a:prstGeom>
          <a:noFill/>
          <a:ln w="254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D609D5A-5045-3D2F-4067-921B91537D3D}"/>
              </a:ext>
            </a:extLst>
          </p:cNvPr>
          <p:cNvSpPr/>
          <p:nvPr/>
        </p:nvSpPr>
        <p:spPr>
          <a:xfrm>
            <a:off x="8873273" y="909167"/>
            <a:ext cx="1016000" cy="1288259"/>
          </a:xfrm>
          <a:prstGeom prst="rect">
            <a:avLst/>
          </a:prstGeom>
          <a:noFill/>
          <a:ln w="25400">
            <a:solidFill>
              <a:srgbClr val="65BA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7" name="ZoneTexte 8">
            <a:extLst>
              <a:ext uri="{FF2B5EF4-FFF2-40B4-BE49-F238E27FC236}">
                <a16:creationId xmlns:a16="http://schemas.microsoft.com/office/drawing/2014/main" id="{8BE6D459-27EE-F0CB-8DE7-D828D06485D3}"/>
              </a:ext>
            </a:extLst>
          </p:cNvPr>
          <p:cNvSpPr txBox="1"/>
          <p:nvPr/>
        </p:nvSpPr>
        <p:spPr>
          <a:xfrm>
            <a:off x="228600" y="2304020"/>
            <a:ext cx="4927600" cy="3970318"/>
          </a:xfrm>
          <a:prstGeom prst="rect">
            <a:avLst/>
          </a:prstGeom>
          <a:noFill/>
          <a:ln w="25400">
            <a:solidFill>
              <a:srgbClr val="9200FF"/>
            </a:solidFill>
          </a:ln>
        </p:spPr>
        <p:txBody>
          <a:bodyPr wrap="square" rtlCol="0">
            <a:spAutoFit/>
          </a:bodyPr>
          <a:lstStyle/>
          <a:p>
            <a:r>
              <a:rPr lang="fr-FR" err="1">
                <a:solidFill>
                  <a:srgbClr val="9200FF"/>
                </a:solidFill>
              </a:rPr>
              <a:t>N</a:t>
            </a:r>
            <a:r>
              <a:rPr lang="fr-FR" baseline="-25000" err="1">
                <a:solidFill>
                  <a:srgbClr val="9200FF"/>
                </a:solidFill>
              </a:rPr>
              <a:t>produced</a:t>
            </a:r>
            <a:r>
              <a:rPr lang="fr-FR">
                <a:solidFill>
                  <a:srgbClr val="9200FF"/>
                </a:solidFill>
              </a:rPr>
              <a:t> :</a:t>
            </a:r>
          </a:p>
          <a:p>
            <a:endParaRPr lang="fr-FR">
              <a:solidFill>
                <a:srgbClr val="FF0000"/>
              </a:solidFill>
            </a:endParaRPr>
          </a:p>
          <a:p>
            <a:pPr marL="742950" lvl="1" indent="-285750">
              <a:buClr>
                <a:srgbClr val="9200FF"/>
              </a:buClr>
              <a:buFont typeface="Wingdings" panose="05000000000000000000" pitchFamily="2" charset="2"/>
              <a:buChar char="Ø"/>
            </a:pPr>
            <a:r>
              <a:rPr lang="fr-FR" err="1"/>
              <a:t>Integral</a:t>
            </a:r>
            <a:r>
              <a:rPr lang="fr-FR"/>
              <a:t> of the </a:t>
            </a:r>
            <a:r>
              <a:rPr lang="fr-FR" err="1"/>
              <a:t>measured</a:t>
            </a:r>
            <a:r>
              <a:rPr lang="fr-FR"/>
              <a:t> transition</a:t>
            </a:r>
          </a:p>
          <a:p>
            <a:pPr marL="742950" lvl="1" indent="-285750">
              <a:buClr>
                <a:srgbClr val="9200FF"/>
              </a:buClr>
              <a:buFont typeface="Wingdings" panose="05000000000000000000" pitchFamily="2" charset="2"/>
              <a:buChar char="Ø"/>
            </a:pPr>
            <a:endParaRPr lang="fr-FR"/>
          </a:p>
          <a:p>
            <a:pPr marL="742950" lvl="1" indent="-285750">
              <a:buClr>
                <a:srgbClr val="9200FF"/>
              </a:buClr>
              <a:buFont typeface="Wingdings" panose="05000000000000000000" pitchFamily="2" charset="2"/>
              <a:buChar char="Ø"/>
            </a:pPr>
            <a:r>
              <a:rPr lang="fr-FR"/>
              <a:t>Conversion coefficients of the </a:t>
            </a:r>
            <a:r>
              <a:rPr lang="fr-FR" err="1"/>
              <a:t>three</a:t>
            </a:r>
            <a:r>
              <a:rPr lang="fr-FR"/>
              <a:t> transitions</a:t>
            </a:r>
          </a:p>
          <a:p>
            <a:pPr marL="742950" lvl="1" indent="-285750">
              <a:buClr>
                <a:srgbClr val="9200FF"/>
              </a:buClr>
              <a:buFont typeface="Wingdings" panose="05000000000000000000" pitchFamily="2" charset="2"/>
              <a:buChar char="Ø"/>
            </a:pPr>
            <a:endParaRPr lang="fr-FR"/>
          </a:p>
          <a:p>
            <a:pPr marL="742950" lvl="1" indent="-285750">
              <a:buClr>
                <a:srgbClr val="9200FF"/>
              </a:buClr>
              <a:buFont typeface="Wingdings" panose="05000000000000000000" pitchFamily="2" charset="2"/>
              <a:buChar char="Ø"/>
            </a:pPr>
            <a:r>
              <a:rPr lang="fr-FR" err="1"/>
              <a:t>Absolute</a:t>
            </a:r>
            <a:r>
              <a:rPr lang="fr-FR"/>
              <a:t> </a:t>
            </a:r>
            <a:r>
              <a:rPr lang="fr-FR" err="1"/>
              <a:t>efficiency</a:t>
            </a:r>
            <a:r>
              <a:rPr lang="fr-FR"/>
              <a:t> at the </a:t>
            </a:r>
            <a:r>
              <a:rPr lang="fr-FR" err="1"/>
              <a:t>energy</a:t>
            </a:r>
            <a:r>
              <a:rPr lang="fr-FR"/>
              <a:t> of the </a:t>
            </a:r>
            <a:r>
              <a:rPr lang="fr-FR" err="1"/>
              <a:t>three</a:t>
            </a:r>
            <a:r>
              <a:rPr lang="fr-FR"/>
              <a:t> transitions</a:t>
            </a:r>
          </a:p>
          <a:p>
            <a:pPr marL="742950" lvl="1" indent="-285750">
              <a:buClr>
                <a:srgbClr val="9200FF"/>
              </a:buClr>
              <a:buFont typeface="Wingdings" panose="05000000000000000000" pitchFamily="2" charset="2"/>
              <a:buChar char="Ø"/>
            </a:pPr>
            <a:endParaRPr lang="fr-FR"/>
          </a:p>
          <a:p>
            <a:pPr marL="742950" lvl="1" indent="-285750">
              <a:buClr>
                <a:srgbClr val="9200FF"/>
              </a:buClr>
              <a:buFont typeface="Wingdings" panose="05000000000000000000" pitchFamily="2" charset="2"/>
              <a:buChar char="Ø"/>
            </a:pPr>
            <a:r>
              <a:rPr lang="fr-FR"/>
              <a:t>Transmission </a:t>
            </a:r>
            <a:r>
              <a:rPr lang="fr-FR" err="1"/>
              <a:t>through</a:t>
            </a:r>
            <a:r>
              <a:rPr lang="fr-FR"/>
              <a:t> the </a:t>
            </a:r>
            <a:r>
              <a:rPr lang="fr-FR" err="1"/>
              <a:t>separator</a:t>
            </a:r>
            <a:endParaRPr lang="fr-FR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/>
          </a:p>
          <a:p>
            <a:pPr marL="742950" lvl="1" indent="-285750">
              <a:buClr>
                <a:srgbClr val="9200FF"/>
              </a:buClr>
              <a:buFont typeface="Wingdings" panose="05000000000000000000" pitchFamily="2" charset="2"/>
              <a:buChar char="Ø"/>
            </a:pPr>
            <a:r>
              <a:rPr lang="fr-FR" err="1"/>
              <a:t>Gating</a:t>
            </a:r>
            <a:r>
              <a:rPr lang="fr-FR"/>
              <a:t> ratio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F7102D-0FE2-ABAA-ADF6-8FAEF26FE89D}"/>
              </a:ext>
            </a:extLst>
          </p:cNvPr>
          <p:cNvSpPr/>
          <p:nvPr/>
        </p:nvSpPr>
        <p:spPr>
          <a:xfrm>
            <a:off x="3248435" y="909167"/>
            <a:ext cx="4467354" cy="1300163"/>
          </a:xfrm>
          <a:prstGeom prst="rect">
            <a:avLst/>
          </a:prstGeom>
          <a:noFill/>
          <a:ln w="25400">
            <a:solidFill>
              <a:srgbClr val="92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5269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7E85A-0BF9-900E-7196-59EC89C4A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0044A2D-A453-E72C-DBCA-7C519D3380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43713"/>
            <a:ext cx="12192000" cy="2243255"/>
          </a:xfrm>
          <a:prstGeom prst="rect">
            <a:avLst/>
          </a:prstGeom>
        </p:spPr>
      </p:pic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8CCFAA-03DD-2FCE-09EA-6257FFCBD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AEAD263-7A98-D52E-4058-4CD799542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9ACF8C-2C56-3E2F-8830-E80BCDE73AFB}"/>
              </a:ext>
            </a:extLst>
          </p:cNvPr>
          <p:cNvSpPr/>
          <p:nvPr/>
        </p:nvSpPr>
        <p:spPr>
          <a:xfrm>
            <a:off x="10160615" y="3136540"/>
            <a:ext cx="1946439" cy="2258591"/>
          </a:xfrm>
          <a:prstGeom prst="rect">
            <a:avLst/>
          </a:prstGeom>
          <a:noFill/>
          <a:ln w="50800">
            <a:solidFill>
              <a:srgbClr val="65BA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90747E-D046-64E2-FFB1-0B20772704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997537"/>
            <a:ext cx="7772400" cy="108092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9A1499E-F1A7-B143-D555-E1C2C7465683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3" name="ZoneTexte 9">
            <a:extLst>
              <a:ext uri="{FF2B5EF4-FFF2-40B4-BE49-F238E27FC236}">
                <a16:creationId xmlns:a16="http://schemas.microsoft.com/office/drawing/2014/main" id="{C150A2A0-1CE8-4283-A2BC-275186CA54B0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</a:rPr>
              <a:t>Cross-sections extraction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850ED2-9DA6-E217-6379-8B2DBFBD2A34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space réservé du numéro de diapositive 3">
            <a:extLst>
              <a:ext uri="{FF2B5EF4-FFF2-40B4-BE49-F238E27FC236}">
                <a16:creationId xmlns:a16="http://schemas.microsoft.com/office/drawing/2014/main" id="{E9A5D0C7-70BD-3CAF-E5D9-7E60144E4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r>
              <a:rPr lang="fr-FR" b="0">
                <a:solidFill>
                  <a:schemeClr val="tx1">
                    <a:lumMod val="50000"/>
                    <a:lumOff val="50000"/>
                  </a:schemeClr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762631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EA2165-1C28-E44D-AF72-DB1CD0204A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396FDB1-C847-0158-8DC3-93526B6DE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8" name="Espace réservé de la date 6">
            <a:extLst>
              <a:ext uri="{FF2B5EF4-FFF2-40B4-BE49-F238E27FC236}">
                <a16:creationId xmlns:a16="http://schemas.microsoft.com/office/drawing/2014/main" id="{F73FE22E-28E5-56B7-8EF5-B66F5BA0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A20B882-024E-9673-195E-1F6594B1064D}"/>
              </a:ext>
            </a:extLst>
          </p:cNvPr>
          <p:cNvSpPr txBox="1"/>
          <p:nvPr/>
        </p:nvSpPr>
        <p:spPr>
          <a:xfrm>
            <a:off x="7875772" y="1504163"/>
            <a:ext cx="4059025" cy="1200329"/>
          </a:xfrm>
          <a:prstGeom prst="rect">
            <a:avLst/>
          </a:prstGeom>
          <a:noFill/>
          <a:ln w="25400">
            <a:solidFill>
              <a:srgbClr val="92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>
                <a:solidFill>
                  <a:srgbClr val="9200FF"/>
                </a:solidFill>
              </a:rPr>
              <a:t>DIT &amp; GEMINI++ :</a:t>
            </a:r>
          </a:p>
          <a:p>
            <a:pPr algn="ctr"/>
            <a:endParaRPr lang="fr-FR"/>
          </a:p>
          <a:p>
            <a:pPr algn="ctr"/>
            <a:endParaRPr lang="fr-FR"/>
          </a:p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E174EA7-29DB-45F6-95D2-4831C1E3A3F8}"/>
              </a:ext>
            </a:extLst>
          </p:cNvPr>
          <p:cNvSpPr txBox="1"/>
          <p:nvPr/>
        </p:nvSpPr>
        <p:spPr>
          <a:xfrm>
            <a:off x="7875772" y="2934933"/>
            <a:ext cx="4059025" cy="1200329"/>
          </a:xfrm>
          <a:prstGeom prst="rect">
            <a:avLst/>
          </a:prstGeom>
          <a:noFill/>
          <a:ln w="25400">
            <a:solidFill>
              <a:srgbClr val="65BA5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>
                <a:solidFill>
                  <a:srgbClr val="65BA5A"/>
                </a:solidFill>
              </a:rPr>
              <a:t>Langevin </a:t>
            </a:r>
            <a:r>
              <a:rPr lang="fr-FR" err="1">
                <a:solidFill>
                  <a:srgbClr val="65BA5A"/>
                </a:solidFill>
              </a:rPr>
              <a:t>equations</a:t>
            </a:r>
            <a:r>
              <a:rPr lang="fr-FR">
                <a:solidFill>
                  <a:srgbClr val="65BA5A"/>
                </a:solidFill>
              </a:rPr>
              <a:t> model:</a:t>
            </a:r>
          </a:p>
          <a:p>
            <a:pPr algn="ctr"/>
            <a:endParaRPr lang="fr-FR">
              <a:solidFill>
                <a:srgbClr val="65BA5A"/>
              </a:solidFill>
            </a:endParaRPr>
          </a:p>
          <a:p>
            <a:pPr algn="ctr"/>
            <a:endParaRPr lang="fr-FR">
              <a:solidFill>
                <a:srgbClr val="65BA5A"/>
              </a:solidFill>
            </a:endParaRPr>
          </a:p>
          <a:p>
            <a:pPr algn="ctr"/>
            <a:endParaRPr lang="fr-FR">
              <a:solidFill>
                <a:srgbClr val="65BA5A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F7D5E6A-4F28-3E7F-2CA7-5C11C9F6E475}"/>
              </a:ext>
            </a:extLst>
          </p:cNvPr>
          <p:cNvSpPr txBox="1"/>
          <p:nvPr/>
        </p:nvSpPr>
        <p:spPr>
          <a:xfrm>
            <a:off x="8621203" y="1120500"/>
            <a:ext cx="30267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800">
                <a:effectLst/>
              </a:rPr>
              <a:t>R.J. </a:t>
            </a:r>
            <a:r>
              <a:rPr lang="fr-FR" sz="800" err="1">
                <a:effectLst/>
              </a:rPr>
              <a:t>Charity</a:t>
            </a:r>
            <a:r>
              <a:rPr lang="fr-FR" sz="800">
                <a:effectLst/>
              </a:rPr>
              <a:t>, IAEA, Vienna, 2008, Report INDC(DNC)-530. </a:t>
            </a:r>
          </a:p>
          <a:p>
            <a:r>
              <a:rPr lang="fr-FR" sz="800" b="0" u="none" strike="noStrike" kern="1200" cap="none">
                <a:ln>
                  <a:noFill/>
                </a:ln>
                <a:ea typeface="Droid Sans Fallback" pitchFamily="2"/>
                <a:cs typeface="FreeSans" pitchFamily="2"/>
              </a:rPr>
              <a:t>L. </a:t>
            </a:r>
            <a:r>
              <a:rPr lang="fr-FR" sz="800" b="0" u="none" strike="noStrike" kern="1200" cap="none" err="1">
                <a:ln>
                  <a:noFill/>
                </a:ln>
                <a:ea typeface="Droid Sans Fallback" pitchFamily="2"/>
                <a:cs typeface="FreeSans" pitchFamily="2"/>
              </a:rPr>
              <a:t>Tassan</a:t>
            </a:r>
            <a:r>
              <a:rPr lang="fr-FR" sz="800" b="0" u="none" strike="noStrike" kern="1200" cap="none">
                <a:ln>
                  <a:noFill/>
                </a:ln>
                <a:ea typeface="Droid Sans Fallback" pitchFamily="2"/>
                <a:cs typeface="FreeSans" pitchFamily="2"/>
              </a:rPr>
              <a:t>-Got and C. Stéphan, NPA 524 (1991) 121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85CC694-D1B4-7CFF-1201-7594C6DB0B5D}"/>
              </a:ext>
            </a:extLst>
          </p:cNvPr>
          <p:cNvSpPr txBox="1"/>
          <p:nvPr/>
        </p:nvSpPr>
        <p:spPr>
          <a:xfrm>
            <a:off x="8822504" y="4153509"/>
            <a:ext cx="263765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800"/>
              <a:t> A. V. Karpov; V. </a:t>
            </a:r>
            <a:r>
              <a:rPr lang="fr-FR" sz="800" err="1"/>
              <a:t>Saiko</a:t>
            </a:r>
            <a:r>
              <a:rPr lang="fr-FR" sz="800"/>
              <a:t>, </a:t>
            </a:r>
            <a:r>
              <a:rPr lang="fr-FR" sz="800" err="1"/>
              <a:t>private</a:t>
            </a:r>
            <a:r>
              <a:rPr lang="fr-FR" sz="800"/>
              <a:t> communication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EDCD38-A8AD-F6E7-AA58-ED220F496DCA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4" name="ZoneTexte 9">
            <a:extLst>
              <a:ext uri="{FF2B5EF4-FFF2-40B4-BE49-F238E27FC236}">
                <a16:creationId xmlns:a16="http://schemas.microsoft.com/office/drawing/2014/main" id="{97C8CC48-4E2F-26B9-87C4-F4D59358E06C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</a:rPr>
              <a:t>Cross-sections : Uranium isotopes at 5.15 MeV/u 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1AF1547-FF16-0475-DC22-70011AEAFB89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numéro de diapositive 3">
            <a:extLst>
              <a:ext uri="{FF2B5EF4-FFF2-40B4-BE49-F238E27FC236}">
                <a16:creationId xmlns:a16="http://schemas.microsoft.com/office/drawing/2014/main" id="{2228D051-A5D2-AE59-0D0A-B998A5AAE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r>
              <a:rPr lang="fr-FR" b="0">
                <a:solidFill>
                  <a:schemeClr val="tx1">
                    <a:lumMod val="50000"/>
                    <a:lumOff val="50000"/>
                  </a:schemeClr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3493539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8350F-B942-71FB-0E4E-8583FFC05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2B8B6F40-01F2-E2A2-82B0-BA57AE7A1E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43" y="1357666"/>
            <a:ext cx="7792745" cy="4641263"/>
          </a:xfrm>
          <a:prstGeom prst="rect">
            <a:avLst/>
          </a:prstGeom>
        </p:spPr>
      </p:pic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8A576FF-C3B9-0964-A3FF-8264913E7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8" name="Espace réservé de la date 6">
            <a:extLst>
              <a:ext uri="{FF2B5EF4-FFF2-40B4-BE49-F238E27FC236}">
                <a16:creationId xmlns:a16="http://schemas.microsoft.com/office/drawing/2014/main" id="{470275BE-8E98-9849-3AEF-62991F5A28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94F2E06-7E24-138A-E576-146C74DF27CA}"/>
              </a:ext>
            </a:extLst>
          </p:cNvPr>
          <p:cNvSpPr txBox="1"/>
          <p:nvPr/>
        </p:nvSpPr>
        <p:spPr>
          <a:xfrm>
            <a:off x="7875772" y="1504163"/>
            <a:ext cx="4059025" cy="1200329"/>
          </a:xfrm>
          <a:prstGeom prst="rect">
            <a:avLst/>
          </a:prstGeom>
          <a:noFill/>
          <a:ln w="25400">
            <a:solidFill>
              <a:srgbClr val="92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>
                <a:solidFill>
                  <a:srgbClr val="9200FF"/>
                </a:solidFill>
              </a:rPr>
              <a:t>DIT &amp; GEMINI++ :</a:t>
            </a:r>
          </a:p>
          <a:p>
            <a:pPr algn="ctr"/>
            <a:endParaRPr lang="fr-FR"/>
          </a:p>
          <a:p>
            <a:pPr algn="ctr"/>
            <a:endParaRPr lang="fr-FR"/>
          </a:p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8A233B0-6FA5-DB3E-9482-9C083E5F1759}"/>
              </a:ext>
            </a:extLst>
          </p:cNvPr>
          <p:cNvSpPr txBox="1"/>
          <p:nvPr/>
        </p:nvSpPr>
        <p:spPr>
          <a:xfrm>
            <a:off x="7875772" y="2934933"/>
            <a:ext cx="4059025" cy="1200329"/>
          </a:xfrm>
          <a:prstGeom prst="rect">
            <a:avLst/>
          </a:prstGeom>
          <a:noFill/>
          <a:ln w="25400">
            <a:solidFill>
              <a:srgbClr val="65BA5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>
                <a:solidFill>
                  <a:srgbClr val="65BA5A"/>
                </a:solidFill>
              </a:rPr>
              <a:t>Langevin </a:t>
            </a:r>
            <a:r>
              <a:rPr lang="fr-FR" err="1">
                <a:solidFill>
                  <a:srgbClr val="65BA5A"/>
                </a:solidFill>
              </a:rPr>
              <a:t>equations</a:t>
            </a:r>
            <a:r>
              <a:rPr lang="fr-FR">
                <a:solidFill>
                  <a:srgbClr val="65BA5A"/>
                </a:solidFill>
              </a:rPr>
              <a:t> model:</a:t>
            </a:r>
          </a:p>
          <a:p>
            <a:pPr algn="ctr"/>
            <a:endParaRPr lang="fr-FR">
              <a:solidFill>
                <a:srgbClr val="65BA5A"/>
              </a:solidFill>
            </a:endParaRPr>
          </a:p>
          <a:p>
            <a:pPr algn="ctr"/>
            <a:endParaRPr lang="fr-FR">
              <a:solidFill>
                <a:srgbClr val="65BA5A"/>
              </a:solidFill>
            </a:endParaRPr>
          </a:p>
          <a:p>
            <a:pPr algn="ctr"/>
            <a:endParaRPr lang="fr-FR">
              <a:solidFill>
                <a:srgbClr val="65BA5A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78CD4E4-1DD2-97B1-4066-B76B02E81465}"/>
              </a:ext>
            </a:extLst>
          </p:cNvPr>
          <p:cNvSpPr txBox="1"/>
          <p:nvPr/>
        </p:nvSpPr>
        <p:spPr>
          <a:xfrm>
            <a:off x="8621203" y="1120500"/>
            <a:ext cx="30267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800">
                <a:effectLst/>
              </a:rPr>
              <a:t>R.J. </a:t>
            </a:r>
            <a:r>
              <a:rPr lang="fr-FR" sz="800" err="1">
                <a:effectLst/>
              </a:rPr>
              <a:t>Charity</a:t>
            </a:r>
            <a:r>
              <a:rPr lang="fr-FR" sz="800">
                <a:effectLst/>
              </a:rPr>
              <a:t>, IAEA, Vienna, 2008, Report INDC(DNC)-530. </a:t>
            </a:r>
          </a:p>
          <a:p>
            <a:r>
              <a:rPr lang="fr-FR" sz="800" b="0" u="none" strike="noStrike" kern="1200" cap="none">
                <a:ln>
                  <a:noFill/>
                </a:ln>
                <a:ea typeface="Droid Sans Fallback" pitchFamily="2"/>
                <a:cs typeface="FreeSans" pitchFamily="2"/>
              </a:rPr>
              <a:t>L. </a:t>
            </a:r>
            <a:r>
              <a:rPr lang="fr-FR" sz="800" b="0" u="none" strike="noStrike" kern="1200" cap="none" err="1">
                <a:ln>
                  <a:noFill/>
                </a:ln>
                <a:ea typeface="Droid Sans Fallback" pitchFamily="2"/>
                <a:cs typeface="FreeSans" pitchFamily="2"/>
              </a:rPr>
              <a:t>Tassan</a:t>
            </a:r>
            <a:r>
              <a:rPr lang="fr-FR" sz="800" b="0" u="none" strike="noStrike" kern="1200" cap="none">
                <a:ln>
                  <a:noFill/>
                </a:ln>
                <a:ea typeface="Droid Sans Fallback" pitchFamily="2"/>
                <a:cs typeface="FreeSans" pitchFamily="2"/>
              </a:rPr>
              <a:t>-Got and C. Stéphan, NPA 524 (1991) 121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C4CEAFC-332C-54B1-D985-A7429EF4CAE9}"/>
              </a:ext>
            </a:extLst>
          </p:cNvPr>
          <p:cNvSpPr txBox="1"/>
          <p:nvPr/>
        </p:nvSpPr>
        <p:spPr>
          <a:xfrm>
            <a:off x="8822504" y="4153509"/>
            <a:ext cx="263765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800"/>
              <a:t> A. V. Karpov; V. </a:t>
            </a:r>
            <a:r>
              <a:rPr lang="fr-FR" sz="800" err="1"/>
              <a:t>Saiko</a:t>
            </a:r>
            <a:r>
              <a:rPr lang="fr-FR" sz="800"/>
              <a:t>, </a:t>
            </a:r>
            <a:r>
              <a:rPr lang="fr-FR" sz="800" err="1"/>
              <a:t>private</a:t>
            </a:r>
            <a:r>
              <a:rPr lang="fr-FR" sz="800"/>
              <a:t> communication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5BF29F-8A12-651F-50E3-793177707656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6" name="ZoneTexte 9">
            <a:extLst>
              <a:ext uri="{FF2B5EF4-FFF2-40B4-BE49-F238E27FC236}">
                <a16:creationId xmlns:a16="http://schemas.microsoft.com/office/drawing/2014/main" id="{C821CBE2-2818-D8B9-9DED-625B1476EE9D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</a:rPr>
              <a:t>Cross-sections : Uranium isotopes at 5.15 MeV/u 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A51C9D2-28C9-880D-F7E0-9DC292A3B7A8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space réservé du numéro de diapositive 3">
            <a:extLst>
              <a:ext uri="{FF2B5EF4-FFF2-40B4-BE49-F238E27FC236}">
                <a16:creationId xmlns:a16="http://schemas.microsoft.com/office/drawing/2014/main" id="{10226FBD-A232-4EFE-20C0-47A7407A7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r>
              <a:rPr lang="fr-FR" b="0">
                <a:solidFill>
                  <a:schemeClr val="tx1">
                    <a:lumMod val="50000"/>
                    <a:lumOff val="50000"/>
                  </a:schemeClr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8623981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8CE52-41F2-64F1-69E5-05486A777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5115CC4-235B-396A-AB21-925C880C9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8" name="Espace réservé de la date 6">
            <a:extLst>
              <a:ext uri="{FF2B5EF4-FFF2-40B4-BE49-F238E27FC236}">
                <a16:creationId xmlns:a16="http://schemas.microsoft.com/office/drawing/2014/main" id="{247CB869-2826-8FE2-6098-ECB4EDD82C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267608E-6759-1AA0-2C00-DA22B227D0EA}"/>
              </a:ext>
            </a:extLst>
          </p:cNvPr>
          <p:cNvSpPr txBox="1"/>
          <p:nvPr/>
        </p:nvSpPr>
        <p:spPr>
          <a:xfrm>
            <a:off x="7875772" y="1504163"/>
            <a:ext cx="4059025" cy="1200329"/>
          </a:xfrm>
          <a:prstGeom prst="rect">
            <a:avLst/>
          </a:prstGeom>
          <a:noFill/>
          <a:ln w="25400">
            <a:solidFill>
              <a:srgbClr val="92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>
                <a:solidFill>
                  <a:srgbClr val="9200FF"/>
                </a:solidFill>
              </a:rPr>
              <a:t>DIT &amp; GEMINI++ :</a:t>
            </a:r>
          </a:p>
          <a:p>
            <a:pPr algn="ctr"/>
            <a:endParaRPr lang="fr-FR"/>
          </a:p>
          <a:p>
            <a:pPr algn="ctr"/>
            <a:r>
              <a:rPr lang="fr-FR" err="1"/>
              <a:t>completely</a:t>
            </a:r>
            <a:r>
              <a:rPr lang="fr-FR"/>
              <a:t> fails for </a:t>
            </a:r>
            <a:r>
              <a:rPr lang="fr-FR" err="1"/>
              <a:t>this</a:t>
            </a:r>
            <a:r>
              <a:rPr lang="fr-FR"/>
              <a:t> </a:t>
            </a:r>
            <a:r>
              <a:rPr lang="fr-FR" err="1"/>
              <a:t>physics</a:t>
            </a:r>
            <a:r>
              <a:rPr lang="fr-FR"/>
              <a:t> case</a:t>
            </a:r>
            <a:endParaRPr lang="fr-FR">
              <a:solidFill>
                <a:srgbClr val="9200FF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EF49717-D38A-B213-1ABE-43C86EA231D5}"/>
              </a:ext>
            </a:extLst>
          </p:cNvPr>
          <p:cNvSpPr txBox="1"/>
          <p:nvPr/>
        </p:nvSpPr>
        <p:spPr>
          <a:xfrm>
            <a:off x="7875772" y="2934933"/>
            <a:ext cx="4059025" cy="1200329"/>
          </a:xfrm>
          <a:prstGeom prst="rect">
            <a:avLst/>
          </a:prstGeom>
          <a:noFill/>
          <a:ln w="25400">
            <a:solidFill>
              <a:srgbClr val="65BA5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>
                <a:solidFill>
                  <a:srgbClr val="65BA5A"/>
                </a:solidFill>
              </a:rPr>
              <a:t>Langevin </a:t>
            </a:r>
            <a:r>
              <a:rPr lang="fr-FR" err="1">
                <a:solidFill>
                  <a:srgbClr val="65BA5A"/>
                </a:solidFill>
              </a:rPr>
              <a:t>equations</a:t>
            </a:r>
            <a:r>
              <a:rPr lang="fr-FR">
                <a:solidFill>
                  <a:srgbClr val="65BA5A"/>
                </a:solidFill>
              </a:rPr>
              <a:t> model:</a:t>
            </a:r>
          </a:p>
          <a:p>
            <a:pPr algn="ctr"/>
            <a:endParaRPr lang="fr-FR"/>
          </a:p>
          <a:p>
            <a:pPr algn="ctr"/>
            <a:r>
              <a:rPr lang="fr-FR" err="1"/>
              <a:t>overall</a:t>
            </a:r>
            <a:r>
              <a:rPr lang="fr-FR"/>
              <a:t> </a:t>
            </a:r>
            <a:r>
              <a:rPr lang="en-US"/>
              <a:t>agreement</a:t>
            </a:r>
            <a:r>
              <a:rPr lang="fr-FR"/>
              <a:t> </a:t>
            </a:r>
            <a:r>
              <a:rPr lang="fr-FR" err="1"/>
              <a:t>with</a:t>
            </a:r>
            <a:r>
              <a:rPr lang="fr-FR"/>
              <a:t> </a:t>
            </a:r>
            <a:r>
              <a:rPr lang="fr-FR" err="1"/>
              <a:t>measurements</a:t>
            </a:r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06AC11C-D40A-308E-6CB2-7C1B8D7A03D5}"/>
              </a:ext>
            </a:extLst>
          </p:cNvPr>
          <p:cNvSpPr txBox="1"/>
          <p:nvPr/>
        </p:nvSpPr>
        <p:spPr>
          <a:xfrm>
            <a:off x="8621203" y="1120500"/>
            <a:ext cx="30267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800">
                <a:effectLst/>
              </a:rPr>
              <a:t>R.J. </a:t>
            </a:r>
            <a:r>
              <a:rPr lang="fr-FR" sz="800" err="1">
                <a:effectLst/>
              </a:rPr>
              <a:t>Charity</a:t>
            </a:r>
            <a:r>
              <a:rPr lang="fr-FR" sz="800">
                <a:effectLst/>
              </a:rPr>
              <a:t>, IAEA, Vienna, 2008, Report INDC(DNC)-530. </a:t>
            </a:r>
          </a:p>
          <a:p>
            <a:r>
              <a:rPr lang="fr-FR" sz="800" b="0" u="none" strike="noStrike" kern="1200" cap="none">
                <a:ln>
                  <a:noFill/>
                </a:ln>
                <a:ea typeface="Droid Sans Fallback" pitchFamily="2"/>
                <a:cs typeface="FreeSans" pitchFamily="2"/>
              </a:rPr>
              <a:t>L. </a:t>
            </a:r>
            <a:r>
              <a:rPr lang="fr-FR" sz="800" b="0" u="none" strike="noStrike" kern="1200" cap="none" err="1">
                <a:ln>
                  <a:noFill/>
                </a:ln>
                <a:ea typeface="Droid Sans Fallback" pitchFamily="2"/>
                <a:cs typeface="FreeSans" pitchFamily="2"/>
              </a:rPr>
              <a:t>Tassan</a:t>
            </a:r>
            <a:r>
              <a:rPr lang="fr-FR" sz="800" b="0" u="none" strike="noStrike" kern="1200" cap="none">
                <a:ln>
                  <a:noFill/>
                </a:ln>
                <a:ea typeface="Droid Sans Fallback" pitchFamily="2"/>
                <a:cs typeface="FreeSans" pitchFamily="2"/>
              </a:rPr>
              <a:t>-Got and C. Stéphan, NPA 524 (1991) 121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1E87743-21D7-7705-4698-218C4F78F75E}"/>
              </a:ext>
            </a:extLst>
          </p:cNvPr>
          <p:cNvSpPr txBox="1"/>
          <p:nvPr/>
        </p:nvSpPr>
        <p:spPr>
          <a:xfrm>
            <a:off x="8822504" y="4153509"/>
            <a:ext cx="263765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800"/>
              <a:t> A. V. Karpov; V. </a:t>
            </a:r>
            <a:r>
              <a:rPr lang="fr-FR" sz="800" err="1"/>
              <a:t>Saiko</a:t>
            </a:r>
            <a:r>
              <a:rPr lang="fr-FR" sz="800"/>
              <a:t>, </a:t>
            </a:r>
            <a:r>
              <a:rPr lang="fr-FR" sz="800" err="1"/>
              <a:t>private</a:t>
            </a:r>
            <a:r>
              <a:rPr lang="fr-FR" sz="800"/>
              <a:t> communication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E268F8-DA2D-2034-FB9D-EDF19F38AF83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8" name="ZoneTexte 9">
            <a:extLst>
              <a:ext uri="{FF2B5EF4-FFF2-40B4-BE49-F238E27FC236}">
                <a16:creationId xmlns:a16="http://schemas.microsoft.com/office/drawing/2014/main" id="{8EE58439-4001-8C3A-F0E7-66DDFFB70D0F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</a:rPr>
              <a:t>Cross-sections : Uranium isotopes at 5.15 MeV/u 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8180C45-7417-7684-7163-781E27D60CD6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space réservé du numéro de diapositive 3">
            <a:extLst>
              <a:ext uri="{FF2B5EF4-FFF2-40B4-BE49-F238E27FC236}">
                <a16:creationId xmlns:a16="http://schemas.microsoft.com/office/drawing/2014/main" id="{C205B557-7EF7-13D1-AD53-197A2A820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r>
              <a:rPr lang="fr-FR" b="0">
                <a:solidFill>
                  <a:schemeClr val="tx1">
                    <a:lumMod val="50000"/>
                    <a:lumOff val="50000"/>
                  </a:schemeClr>
                </a:solidFill>
              </a:rPr>
              <a:t>7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836EFE-3A2B-C1AF-A76C-9AA75CE5A4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43" y="1357666"/>
            <a:ext cx="7792745" cy="464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8667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74351-6F3A-BB2F-6C54-C88D87EE1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D4129AB5-571D-EDA3-0D3C-6DE72D81655C}"/>
              </a:ext>
            </a:extLst>
          </p:cNvPr>
          <p:cNvSpPr/>
          <p:nvPr/>
        </p:nvSpPr>
        <p:spPr>
          <a:xfrm>
            <a:off x="8702765" y="3881433"/>
            <a:ext cx="624493" cy="810099"/>
          </a:xfrm>
          <a:prstGeom prst="rect">
            <a:avLst/>
          </a:prstGeom>
          <a:pattFill prst="wdUpDiag">
            <a:fgClr>
              <a:srgbClr val="65BA5A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6EEC3DD-427B-AF3E-70DC-C7955EE44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B4E9745-1CFA-9253-1625-842EBC337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F2759FD-ABB5-C957-E5D3-BE7043636140}"/>
              </a:ext>
            </a:extLst>
          </p:cNvPr>
          <p:cNvSpPr txBox="1"/>
          <p:nvPr/>
        </p:nvSpPr>
        <p:spPr>
          <a:xfrm>
            <a:off x="156711" y="1267335"/>
            <a:ext cx="5824990" cy="4555093"/>
          </a:xfrm>
          <a:prstGeom prst="rect">
            <a:avLst/>
          </a:prstGeom>
          <a:noFill/>
          <a:ln w="25400">
            <a:solidFill>
              <a:srgbClr val="9200FF"/>
            </a:solidFill>
          </a:ln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9200FF"/>
                </a:solidFill>
              </a:rPr>
              <a:t>DIT &amp; GEMINI++ :</a:t>
            </a:r>
          </a:p>
          <a:p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err="1"/>
              <a:t>Purely</a:t>
            </a:r>
            <a:r>
              <a:rPr lang="fr-FR" sz="1600"/>
              <a:t> </a:t>
            </a:r>
            <a:r>
              <a:rPr lang="fr-FR" sz="1600" err="1"/>
              <a:t>spherical</a:t>
            </a:r>
            <a:r>
              <a:rPr lang="fr-FR" sz="1600"/>
              <a:t> </a:t>
            </a:r>
            <a:r>
              <a:rPr lang="fr-FR" sz="1600" err="1"/>
              <a:t>nuclei</a:t>
            </a:r>
            <a:endParaRPr lang="fr-FR" sz="1600"/>
          </a:p>
          <a:p>
            <a:pPr lvl="2"/>
            <a:r>
              <a:rPr lang="fr-FR" sz="1600">
                <a:solidFill>
                  <a:srgbClr val="9200FF"/>
                </a:solidFill>
              </a:rPr>
              <a:t>→ B</a:t>
            </a:r>
            <a:r>
              <a:rPr lang="fr-FR" sz="1600" baseline="-25000">
                <a:solidFill>
                  <a:srgbClr val="9200FF"/>
                </a:solidFill>
              </a:rPr>
              <a:t>C</a:t>
            </a:r>
            <a:r>
              <a:rPr lang="fr-FR" sz="1600">
                <a:solidFill>
                  <a:srgbClr val="9200FF"/>
                </a:solidFill>
              </a:rPr>
              <a:t> = 5.29 MeV/u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endParaRPr lang="fr-FR" sz="1600"/>
          </a:p>
          <a:p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62FE535-8657-CC24-B17E-E949E8E72A59}"/>
              </a:ext>
            </a:extLst>
          </p:cNvPr>
          <p:cNvSpPr txBox="1"/>
          <p:nvPr/>
        </p:nvSpPr>
        <p:spPr>
          <a:xfrm>
            <a:off x="6210299" y="1267335"/>
            <a:ext cx="5824990" cy="4555093"/>
          </a:xfrm>
          <a:prstGeom prst="rect">
            <a:avLst/>
          </a:prstGeom>
          <a:noFill/>
          <a:ln w="25400">
            <a:solidFill>
              <a:srgbClr val="65BA5A"/>
            </a:solidFill>
          </a:ln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65BA5A"/>
                </a:solidFill>
              </a:rPr>
              <a:t>Langevin </a:t>
            </a:r>
            <a:r>
              <a:rPr lang="fr-FR" err="1">
                <a:solidFill>
                  <a:srgbClr val="65BA5A"/>
                </a:solidFill>
              </a:rPr>
              <a:t>equations</a:t>
            </a:r>
            <a:r>
              <a:rPr lang="fr-FR">
                <a:solidFill>
                  <a:srgbClr val="65BA5A"/>
                </a:solidFill>
              </a:rPr>
              <a:t> model :</a:t>
            </a:r>
          </a:p>
          <a:p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err="1"/>
              <a:t>Deformations</a:t>
            </a:r>
            <a:r>
              <a:rPr lang="fr-FR" sz="1600"/>
              <a:t> &amp; relative orientations </a:t>
            </a:r>
            <a:r>
              <a:rPr lang="fr-FR" sz="1600" err="1"/>
              <a:t>accounted</a:t>
            </a:r>
            <a:r>
              <a:rPr lang="fr-FR" sz="1600"/>
              <a:t> for</a:t>
            </a:r>
          </a:p>
          <a:p>
            <a:pPr lvl="2"/>
            <a:r>
              <a:rPr lang="fr-FR" sz="1600">
                <a:solidFill>
                  <a:srgbClr val="65BA5A"/>
                </a:solidFill>
              </a:rPr>
              <a:t>→ B</a:t>
            </a:r>
            <a:r>
              <a:rPr lang="fr-FR" sz="1600" baseline="-25000">
                <a:solidFill>
                  <a:srgbClr val="65BA5A"/>
                </a:solidFill>
              </a:rPr>
              <a:t>C</a:t>
            </a:r>
            <a:r>
              <a:rPr lang="fr-FR" sz="1600">
                <a:solidFill>
                  <a:srgbClr val="65BA5A"/>
                </a:solidFill>
              </a:rPr>
              <a:t> ∈ [5.28, 5.68] MeV/u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r>
              <a:rPr lang="fr-FR" sz="1600"/>
              <a:t>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F58F788-BB8A-86F3-C512-8837A6E267B8}"/>
              </a:ext>
            </a:extLst>
          </p:cNvPr>
          <p:cNvSpPr txBox="1"/>
          <p:nvPr/>
        </p:nvSpPr>
        <p:spPr>
          <a:xfrm>
            <a:off x="1555809" y="5971153"/>
            <a:ext cx="30267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800">
                <a:effectLst/>
              </a:rPr>
              <a:t>R.J. </a:t>
            </a:r>
            <a:r>
              <a:rPr lang="fr-FR" sz="800" err="1">
                <a:effectLst/>
              </a:rPr>
              <a:t>Charity</a:t>
            </a:r>
            <a:r>
              <a:rPr lang="fr-FR" sz="800">
                <a:effectLst/>
              </a:rPr>
              <a:t>, IAEA, Vienna, 2008, Report INDC(DNC)-530. </a:t>
            </a:r>
          </a:p>
          <a:p>
            <a:r>
              <a:rPr lang="fr-FR" sz="800" b="0" u="none" strike="noStrike" kern="1200" cap="none">
                <a:ln>
                  <a:noFill/>
                </a:ln>
                <a:ea typeface="Droid Sans Fallback" pitchFamily="2"/>
                <a:cs typeface="FreeSans" pitchFamily="2"/>
              </a:rPr>
              <a:t>L. </a:t>
            </a:r>
            <a:r>
              <a:rPr lang="fr-FR" sz="800" b="0" u="none" strike="noStrike" kern="1200" cap="none" err="1">
                <a:ln>
                  <a:noFill/>
                </a:ln>
                <a:ea typeface="Droid Sans Fallback" pitchFamily="2"/>
                <a:cs typeface="FreeSans" pitchFamily="2"/>
              </a:rPr>
              <a:t>Tassan</a:t>
            </a:r>
            <a:r>
              <a:rPr lang="fr-FR" sz="800" b="0" u="none" strike="noStrike" kern="1200" cap="none">
                <a:ln>
                  <a:noFill/>
                </a:ln>
                <a:ea typeface="Droid Sans Fallback" pitchFamily="2"/>
                <a:cs typeface="FreeSans" pitchFamily="2"/>
              </a:rPr>
              <a:t>-Got and C. Stéphan, NPA 524 (1991) 121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EF15A79-9841-4FCA-30B0-370AD5D87663}"/>
              </a:ext>
            </a:extLst>
          </p:cNvPr>
          <p:cNvSpPr txBox="1"/>
          <p:nvPr/>
        </p:nvSpPr>
        <p:spPr>
          <a:xfrm>
            <a:off x="7801685" y="5945539"/>
            <a:ext cx="263765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800"/>
              <a:t> A. V. Karpov; V. </a:t>
            </a:r>
            <a:r>
              <a:rPr lang="fr-FR" sz="800" err="1"/>
              <a:t>Saiko</a:t>
            </a:r>
            <a:r>
              <a:rPr lang="fr-FR" sz="800"/>
              <a:t>, </a:t>
            </a:r>
            <a:r>
              <a:rPr lang="fr-FR" sz="800" err="1"/>
              <a:t>private</a:t>
            </a:r>
            <a:r>
              <a:rPr lang="fr-FR" sz="800"/>
              <a:t> communication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5731A04C-4226-D8E0-A238-62904B4D3949}"/>
              </a:ext>
            </a:extLst>
          </p:cNvPr>
          <p:cNvCxnSpPr>
            <a:cxnSpLocks/>
          </p:cNvCxnSpPr>
          <p:nvPr/>
        </p:nvCxnSpPr>
        <p:spPr>
          <a:xfrm flipV="1">
            <a:off x="2674237" y="2961402"/>
            <a:ext cx="0" cy="276356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0A698EC8-21B9-6078-F3A4-7F64511EB38B}"/>
              </a:ext>
            </a:extLst>
          </p:cNvPr>
          <p:cNvSpPr txBox="1"/>
          <p:nvPr/>
        </p:nvSpPr>
        <p:spPr>
          <a:xfrm>
            <a:off x="2333605" y="2822113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58B9954A-D335-C85E-5FC7-CC19F2C20E42}"/>
              </a:ext>
            </a:extLst>
          </p:cNvPr>
          <p:cNvCxnSpPr/>
          <p:nvPr/>
        </p:nvCxnSpPr>
        <p:spPr>
          <a:xfrm>
            <a:off x="2365291" y="4622820"/>
            <a:ext cx="617891" cy="0"/>
          </a:xfrm>
          <a:prstGeom prst="line">
            <a:avLst/>
          </a:prstGeom>
          <a:ln w="38100">
            <a:solidFill>
              <a:srgbClr val="92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778B78E7-0460-E1B1-5BC4-A5CDEC1BBC49}"/>
              </a:ext>
            </a:extLst>
          </p:cNvPr>
          <p:cNvSpPr txBox="1"/>
          <p:nvPr/>
        </p:nvSpPr>
        <p:spPr>
          <a:xfrm>
            <a:off x="2293995" y="425348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err="1">
                <a:solidFill>
                  <a:srgbClr val="9200FF"/>
                </a:solidFill>
              </a:rPr>
              <a:t>B</a:t>
            </a:r>
            <a:r>
              <a:rPr lang="fr-FR" baseline="-25000" err="1">
                <a:solidFill>
                  <a:srgbClr val="9200FF"/>
                </a:solidFill>
              </a:rPr>
              <a:t>c</a:t>
            </a:r>
            <a:endParaRPr lang="fr-FR" baseline="-25000">
              <a:solidFill>
                <a:srgbClr val="9200FF"/>
              </a:solidFill>
            </a:endParaRPr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42AE9542-8057-7A5C-3D78-CB8C780F2B7C}"/>
              </a:ext>
            </a:extLst>
          </p:cNvPr>
          <p:cNvCxnSpPr>
            <a:cxnSpLocks/>
          </p:cNvCxnSpPr>
          <p:nvPr/>
        </p:nvCxnSpPr>
        <p:spPr>
          <a:xfrm flipH="1">
            <a:off x="2712699" y="4989305"/>
            <a:ext cx="35820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58CA5AED-FC4D-86DB-E3C3-C2F8EE8AD7C7}"/>
              </a:ext>
            </a:extLst>
          </p:cNvPr>
          <p:cNvSpPr txBox="1"/>
          <p:nvPr/>
        </p:nvSpPr>
        <p:spPr>
          <a:xfrm>
            <a:off x="3070903" y="4807754"/>
            <a:ext cx="2281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err="1">
                <a:solidFill>
                  <a:srgbClr val="FF0105"/>
                </a:solidFill>
              </a:rPr>
              <a:t>E</a:t>
            </a:r>
            <a:r>
              <a:rPr lang="fr-FR" baseline="-25000" err="1">
                <a:solidFill>
                  <a:srgbClr val="FF0105"/>
                </a:solidFill>
              </a:rPr>
              <a:t>beam</a:t>
            </a:r>
            <a:r>
              <a:rPr lang="fr-FR">
                <a:solidFill>
                  <a:srgbClr val="FF0105"/>
                </a:solidFill>
              </a:rPr>
              <a:t> = 5.15 MeV/u</a:t>
            </a:r>
            <a:endParaRPr lang="fr-FR" baseline="-25000">
              <a:solidFill>
                <a:srgbClr val="FF0105"/>
              </a:solidFill>
            </a:endParaRPr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88991A5B-C8B2-9F02-8FFA-47AC28471186}"/>
              </a:ext>
            </a:extLst>
          </p:cNvPr>
          <p:cNvCxnSpPr>
            <a:cxnSpLocks/>
          </p:cNvCxnSpPr>
          <p:nvPr/>
        </p:nvCxnSpPr>
        <p:spPr>
          <a:xfrm flipV="1">
            <a:off x="9015012" y="3030114"/>
            <a:ext cx="0" cy="265294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3F6433A6-D474-BC2F-09E8-7386443E19EA}"/>
              </a:ext>
            </a:extLst>
          </p:cNvPr>
          <p:cNvSpPr txBox="1"/>
          <p:nvPr/>
        </p:nvSpPr>
        <p:spPr>
          <a:xfrm>
            <a:off x="8674380" y="2890825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E770FC0-3EE8-88DF-9ECF-325F2377E288}"/>
              </a:ext>
            </a:extLst>
          </p:cNvPr>
          <p:cNvSpPr txBox="1"/>
          <p:nvPr/>
        </p:nvSpPr>
        <p:spPr>
          <a:xfrm>
            <a:off x="8284061" y="4320777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err="1">
                <a:solidFill>
                  <a:srgbClr val="65BA5A"/>
                </a:solidFill>
              </a:rPr>
              <a:t>B</a:t>
            </a:r>
            <a:r>
              <a:rPr lang="fr-FR" baseline="-25000" err="1">
                <a:solidFill>
                  <a:srgbClr val="65BA5A"/>
                </a:solidFill>
              </a:rPr>
              <a:t>c</a:t>
            </a:r>
            <a:endParaRPr lang="fr-FR" baseline="-25000">
              <a:solidFill>
                <a:srgbClr val="65BA5A"/>
              </a:solidFill>
            </a:endParaRPr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3075DAC4-BB72-E6F3-DDC7-C22FF69D2722}"/>
              </a:ext>
            </a:extLst>
          </p:cNvPr>
          <p:cNvCxnSpPr>
            <a:cxnSpLocks/>
          </p:cNvCxnSpPr>
          <p:nvPr/>
        </p:nvCxnSpPr>
        <p:spPr>
          <a:xfrm flipH="1">
            <a:off x="9081859" y="5058017"/>
            <a:ext cx="35820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FBACD533-7A74-F2F2-8E3A-591F917D21AD}"/>
              </a:ext>
            </a:extLst>
          </p:cNvPr>
          <p:cNvSpPr txBox="1"/>
          <p:nvPr/>
        </p:nvSpPr>
        <p:spPr>
          <a:xfrm>
            <a:off x="9411678" y="4876466"/>
            <a:ext cx="2281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err="1">
                <a:solidFill>
                  <a:srgbClr val="FF0105"/>
                </a:solidFill>
              </a:rPr>
              <a:t>E</a:t>
            </a:r>
            <a:r>
              <a:rPr lang="fr-FR" baseline="-25000" err="1">
                <a:solidFill>
                  <a:srgbClr val="FF0105"/>
                </a:solidFill>
              </a:rPr>
              <a:t>beam</a:t>
            </a:r>
            <a:r>
              <a:rPr lang="fr-FR">
                <a:solidFill>
                  <a:srgbClr val="FF0105"/>
                </a:solidFill>
              </a:rPr>
              <a:t> = 5.15 MeV/u</a:t>
            </a:r>
            <a:endParaRPr lang="fr-FR" baseline="-25000">
              <a:solidFill>
                <a:srgbClr val="FF0105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E0BE43-D45E-50DC-4D73-086F955FACFC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5" name="ZoneTexte 9">
            <a:extLst>
              <a:ext uri="{FF2B5EF4-FFF2-40B4-BE49-F238E27FC236}">
                <a16:creationId xmlns:a16="http://schemas.microsoft.com/office/drawing/2014/main" id="{DA010EA3-F6A5-33ED-297F-3139F215C581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</a:rPr>
              <a:t>Cross-sections : Uranium isotopes at 5.15 MeV/u 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16DCEBB-E09D-82B7-65E6-2735C04CD780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space réservé du numéro de diapositive 3">
            <a:extLst>
              <a:ext uri="{FF2B5EF4-FFF2-40B4-BE49-F238E27FC236}">
                <a16:creationId xmlns:a16="http://schemas.microsoft.com/office/drawing/2014/main" id="{675325B1-FB11-33CC-0E66-232361633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r>
              <a:rPr lang="fr-FR" b="0">
                <a:solidFill>
                  <a:schemeClr val="tx1">
                    <a:lumMod val="50000"/>
                    <a:lumOff val="50000"/>
                  </a:schemeClr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6596652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D0797-716C-1C0A-F822-ED4728520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17328D34-FE0E-54A5-8FAC-49EDD57A0001}"/>
              </a:ext>
            </a:extLst>
          </p:cNvPr>
          <p:cNvSpPr/>
          <p:nvPr/>
        </p:nvSpPr>
        <p:spPr>
          <a:xfrm>
            <a:off x="8702766" y="4064924"/>
            <a:ext cx="624475" cy="1180874"/>
          </a:xfrm>
          <a:prstGeom prst="rect">
            <a:avLst/>
          </a:prstGeom>
          <a:pattFill prst="wdUpDiag">
            <a:fgClr>
              <a:srgbClr val="65BA5A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6F003EF-911D-D3A9-D527-074DB7B31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0EB4A82-B140-F91A-4571-9D6FE49D1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FE0B0A2-69B5-67A3-39A4-9B87E0156FA5}"/>
              </a:ext>
            </a:extLst>
          </p:cNvPr>
          <p:cNvSpPr txBox="1"/>
          <p:nvPr/>
        </p:nvSpPr>
        <p:spPr>
          <a:xfrm>
            <a:off x="156711" y="1267335"/>
            <a:ext cx="5824990" cy="4555093"/>
          </a:xfrm>
          <a:prstGeom prst="rect">
            <a:avLst/>
          </a:prstGeom>
          <a:noFill/>
          <a:ln w="25400">
            <a:solidFill>
              <a:srgbClr val="9200FF"/>
            </a:solidFill>
          </a:ln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9200FF"/>
                </a:solidFill>
              </a:rPr>
              <a:t>DIT &amp; GEMINI++ :</a:t>
            </a:r>
          </a:p>
          <a:p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err="1"/>
              <a:t>Purely</a:t>
            </a:r>
            <a:r>
              <a:rPr lang="fr-FR" sz="1600"/>
              <a:t> </a:t>
            </a:r>
            <a:r>
              <a:rPr lang="fr-FR" sz="1600" err="1"/>
              <a:t>spherical</a:t>
            </a:r>
            <a:r>
              <a:rPr lang="fr-FR" sz="1600"/>
              <a:t> </a:t>
            </a:r>
            <a:r>
              <a:rPr lang="fr-FR" sz="1600" err="1"/>
              <a:t>nuclei</a:t>
            </a:r>
            <a:endParaRPr lang="fr-FR" sz="1600"/>
          </a:p>
          <a:p>
            <a:pPr lvl="2"/>
            <a:r>
              <a:rPr lang="fr-FR" sz="1600">
                <a:solidFill>
                  <a:srgbClr val="9200FF"/>
                </a:solidFill>
              </a:rPr>
              <a:t>→ B</a:t>
            </a:r>
            <a:r>
              <a:rPr lang="fr-FR" sz="1600" baseline="-25000">
                <a:solidFill>
                  <a:srgbClr val="9200FF"/>
                </a:solidFill>
              </a:rPr>
              <a:t>C</a:t>
            </a:r>
            <a:r>
              <a:rPr lang="fr-FR" sz="1600">
                <a:solidFill>
                  <a:srgbClr val="9200FF"/>
                </a:solidFill>
              </a:rPr>
              <a:t> = 5.29 MeV/u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err="1"/>
              <a:t>Statical</a:t>
            </a:r>
            <a:r>
              <a:rPr lang="fr-FR" sz="1600"/>
              <a:t> </a:t>
            </a:r>
            <a:r>
              <a:rPr lang="fr-FR" sz="1600" err="1"/>
              <a:t>nuclear</a:t>
            </a:r>
            <a:r>
              <a:rPr lang="fr-FR" sz="1600"/>
              <a:t> </a:t>
            </a:r>
            <a:r>
              <a:rPr lang="fr-FR" sz="1600" err="1"/>
              <a:t>properties</a:t>
            </a:r>
            <a:r>
              <a:rPr lang="fr-FR" sz="1600"/>
              <a:t> </a:t>
            </a:r>
            <a:r>
              <a:rPr lang="fr-FR" sz="1600" err="1"/>
              <a:t>during</a:t>
            </a:r>
            <a:r>
              <a:rPr lang="fr-FR" sz="1600"/>
              <a:t> the interaction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9B5EC4A-25AE-B0BC-8930-3DD636EFE89A}"/>
              </a:ext>
            </a:extLst>
          </p:cNvPr>
          <p:cNvSpPr txBox="1"/>
          <p:nvPr/>
        </p:nvSpPr>
        <p:spPr>
          <a:xfrm>
            <a:off x="6210299" y="1267335"/>
            <a:ext cx="5824990" cy="4555093"/>
          </a:xfrm>
          <a:prstGeom prst="rect">
            <a:avLst/>
          </a:prstGeom>
          <a:noFill/>
          <a:ln w="25400">
            <a:solidFill>
              <a:srgbClr val="65BA5A"/>
            </a:solidFill>
          </a:ln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65BA5A"/>
                </a:solidFill>
              </a:rPr>
              <a:t>Langevin </a:t>
            </a:r>
            <a:r>
              <a:rPr lang="fr-FR" err="1">
                <a:solidFill>
                  <a:srgbClr val="65BA5A"/>
                </a:solidFill>
              </a:rPr>
              <a:t>equations</a:t>
            </a:r>
            <a:r>
              <a:rPr lang="fr-FR">
                <a:solidFill>
                  <a:srgbClr val="65BA5A"/>
                </a:solidFill>
              </a:rPr>
              <a:t> model :</a:t>
            </a:r>
          </a:p>
          <a:p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err="1"/>
              <a:t>Deformations</a:t>
            </a:r>
            <a:r>
              <a:rPr lang="fr-FR" sz="1600"/>
              <a:t> &amp; relative orientations </a:t>
            </a:r>
            <a:r>
              <a:rPr lang="fr-FR" sz="1600" err="1"/>
              <a:t>accounted</a:t>
            </a:r>
            <a:r>
              <a:rPr lang="fr-FR" sz="1600"/>
              <a:t> for</a:t>
            </a:r>
          </a:p>
          <a:p>
            <a:pPr lvl="2"/>
            <a:r>
              <a:rPr lang="fr-FR" sz="1600">
                <a:solidFill>
                  <a:srgbClr val="65BA5A"/>
                </a:solidFill>
              </a:rPr>
              <a:t>→ B</a:t>
            </a:r>
            <a:r>
              <a:rPr lang="fr-FR" sz="1600" baseline="-25000">
                <a:solidFill>
                  <a:srgbClr val="65BA5A"/>
                </a:solidFill>
              </a:rPr>
              <a:t>C</a:t>
            </a:r>
            <a:r>
              <a:rPr lang="fr-FR" sz="1600">
                <a:solidFill>
                  <a:srgbClr val="65BA5A"/>
                </a:solidFill>
              </a:rPr>
              <a:t> ∈ [5.28, 5.68] MeV/u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err="1"/>
              <a:t>Dynamical</a:t>
            </a:r>
            <a:r>
              <a:rPr lang="fr-FR" sz="1600"/>
              <a:t> </a:t>
            </a:r>
            <a:r>
              <a:rPr lang="fr-FR" sz="1600" err="1"/>
              <a:t>deformation</a:t>
            </a:r>
            <a:r>
              <a:rPr lang="fr-FR" sz="1600"/>
              <a:t> of </a:t>
            </a:r>
            <a:r>
              <a:rPr lang="fr-FR" sz="1600" err="1"/>
              <a:t>nuclei</a:t>
            </a:r>
            <a:r>
              <a:rPr lang="fr-FR" sz="1600"/>
              <a:t> </a:t>
            </a:r>
            <a:r>
              <a:rPr lang="fr-FR" sz="1600" err="1"/>
              <a:t>while</a:t>
            </a:r>
            <a:r>
              <a:rPr lang="fr-FR" sz="1600"/>
              <a:t> </a:t>
            </a:r>
            <a:r>
              <a:rPr lang="fr-FR" sz="1600" err="1"/>
              <a:t>approaching</a:t>
            </a: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endParaRPr lang="fr-FR" sz="160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FD907D2-7D45-D8D7-1499-1E76522879BB}"/>
              </a:ext>
            </a:extLst>
          </p:cNvPr>
          <p:cNvSpPr txBox="1"/>
          <p:nvPr/>
        </p:nvSpPr>
        <p:spPr>
          <a:xfrm>
            <a:off x="1555809" y="5971153"/>
            <a:ext cx="30267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800">
                <a:effectLst/>
              </a:rPr>
              <a:t>R.J. </a:t>
            </a:r>
            <a:r>
              <a:rPr lang="fr-FR" sz="800" err="1">
                <a:effectLst/>
              </a:rPr>
              <a:t>Charity</a:t>
            </a:r>
            <a:r>
              <a:rPr lang="fr-FR" sz="800">
                <a:effectLst/>
              </a:rPr>
              <a:t>, IAEA, Vienna, 2008, Report INDC(DNC)-530. </a:t>
            </a:r>
          </a:p>
          <a:p>
            <a:r>
              <a:rPr lang="fr-FR" sz="800" b="0" u="none" strike="noStrike" kern="1200" cap="none">
                <a:ln>
                  <a:noFill/>
                </a:ln>
                <a:ea typeface="Droid Sans Fallback" pitchFamily="2"/>
                <a:cs typeface="FreeSans" pitchFamily="2"/>
              </a:rPr>
              <a:t>L. </a:t>
            </a:r>
            <a:r>
              <a:rPr lang="fr-FR" sz="800" b="0" u="none" strike="noStrike" kern="1200" cap="none" err="1">
                <a:ln>
                  <a:noFill/>
                </a:ln>
                <a:ea typeface="Droid Sans Fallback" pitchFamily="2"/>
                <a:cs typeface="FreeSans" pitchFamily="2"/>
              </a:rPr>
              <a:t>Tassan</a:t>
            </a:r>
            <a:r>
              <a:rPr lang="fr-FR" sz="800" b="0" u="none" strike="noStrike" kern="1200" cap="none">
                <a:ln>
                  <a:noFill/>
                </a:ln>
                <a:ea typeface="Droid Sans Fallback" pitchFamily="2"/>
                <a:cs typeface="FreeSans" pitchFamily="2"/>
              </a:rPr>
              <a:t>-Got and C. Stéphan, NPA 524 (1991) 121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3A6B58B-5ED6-615A-5B0B-A685D12BC29C}"/>
              </a:ext>
            </a:extLst>
          </p:cNvPr>
          <p:cNvSpPr txBox="1"/>
          <p:nvPr/>
        </p:nvSpPr>
        <p:spPr>
          <a:xfrm>
            <a:off x="7801685" y="5945539"/>
            <a:ext cx="263765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800"/>
              <a:t> A. V. Karpov; V. </a:t>
            </a:r>
            <a:r>
              <a:rPr lang="fr-FR" sz="800" err="1"/>
              <a:t>Saiko</a:t>
            </a:r>
            <a:r>
              <a:rPr lang="fr-FR" sz="800"/>
              <a:t>, </a:t>
            </a:r>
            <a:r>
              <a:rPr lang="fr-FR" sz="800" err="1"/>
              <a:t>private</a:t>
            </a:r>
            <a:r>
              <a:rPr lang="fr-FR" sz="800"/>
              <a:t> communication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F47571F7-1806-31F4-1A6C-C67E4337EE14}"/>
              </a:ext>
            </a:extLst>
          </p:cNvPr>
          <p:cNvCxnSpPr>
            <a:cxnSpLocks/>
          </p:cNvCxnSpPr>
          <p:nvPr/>
        </p:nvCxnSpPr>
        <p:spPr>
          <a:xfrm flipV="1">
            <a:off x="2674237" y="2961402"/>
            <a:ext cx="0" cy="276356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6E33DA2B-1742-2A89-8784-BCE2BE7C7EC2}"/>
              </a:ext>
            </a:extLst>
          </p:cNvPr>
          <p:cNvSpPr txBox="1"/>
          <p:nvPr/>
        </p:nvSpPr>
        <p:spPr>
          <a:xfrm>
            <a:off x="2333605" y="2822113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4DB47D3B-7DDE-924C-69FE-CF4A91EA31EC}"/>
              </a:ext>
            </a:extLst>
          </p:cNvPr>
          <p:cNvCxnSpPr/>
          <p:nvPr/>
        </p:nvCxnSpPr>
        <p:spPr>
          <a:xfrm>
            <a:off x="2365291" y="4622820"/>
            <a:ext cx="617891" cy="0"/>
          </a:xfrm>
          <a:prstGeom prst="line">
            <a:avLst/>
          </a:prstGeom>
          <a:ln w="38100">
            <a:solidFill>
              <a:srgbClr val="92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6C8E1407-AB5A-CC9E-EBE6-C643294328A0}"/>
              </a:ext>
            </a:extLst>
          </p:cNvPr>
          <p:cNvSpPr txBox="1"/>
          <p:nvPr/>
        </p:nvSpPr>
        <p:spPr>
          <a:xfrm>
            <a:off x="2293995" y="425348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err="1">
                <a:solidFill>
                  <a:srgbClr val="9200FF"/>
                </a:solidFill>
              </a:rPr>
              <a:t>B</a:t>
            </a:r>
            <a:r>
              <a:rPr lang="fr-FR" baseline="-25000" err="1">
                <a:solidFill>
                  <a:srgbClr val="9200FF"/>
                </a:solidFill>
              </a:rPr>
              <a:t>c</a:t>
            </a:r>
            <a:endParaRPr lang="fr-FR" baseline="-25000">
              <a:solidFill>
                <a:srgbClr val="9200FF"/>
              </a:solidFill>
            </a:endParaRPr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CF98412F-2786-B884-8587-3A7B0B5F5866}"/>
              </a:ext>
            </a:extLst>
          </p:cNvPr>
          <p:cNvCxnSpPr>
            <a:cxnSpLocks/>
          </p:cNvCxnSpPr>
          <p:nvPr/>
        </p:nvCxnSpPr>
        <p:spPr>
          <a:xfrm flipH="1">
            <a:off x="2712699" y="4989305"/>
            <a:ext cx="35820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1DD80CC3-ADCE-4613-58B3-B91EF5BC8032}"/>
              </a:ext>
            </a:extLst>
          </p:cNvPr>
          <p:cNvSpPr txBox="1"/>
          <p:nvPr/>
        </p:nvSpPr>
        <p:spPr>
          <a:xfrm>
            <a:off x="3070903" y="4807754"/>
            <a:ext cx="2281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err="1">
                <a:solidFill>
                  <a:srgbClr val="FF0105"/>
                </a:solidFill>
              </a:rPr>
              <a:t>E</a:t>
            </a:r>
            <a:r>
              <a:rPr lang="fr-FR" baseline="-25000" err="1">
                <a:solidFill>
                  <a:srgbClr val="FF0105"/>
                </a:solidFill>
              </a:rPr>
              <a:t>beam</a:t>
            </a:r>
            <a:r>
              <a:rPr lang="fr-FR">
                <a:solidFill>
                  <a:srgbClr val="FF0105"/>
                </a:solidFill>
              </a:rPr>
              <a:t> = 5.15 MeV/u</a:t>
            </a:r>
            <a:endParaRPr lang="fr-FR" baseline="-25000">
              <a:solidFill>
                <a:srgbClr val="FF0105"/>
              </a:solidFill>
            </a:endParaRPr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6F9EA126-F8B0-51A2-D5E3-A95698CBE1F2}"/>
              </a:ext>
            </a:extLst>
          </p:cNvPr>
          <p:cNvCxnSpPr>
            <a:cxnSpLocks/>
          </p:cNvCxnSpPr>
          <p:nvPr/>
        </p:nvCxnSpPr>
        <p:spPr>
          <a:xfrm flipV="1">
            <a:off x="9015012" y="3030114"/>
            <a:ext cx="0" cy="265294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7C72D046-AF38-FD7D-48EB-0034848F2669}"/>
              </a:ext>
            </a:extLst>
          </p:cNvPr>
          <p:cNvSpPr txBox="1"/>
          <p:nvPr/>
        </p:nvSpPr>
        <p:spPr>
          <a:xfrm>
            <a:off x="8674380" y="2890825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A1B291F-694B-4DCE-ACC2-B7A139475243}"/>
              </a:ext>
            </a:extLst>
          </p:cNvPr>
          <p:cNvSpPr txBox="1"/>
          <p:nvPr/>
        </p:nvSpPr>
        <p:spPr>
          <a:xfrm>
            <a:off x="8284061" y="4320777"/>
            <a:ext cx="41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err="1">
                <a:solidFill>
                  <a:srgbClr val="65BA5A"/>
                </a:solidFill>
              </a:rPr>
              <a:t>B</a:t>
            </a:r>
            <a:r>
              <a:rPr lang="fr-FR" baseline="-25000" err="1">
                <a:solidFill>
                  <a:srgbClr val="65BA5A"/>
                </a:solidFill>
              </a:rPr>
              <a:t>c</a:t>
            </a:r>
            <a:endParaRPr lang="fr-FR" baseline="-25000">
              <a:solidFill>
                <a:srgbClr val="65BA5A"/>
              </a:solidFill>
            </a:endParaRPr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8E7FD380-996A-7B58-9809-6B7795D2DC34}"/>
              </a:ext>
            </a:extLst>
          </p:cNvPr>
          <p:cNvCxnSpPr>
            <a:cxnSpLocks/>
          </p:cNvCxnSpPr>
          <p:nvPr/>
        </p:nvCxnSpPr>
        <p:spPr>
          <a:xfrm flipH="1">
            <a:off x="9081859" y="5058017"/>
            <a:ext cx="35820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06CB18D3-7A34-B939-0BB6-86FEF82AB9D6}"/>
              </a:ext>
            </a:extLst>
          </p:cNvPr>
          <p:cNvSpPr txBox="1"/>
          <p:nvPr/>
        </p:nvSpPr>
        <p:spPr>
          <a:xfrm>
            <a:off x="9411678" y="4876466"/>
            <a:ext cx="2281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err="1">
                <a:solidFill>
                  <a:srgbClr val="FF0105"/>
                </a:solidFill>
              </a:rPr>
              <a:t>E</a:t>
            </a:r>
            <a:r>
              <a:rPr lang="fr-FR" baseline="-25000" err="1">
                <a:solidFill>
                  <a:srgbClr val="FF0105"/>
                </a:solidFill>
              </a:rPr>
              <a:t>beam</a:t>
            </a:r>
            <a:r>
              <a:rPr lang="fr-FR">
                <a:solidFill>
                  <a:srgbClr val="FF0105"/>
                </a:solidFill>
              </a:rPr>
              <a:t> = 5.15 MeV/u</a:t>
            </a:r>
            <a:endParaRPr lang="fr-FR" baseline="-25000">
              <a:solidFill>
                <a:srgbClr val="FF0105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FAD7AA8-AC87-7F22-C578-91F2054D1EB8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5" name="ZoneTexte 9">
            <a:extLst>
              <a:ext uri="{FF2B5EF4-FFF2-40B4-BE49-F238E27FC236}">
                <a16:creationId xmlns:a16="http://schemas.microsoft.com/office/drawing/2014/main" id="{60681366-84FC-5F2F-30E2-499007E68FB8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</a:rPr>
              <a:t>Cross-sections : Uranium isotopes at 5.15 MeV/u 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0D4076C-B33A-FD3A-3DE6-6D9C959A1C49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space réservé du numéro de diapositive 3">
            <a:extLst>
              <a:ext uri="{FF2B5EF4-FFF2-40B4-BE49-F238E27FC236}">
                <a16:creationId xmlns:a16="http://schemas.microsoft.com/office/drawing/2014/main" id="{ECD4F7F6-010A-ACF3-DA9E-E6DFF647F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r>
              <a:rPr lang="fr-FR" b="0">
                <a:solidFill>
                  <a:schemeClr val="tx1">
                    <a:lumMod val="50000"/>
                    <a:lumOff val="50000"/>
                  </a:schemeClr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246909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C14B1-A23C-2433-4231-DCAEC83E4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53268A9A-9EF4-7BD7-C7AD-7CD096FB98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5" r="12011"/>
          <a:stretch/>
        </p:blipFill>
        <p:spPr>
          <a:xfrm>
            <a:off x="278316" y="1278809"/>
            <a:ext cx="10721018" cy="5388951"/>
          </a:xfrm>
          <a:prstGeom prst="rect">
            <a:avLst/>
          </a:prstGeom>
        </p:spPr>
      </p:pic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F68332-958D-B427-F119-4365E8731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181E472D-E1B5-EB30-3F10-6FF3ACA0D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3200"/>
              <a:t>Motivation : the </a:t>
            </a:r>
            <a:r>
              <a:rPr lang="da-DK" sz="3200" err="1"/>
              <a:t>island</a:t>
            </a:r>
            <a:r>
              <a:rPr lang="da-DK" sz="3200"/>
              <a:t> of </a:t>
            </a:r>
            <a:r>
              <a:rPr lang="da-DK" sz="3200" err="1"/>
              <a:t>stability</a:t>
            </a:r>
            <a:endParaRPr lang="da-DK" sz="320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1888BF2-E1FD-3DBA-231F-92EA31181D96}"/>
              </a:ext>
            </a:extLst>
          </p:cNvPr>
          <p:cNvSpPr txBox="1"/>
          <p:nvPr/>
        </p:nvSpPr>
        <p:spPr>
          <a:xfrm>
            <a:off x="3697297" y="670371"/>
            <a:ext cx="184731" cy="136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288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A266A36-CC41-26B3-B783-86A284B7A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FC0E499-7257-153D-F48A-65E423B82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b="0">
                <a:solidFill>
                  <a:schemeClr val="tx1">
                    <a:lumMod val="50000"/>
                    <a:lumOff val="50000"/>
                  </a:schemeClr>
                </a:solidFill>
              </a:rPr>
              <a:t>1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F3662F6-059B-49AC-40C8-902464D252E3}"/>
              </a:ext>
            </a:extLst>
          </p:cNvPr>
          <p:cNvCxnSpPr>
            <a:cxnSpLocks/>
          </p:cNvCxnSpPr>
          <p:nvPr/>
        </p:nvCxnSpPr>
        <p:spPr>
          <a:xfrm>
            <a:off x="864167" y="6129340"/>
            <a:ext cx="6683884" cy="0"/>
          </a:xfrm>
          <a:prstGeom prst="line">
            <a:avLst/>
          </a:prstGeom>
          <a:ln w="114300" cmpd="dbl">
            <a:solidFill>
              <a:srgbClr val="92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544F9DA-80A6-FF09-0FA1-D4A812C3E7AE}"/>
              </a:ext>
            </a:extLst>
          </p:cNvPr>
          <p:cNvCxnSpPr>
            <a:cxnSpLocks/>
          </p:cNvCxnSpPr>
          <p:nvPr/>
        </p:nvCxnSpPr>
        <p:spPr>
          <a:xfrm flipV="1">
            <a:off x="4466662" y="4011435"/>
            <a:ext cx="0" cy="2182634"/>
          </a:xfrm>
          <a:prstGeom prst="line">
            <a:avLst/>
          </a:prstGeom>
          <a:ln w="114300" cmpd="dbl">
            <a:solidFill>
              <a:srgbClr val="92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Ellipse 41">
            <a:extLst>
              <a:ext uri="{FF2B5EF4-FFF2-40B4-BE49-F238E27FC236}">
                <a16:creationId xmlns:a16="http://schemas.microsoft.com/office/drawing/2014/main" id="{69F29C56-CE1C-C7A2-852D-F3A76BC6689F}"/>
              </a:ext>
            </a:extLst>
          </p:cNvPr>
          <p:cNvSpPr/>
          <p:nvPr/>
        </p:nvSpPr>
        <p:spPr>
          <a:xfrm>
            <a:off x="4357432" y="6022185"/>
            <a:ext cx="218460" cy="214310"/>
          </a:xfrm>
          <a:prstGeom prst="ellipse">
            <a:avLst/>
          </a:prstGeom>
          <a:solidFill>
            <a:srgbClr val="FF01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569DAF1C-9A15-1E00-3C7E-66E630C14D49}"/>
              </a:ext>
            </a:extLst>
          </p:cNvPr>
          <p:cNvSpPr/>
          <p:nvPr/>
        </p:nvSpPr>
        <p:spPr>
          <a:xfrm>
            <a:off x="6583530" y="4943674"/>
            <a:ext cx="218460" cy="21431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44" name="Flèche en arc 43">
            <a:extLst>
              <a:ext uri="{FF2B5EF4-FFF2-40B4-BE49-F238E27FC236}">
                <a16:creationId xmlns:a16="http://schemas.microsoft.com/office/drawing/2014/main" id="{AD9B2CAC-D568-FF7E-C974-7BC5A6728D3B}"/>
              </a:ext>
            </a:extLst>
          </p:cNvPr>
          <p:cNvSpPr/>
          <p:nvPr/>
        </p:nvSpPr>
        <p:spPr>
          <a:xfrm rot="2254649" flipH="1">
            <a:off x="1679415" y="4531857"/>
            <a:ext cx="3246562" cy="1252255"/>
          </a:xfrm>
          <a:prstGeom prst="circularArrow">
            <a:avLst>
              <a:gd name="adj1" fmla="val 6746"/>
              <a:gd name="adj2" fmla="val 2508156"/>
              <a:gd name="adj3" fmla="val 13625401"/>
              <a:gd name="adj4" fmla="val 11050799"/>
              <a:gd name="adj5" fmla="val 14900"/>
            </a:avLst>
          </a:prstGeom>
          <a:solidFill>
            <a:srgbClr val="FF01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D3197A22-CF57-58F3-D59D-624FA8E4E9F4}"/>
              </a:ext>
            </a:extLst>
          </p:cNvPr>
          <p:cNvSpPr txBox="1"/>
          <p:nvPr/>
        </p:nvSpPr>
        <p:spPr>
          <a:xfrm>
            <a:off x="2858133" y="4477675"/>
            <a:ext cx="1959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aseline="30000">
                <a:solidFill>
                  <a:srgbClr val="FF0105"/>
                </a:solidFill>
              </a:rPr>
              <a:t>208</a:t>
            </a:r>
            <a:r>
              <a:rPr lang="fr-FR">
                <a:solidFill>
                  <a:srgbClr val="FF0105"/>
                </a:solidFill>
              </a:rPr>
              <a:t>Pb</a:t>
            </a:r>
          </a:p>
        </p:txBody>
      </p:sp>
      <p:sp>
        <p:nvSpPr>
          <p:cNvPr id="46" name="Flèche en arc 45">
            <a:extLst>
              <a:ext uri="{FF2B5EF4-FFF2-40B4-BE49-F238E27FC236}">
                <a16:creationId xmlns:a16="http://schemas.microsoft.com/office/drawing/2014/main" id="{B89FF293-8DB3-167F-DD62-C212D1B65524}"/>
              </a:ext>
            </a:extLst>
          </p:cNvPr>
          <p:cNvSpPr/>
          <p:nvPr/>
        </p:nvSpPr>
        <p:spPr>
          <a:xfrm rot="2254649" flipH="1">
            <a:off x="3910446" y="3492821"/>
            <a:ext cx="3246562" cy="1252255"/>
          </a:xfrm>
          <a:prstGeom prst="circularArrow">
            <a:avLst>
              <a:gd name="adj1" fmla="val 6746"/>
              <a:gd name="adj2" fmla="val 2508156"/>
              <a:gd name="adj3" fmla="val 13625401"/>
              <a:gd name="adj4" fmla="val 11050799"/>
              <a:gd name="adj5" fmla="val 14900"/>
            </a:avLst>
          </a:prstGeom>
          <a:solidFill>
            <a:srgbClr val="FF01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5D250876-1356-88C0-54AC-CAE2ED3672E9}"/>
              </a:ext>
            </a:extLst>
          </p:cNvPr>
          <p:cNvSpPr txBox="1"/>
          <p:nvPr/>
        </p:nvSpPr>
        <p:spPr>
          <a:xfrm>
            <a:off x="5257162" y="3469092"/>
            <a:ext cx="1959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aseline="30000">
                <a:solidFill>
                  <a:srgbClr val="FF0105"/>
                </a:solidFill>
              </a:rPr>
              <a:t>238</a:t>
            </a:r>
            <a:r>
              <a:rPr lang="fr-FR">
                <a:solidFill>
                  <a:srgbClr val="FF0105"/>
                </a:solidFill>
              </a:rPr>
              <a:t>U</a:t>
            </a:r>
          </a:p>
        </p:txBody>
      </p:sp>
      <p:cxnSp>
        <p:nvCxnSpPr>
          <p:cNvPr id="48" name="Connecteur droit 47">
            <a:extLst>
              <a:ext uri="{FF2B5EF4-FFF2-40B4-BE49-F238E27FC236}">
                <a16:creationId xmlns:a16="http://schemas.microsoft.com/office/drawing/2014/main" id="{F76B629F-E362-587D-52A6-6AF43F7E5B84}"/>
              </a:ext>
            </a:extLst>
          </p:cNvPr>
          <p:cNvCxnSpPr>
            <a:cxnSpLocks/>
          </p:cNvCxnSpPr>
          <p:nvPr/>
        </p:nvCxnSpPr>
        <p:spPr>
          <a:xfrm>
            <a:off x="6692760" y="3771052"/>
            <a:ext cx="1997068" cy="0"/>
          </a:xfrm>
          <a:prstGeom prst="line">
            <a:avLst/>
          </a:prstGeom>
          <a:ln w="50800" cmpd="sng">
            <a:solidFill>
              <a:srgbClr val="FF010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ZoneTexte 50">
            <a:extLst>
              <a:ext uri="{FF2B5EF4-FFF2-40B4-BE49-F238E27FC236}">
                <a16:creationId xmlns:a16="http://schemas.microsoft.com/office/drawing/2014/main" id="{2BCAA6D2-3E24-83E9-CE9F-9BC75261E427}"/>
              </a:ext>
            </a:extLst>
          </p:cNvPr>
          <p:cNvSpPr txBox="1"/>
          <p:nvPr/>
        </p:nvSpPr>
        <p:spPr>
          <a:xfrm>
            <a:off x="6583530" y="3458709"/>
            <a:ext cx="1959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FF0105"/>
                </a:solidFill>
              </a:rPr>
              <a:t>Rf</a:t>
            </a:r>
          </a:p>
        </p:txBody>
      </p:sp>
      <p:sp>
        <p:nvSpPr>
          <p:cNvPr id="29" name="Plus 28">
            <a:extLst>
              <a:ext uri="{FF2B5EF4-FFF2-40B4-BE49-F238E27FC236}">
                <a16:creationId xmlns:a16="http://schemas.microsoft.com/office/drawing/2014/main" id="{50F9A2C6-4868-FE9B-94EB-B2F50FE4A203}"/>
              </a:ext>
            </a:extLst>
          </p:cNvPr>
          <p:cNvSpPr/>
          <p:nvPr/>
        </p:nvSpPr>
        <p:spPr>
          <a:xfrm>
            <a:off x="10648346" y="2453620"/>
            <a:ext cx="446400" cy="439528"/>
          </a:xfrm>
          <a:prstGeom prst="mathPlus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30" name="Plus 29">
            <a:extLst>
              <a:ext uri="{FF2B5EF4-FFF2-40B4-BE49-F238E27FC236}">
                <a16:creationId xmlns:a16="http://schemas.microsoft.com/office/drawing/2014/main" id="{469B994D-36B8-9176-BF79-6885740BB27E}"/>
              </a:ext>
            </a:extLst>
          </p:cNvPr>
          <p:cNvSpPr/>
          <p:nvPr/>
        </p:nvSpPr>
        <p:spPr>
          <a:xfrm>
            <a:off x="10647512" y="1176656"/>
            <a:ext cx="446400" cy="439528"/>
          </a:xfrm>
          <a:prstGeom prst="mathPlus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31" name="Plus 30">
            <a:extLst>
              <a:ext uri="{FF2B5EF4-FFF2-40B4-BE49-F238E27FC236}">
                <a16:creationId xmlns:a16="http://schemas.microsoft.com/office/drawing/2014/main" id="{8F684F8D-665C-9F72-4854-82D495B58442}"/>
              </a:ext>
            </a:extLst>
          </p:cNvPr>
          <p:cNvSpPr/>
          <p:nvPr/>
        </p:nvSpPr>
        <p:spPr>
          <a:xfrm>
            <a:off x="9234898" y="1808028"/>
            <a:ext cx="446400" cy="439528"/>
          </a:xfrm>
          <a:prstGeom prst="mathPlus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709B92B1-ACE3-3BB0-12A2-408F4AAAB90B}"/>
              </a:ext>
            </a:extLst>
          </p:cNvPr>
          <p:cNvSpPr txBox="1"/>
          <p:nvPr/>
        </p:nvSpPr>
        <p:spPr>
          <a:xfrm>
            <a:off x="8725385" y="1846542"/>
            <a:ext cx="638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9200FF"/>
                </a:solidFill>
              </a:rPr>
              <a:t>120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E8534AE4-CE54-3E34-7ED4-6B4D1AE1BD3A}"/>
              </a:ext>
            </a:extLst>
          </p:cNvPr>
          <p:cNvSpPr txBox="1"/>
          <p:nvPr/>
        </p:nvSpPr>
        <p:spPr>
          <a:xfrm>
            <a:off x="10884818" y="1063886"/>
            <a:ext cx="400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9200FF"/>
                </a:solidFill>
              </a:rPr>
              <a:t>?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36A16D2B-A7D8-084C-A644-34EAAD39C678}"/>
              </a:ext>
            </a:extLst>
          </p:cNvPr>
          <p:cNvSpPr txBox="1"/>
          <p:nvPr/>
        </p:nvSpPr>
        <p:spPr>
          <a:xfrm>
            <a:off x="10884818" y="2335233"/>
            <a:ext cx="400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9200FF"/>
                </a:solidFill>
              </a:rPr>
              <a:t>?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F37B306E-4335-4AB4-EB06-484A3B28C9CA}"/>
              </a:ext>
            </a:extLst>
          </p:cNvPr>
          <p:cNvSpPr txBox="1"/>
          <p:nvPr/>
        </p:nvSpPr>
        <p:spPr>
          <a:xfrm>
            <a:off x="10626826" y="2855652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rgbClr val="9200FF"/>
                </a:solidFill>
              </a:rPr>
              <a:t>184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964A1EB1-89DC-F86C-967E-C0C85C291EB7}"/>
              </a:ext>
            </a:extLst>
          </p:cNvPr>
          <p:cNvSpPr txBox="1"/>
          <p:nvPr/>
        </p:nvSpPr>
        <p:spPr>
          <a:xfrm>
            <a:off x="9199052" y="2153342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rgbClr val="9200FF"/>
                </a:solidFill>
              </a:rPr>
              <a:t>172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2E4314BC-EC04-A25D-3464-63B071AC2ED7}"/>
              </a:ext>
            </a:extLst>
          </p:cNvPr>
          <p:cNvSpPr txBox="1"/>
          <p:nvPr/>
        </p:nvSpPr>
        <p:spPr>
          <a:xfrm>
            <a:off x="10171023" y="2505068"/>
            <a:ext cx="618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9200FF"/>
                </a:solidFill>
              </a:rPr>
              <a:t>114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479D0DE4-78DC-E043-C91B-0FCC15A80D9E}"/>
              </a:ext>
            </a:extLst>
          </p:cNvPr>
          <p:cNvSpPr txBox="1"/>
          <p:nvPr/>
        </p:nvSpPr>
        <p:spPr>
          <a:xfrm>
            <a:off x="10104505" y="1216357"/>
            <a:ext cx="667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9200FF"/>
                </a:solidFill>
              </a:rPr>
              <a:t>126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4141ADFD-50A4-746F-F980-F0BC0AFAD8F5}"/>
              </a:ext>
            </a:extLst>
          </p:cNvPr>
          <p:cNvSpPr txBox="1"/>
          <p:nvPr/>
        </p:nvSpPr>
        <p:spPr>
          <a:xfrm>
            <a:off x="10618167" y="1528061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rgbClr val="9200FF"/>
                </a:solidFill>
              </a:rPr>
              <a:t>184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C094DD59-E572-851F-C110-810AF891967B}"/>
              </a:ext>
            </a:extLst>
          </p:cNvPr>
          <p:cNvSpPr txBox="1"/>
          <p:nvPr/>
        </p:nvSpPr>
        <p:spPr>
          <a:xfrm>
            <a:off x="9458097" y="1702820"/>
            <a:ext cx="400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9200FF"/>
                </a:solidFill>
              </a:rPr>
              <a:t>?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F3FC5FB9-479A-C109-9F96-A85446B36F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82"/>
          <a:stretch/>
        </p:blipFill>
        <p:spPr>
          <a:xfrm>
            <a:off x="11517443" y="1035496"/>
            <a:ext cx="693739" cy="567327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4078C85-5E97-B7C0-E148-227F66C160C2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C167F7D-270B-3473-D70F-537CEA3B3B04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a-DK" sz="4000">
                <a:solidFill>
                  <a:schemeClr val="bg1"/>
                </a:solidFill>
              </a:rPr>
              <a:t>Motivation : the island of stability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CADD026-B0B1-A98E-EC31-62CBF0DA179C}"/>
              </a:ext>
            </a:extLst>
          </p:cNvPr>
          <p:cNvSpPr/>
          <p:nvPr/>
        </p:nvSpPr>
        <p:spPr>
          <a:xfrm>
            <a:off x="0" y="69616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51">
            <a:extLst>
              <a:ext uri="{FF2B5EF4-FFF2-40B4-BE49-F238E27FC236}">
                <a16:creationId xmlns:a16="http://schemas.microsoft.com/office/drawing/2014/main" id="{39955175-960F-7012-B84D-F6F31DB1FA9B}"/>
              </a:ext>
            </a:extLst>
          </p:cNvPr>
          <p:cNvSpPr txBox="1"/>
          <p:nvPr/>
        </p:nvSpPr>
        <p:spPr>
          <a:xfrm>
            <a:off x="1100560" y="1179211"/>
            <a:ext cx="5945495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>
                <a:solidFill>
                  <a:srgbClr val="0000FF"/>
                </a:solidFill>
              </a:rPr>
              <a:t>Short term motivation :</a:t>
            </a:r>
            <a:r>
              <a:rPr lang="en-US">
                <a:solidFill>
                  <a:srgbClr val="0000FF"/>
                </a:solidFill>
              </a:rPr>
              <a:t> </a:t>
            </a:r>
          </a:p>
          <a:p>
            <a:r>
              <a:rPr lang="en-US"/>
              <a:t>	</a:t>
            </a:r>
          </a:p>
          <a:p>
            <a:pPr marL="742950" lvl="1" indent="-285750">
              <a:buClr>
                <a:srgbClr val="0000FF"/>
              </a:buClr>
              <a:buFont typeface="Wingdings" panose="05000000000000000000" pitchFamily="2" charset="2"/>
              <a:buChar char="Ø"/>
            </a:pPr>
            <a:r>
              <a:rPr lang="en-US"/>
              <a:t>synthesis of new isotopes</a:t>
            </a:r>
            <a:endParaRPr lang="en-US" u="sng"/>
          </a:p>
          <a:p>
            <a:endParaRPr lang="fr-FR" u="sng"/>
          </a:p>
          <a:p>
            <a:r>
              <a:rPr lang="fr-FR" u="sng">
                <a:solidFill>
                  <a:srgbClr val="9200FF"/>
                </a:solidFill>
              </a:rPr>
              <a:t>Long </a:t>
            </a:r>
            <a:r>
              <a:rPr lang="fr-FR" u="sng" err="1">
                <a:solidFill>
                  <a:srgbClr val="9200FF"/>
                </a:solidFill>
              </a:rPr>
              <a:t>term</a:t>
            </a:r>
            <a:r>
              <a:rPr lang="fr-FR" u="sng">
                <a:solidFill>
                  <a:srgbClr val="9200FF"/>
                </a:solidFill>
              </a:rPr>
              <a:t> motivation :</a:t>
            </a:r>
            <a:r>
              <a:rPr lang="fr-FR">
                <a:solidFill>
                  <a:srgbClr val="9200FF"/>
                </a:solidFill>
              </a:rPr>
              <a:t> </a:t>
            </a:r>
          </a:p>
          <a:p>
            <a:endParaRPr lang="fr-FR"/>
          </a:p>
          <a:p>
            <a:pPr marL="742950" lvl="1" indent="-285750">
              <a:buClr>
                <a:srgbClr val="9200FF"/>
              </a:buClr>
              <a:buFont typeface="Wingdings" panose="05000000000000000000" pitchFamily="2" charset="2"/>
              <a:buChar char="Ø"/>
            </a:pPr>
            <a:r>
              <a:rPr lang="fr-FR"/>
              <a:t>Island of </a:t>
            </a:r>
            <a:r>
              <a:rPr lang="fr-FR" err="1"/>
              <a:t>stability</a:t>
            </a:r>
            <a:endParaRPr lang="fr-FR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</p:txBody>
      </p:sp>
      <p:sp>
        <p:nvSpPr>
          <p:cNvPr id="16" name="ZoneTexte 31">
            <a:extLst>
              <a:ext uri="{FF2B5EF4-FFF2-40B4-BE49-F238E27FC236}">
                <a16:creationId xmlns:a16="http://schemas.microsoft.com/office/drawing/2014/main" id="{04CF13C2-D13D-F9EF-80A1-B6C25323BCAB}"/>
              </a:ext>
            </a:extLst>
          </p:cNvPr>
          <p:cNvSpPr txBox="1"/>
          <p:nvPr/>
        </p:nvSpPr>
        <p:spPr>
          <a:xfrm>
            <a:off x="7876817" y="1207406"/>
            <a:ext cx="2305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>
                <a:solidFill>
                  <a:srgbClr val="9200FF"/>
                </a:solidFill>
              </a:rPr>
              <a:t>Island of </a:t>
            </a:r>
            <a:r>
              <a:rPr lang="fr-FR" u="sng" err="1">
                <a:solidFill>
                  <a:srgbClr val="9200FF"/>
                </a:solidFill>
              </a:rPr>
              <a:t>stability</a:t>
            </a:r>
            <a:r>
              <a:rPr lang="fr-FR" u="sng">
                <a:solidFill>
                  <a:srgbClr val="9200F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0367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A774A-DBB7-8E49-0932-02E94D9865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100077C-A197-5AE5-B228-95F797D03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80" y="1385887"/>
            <a:ext cx="7764521" cy="4594226"/>
          </a:xfrm>
          <a:prstGeom prst="rect">
            <a:avLst/>
          </a:prstGeom>
        </p:spPr>
      </p:pic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D83B962-C495-F060-6660-660281AD3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8" name="Espace réservé de la date 6">
            <a:extLst>
              <a:ext uri="{FF2B5EF4-FFF2-40B4-BE49-F238E27FC236}">
                <a16:creationId xmlns:a16="http://schemas.microsoft.com/office/drawing/2014/main" id="{732EB1F3-30C4-91B6-9FD2-2A5F9E56C7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AFD110C-2AD0-0F49-B291-FCCEC09B4895}"/>
              </a:ext>
            </a:extLst>
          </p:cNvPr>
          <p:cNvSpPr txBox="1"/>
          <p:nvPr/>
        </p:nvSpPr>
        <p:spPr>
          <a:xfrm>
            <a:off x="7875772" y="4360540"/>
            <a:ext cx="4059024" cy="923330"/>
          </a:xfrm>
          <a:prstGeom prst="rect">
            <a:avLst/>
          </a:prstGeom>
          <a:noFill/>
          <a:ln w="25400">
            <a:solidFill>
              <a:srgbClr val="FF010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>
                <a:solidFill>
                  <a:srgbClr val="FF0105"/>
                </a:solidFill>
              </a:rPr>
              <a:t>Signature of the </a:t>
            </a:r>
            <a:r>
              <a:rPr lang="fr-FR" b="1" err="1">
                <a:solidFill>
                  <a:srgbClr val="FF0105"/>
                </a:solidFill>
              </a:rPr>
              <a:t>dynamical</a:t>
            </a:r>
            <a:r>
              <a:rPr lang="fr-FR" b="1">
                <a:solidFill>
                  <a:srgbClr val="FF0105"/>
                </a:solidFill>
              </a:rPr>
              <a:t> </a:t>
            </a:r>
            <a:r>
              <a:rPr lang="fr-FR" b="1" err="1">
                <a:solidFill>
                  <a:srgbClr val="FF0105"/>
                </a:solidFill>
              </a:rPr>
              <a:t>deformation</a:t>
            </a:r>
            <a:r>
              <a:rPr lang="fr-FR" b="1">
                <a:solidFill>
                  <a:srgbClr val="FF0105"/>
                </a:solidFill>
              </a:rPr>
              <a:t> of </a:t>
            </a:r>
            <a:r>
              <a:rPr lang="fr-FR" b="1" err="1">
                <a:solidFill>
                  <a:srgbClr val="FF0105"/>
                </a:solidFill>
              </a:rPr>
              <a:t>nuclei</a:t>
            </a:r>
            <a:endParaRPr lang="fr-FR" b="1">
              <a:solidFill>
                <a:srgbClr val="FF0105"/>
              </a:solidFill>
            </a:endParaRPr>
          </a:p>
          <a:p>
            <a:pPr algn="ctr"/>
            <a:endParaRPr lang="fr-FR" b="1">
              <a:solidFill>
                <a:srgbClr val="0000FF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4C75F26-CEBA-C657-E566-6C8D10CBD1B8}"/>
              </a:ext>
            </a:extLst>
          </p:cNvPr>
          <p:cNvSpPr txBox="1"/>
          <p:nvPr/>
        </p:nvSpPr>
        <p:spPr>
          <a:xfrm>
            <a:off x="7875772" y="1504163"/>
            <a:ext cx="4059025" cy="1200329"/>
          </a:xfrm>
          <a:prstGeom prst="rect">
            <a:avLst/>
          </a:prstGeom>
          <a:noFill/>
          <a:ln w="25400">
            <a:solidFill>
              <a:srgbClr val="92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>
                <a:solidFill>
                  <a:srgbClr val="9200FF"/>
                </a:solidFill>
              </a:rPr>
              <a:t>DIT &amp; GEMINI++ :</a:t>
            </a:r>
          </a:p>
          <a:p>
            <a:pPr algn="ctr"/>
            <a:endParaRPr lang="fr-FR"/>
          </a:p>
          <a:p>
            <a:pPr algn="ctr"/>
            <a:r>
              <a:rPr lang="fr-FR" err="1"/>
              <a:t>completely</a:t>
            </a:r>
            <a:r>
              <a:rPr lang="fr-FR"/>
              <a:t> fails for </a:t>
            </a:r>
            <a:r>
              <a:rPr lang="fr-FR" err="1"/>
              <a:t>this</a:t>
            </a:r>
            <a:r>
              <a:rPr lang="fr-FR"/>
              <a:t> </a:t>
            </a:r>
            <a:r>
              <a:rPr lang="fr-FR" err="1"/>
              <a:t>physics</a:t>
            </a:r>
            <a:r>
              <a:rPr lang="fr-FR"/>
              <a:t> case</a:t>
            </a:r>
            <a:endParaRPr lang="fr-FR">
              <a:solidFill>
                <a:srgbClr val="9200FF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F641F34-A879-0D46-A5FB-89795CE9F0E5}"/>
              </a:ext>
            </a:extLst>
          </p:cNvPr>
          <p:cNvSpPr txBox="1"/>
          <p:nvPr/>
        </p:nvSpPr>
        <p:spPr>
          <a:xfrm>
            <a:off x="7875772" y="2934933"/>
            <a:ext cx="4059025" cy="1200329"/>
          </a:xfrm>
          <a:prstGeom prst="rect">
            <a:avLst/>
          </a:prstGeom>
          <a:noFill/>
          <a:ln w="25400">
            <a:solidFill>
              <a:srgbClr val="65BA5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>
                <a:solidFill>
                  <a:srgbClr val="65BA5A"/>
                </a:solidFill>
              </a:rPr>
              <a:t>Langevin </a:t>
            </a:r>
            <a:r>
              <a:rPr lang="fr-FR" err="1">
                <a:solidFill>
                  <a:srgbClr val="65BA5A"/>
                </a:solidFill>
              </a:rPr>
              <a:t>equations</a:t>
            </a:r>
            <a:r>
              <a:rPr lang="fr-FR">
                <a:solidFill>
                  <a:srgbClr val="65BA5A"/>
                </a:solidFill>
              </a:rPr>
              <a:t> model:</a:t>
            </a:r>
          </a:p>
          <a:p>
            <a:pPr algn="ctr"/>
            <a:endParaRPr lang="fr-FR"/>
          </a:p>
          <a:p>
            <a:pPr algn="ctr"/>
            <a:r>
              <a:rPr lang="fr-FR" err="1"/>
              <a:t>overall</a:t>
            </a:r>
            <a:r>
              <a:rPr lang="fr-FR"/>
              <a:t> </a:t>
            </a:r>
            <a:r>
              <a:rPr lang="en-US"/>
              <a:t>agreement</a:t>
            </a:r>
            <a:r>
              <a:rPr lang="fr-FR"/>
              <a:t> </a:t>
            </a:r>
            <a:r>
              <a:rPr lang="fr-FR" err="1"/>
              <a:t>with</a:t>
            </a:r>
            <a:r>
              <a:rPr lang="fr-FR"/>
              <a:t> </a:t>
            </a:r>
            <a:r>
              <a:rPr lang="fr-FR" err="1"/>
              <a:t>measurements</a:t>
            </a:r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829A095-D0A1-814C-0539-65B48BFA0BAE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8" name="ZoneTexte 9">
            <a:extLst>
              <a:ext uri="{FF2B5EF4-FFF2-40B4-BE49-F238E27FC236}">
                <a16:creationId xmlns:a16="http://schemas.microsoft.com/office/drawing/2014/main" id="{2CB7A691-417E-B6CC-4962-FF7B75A50615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</a:rPr>
              <a:t>Cross-sections : Uranium isotopes at 5.15 MeV/u 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E272913-532E-C499-9208-333AAD06E775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space réservé du numéro de diapositive 3">
            <a:extLst>
              <a:ext uri="{FF2B5EF4-FFF2-40B4-BE49-F238E27FC236}">
                <a16:creationId xmlns:a16="http://schemas.microsoft.com/office/drawing/2014/main" id="{88093642-7B1C-9712-3E4B-F1E70F83B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r>
              <a:rPr lang="fr-FR" b="0">
                <a:solidFill>
                  <a:schemeClr val="tx1">
                    <a:lumMod val="50000"/>
                    <a:lumOff val="50000"/>
                  </a:schemeClr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7911774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78869-EDF2-1836-2DA8-C5E934F1E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1498E4E-301F-047E-9918-C31421DE5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9A517B9-2BE9-347F-876B-71574EEC10CA}"/>
              </a:ext>
            </a:extLst>
          </p:cNvPr>
          <p:cNvSpPr txBox="1"/>
          <p:nvPr/>
        </p:nvSpPr>
        <p:spPr>
          <a:xfrm>
            <a:off x="708605" y="1065101"/>
            <a:ext cx="7332871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b="1" u="sng" err="1"/>
              <a:t>Successes</a:t>
            </a:r>
            <a:r>
              <a:rPr lang="fr-FR" b="1" u="sng"/>
              <a:t>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/>
          </a:p>
          <a:p>
            <a:pPr marL="285750" indent="-285750">
              <a:buClr>
                <a:srgbClr val="9200FF"/>
              </a:buClr>
              <a:buFont typeface="Wingdings" panose="05000000000000000000" pitchFamily="2" charset="2"/>
              <a:buChar char="Ø"/>
            </a:pPr>
            <a:r>
              <a:rPr lang="fr-FR">
                <a:solidFill>
                  <a:srgbClr val="9200FF"/>
                </a:solidFill>
              </a:rPr>
              <a:t>MNT neutron-</a:t>
            </a:r>
            <a:r>
              <a:rPr lang="fr-FR" err="1">
                <a:solidFill>
                  <a:srgbClr val="9200FF"/>
                </a:solidFill>
              </a:rPr>
              <a:t>transfer</a:t>
            </a:r>
            <a:r>
              <a:rPr lang="fr-FR">
                <a:solidFill>
                  <a:srgbClr val="9200FF"/>
                </a:solidFill>
              </a:rPr>
              <a:t> channels </a:t>
            </a:r>
            <a:r>
              <a:rPr lang="fr-FR" err="1">
                <a:solidFill>
                  <a:srgbClr val="9200FF"/>
                </a:solidFill>
              </a:rPr>
              <a:t>observed</a:t>
            </a:r>
            <a:r>
              <a:rPr lang="fr-FR">
                <a:solidFill>
                  <a:srgbClr val="9200FF"/>
                </a:solidFill>
              </a:rPr>
              <a:t> </a:t>
            </a:r>
            <a:r>
              <a:rPr lang="fr-FR" err="1">
                <a:solidFill>
                  <a:srgbClr val="9200FF"/>
                </a:solidFill>
              </a:rPr>
              <a:t>using</a:t>
            </a:r>
            <a:r>
              <a:rPr lang="fr-FR">
                <a:solidFill>
                  <a:srgbClr val="9200FF"/>
                </a:solidFill>
              </a:rPr>
              <a:t> </a:t>
            </a:r>
            <a:r>
              <a:rPr lang="fr-FR" baseline="30000">
                <a:solidFill>
                  <a:srgbClr val="9200FF"/>
                </a:solidFill>
              </a:rPr>
              <a:t>136</a:t>
            </a:r>
            <a:r>
              <a:rPr lang="fr-FR">
                <a:solidFill>
                  <a:srgbClr val="9200FF"/>
                </a:solidFill>
              </a:rPr>
              <a:t>Xe + </a:t>
            </a:r>
            <a:r>
              <a:rPr lang="fr-FR" baseline="30000">
                <a:solidFill>
                  <a:srgbClr val="9200FF"/>
                </a:solidFill>
              </a:rPr>
              <a:t>238</a:t>
            </a:r>
            <a:r>
              <a:rPr lang="fr-FR">
                <a:solidFill>
                  <a:srgbClr val="9200FF"/>
                </a:solidFill>
              </a:rPr>
              <a:t>U</a:t>
            </a:r>
          </a:p>
          <a:p>
            <a:endParaRPr lang="fr-FR"/>
          </a:p>
          <a:p>
            <a:pPr marL="285750" indent="-285750">
              <a:buClr>
                <a:srgbClr val="0000FF"/>
              </a:buClr>
              <a:buFont typeface="Wingdings" panose="05000000000000000000" pitchFamily="2" charset="2"/>
              <a:buChar char="Ø"/>
            </a:pPr>
            <a:r>
              <a:rPr lang="fr-FR" err="1">
                <a:solidFill>
                  <a:srgbClr val="0000FF"/>
                </a:solidFill>
              </a:rPr>
              <a:t>Extracted</a:t>
            </a:r>
            <a:r>
              <a:rPr lang="fr-FR">
                <a:solidFill>
                  <a:srgbClr val="0000FF"/>
                </a:solidFill>
              </a:rPr>
              <a:t> cross-sections </a:t>
            </a:r>
            <a:r>
              <a:rPr lang="fr-FR" err="1">
                <a:solidFill>
                  <a:srgbClr val="0000FF"/>
                </a:solidFill>
              </a:rPr>
              <a:t>confirm</a:t>
            </a:r>
            <a:r>
              <a:rPr lang="fr-FR">
                <a:solidFill>
                  <a:srgbClr val="0000FF"/>
                </a:solidFill>
              </a:rPr>
              <a:t> Langevin </a:t>
            </a:r>
            <a:r>
              <a:rPr lang="fr-FR" err="1">
                <a:solidFill>
                  <a:srgbClr val="0000FF"/>
                </a:solidFill>
              </a:rPr>
              <a:t>equations</a:t>
            </a:r>
            <a:r>
              <a:rPr lang="fr-FR">
                <a:solidFill>
                  <a:srgbClr val="0000FF"/>
                </a:solidFill>
              </a:rPr>
              <a:t> model </a:t>
            </a:r>
            <a:r>
              <a:rPr lang="fr-FR" err="1">
                <a:solidFill>
                  <a:srgbClr val="0000FF"/>
                </a:solidFill>
              </a:rPr>
              <a:t>predictions</a:t>
            </a:r>
            <a:endParaRPr lang="fr-FR">
              <a:solidFill>
                <a:srgbClr val="0000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/>
          </a:p>
          <a:p>
            <a:pPr marL="285750" indent="-285750">
              <a:buClr>
                <a:srgbClr val="65BA5A"/>
              </a:buClr>
              <a:buFont typeface="Wingdings" panose="05000000000000000000" pitchFamily="2" charset="2"/>
              <a:buChar char="Ø"/>
            </a:pPr>
            <a:r>
              <a:rPr lang="fr-FR" err="1">
                <a:solidFill>
                  <a:srgbClr val="65BA5A"/>
                </a:solidFill>
              </a:rPr>
              <a:t>Dynamical</a:t>
            </a:r>
            <a:r>
              <a:rPr lang="fr-FR">
                <a:solidFill>
                  <a:srgbClr val="65BA5A"/>
                </a:solidFill>
              </a:rPr>
              <a:t> </a:t>
            </a:r>
            <a:r>
              <a:rPr lang="fr-FR" err="1">
                <a:solidFill>
                  <a:srgbClr val="65BA5A"/>
                </a:solidFill>
              </a:rPr>
              <a:t>deformation</a:t>
            </a:r>
            <a:r>
              <a:rPr lang="fr-FR">
                <a:solidFill>
                  <a:srgbClr val="65BA5A"/>
                </a:solidFill>
              </a:rPr>
              <a:t> of the </a:t>
            </a:r>
            <a:r>
              <a:rPr lang="fr-FR" err="1">
                <a:solidFill>
                  <a:srgbClr val="65BA5A"/>
                </a:solidFill>
              </a:rPr>
              <a:t>nuclei</a:t>
            </a:r>
            <a:r>
              <a:rPr lang="fr-FR">
                <a:solidFill>
                  <a:srgbClr val="65BA5A"/>
                </a:solidFill>
              </a:rPr>
              <a:t> </a:t>
            </a:r>
            <a:r>
              <a:rPr lang="fr-FR" err="1">
                <a:solidFill>
                  <a:srgbClr val="65BA5A"/>
                </a:solidFill>
              </a:rPr>
              <a:t>indirectly</a:t>
            </a:r>
            <a:r>
              <a:rPr lang="fr-FR">
                <a:solidFill>
                  <a:srgbClr val="65BA5A"/>
                </a:solidFill>
              </a:rPr>
              <a:t> </a:t>
            </a:r>
            <a:r>
              <a:rPr lang="fr-FR" err="1">
                <a:solidFill>
                  <a:srgbClr val="65BA5A"/>
                </a:solidFill>
              </a:rPr>
              <a:t>observed</a:t>
            </a:r>
            <a:endParaRPr lang="fr-FR">
              <a:solidFill>
                <a:srgbClr val="65BA5A"/>
              </a:solidFill>
            </a:endParaRP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EBF99F4-322F-429A-CAE4-E791676D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C1B237-8127-47FF-0A6B-BE94E56438C7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3" name="ZoneTexte 9">
            <a:extLst>
              <a:ext uri="{FF2B5EF4-FFF2-40B4-BE49-F238E27FC236}">
                <a16:creationId xmlns:a16="http://schemas.microsoft.com/office/drawing/2014/main" id="{BF8DA6EC-C8B5-9B00-3D13-3363264A268B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</a:rPr>
              <a:t>Conclusion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96ECAB-A57C-8284-2558-CAD9A01BFB3A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space réservé du numéro de diapositive 3">
            <a:extLst>
              <a:ext uri="{FF2B5EF4-FFF2-40B4-BE49-F238E27FC236}">
                <a16:creationId xmlns:a16="http://schemas.microsoft.com/office/drawing/2014/main" id="{732ABE3E-DBA6-68C3-4081-C3F0148D3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r>
              <a:rPr lang="fr-FR" b="0">
                <a:solidFill>
                  <a:schemeClr val="tx1">
                    <a:lumMod val="50000"/>
                    <a:lumOff val="50000"/>
                  </a:schemeClr>
                </a:solidFill>
              </a:rPr>
              <a:t>11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ADFC2FE-3399-8F19-8BE4-00328527B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1220" y="896702"/>
            <a:ext cx="4537781" cy="268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8209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1110C-39BD-3BF3-EF60-8B59D07DF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0B94431-9A51-60DD-EA41-AC61B10F0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B738B0-ED19-1A5C-53C7-FD85532CE8AD}"/>
              </a:ext>
            </a:extLst>
          </p:cNvPr>
          <p:cNvSpPr txBox="1"/>
          <p:nvPr/>
        </p:nvSpPr>
        <p:spPr>
          <a:xfrm>
            <a:off x="708605" y="1065101"/>
            <a:ext cx="8059311" cy="424731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b="1" u="sng" dirty="0" err="1"/>
              <a:t>Successes</a:t>
            </a:r>
            <a:r>
              <a:rPr lang="fr-FR" b="1" u="sng" dirty="0"/>
              <a:t>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/>
          </a:p>
          <a:p>
            <a:pPr marL="285750" indent="-285750">
              <a:buClr>
                <a:srgbClr val="9200FF"/>
              </a:buClr>
              <a:buFont typeface="Wingdings" panose="05000000000000000000" pitchFamily="2" charset="2"/>
              <a:buChar char="Ø"/>
            </a:pPr>
            <a:r>
              <a:rPr lang="fr-FR" dirty="0">
                <a:solidFill>
                  <a:srgbClr val="9200FF"/>
                </a:solidFill>
              </a:rPr>
              <a:t>MNT neutron-</a:t>
            </a:r>
            <a:r>
              <a:rPr lang="fr-FR" dirty="0" err="1">
                <a:solidFill>
                  <a:srgbClr val="9200FF"/>
                </a:solidFill>
              </a:rPr>
              <a:t>transfer</a:t>
            </a:r>
            <a:r>
              <a:rPr lang="fr-FR" dirty="0">
                <a:solidFill>
                  <a:srgbClr val="9200FF"/>
                </a:solidFill>
              </a:rPr>
              <a:t> channels </a:t>
            </a:r>
            <a:r>
              <a:rPr lang="fr-FR" dirty="0" err="1">
                <a:solidFill>
                  <a:srgbClr val="9200FF"/>
                </a:solidFill>
              </a:rPr>
              <a:t>observed</a:t>
            </a:r>
            <a:r>
              <a:rPr lang="fr-FR" dirty="0">
                <a:solidFill>
                  <a:srgbClr val="9200FF"/>
                </a:solidFill>
              </a:rPr>
              <a:t> </a:t>
            </a:r>
            <a:r>
              <a:rPr lang="fr-FR" dirty="0" err="1">
                <a:solidFill>
                  <a:srgbClr val="9200FF"/>
                </a:solidFill>
              </a:rPr>
              <a:t>using</a:t>
            </a:r>
            <a:r>
              <a:rPr lang="fr-FR" dirty="0">
                <a:solidFill>
                  <a:srgbClr val="9200FF"/>
                </a:solidFill>
              </a:rPr>
              <a:t> </a:t>
            </a:r>
            <a:r>
              <a:rPr lang="fr-FR" baseline="30000" dirty="0">
                <a:solidFill>
                  <a:srgbClr val="9200FF"/>
                </a:solidFill>
              </a:rPr>
              <a:t>136</a:t>
            </a:r>
            <a:r>
              <a:rPr lang="fr-FR" dirty="0">
                <a:solidFill>
                  <a:srgbClr val="9200FF"/>
                </a:solidFill>
              </a:rPr>
              <a:t>Xe + </a:t>
            </a:r>
            <a:r>
              <a:rPr lang="fr-FR" baseline="30000" dirty="0">
                <a:solidFill>
                  <a:srgbClr val="9200FF"/>
                </a:solidFill>
              </a:rPr>
              <a:t>238</a:t>
            </a:r>
            <a:r>
              <a:rPr lang="fr-FR" dirty="0">
                <a:solidFill>
                  <a:srgbClr val="9200FF"/>
                </a:solidFill>
              </a:rPr>
              <a:t>U</a:t>
            </a:r>
          </a:p>
          <a:p>
            <a:endParaRPr lang="fr-FR"/>
          </a:p>
          <a:p>
            <a:pPr marL="285750" indent="-285750">
              <a:buClr>
                <a:srgbClr val="0000FF"/>
              </a:buClr>
              <a:buFont typeface="Wingdings" panose="05000000000000000000" pitchFamily="2" charset="2"/>
              <a:buChar char="Ø"/>
            </a:pPr>
            <a:r>
              <a:rPr lang="fr-FR" dirty="0" err="1">
                <a:solidFill>
                  <a:srgbClr val="0000FF"/>
                </a:solidFill>
              </a:rPr>
              <a:t>Extracted</a:t>
            </a:r>
            <a:r>
              <a:rPr lang="fr-FR" dirty="0">
                <a:solidFill>
                  <a:srgbClr val="0000FF"/>
                </a:solidFill>
              </a:rPr>
              <a:t> cross-sections </a:t>
            </a:r>
            <a:r>
              <a:rPr lang="fr-FR" dirty="0" err="1">
                <a:solidFill>
                  <a:srgbClr val="0000FF"/>
                </a:solidFill>
              </a:rPr>
              <a:t>confirm</a:t>
            </a:r>
            <a:r>
              <a:rPr lang="fr-FR" dirty="0">
                <a:solidFill>
                  <a:srgbClr val="0000FF"/>
                </a:solidFill>
              </a:rPr>
              <a:t> Langevin </a:t>
            </a:r>
            <a:r>
              <a:rPr lang="fr-FR" dirty="0" err="1">
                <a:solidFill>
                  <a:srgbClr val="0000FF"/>
                </a:solidFill>
              </a:rPr>
              <a:t>equations</a:t>
            </a:r>
            <a:r>
              <a:rPr lang="fr-FR" dirty="0">
                <a:solidFill>
                  <a:srgbClr val="0000FF"/>
                </a:solidFill>
              </a:rPr>
              <a:t> model </a:t>
            </a:r>
          </a:p>
          <a:p>
            <a:pPr>
              <a:buClr>
                <a:srgbClr val="0000FF"/>
              </a:buClr>
            </a:pPr>
            <a:r>
              <a:rPr lang="fr-FR" dirty="0">
                <a:solidFill>
                  <a:srgbClr val="0000FF"/>
                </a:solidFill>
              </a:rPr>
              <a:t>     </a:t>
            </a:r>
            <a:r>
              <a:rPr lang="fr-FR" dirty="0" err="1">
                <a:solidFill>
                  <a:srgbClr val="0000FF"/>
                </a:solidFill>
              </a:rPr>
              <a:t>predictions</a:t>
            </a:r>
            <a:endParaRPr lang="fr-FR" dirty="0">
              <a:solidFill>
                <a:srgbClr val="0000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/>
          </a:p>
          <a:p>
            <a:pPr marL="285750" indent="-285750">
              <a:buClr>
                <a:srgbClr val="65BA5A"/>
              </a:buClr>
              <a:buFont typeface="Wingdings" panose="05000000000000000000" pitchFamily="2" charset="2"/>
              <a:buChar char="Ø"/>
            </a:pPr>
            <a:r>
              <a:rPr lang="fr-FR" dirty="0" err="1">
                <a:solidFill>
                  <a:srgbClr val="65BA5A"/>
                </a:solidFill>
              </a:rPr>
              <a:t>Dynamical</a:t>
            </a:r>
            <a:r>
              <a:rPr lang="fr-FR" dirty="0">
                <a:solidFill>
                  <a:srgbClr val="65BA5A"/>
                </a:solidFill>
              </a:rPr>
              <a:t> </a:t>
            </a:r>
            <a:r>
              <a:rPr lang="fr-FR" dirty="0" err="1">
                <a:solidFill>
                  <a:srgbClr val="65BA5A"/>
                </a:solidFill>
              </a:rPr>
              <a:t>deformation</a:t>
            </a:r>
            <a:r>
              <a:rPr lang="fr-FR" dirty="0">
                <a:solidFill>
                  <a:srgbClr val="65BA5A"/>
                </a:solidFill>
              </a:rPr>
              <a:t> of the </a:t>
            </a:r>
            <a:r>
              <a:rPr lang="fr-FR" dirty="0" err="1">
                <a:solidFill>
                  <a:srgbClr val="65BA5A"/>
                </a:solidFill>
              </a:rPr>
              <a:t>nuclei</a:t>
            </a:r>
            <a:r>
              <a:rPr lang="fr-FR" dirty="0">
                <a:solidFill>
                  <a:srgbClr val="65BA5A"/>
                </a:solidFill>
              </a:rPr>
              <a:t> </a:t>
            </a:r>
            <a:r>
              <a:rPr lang="fr-FR" dirty="0" err="1">
                <a:solidFill>
                  <a:srgbClr val="65BA5A"/>
                </a:solidFill>
              </a:rPr>
              <a:t>indirectly</a:t>
            </a:r>
            <a:r>
              <a:rPr lang="fr-FR" dirty="0">
                <a:solidFill>
                  <a:srgbClr val="65BA5A"/>
                </a:solidFill>
              </a:rPr>
              <a:t> </a:t>
            </a:r>
            <a:r>
              <a:rPr lang="fr-FR" dirty="0" err="1">
                <a:solidFill>
                  <a:srgbClr val="65BA5A"/>
                </a:solidFill>
              </a:rPr>
              <a:t>observed</a:t>
            </a:r>
            <a:endParaRPr lang="fr-FR" dirty="0">
              <a:solidFill>
                <a:srgbClr val="65BA5A"/>
              </a:solidFill>
            </a:endParaRPr>
          </a:p>
          <a:p>
            <a:pPr lvl="1"/>
            <a:endParaRPr lang="fr-FR"/>
          </a:p>
          <a:p>
            <a:pPr lvl="1"/>
            <a:endParaRPr lang="fr-FR"/>
          </a:p>
          <a:p>
            <a:r>
              <a:rPr lang="fr-FR" b="1" u="sng"/>
              <a:t>Limitations :</a:t>
            </a:r>
          </a:p>
          <a:p>
            <a:endParaRPr lang="fr-FR" u="sng"/>
          </a:p>
          <a:p>
            <a:pPr marL="285750" indent="-285750">
              <a:buClr>
                <a:srgbClr val="9200FF"/>
              </a:buClr>
              <a:buFont typeface="Wingdings" panose="05000000000000000000" pitchFamily="2" charset="2"/>
              <a:buChar char="Ø"/>
            </a:pPr>
            <a:r>
              <a:rPr lang="fr-FR" dirty="0">
                <a:solidFill>
                  <a:srgbClr val="9200FF"/>
                </a:solidFill>
              </a:rPr>
              <a:t>No mass </a:t>
            </a:r>
            <a:r>
              <a:rPr lang="fr-FR" dirty="0" err="1">
                <a:solidFill>
                  <a:srgbClr val="9200FF"/>
                </a:solidFill>
              </a:rPr>
              <a:t>selection</a:t>
            </a:r>
            <a:r>
              <a:rPr lang="fr-FR" dirty="0">
                <a:solidFill>
                  <a:srgbClr val="9200FF"/>
                </a:solidFill>
              </a:rPr>
              <a:t> → High </a:t>
            </a:r>
            <a:r>
              <a:rPr lang="fr-FR" dirty="0" err="1">
                <a:solidFill>
                  <a:srgbClr val="9200FF"/>
                </a:solidFill>
              </a:rPr>
              <a:t>CoulEx</a:t>
            </a:r>
            <a:r>
              <a:rPr lang="fr-FR" dirty="0">
                <a:solidFill>
                  <a:srgbClr val="9200FF"/>
                </a:solidFill>
              </a:rPr>
              <a:t> background</a:t>
            </a:r>
            <a:r>
              <a:rPr lang="fr-FR" dirty="0">
                <a:solidFill>
                  <a:srgbClr val="9200FF"/>
                </a:solidFill>
                <a:sym typeface="Wingdings" pitchFamily="2" charset="2"/>
              </a:rPr>
              <a:t> </a:t>
            </a:r>
            <a:endParaRPr lang="fr-FR" dirty="0">
              <a:solidFill>
                <a:srgbClr val="9200FF"/>
              </a:solidFill>
            </a:endParaRPr>
          </a:p>
          <a:p>
            <a:endParaRPr lang="fr-FR"/>
          </a:p>
          <a:p>
            <a:pPr marL="285750" indent="-285750">
              <a:buClr>
                <a:srgbClr val="0000FF"/>
              </a:buClr>
              <a:buFont typeface="Wingdings" panose="05000000000000000000" pitchFamily="2" charset="2"/>
              <a:buChar char="Ø"/>
            </a:pPr>
            <a:r>
              <a:rPr lang="fr-FR" dirty="0" err="1">
                <a:solidFill>
                  <a:srgbClr val="0000FF"/>
                </a:solidFill>
              </a:rPr>
              <a:t>Symmetry</a:t>
            </a:r>
            <a:r>
              <a:rPr lang="fr-FR" dirty="0">
                <a:solidFill>
                  <a:srgbClr val="0000FF"/>
                </a:solidFill>
              </a:rPr>
              <a:t> </a:t>
            </a:r>
            <a:r>
              <a:rPr lang="fr-FR" dirty="0" err="1">
                <a:solidFill>
                  <a:srgbClr val="0000FF"/>
                </a:solidFill>
              </a:rPr>
              <a:t>limit</a:t>
            </a:r>
            <a:r>
              <a:rPr lang="fr-FR" dirty="0">
                <a:solidFill>
                  <a:srgbClr val="0000FF"/>
                </a:solidFill>
              </a:rPr>
              <a:t> for </a:t>
            </a:r>
            <a:r>
              <a:rPr lang="fr-FR" dirty="0" err="1">
                <a:solidFill>
                  <a:srgbClr val="0000FF"/>
                </a:solidFill>
              </a:rPr>
              <a:t>studies</a:t>
            </a:r>
            <a:r>
              <a:rPr lang="fr-FR" dirty="0">
                <a:solidFill>
                  <a:srgbClr val="0000FF"/>
                </a:solidFill>
              </a:rPr>
              <a:t> </a:t>
            </a:r>
            <a:r>
              <a:rPr lang="fr-FR" dirty="0" err="1">
                <a:solidFill>
                  <a:srgbClr val="0000FF"/>
                </a:solidFill>
              </a:rPr>
              <a:t>with</a:t>
            </a:r>
            <a:r>
              <a:rPr lang="fr-FR" dirty="0">
                <a:solidFill>
                  <a:srgbClr val="0000FF"/>
                </a:solidFill>
              </a:rPr>
              <a:t> </a:t>
            </a:r>
            <a:r>
              <a:rPr lang="fr-FR" dirty="0" err="1">
                <a:solidFill>
                  <a:srgbClr val="0000FF"/>
                </a:solidFill>
              </a:rPr>
              <a:t>gas-filled</a:t>
            </a:r>
            <a:r>
              <a:rPr lang="fr-FR" dirty="0">
                <a:solidFill>
                  <a:srgbClr val="0000FF"/>
                </a:solidFill>
              </a:rPr>
              <a:t> </a:t>
            </a:r>
            <a:r>
              <a:rPr lang="fr-FR" dirty="0" err="1">
                <a:solidFill>
                  <a:srgbClr val="0000FF"/>
                </a:solidFill>
              </a:rPr>
              <a:t>separators</a:t>
            </a:r>
            <a:r>
              <a:rPr lang="fr-FR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09A89F-085E-9190-0BA7-9AAD4307D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CBCA21-D58E-25BE-3390-D02E87547F9E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3" name="ZoneTexte 9">
            <a:extLst>
              <a:ext uri="{FF2B5EF4-FFF2-40B4-BE49-F238E27FC236}">
                <a16:creationId xmlns:a16="http://schemas.microsoft.com/office/drawing/2014/main" id="{B0FBE674-97F9-2280-BF65-A8DA0FDDC1DC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</a:rPr>
              <a:t>Conclusion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E7DE437-0F91-A124-0932-6487F2C633EE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space réservé du numéro de diapositive 3">
            <a:extLst>
              <a:ext uri="{FF2B5EF4-FFF2-40B4-BE49-F238E27FC236}">
                <a16:creationId xmlns:a16="http://schemas.microsoft.com/office/drawing/2014/main" id="{36B0D5EE-BDB3-8F8F-5AA3-3CEDC4654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r>
              <a:rPr lang="fr-FR" b="0">
                <a:solidFill>
                  <a:schemeClr val="tx1">
                    <a:lumMod val="50000"/>
                    <a:lumOff val="50000"/>
                  </a:schemeClr>
                </a:solidFill>
              </a:rPr>
              <a:t>11</a:t>
            </a:r>
          </a:p>
        </p:txBody>
      </p:sp>
      <p:pic>
        <p:nvPicPr>
          <p:cNvPr id="6" name="Image 5" descr="Une image contenant texte, diagramme, Plan, ligne&#10;&#10;Le contenu généré par l’IA peut être incorrect.">
            <a:extLst>
              <a:ext uri="{FF2B5EF4-FFF2-40B4-BE49-F238E27FC236}">
                <a16:creationId xmlns:a16="http://schemas.microsoft.com/office/drawing/2014/main" id="{A6B4DDEA-EA85-800B-E059-020450D016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1220" y="896702"/>
            <a:ext cx="4537781" cy="268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270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">
            <a:extLst>
              <a:ext uri="{FF2B5EF4-FFF2-40B4-BE49-F238E27FC236}">
                <a16:creationId xmlns:a16="http://schemas.microsoft.com/office/drawing/2014/main" id="{82E4E59C-57AD-F1B4-0CB5-2A1EE0B5DB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9"/>
          <a:stretch/>
        </p:blipFill>
        <p:spPr>
          <a:xfrm>
            <a:off x="6650115" y="814090"/>
            <a:ext cx="5541885" cy="488836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A8DF19A-32D4-0157-C955-82975B5971C7}"/>
              </a:ext>
            </a:extLst>
          </p:cNvPr>
          <p:cNvSpPr/>
          <p:nvPr/>
        </p:nvSpPr>
        <p:spPr>
          <a:xfrm>
            <a:off x="6530762" y="2858940"/>
            <a:ext cx="3245275" cy="2754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818E8DD-1914-E246-2304-51953E583D50}"/>
              </a:ext>
            </a:extLst>
          </p:cNvPr>
          <p:cNvSpPr/>
          <p:nvPr/>
        </p:nvSpPr>
        <p:spPr>
          <a:xfrm>
            <a:off x="6845912" y="1854445"/>
            <a:ext cx="1390733" cy="119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4" name="ZoneTexte 9">
            <a:extLst>
              <a:ext uri="{FF2B5EF4-FFF2-40B4-BE49-F238E27FC236}">
                <a16:creationId xmlns:a16="http://schemas.microsoft.com/office/drawing/2014/main" id="{828B5511-2D0A-94B6-209E-ABF43D72C061}"/>
              </a:ext>
            </a:extLst>
          </p:cNvPr>
          <p:cNvSpPr txBox="1"/>
          <p:nvPr/>
        </p:nvSpPr>
        <p:spPr>
          <a:xfrm>
            <a:off x="86" y="-11136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a-DK" sz="4000">
                <a:solidFill>
                  <a:schemeClr val="bg1"/>
                </a:solidFill>
                <a:ea typeface="+mj-lt"/>
                <a:cs typeface="+mj-lt"/>
              </a:rPr>
              <a:t>Outlooks : next experiments</a:t>
            </a:r>
            <a:endParaRPr lang="fr-FR" sz="400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0CD8BE5-D030-D8AA-BA70-392E5032C2EB}"/>
              </a:ext>
            </a:extLst>
          </p:cNvPr>
          <p:cNvSpPr/>
          <p:nvPr/>
        </p:nvSpPr>
        <p:spPr>
          <a:xfrm>
            <a:off x="0" y="69616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702A678-06DE-9863-C523-9F6427580FC0}"/>
              </a:ext>
            </a:extLst>
          </p:cNvPr>
          <p:cNvSpPr/>
          <p:nvPr/>
        </p:nvSpPr>
        <p:spPr>
          <a:xfrm>
            <a:off x="10312400" y="931430"/>
            <a:ext cx="1549825" cy="12148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08A2F57-128E-1195-D8D4-4FA0F1C75064}"/>
              </a:ext>
            </a:extLst>
          </p:cNvPr>
          <p:cNvSpPr txBox="1"/>
          <p:nvPr/>
        </p:nvSpPr>
        <p:spPr>
          <a:xfrm>
            <a:off x="6439275" y="1467183"/>
            <a:ext cx="617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aseline="30000"/>
              <a:t>238</a:t>
            </a:r>
            <a:r>
              <a:rPr lang="fr-FR"/>
              <a:t>U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DE55EF6-0CE3-E789-FB83-A12E16089360}"/>
              </a:ext>
            </a:extLst>
          </p:cNvPr>
          <p:cNvCxnSpPr>
            <a:stCxn id="19" idx="2"/>
          </p:cNvCxnSpPr>
          <p:nvPr/>
        </p:nvCxnSpPr>
        <p:spPr>
          <a:xfrm>
            <a:off x="6748014" y="1836515"/>
            <a:ext cx="884686" cy="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0ED1862D-3599-D023-7A09-188302959E88}"/>
              </a:ext>
            </a:extLst>
          </p:cNvPr>
          <p:cNvSpPr txBox="1"/>
          <p:nvPr/>
        </p:nvSpPr>
        <p:spPr>
          <a:xfrm>
            <a:off x="8182137" y="2020378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aseline="30000"/>
              <a:t>64</a:t>
            </a:r>
            <a:r>
              <a:rPr lang="fr-FR"/>
              <a:t>Ni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9DBCDB4-C44B-FAB2-7ED5-3A9DFEC20EF4}"/>
              </a:ext>
            </a:extLst>
          </p:cNvPr>
          <p:cNvSpPr txBox="1"/>
          <p:nvPr/>
        </p:nvSpPr>
        <p:spPr>
          <a:xfrm>
            <a:off x="329775" y="1071476"/>
            <a:ext cx="10595178" cy="50783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u="sng" baseline="30000" dirty="0"/>
              <a:t>238</a:t>
            </a:r>
            <a:r>
              <a:rPr lang="fr-FR" u="sng" dirty="0"/>
              <a:t>U + </a:t>
            </a:r>
            <a:r>
              <a:rPr lang="fr-FR" u="sng" baseline="30000" dirty="0"/>
              <a:t>124</a:t>
            </a:r>
            <a:r>
              <a:rPr lang="fr-FR" u="sng" dirty="0"/>
              <a:t>Sn at 6.2 MeV/u </a:t>
            </a:r>
            <a:r>
              <a:rPr lang="fr-FR" u="sng" dirty="0" err="1"/>
              <a:t>with</a:t>
            </a:r>
            <a:r>
              <a:rPr lang="fr-FR" u="sng" dirty="0"/>
              <a:t> AGATA at LNL (July 2026) :</a:t>
            </a:r>
            <a:r>
              <a:rPr lang="fr-FR" sz="2400" b="1" baseline="30000" dirty="0"/>
              <a:t> </a:t>
            </a:r>
          </a:p>
          <a:p>
            <a:endParaRPr lang="fr-FR"/>
          </a:p>
          <a:p>
            <a:endParaRPr lang="fr-FR"/>
          </a:p>
          <a:p>
            <a:pPr marL="285750" indent="-285750">
              <a:buClr>
                <a:srgbClr val="9200FF"/>
              </a:buClr>
              <a:buFont typeface="Wingdings" panose="05000000000000000000" pitchFamily="2" charset="2"/>
              <a:buChar char="Ø"/>
            </a:pPr>
            <a:r>
              <a:rPr lang="fr-FR" dirty="0" err="1"/>
              <a:t>Isotopic</a:t>
            </a:r>
            <a:r>
              <a:rPr lang="fr-FR" dirty="0"/>
              <a:t> identification of Sn-like in Prisma</a:t>
            </a:r>
          </a:p>
          <a:p>
            <a:pPr marL="285750" indent="-285750">
              <a:buClr>
                <a:srgbClr val="65BA5A"/>
              </a:buClr>
              <a:buFont typeface="Wingdings" panose="05000000000000000000" pitchFamily="2" charset="2"/>
              <a:buChar char="Ø"/>
            </a:pPr>
            <a:endParaRPr lang="fr-FR"/>
          </a:p>
          <a:p>
            <a:pPr marL="285750" indent="-285750">
              <a:buClr>
                <a:srgbClr val="0000FF"/>
              </a:buClr>
              <a:buFont typeface="Wingdings" panose="05000000000000000000" pitchFamily="2" charset="2"/>
              <a:buChar char="Ø"/>
            </a:pPr>
            <a:r>
              <a:rPr lang="fr-FR" dirty="0" err="1"/>
              <a:t>Correlated</a:t>
            </a:r>
            <a:r>
              <a:rPr lang="fr-FR" dirty="0"/>
              <a:t> U-like </a:t>
            </a:r>
            <a:r>
              <a:rPr lang="fr-FR" dirty="0" err="1"/>
              <a:t>partner</a:t>
            </a:r>
            <a:r>
              <a:rPr lang="fr-FR" dirty="0"/>
              <a:t> in NOSE</a:t>
            </a:r>
          </a:p>
          <a:p>
            <a:pPr marL="285750" indent="-285750">
              <a:buClr>
                <a:srgbClr val="65BA5A"/>
              </a:buClr>
              <a:buFont typeface="Wingdings" panose="05000000000000000000" pitchFamily="2" charset="2"/>
              <a:buChar char="Ø"/>
            </a:pPr>
            <a:endParaRPr lang="fr-FR"/>
          </a:p>
          <a:p>
            <a:pPr marL="285750" indent="-285750">
              <a:buClr>
                <a:srgbClr val="65BA5A"/>
              </a:buClr>
              <a:buFont typeface="Wingdings" panose="05000000000000000000" pitchFamily="2" charset="2"/>
              <a:buChar char="Ø"/>
            </a:pP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  <a:ea typeface="+mj-lt"/>
                <a:cs typeface="+mj-lt"/>
              </a:rPr>
              <a:t>γ</a:t>
            </a: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fr-F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spectroscopy</a:t>
            </a: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of </a:t>
            </a:r>
            <a:r>
              <a:rPr lang="fr-F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both</a:t>
            </a: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fr-F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with</a:t>
            </a: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AGATA</a:t>
            </a:r>
          </a:p>
          <a:p>
            <a:pPr marL="285750" indent="-285750">
              <a:buClr>
                <a:srgbClr val="65BA5A"/>
              </a:buClr>
              <a:buFont typeface="Wingdings" panose="05000000000000000000" pitchFamily="2" charset="2"/>
              <a:buChar char="Ø"/>
            </a:pPr>
            <a:endParaRPr lang="fr-FR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fr-FR"/>
          </a:p>
          <a:p>
            <a:r>
              <a:rPr lang="fr-FR" u="sng" baseline="30000" dirty="0"/>
              <a:t>232</a:t>
            </a:r>
            <a:r>
              <a:rPr lang="fr-FR" u="sng" dirty="0"/>
              <a:t>Th + </a:t>
            </a:r>
            <a:r>
              <a:rPr lang="fr-FR" u="sng" baseline="30000" dirty="0"/>
              <a:t>96</a:t>
            </a:r>
            <a:r>
              <a:rPr lang="fr-FR" u="sng" dirty="0"/>
              <a:t>Zr at 6 MeV/u </a:t>
            </a:r>
            <a:r>
              <a:rPr lang="fr-FR" u="sng" dirty="0" err="1"/>
              <a:t>with</a:t>
            </a:r>
            <a:r>
              <a:rPr lang="fr-FR" u="sng" dirty="0"/>
              <a:t> VAMOS at GANIL (Spring 2027) :</a:t>
            </a:r>
          </a:p>
          <a:p>
            <a:endParaRPr lang="fr-FR" u="sng"/>
          </a:p>
          <a:p>
            <a:endParaRPr lang="fr-FR" u="sng"/>
          </a:p>
          <a:p>
            <a:pPr marL="285750" indent="-285750">
              <a:buClr>
                <a:srgbClr val="9200FF"/>
              </a:buClr>
              <a:buFont typeface="Wingdings" panose="05000000000000000000" pitchFamily="2" charset="2"/>
              <a:buChar char="Ø"/>
            </a:pPr>
            <a:r>
              <a:rPr lang="fr-FR" dirty="0" err="1"/>
              <a:t>Same</a:t>
            </a:r>
            <a:r>
              <a:rPr lang="fr-FR" dirty="0"/>
              <a:t> </a:t>
            </a:r>
            <a:r>
              <a:rPr lang="fr-FR" dirty="0" err="1"/>
              <a:t>principle</a:t>
            </a:r>
            <a:endParaRPr lang="fr-FR" dirty="0"/>
          </a:p>
          <a:p>
            <a:endParaRPr lang="fr-FR" u="sng"/>
          </a:p>
          <a:p>
            <a:pPr marL="285750" indent="-285750">
              <a:buClr>
                <a:srgbClr val="65BA5A"/>
              </a:buClr>
              <a:buFont typeface="Wingdings" panose="05000000000000000000" pitchFamily="2" charset="2"/>
              <a:buChar char="Ø"/>
            </a:pPr>
            <a:r>
              <a:rPr lang="fr-FR" dirty="0"/>
              <a:t>Focus on the </a:t>
            </a:r>
            <a:r>
              <a:rPr lang="fr-FR" dirty="0" err="1"/>
              <a:t>deep-inelastic</a:t>
            </a:r>
            <a:r>
              <a:rPr lang="fr-FR" dirty="0"/>
              <a:t> part of the </a:t>
            </a:r>
            <a:r>
              <a:rPr lang="fr-FR" dirty="0" err="1"/>
              <a:t>reaction</a:t>
            </a:r>
            <a:endParaRPr lang="fr-FR" dirty="0"/>
          </a:p>
          <a:p>
            <a:endParaRPr lang="fr-FR"/>
          </a:p>
          <a:p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FE166B-708F-ABD7-F4FB-03B5F25DE072}"/>
              </a:ext>
            </a:extLst>
          </p:cNvPr>
          <p:cNvSpPr/>
          <p:nvPr/>
        </p:nvSpPr>
        <p:spPr>
          <a:xfrm>
            <a:off x="8976360" y="1421130"/>
            <a:ext cx="617477" cy="4153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214998B-175E-C3FC-3DB7-B8D6EBB7975F}"/>
              </a:ext>
            </a:extLst>
          </p:cNvPr>
          <p:cNvCxnSpPr>
            <a:cxnSpLocks/>
          </p:cNvCxnSpPr>
          <p:nvPr/>
        </p:nvCxnSpPr>
        <p:spPr>
          <a:xfrm>
            <a:off x="8945880" y="1608828"/>
            <a:ext cx="137160" cy="229805"/>
          </a:xfrm>
          <a:prstGeom prst="line">
            <a:avLst/>
          </a:prstGeom>
          <a:ln w="41275">
            <a:solidFill>
              <a:srgbClr val="F18F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DAFB3A0E-DE42-1195-C564-BE56BABB2EA9}"/>
              </a:ext>
            </a:extLst>
          </p:cNvPr>
          <p:cNvSpPr/>
          <p:nvPr/>
        </p:nvSpPr>
        <p:spPr>
          <a:xfrm rot="19723774">
            <a:off x="9015651" y="1419267"/>
            <a:ext cx="590550" cy="235075"/>
          </a:xfrm>
          <a:prstGeom prst="rect">
            <a:avLst/>
          </a:prstGeom>
          <a:solidFill>
            <a:srgbClr val="F0E085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43EDCA-0466-ECC7-B492-B6BDF4B47495}"/>
              </a:ext>
            </a:extLst>
          </p:cNvPr>
          <p:cNvSpPr txBox="1"/>
          <p:nvPr/>
        </p:nvSpPr>
        <p:spPr>
          <a:xfrm>
            <a:off x="8945880" y="1091013"/>
            <a:ext cx="5757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/>
              <a:t>NOSE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28BF912-2846-9F1F-0B22-930E6B1023ED}"/>
              </a:ext>
            </a:extLst>
          </p:cNvPr>
          <p:cNvSpPr txBox="1"/>
          <p:nvPr/>
        </p:nvSpPr>
        <p:spPr>
          <a:xfrm>
            <a:off x="7994844" y="2103671"/>
            <a:ext cx="85311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/>
              <a:t>124Sn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892047-9412-5B07-2EB0-D5774977A117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25" name="Espace réservé du pied de page 4">
            <a:extLst>
              <a:ext uri="{FF2B5EF4-FFF2-40B4-BE49-F238E27FC236}">
                <a16:creationId xmlns:a16="http://schemas.microsoft.com/office/drawing/2014/main" id="{ABCFE577-16E5-133D-81FB-16CDE5DD7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26" name="Espace réservé de la date 2">
            <a:extLst>
              <a:ext uri="{FF2B5EF4-FFF2-40B4-BE49-F238E27FC236}">
                <a16:creationId xmlns:a16="http://schemas.microsoft.com/office/drawing/2014/main" id="{C8E3DB60-982C-6374-DF55-964174C33B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27" name="Espace réservé du numéro de diapositive 3">
            <a:extLst>
              <a:ext uri="{FF2B5EF4-FFF2-40B4-BE49-F238E27FC236}">
                <a16:creationId xmlns:a16="http://schemas.microsoft.com/office/drawing/2014/main" id="{C597466D-E27E-9509-8B38-DDC8283F8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r>
              <a:rPr lang="fr-FR" b="0">
                <a:solidFill>
                  <a:schemeClr val="tx1">
                    <a:lumMod val="50000"/>
                    <a:lumOff val="50000"/>
                  </a:schemeClr>
                </a:solidFill>
              </a:rPr>
              <a:t>12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D1FC252-2796-D2D6-31B9-CA1D47C2128E}"/>
              </a:ext>
            </a:extLst>
          </p:cNvPr>
          <p:cNvSpPr txBox="1"/>
          <p:nvPr/>
        </p:nvSpPr>
        <p:spPr>
          <a:xfrm>
            <a:off x="4316086" y="1430771"/>
            <a:ext cx="2535382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400" i="1"/>
              <a:t>M. Coguic &amp; L. </a:t>
            </a:r>
            <a:r>
              <a:rPr lang="fr-FR" sz="1400" i="1" err="1"/>
              <a:t>Busak</a:t>
            </a:r>
            <a:endParaRPr lang="fr-FR" sz="1400" i="1"/>
          </a:p>
        </p:txBody>
      </p:sp>
    </p:spTree>
    <p:extLst>
      <p:ext uri="{BB962C8B-B14F-4D97-AF65-F5344CB8AC3E}">
        <p14:creationId xmlns:p14="http://schemas.microsoft.com/office/powerpoint/2010/main" val="8036439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4E7C6220-27BF-EE46-598B-6D39D773A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2476" y="3328989"/>
            <a:ext cx="7888404" cy="703262"/>
          </a:xfrm>
        </p:spPr>
        <p:txBody>
          <a:bodyPr>
            <a:normAutofit/>
          </a:bodyPr>
          <a:lstStyle/>
          <a:p>
            <a:r>
              <a:rPr lang="fr-FR" err="1"/>
              <a:t>Thank</a:t>
            </a:r>
            <a:r>
              <a:rPr lang="fr-FR"/>
              <a:t> </a:t>
            </a:r>
            <a:r>
              <a:rPr lang="fr-FR" err="1"/>
              <a:t>you</a:t>
            </a:r>
            <a:r>
              <a:rPr lang="fr-FR"/>
              <a:t> for </a:t>
            </a:r>
            <a:r>
              <a:rPr lang="fr-FR" err="1"/>
              <a:t>your</a:t>
            </a:r>
            <a:r>
              <a:rPr lang="fr-FR"/>
              <a:t> attention</a:t>
            </a:r>
          </a:p>
        </p:txBody>
      </p:sp>
      <p:sp>
        <p:nvSpPr>
          <p:cNvPr id="8" name="ZoneTexte 9">
            <a:extLst>
              <a:ext uri="{FF2B5EF4-FFF2-40B4-BE49-F238E27FC236}">
                <a16:creationId xmlns:a16="http://schemas.microsoft.com/office/drawing/2014/main" id="{47E7DA33-9B56-8C33-AD0F-B3D53688C9D5}"/>
              </a:ext>
            </a:extLst>
          </p:cNvPr>
          <p:cNvSpPr txBox="1"/>
          <p:nvPr/>
        </p:nvSpPr>
        <p:spPr>
          <a:xfrm>
            <a:off x="86" y="-11136"/>
            <a:ext cx="12258589" cy="1938992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4000">
                <a:solidFill>
                  <a:schemeClr val="bg1"/>
                </a:solidFill>
              </a:rPr>
              <a:t> </a:t>
            </a:r>
          </a:p>
          <a:p>
            <a:endParaRPr lang="fr-FR" sz="4000">
              <a:solidFill>
                <a:schemeClr val="bg1"/>
              </a:solidFill>
            </a:endParaRPr>
          </a:p>
          <a:p>
            <a:endParaRPr lang="fr-FR" sz="400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387856-F1C8-A7FC-51E4-9DC344BCE5D6}"/>
              </a:ext>
            </a:extLst>
          </p:cNvPr>
          <p:cNvSpPr/>
          <p:nvPr/>
        </p:nvSpPr>
        <p:spPr>
          <a:xfrm>
            <a:off x="-17067" y="1775036"/>
            <a:ext cx="12275742" cy="375488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ABC3EB9-1363-77A6-081F-51D6C6BF037B}"/>
              </a:ext>
            </a:extLst>
          </p:cNvPr>
          <p:cNvSpPr/>
          <p:nvPr/>
        </p:nvSpPr>
        <p:spPr>
          <a:xfrm>
            <a:off x="-8491" y="2150524"/>
            <a:ext cx="12275742" cy="656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28916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1DE03-2D20-E708-D28B-C8E0FB463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71CB9568-DB12-CCA1-27DC-9A5C5A0937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77" y="861269"/>
            <a:ext cx="11532124" cy="5409086"/>
          </a:xfrm>
          <a:prstGeom prst="rect">
            <a:avLst/>
          </a:prstGeom>
        </p:spPr>
      </p:pic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9B38E6-7014-6B2C-2DB2-89C8CAEAD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D681942D-789E-CE7C-54D0-6306F276B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/>
              <a:t>Island of </a:t>
            </a:r>
            <a:r>
              <a:rPr lang="fr-FR" err="1"/>
              <a:t>stability</a:t>
            </a:r>
            <a:endParaRPr lang="da-DK" sz="320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63AE3C2-8EB3-0934-AAC2-95A7F6293524}"/>
              </a:ext>
            </a:extLst>
          </p:cNvPr>
          <p:cNvSpPr txBox="1"/>
          <p:nvPr/>
        </p:nvSpPr>
        <p:spPr>
          <a:xfrm>
            <a:off x="3697297" y="670371"/>
            <a:ext cx="184731" cy="136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288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B1A1FA6-E23F-423D-698E-B61B256D9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A1F2EE0-57AE-EBEC-3CAB-332F53D5D4DC}"/>
              </a:ext>
            </a:extLst>
          </p:cNvPr>
          <p:cNvSpPr txBox="1"/>
          <p:nvPr/>
        </p:nvSpPr>
        <p:spPr>
          <a:xfrm>
            <a:off x="8372457" y="1139874"/>
            <a:ext cx="641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RMF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C0EF092-9F24-AD90-3345-EFE783CEF289}"/>
              </a:ext>
            </a:extLst>
          </p:cNvPr>
          <p:cNvSpPr txBox="1"/>
          <p:nvPr/>
        </p:nvSpPr>
        <p:spPr>
          <a:xfrm>
            <a:off x="9976097" y="1324187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SHF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090B6AB-5F23-188C-27DC-C3D99D2C56D8}"/>
              </a:ext>
            </a:extLst>
          </p:cNvPr>
          <p:cNvSpPr txBox="1"/>
          <p:nvPr/>
        </p:nvSpPr>
        <p:spPr>
          <a:xfrm>
            <a:off x="10573444" y="2950071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MM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A710B4E-469F-7135-E9E0-13C906B1267B}"/>
              </a:ext>
            </a:extLst>
          </p:cNvPr>
          <p:cNvSpPr txBox="1"/>
          <p:nvPr/>
        </p:nvSpPr>
        <p:spPr>
          <a:xfrm>
            <a:off x="2511074" y="1362285"/>
            <a:ext cx="65890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u="sng"/>
              <a:t>RMF :</a:t>
            </a:r>
            <a:r>
              <a:rPr lang="fr-FR" sz="1600"/>
              <a:t> </a:t>
            </a:r>
            <a:r>
              <a:rPr lang="fr-FR" sz="1600" err="1"/>
              <a:t>relativistic</a:t>
            </a:r>
            <a:r>
              <a:rPr lang="fr-FR" sz="1600"/>
              <a:t> </a:t>
            </a:r>
            <a:r>
              <a:rPr lang="fr-FR" sz="1600" err="1"/>
              <a:t>mean</a:t>
            </a:r>
            <a:r>
              <a:rPr lang="fr-FR" sz="1600"/>
              <a:t> </a:t>
            </a:r>
            <a:r>
              <a:rPr lang="fr-FR" sz="1600" err="1"/>
              <a:t>field</a:t>
            </a:r>
            <a:endParaRPr lang="fr-FR" sz="1600"/>
          </a:p>
          <a:p>
            <a:endParaRPr lang="fr-FR" sz="1600"/>
          </a:p>
          <a:p>
            <a:r>
              <a:rPr lang="fr-FR" sz="1600" u="sng"/>
              <a:t>SHF :</a:t>
            </a:r>
            <a:r>
              <a:rPr lang="fr-FR" sz="1600"/>
              <a:t> </a:t>
            </a:r>
            <a:r>
              <a:rPr lang="fr-FR" sz="1600" err="1"/>
              <a:t>Skyrme</a:t>
            </a:r>
            <a:r>
              <a:rPr lang="fr-FR" sz="1600"/>
              <a:t> Hartree-</a:t>
            </a:r>
            <a:r>
              <a:rPr lang="fr-FR" sz="1600" err="1"/>
              <a:t>Fock</a:t>
            </a:r>
            <a:endParaRPr lang="fr-FR" sz="1600"/>
          </a:p>
          <a:p>
            <a:endParaRPr lang="fr-FR" sz="1600"/>
          </a:p>
          <a:p>
            <a:r>
              <a:rPr lang="fr-FR" sz="1600" u="sng"/>
              <a:t>MM :</a:t>
            </a:r>
            <a:r>
              <a:rPr lang="fr-FR" sz="1600"/>
              <a:t> </a:t>
            </a:r>
            <a:r>
              <a:rPr lang="fr-FR" sz="1600" err="1"/>
              <a:t>Microscopic-Macroscopic</a:t>
            </a:r>
            <a:endParaRPr lang="fr-FR" sz="160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C4165D-23DE-4C24-02B6-7935F6D16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25</a:t>
            </a:fld>
            <a:endParaRPr lang="fr-FR"/>
          </a:p>
        </p:txBody>
      </p:sp>
      <p:sp>
        <p:nvSpPr>
          <p:cNvPr id="7" name="ZoneTexte 9">
            <a:extLst>
              <a:ext uri="{FF2B5EF4-FFF2-40B4-BE49-F238E27FC236}">
                <a16:creationId xmlns:a16="http://schemas.microsoft.com/office/drawing/2014/main" id="{77D3F497-01FA-99A9-BA5D-DD22E6E5B9AE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</a:rPr>
              <a:t>Island of </a:t>
            </a:r>
            <a:r>
              <a:rPr lang="fr-FR" sz="4000" err="1">
                <a:solidFill>
                  <a:schemeClr val="bg1"/>
                </a:solidFill>
              </a:rPr>
              <a:t>stability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A5DB17E-B463-D50E-4EDC-537E6D571E39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09A1310-9721-0558-8E75-CCE61263A5A0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FC9209A-3A0E-4A0B-1D35-400FAFCBDD7A}"/>
              </a:ext>
            </a:extLst>
          </p:cNvPr>
          <p:cNvSpPr/>
          <p:nvPr/>
        </p:nvSpPr>
        <p:spPr>
          <a:xfrm>
            <a:off x="11366671" y="6094179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53375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3C152-4597-8FA2-E56E-95010AC34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3399D92-F281-21B3-6E9D-20AFB0C8E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F46B41BF-7C45-7263-EC20-42C0517B6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/>
              <a:t>Hot vs Cold fusion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AD2ECF9-6982-A9F1-E8B4-1E4ECEC815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75800" y="6343650"/>
            <a:ext cx="1016000" cy="365125"/>
          </a:xfrm>
        </p:spPr>
        <p:txBody>
          <a:bodyPr/>
          <a:lstStyle/>
          <a:p>
            <a:r>
              <a:rPr lang="fr-FR"/>
              <a:t>04/09/2026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E672953-2538-601B-0778-5BCFA03050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831" y="1185863"/>
            <a:ext cx="6874338" cy="515778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DDFBC70-CF7A-2FC3-2E7D-F7CE05B47576}"/>
              </a:ext>
            </a:extLst>
          </p:cNvPr>
          <p:cNvSpPr txBox="1"/>
          <p:nvPr/>
        </p:nvSpPr>
        <p:spPr>
          <a:xfrm>
            <a:off x="954275" y="1533781"/>
            <a:ext cx="1518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2B54A9"/>
                </a:solidFill>
              </a:rPr>
              <a:t>Cold Fusion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FD9113B-893B-2FBE-0EE4-3550B6FD210F}"/>
              </a:ext>
            </a:extLst>
          </p:cNvPr>
          <p:cNvSpPr txBox="1"/>
          <p:nvPr/>
        </p:nvSpPr>
        <p:spPr>
          <a:xfrm>
            <a:off x="9905554" y="1533781"/>
            <a:ext cx="1372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105"/>
                </a:solidFill>
              </a:rPr>
              <a:t>Hot Fusion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82ED0B7-AB31-5BE8-51F9-5B38D34303AA}"/>
              </a:ext>
            </a:extLst>
          </p:cNvPr>
          <p:cNvSpPr txBox="1"/>
          <p:nvPr/>
        </p:nvSpPr>
        <p:spPr>
          <a:xfrm>
            <a:off x="142852" y="2251720"/>
            <a:ext cx="27202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rgbClr val="2B54A9"/>
                </a:solidFill>
              </a:rPr>
              <a:t>Complementary + </a:t>
            </a:r>
            <a:r>
              <a:rPr lang="en-US" sz="1600" baseline="30000">
                <a:solidFill>
                  <a:srgbClr val="2B54A9"/>
                </a:solidFill>
              </a:rPr>
              <a:t>208</a:t>
            </a:r>
            <a:r>
              <a:rPr lang="en-US" sz="1600">
                <a:solidFill>
                  <a:srgbClr val="2B54A9"/>
                </a:solidFill>
              </a:rPr>
              <a:t>Pb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BEAEB5E-2755-7019-28B9-5216FF73FD68}"/>
              </a:ext>
            </a:extLst>
          </p:cNvPr>
          <p:cNvSpPr txBox="1"/>
          <p:nvPr/>
        </p:nvSpPr>
        <p:spPr>
          <a:xfrm>
            <a:off x="9231665" y="2251720"/>
            <a:ext cx="27202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aseline="30000">
                <a:solidFill>
                  <a:srgbClr val="FF0105"/>
                </a:solidFill>
              </a:rPr>
              <a:t>48</a:t>
            </a:r>
            <a:r>
              <a:rPr lang="en-US" sz="1600">
                <a:solidFill>
                  <a:srgbClr val="FF0105"/>
                </a:solidFill>
              </a:rPr>
              <a:t>Ca + Complementary: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4795A8E5-324A-D18E-C0A1-3DB11B77A8C7}"/>
              </a:ext>
            </a:extLst>
          </p:cNvPr>
          <p:cNvCxnSpPr>
            <a:cxnSpLocks/>
          </p:cNvCxnSpPr>
          <p:nvPr/>
        </p:nvCxnSpPr>
        <p:spPr>
          <a:xfrm flipV="1">
            <a:off x="2361397" y="2644187"/>
            <a:ext cx="0" cy="784813"/>
          </a:xfrm>
          <a:prstGeom prst="straightConnector1">
            <a:avLst/>
          </a:prstGeom>
          <a:ln w="63500">
            <a:solidFill>
              <a:srgbClr val="65BA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1258EAD9-08D2-50FE-1C3C-931E186B79B1}"/>
              </a:ext>
            </a:extLst>
          </p:cNvPr>
          <p:cNvCxnSpPr>
            <a:cxnSpLocks/>
          </p:cNvCxnSpPr>
          <p:nvPr/>
        </p:nvCxnSpPr>
        <p:spPr>
          <a:xfrm flipV="1">
            <a:off x="9575800" y="2749119"/>
            <a:ext cx="0" cy="784813"/>
          </a:xfrm>
          <a:prstGeom prst="straightConnector1">
            <a:avLst/>
          </a:prstGeom>
          <a:ln w="63500">
            <a:solidFill>
              <a:srgbClr val="65BA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FAC4A203-265E-C7E4-918E-22E2B6873768}"/>
              </a:ext>
            </a:extLst>
          </p:cNvPr>
          <p:cNvSpPr txBox="1"/>
          <p:nvPr/>
        </p:nvSpPr>
        <p:spPr>
          <a:xfrm>
            <a:off x="9136531" y="3595479"/>
            <a:ext cx="27202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rgbClr val="65BA5A"/>
                </a:solidFill>
              </a:rPr>
              <a:t>Doubly magic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5AE81D-9561-EB40-411E-96EE1EC2D945}"/>
              </a:ext>
            </a:extLst>
          </p:cNvPr>
          <p:cNvSpPr txBox="1"/>
          <p:nvPr/>
        </p:nvSpPr>
        <p:spPr>
          <a:xfrm>
            <a:off x="1112504" y="3595479"/>
            <a:ext cx="27202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rgbClr val="65BA5A"/>
                </a:solidFill>
              </a:rPr>
              <a:t>Doubly magic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57D312F-F8EC-1770-651A-A82B92662B49}"/>
              </a:ext>
            </a:extLst>
          </p:cNvPr>
          <p:cNvSpPr txBox="1"/>
          <p:nvPr/>
        </p:nvSpPr>
        <p:spPr>
          <a:xfrm>
            <a:off x="142852" y="4569906"/>
            <a:ext cx="2131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→ E* ∼ 10 MeV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19C01EC-D636-7FD1-93E5-BE8F89CFEBF2}"/>
              </a:ext>
            </a:extLst>
          </p:cNvPr>
          <p:cNvSpPr txBox="1"/>
          <p:nvPr/>
        </p:nvSpPr>
        <p:spPr>
          <a:xfrm>
            <a:off x="9231665" y="4569906"/>
            <a:ext cx="26251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→ E* ∼ 30 MeV</a:t>
            </a:r>
          </a:p>
          <a:p>
            <a:endParaRPr lang="en-US"/>
          </a:p>
          <a:p>
            <a:r>
              <a:rPr lang="en-US"/>
              <a:t>→ Higher fusion probability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3C16215-0654-C2FC-DB7C-D9B0A2BB9854}"/>
              </a:ext>
            </a:extLst>
          </p:cNvPr>
          <p:cNvSpPr txBox="1"/>
          <p:nvPr/>
        </p:nvSpPr>
        <p:spPr>
          <a:xfrm>
            <a:off x="5303520" y="6225801"/>
            <a:ext cx="26356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i="1"/>
              <a:t>D. Ackermann &amp; Ch. </a:t>
            </a:r>
            <a:r>
              <a:rPr lang="fr-FR" sz="1000" i="1" err="1"/>
              <a:t>Theisen</a:t>
            </a:r>
            <a:r>
              <a:rPr lang="fr-FR" sz="1000" i="1"/>
              <a:t>; PS (2017)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2756B34-AD32-E4FF-3770-260041BCE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26</a:t>
            </a:fld>
            <a:endParaRPr lang="fr-FR"/>
          </a:p>
        </p:txBody>
      </p:sp>
      <p:sp>
        <p:nvSpPr>
          <p:cNvPr id="23" name="ZoneTexte 9">
            <a:extLst>
              <a:ext uri="{FF2B5EF4-FFF2-40B4-BE49-F238E27FC236}">
                <a16:creationId xmlns:a16="http://schemas.microsoft.com/office/drawing/2014/main" id="{F05CF999-5AD1-02E6-760E-3DB45C8BFDF3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  <a:latin typeface="+mj-lt"/>
              </a:rPr>
              <a:t>Hot &amp; cold fusion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83D4EBD-CE04-19BA-6E1C-CA0FF3E5DB00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EFBCCB4-901C-A860-BFB9-8B72B236B09E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66A4598-2E94-6118-5DE5-5F6FD034B7C6}"/>
              </a:ext>
            </a:extLst>
          </p:cNvPr>
          <p:cNvSpPr/>
          <p:nvPr/>
        </p:nvSpPr>
        <p:spPr>
          <a:xfrm>
            <a:off x="11366671" y="6094179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87288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62377-EE47-AD9D-0ADD-FA430C5C5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FD9B2AC5-5C53-CD98-F9F7-E8A087A615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303" y="779845"/>
            <a:ext cx="8579394" cy="5764119"/>
          </a:xfrm>
          <a:prstGeom prst="rect">
            <a:avLst/>
          </a:prstGeom>
        </p:spPr>
      </p:pic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BEB9BF7-C31C-5A8F-2936-BF143C5B6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3029BAF0-A22C-9D49-9322-20444FD1B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/>
              <a:t>Future </a:t>
            </a:r>
            <a:r>
              <a:rPr lang="fr-FR" err="1"/>
              <a:t>discoveries</a:t>
            </a:r>
            <a:r>
              <a:rPr lang="fr-FR"/>
              <a:t> </a:t>
            </a:r>
            <a:r>
              <a:rPr lang="fr-FR" err="1"/>
              <a:t>with</a:t>
            </a:r>
            <a:r>
              <a:rPr lang="fr-FR"/>
              <a:t> fusion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EF7C101-A2A4-B447-FB88-61FFDF68EA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75800" y="6343650"/>
            <a:ext cx="1016000" cy="365125"/>
          </a:xfrm>
        </p:spPr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21" name="Plus 20">
            <a:extLst>
              <a:ext uri="{FF2B5EF4-FFF2-40B4-BE49-F238E27FC236}">
                <a16:creationId xmlns:a16="http://schemas.microsoft.com/office/drawing/2014/main" id="{07EB39E3-9F92-546B-34F7-B884C95E3F4D}"/>
              </a:ext>
            </a:extLst>
          </p:cNvPr>
          <p:cNvSpPr/>
          <p:nvPr/>
        </p:nvSpPr>
        <p:spPr>
          <a:xfrm>
            <a:off x="9637400" y="2356668"/>
            <a:ext cx="446400" cy="439528"/>
          </a:xfrm>
          <a:prstGeom prst="mathPlus">
            <a:avLst/>
          </a:prstGeom>
          <a:solidFill>
            <a:srgbClr val="FF01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22" name="Plus 21">
            <a:extLst>
              <a:ext uri="{FF2B5EF4-FFF2-40B4-BE49-F238E27FC236}">
                <a16:creationId xmlns:a16="http://schemas.microsoft.com/office/drawing/2014/main" id="{B5404043-A8A8-4473-5B2B-A45CE9E02DAB}"/>
              </a:ext>
            </a:extLst>
          </p:cNvPr>
          <p:cNvSpPr/>
          <p:nvPr/>
        </p:nvSpPr>
        <p:spPr>
          <a:xfrm>
            <a:off x="7115180" y="1111973"/>
            <a:ext cx="446400" cy="439528"/>
          </a:xfrm>
          <a:prstGeom prst="mathPlus">
            <a:avLst/>
          </a:prstGeom>
          <a:solidFill>
            <a:srgbClr val="FF01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92DF4039-CD40-1543-BE80-B0A8BA752D61}"/>
              </a:ext>
            </a:extLst>
          </p:cNvPr>
          <p:cNvCxnSpPr>
            <a:cxnSpLocks/>
          </p:cNvCxnSpPr>
          <p:nvPr/>
        </p:nvCxnSpPr>
        <p:spPr>
          <a:xfrm flipV="1">
            <a:off x="9860600" y="314036"/>
            <a:ext cx="0" cy="680374"/>
          </a:xfrm>
          <a:prstGeom prst="straightConnector1">
            <a:avLst/>
          </a:prstGeom>
          <a:ln w="127000">
            <a:solidFill>
              <a:srgbClr val="FF010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D2F1DC29-72CD-9BA2-1135-E714F2DA9FAC}"/>
              </a:ext>
            </a:extLst>
          </p:cNvPr>
          <p:cNvSpPr txBox="1"/>
          <p:nvPr/>
        </p:nvSpPr>
        <p:spPr>
          <a:xfrm>
            <a:off x="400723" y="1111973"/>
            <a:ext cx="27061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t</a:t>
            </a:r>
            <a:r>
              <a:rPr lang="fr-FR" baseline="-25000"/>
              <a:t>1/2</a:t>
            </a:r>
            <a:r>
              <a:rPr lang="fr-FR"/>
              <a:t> (</a:t>
            </a:r>
            <a:r>
              <a:rPr lang="fr-FR" baseline="30000"/>
              <a:t>257</a:t>
            </a:r>
            <a:r>
              <a:rPr lang="fr-FR"/>
              <a:t>Fm) = 100 </a:t>
            </a:r>
            <a:r>
              <a:rPr lang="fr-FR" err="1"/>
              <a:t>days</a:t>
            </a:r>
            <a:endParaRPr lang="fr-FR"/>
          </a:p>
          <a:p>
            <a:r>
              <a:rPr lang="fr-FR"/>
              <a:t>t</a:t>
            </a:r>
            <a:r>
              <a:rPr lang="fr-FR" baseline="-25000"/>
              <a:t>1/2</a:t>
            </a:r>
            <a:r>
              <a:rPr lang="fr-FR"/>
              <a:t> (</a:t>
            </a:r>
            <a:r>
              <a:rPr lang="fr-FR" baseline="30000"/>
              <a:t>254</a:t>
            </a:r>
            <a:r>
              <a:rPr lang="fr-FR"/>
              <a:t>Es) = 256 </a:t>
            </a:r>
            <a:r>
              <a:rPr lang="fr-FR" err="1"/>
              <a:t>days</a:t>
            </a:r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56FA382C-E71F-9B95-2846-C1596C9A04D7}"/>
              </a:ext>
            </a:extLst>
          </p:cNvPr>
          <p:cNvSpPr txBox="1"/>
          <p:nvPr/>
        </p:nvSpPr>
        <p:spPr>
          <a:xfrm>
            <a:off x="5440173" y="6505003"/>
            <a:ext cx="2121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/>
              <a:t>S. Hofmann et. al.; EPJA (2016)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91B2AA-316E-8300-3369-38F858237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27</a:t>
            </a:fld>
            <a:endParaRPr lang="fr-FR"/>
          </a:p>
        </p:txBody>
      </p:sp>
      <p:sp>
        <p:nvSpPr>
          <p:cNvPr id="4" name="ZoneTexte 9">
            <a:extLst>
              <a:ext uri="{FF2B5EF4-FFF2-40B4-BE49-F238E27FC236}">
                <a16:creationId xmlns:a16="http://schemas.microsoft.com/office/drawing/2014/main" id="{91A61EBF-62D6-4403-0D7F-5C0A928A7E73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</a:rPr>
              <a:t>Next </a:t>
            </a:r>
            <a:r>
              <a:rPr lang="fr-FR" sz="4000" err="1">
                <a:solidFill>
                  <a:schemeClr val="bg1"/>
                </a:solidFill>
              </a:rPr>
              <a:t>steps</a:t>
            </a:r>
            <a:r>
              <a:rPr lang="fr-FR" sz="4000">
                <a:solidFill>
                  <a:schemeClr val="bg1"/>
                </a:solidFill>
              </a:rPr>
              <a:t> </a:t>
            </a:r>
            <a:r>
              <a:rPr lang="fr-FR" sz="4000" err="1">
                <a:solidFill>
                  <a:schemeClr val="bg1"/>
                </a:solidFill>
              </a:rPr>
              <a:t>with</a:t>
            </a:r>
            <a:r>
              <a:rPr lang="fr-FR" sz="4000">
                <a:solidFill>
                  <a:schemeClr val="bg1"/>
                </a:solidFill>
              </a:rPr>
              <a:t> fusion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462C6AA-9B62-6DBC-7149-4D95758FAF48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6AF8A8D-EA7C-E5C5-7E0E-1553CF6F7486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511CB00-EA16-0F10-EFEE-68DC762BDFAD}"/>
              </a:ext>
            </a:extLst>
          </p:cNvPr>
          <p:cNvSpPr/>
          <p:nvPr/>
        </p:nvSpPr>
        <p:spPr>
          <a:xfrm>
            <a:off x="11366671" y="6094179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35706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DB32A-1254-A8A5-876C-448E1705C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FABA1B-DA96-E7AC-99B6-59F776834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F8CC3771-ED6B-8654-5833-882342960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err="1"/>
              <a:t>Predictions</a:t>
            </a:r>
            <a:r>
              <a:rPr lang="fr-FR"/>
              <a:t> : SHE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9B20119-5972-7786-2572-C7CD82E1F3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75800" y="6343650"/>
            <a:ext cx="1016000" cy="365125"/>
          </a:xfrm>
        </p:spPr>
        <p:txBody>
          <a:bodyPr/>
          <a:lstStyle/>
          <a:p>
            <a:r>
              <a:rPr lang="fr-FR"/>
              <a:t>04/09/2026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FB8CF2B-082D-DA0E-CA05-34CB32B022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118173"/>
            <a:ext cx="7772400" cy="462165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6E531BC-05EC-1FF1-1895-6F9ADC484DCA}"/>
              </a:ext>
            </a:extLst>
          </p:cNvPr>
          <p:cNvSpPr txBox="1"/>
          <p:nvPr/>
        </p:nvSpPr>
        <p:spPr>
          <a:xfrm>
            <a:off x="5310822" y="5672406"/>
            <a:ext cx="614934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00" b="0" i="1" u="none" strike="noStrike">
                <a:solidFill>
                  <a:srgbClr val="333333"/>
                </a:solidFill>
                <a:effectLst/>
              </a:rPr>
              <a:t>A. Karpov, V. </a:t>
            </a:r>
            <a:r>
              <a:rPr lang="fr-FR" sz="1000" b="0" i="1" u="none" strike="noStrike" err="1">
                <a:solidFill>
                  <a:srgbClr val="333333"/>
                </a:solidFill>
                <a:effectLst/>
              </a:rPr>
              <a:t>Saiko</a:t>
            </a:r>
            <a:r>
              <a:rPr lang="fr-FR" sz="1000" b="0" i="1" u="none" strike="noStrike">
                <a:solidFill>
                  <a:srgbClr val="333333"/>
                </a:solidFill>
                <a:effectLst/>
              </a:rPr>
              <a:t>; PPNL (2019)</a:t>
            </a:r>
            <a:endParaRPr lang="fr-FR" sz="1000" i="1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954E8EC-6080-1074-AD48-7150D9560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28</a:t>
            </a:fld>
            <a:endParaRPr lang="fr-FR"/>
          </a:p>
        </p:txBody>
      </p:sp>
      <p:sp>
        <p:nvSpPr>
          <p:cNvPr id="8" name="ZoneTexte 9">
            <a:extLst>
              <a:ext uri="{FF2B5EF4-FFF2-40B4-BE49-F238E27FC236}">
                <a16:creationId xmlns:a16="http://schemas.microsoft.com/office/drawing/2014/main" id="{DCE50107-7E91-AFDB-FC38-B9937DCAB50A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</a:rPr>
              <a:t>MNT </a:t>
            </a:r>
            <a:r>
              <a:rPr lang="fr-FR" sz="4000" err="1">
                <a:solidFill>
                  <a:schemeClr val="bg1"/>
                </a:solidFill>
              </a:rPr>
              <a:t>predictions</a:t>
            </a:r>
            <a:r>
              <a:rPr lang="fr-FR" sz="4000">
                <a:solidFill>
                  <a:schemeClr val="bg1"/>
                </a:solidFill>
              </a:rPr>
              <a:t> for SHI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DDC238C-E7B8-116A-3B68-5646D6D9A43B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0D9C26-CB45-3C43-BF96-6551933E690F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7BB8C71-6DA6-B453-4407-6C7E206493FB}"/>
              </a:ext>
            </a:extLst>
          </p:cNvPr>
          <p:cNvSpPr/>
          <p:nvPr/>
        </p:nvSpPr>
        <p:spPr>
          <a:xfrm>
            <a:off x="332282" y="63433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C940B22-F1E8-A395-8E8F-3E9491AD5D35}"/>
              </a:ext>
            </a:extLst>
          </p:cNvPr>
          <p:cNvSpPr/>
          <p:nvPr/>
        </p:nvSpPr>
        <p:spPr>
          <a:xfrm>
            <a:off x="11366671" y="6094179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00175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5AE6C-46DD-5413-91EA-0E4F789E4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825B4E-8C4B-97AC-0FAB-30961087E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DFA0F25D-C5AA-8C91-582F-00593701B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err="1"/>
              <a:t>Predictions</a:t>
            </a:r>
            <a:r>
              <a:rPr lang="fr-FR"/>
              <a:t> : N=126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E9EA500-8F42-2C8F-20C2-0BF3C00817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75800" y="6343650"/>
            <a:ext cx="1016000" cy="365125"/>
          </a:xfrm>
        </p:spPr>
        <p:txBody>
          <a:bodyPr/>
          <a:lstStyle/>
          <a:p>
            <a:r>
              <a:rPr lang="fr-FR"/>
              <a:t>04/09/2026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D4631FF-7835-0240-008F-6374C47A35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6934" y="923055"/>
            <a:ext cx="7772400" cy="549846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6284B79-3265-E867-71CA-707917D37651}"/>
              </a:ext>
            </a:extLst>
          </p:cNvPr>
          <p:cNvSpPr txBox="1"/>
          <p:nvPr/>
        </p:nvSpPr>
        <p:spPr>
          <a:xfrm>
            <a:off x="5647882" y="738112"/>
            <a:ext cx="29305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/>
              <a:t>238</a:t>
            </a:r>
            <a:r>
              <a:rPr lang="en-US"/>
              <a:t>U + </a:t>
            </a:r>
            <a:r>
              <a:rPr lang="en-US" baseline="30000"/>
              <a:t>198</a:t>
            </a:r>
            <a:r>
              <a:rPr lang="en-US"/>
              <a:t>Pt : 6.55 MeV/u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CFBBE67-1705-BB07-1DDA-4C84A53B5BBA}"/>
              </a:ext>
            </a:extLst>
          </p:cNvPr>
          <p:cNvSpPr txBox="1"/>
          <p:nvPr/>
        </p:nvSpPr>
        <p:spPr>
          <a:xfrm>
            <a:off x="419755" y="1610216"/>
            <a:ext cx="2807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9.3 % </a:t>
            </a:r>
            <a:r>
              <a:rPr lang="fr-FR" err="1"/>
              <a:t>above</a:t>
            </a:r>
            <a:r>
              <a:rPr lang="fr-FR"/>
              <a:t> the </a:t>
            </a:r>
            <a:r>
              <a:rPr lang="fr-FR" err="1"/>
              <a:t>barrier</a:t>
            </a:r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8D487C9-2D30-CD10-0D49-6A1AEA08298A}"/>
              </a:ext>
            </a:extLst>
          </p:cNvPr>
          <p:cNvSpPr txBox="1"/>
          <p:nvPr/>
        </p:nvSpPr>
        <p:spPr>
          <a:xfrm>
            <a:off x="6233639" y="6267926"/>
            <a:ext cx="614934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00" b="0" i="1" u="none" strike="noStrike">
                <a:solidFill>
                  <a:srgbClr val="333333"/>
                </a:solidFill>
                <a:effectLst/>
              </a:rPr>
              <a:t>V.I. </a:t>
            </a:r>
            <a:r>
              <a:rPr lang="fr-FR" sz="1000" b="0" i="1" u="none" strike="noStrike" err="1">
                <a:solidFill>
                  <a:srgbClr val="333333"/>
                </a:solidFill>
                <a:effectLst/>
              </a:rPr>
              <a:t>Zagrebaev</a:t>
            </a:r>
            <a:r>
              <a:rPr lang="fr-FR" sz="1000" b="0" i="1" u="none" strike="noStrike">
                <a:solidFill>
                  <a:srgbClr val="333333"/>
                </a:solidFill>
                <a:effectLst/>
              </a:rPr>
              <a:t>, W. Greiner; PRC 87 (2013)</a:t>
            </a:r>
            <a:endParaRPr lang="fr-FR" sz="1000" i="1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AFD8A5-F219-40F6-B11D-163A92FFC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29</a:t>
            </a:fld>
            <a:endParaRPr lang="fr-FR"/>
          </a:p>
        </p:txBody>
      </p:sp>
      <p:sp>
        <p:nvSpPr>
          <p:cNvPr id="11" name="ZoneTexte 9">
            <a:extLst>
              <a:ext uri="{FF2B5EF4-FFF2-40B4-BE49-F238E27FC236}">
                <a16:creationId xmlns:a16="http://schemas.microsoft.com/office/drawing/2014/main" id="{BCC6A97B-B0E8-FE48-76C9-01F00E11399D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</a:rPr>
              <a:t>MNT </a:t>
            </a:r>
            <a:r>
              <a:rPr lang="fr-FR" sz="4000" err="1">
                <a:solidFill>
                  <a:schemeClr val="bg1"/>
                </a:solidFill>
              </a:rPr>
              <a:t>predictions</a:t>
            </a:r>
            <a:r>
              <a:rPr lang="fr-FR" sz="4000">
                <a:solidFill>
                  <a:schemeClr val="bg1"/>
                </a:solidFill>
              </a:rPr>
              <a:t> for N = 126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9D85E6-14D5-2CBB-DA6F-DD4BB515D9D0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425C854-AC9B-2EC7-1369-1A6EACE8758B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E483F59-5ECA-9A5D-08DD-1C2451A001EA}"/>
              </a:ext>
            </a:extLst>
          </p:cNvPr>
          <p:cNvSpPr/>
          <p:nvPr/>
        </p:nvSpPr>
        <p:spPr>
          <a:xfrm>
            <a:off x="11366671" y="6094179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0872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4E32B-9007-55B5-7939-01B54CF1E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C9756EE7-E4D9-599C-1782-E4D9357A87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5" r="12011"/>
          <a:stretch/>
        </p:blipFill>
        <p:spPr>
          <a:xfrm>
            <a:off x="278316" y="1278809"/>
            <a:ext cx="10721018" cy="5388951"/>
          </a:xfrm>
          <a:prstGeom prst="rect">
            <a:avLst/>
          </a:prstGeom>
        </p:spPr>
      </p:pic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DE2E96A-7CE3-E19D-FCED-027211A9C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A66FB560-ECDE-91C4-6217-E04F8625A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3200"/>
              <a:t>Motivation : the </a:t>
            </a:r>
            <a:r>
              <a:rPr lang="da-DK" sz="3200" err="1"/>
              <a:t>island</a:t>
            </a:r>
            <a:r>
              <a:rPr lang="da-DK" sz="3200"/>
              <a:t> of </a:t>
            </a:r>
            <a:r>
              <a:rPr lang="da-DK" sz="3200" err="1"/>
              <a:t>stability</a:t>
            </a:r>
            <a:endParaRPr lang="da-DK" sz="320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7DDD36B-39F5-7F1D-A499-2CB72001FE4A}"/>
              </a:ext>
            </a:extLst>
          </p:cNvPr>
          <p:cNvSpPr txBox="1"/>
          <p:nvPr/>
        </p:nvSpPr>
        <p:spPr>
          <a:xfrm>
            <a:off x="3697297" y="670371"/>
            <a:ext cx="184731" cy="136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288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3F36795-4EB8-677D-6D91-850BE1612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0D7FFFB2-3879-EA29-262C-0355E330C24E}"/>
              </a:ext>
            </a:extLst>
          </p:cNvPr>
          <p:cNvCxnSpPr>
            <a:cxnSpLocks/>
          </p:cNvCxnSpPr>
          <p:nvPr/>
        </p:nvCxnSpPr>
        <p:spPr>
          <a:xfrm>
            <a:off x="864167" y="6129340"/>
            <a:ext cx="6683884" cy="0"/>
          </a:xfrm>
          <a:prstGeom prst="line">
            <a:avLst/>
          </a:prstGeom>
          <a:ln w="114300" cmpd="dbl">
            <a:solidFill>
              <a:srgbClr val="92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E915E494-B971-030D-90A8-41B968392148}"/>
              </a:ext>
            </a:extLst>
          </p:cNvPr>
          <p:cNvCxnSpPr>
            <a:cxnSpLocks/>
          </p:cNvCxnSpPr>
          <p:nvPr/>
        </p:nvCxnSpPr>
        <p:spPr>
          <a:xfrm flipV="1">
            <a:off x="4466662" y="4011435"/>
            <a:ext cx="0" cy="2182634"/>
          </a:xfrm>
          <a:prstGeom prst="line">
            <a:avLst/>
          </a:prstGeom>
          <a:ln w="114300" cmpd="dbl">
            <a:solidFill>
              <a:srgbClr val="92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Ellipse 41">
            <a:extLst>
              <a:ext uri="{FF2B5EF4-FFF2-40B4-BE49-F238E27FC236}">
                <a16:creationId xmlns:a16="http://schemas.microsoft.com/office/drawing/2014/main" id="{6764FDDC-F777-E445-6C17-266CA89F8968}"/>
              </a:ext>
            </a:extLst>
          </p:cNvPr>
          <p:cNvSpPr/>
          <p:nvPr/>
        </p:nvSpPr>
        <p:spPr>
          <a:xfrm>
            <a:off x="4357432" y="6022185"/>
            <a:ext cx="218460" cy="214310"/>
          </a:xfrm>
          <a:prstGeom prst="ellipse">
            <a:avLst/>
          </a:prstGeom>
          <a:solidFill>
            <a:srgbClr val="FF01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AC42A0A2-162B-881F-95D3-D2D9FC90BCDF}"/>
              </a:ext>
            </a:extLst>
          </p:cNvPr>
          <p:cNvSpPr/>
          <p:nvPr/>
        </p:nvSpPr>
        <p:spPr>
          <a:xfrm>
            <a:off x="6583530" y="4943674"/>
            <a:ext cx="218460" cy="21431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44" name="Flèche en arc 43">
            <a:extLst>
              <a:ext uri="{FF2B5EF4-FFF2-40B4-BE49-F238E27FC236}">
                <a16:creationId xmlns:a16="http://schemas.microsoft.com/office/drawing/2014/main" id="{68B03B3F-05C6-D779-8153-DBC25663D21F}"/>
              </a:ext>
            </a:extLst>
          </p:cNvPr>
          <p:cNvSpPr/>
          <p:nvPr/>
        </p:nvSpPr>
        <p:spPr>
          <a:xfrm rot="2254649" flipH="1">
            <a:off x="1679415" y="4531857"/>
            <a:ext cx="3246562" cy="1252255"/>
          </a:xfrm>
          <a:prstGeom prst="circularArrow">
            <a:avLst>
              <a:gd name="adj1" fmla="val 6746"/>
              <a:gd name="adj2" fmla="val 2508156"/>
              <a:gd name="adj3" fmla="val 13625401"/>
              <a:gd name="adj4" fmla="val 11050799"/>
              <a:gd name="adj5" fmla="val 14900"/>
            </a:avLst>
          </a:prstGeom>
          <a:solidFill>
            <a:srgbClr val="FF01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2C645951-F114-57FC-45AC-722D77416205}"/>
              </a:ext>
            </a:extLst>
          </p:cNvPr>
          <p:cNvSpPr txBox="1"/>
          <p:nvPr/>
        </p:nvSpPr>
        <p:spPr>
          <a:xfrm>
            <a:off x="2858133" y="4477675"/>
            <a:ext cx="1959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aseline="30000">
                <a:solidFill>
                  <a:srgbClr val="FF0105"/>
                </a:solidFill>
              </a:rPr>
              <a:t>208</a:t>
            </a:r>
            <a:r>
              <a:rPr lang="fr-FR">
                <a:solidFill>
                  <a:srgbClr val="FF0105"/>
                </a:solidFill>
              </a:rPr>
              <a:t>Pb</a:t>
            </a:r>
          </a:p>
        </p:txBody>
      </p:sp>
      <p:sp>
        <p:nvSpPr>
          <p:cNvPr id="46" name="Flèche en arc 45">
            <a:extLst>
              <a:ext uri="{FF2B5EF4-FFF2-40B4-BE49-F238E27FC236}">
                <a16:creationId xmlns:a16="http://schemas.microsoft.com/office/drawing/2014/main" id="{1A69AD1D-844D-0C10-E485-146CEC02DA3B}"/>
              </a:ext>
            </a:extLst>
          </p:cNvPr>
          <p:cNvSpPr/>
          <p:nvPr/>
        </p:nvSpPr>
        <p:spPr>
          <a:xfrm rot="2254649" flipH="1">
            <a:off x="3910446" y="3492821"/>
            <a:ext cx="3246562" cy="1252255"/>
          </a:xfrm>
          <a:prstGeom prst="circularArrow">
            <a:avLst>
              <a:gd name="adj1" fmla="val 6746"/>
              <a:gd name="adj2" fmla="val 2508156"/>
              <a:gd name="adj3" fmla="val 13625401"/>
              <a:gd name="adj4" fmla="val 11050799"/>
              <a:gd name="adj5" fmla="val 14900"/>
            </a:avLst>
          </a:prstGeom>
          <a:solidFill>
            <a:srgbClr val="FF01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97572B4A-F119-A5D9-9093-E03B0FCB6962}"/>
              </a:ext>
            </a:extLst>
          </p:cNvPr>
          <p:cNvSpPr txBox="1"/>
          <p:nvPr/>
        </p:nvSpPr>
        <p:spPr>
          <a:xfrm>
            <a:off x="5257162" y="3469092"/>
            <a:ext cx="1959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aseline="30000">
                <a:solidFill>
                  <a:srgbClr val="FF0105"/>
                </a:solidFill>
              </a:rPr>
              <a:t>238</a:t>
            </a:r>
            <a:r>
              <a:rPr lang="fr-FR">
                <a:solidFill>
                  <a:srgbClr val="FF0105"/>
                </a:solidFill>
              </a:rPr>
              <a:t>U</a:t>
            </a:r>
          </a:p>
        </p:txBody>
      </p:sp>
      <p:cxnSp>
        <p:nvCxnSpPr>
          <p:cNvPr id="48" name="Connecteur droit 47">
            <a:extLst>
              <a:ext uri="{FF2B5EF4-FFF2-40B4-BE49-F238E27FC236}">
                <a16:creationId xmlns:a16="http://schemas.microsoft.com/office/drawing/2014/main" id="{45492734-1523-981E-C0CF-BADAF0ADD951}"/>
              </a:ext>
            </a:extLst>
          </p:cNvPr>
          <p:cNvCxnSpPr>
            <a:cxnSpLocks/>
          </p:cNvCxnSpPr>
          <p:nvPr/>
        </p:nvCxnSpPr>
        <p:spPr>
          <a:xfrm>
            <a:off x="6692760" y="3771052"/>
            <a:ext cx="1997068" cy="0"/>
          </a:xfrm>
          <a:prstGeom prst="line">
            <a:avLst/>
          </a:prstGeom>
          <a:ln w="50800" cmpd="sng">
            <a:solidFill>
              <a:srgbClr val="FF010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ZoneTexte 50">
            <a:extLst>
              <a:ext uri="{FF2B5EF4-FFF2-40B4-BE49-F238E27FC236}">
                <a16:creationId xmlns:a16="http://schemas.microsoft.com/office/drawing/2014/main" id="{FF7EA119-6729-E864-F675-B06134085D43}"/>
              </a:ext>
            </a:extLst>
          </p:cNvPr>
          <p:cNvSpPr txBox="1"/>
          <p:nvPr/>
        </p:nvSpPr>
        <p:spPr>
          <a:xfrm>
            <a:off x="6583530" y="3458709"/>
            <a:ext cx="1959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FF0105"/>
                </a:solidFill>
              </a:rPr>
              <a:t>Rf</a:t>
            </a:r>
          </a:p>
        </p:txBody>
      </p:sp>
      <p:sp>
        <p:nvSpPr>
          <p:cNvPr id="29" name="Plus 28">
            <a:extLst>
              <a:ext uri="{FF2B5EF4-FFF2-40B4-BE49-F238E27FC236}">
                <a16:creationId xmlns:a16="http://schemas.microsoft.com/office/drawing/2014/main" id="{E971C12D-4D57-0743-9D23-D6AD5392D500}"/>
              </a:ext>
            </a:extLst>
          </p:cNvPr>
          <p:cNvSpPr/>
          <p:nvPr/>
        </p:nvSpPr>
        <p:spPr>
          <a:xfrm>
            <a:off x="10648346" y="2453620"/>
            <a:ext cx="446400" cy="439528"/>
          </a:xfrm>
          <a:prstGeom prst="mathPlus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30" name="Plus 29">
            <a:extLst>
              <a:ext uri="{FF2B5EF4-FFF2-40B4-BE49-F238E27FC236}">
                <a16:creationId xmlns:a16="http://schemas.microsoft.com/office/drawing/2014/main" id="{BFEBBD13-FC7B-1F4D-BE1E-5A22E61B685D}"/>
              </a:ext>
            </a:extLst>
          </p:cNvPr>
          <p:cNvSpPr/>
          <p:nvPr/>
        </p:nvSpPr>
        <p:spPr>
          <a:xfrm>
            <a:off x="10647512" y="1176656"/>
            <a:ext cx="446400" cy="439528"/>
          </a:xfrm>
          <a:prstGeom prst="mathPlus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31" name="Plus 30">
            <a:extLst>
              <a:ext uri="{FF2B5EF4-FFF2-40B4-BE49-F238E27FC236}">
                <a16:creationId xmlns:a16="http://schemas.microsoft.com/office/drawing/2014/main" id="{6E56D0E7-59C3-BAB6-9C02-3114201C92E1}"/>
              </a:ext>
            </a:extLst>
          </p:cNvPr>
          <p:cNvSpPr/>
          <p:nvPr/>
        </p:nvSpPr>
        <p:spPr>
          <a:xfrm>
            <a:off x="9234898" y="1808028"/>
            <a:ext cx="446400" cy="439528"/>
          </a:xfrm>
          <a:prstGeom prst="mathPlus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E6FE7147-87B8-A00F-89B5-6DCAB41B69B4}"/>
              </a:ext>
            </a:extLst>
          </p:cNvPr>
          <p:cNvSpPr txBox="1"/>
          <p:nvPr/>
        </p:nvSpPr>
        <p:spPr>
          <a:xfrm>
            <a:off x="7876817" y="1207406"/>
            <a:ext cx="2305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>
                <a:solidFill>
                  <a:srgbClr val="9200FF"/>
                </a:solidFill>
              </a:rPr>
              <a:t>Island of </a:t>
            </a:r>
            <a:r>
              <a:rPr lang="fr-FR" u="sng" err="1">
                <a:solidFill>
                  <a:srgbClr val="9200FF"/>
                </a:solidFill>
              </a:rPr>
              <a:t>stability</a:t>
            </a:r>
            <a:r>
              <a:rPr lang="fr-FR" u="sng">
                <a:solidFill>
                  <a:srgbClr val="9200FF"/>
                </a:solidFill>
              </a:rPr>
              <a:t> 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3BC569E0-1C42-E70E-64C2-8221291773AA}"/>
              </a:ext>
            </a:extLst>
          </p:cNvPr>
          <p:cNvSpPr txBox="1"/>
          <p:nvPr/>
        </p:nvSpPr>
        <p:spPr>
          <a:xfrm>
            <a:off x="10884818" y="1063886"/>
            <a:ext cx="400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9200FF"/>
                </a:solidFill>
              </a:rPr>
              <a:t>?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7558A6C2-0826-E9F5-396C-090C8E7272EE}"/>
              </a:ext>
            </a:extLst>
          </p:cNvPr>
          <p:cNvSpPr txBox="1"/>
          <p:nvPr/>
        </p:nvSpPr>
        <p:spPr>
          <a:xfrm>
            <a:off x="10884818" y="2335233"/>
            <a:ext cx="400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9200FF"/>
                </a:solidFill>
              </a:rPr>
              <a:t>?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497D2F89-C52C-EFE6-4A8F-07210F9E6D01}"/>
              </a:ext>
            </a:extLst>
          </p:cNvPr>
          <p:cNvSpPr txBox="1"/>
          <p:nvPr/>
        </p:nvSpPr>
        <p:spPr>
          <a:xfrm>
            <a:off x="10626826" y="2855652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rgbClr val="9200FF"/>
                </a:solidFill>
              </a:rPr>
              <a:t>184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DD36F430-EBAC-C85C-D14E-B49D6D64B1EE}"/>
              </a:ext>
            </a:extLst>
          </p:cNvPr>
          <p:cNvSpPr txBox="1"/>
          <p:nvPr/>
        </p:nvSpPr>
        <p:spPr>
          <a:xfrm>
            <a:off x="9199052" y="2153342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rgbClr val="9200FF"/>
                </a:solidFill>
              </a:rPr>
              <a:t>172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02364E50-8C2F-CB27-2F50-195BDB5CAFAD}"/>
              </a:ext>
            </a:extLst>
          </p:cNvPr>
          <p:cNvSpPr txBox="1"/>
          <p:nvPr/>
        </p:nvSpPr>
        <p:spPr>
          <a:xfrm>
            <a:off x="10618167" y="1528061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rgbClr val="9200FF"/>
                </a:solidFill>
              </a:rPr>
              <a:t>184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9E59B869-E917-0C82-63AE-887FE099F0F1}"/>
              </a:ext>
            </a:extLst>
          </p:cNvPr>
          <p:cNvSpPr txBox="1"/>
          <p:nvPr/>
        </p:nvSpPr>
        <p:spPr>
          <a:xfrm>
            <a:off x="9458097" y="1702820"/>
            <a:ext cx="400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9200FF"/>
                </a:solidFill>
              </a:rPr>
              <a:t>?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5A19092D-8275-9519-1085-C71421DBEE07}"/>
              </a:ext>
            </a:extLst>
          </p:cNvPr>
          <p:cNvSpPr/>
          <p:nvPr/>
        </p:nvSpPr>
        <p:spPr>
          <a:xfrm rot="20330178">
            <a:off x="5629259" y="2549362"/>
            <a:ext cx="4926260" cy="1295092"/>
          </a:xfrm>
          <a:prstGeom prst="ellipse">
            <a:avLst/>
          </a:prstGeom>
          <a:noFill/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995AE35-6381-B70B-9F8A-8BD65EE809D1}"/>
              </a:ext>
            </a:extLst>
          </p:cNvPr>
          <p:cNvSpPr txBox="1"/>
          <p:nvPr/>
        </p:nvSpPr>
        <p:spPr>
          <a:xfrm>
            <a:off x="6189065" y="2024479"/>
            <a:ext cx="2430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Fusion-Evaporation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71F0F2C-B905-F163-96D1-0167319924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82"/>
          <a:stretch/>
        </p:blipFill>
        <p:spPr>
          <a:xfrm>
            <a:off x="11517443" y="1035496"/>
            <a:ext cx="693739" cy="567327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8B958BD-1E73-19AB-D018-352E58D600A5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5" name="ZoneTexte 9">
            <a:extLst>
              <a:ext uri="{FF2B5EF4-FFF2-40B4-BE49-F238E27FC236}">
                <a16:creationId xmlns:a16="http://schemas.microsoft.com/office/drawing/2014/main" id="{B7C0F49F-AD0C-AD22-EFAE-CBBD9E01DC80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a-DK" sz="4000">
                <a:solidFill>
                  <a:schemeClr val="bg1"/>
                </a:solidFill>
              </a:rPr>
              <a:t>Motivation : the island of stability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B34CAB1-C15B-74EE-B736-E2EE3AF0AFB6}"/>
              </a:ext>
            </a:extLst>
          </p:cNvPr>
          <p:cNvSpPr/>
          <p:nvPr/>
        </p:nvSpPr>
        <p:spPr>
          <a:xfrm>
            <a:off x="0" y="69616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38">
            <a:extLst>
              <a:ext uri="{FF2B5EF4-FFF2-40B4-BE49-F238E27FC236}">
                <a16:creationId xmlns:a16="http://schemas.microsoft.com/office/drawing/2014/main" id="{473D0CB9-A258-4859-A7B2-D6379AF8AB38}"/>
              </a:ext>
            </a:extLst>
          </p:cNvPr>
          <p:cNvSpPr txBox="1"/>
          <p:nvPr/>
        </p:nvSpPr>
        <p:spPr>
          <a:xfrm>
            <a:off x="8725385" y="1846542"/>
            <a:ext cx="638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9200FF"/>
                </a:solidFill>
              </a:rPr>
              <a:t>120</a:t>
            </a:r>
          </a:p>
        </p:txBody>
      </p:sp>
      <p:sp>
        <p:nvSpPr>
          <p:cNvPr id="22" name="ZoneTexte 52">
            <a:extLst>
              <a:ext uri="{FF2B5EF4-FFF2-40B4-BE49-F238E27FC236}">
                <a16:creationId xmlns:a16="http://schemas.microsoft.com/office/drawing/2014/main" id="{D79100FD-A3A1-BDD4-FA36-B53C3D7E3BC3}"/>
              </a:ext>
            </a:extLst>
          </p:cNvPr>
          <p:cNvSpPr txBox="1"/>
          <p:nvPr/>
        </p:nvSpPr>
        <p:spPr>
          <a:xfrm>
            <a:off x="10171023" y="2505068"/>
            <a:ext cx="618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9200FF"/>
                </a:solidFill>
              </a:rPr>
              <a:t>114</a:t>
            </a:r>
          </a:p>
        </p:txBody>
      </p:sp>
      <p:sp>
        <p:nvSpPr>
          <p:cNvPr id="24" name="ZoneTexte 53">
            <a:extLst>
              <a:ext uri="{FF2B5EF4-FFF2-40B4-BE49-F238E27FC236}">
                <a16:creationId xmlns:a16="http://schemas.microsoft.com/office/drawing/2014/main" id="{05E0A29D-3F4D-40E5-4954-823355322808}"/>
              </a:ext>
            </a:extLst>
          </p:cNvPr>
          <p:cNvSpPr txBox="1"/>
          <p:nvPr/>
        </p:nvSpPr>
        <p:spPr>
          <a:xfrm>
            <a:off x="10104505" y="1216357"/>
            <a:ext cx="667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9200FF"/>
                </a:solidFill>
              </a:rPr>
              <a:t>126</a:t>
            </a:r>
          </a:p>
        </p:txBody>
      </p:sp>
      <p:sp>
        <p:nvSpPr>
          <p:cNvPr id="12" name="ZoneTexte 10">
            <a:extLst>
              <a:ext uri="{FF2B5EF4-FFF2-40B4-BE49-F238E27FC236}">
                <a16:creationId xmlns:a16="http://schemas.microsoft.com/office/drawing/2014/main" id="{C6551F27-A2D3-F126-3EFF-24A8DA1CEB57}"/>
              </a:ext>
            </a:extLst>
          </p:cNvPr>
          <p:cNvSpPr txBox="1"/>
          <p:nvPr/>
        </p:nvSpPr>
        <p:spPr>
          <a:xfrm>
            <a:off x="1138871" y="1176571"/>
            <a:ext cx="4394616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Wingdings,sans-serif" panose="05000000000000000000" pitchFamily="2" charset="2"/>
              <a:buChar char="Ø"/>
            </a:pPr>
            <a:r>
              <a:rPr lang="fr-FR" err="1"/>
              <a:t>Historical</a:t>
            </a:r>
            <a:r>
              <a:rPr lang="fr-FR"/>
              <a:t> </a:t>
            </a:r>
            <a:r>
              <a:rPr lang="fr-FR" err="1"/>
              <a:t>method</a:t>
            </a:r>
            <a:r>
              <a:rPr lang="fr-FR"/>
              <a:t> for </a:t>
            </a:r>
            <a:r>
              <a:rPr lang="fr-FR" err="1"/>
              <a:t>synthesis</a:t>
            </a:r>
            <a:r>
              <a:rPr lang="fr-FR"/>
              <a:t> of SHI</a:t>
            </a:r>
          </a:p>
          <a:p>
            <a:pPr marL="285750" indent="-285750">
              <a:buFont typeface="Wingdings,sans-serif" panose="05000000000000000000" pitchFamily="2" charset="2"/>
              <a:buChar char="Ø"/>
            </a:pPr>
            <a:endParaRPr lang="fr-FR"/>
          </a:p>
          <a:p>
            <a:pPr marL="285750" indent="-285750">
              <a:buFont typeface="Wingdings,sans-serif" panose="05000000000000000000" pitchFamily="2" charset="2"/>
              <a:buChar char="Ø"/>
            </a:pPr>
            <a:r>
              <a:rPr lang="fr-FR"/>
              <a:t>Limit : </a:t>
            </a:r>
            <a:r>
              <a:rPr lang="fr-FR" err="1"/>
              <a:t>low</a:t>
            </a:r>
            <a:r>
              <a:rPr lang="fr-FR"/>
              <a:t> cross-sections </a:t>
            </a:r>
          </a:p>
          <a:p>
            <a:endParaRPr lang="fr-FR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/>
          </a:p>
        </p:txBody>
      </p:sp>
      <p:sp>
        <p:nvSpPr>
          <p:cNvPr id="8" name="Espace réservé du numéro de diapositive 3">
            <a:extLst>
              <a:ext uri="{FF2B5EF4-FFF2-40B4-BE49-F238E27FC236}">
                <a16:creationId xmlns:a16="http://schemas.microsoft.com/office/drawing/2014/main" id="{BD3C2012-B843-CC35-E501-5B8E82C77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r>
              <a:rPr lang="fr-FR" b="0">
                <a:solidFill>
                  <a:schemeClr val="tx1">
                    <a:lumMod val="50000"/>
                    <a:lumOff val="50000"/>
                  </a:schemeClr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7601056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41E13-366B-CA2C-E286-FFFCBEEB0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D291453-4396-3504-600F-956D9520D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319807B5-66F3-A22B-0C4A-192D65A2F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/>
              <a:t>MNT vs Fragmentation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9262933-63A2-05FE-D995-9D6DB560EB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75800" y="6343650"/>
            <a:ext cx="1016000" cy="365125"/>
          </a:xfrm>
        </p:spPr>
        <p:txBody>
          <a:bodyPr/>
          <a:lstStyle/>
          <a:p>
            <a:r>
              <a:rPr lang="fr-FR"/>
              <a:t>04/09/2026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7FC5B10-609D-F168-C3E3-8CDAF343D0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322" y="1273747"/>
            <a:ext cx="8275356" cy="431050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1376529-8D5A-66A3-1AC0-43F20745BB74}"/>
              </a:ext>
            </a:extLst>
          </p:cNvPr>
          <p:cNvSpPr txBox="1"/>
          <p:nvPr/>
        </p:nvSpPr>
        <p:spPr>
          <a:xfrm>
            <a:off x="4739748" y="5545822"/>
            <a:ext cx="33221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/>
              <a:t>Y. X. Watanabe et.  al. ; PRL 115, 172503 (2015)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18FD9C5D-DCC9-67C9-D6CD-7E236EF8A52A}"/>
              </a:ext>
            </a:extLst>
          </p:cNvPr>
          <p:cNvCxnSpPr>
            <a:cxnSpLocks/>
          </p:cNvCxnSpPr>
          <p:nvPr/>
        </p:nvCxnSpPr>
        <p:spPr>
          <a:xfrm flipV="1">
            <a:off x="1738858" y="3060164"/>
            <a:ext cx="2278506" cy="40401"/>
          </a:xfrm>
          <a:prstGeom prst="straightConnector1">
            <a:avLst/>
          </a:prstGeom>
          <a:ln w="63500">
            <a:solidFill>
              <a:srgbClr val="65BA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1EC86C59-74FA-DE69-444A-5DB140884A78}"/>
              </a:ext>
            </a:extLst>
          </p:cNvPr>
          <p:cNvSpPr txBox="1"/>
          <p:nvPr/>
        </p:nvSpPr>
        <p:spPr>
          <a:xfrm>
            <a:off x="114073" y="2962065"/>
            <a:ext cx="24583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65BA5A"/>
                </a:solidFill>
              </a:rPr>
              <a:t>MNT :</a:t>
            </a:r>
          </a:p>
          <a:p>
            <a:r>
              <a:rPr lang="en-US">
                <a:solidFill>
                  <a:srgbClr val="65BA5A"/>
                </a:solidFill>
              </a:rPr>
              <a:t> </a:t>
            </a:r>
            <a:r>
              <a:rPr lang="en-US" baseline="30000">
                <a:solidFill>
                  <a:srgbClr val="65BA5A"/>
                </a:solidFill>
              </a:rPr>
              <a:t>136</a:t>
            </a:r>
            <a:r>
              <a:rPr lang="en-US">
                <a:solidFill>
                  <a:srgbClr val="65BA5A"/>
                </a:solidFill>
              </a:rPr>
              <a:t>Xe + </a:t>
            </a:r>
            <a:r>
              <a:rPr lang="en-US" baseline="30000">
                <a:solidFill>
                  <a:srgbClr val="65BA5A"/>
                </a:solidFill>
              </a:rPr>
              <a:t>198</a:t>
            </a:r>
            <a:r>
              <a:rPr lang="en-US">
                <a:solidFill>
                  <a:srgbClr val="65BA5A"/>
                </a:solidFill>
              </a:rPr>
              <a:t>Pt</a:t>
            </a:r>
          </a:p>
          <a:p>
            <a:r>
              <a:rPr lang="en-US">
                <a:solidFill>
                  <a:srgbClr val="65BA5A"/>
                </a:solidFill>
              </a:rPr>
              <a:t>∼ 8 MeV / u</a:t>
            </a:r>
          </a:p>
          <a:p>
            <a:r>
              <a:rPr lang="en-US">
                <a:solidFill>
                  <a:srgbClr val="65BA5A"/>
                </a:solidFill>
              </a:rPr>
              <a:t>59 % above barrier 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085B7438-EA15-32F1-9565-ACF0A8D11753}"/>
              </a:ext>
            </a:extLst>
          </p:cNvPr>
          <p:cNvCxnSpPr>
            <a:cxnSpLocks/>
          </p:cNvCxnSpPr>
          <p:nvPr/>
        </p:nvCxnSpPr>
        <p:spPr>
          <a:xfrm flipH="1">
            <a:off x="7771186" y="3285231"/>
            <a:ext cx="2062362" cy="0"/>
          </a:xfrm>
          <a:prstGeom prst="straightConnector1">
            <a:avLst/>
          </a:prstGeom>
          <a:ln w="63500">
            <a:solidFill>
              <a:srgbClr val="92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FCE41311-F095-5AE2-441B-CD8784F69EF2}"/>
              </a:ext>
            </a:extLst>
          </p:cNvPr>
          <p:cNvSpPr txBox="1"/>
          <p:nvPr/>
        </p:nvSpPr>
        <p:spPr>
          <a:xfrm>
            <a:off x="10083800" y="3100565"/>
            <a:ext cx="24583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9200FF"/>
                </a:solidFill>
              </a:rPr>
              <a:t>Fragmentation : </a:t>
            </a:r>
            <a:r>
              <a:rPr lang="en-US" baseline="30000">
                <a:solidFill>
                  <a:srgbClr val="9200FF"/>
                </a:solidFill>
              </a:rPr>
              <a:t>208</a:t>
            </a:r>
            <a:r>
              <a:rPr lang="en-US">
                <a:solidFill>
                  <a:srgbClr val="9200FF"/>
                </a:solidFill>
              </a:rPr>
              <a:t>Pb + </a:t>
            </a:r>
            <a:r>
              <a:rPr lang="en-US" baseline="30000">
                <a:solidFill>
                  <a:srgbClr val="9200FF"/>
                </a:solidFill>
              </a:rPr>
              <a:t>9</a:t>
            </a:r>
            <a:r>
              <a:rPr lang="en-US">
                <a:solidFill>
                  <a:srgbClr val="9200FF"/>
                </a:solidFill>
              </a:rPr>
              <a:t>Be </a:t>
            </a:r>
          </a:p>
          <a:p>
            <a:r>
              <a:rPr lang="en-US">
                <a:solidFill>
                  <a:srgbClr val="9200FF"/>
                </a:solidFill>
              </a:rPr>
              <a:t>1 GeV/u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4A1CD24-3969-49D7-7B05-EF088F995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30</a:t>
            </a:fld>
            <a:endParaRPr lang="fr-FR"/>
          </a:p>
        </p:txBody>
      </p:sp>
      <p:sp>
        <p:nvSpPr>
          <p:cNvPr id="8" name="ZoneTexte 9">
            <a:extLst>
              <a:ext uri="{FF2B5EF4-FFF2-40B4-BE49-F238E27FC236}">
                <a16:creationId xmlns:a16="http://schemas.microsoft.com/office/drawing/2014/main" id="{7C43666C-F20C-A8AA-1674-FA1B6D142632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</a:rPr>
              <a:t>MNT vs fragmentation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62F9169-900A-BAAD-4F74-D5975934217D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434F72D-50A6-D9C9-9766-4300595BEC39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4B93A3F-5B98-AF59-D12B-6E24DA00FCDD}"/>
              </a:ext>
            </a:extLst>
          </p:cNvPr>
          <p:cNvSpPr/>
          <p:nvPr/>
        </p:nvSpPr>
        <p:spPr>
          <a:xfrm>
            <a:off x="11366671" y="6094179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63491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8B52C-EF39-A0C6-B8DA-62C9C750E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04FEC1A-9F52-7EA0-197A-8C2BF527D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A49958D5-FACB-221D-E959-70B04104F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/>
              <a:t>AGFA GFS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0584209-B87E-A62C-5425-588D6BBF99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75800" y="6343650"/>
            <a:ext cx="1016000" cy="365125"/>
          </a:xfrm>
        </p:spPr>
        <p:txBody>
          <a:bodyPr/>
          <a:lstStyle/>
          <a:p>
            <a:r>
              <a:rPr lang="fr-FR"/>
              <a:t>04/09/2026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949CEC8-0EC2-63A7-DA06-0B13D1A4C5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6170"/>
          <a:stretch/>
        </p:blipFill>
        <p:spPr>
          <a:xfrm>
            <a:off x="6096001" y="1414041"/>
            <a:ext cx="6096000" cy="402991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543B5FE-1ADC-4CD3-FB1F-DD2BFD5573A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04468"/>
            <a:ext cx="6095999" cy="3649063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EC28DF3-E5EB-C016-40F7-CF4293529AC6}"/>
              </a:ext>
            </a:extLst>
          </p:cNvPr>
          <p:cNvSpPr txBox="1"/>
          <p:nvPr/>
        </p:nvSpPr>
        <p:spPr>
          <a:xfrm>
            <a:off x="502919" y="5365072"/>
            <a:ext cx="50901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 err="1"/>
              <a:t>Greenlees</a:t>
            </a:r>
            <a:r>
              <a:rPr lang="fr-FR" sz="1000" i="1"/>
              <a:t>, P; PhD </a:t>
            </a:r>
            <a:r>
              <a:rPr lang="fr-FR" sz="1000" i="1" err="1"/>
              <a:t>thesis</a:t>
            </a:r>
            <a:r>
              <a:rPr lang="fr-FR" sz="1000" i="1"/>
              <a:t> (</a:t>
            </a:r>
            <a:r>
              <a:rPr lang="fr-FR" sz="1000" i="1" err="1"/>
              <a:t>University</a:t>
            </a:r>
            <a:r>
              <a:rPr lang="fr-FR" sz="1000" i="1"/>
              <a:t> of Liverpool, 1999).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EA5352A-C3A9-D238-D41A-9E9F198D8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31</a:t>
            </a:fld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F4370AC-BAEA-417D-8EEE-0ACA02733661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</a:rPr>
              <a:t>AGFA GFS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F6E7E75-A670-4AD9-513B-0F8912A1DBDF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4000481-3BC6-6C69-82E3-BF5692139A4E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14B7AED-7EB5-E0C3-1B35-8C3B2EACD01B}"/>
              </a:ext>
            </a:extLst>
          </p:cNvPr>
          <p:cNvSpPr/>
          <p:nvPr/>
        </p:nvSpPr>
        <p:spPr>
          <a:xfrm>
            <a:off x="11366671" y="6094179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61757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6F632F-9A3D-C8E6-A1C8-B266DF388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C0240E7-501B-F255-159B-DC4D4EAFB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F1F50A7E-C59D-FDBD-B16A-920473366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/>
              <a:t>Magnetic </a:t>
            </a:r>
            <a:r>
              <a:rPr lang="fr-FR" err="1"/>
              <a:t>rigidity</a:t>
            </a:r>
            <a:r>
              <a:rPr lang="fr-FR"/>
              <a:t> : </a:t>
            </a:r>
            <a:r>
              <a:rPr lang="fr-FR" err="1"/>
              <a:t>models</a:t>
            </a:r>
            <a:endParaRPr lang="fr-FR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BB7914B-938F-578C-5278-EA6C6C23D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75800" y="6343650"/>
            <a:ext cx="1016000" cy="365125"/>
          </a:xfrm>
        </p:spPr>
        <p:txBody>
          <a:bodyPr/>
          <a:lstStyle/>
          <a:p>
            <a:r>
              <a:rPr lang="fr-FR"/>
              <a:t>04/09/2026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510D1AA-7067-C1E3-3D33-FEF938FC4B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819" y="883411"/>
            <a:ext cx="4928368" cy="305420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6C6070D-B6AA-3701-7FD2-82B7F93839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12" y="883411"/>
            <a:ext cx="4928367" cy="305419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AE6846A-F46D-152F-09C7-5037CA9BF9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816" y="3803801"/>
            <a:ext cx="4928367" cy="305419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CC5B511-B164-8042-9842-2EECFCE2A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32</a:t>
            </a:fld>
            <a:endParaRPr lang="fr-FR"/>
          </a:p>
        </p:txBody>
      </p:sp>
      <p:sp>
        <p:nvSpPr>
          <p:cNvPr id="8" name="ZoneTexte 9">
            <a:extLst>
              <a:ext uri="{FF2B5EF4-FFF2-40B4-BE49-F238E27FC236}">
                <a16:creationId xmlns:a16="http://schemas.microsoft.com/office/drawing/2014/main" id="{98898BDD-5F99-1668-E054-F7FD0FA78215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</a:rPr>
              <a:t>Magnetic </a:t>
            </a:r>
            <a:r>
              <a:rPr lang="fr-FR" sz="4000" err="1">
                <a:solidFill>
                  <a:schemeClr val="bg1"/>
                </a:solidFill>
              </a:rPr>
              <a:t>rigidity</a:t>
            </a:r>
            <a:r>
              <a:rPr lang="fr-FR" sz="4000">
                <a:solidFill>
                  <a:schemeClr val="bg1"/>
                </a:solidFill>
              </a:rPr>
              <a:t> : </a:t>
            </a:r>
            <a:r>
              <a:rPr lang="fr-FR" sz="4000" err="1">
                <a:solidFill>
                  <a:schemeClr val="bg1"/>
                </a:solidFill>
              </a:rPr>
              <a:t>models</a:t>
            </a:r>
            <a:r>
              <a:rPr lang="fr-FR" sz="4000">
                <a:solidFill>
                  <a:schemeClr val="bg1"/>
                </a:solidFill>
              </a:rPr>
              <a:t> 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D9C250-5BE4-A94D-DBD0-33160A232097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198F769-1C24-0CF1-5DD8-2E6C421C4F81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0CC032D-62CC-2889-662D-DC1E6D6C7460}"/>
              </a:ext>
            </a:extLst>
          </p:cNvPr>
          <p:cNvSpPr/>
          <p:nvPr/>
        </p:nvSpPr>
        <p:spPr>
          <a:xfrm>
            <a:off x="11366671" y="6094179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A914755-E1CD-8286-0E7A-C08BDD801F35}"/>
              </a:ext>
            </a:extLst>
          </p:cNvPr>
          <p:cNvSpPr/>
          <p:nvPr/>
        </p:nvSpPr>
        <p:spPr>
          <a:xfrm>
            <a:off x="11519071" y="6246579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63205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34C5362-164D-7095-1073-68DEB07A0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0460743-3825-B58D-9417-225E7CF4B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57468BE9-B838-CE4D-6162-8612B41B6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Poisson distribution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4C5463-545F-FA70-EE04-2956FF0F6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33</a:t>
            </a:fld>
            <a:endParaRPr lang="fr-FR"/>
          </a:p>
        </p:txBody>
      </p:sp>
      <p:sp>
        <p:nvSpPr>
          <p:cNvPr id="7" name="ZoneTexte 9">
            <a:extLst>
              <a:ext uri="{FF2B5EF4-FFF2-40B4-BE49-F238E27FC236}">
                <a16:creationId xmlns:a16="http://schemas.microsoft.com/office/drawing/2014/main" id="{53C845D4-4072-3462-6E85-D8D82CA5F315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</a:rPr>
              <a:t>Poisson </a:t>
            </a:r>
            <a:r>
              <a:rPr lang="fr-FR" sz="4000" err="1">
                <a:solidFill>
                  <a:schemeClr val="bg1"/>
                </a:solidFill>
              </a:rPr>
              <a:t>statistics</a:t>
            </a:r>
            <a:r>
              <a:rPr lang="fr-FR" sz="4000">
                <a:solidFill>
                  <a:schemeClr val="bg1"/>
                </a:solidFill>
              </a:rPr>
              <a:t> 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EFDF5E-0EA9-C2B4-F35C-AE570420A6F1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1173D81-D47E-C3B7-7CA8-009AC8ED970B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8A3FC90-6EEF-F0BB-1D5A-9133CF0F08CF}"/>
              </a:ext>
            </a:extLst>
          </p:cNvPr>
          <p:cNvSpPr/>
          <p:nvPr/>
        </p:nvSpPr>
        <p:spPr>
          <a:xfrm>
            <a:off x="11366671" y="6094179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17D30FC-8843-99DA-5B4A-294966D37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70" y="984392"/>
            <a:ext cx="6098141" cy="378474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F5A0190-F3BA-4B2E-23F0-41954DE30E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2730" y="918787"/>
            <a:ext cx="6356921" cy="3778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8976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6E3437F9-EC84-9C83-0250-E8E332389E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200" y="2160224"/>
            <a:ext cx="3377640" cy="1651123"/>
          </a:xfrm>
          <a:prstGeom prst="rect">
            <a:avLst/>
          </a:prstGeom>
        </p:spPr>
      </p:pic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F6194827-877D-C8A7-A1F0-6317102733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5784" y="917577"/>
            <a:ext cx="2938449" cy="4532313"/>
          </a:xfrm>
        </p:spPr>
      </p:pic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B5712D4-4CD7-112A-9439-3865DAE9A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86E3DAB-3DE8-7244-E8CD-A2E4A3159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CB0E574E-3759-8043-4E8C-CB1B1F35E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GS : </a:t>
            </a:r>
            <a:r>
              <a:rPr lang="fr-FR" err="1"/>
              <a:t>efficiency</a:t>
            </a:r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031C58E-2090-24EA-8A55-9F9DC034AC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299" y="1294636"/>
            <a:ext cx="4641202" cy="86558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A066430-81D6-36D8-B878-76F410734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452" y="799656"/>
            <a:ext cx="4507404" cy="69774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7CC1035-FFAD-6042-FC10-F1E712C4B4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68"/>
          <a:stretch/>
        </p:blipFill>
        <p:spPr>
          <a:xfrm>
            <a:off x="-29517" y="813637"/>
            <a:ext cx="6164643" cy="428104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802A6DB-1172-E279-1778-066653E6A6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909" y="4309116"/>
            <a:ext cx="2359446" cy="75168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AF1425A-B3BD-BA1F-0E95-2E6E6757A0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21"/>
          <a:stretch/>
        </p:blipFill>
        <p:spPr>
          <a:xfrm>
            <a:off x="949281" y="4996572"/>
            <a:ext cx="6666875" cy="1411304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CB071668-81BA-29CE-3D31-B212EAA6FDB9}"/>
              </a:ext>
            </a:extLst>
          </p:cNvPr>
          <p:cNvSpPr/>
          <p:nvPr/>
        </p:nvSpPr>
        <p:spPr>
          <a:xfrm>
            <a:off x="7269353" y="5626441"/>
            <a:ext cx="693605" cy="5789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2840CD02-6F31-8CE6-4C18-37928570774C}"/>
              </a:ext>
            </a:extLst>
          </p:cNvPr>
          <p:cNvSpPr txBox="1"/>
          <p:nvPr/>
        </p:nvSpPr>
        <p:spPr>
          <a:xfrm>
            <a:off x="7616156" y="5165170"/>
            <a:ext cx="2258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/>
              <a:t>9.25 % (1408 KeV)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EB6373-58F1-3AAC-6F78-458FC853A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34</a:t>
            </a:fld>
            <a:endParaRPr lang="fr-FR"/>
          </a:p>
        </p:txBody>
      </p:sp>
      <p:sp>
        <p:nvSpPr>
          <p:cNvPr id="7" name="ZoneTexte 9">
            <a:extLst>
              <a:ext uri="{FF2B5EF4-FFF2-40B4-BE49-F238E27FC236}">
                <a16:creationId xmlns:a16="http://schemas.microsoft.com/office/drawing/2014/main" id="{56D1DD64-9F01-C9D9-BC64-F2435C0D864A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 err="1">
                <a:solidFill>
                  <a:schemeClr val="bg1"/>
                </a:solidFill>
              </a:rPr>
              <a:t>Gammasphere</a:t>
            </a:r>
            <a:r>
              <a:rPr lang="fr-FR" sz="4000">
                <a:solidFill>
                  <a:schemeClr val="bg1"/>
                </a:solidFill>
              </a:rPr>
              <a:t> : </a:t>
            </a:r>
            <a:r>
              <a:rPr lang="fr-FR" sz="4000" err="1">
                <a:solidFill>
                  <a:schemeClr val="bg1"/>
                </a:solidFill>
              </a:rPr>
              <a:t>efficiency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F64D289-011D-F125-1F01-70A4184641C4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7636387-6534-27EC-EF5E-349FCF26D90A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E6C66D4-130F-71FD-53BA-6735CC1AC351}"/>
              </a:ext>
            </a:extLst>
          </p:cNvPr>
          <p:cNvSpPr/>
          <p:nvPr/>
        </p:nvSpPr>
        <p:spPr>
          <a:xfrm>
            <a:off x="11366671" y="6094179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6524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EB9AA33-842C-5A40-EC1F-1DE03D5FF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5A8B9D8-A1AC-E39E-C16F-2EE9CE7D9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C49F0677-E134-6C78-F786-F0B371E9D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err="1"/>
              <a:t>Gating</a:t>
            </a:r>
            <a:r>
              <a:rPr lang="fr-FR"/>
              <a:t> </a:t>
            </a:r>
            <a:r>
              <a:rPr lang="fr-FR" err="1"/>
              <a:t>efficiency</a:t>
            </a:r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F6C6614-E3ED-80F3-4383-C2BC89DBBD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661" y="749949"/>
            <a:ext cx="6394677" cy="423519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2AFD049-74DF-1E4F-E9FA-692DF6A9A1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516" y="4900355"/>
            <a:ext cx="8276966" cy="1041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6AA027-3817-5051-7819-96CE17FD4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35</a:t>
            </a:fld>
            <a:endParaRPr lang="fr-FR"/>
          </a:p>
        </p:txBody>
      </p:sp>
      <p:sp>
        <p:nvSpPr>
          <p:cNvPr id="13" name="ZoneTexte 9">
            <a:extLst>
              <a:ext uri="{FF2B5EF4-FFF2-40B4-BE49-F238E27FC236}">
                <a16:creationId xmlns:a16="http://schemas.microsoft.com/office/drawing/2014/main" id="{7BABD463-503B-4D16-E1EB-F7DE2737E5F8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 err="1">
                <a:solidFill>
                  <a:schemeClr val="bg1"/>
                </a:solidFill>
              </a:rPr>
              <a:t>Gating</a:t>
            </a:r>
            <a:r>
              <a:rPr lang="fr-FR" sz="4000">
                <a:solidFill>
                  <a:schemeClr val="bg1"/>
                </a:solidFill>
              </a:rPr>
              <a:t> </a:t>
            </a:r>
            <a:r>
              <a:rPr lang="fr-FR" sz="4000" err="1">
                <a:solidFill>
                  <a:schemeClr val="bg1"/>
                </a:solidFill>
              </a:rPr>
              <a:t>efficiency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5E15E5A-C484-7405-416B-57A6D9B26F80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EDB885D-3415-899A-7C5B-CBE181EEC399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A971549-2F39-648F-3542-D65A6E5B63FC}"/>
              </a:ext>
            </a:extLst>
          </p:cNvPr>
          <p:cNvSpPr/>
          <p:nvPr/>
        </p:nvSpPr>
        <p:spPr>
          <a:xfrm>
            <a:off x="11366671" y="6094179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11711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F06B3D-5D21-A65C-50AC-F273C11D2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1E42BE-F739-77B7-3849-3E9218122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F618ED0-BFC3-D944-D6DE-B2CD8E3BE7E3}"/>
              </a:ext>
            </a:extLst>
          </p:cNvPr>
          <p:cNvSpPr txBox="1"/>
          <p:nvPr/>
        </p:nvSpPr>
        <p:spPr>
          <a:xfrm>
            <a:off x="4735792" y="1343037"/>
            <a:ext cx="184731" cy="136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288"/>
          </a:p>
        </p:txBody>
      </p:sp>
      <p:sp>
        <p:nvSpPr>
          <p:cNvPr id="93" name="Titre 5">
            <a:extLst>
              <a:ext uri="{FF2B5EF4-FFF2-40B4-BE49-F238E27FC236}">
                <a16:creationId xmlns:a16="http://schemas.microsoft.com/office/drawing/2014/main" id="{16355D4F-C6B6-74D7-F2E1-619821295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4036"/>
            <a:ext cx="10728325" cy="871827"/>
          </a:xfrm>
        </p:spPr>
        <p:txBody>
          <a:bodyPr>
            <a:normAutofit/>
          </a:bodyPr>
          <a:lstStyle/>
          <a:p>
            <a:r>
              <a:rPr lang="fr-FR"/>
              <a:t>AGFA : Transmission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793D4593-F417-9620-B295-D4F666815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7C3395-0DB1-E3E4-AE70-C5106B1E9ED7}"/>
              </a:ext>
            </a:extLst>
          </p:cNvPr>
          <p:cNvSpPr/>
          <p:nvPr/>
        </p:nvSpPr>
        <p:spPr>
          <a:xfrm>
            <a:off x="5334747" y="1817601"/>
            <a:ext cx="2148191" cy="214448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770EF18-9369-44D2-8F77-09C016E2D524}"/>
              </a:ext>
            </a:extLst>
          </p:cNvPr>
          <p:cNvSpPr txBox="1"/>
          <p:nvPr/>
        </p:nvSpPr>
        <p:spPr>
          <a:xfrm>
            <a:off x="6098090" y="2549283"/>
            <a:ext cx="913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>
                <a:solidFill>
                  <a:srgbClr val="FF0105"/>
                </a:solidFill>
              </a:rPr>
              <a:t>E ?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97A9221D-D8FA-D4E0-A045-DBFA29BC66B9}"/>
              </a:ext>
            </a:extLst>
          </p:cNvPr>
          <p:cNvSpPr txBox="1"/>
          <p:nvPr/>
        </p:nvSpPr>
        <p:spPr>
          <a:xfrm>
            <a:off x="6012739" y="1470722"/>
            <a:ext cx="792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AGFA</a:t>
            </a:r>
          </a:p>
        </p:txBody>
      </p: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7D706D2B-9F10-407F-33AB-E42B5BDA5BD6}"/>
              </a:ext>
            </a:extLst>
          </p:cNvPr>
          <p:cNvCxnSpPr>
            <a:cxnSpLocks/>
          </p:cNvCxnSpPr>
          <p:nvPr/>
        </p:nvCxnSpPr>
        <p:spPr>
          <a:xfrm>
            <a:off x="379031" y="2889844"/>
            <a:ext cx="4847189" cy="11226"/>
          </a:xfrm>
          <a:prstGeom prst="straightConnector1">
            <a:avLst/>
          </a:prstGeom>
          <a:ln w="127000">
            <a:solidFill>
              <a:srgbClr val="65BA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ZoneTexte 43">
            <a:extLst>
              <a:ext uri="{FF2B5EF4-FFF2-40B4-BE49-F238E27FC236}">
                <a16:creationId xmlns:a16="http://schemas.microsoft.com/office/drawing/2014/main" id="{E2977E3D-E290-4451-D474-6BE23885289C}"/>
              </a:ext>
            </a:extLst>
          </p:cNvPr>
          <p:cNvSpPr txBox="1"/>
          <p:nvPr/>
        </p:nvSpPr>
        <p:spPr>
          <a:xfrm>
            <a:off x="282013" y="2331684"/>
            <a:ext cx="4439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err="1"/>
              <a:t>Known</a:t>
            </a:r>
            <a:r>
              <a:rPr lang="fr-FR"/>
              <a:t> beam &amp; fragments </a:t>
            </a:r>
            <a:r>
              <a:rPr lang="fr-FR" err="1"/>
              <a:t>properties</a:t>
            </a:r>
            <a:endParaRPr lang="fr-FR"/>
          </a:p>
        </p:txBody>
      </p:sp>
      <p:sp>
        <p:nvSpPr>
          <p:cNvPr id="54" name="Flèche en arc 53">
            <a:extLst>
              <a:ext uri="{FF2B5EF4-FFF2-40B4-BE49-F238E27FC236}">
                <a16:creationId xmlns:a16="http://schemas.microsoft.com/office/drawing/2014/main" id="{4E0BBB6C-9EC0-9721-9574-E528DE87BD09}"/>
              </a:ext>
            </a:extLst>
          </p:cNvPr>
          <p:cNvSpPr/>
          <p:nvPr/>
        </p:nvSpPr>
        <p:spPr>
          <a:xfrm flipV="1">
            <a:off x="4579386" y="-326437"/>
            <a:ext cx="6063214" cy="3612228"/>
          </a:xfrm>
          <a:prstGeom prst="circularArrow">
            <a:avLst>
              <a:gd name="adj1" fmla="val 4248"/>
              <a:gd name="adj2" fmla="val 503901"/>
              <a:gd name="adj3" fmla="val 20227086"/>
              <a:gd name="adj4" fmla="val 16064239"/>
              <a:gd name="adj5" fmla="val 10978"/>
            </a:avLst>
          </a:prstGeom>
          <a:solidFill>
            <a:srgbClr val="65BA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BFD0A112-AC4C-DF0B-C376-86F36056402B}"/>
              </a:ext>
            </a:extLst>
          </p:cNvPr>
          <p:cNvSpPr txBox="1"/>
          <p:nvPr/>
        </p:nvSpPr>
        <p:spPr>
          <a:xfrm>
            <a:off x="8788727" y="1655388"/>
            <a:ext cx="2741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err="1"/>
              <a:t>Known</a:t>
            </a:r>
            <a:r>
              <a:rPr lang="fr-FR"/>
              <a:t> FP distributions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76AA1DBF-B8C9-8B0E-4067-FB56BBF1B6F6}"/>
              </a:ext>
            </a:extLst>
          </p:cNvPr>
          <p:cNvSpPr txBox="1"/>
          <p:nvPr/>
        </p:nvSpPr>
        <p:spPr>
          <a:xfrm>
            <a:off x="6012739" y="2945974"/>
            <a:ext cx="1072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>
                <a:solidFill>
                  <a:srgbClr val="FF0105"/>
                </a:solidFill>
              </a:rPr>
              <a:t>Q ?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91896103-0544-1269-124E-9B48E22F6506}"/>
              </a:ext>
            </a:extLst>
          </p:cNvPr>
          <p:cNvSpPr txBox="1"/>
          <p:nvPr/>
        </p:nvSpPr>
        <p:spPr>
          <a:xfrm>
            <a:off x="267529" y="4775532"/>
            <a:ext cx="11078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err="1"/>
              <a:t>Adiabatic</a:t>
            </a:r>
            <a:r>
              <a:rPr lang="fr-FR"/>
              <a:t> </a:t>
            </a:r>
            <a:r>
              <a:rPr lang="fr-FR" err="1"/>
              <a:t>assumption</a:t>
            </a:r>
            <a:r>
              <a:rPr lang="fr-FR"/>
              <a:t> </a:t>
            </a:r>
            <a:r>
              <a:rPr lang="fr-FR">
                <a:sym typeface="Wingdings" pitchFamily="2" charset="2"/>
              </a:rPr>
              <a:t> (</a:t>
            </a:r>
            <a:r>
              <a:rPr lang="fr-FR" err="1">
                <a:sym typeface="Wingdings" pitchFamily="2" charset="2"/>
              </a:rPr>
              <a:t>E</a:t>
            </a:r>
            <a:r>
              <a:rPr lang="fr-FR" baseline="-25000" err="1">
                <a:sym typeface="Wingdings" pitchFamily="2" charset="2"/>
              </a:rPr>
              <a:t>start</a:t>
            </a:r>
            <a:r>
              <a:rPr lang="fr-FR" err="1">
                <a:sym typeface="Wingdings" pitchFamily="2" charset="2"/>
              </a:rPr>
              <a:t>,Q</a:t>
            </a:r>
            <a:r>
              <a:rPr lang="fr-FR" baseline="-25000" err="1">
                <a:sym typeface="Wingdings" pitchFamily="2" charset="2"/>
              </a:rPr>
              <a:t>start</a:t>
            </a:r>
            <a:r>
              <a:rPr lang="fr-FR">
                <a:sym typeface="Wingdings" pitchFamily="2" charset="2"/>
              </a:rPr>
              <a:t>) = (</a:t>
            </a:r>
            <a:r>
              <a:rPr lang="fr-FR" err="1">
                <a:sym typeface="Wingdings" pitchFamily="2" charset="2"/>
              </a:rPr>
              <a:t>E</a:t>
            </a:r>
            <a:r>
              <a:rPr lang="fr-FR" baseline="-25000" err="1">
                <a:sym typeface="Wingdings" pitchFamily="2" charset="2"/>
              </a:rPr>
              <a:t>f</a:t>
            </a:r>
            <a:r>
              <a:rPr lang="fr-FR" err="1">
                <a:sym typeface="Wingdings" pitchFamily="2" charset="2"/>
              </a:rPr>
              <a:t>,Q</a:t>
            </a:r>
            <a:r>
              <a:rPr lang="fr-FR" baseline="-25000" err="1">
                <a:sym typeface="Wingdings" pitchFamily="2" charset="2"/>
              </a:rPr>
              <a:t>f</a:t>
            </a:r>
            <a:r>
              <a:rPr lang="fr-FR">
                <a:sym typeface="Wingdings" pitchFamily="2" charset="2"/>
              </a:rPr>
              <a:t>)  Set </a:t>
            </a:r>
            <a:r>
              <a:rPr lang="fr-FR" err="1">
                <a:sym typeface="Wingdings" pitchFamily="2" charset="2"/>
              </a:rPr>
              <a:t>parameters</a:t>
            </a:r>
            <a:r>
              <a:rPr lang="fr-FR">
                <a:sym typeface="Wingdings" pitchFamily="2" charset="2"/>
              </a:rPr>
              <a:t> to </a:t>
            </a:r>
            <a:r>
              <a:rPr lang="fr-FR" err="1">
                <a:sym typeface="Wingdings" pitchFamily="2" charset="2"/>
              </a:rPr>
              <a:t>retrieve</a:t>
            </a:r>
            <a:r>
              <a:rPr lang="fr-FR">
                <a:sym typeface="Wingdings" pitchFamily="2" charset="2"/>
              </a:rPr>
              <a:t> the final distribution</a:t>
            </a:r>
            <a:endParaRPr lang="fr-FR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0BA0007-38E6-B40C-B169-C48D78EEB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36</a:t>
            </a:fld>
            <a:endParaRPr lang="fr-FR"/>
          </a:p>
        </p:txBody>
      </p:sp>
      <p:sp>
        <p:nvSpPr>
          <p:cNvPr id="4" name="ZoneTexte 9">
            <a:extLst>
              <a:ext uri="{FF2B5EF4-FFF2-40B4-BE49-F238E27FC236}">
                <a16:creationId xmlns:a16="http://schemas.microsoft.com/office/drawing/2014/main" id="{306552C0-E8BE-10C9-3EA1-3FB041616DDC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</a:rPr>
              <a:t>AGFA : transmission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AB5F47-38C9-F89F-9E41-90F187C797DF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A54887F-D55E-0A00-7DE1-81D13452E503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5AB5AC1-6358-7E6F-1BE2-A293D4526536}"/>
              </a:ext>
            </a:extLst>
          </p:cNvPr>
          <p:cNvSpPr/>
          <p:nvPr/>
        </p:nvSpPr>
        <p:spPr>
          <a:xfrm>
            <a:off x="11366671" y="6094179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506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B6D246-1785-165C-9752-7ABE58553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722CBC3F-AF04-3A62-ABD4-B951F8C044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24" y="693845"/>
            <a:ext cx="7023687" cy="4810410"/>
          </a:xfrm>
          <a:prstGeom prst="rect">
            <a:avLst/>
          </a:prstGeom>
        </p:spPr>
      </p:pic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1E1B6A2-1E67-8B7C-96B1-B2E954B42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7CD218B2-A202-8904-6A18-F76341A1F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/>
              <a:t>Assumptions :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94C8AFD-DA1A-B4CA-F55B-E09094F17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102" name="ZoneTexte 101">
            <a:extLst>
              <a:ext uri="{FF2B5EF4-FFF2-40B4-BE49-F238E27FC236}">
                <a16:creationId xmlns:a16="http://schemas.microsoft.com/office/drawing/2014/main" id="{0F9CBAC1-B78C-B78D-B5D8-B59B6C944A8A}"/>
              </a:ext>
            </a:extLst>
          </p:cNvPr>
          <p:cNvSpPr txBox="1"/>
          <p:nvPr/>
        </p:nvSpPr>
        <p:spPr>
          <a:xfrm>
            <a:off x="6096000" y="4877512"/>
            <a:ext cx="565945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600"/>
          </a:p>
          <a:p>
            <a:pPr marL="342900" indent="-342900">
              <a:buFont typeface="+mj-lt"/>
              <a:buAutoNum type="arabicParenR"/>
            </a:pPr>
            <a:endParaRPr lang="fr-FR" sz="1600"/>
          </a:p>
          <a:p>
            <a:pPr marL="342900" indent="-342900">
              <a:buFont typeface="+mj-lt"/>
              <a:buAutoNum type="arabicParenR"/>
            </a:pPr>
            <a:r>
              <a:rPr lang="fr-FR" sz="1600"/>
              <a:t>All transitions not in the g.s. </a:t>
            </a:r>
            <a:r>
              <a:rPr lang="fr-FR" sz="1600" err="1"/>
              <a:t>rotational</a:t>
            </a:r>
            <a:r>
              <a:rPr lang="fr-FR" sz="1600"/>
              <a:t> band are </a:t>
            </a:r>
            <a:r>
              <a:rPr lang="fr-FR" sz="1600" err="1"/>
              <a:t>neglected</a:t>
            </a:r>
            <a:endParaRPr lang="fr-FR" sz="1600"/>
          </a:p>
          <a:p>
            <a:pPr marL="342900" indent="-342900">
              <a:buFont typeface="+mj-lt"/>
              <a:buAutoNum type="arabicParenR"/>
            </a:pPr>
            <a:endParaRPr lang="fr-FR" sz="1600"/>
          </a:p>
          <a:p>
            <a:pPr marL="342900" indent="-342900">
              <a:buFont typeface="+mj-lt"/>
              <a:buAutoNum type="arabicParenR"/>
            </a:pPr>
            <a:r>
              <a:rPr lang="fr-FR" sz="1600"/>
              <a:t>All </a:t>
            </a:r>
            <a:r>
              <a:rPr lang="fr-FR" sz="1600" err="1"/>
              <a:t>products</a:t>
            </a:r>
            <a:r>
              <a:rPr lang="fr-FR" sz="1600"/>
              <a:t> are at least </a:t>
            </a:r>
            <a:r>
              <a:rPr lang="fr-FR" sz="1600" err="1"/>
              <a:t>excited</a:t>
            </a:r>
            <a:r>
              <a:rPr lang="fr-FR" sz="1600"/>
              <a:t> up to the </a:t>
            </a:r>
            <a:r>
              <a:rPr lang="fr-FR" sz="1600" err="1"/>
              <a:t>highest</a:t>
            </a:r>
            <a:r>
              <a:rPr lang="fr-FR" sz="1600"/>
              <a:t> </a:t>
            </a:r>
            <a:r>
              <a:rPr lang="fr-FR" sz="1600" err="1"/>
              <a:t>considered</a:t>
            </a:r>
            <a:r>
              <a:rPr lang="fr-FR" sz="1600"/>
              <a:t> state in the triplet</a:t>
            </a:r>
          </a:p>
          <a:p>
            <a:endParaRPr lang="en-US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7A45BFA-D24D-B1A1-10D2-123581B5FF46}"/>
              </a:ext>
            </a:extLst>
          </p:cNvPr>
          <p:cNvSpPr txBox="1"/>
          <p:nvPr/>
        </p:nvSpPr>
        <p:spPr>
          <a:xfrm>
            <a:off x="1236036" y="5724324"/>
            <a:ext cx="47418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fr-FR" sz="1600"/>
              <a:t>Transmission </a:t>
            </a:r>
            <a:r>
              <a:rPr lang="fr-FR" sz="1600" err="1"/>
              <a:t>evaluated</a:t>
            </a:r>
            <a:r>
              <a:rPr lang="fr-FR" sz="1600"/>
              <a:t> </a:t>
            </a:r>
            <a:r>
              <a:rPr lang="fr-FR" sz="1600" err="1"/>
              <a:t>with</a:t>
            </a:r>
            <a:r>
              <a:rPr lang="fr-FR" sz="1600"/>
              <a:t> simulations</a:t>
            </a:r>
          </a:p>
        </p:txBody>
      </p:sp>
      <p:pic>
        <p:nvPicPr>
          <p:cNvPr id="57" name="Image 56">
            <a:extLst>
              <a:ext uri="{FF2B5EF4-FFF2-40B4-BE49-F238E27FC236}">
                <a16:creationId xmlns:a16="http://schemas.microsoft.com/office/drawing/2014/main" id="{8BFBC266-E4A6-3059-3486-E283D7C4F2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9812" y="1386348"/>
            <a:ext cx="2510290" cy="4215140"/>
          </a:xfrm>
          <a:prstGeom prst="rect">
            <a:avLst/>
          </a:prstGeom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02EB8FB8-3228-B431-3577-8B745154FDEA}"/>
              </a:ext>
            </a:extLst>
          </p:cNvPr>
          <p:cNvSpPr/>
          <p:nvPr/>
        </p:nvSpPr>
        <p:spPr>
          <a:xfrm>
            <a:off x="6477000" y="4485097"/>
            <a:ext cx="914400" cy="3924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521786-E312-432E-6448-1E172D060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37</a:t>
            </a:fld>
            <a:endParaRPr lang="fr-FR"/>
          </a:p>
        </p:txBody>
      </p:sp>
      <p:sp>
        <p:nvSpPr>
          <p:cNvPr id="13" name="ZoneTexte 9">
            <a:extLst>
              <a:ext uri="{FF2B5EF4-FFF2-40B4-BE49-F238E27FC236}">
                <a16:creationId xmlns:a16="http://schemas.microsoft.com/office/drawing/2014/main" id="{E3927C4A-1D18-5BAC-5663-07744EF2A42D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</a:rPr>
              <a:t>Assumptions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A7813EF-0C24-3DA2-1A0F-3A72598403DE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66D0346-51A5-B7B8-1CAD-A793A17486B8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6C395F2-973E-6346-8F10-CE05036872F3}"/>
              </a:ext>
            </a:extLst>
          </p:cNvPr>
          <p:cNvSpPr/>
          <p:nvPr/>
        </p:nvSpPr>
        <p:spPr>
          <a:xfrm>
            <a:off x="11366671" y="6094179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56826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BE1F9-220E-697E-C122-8E7D108EA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209C25D4-A900-C785-DB0E-7D0B5D1EF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89"/>
          <a:stretch/>
        </p:blipFill>
        <p:spPr>
          <a:xfrm>
            <a:off x="6776884" y="833929"/>
            <a:ext cx="4916188" cy="2560895"/>
          </a:xfrm>
          <a:prstGeom prst="rect">
            <a:avLst/>
          </a:prstGeom>
        </p:spPr>
      </p:pic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B1ACA8D-AE58-2800-F8F4-FC993C569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cxnSp>
        <p:nvCxnSpPr>
          <p:cNvPr id="68" name="Connecteur droit avec flèche 67">
            <a:extLst>
              <a:ext uri="{FF2B5EF4-FFF2-40B4-BE49-F238E27FC236}">
                <a16:creationId xmlns:a16="http://schemas.microsoft.com/office/drawing/2014/main" id="{628CD735-EC74-5CD4-3050-FB0F417D1A6F}"/>
              </a:ext>
            </a:extLst>
          </p:cNvPr>
          <p:cNvCxnSpPr>
            <a:cxnSpLocks/>
          </p:cNvCxnSpPr>
          <p:nvPr/>
        </p:nvCxnSpPr>
        <p:spPr>
          <a:xfrm flipV="1">
            <a:off x="3527396" y="5042315"/>
            <a:ext cx="6422158" cy="92653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0" name="Rectangle : coins arrondis 69">
            <a:extLst>
              <a:ext uri="{FF2B5EF4-FFF2-40B4-BE49-F238E27FC236}">
                <a16:creationId xmlns:a16="http://schemas.microsoft.com/office/drawing/2014/main" id="{D643884C-5E6B-D76C-C16E-67C223113DF2}"/>
              </a:ext>
            </a:extLst>
          </p:cNvPr>
          <p:cNvSpPr/>
          <p:nvPr/>
        </p:nvSpPr>
        <p:spPr>
          <a:xfrm>
            <a:off x="8441633" y="3490664"/>
            <a:ext cx="764088" cy="242787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7" name="ZoneTexte 86">
            <a:extLst>
              <a:ext uri="{FF2B5EF4-FFF2-40B4-BE49-F238E27FC236}">
                <a16:creationId xmlns:a16="http://schemas.microsoft.com/office/drawing/2014/main" id="{ED4E6A0E-00AB-19E7-BD6D-6E2BAFD156B5}"/>
              </a:ext>
            </a:extLst>
          </p:cNvPr>
          <p:cNvSpPr txBox="1"/>
          <p:nvPr/>
        </p:nvSpPr>
        <p:spPr>
          <a:xfrm>
            <a:off x="9909061" y="4866523"/>
            <a:ext cx="889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err="1"/>
              <a:t>E</a:t>
            </a:r>
            <a:r>
              <a:rPr lang="fr-FR" baseline="-25000" err="1"/>
              <a:t>dssd</a:t>
            </a:r>
            <a:endParaRPr lang="fr-FR" baseline="-25000"/>
          </a:p>
        </p:txBody>
      </p:sp>
      <p:sp>
        <p:nvSpPr>
          <p:cNvPr id="88" name="ZoneTexte 87">
            <a:extLst>
              <a:ext uri="{FF2B5EF4-FFF2-40B4-BE49-F238E27FC236}">
                <a16:creationId xmlns:a16="http://schemas.microsoft.com/office/drawing/2014/main" id="{122F64CD-911E-A5EF-0E79-894A27F2D440}"/>
              </a:ext>
            </a:extLst>
          </p:cNvPr>
          <p:cNvSpPr txBox="1"/>
          <p:nvPr/>
        </p:nvSpPr>
        <p:spPr>
          <a:xfrm>
            <a:off x="8600135" y="5380566"/>
            <a:ext cx="889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ΔE</a:t>
            </a:r>
          </a:p>
        </p:txBody>
      </p:sp>
      <p:cxnSp>
        <p:nvCxnSpPr>
          <p:cNvPr id="90" name="Connecteur droit avec flèche 89">
            <a:extLst>
              <a:ext uri="{FF2B5EF4-FFF2-40B4-BE49-F238E27FC236}">
                <a16:creationId xmlns:a16="http://schemas.microsoft.com/office/drawing/2014/main" id="{A48823B6-7565-D0A4-8441-A1E1B46EA8A6}"/>
              </a:ext>
            </a:extLst>
          </p:cNvPr>
          <p:cNvCxnSpPr>
            <a:cxnSpLocks/>
          </p:cNvCxnSpPr>
          <p:nvPr/>
        </p:nvCxnSpPr>
        <p:spPr>
          <a:xfrm flipH="1">
            <a:off x="8441632" y="5309411"/>
            <a:ext cx="76408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Connecteur droit avec flèche 90">
            <a:extLst>
              <a:ext uri="{FF2B5EF4-FFF2-40B4-BE49-F238E27FC236}">
                <a16:creationId xmlns:a16="http://schemas.microsoft.com/office/drawing/2014/main" id="{BE5F2269-C917-AD04-EC16-D8C575BC3CEE}"/>
              </a:ext>
            </a:extLst>
          </p:cNvPr>
          <p:cNvCxnSpPr>
            <a:cxnSpLocks/>
          </p:cNvCxnSpPr>
          <p:nvPr/>
        </p:nvCxnSpPr>
        <p:spPr>
          <a:xfrm flipV="1">
            <a:off x="8349633" y="5291507"/>
            <a:ext cx="0" cy="6571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2" name="ZoneTexte 91">
            <a:extLst>
              <a:ext uri="{FF2B5EF4-FFF2-40B4-BE49-F238E27FC236}">
                <a16:creationId xmlns:a16="http://schemas.microsoft.com/office/drawing/2014/main" id="{10E74ACE-0237-B379-0913-9ACDAD36100D}"/>
              </a:ext>
            </a:extLst>
          </p:cNvPr>
          <p:cNvSpPr txBox="1"/>
          <p:nvPr/>
        </p:nvSpPr>
        <p:spPr>
          <a:xfrm>
            <a:off x="7996804" y="5437624"/>
            <a:ext cx="889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X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C50359D-424A-4827-B569-69FE4E661B50}"/>
              </a:ext>
            </a:extLst>
          </p:cNvPr>
          <p:cNvSpPr txBox="1"/>
          <p:nvPr/>
        </p:nvSpPr>
        <p:spPr>
          <a:xfrm>
            <a:off x="9625925" y="5263391"/>
            <a:ext cx="9945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/>
              <a:t>DSSD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FA4C2C2-024E-B412-A556-120D2AB25A2D}"/>
              </a:ext>
            </a:extLst>
          </p:cNvPr>
          <p:cNvSpPr txBox="1"/>
          <p:nvPr/>
        </p:nvSpPr>
        <p:spPr>
          <a:xfrm>
            <a:off x="8461380" y="5902796"/>
            <a:ext cx="9945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/>
              <a:t>MWPC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2CA73FAD-0DD6-81F5-BC09-28516C572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A334127-F75A-9302-6D37-68EFA26A10E9}"/>
              </a:ext>
            </a:extLst>
          </p:cNvPr>
          <p:cNvSpPr txBox="1"/>
          <p:nvPr/>
        </p:nvSpPr>
        <p:spPr>
          <a:xfrm rot="21159910">
            <a:off x="5388233" y="5531552"/>
            <a:ext cx="2388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FF0000"/>
                </a:solidFill>
              </a:rPr>
              <a:t>MNT </a:t>
            </a:r>
            <a:r>
              <a:rPr lang="fr-FR" err="1">
                <a:solidFill>
                  <a:srgbClr val="FF0000"/>
                </a:solidFill>
              </a:rPr>
              <a:t>products</a:t>
            </a:r>
            <a:endParaRPr lang="fr-FR">
              <a:solidFill>
                <a:srgbClr val="FF0000"/>
              </a:solidFill>
            </a:endParaRPr>
          </a:p>
        </p:txBody>
      </p:sp>
      <p:sp>
        <p:nvSpPr>
          <p:cNvPr id="16" name="Triangle 15">
            <a:extLst>
              <a:ext uri="{FF2B5EF4-FFF2-40B4-BE49-F238E27FC236}">
                <a16:creationId xmlns:a16="http://schemas.microsoft.com/office/drawing/2014/main" id="{AB6E2DE7-9775-F483-B9E8-C0CC592A6FA2}"/>
              </a:ext>
            </a:extLst>
          </p:cNvPr>
          <p:cNvSpPr/>
          <p:nvPr/>
        </p:nvSpPr>
        <p:spPr>
          <a:xfrm>
            <a:off x="2610853" y="5437624"/>
            <a:ext cx="1082842" cy="803726"/>
          </a:xfrm>
          <a:prstGeom prst="triangle">
            <a:avLst/>
          </a:prstGeom>
          <a:solidFill>
            <a:srgbClr val="4E81B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BA01C5A8-BD7F-471A-065E-FDB7F6BFE793}"/>
              </a:ext>
            </a:extLst>
          </p:cNvPr>
          <p:cNvCxnSpPr>
            <a:cxnSpLocks/>
          </p:cNvCxnSpPr>
          <p:nvPr/>
        </p:nvCxnSpPr>
        <p:spPr>
          <a:xfrm>
            <a:off x="1776775" y="5989761"/>
            <a:ext cx="97332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31AA3DAE-AB3B-CFE4-3AE1-244DC811095A}"/>
              </a:ext>
            </a:extLst>
          </p:cNvPr>
          <p:cNvSpPr txBox="1"/>
          <p:nvPr/>
        </p:nvSpPr>
        <p:spPr>
          <a:xfrm>
            <a:off x="2760456" y="5787531"/>
            <a:ext cx="1998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AGFA</a:t>
            </a:r>
            <a:endParaRPr lang="fr-FR" baseline="-2500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45BA10E-0A3E-A847-06D9-260169A512F4}"/>
              </a:ext>
            </a:extLst>
          </p:cNvPr>
          <p:cNvSpPr txBox="1"/>
          <p:nvPr/>
        </p:nvSpPr>
        <p:spPr>
          <a:xfrm>
            <a:off x="714305" y="1096497"/>
            <a:ext cx="53816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u="sng"/>
              <a:t>5 observables for </a:t>
            </a:r>
            <a:r>
              <a:rPr lang="fr-FR" sz="2000" u="sng" err="1"/>
              <a:t>this</a:t>
            </a:r>
            <a:r>
              <a:rPr lang="fr-FR" sz="2000" u="sng"/>
              <a:t> </a:t>
            </a:r>
            <a:r>
              <a:rPr lang="fr-FR" sz="2000" u="sng" err="1"/>
              <a:t>study</a:t>
            </a:r>
            <a:r>
              <a:rPr lang="fr-FR" sz="2000" u="sng"/>
              <a:t>:</a:t>
            </a:r>
          </a:p>
          <a:p>
            <a:endParaRPr lang="fr-FR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/>
              <a:t>Energy </a:t>
            </a:r>
            <a:r>
              <a:rPr lang="fr-FR" err="1"/>
              <a:t>loss</a:t>
            </a:r>
            <a:r>
              <a:rPr lang="fr-FR"/>
              <a:t> in the PPAC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/>
              <a:t>Horizontal Position of </a:t>
            </a:r>
            <a:r>
              <a:rPr lang="fr-FR" err="1"/>
              <a:t>nuclei</a:t>
            </a:r>
            <a:r>
              <a:rPr lang="fr-FR"/>
              <a:t> in the PPAC (X)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/>
              <a:t>Implantation </a:t>
            </a:r>
            <a:r>
              <a:rPr lang="fr-FR" err="1"/>
              <a:t>energy</a:t>
            </a:r>
            <a:r>
              <a:rPr lang="fr-FR"/>
              <a:t> in the DSSD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/>
          </a:p>
          <a:p>
            <a:endParaRPr lang="fr-FR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B481BE1-1AF1-15CC-55BA-25EA04998E8F}"/>
              </a:ext>
            </a:extLst>
          </p:cNvPr>
          <p:cNvCxnSpPr>
            <a:cxnSpLocks/>
          </p:cNvCxnSpPr>
          <p:nvPr/>
        </p:nvCxnSpPr>
        <p:spPr>
          <a:xfrm flipV="1">
            <a:off x="9947214" y="4266595"/>
            <a:ext cx="2340" cy="1024912"/>
          </a:xfrm>
          <a:prstGeom prst="line">
            <a:avLst/>
          </a:prstGeom>
          <a:ln w="635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Accolade fermante 12">
            <a:extLst>
              <a:ext uri="{FF2B5EF4-FFF2-40B4-BE49-F238E27FC236}">
                <a16:creationId xmlns:a16="http://schemas.microsoft.com/office/drawing/2014/main" id="{B14EBBA3-4417-210E-C2DE-21F2C09F6816}"/>
              </a:ext>
            </a:extLst>
          </p:cNvPr>
          <p:cNvSpPr/>
          <p:nvPr/>
        </p:nvSpPr>
        <p:spPr>
          <a:xfrm rot="5400000">
            <a:off x="3130274" y="-48008"/>
            <a:ext cx="462485" cy="5381695"/>
          </a:xfrm>
          <a:prstGeom prst="rightBrace">
            <a:avLst>
              <a:gd name="adj1" fmla="val 10057"/>
              <a:gd name="adj2" fmla="val 50000"/>
            </a:avLst>
          </a:prstGeom>
          <a:ln w="38100">
            <a:solidFill>
              <a:srgbClr val="65B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A6639E6-D8FB-9EB5-A85C-0D98ECD76ECA}"/>
              </a:ext>
            </a:extLst>
          </p:cNvPr>
          <p:cNvSpPr txBox="1"/>
          <p:nvPr/>
        </p:nvSpPr>
        <p:spPr>
          <a:xfrm>
            <a:off x="3010928" y="2835434"/>
            <a:ext cx="1365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err="1">
                <a:solidFill>
                  <a:srgbClr val="65BA5A"/>
                </a:solidFill>
              </a:rPr>
              <a:t>Nuclei</a:t>
            </a:r>
            <a:r>
              <a:rPr lang="fr-FR">
                <a:solidFill>
                  <a:srgbClr val="65BA5A"/>
                </a:solidFill>
              </a:rPr>
              <a:t> selection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05E55EC8-AE1B-7EDC-E817-CACA88ECE4FD}"/>
              </a:ext>
            </a:extLst>
          </p:cNvPr>
          <p:cNvSpPr/>
          <p:nvPr/>
        </p:nvSpPr>
        <p:spPr>
          <a:xfrm>
            <a:off x="7432571" y="3922652"/>
            <a:ext cx="3566763" cy="2349774"/>
          </a:xfrm>
          <a:prstGeom prst="ellipse">
            <a:avLst/>
          </a:prstGeom>
          <a:noFill/>
          <a:ln w="127000">
            <a:solidFill>
              <a:srgbClr val="65BA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A2E588-681B-84CB-ECEA-CD3F437EB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38</a:t>
            </a:fld>
            <a:endParaRPr lang="fr-FR"/>
          </a:p>
        </p:txBody>
      </p:sp>
      <p:sp>
        <p:nvSpPr>
          <p:cNvPr id="15" name="ZoneTexte 9">
            <a:extLst>
              <a:ext uri="{FF2B5EF4-FFF2-40B4-BE49-F238E27FC236}">
                <a16:creationId xmlns:a16="http://schemas.microsoft.com/office/drawing/2014/main" id="{E5050A4F-71D7-352D-1937-C7C393C3A32C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</a:rPr>
              <a:t>U-like </a:t>
            </a:r>
            <a:r>
              <a:rPr lang="fr-FR" sz="4000" err="1">
                <a:solidFill>
                  <a:schemeClr val="bg1"/>
                </a:solidFill>
              </a:rPr>
              <a:t>nuclei</a:t>
            </a:r>
            <a:r>
              <a:rPr lang="fr-FR" sz="4000">
                <a:solidFill>
                  <a:schemeClr val="bg1"/>
                </a:solidFill>
              </a:rPr>
              <a:t> </a:t>
            </a:r>
            <a:r>
              <a:rPr lang="fr-FR" sz="4000" err="1">
                <a:solidFill>
                  <a:schemeClr val="bg1"/>
                </a:solidFill>
              </a:rPr>
              <a:t>selection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73407C9-E58C-A1DE-7B90-657AE868F4DF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262D54-2BF6-A559-4E27-151273BCA426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6A5C85B-09C2-CE2E-8310-66EF6B6FA78E}"/>
              </a:ext>
            </a:extLst>
          </p:cNvPr>
          <p:cNvSpPr/>
          <p:nvPr/>
        </p:nvSpPr>
        <p:spPr>
          <a:xfrm>
            <a:off x="11366671" y="6094179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19095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A8BD9B2C-DC58-C75B-0977-F3D16832A5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" t="3592" r="2910"/>
          <a:stretch/>
        </p:blipFill>
        <p:spPr>
          <a:xfrm>
            <a:off x="7277810" y="1042157"/>
            <a:ext cx="4913767" cy="2498453"/>
          </a:xfrm>
          <a:prstGeom prst="rect">
            <a:avLst/>
          </a:prstGeom>
        </p:spPr>
      </p:pic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B7D443D-AEB6-DC33-3EC2-01CD79BC4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BCD6B7DF-2D0F-2529-B5D7-E47BFC9C9710}"/>
              </a:ext>
            </a:extLst>
          </p:cNvPr>
          <p:cNvSpPr txBox="1"/>
          <p:nvPr/>
        </p:nvSpPr>
        <p:spPr>
          <a:xfrm>
            <a:off x="714305" y="1096497"/>
            <a:ext cx="5381695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u="sng"/>
              <a:t>5 observables for </a:t>
            </a:r>
            <a:r>
              <a:rPr lang="fr-FR" sz="2000" u="sng" err="1"/>
              <a:t>this</a:t>
            </a:r>
            <a:r>
              <a:rPr lang="fr-FR" sz="2000" u="sng"/>
              <a:t> </a:t>
            </a:r>
            <a:r>
              <a:rPr lang="fr-FR" sz="2000" u="sng" err="1"/>
              <a:t>study</a:t>
            </a:r>
            <a:r>
              <a:rPr lang="fr-FR" sz="2000" u="sng"/>
              <a:t>:</a:t>
            </a:r>
          </a:p>
          <a:p>
            <a:endParaRPr lang="fr-FR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/>
              <a:t>Energy </a:t>
            </a:r>
            <a:r>
              <a:rPr lang="fr-FR" err="1"/>
              <a:t>loss</a:t>
            </a:r>
            <a:r>
              <a:rPr lang="fr-FR"/>
              <a:t> in the PPAC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/>
              <a:t>Horizontal Position of </a:t>
            </a:r>
            <a:r>
              <a:rPr lang="fr-FR" err="1"/>
              <a:t>nuclei</a:t>
            </a:r>
            <a:r>
              <a:rPr lang="fr-FR"/>
              <a:t> in the PPAC (X)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/>
              <a:t>Implantation </a:t>
            </a:r>
            <a:r>
              <a:rPr lang="fr-FR" err="1"/>
              <a:t>energy</a:t>
            </a:r>
            <a:r>
              <a:rPr lang="fr-FR"/>
              <a:t> in the DSSD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/>
              <a:t>Time of flight (</a:t>
            </a:r>
            <a:r>
              <a:rPr lang="fr-FR" err="1"/>
              <a:t>ToF</a:t>
            </a:r>
            <a:r>
              <a:rPr lang="fr-FR"/>
              <a:t>) </a:t>
            </a:r>
            <a:r>
              <a:rPr lang="fr-FR" err="1"/>
              <a:t>between</a:t>
            </a:r>
            <a:r>
              <a:rPr lang="fr-FR"/>
              <a:t> </a:t>
            </a:r>
            <a:r>
              <a:rPr lang="fr-FR" err="1"/>
              <a:t>nuclei</a:t>
            </a:r>
            <a:r>
              <a:rPr lang="fr-FR"/>
              <a:t> </a:t>
            </a:r>
            <a:r>
              <a:rPr lang="fr-FR" err="1"/>
              <a:t>entering</a:t>
            </a:r>
            <a:r>
              <a:rPr lang="fr-FR"/>
              <a:t> the PPAC and the </a:t>
            </a:r>
            <a:r>
              <a:rPr lang="fr-FR" err="1"/>
              <a:t>Ɣ</a:t>
            </a:r>
            <a:r>
              <a:rPr lang="fr-FR"/>
              <a:t>-rays </a:t>
            </a:r>
            <a:r>
              <a:rPr lang="fr-FR" err="1"/>
              <a:t>they</a:t>
            </a:r>
            <a:r>
              <a:rPr lang="fr-FR"/>
              <a:t> </a:t>
            </a:r>
            <a:r>
              <a:rPr lang="fr-FR" err="1"/>
              <a:t>emitted</a:t>
            </a:r>
            <a:r>
              <a:rPr lang="fr-FR"/>
              <a:t> in </a:t>
            </a:r>
            <a:r>
              <a:rPr lang="fr-FR" err="1"/>
              <a:t>Gammasphere</a:t>
            </a:r>
            <a:r>
              <a:rPr lang="fr-FR"/>
              <a:t>  </a:t>
            </a:r>
          </a:p>
          <a:p>
            <a:endParaRPr lang="fr-FR"/>
          </a:p>
          <a:p>
            <a:endParaRPr lang="fr-FR"/>
          </a:p>
        </p:txBody>
      </p:sp>
      <p:cxnSp>
        <p:nvCxnSpPr>
          <p:cNvPr id="68" name="Connecteur droit avec flèche 67">
            <a:extLst>
              <a:ext uri="{FF2B5EF4-FFF2-40B4-BE49-F238E27FC236}">
                <a16:creationId xmlns:a16="http://schemas.microsoft.com/office/drawing/2014/main" id="{E80152E7-9643-B171-0FB4-961553525235}"/>
              </a:ext>
            </a:extLst>
          </p:cNvPr>
          <p:cNvCxnSpPr>
            <a:cxnSpLocks/>
          </p:cNvCxnSpPr>
          <p:nvPr/>
        </p:nvCxnSpPr>
        <p:spPr>
          <a:xfrm flipV="1">
            <a:off x="3527396" y="5042315"/>
            <a:ext cx="6422158" cy="92653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0" name="Rectangle : coins arrondis 69">
            <a:extLst>
              <a:ext uri="{FF2B5EF4-FFF2-40B4-BE49-F238E27FC236}">
                <a16:creationId xmlns:a16="http://schemas.microsoft.com/office/drawing/2014/main" id="{3DEE5319-508D-0847-B90D-405EAE809726}"/>
              </a:ext>
            </a:extLst>
          </p:cNvPr>
          <p:cNvSpPr/>
          <p:nvPr/>
        </p:nvSpPr>
        <p:spPr>
          <a:xfrm>
            <a:off x="8441633" y="3490664"/>
            <a:ext cx="764088" cy="242787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1" name="Groupe 70">
            <a:extLst>
              <a:ext uri="{FF2B5EF4-FFF2-40B4-BE49-F238E27FC236}">
                <a16:creationId xmlns:a16="http://schemas.microsoft.com/office/drawing/2014/main" id="{9AFF5581-F543-82E3-D789-B2343CCF5BE2}"/>
              </a:ext>
            </a:extLst>
          </p:cNvPr>
          <p:cNvGrpSpPr/>
          <p:nvPr/>
        </p:nvGrpSpPr>
        <p:grpSpPr>
          <a:xfrm rot="19923099">
            <a:off x="1345389" y="4568898"/>
            <a:ext cx="165734" cy="1495634"/>
            <a:chOff x="1640910" y="4039101"/>
            <a:chExt cx="526097" cy="1333967"/>
          </a:xfrm>
        </p:grpSpPr>
        <p:grpSp>
          <p:nvGrpSpPr>
            <p:cNvPr id="72" name="Groupe 71">
              <a:extLst>
                <a:ext uri="{FF2B5EF4-FFF2-40B4-BE49-F238E27FC236}">
                  <a16:creationId xmlns:a16="http://schemas.microsoft.com/office/drawing/2014/main" id="{2A527BF2-CEB1-D5D6-3358-99A10999CA29}"/>
                </a:ext>
              </a:extLst>
            </p:cNvPr>
            <p:cNvGrpSpPr/>
            <p:nvPr/>
          </p:nvGrpSpPr>
          <p:grpSpPr>
            <a:xfrm>
              <a:off x="1853855" y="4472551"/>
              <a:ext cx="313150" cy="299867"/>
              <a:chOff x="1853855" y="4472551"/>
              <a:chExt cx="313150" cy="299867"/>
            </a:xfrm>
          </p:grpSpPr>
          <p:cxnSp>
            <p:nvCxnSpPr>
              <p:cNvPr id="81" name="Connecteur en arc 80">
                <a:extLst>
                  <a:ext uri="{FF2B5EF4-FFF2-40B4-BE49-F238E27FC236}">
                    <a16:creationId xmlns:a16="http://schemas.microsoft.com/office/drawing/2014/main" id="{23C39366-C7FF-D686-1BB5-C95D0C586BEF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1853855" y="4606400"/>
                <a:ext cx="237999" cy="166018"/>
              </a:xfrm>
              <a:prstGeom prst="curvedConnector3">
                <a:avLst>
                  <a:gd name="adj1" fmla="val -155259"/>
                </a:avLst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Connecteur en arc 81">
                <a:extLst>
                  <a:ext uri="{FF2B5EF4-FFF2-40B4-BE49-F238E27FC236}">
                    <a16:creationId xmlns:a16="http://schemas.microsoft.com/office/drawing/2014/main" id="{D2F5AEF1-2147-29D9-9909-C9322E71164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853856" y="4472551"/>
                <a:ext cx="313149" cy="133849"/>
              </a:xfrm>
              <a:prstGeom prst="curvedConnector3">
                <a:avLst>
                  <a:gd name="adj1" fmla="val -58000"/>
                </a:avLst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3" name="Connecteur en arc 72">
              <a:extLst>
                <a:ext uri="{FF2B5EF4-FFF2-40B4-BE49-F238E27FC236}">
                  <a16:creationId xmlns:a16="http://schemas.microsoft.com/office/drawing/2014/main" id="{07952D97-94D2-A328-7D60-96DF5AD4EA92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1972855" y="4299893"/>
              <a:ext cx="194152" cy="172658"/>
            </a:xfrm>
            <a:prstGeom prst="curvedConnector3">
              <a:avLst>
                <a:gd name="adj1" fmla="val -143549"/>
              </a:avLst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necteur en arc 73">
              <a:extLst>
                <a:ext uri="{FF2B5EF4-FFF2-40B4-BE49-F238E27FC236}">
                  <a16:creationId xmlns:a16="http://schemas.microsoft.com/office/drawing/2014/main" id="{7BF17B4A-EEBA-C789-32BB-73CE2B1C8316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1640910" y="4039101"/>
              <a:ext cx="369524" cy="260793"/>
            </a:xfrm>
            <a:prstGeom prst="curvedConnector3">
              <a:avLst>
                <a:gd name="adj1" fmla="val 114406"/>
              </a:avLst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5" name="Groupe 74">
              <a:extLst>
                <a:ext uri="{FF2B5EF4-FFF2-40B4-BE49-F238E27FC236}">
                  <a16:creationId xmlns:a16="http://schemas.microsoft.com/office/drawing/2014/main" id="{6AF7293D-D0BD-605C-C76D-9C84B69D2660}"/>
                </a:ext>
              </a:extLst>
            </p:cNvPr>
            <p:cNvGrpSpPr/>
            <p:nvPr/>
          </p:nvGrpSpPr>
          <p:grpSpPr>
            <a:xfrm>
              <a:off x="1778704" y="4773334"/>
              <a:ext cx="313150" cy="299867"/>
              <a:chOff x="1853855" y="4472551"/>
              <a:chExt cx="313150" cy="299867"/>
            </a:xfrm>
          </p:grpSpPr>
          <p:cxnSp>
            <p:nvCxnSpPr>
              <p:cNvPr id="79" name="Connecteur en arc 78">
                <a:extLst>
                  <a:ext uri="{FF2B5EF4-FFF2-40B4-BE49-F238E27FC236}">
                    <a16:creationId xmlns:a16="http://schemas.microsoft.com/office/drawing/2014/main" id="{85DD14C5-D20B-6A5A-98FD-E30C6DA14706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1853855" y="4606400"/>
                <a:ext cx="237999" cy="166018"/>
              </a:xfrm>
              <a:prstGeom prst="curvedConnector3">
                <a:avLst>
                  <a:gd name="adj1" fmla="val -155259"/>
                </a:avLst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necteur en arc 79">
                <a:extLst>
                  <a:ext uri="{FF2B5EF4-FFF2-40B4-BE49-F238E27FC236}">
                    <a16:creationId xmlns:a16="http://schemas.microsoft.com/office/drawing/2014/main" id="{D2E31E7C-DDFD-2655-2673-9CAC97A5A89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853856" y="4472551"/>
                <a:ext cx="313149" cy="133849"/>
              </a:xfrm>
              <a:prstGeom prst="curvedConnector3">
                <a:avLst>
                  <a:gd name="adj1" fmla="val -58000"/>
                </a:avLst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" name="Groupe 75">
              <a:extLst>
                <a:ext uri="{FF2B5EF4-FFF2-40B4-BE49-F238E27FC236}">
                  <a16:creationId xmlns:a16="http://schemas.microsoft.com/office/drawing/2014/main" id="{37AFE026-5D2B-3448-4001-D7CBB539D672}"/>
                </a:ext>
              </a:extLst>
            </p:cNvPr>
            <p:cNvGrpSpPr/>
            <p:nvPr/>
          </p:nvGrpSpPr>
          <p:grpSpPr>
            <a:xfrm>
              <a:off x="1697279" y="5073201"/>
              <a:ext cx="313150" cy="299867"/>
              <a:chOff x="1853855" y="4472551"/>
              <a:chExt cx="313150" cy="299867"/>
            </a:xfrm>
          </p:grpSpPr>
          <p:cxnSp>
            <p:nvCxnSpPr>
              <p:cNvPr id="77" name="Connecteur en arc 76">
                <a:extLst>
                  <a:ext uri="{FF2B5EF4-FFF2-40B4-BE49-F238E27FC236}">
                    <a16:creationId xmlns:a16="http://schemas.microsoft.com/office/drawing/2014/main" id="{8B2454DD-E169-C486-D2A0-992DB1A55C9D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1853855" y="4606400"/>
                <a:ext cx="237999" cy="166018"/>
              </a:xfrm>
              <a:prstGeom prst="curvedConnector3">
                <a:avLst>
                  <a:gd name="adj1" fmla="val -155259"/>
                </a:avLst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Connecteur en arc 77">
                <a:extLst>
                  <a:ext uri="{FF2B5EF4-FFF2-40B4-BE49-F238E27FC236}">
                    <a16:creationId xmlns:a16="http://schemas.microsoft.com/office/drawing/2014/main" id="{71BA7878-1228-55F2-8826-F452DB06D2B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853856" y="4472551"/>
                <a:ext cx="313149" cy="133849"/>
              </a:xfrm>
              <a:prstGeom prst="curvedConnector3">
                <a:avLst>
                  <a:gd name="adj1" fmla="val -58000"/>
                </a:avLst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3" name="Rectangle 82">
            <a:extLst>
              <a:ext uri="{FF2B5EF4-FFF2-40B4-BE49-F238E27FC236}">
                <a16:creationId xmlns:a16="http://schemas.microsoft.com/office/drawing/2014/main" id="{E00FBAF0-DD1A-4FE4-D161-AB99323B49D9}"/>
              </a:ext>
            </a:extLst>
          </p:cNvPr>
          <p:cNvSpPr/>
          <p:nvPr/>
        </p:nvSpPr>
        <p:spPr>
          <a:xfrm rot="19193919">
            <a:off x="760005" y="4262941"/>
            <a:ext cx="159466" cy="46801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6" name="ZoneTexte 85">
            <a:extLst>
              <a:ext uri="{FF2B5EF4-FFF2-40B4-BE49-F238E27FC236}">
                <a16:creationId xmlns:a16="http://schemas.microsoft.com/office/drawing/2014/main" id="{9021FD90-61AF-7D4D-D7B9-02C00113733D}"/>
              </a:ext>
            </a:extLst>
          </p:cNvPr>
          <p:cNvSpPr txBox="1"/>
          <p:nvPr/>
        </p:nvSpPr>
        <p:spPr>
          <a:xfrm>
            <a:off x="1034615" y="4227646"/>
            <a:ext cx="22757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err="1"/>
              <a:t>HPGe</a:t>
            </a:r>
            <a:r>
              <a:rPr lang="fr-FR" sz="1600"/>
              <a:t> (</a:t>
            </a:r>
            <a:r>
              <a:rPr lang="fr-FR" sz="1600" err="1"/>
              <a:t>Gammasphere</a:t>
            </a:r>
            <a:r>
              <a:rPr lang="fr-FR" sz="1600"/>
              <a:t>)</a:t>
            </a:r>
          </a:p>
        </p:txBody>
      </p:sp>
      <p:sp>
        <p:nvSpPr>
          <p:cNvPr id="87" name="ZoneTexte 86">
            <a:extLst>
              <a:ext uri="{FF2B5EF4-FFF2-40B4-BE49-F238E27FC236}">
                <a16:creationId xmlns:a16="http://schemas.microsoft.com/office/drawing/2014/main" id="{8BDB3C62-CA2C-CC75-9B78-4DA964277501}"/>
              </a:ext>
            </a:extLst>
          </p:cNvPr>
          <p:cNvSpPr txBox="1"/>
          <p:nvPr/>
        </p:nvSpPr>
        <p:spPr>
          <a:xfrm>
            <a:off x="9909061" y="4877953"/>
            <a:ext cx="889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err="1"/>
              <a:t>E</a:t>
            </a:r>
            <a:r>
              <a:rPr lang="fr-FR" baseline="-25000" err="1"/>
              <a:t>dssd</a:t>
            </a:r>
            <a:endParaRPr lang="fr-FR" baseline="-25000"/>
          </a:p>
        </p:txBody>
      </p:sp>
      <p:sp>
        <p:nvSpPr>
          <p:cNvPr id="88" name="ZoneTexte 87">
            <a:extLst>
              <a:ext uri="{FF2B5EF4-FFF2-40B4-BE49-F238E27FC236}">
                <a16:creationId xmlns:a16="http://schemas.microsoft.com/office/drawing/2014/main" id="{7F4397E6-8277-8ED7-8E02-6AA1207353C7}"/>
              </a:ext>
            </a:extLst>
          </p:cNvPr>
          <p:cNvSpPr txBox="1"/>
          <p:nvPr/>
        </p:nvSpPr>
        <p:spPr>
          <a:xfrm>
            <a:off x="8600135" y="5380566"/>
            <a:ext cx="889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ΔE</a:t>
            </a:r>
          </a:p>
        </p:txBody>
      </p:sp>
      <p:cxnSp>
        <p:nvCxnSpPr>
          <p:cNvPr id="90" name="Connecteur droit avec flèche 89">
            <a:extLst>
              <a:ext uri="{FF2B5EF4-FFF2-40B4-BE49-F238E27FC236}">
                <a16:creationId xmlns:a16="http://schemas.microsoft.com/office/drawing/2014/main" id="{E20EC95F-DCB7-0D16-B111-676E45EEDC11}"/>
              </a:ext>
            </a:extLst>
          </p:cNvPr>
          <p:cNvCxnSpPr>
            <a:cxnSpLocks/>
          </p:cNvCxnSpPr>
          <p:nvPr/>
        </p:nvCxnSpPr>
        <p:spPr>
          <a:xfrm flipH="1">
            <a:off x="8441632" y="5309411"/>
            <a:ext cx="76408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Connecteur droit avec flèche 90">
            <a:extLst>
              <a:ext uri="{FF2B5EF4-FFF2-40B4-BE49-F238E27FC236}">
                <a16:creationId xmlns:a16="http://schemas.microsoft.com/office/drawing/2014/main" id="{40BF59C3-3F14-E58A-3693-BAE6FB6F478B}"/>
              </a:ext>
            </a:extLst>
          </p:cNvPr>
          <p:cNvCxnSpPr>
            <a:cxnSpLocks/>
          </p:cNvCxnSpPr>
          <p:nvPr/>
        </p:nvCxnSpPr>
        <p:spPr>
          <a:xfrm flipV="1">
            <a:off x="8349633" y="5291507"/>
            <a:ext cx="0" cy="6571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2" name="ZoneTexte 91">
            <a:extLst>
              <a:ext uri="{FF2B5EF4-FFF2-40B4-BE49-F238E27FC236}">
                <a16:creationId xmlns:a16="http://schemas.microsoft.com/office/drawing/2014/main" id="{7FE03609-C96C-0CDD-674D-E7CB33CA5A5D}"/>
              </a:ext>
            </a:extLst>
          </p:cNvPr>
          <p:cNvSpPr txBox="1"/>
          <p:nvPr/>
        </p:nvSpPr>
        <p:spPr>
          <a:xfrm>
            <a:off x="7996804" y="5437624"/>
            <a:ext cx="889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X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E4F07D3-650B-3441-E965-C0A38EC9E71C}"/>
              </a:ext>
            </a:extLst>
          </p:cNvPr>
          <p:cNvSpPr txBox="1"/>
          <p:nvPr/>
        </p:nvSpPr>
        <p:spPr>
          <a:xfrm>
            <a:off x="9625925" y="5263391"/>
            <a:ext cx="9945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/>
              <a:t>DSSD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E76A7A2-099F-5C76-5A74-5CF38AFD8036}"/>
              </a:ext>
            </a:extLst>
          </p:cNvPr>
          <p:cNvSpPr txBox="1"/>
          <p:nvPr/>
        </p:nvSpPr>
        <p:spPr>
          <a:xfrm>
            <a:off x="8461380" y="5902796"/>
            <a:ext cx="9945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/>
              <a:t>MWPC</a:t>
            </a:r>
          </a:p>
        </p:txBody>
      </p:sp>
      <p:sp>
        <p:nvSpPr>
          <p:cNvPr id="7" name="Titre 5">
            <a:extLst>
              <a:ext uri="{FF2B5EF4-FFF2-40B4-BE49-F238E27FC236}">
                <a16:creationId xmlns:a16="http://schemas.microsoft.com/office/drawing/2014/main" id="{407F78CF-5BDD-6859-8550-C9368842C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4036"/>
            <a:ext cx="10728325" cy="871827"/>
          </a:xfrm>
        </p:spPr>
        <p:txBody>
          <a:bodyPr>
            <a:normAutofit/>
          </a:bodyPr>
          <a:lstStyle/>
          <a:p>
            <a:r>
              <a:rPr lang="fr-FR"/>
              <a:t>U-like </a:t>
            </a:r>
            <a:r>
              <a:rPr lang="fr-FR" err="1"/>
              <a:t>nuclei</a:t>
            </a:r>
            <a:r>
              <a:rPr lang="fr-FR"/>
              <a:t> selection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92E6110B-8072-6C64-6BFF-CBB02ED65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945C98E-A6FA-A468-47C3-505ABA49B998}"/>
              </a:ext>
            </a:extLst>
          </p:cNvPr>
          <p:cNvSpPr txBox="1"/>
          <p:nvPr/>
        </p:nvSpPr>
        <p:spPr>
          <a:xfrm rot="21159910">
            <a:off x="5388233" y="5531552"/>
            <a:ext cx="2388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FF0000"/>
                </a:solidFill>
              </a:rPr>
              <a:t>MNT </a:t>
            </a:r>
            <a:r>
              <a:rPr lang="fr-FR" err="1">
                <a:solidFill>
                  <a:srgbClr val="FF0000"/>
                </a:solidFill>
              </a:rPr>
              <a:t>products</a:t>
            </a:r>
            <a:endParaRPr lang="fr-FR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B15B866-CBC1-3883-544F-FAD36A1B7765}"/>
              </a:ext>
            </a:extLst>
          </p:cNvPr>
          <p:cNvSpPr txBox="1"/>
          <p:nvPr/>
        </p:nvSpPr>
        <p:spPr>
          <a:xfrm>
            <a:off x="1591503" y="5153181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err="1">
                <a:solidFill>
                  <a:srgbClr val="FF0000"/>
                </a:solidFill>
              </a:rPr>
              <a:t>Ɣ</a:t>
            </a:r>
            <a:endParaRPr lang="fr-FR">
              <a:solidFill>
                <a:srgbClr val="FF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E1C5CF5C-38B0-6B23-649A-896934089F92}"/>
              </a:ext>
            </a:extLst>
          </p:cNvPr>
          <p:cNvCxnSpPr>
            <a:cxnSpLocks/>
          </p:cNvCxnSpPr>
          <p:nvPr/>
        </p:nvCxnSpPr>
        <p:spPr>
          <a:xfrm flipV="1">
            <a:off x="1721131" y="6317965"/>
            <a:ext cx="7085058" cy="25685"/>
          </a:xfrm>
          <a:prstGeom prst="line">
            <a:avLst/>
          </a:prstGeom>
          <a:ln w="38100">
            <a:solidFill>
              <a:srgbClr val="65BA5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960F6E8A-016D-7FEE-7DCE-572AE0750C6C}"/>
              </a:ext>
            </a:extLst>
          </p:cNvPr>
          <p:cNvCxnSpPr>
            <a:cxnSpLocks/>
          </p:cNvCxnSpPr>
          <p:nvPr/>
        </p:nvCxnSpPr>
        <p:spPr>
          <a:xfrm flipV="1">
            <a:off x="1742034" y="6051870"/>
            <a:ext cx="0" cy="289123"/>
          </a:xfrm>
          <a:prstGeom prst="straightConnector1">
            <a:avLst/>
          </a:prstGeom>
          <a:ln w="38100">
            <a:solidFill>
              <a:srgbClr val="65BA5A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1212C34B-ECC6-C8D8-94C3-F724FB7FA100}"/>
              </a:ext>
            </a:extLst>
          </p:cNvPr>
          <p:cNvCxnSpPr>
            <a:cxnSpLocks/>
          </p:cNvCxnSpPr>
          <p:nvPr/>
        </p:nvCxnSpPr>
        <p:spPr>
          <a:xfrm flipV="1">
            <a:off x="8797111" y="6158831"/>
            <a:ext cx="0" cy="165038"/>
          </a:xfrm>
          <a:prstGeom prst="straightConnector1">
            <a:avLst/>
          </a:prstGeom>
          <a:ln w="38100">
            <a:solidFill>
              <a:srgbClr val="65BA5A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6C8AEDA2-C812-4AC8-49B7-4FFCCAA73FF3}"/>
              </a:ext>
            </a:extLst>
          </p:cNvPr>
          <p:cNvSpPr txBox="1"/>
          <p:nvPr/>
        </p:nvSpPr>
        <p:spPr>
          <a:xfrm>
            <a:off x="4744227" y="5948633"/>
            <a:ext cx="1998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65BA5A"/>
                </a:solidFill>
              </a:rPr>
              <a:t>Time of Flight</a:t>
            </a:r>
            <a:endParaRPr lang="fr-FR" baseline="-25000">
              <a:solidFill>
                <a:srgbClr val="65BA5A"/>
              </a:solidFill>
            </a:endParaRPr>
          </a:p>
        </p:txBody>
      </p:sp>
      <p:sp>
        <p:nvSpPr>
          <p:cNvPr id="16" name="Triangle 15">
            <a:extLst>
              <a:ext uri="{FF2B5EF4-FFF2-40B4-BE49-F238E27FC236}">
                <a16:creationId xmlns:a16="http://schemas.microsoft.com/office/drawing/2014/main" id="{7B0C65F1-B467-8349-1DD5-CAA7B1D349D9}"/>
              </a:ext>
            </a:extLst>
          </p:cNvPr>
          <p:cNvSpPr/>
          <p:nvPr/>
        </p:nvSpPr>
        <p:spPr>
          <a:xfrm>
            <a:off x="2610853" y="5437624"/>
            <a:ext cx="1082842" cy="803726"/>
          </a:xfrm>
          <a:prstGeom prst="triangle">
            <a:avLst/>
          </a:prstGeom>
          <a:solidFill>
            <a:srgbClr val="4E81B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B28F083E-1193-97A6-9C96-ABE7DDE0364F}"/>
              </a:ext>
            </a:extLst>
          </p:cNvPr>
          <p:cNvCxnSpPr>
            <a:cxnSpLocks/>
          </p:cNvCxnSpPr>
          <p:nvPr/>
        </p:nvCxnSpPr>
        <p:spPr>
          <a:xfrm>
            <a:off x="1776775" y="5989761"/>
            <a:ext cx="97332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CC9020C9-94CD-D62C-2BD1-4F78601CC909}"/>
              </a:ext>
            </a:extLst>
          </p:cNvPr>
          <p:cNvSpPr txBox="1"/>
          <p:nvPr/>
        </p:nvSpPr>
        <p:spPr>
          <a:xfrm>
            <a:off x="2760456" y="5787531"/>
            <a:ext cx="1998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AGFA</a:t>
            </a:r>
            <a:endParaRPr lang="fr-FR" baseline="-25000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B80E6B4B-C3B1-CC18-EA85-DF6EC49AC628}"/>
              </a:ext>
            </a:extLst>
          </p:cNvPr>
          <p:cNvCxnSpPr>
            <a:cxnSpLocks/>
          </p:cNvCxnSpPr>
          <p:nvPr/>
        </p:nvCxnSpPr>
        <p:spPr>
          <a:xfrm flipV="1">
            <a:off x="9947214" y="4266595"/>
            <a:ext cx="2340" cy="1024912"/>
          </a:xfrm>
          <a:prstGeom prst="line">
            <a:avLst/>
          </a:prstGeom>
          <a:ln w="635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Accolade fermante 7">
            <a:extLst>
              <a:ext uri="{FF2B5EF4-FFF2-40B4-BE49-F238E27FC236}">
                <a16:creationId xmlns:a16="http://schemas.microsoft.com/office/drawing/2014/main" id="{3D3C5CB2-7920-D130-7D25-94F650089E4C}"/>
              </a:ext>
            </a:extLst>
          </p:cNvPr>
          <p:cNvSpPr/>
          <p:nvPr/>
        </p:nvSpPr>
        <p:spPr>
          <a:xfrm>
            <a:off x="5156200" y="2503975"/>
            <a:ext cx="815926" cy="858130"/>
          </a:xfrm>
          <a:prstGeom prst="rightBrace">
            <a:avLst>
              <a:gd name="adj1" fmla="val 10057"/>
              <a:gd name="adj2" fmla="val 50000"/>
            </a:avLst>
          </a:prstGeom>
          <a:ln w="38100">
            <a:solidFill>
              <a:srgbClr val="65B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3B1363C-267C-C4D5-ADF6-DEEC31C28063}"/>
              </a:ext>
            </a:extLst>
          </p:cNvPr>
          <p:cNvSpPr txBox="1"/>
          <p:nvPr/>
        </p:nvSpPr>
        <p:spPr>
          <a:xfrm>
            <a:off x="5887615" y="2576262"/>
            <a:ext cx="13901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err="1">
                <a:solidFill>
                  <a:srgbClr val="65BA5A"/>
                </a:solidFill>
              </a:rPr>
              <a:t>Ɣ</a:t>
            </a:r>
            <a:r>
              <a:rPr lang="fr-FR">
                <a:solidFill>
                  <a:srgbClr val="65BA5A"/>
                </a:solidFill>
              </a:rPr>
              <a:t>-rays selection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C6C634-C32D-9B0B-8480-20B4C24C7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39</a:t>
            </a:fld>
            <a:endParaRPr lang="fr-FR"/>
          </a:p>
        </p:txBody>
      </p:sp>
      <p:sp>
        <p:nvSpPr>
          <p:cNvPr id="22" name="ZoneTexte 9">
            <a:extLst>
              <a:ext uri="{FF2B5EF4-FFF2-40B4-BE49-F238E27FC236}">
                <a16:creationId xmlns:a16="http://schemas.microsoft.com/office/drawing/2014/main" id="{D7DF2D5D-E484-71D3-0315-1C364D5B3873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</a:rPr>
              <a:t>U-like </a:t>
            </a:r>
            <a:r>
              <a:rPr lang="fr-FR" sz="4000" err="1">
                <a:solidFill>
                  <a:schemeClr val="bg1"/>
                </a:solidFill>
              </a:rPr>
              <a:t>nuclei</a:t>
            </a:r>
            <a:r>
              <a:rPr lang="fr-FR" sz="4000">
                <a:solidFill>
                  <a:schemeClr val="bg1"/>
                </a:solidFill>
              </a:rPr>
              <a:t> </a:t>
            </a:r>
            <a:r>
              <a:rPr lang="fr-FR" sz="4000" err="1">
                <a:solidFill>
                  <a:schemeClr val="bg1"/>
                </a:solidFill>
              </a:rPr>
              <a:t>selection</a:t>
            </a:r>
            <a:endParaRPr lang="fr-FR" sz="4000">
              <a:solidFill>
                <a:schemeClr val="bg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067F572-78C2-6C4A-985B-9FEB14D57AB8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D4AC40D-5440-D239-94B3-49F76782423E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4721331-F12E-787A-1A91-AF9D245913F7}"/>
              </a:ext>
            </a:extLst>
          </p:cNvPr>
          <p:cNvSpPr/>
          <p:nvPr/>
        </p:nvSpPr>
        <p:spPr>
          <a:xfrm>
            <a:off x="11366671" y="6094179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4517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4B2EA-12DE-04E3-FC38-F13E8BBC6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07ED0FFB-00D5-992C-D699-00FC72E0C5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5" r="12011"/>
          <a:stretch/>
        </p:blipFill>
        <p:spPr>
          <a:xfrm>
            <a:off x="278316" y="1278809"/>
            <a:ext cx="10721018" cy="5388951"/>
          </a:xfrm>
          <a:prstGeom prst="rect">
            <a:avLst/>
          </a:prstGeom>
        </p:spPr>
      </p:pic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A3118E-F662-1A97-6744-07D26E323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89F9AB10-89DC-1AD3-B420-7304406B2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3200"/>
              <a:t>MNT : a </a:t>
            </a:r>
            <a:r>
              <a:rPr lang="da-DK" sz="3200" err="1"/>
              <a:t>complementary</a:t>
            </a:r>
            <a:r>
              <a:rPr lang="da-DK" sz="3200"/>
              <a:t> </a:t>
            </a:r>
            <a:r>
              <a:rPr lang="da-DK" sz="3200" err="1"/>
              <a:t>mechanism</a:t>
            </a:r>
            <a:r>
              <a:rPr lang="da-DK" sz="3200"/>
              <a:t>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DF91C48-A679-2A14-C9A4-2CF5C3B63C7E}"/>
              </a:ext>
            </a:extLst>
          </p:cNvPr>
          <p:cNvSpPr txBox="1"/>
          <p:nvPr/>
        </p:nvSpPr>
        <p:spPr>
          <a:xfrm>
            <a:off x="3697297" y="670371"/>
            <a:ext cx="184731" cy="136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288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CBF3119-EDD3-584E-4629-7CCEB3038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AC9243E4-4B3F-0408-B9C8-14446A9EB48B}"/>
              </a:ext>
            </a:extLst>
          </p:cNvPr>
          <p:cNvCxnSpPr>
            <a:cxnSpLocks/>
          </p:cNvCxnSpPr>
          <p:nvPr/>
        </p:nvCxnSpPr>
        <p:spPr>
          <a:xfrm>
            <a:off x="864167" y="6129340"/>
            <a:ext cx="6683884" cy="0"/>
          </a:xfrm>
          <a:prstGeom prst="line">
            <a:avLst/>
          </a:prstGeom>
          <a:ln w="114300" cmpd="dbl">
            <a:solidFill>
              <a:srgbClr val="92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A95E99E3-F137-630F-1008-C6ED17B8C475}"/>
              </a:ext>
            </a:extLst>
          </p:cNvPr>
          <p:cNvCxnSpPr>
            <a:cxnSpLocks/>
          </p:cNvCxnSpPr>
          <p:nvPr/>
        </p:nvCxnSpPr>
        <p:spPr>
          <a:xfrm flipV="1">
            <a:off x="4466662" y="4011435"/>
            <a:ext cx="0" cy="2182634"/>
          </a:xfrm>
          <a:prstGeom prst="line">
            <a:avLst/>
          </a:prstGeom>
          <a:ln w="114300" cmpd="dbl">
            <a:solidFill>
              <a:srgbClr val="92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116669E3-6764-5CA4-65E1-8A1A5DFCE30C}"/>
              </a:ext>
            </a:extLst>
          </p:cNvPr>
          <p:cNvSpPr txBox="1"/>
          <p:nvPr/>
        </p:nvSpPr>
        <p:spPr>
          <a:xfrm>
            <a:off x="1138871" y="1176571"/>
            <a:ext cx="4431786" cy="36933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Wingdings,sans-serif" panose="05000000000000000000" pitchFamily="2" charset="2"/>
              <a:buChar char="Ø"/>
            </a:pPr>
            <a:r>
              <a:rPr lang="fr-FR" err="1"/>
              <a:t>Historical</a:t>
            </a:r>
            <a:r>
              <a:rPr lang="fr-FR"/>
              <a:t> </a:t>
            </a:r>
            <a:r>
              <a:rPr lang="fr-FR" err="1"/>
              <a:t>method</a:t>
            </a:r>
            <a:r>
              <a:rPr lang="fr-FR"/>
              <a:t> for </a:t>
            </a:r>
            <a:r>
              <a:rPr lang="fr-FR" err="1"/>
              <a:t>synthesis</a:t>
            </a:r>
            <a:r>
              <a:rPr lang="fr-FR"/>
              <a:t> of SHI</a:t>
            </a:r>
          </a:p>
          <a:p>
            <a:pPr marL="285750" indent="-285750">
              <a:buFont typeface="Wingdings,sans-serif" panose="05000000000000000000" pitchFamily="2" charset="2"/>
              <a:buChar char="Ø"/>
            </a:pPr>
            <a:endParaRPr lang="fr-FR"/>
          </a:p>
          <a:p>
            <a:pPr marL="285750" indent="-285750">
              <a:buFont typeface="Wingdings,sans-serif" panose="05000000000000000000" pitchFamily="2" charset="2"/>
              <a:buChar char="Ø"/>
            </a:pPr>
            <a:r>
              <a:rPr lang="fr-FR"/>
              <a:t>Limit : </a:t>
            </a:r>
            <a:r>
              <a:rPr lang="fr-FR" err="1"/>
              <a:t>low</a:t>
            </a:r>
            <a:r>
              <a:rPr lang="fr-FR"/>
              <a:t> cross-sections </a:t>
            </a:r>
          </a:p>
          <a:p>
            <a:pPr marL="285750" indent="-285750">
              <a:buFont typeface="Wingdings,sans-serif" panose="05000000000000000000" pitchFamily="2" charset="2"/>
              <a:buChar char="Ø"/>
            </a:pPr>
            <a:endParaRPr lang="fr-FR"/>
          </a:p>
          <a:p>
            <a:pPr marL="285750" indent="-285750">
              <a:buFont typeface="Wingdings,sans-serif" panose="05000000000000000000" pitchFamily="2" charset="2"/>
              <a:buChar char="Ø"/>
            </a:pPr>
            <a:r>
              <a:rPr lang="fr-FR">
                <a:solidFill>
                  <a:srgbClr val="0000FF"/>
                </a:solidFill>
              </a:rPr>
              <a:t>New neutron-</a:t>
            </a:r>
            <a:r>
              <a:rPr lang="fr-FR" err="1">
                <a:solidFill>
                  <a:srgbClr val="0000FF"/>
                </a:solidFill>
              </a:rPr>
              <a:t>rich</a:t>
            </a:r>
            <a:r>
              <a:rPr lang="fr-FR">
                <a:solidFill>
                  <a:srgbClr val="0000FF"/>
                </a:solidFill>
              </a:rPr>
              <a:t> isotopes</a:t>
            </a:r>
            <a:endParaRPr lang="en-US">
              <a:solidFill>
                <a:srgbClr val="0000FF"/>
              </a:solidFill>
            </a:endParaRPr>
          </a:p>
          <a:p>
            <a:pPr marL="285750" indent="-285750">
              <a:buFont typeface="Wingdings,sans-serif" panose="05000000000000000000" pitchFamily="2" charset="2"/>
              <a:buChar char="Ø"/>
            </a:pPr>
            <a:endParaRPr lang="fr-FR">
              <a:solidFill>
                <a:srgbClr val="0000FF"/>
              </a:solidFill>
            </a:endParaRPr>
          </a:p>
          <a:p>
            <a:pPr marL="285750" indent="-285750">
              <a:buFont typeface="Wingdings,sans-serif" panose="05000000000000000000" pitchFamily="2" charset="2"/>
              <a:buChar char="Ø"/>
            </a:pPr>
            <a:r>
              <a:rPr lang="fr-FR" err="1">
                <a:solidFill>
                  <a:srgbClr val="0000FF"/>
                </a:solidFill>
              </a:rPr>
              <a:t>Promising</a:t>
            </a:r>
            <a:r>
              <a:rPr lang="fr-FR">
                <a:solidFill>
                  <a:srgbClr val="0000FF"/>
                </a:solidFill>
              </a:rPr>
              <a:t> </a:t>
            </a:r>
            <a:r>
              <a:rPr lang="fr-FR" err="1">
                <a:solidFill>
                  <a:srgbClr val="0000FF"/>
                </a:solidFill>
              </a:rPr>
              <a:t>theoretical</a:t>
            </a:r>
            <a:r>
              <a:rPr lang="fr-FR">
                <a:solidFill>
                  <a:srgbClr val="0000FF"/>
                </a:solidFill>
              </a:rPr>
              <a:t> cross-sections</a:t>
            </a:r>
            <a:endParaRPr lang="en-US">
              <a:solidFill>
                <a:srgbClr val="0000FF"/>
              </a:solidFill>
            </a:endParaRPr>
          </a:p>
          <a:p>
            <a:pPr marL="285750" indent="-285750">
              <a:buFont typeface="Wingdings,sans-serif" panose="05000000000000000000" pitchFamily="2" charset="2"/>
              <a:buChar char="Ø"/>
            </a:pPr>
            <a:endParaRPr lang="fr-FR">
              <a:solidFill>
                <a:srgbClr val="0000FF"/>
              </a:solidFill>
            </a:endParaRPr>
          </a:p>
          <a:p>
            <a:pPr marL="285750" indent="-285750">
              <a:buFont typeface="Wingdings,sans-serif" panose="05000000000000000000" pitchFamily="2" charset="2"/>
              <a:buChar char="Ø"/>
            </a:pPr>
            <a:r>
              <a:rPr lang="fr-FR">
                <a:solidFill>
                  <a:srgbClr val="0000FF"/>
                </a:solidFill>
              </a:rPr>
              <a:t>Langevin </a:t>
            </a:r>
            <a:r>
              <a:rPr lang="fr-FR" err="1">
                <a:solidFill>
                  <a:srgbClr val="0000FF"/>
                </a:solidFill>
              </a:rPr>
              <a:t>equations</a:t>
            </a:r>
            <a:r>
              <a:rPr lang="fr-FR">
                <a:solidFill>
                  <a:srgbClr val="0000FF"/>
                </a:solidFill>
              </a:rPr>
              <a:t> model : Heavy </a:t>
            </a:r>
            <a:r>
              <a:rPr lang="fr-FR" err="1">
                <a:solidFill>
                  <a:srgbClr val="0000FF"/>
                </a:solidFill>
              </a:rPr>
              <a:t>beam</a:t>
            </a:r>
            <a:r>
              <a:rPr lang="fr-FR">
                <a:solidFill>
                  <a:srgbClr val="0000FF"/>
                </a:solidFill>
              </a:rPr>
              <a:t> &amp; </a:t>
            </a:r>
            <a:r>
              <a:rPr lang="fr-FR" err="1">
                <a:solidFill>
                  <a:srgbClr val="0000FF"/>
                </a:solidFill>
              </a:rPr>
              <a:t>target</a:t>
            </a:r>
            <a:r>
              <a:rPr lang="fr-FR">
                <a:solidFill>
                  <a:srgbClr val="0000FF"/>
                </a:solidFill>
              </a:rPr>
              <a:t> combinations are </a:t>
            </a:r>
            <a:r>
              <a:rPr lang="fr-FR" err="1">
                <a:solidFill>
                  <a:srgbClr val="0000FF"/>
                </a:solidFill>
              </a:rPr>
              <a:t>favored</a:t>
            </a:r>
            <a:endParaRPr lang="en-US">
              <a:solidFill>
                <a:srgbClr val="0000FF"/>
              </a:solidFill>
            </a:endParaRPr>
          </a:p>
          <a:p>
            <a:endParaRPr lang="fr-FR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FA2013EC-80D8-1C79-97FA-516330BDAFC2}"/>
              </a:ext>
            </a:extLst>
          </p:cNvPr>
          <p:cNvSpPr/>
          <p:nvPr/>
        </p:nvSpPr>
        <p:spPr>
          <a:xfrm>
            <a:off x="4357432" y="6022185"/>
            <a:ext cx="218460" cy="214310"/>
          </a:xfrm>
          <a:prstGeom prst="ellipse">
            <a:avLst/>
          </a:prstGeom>
          <a:solidFill>
            <a:srgbClr val="FF01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0DF8DD1E-1AAD-CDB2-95DD-37F661397F62}"/>
              </a:ext>
            </a:extLst>
          </p:cNvPr>
          <p:cNvSpPr/>
          <p:nvPr/>
        </p:nvSpPr>
        <p:spPr>
          <a:xfrm>
            <a:off x="6583530" y="4943674"/>
            <a:ext cx="218460" cy="21431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3C9A526E-B39B-271C-6DEA-F87513E9ADC6}"/>
              </a:ext>
            </a:extLst>
          </p:cNvPr>
          <p:cNvCxnSpPr>
            <a:cxnSpLocks/>
          </p:cNvCxnSpPr>
          <p:nvPr/>
        </p:nvCxnSpPr>
        <p:spPr>
          <a:xfrm>
            <a:off x="6692760" y="3771052"/>
            <a:ext cx="1997068" cy="0"/>
          </a:xfrm>
          <a:prstGeom prst="line">
            <a:avLst/>
          </a:prstGeom>
          <a:ln w="50800" cmpd="sng">
            <a:solidFill>
              <a:srgbClr val="FF010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lèche en arc 9">
            <a:extLst>
              <a:ext uri="{FF2B5EF4-FFF2-40B4-BE49-F238E27FC236}">
                <a16:creationId xmlns:a16="http://schemas.microsoft.com/office/drawing/2014/main" id="{6D477920-4BCA-7CB5-66D2-14DAEE124683}"/>
              </a:ext>
            </a:extLst>
          </p:cNvPr>
          <p:cNvSpPr/>
          <p:nvPr/>
        </p:nvSpPr>
        <p:spPr>
          <a:xfrm rot="2254649" flipH="1">
            <a:off x="1679415" y="4531857"/>
            <a:ext cx="3246562" cy="1252255"/>
          </a:xfrm>
          <a:prstGeom prst="circularArrow">
            <a:avLst>
              <a:gd name="adj1" fmla="val 6746"/>
              <a:gd name="adj2" fmla="val 2508156"/>
              <a:gd name="adj3" fmla="val 13625401"/>
              <a:gd name="adj4" fmla="val 11050799"/>
              <a:gd name="adj5" fmla="val 14900"/>
            </a:avLst>
          </a:prstGeom>
          <a:solidFill>
            <a:srgbClr val="FF01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8E4A63C-0BD3-383F-2764-CC5F380FB99E}"/>
              </a:ext>
            </a:extLst>
          </p:cNvPr>
          <p:cNvSpPr txBox="1"/>
          <p:nvPr/>
        </p:nvSpPr>
        <p:spPr>
          <a:xfrm>
            <a:off x="2858133" y="4477675"/>
            <a:ext cx="1959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aseline="30000">
                <a:solidFill>
                  <a:srgbClr val="FF0105"/>
                </a:solidFill>
              </a:rPr>
              <a:t>208</a:t>
            </a:r>
            <a:r>
              <a:rPr lang="fr-FR">
                <a:solidFill>
                  <a:srgbClr val="FF0105"/>
                </a:solidFill>
              </a:rPr>
              <a:t>Pb</a:t>
            </a:r>
          </a:p>
        </p:txBody>
      </p:sp>
      <p:sp>
        <p:nvSpPr>
          <p:cNvPr id="18" name="Flèche en arc 17">
            <a:extLst>
              <a:ext uri="{FF2B5EF4-FFF2-40B4-BE49-F238E27FC236}">
                <a16:creationId xmlns:a16="http://schemas.microsoft.com/office/drawing/2014/main" id="{CD9A49C9-1B69-612C-9654-13D04864F314}"/>
              </a:ext>
            </a:extLst>
          </p:cNvPr>
          <p:cNvSpPr/>
          <p:nvPr/>
        </p:nvSpPr>
        <p:spPr>
          <a:xfrm rot="2254649" flipH="1">
            <a:off x="3910446" y="3492821"/>
            <a:ext cx="3246562" cy="1252255"/>
          </a:xfrm>
          <a:prstGeom prst="circularArrow">
            <a:avLst>
              <a:gd name="adj1" fmla="val 6746"/>
              <a:gd name="adj2" fmla="val 2508156"/>
              <a:gd name="adj3" fmla="val 13625401"/>
              <a:gd name="adj4" fmla="val 11050799"/>
              <a:gd name="adj5" fmla="val 14900"/>
            </a:avLst>
          </a:prstGeom>
          <a:solidFill>
            <a:srgbClr val="FF01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6440CFA-D29C-CD6C-4090-0BC3E8C5DA18}"/>
              </a:ext>
            </a:extLst>
          </p:cNvPr>
          <p:cNvSpPr txBox="1"/>
          <p:nvPr/>
        </p:nvSpPr>
        <p:spPr>
          <a:xfrm>
            <a:off x="5257162" y="3469092"/>
            <a:ext cx="1959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aseline="30000">
                <a:solidFill>
                  <a:srgbClr val="FF0105"/>
                </a:solidFill>
              </a:rPr>
              <a:t>238</a:t>
            </a:r>
            <a:r>
              <a:rPr lang="fr-FR">
                <a:solidFill>
                  <a:srgbClr val="FF0105"/>
                </a:solidFill>
              </a:rPr>
              <a:t>U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3E66DC6-D471-D264-DA9B-2B32FD78AC35}"/>
              </a:ext>
            </a:extLst>
          </p:cNvPr>
          <p:cNvSpPr txBox="1"/>
          <p:nvPr/>
        </p:nvSpPr>
        <p:spPr>
          <a:xfrm>
            <a:off x="6583530" y="3458709"/>
            <a:ext cx="1959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FF0105"/>
                </a:solidFill>
              </a:rPr>
              <a:t>Rf</a:t>
            </a:r>
          </a:p>
        </p:txBody>
      </p:sp>
      <p:sp>
        <p:nvSpPr>
          <p:cNvPr id="30" name="Plus 29">
            <a:extLst>
              <a:ext uri="{FF2B5EF4-FFF2-40B4-BE49-F238E27FC236}">
                <a16:creationId xmlns:a16="http://schemas.microsoft.com/office/drawing/2014/main" id="{1280BED3-935A-7AAA-ADE4-158959B785F9}"/>
              </a:ext>
            </a:extLst>
          </p:cNvPr>
          <p:cNvSpPr/>
          <p:nvPr/>
        </p:nvSpPr>
        <p:spPr>
          <a:xfrm>
            <a:off x="10648346" y="2453620"/>
            <a:ext cx="446400" cy="439528"/>
          </a:xfrm>
          <a:prstGeom prst="mathPlus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31" name="Plus 30">
            <a:extLst>
              <a:ext uri="{FF2B5EF4-FFF2-40B4-BE49-F238E27FC236}">
                <a16:creationId xmlns:a16="http://schemas.microsoft.com/office/drawing/2014/main" id="{DD471115-1EF8-B17C-6300-3A685ECFA580}"/>
              </a:ext>
            </a:extLst>
          </p:cNvPr>
          <p:cNvSpPr/>
          <p:nvPr/>
        </p:nvSpPr>
        <p:spPr>
          <a:xfrm>
            <a:off x="10647512" y="1176656"/>
            <a:ext cx="446400" cy="439528"/>
          </a:xfrm>
          <a:prstGeom prst="mathPlus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32" name="Plus 31">
            <a:extLst>
              <a:ext uri="{FF2B5EF4-FFF2-40B4-BE49-F238E27FC236}">
                <a16:creationId xmlns:a16="http://schemas.microsoft.com/office/drawing/2014/main" id="{B6701401-AA85-E061-55D8-51EEB0EA15F4}"/>
              </a:ext>
            </a:extLst>
          </p:cNvPr>
          <p:cNvSpPr/>
          <p:nvPr/>
        </p:nvSpPr>
        <p:spPr>
          <a:xfrm>
            <a:off x="9234898" y="1808028"/>
            <a:ext cx="446400" cy="439528"/>
          </a:xfrm>
          <a:prstGeom prst="mathPlus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F744B45A-27C5-B9DE-E691-8736D3C29A63}"/>
              </a:ext>
            </a:extLst>
          </p:cNvPr>
          <p:cNvSpPr txBox="1"/>
          <p:nvPr/>
        </p:nvSpPr>
        <p:spPr>
          <a:xfrm>
            <a:off x="7876817" y="1207406"/>
            <a:ext cx="2305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>
                <a:solidFill>
                  <a:srgbClr val="9200FF"/>
                </a:solidFill>
              </a:rPr>
              <a:t>Island of </a:t>
            </a:r>
            <a:r>
              <a:rPr lang="fr-FR" u="sng" err="1">
                <a:solidFill>
                  <a:srgbClr val="9200FF"/>
                </a:solidFill>
              </a:rPr>
              <a:t>stability</a:t>
            </a:r>
            <a:r>
              <a:rPr lang="fr-FR" u="sng">
                <a:solidFill>
                  <a:srgbClr val="9200FF"/>
                </a:solidFill>
              </a:rPr>
              <a:t> 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87A9C88B-0C70-74F5-8B93-83E0F0E553D8}"/>
              </a:ext>
            </a:extLst>
          </p:cNvPr>
          <p:cNvSpPr txBox="1"/>
          <p:nvPr/>
        </p:nvSpPr>
        <p:spPr>
          <a:xfrm>
            <a:off x="10884818" y="1063886"/>
            <a:ext cx="400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9200FF"/>
                </a:solidFill>
              </a:rPr>
              <a:t>?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9BBB12D1-4AEE-67DE-E294-8DE224BD617B}"/>
              </a:ext>
            </a:extLst>
          </p:cNvPr>
          <p:cNvSpPr txBox="1"/>
          <p:nvPr/>
        </p:nvSpPr>
        <p:spPr>
          <a:xfrm>
            <a:off x="10884818" y="2335233"/>
            <a:ext cx="400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9200FF"/>
                </a:solidFill>
              </a:rPr>
              <a:t>?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EEA8F436-EA15-1E35-7175-56647202C80A}"/>
              </a:ext>
            </a:extLst>
          </p:cNvPr>
          <p:cNvSpPr txBox="1"/>
          <p:nvPr/>
        </p:nvSpPr>
        <p:spPr>
          <a:xfrm>
            <a:off x="10626826" y="2855652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rgbClr val="9200FF"/>
                </a:solidFill>
              </a:rPr>
              <a:t>184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A50FC34F-178D-8796-2053-B7CA63A784C5}"/>
              </a:ext>
            </a:extLst>
          </p:cNvPr>
          <p:cNvSpPr txBox="1"/>
          <p:nvPr/>
        </p:nvSpPr>
        <p:spPr>
          <a:xfrm>
            <a:off x="9199052" y="2153342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rgbClr val="9200FF"/>
                </a:solidFill>
              </a:rPr>
              <a:t>172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4CDA653C-C580-D224-2447-1DDC821AC797}"/>
              </a:ext>
            </a:extLst>
          </p:cNvPr>
          <p:cNvSpPr txBox="1"/>
          <p:nvPr/>
        </p:nvSpPr>
        <p:spPr>
          <a:xfrm>
            <a:off x="10618167" y="1528061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rgbClr val="9200FF"/>
                </a:solidFill>
              </a:rPr>
              <a:t>184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0C94416F-697C-9EE9-3095-DDFFAC57EE60}"/>
              </a:ext>
            </a:extLst>
          </p:cNvPr>
          <p:cNvSpPr txBox="1"/>
          <p:nvPr/>
        </p:nvSpPr>
        <p:spPr>
          <a:xfrm>
            <a:off x="9458097" y="1702820"/>
            <a:ext cx="400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9200FF"/>
                </a:solidFill>
              </a:rPr>
              <a:t>?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4BB02140-FC9E-467B-481A-69799B62CDA7}"/>
              </a:ext>
            </a:extLst>
          </p:cNvPr>
          <p:cNvSpPr txBox="1"/>
          <p:nvPr/>
        </p:nvSpPr>
        <p:spPr>
          <a:xfrm>
            <a:off x="6189065" y="2024479"/>
            <a:ext cx="2430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Fusion-Evaporation</a:t>
            </a:r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77C6F5BC-F7DD-A178-B3A3-5F3F7F123166}"/>
              </a:ext>
            </a:extLst>
          </p:cNvPr>
          <p:cNvSpPr/>
          <p:nvPr/>
        </p:nvSpPr>
        <p:spPr>
          <a:xfrm rot="20330178">
            <a:off x="5629259" y="2549362"/>
            <a:ext cx="4926260" cy="1295092"/>
          </a:xfrm>
          <a:prstGeom prst="ellipse">
            <a:avLst/>
          </a:prstGeom>
          <a:noFill/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4EEC47F1-53DE-516E-5862-FCB8794D8B4C}"/>
              </a:ext>
            </a:extLst>
          </p:cNvPr>
          <p:cNvSpPr/>
          <p:nvPr/>
        </p:nvSpPr>
        <p:spPr>
          <a:xfrm rot="19242419">
            <a:off x="5751624" y="3643539"/>
            <a:ext cx="6117354" cy="1193440"/>
          </a:xfrm>
          <a:prstGeom prst="ellipse">
            <a:avLst/>
          </a:prstGeom>
          <a:noFill/>
          <a:ln w="635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FFECF3B-CAA5-F365-A48E-D9692F841C44}"/>
              </a:ext>
            </a:extLst>
          </p:cNvPr>
          <p:cNvSpPr txBox="1"/>
          <p:nvPr/>
        </p:nvSpPr>
        <p:spPr>
          <a:xfrm>
            <a:off x="9278653" y="4609652"/>
            <a:ext cx="1736373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fr-FR" dirty="0">
                <a:solidFill>
                  <a:srgbClr val="0000FF"/>
                </a:solidFill>
              </a:rPr>
              <a:t>Multi-</a:t>
            </a:r>
            <a:r>
              <a:rPr lang="fr-FR" dirty="0" err="1">
                <a:solidFill>
                  <a:srgbClr val="0000FF"/>
                </a:solidFill>
              </a:rPr>
              <a:t>Nucleon</a:t>
            </a:r>
            <a:r>
              <a:rPr lang="fr-FR" dirty="0">
                <a:solidFill>
                  <a:srgbClr val="0000FF"/>
                </a:solidFill>
              </a:rPr>
              <a:t> </a:t>
            </a:r>
          </a:p>
          <a:p>
            <a:r>
              <a:rPr lang="fr-FR">
                <a:solidFill>
                  <a:srgbClr val="0000FF"/>
                </a:solidFill>
              </a:rPr>
              <a:t>Transfer (MNT)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36A2898F-EB76-4C3F-03BF-00C84E683F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82"/>
          <a:stretch/>
        </p:blipFill>
        <p:spPr>
          <a:xfrm>
            <a:off x="11517443" y="1035496"/>
            <a:ext cx="693739" cy="567327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5A44F6D-8704-7025-F4EE-167F29646134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25" name="ZoneTexte 9">
            <a:extLst>
              <a:ext uri="{FF2B5EF4-FFF2-40B4-BE49-F238E27FC236}">
                <a16:creationId xmlns:a16="http://schemas.microsoft.com/office/drawing/2014/main" id="{59DD3390-2472-FB55-8B5E-F2BDB46DA870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a-DK" sz="4000">
                <a:solidFill>
                  <a:schemeClr val="bg1"/>
                </a:solidFill>
              </a:rPr>
              <a:t>Motivation : the island of stability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4B6AA78-2BE9-252F-6110-7A91060A242F}"/>
              </a:ext>
            </a:extLst>
          </p:cNvPr>
          <p:cNvSpPr/>
          <p:nvPr/>
        </p:nvSpPr>
        <p:spPr>
          <a:xfrm>
            <a:off x="0" y="69616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8">
            <a:extLst>
              <a:ext uri="{FF2B5EF4-FFF2-40B4-BE49-F238E27FC236}">
                <a16:creationId xmlns:a16="http://schemas.microsoft.com/office/drawing/2014/main" id="{D99F1AEE-645C-5B28-466B-4C2054295EA6}"/>
              </a:ext>
            </a:extLst>
          </p:cNvPr>
          <p:cNvSpPr txBox="1"/>
          <p:nvPr/>
        </p:nvSpPr>
        <p:spPr>
          <a:xfrm>
            <a:off x="8725385" y="1846542"/>
            <a:ext cx="638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9200FF"/>
                </a:solidFill>
              </a:rPr>
              <a:t>120</a:t>
            </a:r>
          </a:p>
        </p:txBody>
      </p:sp>
      <p:sp>
        <p:nvSpPr>
          <p:cNvPr id="36" name="ZoneTexte 52">
            <a:extLst>
              <a:ext uri="{FF2B5EF4-FFF2-40B4-BE49-F238E27FC236}">
                <a16:creationId xmlns:a16="http://schemas.microsoft.com/office/drawing/2014/main" id="{5EBBFCAE-0B7C-A534-8C3C-6BD29A18E9D9}"/>
              </a:ext>
            </a:extLst>
          </p:cNvPr>
          <p:cNvSpPr txBox="1"/>
          <p:nvPr/>
        </p:nvSpPr>
        <p:spPr>
          <a:xfrm>
            <a:off x="10171023" y="2505068"/>
            <a:ext cx="618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9200FF"/>
                </a:solidFill>
              </a:rPr>
              <a:t>114</a:t>
            </a:r>
          </a:p>
        </p:txBody>
      </p:sp>
      <p:sp>
        <p:nvSpPr>
          <p:cNvPr id="38" name="ZoneTexte 53">
            <a:extLst>
              <a:ext uri="{FF2B5EF4-FFF2-40B4-BE49-F238E27FC236}">
                <a16:creationId xmlns:a16="http://schemas.microsoft.com/office/drawing/2014/main" id="{76C85535-39A3-9D00-52F9-41B4D44AC58A}"/>
              </a:ext>
            </a:extLst>
          </p:cNvPr>
          <p:cNvSpPr txBox="1"/>
          <p:nvPr/>
        </p:nvSpPr>
        <p:spPr>
          <a:xfrm>
            <a:off x="10104505" y="1216357"/>
            <a:ext cx="667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9200FF"/>
                </a:solidFill>
              </a:rPr>
              <a:t>126</a:t>
            </a:r>
          </a:p>
        </p:txBody>
      </p:sp>
      <p:sp>
        <p:nvSpPr>
          <p:cNvPr id="15" name="Espace réservé du numéro de diapositive 3">
            <a:extLst>
              <a:ext uri="{FF2B5EF4-FFF2-40B4-BE49-F238E27FC236}">
                <a16:creationId xmlns:a16="http://schemas.microsoft.com/office/drawing/2014/main" id="{8D4A5ADB-E5D4-6C2B-74E0-C28EBC127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r>
              <a:rPr lang="fr-FR" b="0">
                <a:solidFill>
                  <a:schemeClr val="tx1">
                    <a:lumMod val="50000"/>
                    <a:lumOff val="50000"/>
                  </a:schemeClr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6377102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9EA72-E7A1-BA76-DFDF-4B0A7C6C6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CB4366DF-3021-5DFE-6DFA-993E76911B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2074"/>
            <a:ext cx="7772400" cy="4613851"/>
          </a:xfrm>
          <a:prstGeom prst="rect">
            <a:avLst/>
          </a:prstGeom>
        </p:spPr>
      </p:pic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661129-8051-34FE-A026-CD1DC70C4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7599" y="6361401"/>
            <a:ext cx="8839200" cy="365125"/>
          </a:xfrm>
        </p:spPr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8" name="Espace réservé de la date 6">
            <a:extLst>
              <a:ext uri="{FF2B5EF4-FFF2-40B4-BE49-F238E27FC236}">
                <a16:creationId xmlns:a16="http://schemas.microsoft.com/office/drawing/2014/main" id="{BB5F5284-7930-EDBD-DB20-B0312F3A9E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26600" y="6343650"/>
            <a:ext cx="1016000" cy="365125"/>
          </a:xfrm>
        </p:spPr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93C3ADD-E0B5-6378-D2E6-9D8CAC74FE5D}"/>
              </a:ext>
            </a:extLst>
          </p:cNvPr>
          <p:cNvSpPr txBox="1"/>
          <p:nvPr/>
        </p:nvSpPr>
        <p:spPr>
          <a:xfrm>
            <a:off x="6954624" y="2945230"/>
            <a:ext cx="7040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>
                <a:solidFill>
                  <a:srgbClr val="FF0105"/>
                </a:solidFill>
              </a:rPr>
              <a:t>∼ 1 µb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513B738-04A5-E20C-53BD-C5A5012779F5}"/>
              </a:ext>
            </a:extLst>
          </p:cNvPr>
          <p:cNvSpPr txBox="1"/>
          <p:nvPr/>
        </p:nvSpPr>
        <p:spPr>
          <a:xfrm>
            <a:off x="7916713" y="1220796"/>
            <a:ext cx="4059025" cy="923330"/>
          </a:xfrm>
          <a:prstGeom prst="rect">
            <a:avLst/>
          </a:prstGeom>
          <a:noFill/>
          <a:ln w="25400">
            <a:solidFill>
              <a:srgbClr val="65BA5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>
                <a:solidFill>
                  <a:srgbClr val="65BA5A"/>
                </a:solidFill>
              </a:rPr>
              <a:t>Langevin </a:t>
            </a:r>
            <a:r>
              <a:rPr lang="fr-FR" err="1">
                <a:solidFill>
                  <a:srgbClr val="65BA5A"/>
                </a:solidFill>
              </a:rPr>
              <a:t>equations</a:t>
            </a:r>
            <a:r>
              <a:rPr lang="fr-FR">
                <a:solidFill>
                  <a:srgbClr val="65BA5A"/>
                </a:solidFill>
              </a:rPr>
              <a:t> model </a:t>
            </a:r>
            <a:r>
              <a:rPr lang="fr-FR" err="1">
                <a:solidFill>
                  <a:srgbClr val="65BA5A"/>
                </a:solidFill>
              </a:rPr>
              <a:t>predictions</a:t>
            </a:r>
            <a:endParaRPr lang="fr-FR">
              <a:solidFill>
                <a:srgbClr val="65BA5A"/>
              </a:solidFill>
            </a:endParaRPr>
          </a:p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4C3B553-0219-FA4D-F88E-D03D3F5AB003}"/>
              </a:ext>
            </a:extLst>
          </p:cNvPr>
          <p:cNvSpPr txBox="1"/>
          <p:nvPr/>
        </p:nvSpPr>
        <p:spPr>
          <a:xfrm>
            <a:off x="7916711" y="2380477"/>
            <a:ext cx="4059025" cy="92333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>
              <a:solidFill>
                <a:srgbClr val="FF0105"/>
              </a:solidFill>
            </a:endParaRPr>
          </a:p>
          <a:p>
            <a:pPr algn="ctr"/>
            <a:r>
              <a:rPr lang="fr-FR">
                <a:solidFill>
                  <a:srgbClr val="FF0000"/>
                </a:solidFill>
              </a:rPr>
              <a:t>Optimal </a:t>
            </a:r>
            <a:r>
              <a:rPr lang="fr-FR" err="1">
                <a:solidFill>
                  <a:srgbClr val="FF0000"/>
                </a:solidFill>
              </a:rPr>
              <a:t>sensitivity</a:t>
            </a:r>
            <a:r>
              <a:rPr lang="fr-FR">
                <a:solidFill>
                  <a:srgbClr val="FF0000"/>
                </a:solidFill>
              </a:rPr>
              <a:t> </a:t>
            </a:r>
            <a:r>
              <a:rPr lang="fr-FR" err="1">
                <a:solidFill>
                  <a:srgbClr val="FF0000"/>
                </a:solidFill>
              </a:rPr>
              <a:t>limit</a:t>
            </a:r>
            <a:r>
              <a:rPr lang="fr-FR">
                <a:solidFill>
                  <a:srgbClr val="FF0000"/>
                </a:solidFill>
              </a:rPr>
              <a:t> </a:t>
            </a:r>
            <a:r>
              <a:rPr lang="fr-FR" err="1">
                <a:solidFill>
                  <a:srgbClr val="FF0000"/>
                </a:solidFill>
              </a:rPr>
              <a:t>with</a:t>
            </a:r>
            <a:r>
              <a:rPr lang="fr-FR">
                <a:solidFill>
                  <a:srgbClr val="FF0000"/>
                </a:solidFill>
              </a:rPr>
              <a:t> cube </a:t>
            </a:r>
          </a:p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55E01F-F890-0BB4-2B20-33BB4742B180}"/>
              </a:ext>
            </a:extLst>
          </p:cNvPr>
          <p:cNvSpPr/>
          <p:nvPr/>
        </p:nvSpPr>
        <p:spPr>
          <a:xfrm>
            <a:off x="731839" y="1220796"/>
            <a:ext cx="6926824" cy="4027306"/>
          </a:xfrm>
          <a:prstGeom prst="rect">
            <a:avLst/>
          </a:prstGeom>
          <a:noFill/>
          <a:ln w="25400">
            <a:solidFill>
              <a:srgbClr val="65BA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4F195B1-1640-6AF5-64A7-97D89A784B97}"/>
              </a:ext>
            </a:extLst>
          </p:cNvPr>
          <p:cNvSpPr txBox="1"/>
          <p:nvPr/>
        </p:nvSpPr>
        <p:spPr>
          <a:xfrm>
            <a:off x="7916712" y="3493776"/>
            <a:ext cx="4059025" cy="1754326"/>
          </a:xfrm>
          <a:prstGeom prst="rect">
            <a:avLst/>
          </a:prstGeom>
          <a:noFill/>
          <a:ln w="25400"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fr-FR" err="1">
                <a:solidFill>
                  <a:srgbClr val="0000FF"/>
                </a:solidFill>
              </a:rPr>
              <a:t>Exploratory</a:t>
            </a:r>
            <a:r>
              <a:rPr lang="fr-FR">
                <a:solidFill>
                  <a:srgbClr val="0000FF"/>
                </a:solidFill>
              </a:rPr>
              <a:t> </a:t>
            </a:r>
            <a:r>
              <a:rPr lang="fr-FR" err="1">
                <a:solidFill>
                  <a:srgbClr val="0000FF"/>
                </a:solidFill>
              </a:rPr>
              <a:t>experiment</a:t>
            </a:r>
            <a:r>
              <a:rPr lang="fr-FR">
                <a:solidFill>
                  <a:srgbClr val="0000FF"/>
                </a:solidFill>
              </a:rPr>
              <a:t> </a:t>
            </a:r>
            <a:r>
              <a:rPr lang="fr-FR" err="1">
                <a:solidFill>
                  <a:srgbClr val="0000FF"/>
                </a:solidFill>
              </a:rPr>
              <a:t>with</a:t>
            </a:r>
            <a:r>
              <a:rPr lang="fr-FR">
                <a:solidFill>
                  <a:srgbClr val="0000FF"/>
                </a:solidFill>
              </a:rPr>
              <a:t> </a:t>
            </a:r>
            <a:r>
              <a:rPr lang="fr-FR" err="1">
                <a:solidFill>
                  <a:srgbClr val="0000FF"/>
                </a:solidFill>
              </a:rPr>
              <a:t>heavy</a:t>
            </a:r>
            <a:r>
              <a:rPr lang="fr-FR">
                <a:solidFill>
                  <a:srgbClr val="0000FF"/>
                </a:solidFill>
              </a:rPr>
              <a:t> </a:t>
            </a:r>
            <a:r>
              <a:rPr lang="fr-FR" err="1">
                <a:solidFill>
                  <a:srgbClr val="0000FF"/>
                </a:solidFill>
              </a:rPr>
              <a:t>partners</a:t>
            </a:r>
            <a:r>
              <a:rPr lang="fr-FR">
                <a:solidFill>
                  <a:srgbClr val="0000FF"/>
                </a:solidFill>
              </a:rPr>
              <a:t>, </a:t>
            </a:r>
            <a:r>
              <a:rPr lang="fr-FR" err="1">
                <a:solidFill>
                  <a:srgbClr val="0000FF"/>
                </a:solidFill>
              </a:rPr>
              <a:t>near-barrier</a:t>
            </a:r>
            <a:r>
              <a:rPr lang="fr-FR">
                <a:solidFill>
                  <a:srgbClr val="0000FF"/>
                </a:solidFill>
              </a:rPr>
              <a:t> &amp; </a:t>
            </a:r>
            <a:r>
              <a:rPr lang="fr-FR" err="1">
                <a:solidFill>
                  <a:srgbClr val="0000FF"/>
                </a:solidFill>
              </a:rPr>
              <a:t>forward</a:t>
            </a:r>
            <a:r>
              <a:rPr lang="fr-FR">
                <a:solidFill>
                  <a:srgbClr val="0000FF"/>
                </a:solidFill>
              </a:rPr>
              <a:t> angle :</a:t>
            </a:r>
          </a:p>
          <a:p>
            <a:endParaRPr lang="fr-FR"/>
          </a:p>
          <a:p>
            <a:pPr algn="ctr"/>
            <a:r>
              <a:rPr lang="fr-FR" b="1">
                <a:solidFill>
                  <a:srgbClr val="0000FF"/>
                </a:solidFill>
              </a:rPr>
              <a:t>massive </a:t>
            </a:r>
            <a:r>
              <a:rPr lang="fr-FR" b="1" err="1">
                <a:solidFill>
                  <a:srgbClr val="0000FF"/>
                </a:solidFill>
              </a:rPr>
              <a:t>transfers</a:t>
            </a:r>
            <a:r>
              <a:rPr lang="fr-FR" b="1">
                <a:solidFill>
                  <a:srgbClr val="0000FF"/>
                </a:solidFill>
              </a:rPr>
              <a:t> out of </a:t>
            </a:r>
            <a:r>
              <a:rPr lang="fr-FR" b="1" err="1">
                <a:solidFill>
                  <a:srgbClr val="0000FF"/>
                </a:solidFill>
              </a:rPr>
              <a:t>reach</a:t>
            </a:r>
            <a:r>
              <a:rPr lang="fr-FR" b="1">
                <a:solidFill>
                  <a:srgbClr val="0000FF"/>
                </a:solidFill>
              </a:rPr>
              <a:t> </a:t>
            </a:r>
            <a:r>
              <a:rPr lang="fr-FR" b="1" err="1">
                <a:solidFill>
                  <a:srgbClr val="0000FF"/>
                </a:solidFill>
              </a:rPr>
              <a:t>here</a:t>
            </a:r>
            <a:endParaRPr lang="fr-FR" b="1">
              <a:solidFill>
                <a:srgbClr val="0000FF"/>
              </a:solidFill>
            </a:endParaRPr>
          </a:p>
          <a:p>
            <a:pPr algn="ctr"/>
            <a:endParaRPr lang="fr-FR" b="1">
              <a:solidFill>
                <a:srgbClr val="0000FF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E9765E-0BBA-C255-C106-1C937698C164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6" name="ZoneTexte 9">
            <a:extLst>
              <a:ext uri="{FF2B5EF4-FFF2-40B4-BE49-F238E27FC236}">
                <a16:creationId xmlns:a16="http://schemas.microsoft.com/office/drawing/2014/main" id="{564CED96-9450-0B81-A19B-5F9DD3DB4F90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</a:rPr>
              <a:t>Cross-sections : Uranium isotopes at 5.15 MeV/u 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820CBD2-1AAA-C90F-7482-3C74BF3FC406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space réservé du numéro de diapositive 3">
            <a:extLst>
              <a:ext uri="{FF2B5EF4-FFF2-40B4-BE49-F238E27FC236}">
                <a16:creationId xmlns:a16="http://schemas.microsoft.com/office/drawing/2014/main" id="{D9F799C8-AE79-127C-AE39-C1179C237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r>
              <a:rPr lang="fr-FR" b="0">
                <a:solidFill>
                  <a:schemeClr val="tx1">
                    <a:lumMod val="50000"/>
                    <a:lumOff val="50000"/>
                  </a:schemeClr>
                </a:solidFill>
              </a:rPr>
              <a:t>10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853BFA9-1B9F-48D0-18B1-FF242F27EB1D}"/>
              </a:ext>
            </a:extLst>
          </p:cNvPr>
          <p:cNvSpPr/>
          <p:nvPr/>
        </p:nvSpPr>
        <p:spPr>
          <a:xfrm>
            <a:off x="11366671" y="6094179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66703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FFD4D-3F2D-E587-A369-933E9DC42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D6032D3-FDC1-A5C0-31F7-D83B70EA5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5CF95AD-473F-F1C8-AA02-A16B9D98E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44AFDF9-EE41-24EA-21A2-55D62C6966EA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24" name="ZoneTexte 9">
            <a:extLst>
              <a:ext uri="{FF2B5EF4-FFF2-40B4-BE49-F238E27FC236}">
                <a16:creationId xmlns:a16="http://schemas.microsoft.com/office/drawing/2014/main" id="{15ADCDC7-F881-9621-4E28-890B500CF67B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</a:rPr>
              <a:t>Cross-section : « 1</a:t>
            </a:r>
            <a:r>
              <a:rPr lang="el-GR" sz="4000">
                <a:solidFill>
                  <a:schemeClr val="bg1"/>
                </a:solidFill>
              </a:rPr>
              <a:t>σ</a:t>
            </a:r>
            <a:r>
              <a:rPr lang="fr-FR" sz="4000">
                <a:solidFill>
                  <a:schemeClr val="bg1"/>
                </a:solidFill>
              </a:rPr>
              <a:t>  » </a:t>
            </a:r>
            <a:r>
              <a:rPr lang="fr-FR" sz="4000" err="1">
                <a:solidFill>
                  <a:schemeClr val="bg1"/>
                </a:solidFill>
              </a:rPr>
              <a:t>error</a:t>
            </a:r>
            <a:r>
              <a:rPr lang="fr-FR" sz="4000">
                <a:solidFill>
                  <a:schemeClr val="bg1"/>
                </a:solidFill>
              </a:rPr>
              <a:t>-bars</a:t>
            </a:r>
            <a:endParaRPr lang="fr-FR">
              <a:solidFill>
                <a:schemeClr val="bg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FF6DB24-D32C-0701-8C2F-1F3C760C3975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space réservé du numéro de diapositive 3">
            <a:extLst>
              <a:ext uri="{FF2B5EF4-FFF2-40B4-BE49-F238E27FC236}">
                <a16:creationId xmlns:a16="http://schemas.microsoft.com/office/drawing/2014/main" id="{8AB0BDAA-AF10-D2DC-0F41-C8E168F38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r>
              <a:rPr lang="fr-FR" b="0">
                <a:solidFill>
                  <a:schemeClr val="tx1">
                    <a:lumMod val="50000"/>
                    <a:lumOff val="50000"/>
                  </a:schemeClr>
                </a:solidFill>
              </a:rPr>
              <a:t>6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1F07152-5990-9548-952D-66369E811972}"/>
              </a:ext>
            </a:extLst>
          </p:cNvPr>
          <p:cNvSpPr/>
          <p:nvPr/>
        </p:nvSpPr>
        <p:spPr>
          <a:xfrm>
            <a:off x="11366671" y="6094179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4A2A8A5-4989-9C90-8197-8C7BDED419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6362" y="804362"/>
            <a:ext cx="9049252" cy="537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0528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61AF6-AB37-1C4A-D3AA-DBCA398CB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FE82B5D2-44CB-2893-99B6-E003A252F7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8" t="7956" r="19995" b="10529"/>
          <a:stretch/>
        </p:blipFill>
        <p:spPr>
          <a:xfrm flipV="1">
            <a:off x="4574392" y="4841452"/>
            <a:ext cx="4239705" cy="186732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2B17267-1A33-697B-E61C-3725567B1E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8" t="7956" r="19995" b="10529"/>
          <a:stretch/>
        </p:blipFill>
        <p:spPr>
          <a:xfrm>
            <a:off x="5807340" y="2880021"/>
            <a:ext cx="4239705" cy="1950906"/>
          </a:xfrm>
          <a:prstGeom prst="rect">
            <a:avLst/>
          </a:prstGeom>
        </p:spPr>
      </p:pic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9DED0CD-2752-38BE-F278-F8A4267FC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5AFD153-E0B6-6681-FD25-D6428EB1A3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75800" y="6343650"/>
            <a:ext cx="1016000" cy="365125"/>
          </a:xfrm>
        </p:spPr>
        <p:txBody>
          <a:bodyPr/>
          <a:lstStyle/>
          <a:p>
            <a:r>
              <a:rPr lang="fr-FR"/>
              <a:t>04/09/2026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816305FE-1A9E-F6FF-C96B-47B9C331B68F}"/>
              </a:ext>
            </a:extLst>
          </p:cNvPr>
          <p:cNvCxnSpPr/>
          <p:nvPr/>
        </p:nvCxnSpPr>
        <p:spPr>
          <a:xfrm>
            <a:off x="7872596" y="4757869"/>
            <a:ext cx="2630078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9F85249B-5377-6415-3D74-73AE0D1B1825}"/>
              </a:ext>
            </a:extLst>
          </p:cNvPr>
          <p:cNvSpPr txBox="1"/>
          <p:nvPr/>
        </p:nvSpPr>
        <p:spPr>
          <a:xfrm>
            <a:off x="11194928" y="4573203"/>
            <a:ext cx="784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DSSD</a:t>
            </a: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551AAEF5-1473-C522-E72A-646B8A6C2E0B}"/>
              </a:ext>
            </a:extLst>
          </p:cNvPr>
          <p:cNvCxnSpPr>
            <a:cxnSpLocks/>
          </p:cNvCxnSpPr>
          <p:nvPr/>
        </p:nvCxnSpPr>
        <p:spPr>
          <a:xfrm>
            <a:off x="5421626" y="4757869"/>
            <a:ext cx="5730076" cy="0"/>
          </a:xfrm>
          <a:prstGeom prst="line">
            <a:avLst/>
          </a:prstGeom>
          <a:ln w="508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34C6832B-6C88-5C7C-19C3-D009FCBAABA3}"/>
              </a:ext>
            </a:extLst>
          </p:cNvPr>
          <p:cNvSpPr txBox="1"/>
          <p:nvPr/>
        </p:nvSpPr>
        <p:spPr>
          <a:xfrm>
            <a:off x="8653902" y="3352306"/>
            <a:ext cx="24978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/>
              <a:t>5.15 MeV/u</a:t>
            </a:r>
          </a:p>
          <a:p>
            <a:r>
              <a:rPr lang="fr-FR"/>
              <a:t>B⍴ = 1.65 </a:t>
            </a:r>
            <a:r>
              <a:rPr lang="fr-FR" err="1"/>
              <a:t>T.m</a:t>
            </a:r>
            <a:endParaRPr lang="fr-FR"/>
          </a:p>
          <a:p>
            <a:r>
              <a:rPr lang="fr-FR"/>
              <a:t>Trigger : Focal plane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E8029AF-574B-8012-F845-75F454812E6F}"/>
              </a:ext>
            </a:extLst>
          </p:cNvPr>
          <p:cNvSpPr txBox="1"/>
          <p:nvPr/>
        </p:nvSpPr>
        <p:spPr>
          <a:xfrm>
            <a:off x="7547703" y="5555826"/>
            <a:ext cx="175240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/>
              <a:t>5.88 MeV/u</a:t>
            </a:r>
          </a:p>
          <a:p>
            <a:r>
              <a:rPr lang="fr-FR" err="1"/>
              <a:t>B⍴</a:t>
            </a:r>
            <a:r>
              <a:rPr lang="fr-FR" baseline="-25000" err="1"/>
              <a:t>min</a:t>
            </a:r>
            <a:r>
              <a:rPr lang="fr-FR"/>
              <a:t> = 1.7 </a:t>
            </a:r>
            <a:r>
              <a:rPr lang="fr-FR" err="1"/>
              <a:t>T.m</a:t>
            </a:r>
            <a:endParaRPr lang="fr-FR"/>
          </a:p>
          <a:p>
            <a:r>
              <a:rPr lang="fr-FR"/>
              <a:t>Trigger : DSSD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0EBB21BD-4F83-1CBD-7479-3DB8153F47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6471"/>
            <a:ext cx="6096000" cy="3207448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9F77399-B806-B1A7-5031-ABE69C6145BB}"/>
              </a:ext>
            </a:extLst>
          </p:cNvPr>
          <p:cNvSpPr txBox="1"/>
          <p:nvPr/>
        </p:nvSpPr>
        <p:spPr>
          <a:xfrm>
            <a:off x="1012946" y="1417712"/>
            <a:ext cx="9877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err="1">
                <a:solidFill>
                  <a:srgbClr val="65BA5A"/>
                </a:solidFill>
              </a:rPr>
              <a:t>Schiewietz</a:t>
            </a:r>
            <a:endParaRPr lang="fr-FR" sz="1200">
              <a:solidFill>
                <a:srgbClr val="65BA5A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5680816-095A-520F-4878-0300DB2449B5}"/>
              </a:ext>
            </a:extLst>
          </p:cNvPr>
          <p:cNvSpPr txBox="1"/>
          <p:nvPr/>
        </p:nvSpPr>
        <p:spPr>
          <a:xfrm>
            <a:off x="4197896" y="1491828"/>
            <a:ext cx="1107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err="1">
                <a:solidFill>
                  <a:srgbClr val="9200FF"/>
                </a:solidFill>
              </a:rPr>
              <a:t>Oganessian</a:t>
            </a:r>
            <a:endParaRPr lang="fr-FR" sz="1200">
              <a:solidFill>
                <a:srgbClr val="9200FF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F07FE94-3418-BA94-99CD-EE089FB16C24}"/>
              </a:ext>
            </a:extLst>
          </p:cNvPr>
          <p:cNvSpPr txBox="1"/>
          <p:nvPr/>
        </p:nvSpPr>
        <p:spPr>
          <a:xfrm>
            <a:off x="5981171" y="1299912"/>
            <a:ext cx="6237605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/>
              <a:t>B⍴ scan</a:t>
            </a:r>
          </a:p>
          <a:p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/>
              <a:t>No U-like </a:t>
            </a:r>
            <a:r>
              <a:rPr lang="fr-FR" sz="1600" err="1"/>
              <a:t>identified</a:t>
            </a:r>
            <a:r>
              <a:rPr lang="fr-FR" sz="1600"/>
              <a:t> ( no </a:t>
            </a:r>
            <a:r>
              <a:rPr lang="fr-FR" sz="1600" err="1"/>
              <a:t>CoulEx</a:t>
            </a:r>
            <a:r>
              <a:rPr lang="fr-FR" sz="160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/>
              <a:t>Simulations : -30% </a:t>
            </a:r>
            <a:r>
              <a:rPr lang="fr-FR" sz="1600" err="1"/>
              <a:t>CoulEx</a:t>
            </a:r>
            <a:r>
              <a:rPr lang="fr-FR" sz="1600"/>
              <a:t> </a:t>
            </a:r>
            <a:r>
              <a:rPr lang="fr-FR" sz="1600" err="1"/>
              <a:t>expected</a:t>
            </a:r>
            <a:r>
              <a:rPr lang="fr-FR" sz="1600"/>
              <a:t> </a:t>
            </a:r>
            <a:r>
              <a:rPr lang="fr-FR" sz="1600" err="1"/>
              <a:t>w.r.t</a:t>
            </a:r>
            <a:r>
              <a:rPr lang="fr-FR" sz="1600"/>
              <a:t> 5.15 MeV/u data</a:t>
            </a:r>
          </a:p>
          <a:p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8901F6C9-E91B-38F4-BD20-413A877BEC97}"/>
              </a:ext>
            </a:extLst>
          </p:cNvPr>
          <p:cNvSpPr txBox="1"/>
          <p:nvPr/>
        </p:nvSpPr>
        <p:spPr>
          <a:xfrm>
            <a:off x="6134066" y="2533632"/>
            <a:ext cx="24817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i="1"/>
              <a:t>M. </a:t>
            </a:r>
            <a:r>
              <a:rPr lang="fr-FR" sz="1000" i="1" err="1"/>
              <a:t>Zielinska</a:t>
            </a:r>
            <a:r>
              <a:rPr lang="fr-FR" sz="1000" i="1"/>
              <a:t>; </a:t>
            </a:r>
            <a:r>
              <a:rPr lang="fr-FR" sz="1000" i="1" err="1"/>
              <a:t>private</a:t>
            </a:r>
            <a:r>
              <a:rPr lang="fr-FR" sz="1000" i="1"/>
              <a:t> communication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CD329B6-5C94-BE90-605E-752567CAB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42</a:t>
            </a:fld>
            <a:endParaRPr lang="fr-FR"/>
          </a:p>
        </p:txBody>
      </p:sp>
      <p:sp>
        <p:nvSpPr>
          <p:cNvPr id="4" name="ZoneTexte 9">
            <a:extLst>
              <a:ext uri="{FF2B5EF4-FFF2-40B4-BE49-F238E27FC236}">
                <a16:creationId xmlns:a16="http://schemas.microsoft.com/office/drawing/2014/main" id="{EE0EE3B0-18FB-ED98-9628-C2DD365DE40D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</a:rPr>
              <a:t>No MNT at 5.88 MeV/u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61A3D6C-657F-6648-5B8C-B91E99BFE0AF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1F3870A-2755-512B-867F-9F76F414B193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AD4CB4B-4E08-8796-C32F-5DABC23FD4DD}"/>
              </a:ext>
            </a:extLst>
          </p:cNvPr>
          <p:cNvSpPr/>
          <p:nvPr/>
        </p:nvSpPr>
        <p:spPr>
          <a:xfrm>
            <a:off x="11366671" y="6094179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19472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62ED4-5D54-81E6-4948-872B9DFDF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339E6E9-39D3-8B16-40A2-CC96A8CF4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FD8B0E7-F0B7-234F-7E65-CD4E31069684}"/>
              </a:ext>
            </a:extLst>
          </p:cNvPr>
          <p:cNvSpPr txBox="1"/>
          <p:nvPr/>
        </p:nvSpPr>
        <p:spPr>
          <a:xfrm>
            <a:off x="3697297" y="670371"/>
            <a:ext cx="184731" cy="136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288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87C992B-57B7-2420-AACD-BD528C1A3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32BB346-E4D2-5254-2D6C-E76E8836EE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6" r="7077"/>
          <a:stretch/>
        </p:blipFill>
        <p:spPr>
          <a:xfrm>
            <a:off x="2012022" y="740706"/>
            <a:ext cx="7928225" cy="552716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B164A34-E89A-F430-23E2-669DAEEE6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43</a:t>
            </a:fld>
            <a:endParaRPr lang="fr-FR"/>
          </a:p>
        </p:txBody>
      </p:sp>
      <p:sp>
        <p:nvSpPr>
          <p:cNvPr id="7" name="ZoneTexte 9">
            <a:extLst>
              <a:ext uri="{FF2B5EF4-FFF2-40B4-BE49-F238E27FC236}">
                <a16:creationId xmlns:a16="http://schemas.microsoft.com/office/drawing/2014/main" id="{C1F07EDB-3889-52BE-59A2-12C8A3045797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a-DK" sz="4000">
                <a:solidFill>
                  <a:schemeClr val="bg1"/>
                </a:solidFill>
              </a:rPr>
              <a:t>Decay spectroscopy ?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8973DA0-81FB-7A3B-F80E-858C273F993F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190459-A986-7A88-95D7-9416F902777A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BDD5B42-5C9C-8BBE-AC62-53472D6CF8D4}"/>
              </a:ext>
            </a:extLst>
          </p:cNvPr>
          <p:cNvSpPr/>
          <p:nvPr/>
        </p:nvSpPr>
        <p:spPr>
          <a:xfrm>
            <a:off x="11366671" y="6094179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39961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C46D7-B02C-6AF9-9EEF-F8BCF92CE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5">
            <a:extLst>
              <a:ext uri="{FF2B5EF4-FFF2-40B4-BE49-F238E27FC236}">
                <a16:creationId xmlns:a16="http://schemas.microsoft.com/office/drawing/2014/main" id="{A41E8EC0-E13F-D2A6-F3E5-1E8CBEEFC9F5}"/>
              </a:ext>
            </a:extLst>
          </p:cNvPr>
          <p:cNvSpPr txBox="1">
            <a:spLocks/>
          </p:cNvSpPr>
          <p:nvPr/>
        </p:nvSpPr>
        <p:spPr>
          <a:xfrm>
            <a:off x="731838" y="314036"/>
            <a:ext cx="10728325" cy="871827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200"/>
              <a:t>MNT at CORSET </a:t>
            </a:r>
          </a:p>
        </p:txBody>
      </p:sp>
      <p:sp>
        <p:nvSpPr>
          <p:cNvPr id="29" name="Espace réservé du pied de page 28">
            <a:extLst>
              <a:ext uri="{FF2B5EF4-FFF2-40B4-BE49-F238E27FC236}">
                <a16:creationId xmlns:a16="http://schemas.microsoft.com/office/drawing/2014/main" id="{EA540240-6652-623A-527C-187698E34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75E906-874E-3C80-D10B-64B22682A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507CBFC-BC8D-B916-88DA-293F78D61B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558" y="1358358"/>
            <a:ext cx="4504117" cy="460543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A10E8A0-0543-E4CB-141D-1D029ABD78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326" y="1358358"/>
            <a:ext cx="4784446" cy="460543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0AEF8C6-C01D-18FB-586B-F7B1CBFCA7A2}"/>
              </a:ext>
            </a:extLst>
          </p:cNvPr>
          <p:cNvSpPr txBox="1"/>
          <p:nvPr/>
        </p:nvSpPr>
        <p:spPr>
          <a:xfrm>
            <a:off x="6472113" y="1175740"/>
            <a:ext cx="43508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aseline="30000"/>
              <a:t>209</a:t>
            </a:r>
            <a:r>
              <a:rPr lang="fr-FR" sz="1400"/>
              <a:t>Bi + </a:t>
            </a:r>
            <a:r>
              <a:rPr lang="fr-FR" sz="1400" baseline="30000"/>
              <a:t>238</a:t>
            </a:r>
            <a:r>
              <a:rPr lang="fr-FR" sz="1400"/>
              <a:t>U : 8.85 MeV/u (45.6 % </a:t>
            </a:r>
            <a:r>
              <a:rPr lang="fr-FR" sz="1400" err="1"/>
              <a:t>above</a:t>
            </a:r>
            <a:r>
              <a:rPr lang="fr-FR" sz="1400"/>
              <a:t> </a:t>
            </a:r>
            <a:r>
              <a:rPr lang="fr-FR" sz="1400" err="1"/>
              <a:t>barrier</a:t>
            </a:r>
            <a:r>
              <a:rPr lang="fr-FR" sz="1400"/>
              <a:t>)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10B3B3D-786D-6F00-C6E4-7452CCA5D1ED}"/>
              </a:ext>
            </a:extLst>
          </p:cNvPr>
          <p:cNvSpPr txBox="1"/>
          <p:nvPr/>
        </p:nvSpPr>
        <p:spPr>
          <a:xfrm>
            <a:off x="1509180" y="1199207"/>
            <a:ext cx="43284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aseline="30000"/>
              <a:t>136</a:t>
            </a:r>
            <a:r>
              <a:rPr lang="fr-FR" sz="1400"/>
              <a:t>Xe + </a:t>
            </a:r>
            <a:r>
              <a:rPr lang="fr-FR" sz="1400" baseline="30000"/>
              <a:t>238</a:t>
            </a:r>
            <a:r>
              <a:rPr lang="fr-FR" sz="1400"/>
              <a:t>U : 8.16 MeV/u (51.6 % </a:t>
            </a:r>
            <a:r>
              <a:rPr lang="fr-FR" sz="1400" err="1"/>
              <a:t>above</a:t>
            </a:r>
            <a:r>
              <a:rPr lang="fr-FR" sz="1400"/>
              <a:t> </a:t>
            </a:r>
            <a:r>
              <a:rPr lang="fr-FR" sz="1400" err="1"/>
              <a:t>barrier</a:t>
            </a:r>
            <a:r>
              <a:rPr lang="fr-FR" sz="1400"/>
              <a:t>)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916F22D-6163-0BED-7D78-D74A30FACC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330"/>
          <a:stretch/>
        </p:blipFill>
        <p:spPr>
          <a:xfrm>
            <a:off x="962250" y="2756836"/>
            <a:ext cx="317910" cy="147929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3562600-C70C-46BA-8FCC-AEC47AEA14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330"/>
          <a:stretch/>
        </p:blipFill>
        <p:spPr>
          <a:xfrm>
            <a:off x="5937416" y="2689352"/>
            <a:ext cx="317910" cy="147929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754636E-71F5-A7E9-E2D5-3F45BA37A4A6}"/>
              </a:ext>
            </a:extLst>
          </p:cNvPr>
          <p:cNvSpPr txBox="1"/>
          <p:nvPr/>
        </p:nvSpPr>
        <p:spPr>
          <a:xfrm>
            <a:off x="2828984" y="5849102"/>
            <a:ext cx="26254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>
                <a:solidFill>
                  <a:prstClr val="black"/>
                </a:solidFill>
              </a:rPr>
              <a:t>E. M. </a:t>
            </a:r>
            <a:r>
              <a:rPr lang="fr-FR" sz="1000" i="1" err="1">
                <a:solidFill>
                  <a:prstClr val="black"/>
                </a:solidFill>
              </a:rPr>
              <a:t>Kozulin</a:t>
            </a:r>
            <a:r>
              <a:rPr lang="fr-FR" sz="1000" i="1">
                <a:solidFill>
                  <a:prstClr val="black"/>
                </a:solidFill>
              </a:rPr>
              <a:t> et. al.; PRC 109 (2024)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1A08CA0-529D-4EE5-15E3-05AEA748F10B}"/>
              </a:ext>
            </a:extLst>
          </p:cNvPr>
          <p:cNvSpPr txBox="1"/>
          <p:nvPr/>
        </p:nvSpPr>
        <p:spPr>
          <a:xfrm>
            <a:off x="7333101" y="5890068"/>
            <a:ext cx="26254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>
                <a:solidFill>
                  <a:prstClr val="black"/>
                </a:solidFill>
              </a:rPr>
              <a:t>I. V. </a:t>
            </a:r>
            <a:r>
              <a:rPr lang="fr-FR" sz="1000" i="1" err="1">
                <a:solidFill>
                  <a:prstClr val="black"/>
                </a:solidFill>
              </a:rPr>
              <a:t>Vorobiev</a:t>
            </a:r>
            <a:r>
              <a:rPr lang="fr-FR" sz="1000" i="1">
                <a:solidFill>
                  <a:prstClr val="black"/>
                </a:solidFill>
              </a:rPr>
              <a:t> et. al.; PRC 112 (2025)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28F436-DE1F-4B99-0D17-8ACEE2F4D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44</a:t>
            </a:fld>
            <a:endParaRPr lang="fr-FR"/>
          </a:p>
        </p:txBody>
      </p:sp>
      <p:sp>
        <p:nvSpPr>
          <p:cNvPr id="16" name="ZoneTexte 9">
            <a:extLst>
              <a:ext uri="{FF2B5EF4-FFF2-40B4-BE49-F238E27FC236}">
                <a16:creationId xmlns:a16="http://schemas.microsoft.com/office/drawing/2014/main" id="{40697C86-9E27-D465-08D2-5AA9CB9D60DB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</a:rPr>
              <a:t>MNT </a:t>
            </a:r>
            <a:r>
              <a:rPr lang="fr-FR" sz="4000" err="1">
                <a:solidFill>
                  <a:schemeClr val="bg1"/>
                </a:solidFill>
              </a:rPr>
              <a:t>with</a:t>
            </a:r>
            <a:r>
              <a:rPr lang="fr-FR" sz="4000">
                <a:solidFill>
                  <a:schemeClr val="bg1"/>
                </a:solidFill>
              </a:rPr>
              <a:t> CORSET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AD07728-6389-FB2E-562F-C1F7F61A2AC7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4AECC0-1FEF-1ED7-1DAA-DA043E4AAD22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16F6FF1-40C8-03E5-A510-56ADAF3DA4BF}"/>
              </a:ext>
            </a:extLst>
          </p:cNvPr>
          <p:cNvSpPr/>
          <p:nvPr/>
        </p:nvSpPr>
        <p:spPr>
          <a:xfrm>
            <a:off x="11366671" y="6094179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13526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64BDA7-5036-B133-0859-DC8D4E5EE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86714E5-3EE7-DC2F-F629-B7CD6A38E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3582101B-193F-F186-20B9-28E8E5F4F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/>
              <a:t>MNT at KISS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A676490-3341-E3FE-E032-C2C06E41F8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75800" y="6343650"/>
            <a:ext cx="1016000" cy="365125"/>
          </a:xfrm>
        </p:spPr>
        <p:txBody>
          <a:bodyPr/>
          <a:lstStyle/>
          <a:p>
            <a:r>
              <a:rPr lang="fr-FR"/>
              <a:t>04/09/2026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BBFD426-9C73-A8EA-9469-EFC3A678D4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981" y="1185863"/>
            <a:ext cx="8839200" cy="345881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A0DABF9-135B-00AB-A6BD-4955DFDAC67E}"/>
              </a:ext>
            </a:extLst>
          </p:cNvPr>
          <p:cNvSpPr txBox="1"/>
          <p:nvPr/>
        </p:nvSpPr>
        <p:spPr>
          <a:xfrm>
            <a:off x="4655541" y="1001197"/>
            <a:ext cx="2880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aseline="30000"/>
              <a:t>238</a:t>
            </a:r>
            <a:r>
              <a:rPr lang="fr-FR"/>
              <a:t>U + </a:t>
            </a:r>
            <a:r>
              <a:rPr lang="fr-FR" baseline="30000"/>
              <a:t>198</a:t>
            </a:r>
            <a:r>
              <a:rPr lang="fr-FR"/>
              <a:t>Pt : 10.75 MeV/u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B977D67-FDA7-23E6-5E65-E8A30954D5C3}"/>
              </a:ext>
            </a:extLst>
          </p:cNvPr>
          <p:cNvSpPr txBox="1"/>
          <p:nvPr/>
        </p:nvSpPr>
        <p:spPr>
          <a:xfrm>
            <a:off x="4732063" y="5231447"/>
            <a:ext cx="27278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81 % </a:t>
            </a:r>
            <a:r>
              <a:rPr lang="fr-FR" err="1"/>
              <a:t>above</a:t>
            </a:r>
            <a:r>
              <a:rPr lang="fr-FR"/>
              <a:t> </a:t>
            </a:r>
            <a:r>
              <a:rPr lang="fr-FR" err="1"/>
              <a:t>barrier</a:t>
            </a:r>
            <a:endParaRPr lang="fr-FR"/>
          </a:p>
          <a:p>
            <a:endParaRPr lang="fr-FR"/>
          </a:p>
          <a:p>
            <a:r>
              <a:rPr lang="fr-FR"/>
              <a:t>Gas-</a:t>
            </a:r>
            <a:r>
              <a:rPr lang="fr-FR" err="1"/>
              <a:t>cell</a:t>
            </a:r>
            <a:r>
              <a:rPr lang="fr-FR"/>
              <a:t> (KISS)</a:t>
            </a:r>
          </a:p>
          <a:p>
            <a:endParaRPr lang="fr-FR"/>
          </a:p>
          <a:p>
            <a:r>
              <a:rPr lang="fr-FR"/>
              <a:t>Low </a:t>
            </a:r>
            <a:r>
              <a:rPr lang="fr-FR" err="1"/>
              <a:t>efficiency</a:t>
            </a:r>
            <a:r>
              <a:rPr lang="fr-FR"/>
              <a:t> setup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2CE9802-0F12-D112-021B-DF458DD4C47F}"/>
              </a:ext>
            </a:extLst>
          </p:cNvPr>
          <p:cNvSpPr txBox="1"/>
          <p:nvPr/>
        </p:nvSpPr>
        <p:spPr>
          <a:xfrm>
            <a:off x="4980978" y="4583125"/>
            <a:ext cx="26254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 err="1">
                <a:solidFill>
                  <a:prstClr val="black"/>
                </a:solidFill>
              </a:rPr>
              <a:t>T</a:t>
            </a:r>
            <a:r>
              <a:rPr lang="fr-FR" sz="1000" i="1">
                <a:solidFill>
                  <a:prstClr val="black"/>
                </a:solidFill>
              </a:rPr>
              <a:t>. </a:t>
            </a:r>
            <a:r>
              <a:rPr lang="fr-FR" sz="1000" i="1" err="1">
                <a:solidFill>
                  <a:prstClr val="black"/>
                </a:solidFill>
              </a:rPr>
              <a:t>Niwase</a:t>
            </a:r>
            <a:r>
              <a:rPr lang="fr-FR" sz="1000" i="1">
                <a:solidFill>
                  <a:prstClr val="black"/>
                </a:solidFill>
              </a:rPr>
              <a:t> et. al.; PRL 130 (2023)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7779AFF-0019-CB75-4A3A-D3682E5EE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45</a:t>
            </a:fld>
            <a:endParaRPr lang="fr-FR"/>
          </a:p>
        </p:txBody>
      </p:sp>
      <p:sp>
        <p:nvSpPr>
          <p:cNvPr id="11" name="ZoneTexte 9">
            <a:extLst>
              <a:ext uri="{FF2B5EF4-FFF2-40B4-BE49-F238E27FC236}">
                <a16:creationId xmlns:a16="http://schemas.microsoft.com/office/drawing/2014/main" id="{E979EE37-058B-3961-E17C-1B2FE7B70104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</a:rPr>
              <a:t>MNT </a:t>
            </a:r>
            <a:r>
              <a:rPr lang="fr-FR" sz="4000" err="1">
                <a:solidFill>
                  <a:schemeClr val="bg1"/>
                </a:solidFill>
              </a:rPr>
              <a:t>with</a:t>
            </a:r>
            <a:r>
              <a:rPr lang="fr-FR" sz="4000">
                <a:solidFill>
                  <a:schemeClr val="bg1"/>
                </a:solidFill>
              </a:rPr>
              <a:t> KISS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5AB4DDE-791C-E006-A60B-EC7B295F2F18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86247F4-D233-6851-A37A-EC282B062CD2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E60CBD-D002-9447-30DA-3A3B43BAF37C}"/>
              </a:ext>
            </a:extLst>
          </p:cNvPr>
          <p:cNvSpPr/>
          <p:nvPr/>
        </p:nvSpPr>
        <p:spPr>
          <a:xfrm>
            <a:off x="11366671" y="6094179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79879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45F191-6F14-099A-A409-6E5087434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3DC301-F1B3-D889-D0F3-1D74DE9E5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6B2A75D-1DED-3245-8C7D-C884FE519046}"/>
              </a:ext>
            </a:extLst>
          </p:cNvPr>
          <p:cNvSpPr txBox="1"/>
          <p:nvPr/>
        </p:nvSpPr>
        <p:spPr>
          <a:xfrm>
            <a:off x="3697297" y="670371"/>
            <a:ext cx="184731" cy="136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288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FB023C4-2CC1-B217-68DA-48E8BDF6B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2295E1BC-8A67-DE46-7F76-34EA01028C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73687"/>
          <a:stretch/>
        </p:blipFill>
        <p:spPr>
          <a:xfrm>
            <a:off x="6719146" y="807011"/>
            <a:ext cx="5472854" cy="275825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7D1DCB1-33FE-9737-93BA-18563D60D4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3419"/>
            <a:ext cx="6098367" cy="441658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DEB6914-8B2D-80FD-AB24-248434EEE000}"/>
              </a:ext>
            </a:extLst>
          </p:cNvPr>
          <p:cNvSpPr txBox="1"/>
          <p:nvPr/>
        </p:nvSpPr>
        <p:spPr>
          <a:xfrm>
            <a:off x="3494783" y="5799913"/>
            <a:ext cx="582387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00" i="1" err="1">
                <a:effectLst/>
              </a:rPr>
              <a:t>Adamian</a:t>
            </a:r>
            <a:r>
              <a:rPr lang="fr-FR" sz="1000" i="1">
                <a:effectLst/>
              </a:rPr>
              <a:t>, G. G. et al. “How to </a:t>
            </a:r>
            <a:r>
              <a:rPr lang="fr-FR" sz="1000" i="1" err="1">
                <a:effectLst/>
              </a:rPr>
              <a:t>extend</a:t>
            </a:r>
            <a:r>
              <a:rPr lang="fr-FR" sz="1000" i="1">
                <a:effectLst/>
              </a:rPr>
              <a:t> the chart of nuclides?” </a:t>
            </a:r>
            <a:r>
              <a:rPr lang="fr-FR" sz="1000" i="1"/>
              <a:t>;</a:t>
            </a:r>
            <a:r>
              <a:rPr lang="fr-FR" sz="1000" i="1">
                <a:effectLst/>
              </a:rPr>
              <a:t> </a:t>
            </a:r>
            <a:r>
              <a:rPr lang="fr-FR" sz="1000" i="1" err="1">
                <a:effectLst/>
              </a:rPr>
              <a:t>Eur</a:t>
            </a:r>
            <a:r>
              <a:rPr lang="fr-FR" sz="1000" i="1">
                <a:effectLst/>
              </a:rPr>
              <a:t>. Phys. J. A 56.2 (2020)</a:t>
            </a:r>
            <a:endParaRPr lang="fr-FR" sz="1000">
              <a:effectLst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929D12E7-447D-AD2E-1EC8-0E89C8EAFF78}"/>
              </a:ext>
            </a:extLst>
          </p:cNvPr>
          <p:cNvCxnSpPr/>
          <p:nvPr/>
        </p:nvCxnSpPr>
        <p:spPr>
          <a:xfrm>
            <a:off x="5707444" y="2049874"/>
            <a:ext cx="1050324" cy="0"/>
          </a:xfrm>
          <a:prstGeom prst="straightConnector1">
            <a:avLst/>
          </a:prstGeom>
          <a:ln w="127000">
            <a:solidFill>
              <a:srgbClr val="65BA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3CA0F31D-E66E-8279-3094-774577E41D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252" b="-333"/>
          <a:stretch/>
        </p:blipFill>
        <p:spPr>
          <a:xfrm>
            <a:off x="7381598" y="3526605"/>
            <a:ext cx="4490003" cy="35094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97D6705-3A17-8F68-F9D3-1F6937CD9E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9" t="38309" r="93072" b="46080"/>
          <a:stretch/>
        </p:blipFill>
        <p:spPr>
          <a:xfrm>
            <a:off x="6757768" y="1492440"/>
            <a:ext cx="288115" cy="1169388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013E8440-A740-6244-1B0D-E3A5F3117D88}"/>
              </a:ext>
            </a:extLst>
          </p:cNvPr>
          <p:cNvSpPr txBox="1"/>
          <p:nvPr/>
        </p:nvSpPr>
        <p:spPr>
          <a:xfrm>
            <a:off x="9992918" y="2363295"/>
            <a:ext cx="16629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aseline="30000">
                <a:solidFill>
                  <a:schemeClr val="bg1"/>
                </a:solidFill>
              </a:rPr>
              <a:t>254</a:t>
            </a:r>
            <a:r>
              <a:rPr lang="en-US" sz="1000">
                <a:solidFill>
                  <a:schemeClr val="bg1"/>
                </a:solidFill>
              </a:rPr>
              <a:t>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183D655-37A5-0495-CDCD-A48136D508A7}"/>
              </a:ext>
            </a:extLst>
          </p:cNvPr>
          <p:cNvSpPr/>
          <p:nvPr/>
        </p:nvSpPr>
        <p:spPr>
          <a:xfrm>
            <a:off x="10977293" y="1436914"/>
            <a:ext cx="288115" cy="308284"/>
          </a:xfrm>
          <a:prstGeom prst="rect">
            <a:avLst/>
          </a:prstGeom>
          <a:solidFill>
            <a:srgbClr val="65BA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F5A7DB7-E7ED-2A65-E2D0-AD9F0C78039E}"/>
              </a:ext>
            </a:extLst>
          </p:cNvPr>
          <p:cNvSpPr/>
          <p:nvPr/>
        </p:nvSpPr>
        <p:spPr>
          <a:xfrm>
            <a:off x="11277904" y="1726568"/>
            <a:ext cx="288115" cy="308284"/>
          </a:xfrm>
          <a:prstGeom prst="rect">
            <a:avLst/>
          </a:prstGeom>
          <a:solidFill>
            <a:srgbClr val="65BA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en-US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6407BA9-F58F-4C72-C9CA-08F036E6FE80}"/>
              </a:ext>
            </a:extLst>
          </p:cNvPr>
          <p:cNvSpPr txBox="1"/>
          <p:nvPr/>
        </p:nvSpPr>
        <p:spPr>
          <a:xfrm>
            <a:off x="11170769" y="1770299"/>
            <a:ext cx="16629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aseline="30000">
                <a:solidFill>
                  <a:schemeClr val="bg1"/>
                </a:solidFill>
              </a:rPr>
              <a:t>260</a:t>
            </a:r>
            <a:r>
              <a:rPr lang="en-US" sz="900">
                <a:solidFill>
                  <a:schemeClr val="bg1"/>
                </a:solidFill>
              </a:rPr>
              <a:t>Md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349233A-B7A9-CC9A-C47F-163B002AF087}"/>
              </a:ext>
            </a:extLst>
          </p:cNvPr>
          <p:cNvSpPr txBox="1"/>
          <p:nvPr/>
        </p:nvSpPr>
        <p:spPr>
          <a:xfrm>
            <a:off x="10886978" y="1478459"/>
            <a:ext cx="16629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aseline="30000">
                <a:solidFill>
                  <a:schemeClr val="bg1"/>
                </a:solidFill>
              </a:rPr>
              <a:t>260</a:t>
            </a:r>
            <a:r>
              <a:rPr lang="en-US" sz="900">
                <a:solidFill>
                  <a:schemeClr val="bg1"/>
                </a:solidFill>
              </a:rPr>
              <a:t>No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6DF80D7-B70E-0015-E218-E80FD435D394}"/>
              </a:ext>
            </a:extLst>
          </p:cNvPr>
          <p:cNvSpPr txBox="1"/>
          <p:nvPr/>
        </p:nvSpPr>
        <p:spPr>
          <a:xfrm>
            <a:off x="6019799" y="4414917"/>
            <a:ext cx="61722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(mostly) neutron-rich discoveries all along the chart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6F9FBC-B8AF-4D6B-F91F-299E8B205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46</a:t>
            </a:fld>
            <a:endParaRPr lang="fr-FR"/>
          </a:p>
        </p:txBody>
      </p:sp>
      <p:sp>
        <p:nvSpPr>
          <p:cNvPr id="12" name="ZoneTexte 9">
            <a:extLst>
              <a:ext uri="{FF2B5EF4-FFF2-40B4-BE49-F238E27FC236}">
                <a16:creationId xmlns:a16="http://schemas.microsoft.com/office/drawing/2014/main" id="{9359B7B0-8EF4-E752-D8DF-CFA7D72958BB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a-DK" sz="4000">
                <a:solidFill>
                  <a:schemeClr val="bg1"/>
                </a:solidFill>
              </a:rPr>
              <a:t>MNT : discovering neutron-rich isotopes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08A76EF-462D-48B9-41DD-09C92CB9A766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F0044AA-D942-D5F8-144E-A0874881C2AC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247C5BA-3B29-A32F-DF9A-47384533C597}"/>
              </a:ext>
            </a:extLst>
          </p:cNvPr>
          <p:cNvSpPr/>
          <p:nvPr/>
        </p:nvSpPr>
        <p:spPr>
          <a:xfrm>
            <a:off x="11366671" y="6094179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84385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3E5CF-2D59-106D-86C2-0C7B901E2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24C5045-B463-5FE9-8022-6882314FFFA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08"/>
          <a:stretch/>
        </p:blipFill>
        <p:spPr>
          <a:xfrm>
            <a:off x="742206" y="3249889"/>
            <a:ext cx="5068400" cy="3458885"/>
          </a:xfrm>
          <a:prstGeom prst="rect">
            <a:avLst/>
          </a:prstGeom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14330795-6E11-8A7B-6454-BDE7922D5708}"/>
              </a:ext>
            </a:extLst>
          </p:cNvPr>
          <p:cNvCxnSpPr/>
          <p:nvPr/>
        </p:nvCxnSpPr>
        <p:spPr>
          <a:xfrm>
            <a:off x="1311715" y="2277007"/>
            <a:ext cx="324000" cy="0"/>
          </a:xfrm>
          <a:prstGeom prst="line">
            <a:avLst/>
          </a:prstGeom>
          <a:ln w="6350" cmpd="sng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Ellipse 12">
            <a:extLst>
              <a:ext uri="{FF2B5EF4-FFF2-40B4-BE49-F238E27FC236}">
                <a16:creationId xmlns:a16="http://schemas.microsoft.com/office/drawing/2014/main" id="{A170B6A5-986E-F799-5B4E-6FB5D03980DE}"/>
              </a:ext>
            </a:extLst>
          </p:cNvPr>
          <p:cNvSpPr/>
          <p:nvPr/>
        </p:nvSpPr>
        <p:spPr>
          <a:xfrm>
            <a:off x="1434867" y="2454039"/>
            <a:ext cx="69273" cy="76969"/>
          </a:xfrm>
          <a:prstGeom prst="ellipse">
            <a:avLst/>
          </a:prstGeom>
          <a:noFill/>
          <a:ln w="9525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white"/>
              </a:solidFill>
              <a:latin typeface="Arial"/>
            </a:endParaRPr>
          </a:p>
        </p:txBody>
      </p:sp>
      <p:sp>
        <p:nvSpPr>
          <p:cNvPr id="25" name="Espace réservé du pied de page 24">
            <a:extLst>
              <a:ext uri="{FF2B5EF4-FFF2-40B4-BE49-F238E27FC236}">
                <a16:creationId xmlns:a16="http://schemas.microsoft.com/office/drawing/2014/main" id="{4395997D-DE4A-F480-3C5A-D6914512D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C0F87FF-78DB-FA46-645E-29CBCFE8ED8A}"/>
              </a:ext>
            </a:extLst>
          </p:cNvPr>
          <p:cNvSpPr txBox="1"/>
          <p:nvPr/>
        </p:nvSpPr>
        <p:spPr>
          <a:xfrm>
            <a:off x="5532525" y="3063080"/>
            <a:ext cx="9429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/>
              <a:t>Z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BBBF520-11A2-1DA0-321A-C1B428CC5ED1}"/>
              </a:ext>
            </a:extLst>
          </p:cNvPr>
          <p:cNvGrpSpPr/>
          <p:nvPr/>
        </p:nvGrpSpPr>
        <p:grpSpPr>
          <a:xfrm>
            <a:off x="621400" y="683166"/>
            <a:ext cx="6196170" cy="2681267"/>
            <a:chOff x="296295" y="3822392"/>
            <a:chExt cx="6422672" cy="2617009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848DEA9C-876F-035A-6F59-D6C45E75DE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59" b="64815"/>
            <a:stretch/>
          </p:blipFill>
          <p:spPr>
            <a:xfrm>
              <a:off x="296295" y="3822392"/>
              <a:ext cx="5457537" cy="2332421"/>
            </a:xfrm>
            <a:prstGeom prst="rect">
              <a:avLst/>
            </a:prstGeom>
          </p:spPr>
        </p:pic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2B4D5864-78DF-F68C-1D7D-1A856BE90FDB}"/>
                </a:ext>
              </a:extLst>
            </p:cNvPr>
            <p:cNvSpPr txBox="1"/>
            <p:nvPr/>
          </p:nvSpPr>
          <p:spPr>
            <a:xfrm>
              <a:off x="3025064" y="4280973"/>
              <a:ext cx="36939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baseline="30000">
                  <a:solidFill>
                    <a:srgbClr val="282323"/>
                  </a:solidFill>
                  <a:effectLst/>
                  <a:latin typeface="Times" pitchFamily="2" charset="0"/>
                </a:rPr>
                <a:t>48</a:t>
              </a:r>
              <a:r>
                <a:rPr lang="fr-FR" sz="1200">
                  <a:solidFill>
                    <a:srgbClr val="282323"/>
                  </a:solidFill>
                  <a:effectLst/>
                  <a:latin typeface="Times" pitchFamily="2" charset="0"/>
                </a:rPr>
                <a:t>Ca+</a:t>
              </a:r>
              <a:r>
                <a:rPr lang="fr-FR" sz="1200" baseline="30000">
                  <a:solidFill>
                    <a:srgbClr val="282323"/>
                  </a:solidFill>
                  <a:effectLst/>
                  <a:latin typeface="Times" pitchFamily="2" charset="0"/>
                </a:rPr>
                <a:t>244</a:t>
              </a:r>
              <a:r>
                <a:rPr lang="fr-FR" sz="1200" baseline="30000">
                  <a:solidFill>
                    <a:srgbClr val="282323"/>
                  </a:solidFill>
                  <a:effectLst/>
                  <a:latin typeface="MTMI"/>
                </a:rPr>
                <a:t>,</a:t>
              </a:r>
              <a:r>
                <a:rPr lang="fr-FR" sz="1200" baseline="30000">
                  <a:solidFill>
                    <a:srgbClr val="282323"/>
                  </a:solidFill>
                  <a:effectLst/>
                  <a:latin typeface="Times" pitchFamily="2" charset="0"/>
                </a:rPr>
                <a:t>246</a:t>
              </a:r>
              <a:r>
                <a:rPr lang="fr-FR" sz="1200" baseline="30000">
                  <a:solidFill>
                    <a:srgbClr val="282323"/>
                  </a:solidFill>
                  <a:effectLst/>
                  <a:latin typeface="MTMI"/>
                </a:rPr>
                <a:t>,</a:t>
              </a:r>
              <a:r>
                <a:rPr lang="fr-FR" sz="1200" baseline="30000">
                  <a:solidFill>
                    <a:srgbClr val="282323"/>
                  </a:solidFill>
                  <a:effectLst/>
                  <a:latin typeface="Times" pitchFamily="2" charset="0"/>
                </a:rPr>
                <a:t>248</a:t>
              </a:r>
              <a:r>
                <a:rPr lang="fr-FR" sz="1200">
                  <a:solidFill>
                    <a:srgbClr val="282323"/>
                  </a:solidFill>
                  <a:effectLst/>
                  <a:latin typeface="Times" pitchFamily="2" charset="0"/>
                </a:rPr>
                <a:t>Cm (</a:t>
              </a:r>
              <a:r>
                <a:rPr lang="fr-FR" sz="1200" err="1">
                  <a:solidFill>
                    <a:srgbClr val="282323"/>
                  </a:solidFill>
                  <a:effectLst/>
                  <a:latin typeface="MTMI"/>
                </a:rPr>
                <a:t>E</a:t>
              </a:r>
              <a:r>
                <a:rPr lang="fr-FR" sz="1200" baseline="-25000" err="1">
                  <a:solidFill>
                    <a:srgbClr val="282323"/>
                  </a:solidFill>
                  <a:effectLst/>
                  <a:latin typeface="Times" pitchFamily="2" charset="0"/>
                </a:rPr>
                <a:t>c</a:t>
              </a:r>
              <a:r>
                <a:rPr lang="fr-FR" sz="1200" baseline="-25000" err="1">
                  <a:solidFill>
                    <a:srgbClr val="282323"/>
                  </a:solidFill>
                  <a:effectLst/>
                  <a:latin typeface="MTMI"/>
                </a:rPr>
                <a:t>.</a:t>
              </a:r>
              <a:r>
                <a:rPr lang="fr-FR" sz="1200" baseline="-25000" err="1">
                  <a:solidFill>
                    <a:srgbClr val="282323"/>
                  </a:solidFill>
                  <a:effectLst/>
                  <a:latin typeface="Times" pitchFamily="2" charset="0"/>
                </a:rPr>
                <a:t>m</a:t>
              </a:r>
              <a:r>
                <a:rPr lang="fr-FR" sz="1200" baseline="-25000">
                  <a:solidFill>
                    <a:srgbClr val="282323"/>
                  </a:solidFill>
                  <a:effectLst/>
                  <a:latin typeface="MTMI"/>
                </a:rPr>
                <a:t>. </a:t>
              </a:r>
              <a:r>
                <a:rPr lang="fr-FR" sz="1200">
                  <a:solidFill>
                    <a:srgbClr val="282323"/>
                  </a:solidFill>
                  <a:latin typeface="MTSY"/>
                </a:rPr>
                <a:t>≈</a:t>
              </a:r>
              <a:r>
                <a:rPr lang="fr-FR" sz="1200">
                  <a:solidFill>
                    <a:srgbClr val="282323"/>
                  </a:solidFill>
                  <a:effectLst/>
                  <a:latin typeface="MTSY"/>
                </a:rPr>
                <a:t> </a:t>
              </a:r>
              <a:r>
                <a:rPr lang="fr-FR" sz="1200">
                  <a:solidFill>
                    <a:srgbClr val="282323"/>
                  </a:solidFill>
                  <a:effectLst/>
                  <a:latin typeface="Times" pitchFamily="2" charset="0"/>
                </a:rPr>
                <a:t>205 MeV) </a:t>
              </a:r>
              <a:endParaRPr lang="fr-FR" sz="1200"/>
            </a:p>
            <a:p>
              <a:endParaRPr lang="fr-FR" sz="1200"/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CA15A1C-D365-9E9D-A1A4-32E0BBDE02CC}"/>
                </a:ext>
              </a:extLst>
            </p:cNvPr>
            <p:cNvSpPr txBox="1"/>
            <p:nvPr/>
          </p:nvSpPr>
          <p:spPr>
            <a:xfrm>
              <a:off x="1907159" y="6154813"/>
              <a:ext cx="9429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/>
                <a:t>102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A005C20C-7D17-FA4E-3C1F-A7E0297BD5C6}"/>
                </a:ext>
              </a:extLst>
            </p:cNvPr>
            <p:cNvSpPr txBox="1"/>
            <p:nvPr/>
          </p:nvSpPr>
          <p:spPr>
            <a:xfrm>
              <a:off x="2900911" y="6154812"/>
              <a:ext cx="9429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/>
                <a:t>104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5047C8E0-E795-418F-5FBD-E19253E42FDF}"/>
                </a:ext>
              </a:extLst>
            </p:cNvPr>
            <p:cNvSpPr txBox="1"/>
            <p:nvPr/>
          </p:nvSpPr>
          <p:spPr>
            <a:xfrm>
              <a:off x="3874090" y="6162402"/>
              <a:ext cx="9429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/>
                <a:t>106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6284F4B9-BF19-74FC-8EBE-639DC665AD8B}"/>
                </a:ext>
              </a:extLst>
            </p:cNvPr>
            <p:cNvSpPr txBox="1"/>
            <p:nvPr/>
          </p:nvSpPr>
          <p:spPr>
            <a:xfrm>
              <a:off x="4867841" y="6162402"/>
              <a:ext cx="9429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/>
                <a:t>108</a:t>
              </a:r>
            </a:p>
          </p:txBody>
        </p:sp>
      </p:grpSp>
      <p:sp>
        <p:nvSpPr>
          <p:cNvPr id="21" name="Espace réservé de la date 20">
            <a:extLst>
              <a:ext uri="{FF2B5EF4-FFF2-40B4-BE49-F238E27FC236}">
                <a16:creationId xmlns:a16="http://schemas.microsoft.com/office/drawing/2014/main" id="{391AC585-CD01-845C-0DC4-1D0B7A430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14" name="Titre 5">
            <a:extLst>
              <a:ext uri="{FF2B5EF4-FFF2-40B4-BE49-F238E27FC236}">
                <a16:creationId xmlns:a16="http://schemas.microsoft.com/office/drawing/2014/main" id="{1EF1DE24-5CDD-9BAC-49C8-FF105A73749F}"/>
              </a:ext>
            </a:extLst>
          </p:cNvPr>
          <p:cNvSpPr txBox="1">
            <a:spLocks/>
          </p:cNvSpPr>
          <p:nvPr/>
        </p:nvSpPr>
        <p:spPr>
          <a:xfrm>
            <a:off x="-2335826" y="4238264"/>
            <a:ext cx="10728325" cy="871827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a-DK" sz="320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41E048B-3CA4-E5B7-A533-AC64145D9E26}"/>
              </a:ext>
            </a:extLst>
          </p:cNvPr>
          <p:cNvSpPr txBox="1"/>
          <p:nvPr/>
        </p:nvSpPr>
        <p:spPr>
          <a:xfrm>
            <a:off x="6042786" y="688235"/>
            <a:ext cx="593543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err="1"/>
              <a:t>Adamian</a:t>
            </a:r>
            <a:r>
              <a:rPr lang="fr-FR" sz="1600"/>
              <a:t> et al. </a:t>
            </a:r>
            <a:r>
              <a:rPr lang="fr-FR" sz="1600" err="1"/>
              <a:t>describe</a:t>
            </a:r>
            <a:r>
              <a:rPr lang="fr-FR" sz="1600"/>
              <a:t> </a:t>
            </a:r>
            <a:r>
              <a:rPr lang="fr-FR" sz="1600" err="1"/>
              <a:t>such</a:t>
            </a:r>
            <a:r>
              <a:rPr lang="fr-FR" sz="1600"/>
              <a:t> </a:t>
            </a:r>
            <a:r>
              <a:rPr lang="fr-FR" sz="1600" err="1"/>
              <a:t>reactions</a:t>
            </a:r>
            <a:r>
              <a:rPr lang="fr-FR" sz="1600"/>
              <a:t> as the </a:t>
            </a:r>
            <a:r>
              <a:rPr lang="fr-FR" sz="1600" err="1"/>
              <a:t>evolution</a:t>
            </a:r>
            <a:r>
              <a:rPr lang="fr-FR" sz="1600"/>
              <a:t> of a di-</a:t>
            </a:r>
            <a:r>
              <a:rPr lang="fr-FR" sz="1600" err="1"/>
              <a:t>nuclear</a:t>
            </a:r>
            <a:r>
              <a:rPr lang="fr-FR" sz="1600"/>
              <a:t> system, </a:t>
            </a:r>
            <a:r>
              <a:rPr lang="fr-FR" sz="1600" err="1"/>
              <a:t>using</a:t>
            </a:r>
            <a:r>
              <a:rPr lang="fr-FR" sz="1600"/>
              <a:t> the </a:t>
            </a:r>
            <a:r>
              <a:rPr lang="fr-FR" sz="1600" b="1"/>
              <a:t>diffusion master </a:t>
            </a:r>
            <a:r>
              <a:rPr lang="fr-FR" sz="1600" b="1" err="1"/>
              <a:t>equation</a:t>
            </a:r>
            <a:r>
              <a:rPr lang="fr-FR" sz="1600"/>
              <a:t> and </a:t>
            </a:r>
            <a:r>
              <a:rPr lang="fr-FR" sz="1600" err="1"/>
              <a:t>diabatic</a:t>
            </a:r>
            <a:r>
              <a:rPr lang="fr-FR" sz="1600"/>
              <a:t> </a:t>
            </a:r>
            <a:r>
              <a:rPr lang="fr-FR" sz="1600" err="1"/>
              <a:t>internuclear</a:t>
            </a:r>
            <a:r>
              <a:rPr lang="fr-FR" sz="1600"/>
              <a:t> </a:t>
            </a:r>
            <a:r>
              <a:rPr lang="fr-FR" sz="1600" err="1"/>
              <a:t>potential</a:t>
            </a:r>
            <a:r>
              <a:rPr lang="fr-FR" sz="1600"/>
              <a:t>.</a:t>
            </a:r>
          </a:p>
          <a:p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/>
              <a:t>Light </a:t>
            </a:r>
            <a:r>
              <a:rPr lang="fr-FR" sz="1600" err="1"/>
              <a:t>beams</a:t>
            </a:r>
            <a:r>
              <a:rPr lang="fr-FR" sz="1600"/>
              <a:t> are </a:t>
            </a:r>
            <a:r>
              <a:rPr lang="fr-FR" sz="1600" err="1"/>
              <a:t>favored</a:t>
            </a:r>
            <a:r>
              <a:rPr lang="fr-FR" sz="1600"/>
              <a:t>: </a:t>
            </a:r>
            <a:r>
              <a:rPr lang="fr-FR" sz="1600" err="1"/>
              <a:t>shell</a:t>
            </a:r>
            <a:r>
              <a:rPr lang="fr-FR" sz="1600"/>
              <a:t> </a:t>
            </a:r>
            <a:r>
              <a:rPr lang="fr-FR" sz="1600" err="1"/>
              <a:t>effect</a:t>
            </a:r>
            <a:r>
              <a:rPr lang="fr-FR" sz="1600"/>
              <a:t> </a:t>
            </a:r>
            <a:r>
              <a:rPr lang="fr-FR" sz="1600" err="1"/>
              <a:t>increases</a:t>
            </a:r>
            <a:r>
              <a:rPr lang="fr-FR" sz="1600"/>
              <a:t> the </a:t>
            </a:r>
            <a:r>
              <a:rPr lang="fr-FR" sz="1600" err="1"/>
              <a:t>survival</a:t>
            </a:r>
            <a:r>
              <a:rPr lang="fr-FR" sz="1600"/>
              <a:t> </a:t>
            </a:r>
            <a:r>
              <a:rPr lang="fr-FR" sz="1600" err="1"/>
              <a:t>probability</a:t>
            </a:r>
            <a:r>
              <a:rPr lang="fr-FR" sz="1600"/>
              <a:t> of </a:t>
            </a:r>
            <a:r>
              <a:rPr lang="fr-FR" sz="1600" err="1"/>
              <a:t>primary</a:t>
            </a:r>
            <a:r>
              <a:rPr lang="fr-FR" sz="1600"/>
              <a:t> </a:t>
            </a:r>
            <a:r>
              <a:rPr lang="fr-FR" sz="1600" err="1"/>
              <a:t>products</a:t>
            </a:r>
            <a:r>
              <a:rPr lang="fr-FR" sz="160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err="1"/>
              <a:t>Zagrebaev</a:t>
            </a:r>
            <a:r>
              <a:rPr lang="fr-FR" sz="1600"/>
              <a:t> &amp; Greiner, </a:t>
            </a:r>
            <a:r>
              <a:rPr lang="fr-FR" sz="1600" err="1"/>
              <a:t>then</a:t>
            </a:r>
            <a:r>
              <a:rPr lang="fr-FR" sz="1600"/>
              <a:t> Karpov &amp; </a:t>
            </a:r>
            <a:r>
              <a:rPr lang="fr-FR" sz="1600" err="1"/>
              <a:t>Saiko</a:t>
            </a:r>
            <a:r>
              <a:rPr lang="fr-FR" sz="1600"/>
              <a:t>, </a:t>
            </a:r>
            <a:r>
              <a:rPr lang="fr-FR" sz="1600" err="1"/>
              <a:t>developped</a:t>
            </a:r>
            <a:r>
              <a:rPr lang="fr-FR" sz="1600"/>
              <a:t> a model </a:t>
            </a:r>
            <a:r>
              <a:rPr lang="fr-FR" sz="1600" err="1"/>
              <a:t>using</a:t>
            </a:r>
            <a:r>
              <a:rPr lang="fr-FR" sz="1600"/>
              <a:t> </a:t>
            </a:r>
            <a:r>
              <a:rPr lang="fr-FR" sz="1600" b="1" err="1"/>
              <a:t>multidimensional</a:t>
            </a:r>
            <a:r>
              <a:rPr lang="fr-FR" sz="1600" b="1"/>
              <a:t> Langevin </a:t>
            </a:r>
            <a:r>
              <a:rPr lang="fr-FR" sz="1600" b="1" err="1"/>
              <a:t>equations</a:t>
            </a:r>
            <a:r>
              <a:rPr lang="fr-FR" sz="1600" b="1"/>
              <a:t> </a:t>
            </a:r>
            <a:r>
              <a:rPr lang="fr-FR" sz="1600"/>
              <a:t>and an </a:t>
            </a:r>
            <a:r>
              <a:rPr lang="fr-FR" sz="1600" err="1"/>
              <a:t>adiabatic</a:t>
            </a:r>
            <a:r>
              <a:rPr lang="fr-FR" sz="1600"/>
              <a:t> </a:t>
            </a:r>
            <a:r>
              <a:rPr lang="fr-FR" sz="1600" err="1"/>
              <a:t>internuclear</a:t>
            </a:r>
            <a:r>
              <a:rPr lang="fr-FR" sz="1600"/>
              <a:t> </a:t>
            </a:r>
            <a:r>
              <a:rPr lang="fr-FR" sz="1600" err="1"/>
              <a:t>potential</a:t>
            </a:r>
            <a:r>
              <a:rPr lang="fr-FR" sz="1600"/>
              <a:t> to </a:t>
            </a:r>
            <a:r>
              <a:rPr lang="fr-FR" sz="1600" err="1"/>
              <a:t>describe</a:t>
            </a:r>
            <a:r>
              <a:rPr lang="fr-FR" sz="1600"/>
              <a:t> MNT.</a:t>
            </a:r>
          </a:p>
          <a:p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cs typeface="Arial" panose="020B0604020202020204" pitchFamily="34" charset="0"/>
              </a:rPr>
              <a:t>Heavier beams are favoured: large amount of available neutrons increase the probability to transfer enough to synthesise new neutron-rich isotopes.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>
              <a:solidFill>
                <a:srgbClr val="65BA5A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CEA03AB-3B79-E404-A922-F3588709C9AF}"/>
              </a:ext>
            </a:extLst>
          </p:cNvPr>
          <p:cNvSpPr txBox="1"/>
          <p:nvPr/>
        </p:nvSpPr>
        <p:spPr>
          <a:xfrm>
            <a:off x="5810606" y="5325689"/>
            <a:ext cx="6268758" cy="92333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800" b="1" err="1"/>
              <a:t>Both</a:t>
            </a:r>
            <a:r>
              <a:rPr lang="fr-FR" sz="1800" b="1"/>
              <a:t> </a:t>
            </a:r>
            <a:r>
              <a:rPr lang="fr-FR" sz="1800" b="1" err="1"/>
              <a:t>models</a:t>
            </a:r>
            <a:r>
              <a:rPr lang="fr-FR" sz="1800" b="1"/>
              <a:t> </a:t>
            </a:r>
            <a:r>
              <a:rPr lang="fr-FR" sz="1800" b="1" err="1"/>
              <a:t>predict</a:t>
            </a:r>
            <a:r>
              <a:rPr lang="fr-FR" sz="1800" b="1"/>
              <a:t> « </a:t>
            </a:r>
            <a:r>
              <a:rPr lang="fr-FR" sz="1800" b="1" err="1"/>
              <a:t>reasonable</a:t>
            </a:r>
            <a:r>
              <a:rPr lang="fr-FR" sz="1800" b="1"/>
              <a:t> » cross-sections for the production of </a:t>
            </a:r>
            <a:r>
              <a:rPr lang="fr-FR" sz="1800" b="1" err="1"/>
              <a:t>superheavy</a:t>
            </a:r>
            <a:r>
              <a:rPr lang="fr-FR" sz="1800" b="1"/>
              <a:t> </a:t>
            </a:r>
            <a:r>
              <a:rPr lang="fr-FR" sz="1800" b="1" err="1"/>
              <a:t>nuclei</a:t>
            </a:r>
            <a:r>
              <a:rPr lang="fr-FR" sz="1800" b="1"/>
              <a:t> for </a:t>
            </a:r>
            <a:r>
              <a:rPr lang="fr-FR" sz="1800" b="1" err="1"/>
              <a:t>different</a:t>
            </a:r>
            <a:r>
              <a:rPr lang="fr-FR" sz="1800" b="1"/>
              <a:t> </a:t>
            </a:r>
            <a:r>
              <a:rPr lang="fr-FR" sz="1800" b="1" err="1"/>
              <a:t>reaction</a:t>
            </a:r>
            <a:r>
              <a:rPr lang="fr-FR" sz="1800" b="1"/>
              <a:t> </a:t>
            </a:r>
            <a:r>
              <a:rPr lang="fr-FR" sz="1800" b="1" err="1"/>
              <a:t>partners</a:t>
            </a:r>
            <a:r>
              <a:rPr lang="fr-FR" sz="1800" b="1"/>
              <a:t>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FEAC7AA-49DD-1EB3-1078-C1766CB65BD7}"/>
              </a:ext>
            </a:extLst>
          </p:cNvPr>
          <p:cNvSpPr txBox="1"/>
          <p:nvPr/>
        </p:nvSpPr>
        <p:spPr>
          <a:xfrm rot="16200000">
            <a:off x="-689115" y="1888715"/>
            <a:ext cx="26164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000" i="1">
                <a:solidFill>
                  <a:prstClr val="black"/>
                </a:solidFill>
              </a:rPr>
              <a:t>G. G. </a:t>
            </a:r>
            <a:r>
              <a:rPr lang="en-GB" sz="1000" i="1" err="1">
                <a:solidFill>
                  <a:prstClr val="black"/>
                </a:solidFill>
              </a:rPr>
              <a:t>Adamian</a:t>
            </a:r>
            <a:r>
              <a:rPr lang="en-GB" sz="1000" i="1">
                <a:solidFill>
                  <a:prstClr val="black"/>
                </a:solidFill>
              </a:rPr>
              <a:t> , </a:t>
            </a:r>
            <a:r>
              <a:rPr lang="fr-FR" sz="1000" i="1">
                <a:solidFill>
                  <a:srgbClr val="282323"/>
                </a:solidFill>
                <a:effectLst/>
              </a:rPr>
              <a:t>PRC 71, 034603 (2005)</a:t>
            </a:r>
            <a:endParaRPr lang="en-GB" sz="9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6B511D7-7402-36A2-D174-B4CA11278F68}"/>
              </a:ext>
            </a:extLst>
          </p:cNvPr>
          <p:cNvSpPr txBox="1"/>
          <p:nvPr/>
        </p:nvSpPr>
        <p:spPr>
          <a:xfrm rot="16200000">
            <a:off x="-751631" y="4660548"/>
            <a:ext cx="27414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000" i="1">
                <a:solidFill>
                  <a:prstClr val="black"/>
                </a:solidFill>
              </a:rPr>
              <a:t>V. </a:t>
            </a:r>
            <a:r>
              <a:rPr lang="en-GB" sz="1000" i="1" err="1">
                <a:solidFill>
                  <a:prstClr val="black"/>
                </a:solidFill>
              </a:rPr>
              <a:t>Zagrebaev,W</a:t>
            </a:r>
            <a:r>
              <a:rPr lang="en-GB" sz="1000" i="1">
                <a:solidFill>
                  <a:prstClr val="black"/>
                </a:solidFill>
              </a:rPr>
              <a:t>. Greiner, NPA 944 (2015)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94554A3-CCAF-5548-A575-C1151BD18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47</a:t>
            </a:fld>
            <a:endParaRPr lang="fr-FR"/>
          </a:p>
        </p:txBody>
      </p:sp>
      <p:sp>
        <p:nvSpPr>
          <p:cNvPr id="8" name="ZoneTexte 9">
            <a:extLst>
              <a:ext uri="{FF2B5EF4-FFF2-40B4-BE49-F238E27FC236}">
                <a16:creationId xmlns:a16="http://schemas.microsoft.com/office/drawing/2014/main" id="{8BCFBEE8-875A-DB7A-5609-20D68406D33C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a-DK" sz="4000">
                <a:solidFill>
                  <a:schemeClr val="bg1"/>
                </a:solidFill>
              </a:rPr>
              <a:t>Beam &amp; target : theoretical predictions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95DF261-1CA3-D0C9-E314-965049AE48D9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742FBD8-71F0-8881-7FBA-905390417AC3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5CB0C8E-315D-7A96-2EAF-1CE0207C4264}"/>
              </a:ext>
            </a:extLst>
          </p:cNvPr>
          <p:cNvSpPr/>
          <p:nvPr/>
        </p:nvSpPr>
        <p:spPr>
          <a:xfrm>
            <a:off x="332282" y="63433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AC32D4D-44D2-CE5D-9749-354EBA9EB69B}"/>
              </a:ext>
            </a:extLst>
          </p:cNvPr>
          <p:cNvSpPr/>
          <p:nvPr/>
        </p:nvSpPr>
        <p:spPr>
          <a:xfrm>
            <a:off x="11346203" y="6401476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603706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E473F-0C78-C813-5A66-3AC144C5A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D099074D-A8EE-8DB9-7DF3-06EF6FE1C014}"/>
              </a:ext>
            </a:extLst>
          </p:cNvPr>
          <p:cNvSpPr txBox="1"/>
          <p:nvPr/>
        </p:nvSpPr>
        <p:spPr>
          <a:xfrm>
            <a:off x="643252" y="931938"/>
            <a:ext cx="9708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baseline="30000">
                <a:solidFill>
                  <a:prstClr val="black"/>
                </a:solidFill>
              </a:rPr>
              <a:t>136</a:t>
            </a:r>
            <a:r>
              <a:rPr lang="en-GB">
                <a:solidFill>
                  <a:prstClr val="black"/>
                </a:solidFill>
              </a:rPr>
              <a:t>Xe+</a:t>
            </a:r>
            <a:r>
              <a:rPr lang="en-GB" baseline="30000">
                <a:solidFill>
                  <a:prstClr val="black"/>
                </a:solidFill>
              </a:rPr>
              <a:t>208</a:t>
            </a:r>
            <a:r>
              <a:rPr lang="en-GB">
                <a:solidFill>
                  <a:prstClr val="black"/>
                </a:solidFill>
              </a:rPr>
              <a:t>Pb  5.8 MeV/u with </a:t>
            </a:r>
            <a:r>
              <a:rPr lang="en-GB" err="1">
                <a:solidFill>
                  <a:prstClr val="black"/>
                </a:solidFill>
              </a:rPr>
              <a:t>Gammasphere</a:t>
            </a:r>
            <a:r>
              <a:rPr lang="en-GB">
                <a:solidFill>
                  <a:prstClr val="black"/>
                </a:solidFill>
              </a:rPr>
              <a:t> at ANL : beam stopped in a thick target 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2024A02-822A-6366-8579-E7A9A7B4B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6845952-6B8B-320A-1241-2EA104860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grpSp>
        <p:nvGrpSpPr>
          <p:cNvPr id="18" name="Grouper 14">
            <a:extLst>
              <a:ext uri="{FF2B5EF4-FFF2-40B4-BE49-F238E27FC236}">
                <a16:creationId xmlns:a16="http://schemas.microsoft.com/office/drawing/2014/main" id="{7DA9115F-2476-40EE-3B26-AF781324009E}"/>
              </a:ext>
            </a:extLst>
          </p:cNvPr>
          <p:cNvGrpSpPr/>
          <p:nvPr/>
        </p:nvGrpSpPr>
        <p:grpSpPr>
          <a:xfrm>
            <a:off x="7203192" y="1523864"/>
            <a:ext cx="4988808" cy="3933056"/>
            <a:chOff x="5312621" y="1700808"/>
            <a:chExt cx="3831379" cy="3933056"/>
          </a:xfrm>
        </p:grpSpPr>
        <p:pic>
          <p:nvPicPr>
            <p:cNvPr id="19" name="Image 18" descr="Capture d'écran 2018-02-05 10.24.19.png">
              <a:extLst>
                <a:ext uri="{FF2B5EF4-FFF2-40B4-BE49-F238E27FC236}">
                  <a16:creationId xmlns:a16="http://schemas.microsoft.com/office/drawing/2014/main" id="{CBFB1B73-44F8-A3BA-D027-F8349592E2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12621" y="1700808"/>
              <a:ext cx="3831379" cy="3933056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01DB277-0EF2-3CB1-1F78-6C360FA2649B}"/>
                </a:ext>
              </a:extLst>
            </p:cNvPr>
            <p:cNvSpPr/>
            <p:nvPr/>
          </p:nvSpPr>
          <p:spPr>
            <a:xfrm>
              <a:off x="7452320" y="4293096"/>
              <a:ext cx="1008112" cy="21602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GB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21" name="Forme libre 20">
              <a:extLst>
                <a:ext uri="{FF2B5EF4-FFF2-40B4-BE49-F238E27FC236}">
                  <a16:creationId xmlns:a16="http://schemas.microsoft.com/office/drawing/2014/main" id="{1DDC5366-1828-0CEB-8F85-C39CFDAEECD1}"/>
                </a:ext>
              </a:extLst>
            </p:cNvPr>
            <p:cNvSpPr/>
            <p:nvPr/>
          </p:nvSpPr>
          <p:spPr>
            <a:xfrm>
              <a:off x="6858000" y="2997200"/>
              <a:ext cx="1960880" cy="2001520"/>
            </a:xfrm>
            <a:custGeom>
              <a:avLst/>
              <a:gdLst>
                <a:gd name="connsiteX0" fmla="*/ 182880 w 1960880"/>
                <a:gd name="connsiteY0" fmla="*/ 1879600 h 2001520"/>
                <a:gd name="connsiteX1" fmla="*/ 101600 w 1960880"/>
                <a:gd name="connsiteY1" fmla="*/ 2001520 h 2001520"/>
                <a:gd name="connsiteX2" fmla="*/ 0 w 1960880"/>
                <a:gd name="connsiteY2" fmla="*/ 1920240 h 2001520"/>
                <a:gd name="connsiteX3" fmla="*/ 1056640 w 1960880"/>
                <a:gd name="connsiteY3" fmla="*/ 0 h 2001520"/>
                <a:gd name="connsiteX4" fmla="*/ 1645920 w 1960880"/>
                <a:gd name="connsiteY4" fmla="*/ 0 h 2001520"/>
                <a:gd name="connsiteX5" fmla="*/ 1930400 w 1960880"/>
                <a:gd name="connsiteY5" fmla="*/ 650240 h 2001520"/>
                <a:gd name="connsiteX6" fmla="*/ 1960880 w 1960880"/>
                <a:gd name="connsiteY6" fmla="*/ 1076960 h 2001520"/>
                <a:gd name="connsiteX7" fmla="*/ 1940560 w 1960880"/>
                <a:gd name="connsiteY7" fmla="*/ 1310640 h 2001520"/>
                <a:gd name="connsiteX8" fmla="*/ 1686560 w 1960880"/>
                <a:gd name="connsiteY8" fmla="*/ 1107440 h 2001520"/>
                <a:gd name="connsiteX9" fmla="*/ 1503680 w 1960880"/>
                <a:gd name="connsiteY9" fmla="*/ 477520 h 2001520"/>
                <a:gd name="connsiteX10" fmla="*/ 1036320 w 1960880"/>
                <a:gd name="connsiteY10" fmla="*/ 640080 h 2001520"/>
                <a:gd name="connsiteX11" fmla="*/ 711200 w 1960880"/>
                <a:gd name="connsiteY11" fmla="*/ 1046480 h 2001520"/>
                <a:gd name="connsiteX12" fmla="*/ 447040 w 1960880"/>
                <a:gd name="connsiteY12" fmla="*/ 1584960 h 2001520"/>
                <a:gd name="connsiteX13" fmla="*/ 182880 w 1960880"/>
                <a:gd name="connsiteY13" fmla="*/ 1879600 h 200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60880" h="2001520">
                  <a:moveTo>
                    <a:pt x="182880" y="1879600"/>
                  </a:moveTo>
                  <a:lnTo>
                    <a:pt x="101600" y="2001520"/>
                  </a:lnTo>
                  <a:lnTo>
                    <a:pt x="0" y="1920240"/>
                  </a:lnTo>
                  <a:lnTo>
                    <a:pt x="1056640" y="0"/>
                  </a:lnTo>
                  <a:lnTo>
                    <a:pt x="1645920" y="0"/>
                  </a:lnTo>
                  <a:lnTo>
                    <a:pt x="1930400" y="650240"/>
                  </a:lnTo>
                  <a:lnTo>
                    <a:pt x="1960880" y="1076960"/>
                  </a:lnTo>
                  <a:lnTo>
                    <a:pt x="1940560" y="1310640"/>
                  </a:lnTo>
                  <a:lnTo>
                    <a:pt x="1686560" y="1107440"/>
                  </a:lnTo>
                  <a:lnTo>
                    <a:pt x="1503680" y="477520"/>
                  </a:lnTo>
                  <a:lnTo>
                    <a:pt x="1036320" y="640080"/>
                  </a:lnTo>
                  <a:lnTo>
                    <a:pt x="711200" y="1046480"/>
                  </a:lnTo>
                  <a:lnTo>
                    <a:pt x="447040" y="1584960"/>
                  </a:lnTo>
                  <a:lnTo>
                    <a:pt x="182880" y="187960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GB" dirty="0">
                <a:solidFill>
                  <a:prstClr val="white"/>
                </a:solidFill>
                <a:latin typeface="Arial"/>
              </a:endParaRPr>
            </a:p>
          </p:txBody>
        </p:sp>
      </p:grpSp>
      <p:pic>
        <p:nvPicPr>
          <p:cNvPr id="16" name="Espace réservé du contenu 6" descr="Capture d'écran 2018-02-05 09.59.58.png">
            <a:extLst>
              <a:ext uri="{FF2B5EF4-FFF2-40B4-BE49-F238E27FC236}">
                <a16:creationId xmlns:a16="http://schemas.microsoft.com/office/drawing/2014/main" id="{187D0A93-8FCB-1954-66F1-158EA1FB2E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335" b="-13903"/>
          <a:stretch/>
        </p:blipFill>
        <p:spPr>
          <a:xfrm>
            <a:off x="379231" y="1216527"/>
            <a:ext cx="6890285" cy="4635032"/>
          </a:xfr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423FD6AB-65FB-595A-CB78-D9709F493CB7}"/>
              </a:ext>
            </a:extLst>
          </p:cNvPr>
          <p:cNvSpPr txBox="1"/>
          <p:nvPr/>
        </p:nvSpPr>
        <p:spPr>
          <a:xfrm>
            <a:off x="6116493" y="5143469"/>
            <a:ext cx="30989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000" i="1">
                <a:solidFill>
                  <a:prstClr val="black"/>
                </a:solidFill>
              </a:rPr>
              <a:t>J.S. Barrett et al. Phys. Rev. C 91, 064615 (2015)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C5EEBE9-2C1D-BAAF-961C-ACC362D1CBA1}"/>
              </a:ext>
            </a:extLst>
          </p:cNvPr>
          <p:cNvSpPr/>
          <p:nvPr/>
        </p:nvSpPr>
        <p:spPr>
          <a:xfrm>
            <a:off x="643252" y="5337162"/>
            <a:ext cx="839204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/>
                </a:solidFill>
              </a:rPr>
              <a:t>117 Pb-like products identified from Yb (Z=70) to Ra (Z=88)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/>
                </a:solidFill>
              </a:rPr>
              <a:t>The cross-section distribution follows the trend predicted by </a:t>
            </a:r>
            <a:r>
              <a:rPr lang="en-US" err="1">
                <a:solidFill>
                  <a:prstClr val="black"/>
                </a:solidFill>
              </a:rPr>
              <a:t>Zagrebaev</a:t>
            </a:r>
            <a:endParaRPr lang="en-US">
              <a:solidFill>
                <a:prstClr val="black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prstClr val="black"/>
                </a:solidFill>
              </a:rPr>
              <a:t>But result integrated over all angles and beam energies → </a:t>
            </a:r>
            <a:r>
              <a:rPr lang="en-US" b="1">
                <a:solidFill>
                  <a:prstClr val="black"/>
                </a:solidFill>
              </a:rPr>
              <a:t>first step 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F28018-CD7C-9D73-7015-AAEC5C8F8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48</a:t>
            </a:fld>
            <a:endParaRPr lang="fr-FR"/>
          </a:p>
        </p:txBody>
      </p:sp>
      <p:sp>
        <p:nvSpPr>
          <p:cNvPr id="7" name="ZoneTexte 9">
            <a:extLst>
              <a:ext uri="{FF2B5EF4-FFF2-40B4-BE49-F238E27FC236}">
                <a16:creationId xmlns:a16="http://schemas.microsoft.com/office/drawing/2014/main" id="{6F777E3E-B327-52C3-6C73-855C070BDBDC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a-DK" sz="4000">
                <a:solidFill>
                  <a:schemeClr val="bg1"/>
                </a:solidFill>
              </a:rPr>
              <a:t>Beam &amp; target : validation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DC95E8E-87C4-0ACA-6934-67DB3ECFD6EB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8041624-609C-8A87-E9F1-68A4E9224864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059732-C021-1689-215B-408876D2EA5A}"/>
              </a:ext>
            </a:extLst>
          </p:cNvPr>
          <p:cNvSpPr/>
          <p:nvPr/>
        </p:nvSpPr>
        <p:spPr>
          <a:xfrm>
            <a:off x="11366671" y="6094179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10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AEC05-1E18-608D-0271-72492E4EE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1BC99C-5F1F-B05F-D9E4-53C42C05B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D3D5943E-BB31-7285-663F-5C7395F91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/>
              <a:t>Near </a:t>
            </a:r>
            <a:r>
              <a:rPr lang="fr-FR" err="1"/>
              <a:t>barrier</a:t>
            </a:r>
            <a:r>
              <a:rPr lang="fr-FR"/>
              <a:t> </a:t>
            </a:r>
            <a:r>
              <a:rPr lang="fr-FR" err="1"/>
              <a:t>reactions</a:t>
            </a:r>
            <a:r>
              <a:rPr lang="fr-FR"/>
              <a:t>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831F8BE-83C3-0A75-A4CA-37C36112EA56}"/>
              </a:ext>
            </a:extLst>
          </p:cNvPr>
          <p:cNvSpPr txBox="1"/>
          <p:nvPr/>
        </p:nvSpPr>
        <p:spPr>
          <a:xfrm>
            <a:off x="3697297" y="670371"/>
            <a:ext cx="184731" cy="136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288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E764FB9-14F0-54EC-27CA-530BD7F6C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4984090-EF7D-868E-A598-70749216CFEE}"/>
              </a:ext>
            </a:extLst>
          </p:cNvPr>
          <p:cNvSpPr txBox="1"/>
          <p:nvPr/>
        </p:nvSpPr>
        <p:spPr>
          <a:xfrm>
            <a:off x="3697297" y="670371"/>
            <a:ext cx="184731" cy="136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288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7138693-5924-EA31-484C-CB4AEE6A4B05}"/>
              </a:ext>
            </a:extLst>
          </p:cNvPr>
          <p:cNvSpPr txBox="1"/>
          <p:nvPr/>
        </p:nvSpPr>
        <p:spPr>
          <a:xfrm>
            <a:off x="5932040" y="6293879"/>
            <a:ext cx="33221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i="1"/>
              <a:t>V. F. Comas, S. Heinz; EPJA </a:t>
            </a:r>
            <a:r>
              <a:rPr lang="fr-FR" sz="900" i="1">
                <a:solidFill>
                  <a:srgbClr val="111111"/>
                </a:solidFill>
                <a:effectLst/>
              </a:rPr>
              <a:t>i2013-13112-x  </a:t>
            </a:r>
            <a:r>
              <a:rPr lang="fr-FR" sz="900" i="1"/>
              <a:t>(2013)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92A5AB6-FE30-C928-375C-DC78F9BCBD5E}"/>
              </a:ext>
            </a:extLst>
          </p:cNvPr>
          <p:cNvSpPr txBox="1"/>
          <p:nvPr/>
        </p:nvSpPr>
        <p:spPr>
          <a:xfrm>
            <a:off x="1916789" y="1543025"/>
            <a:ext cx="2260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rgbClr val="9200FF"/>
                </a:solidFill>
              </a:rPr>
              <a:t>Interaction </a:t>
            </a:r>
            <a:r>
              <a:rPr lang="fr-FR" err="1">
                <a:solidFill>
                  <a:srgbClr val="9200FF"/>
                </a:solidFill>
              </a:rPr>
              <a:t>barrier</a:t>
            </a:r>
            <a:endParaRPr lang="fr-FR">
              <a:solidFill>
                <a:srgbClr val="9200FF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34D7F91-55AF-B6D0-D23F-B16B890A6BFC}"/>
              </a:ext>
            </a:extLst>
          </p:cNvPr>
          <p:cNvSpPr/>
          <p:nvPr/>
        </p:nvSpPr>
        <p:spPr>
          <a:xfrm>
            <a:off x="828480" y="6328500"/>
            <a:ext cx="5382909" cy="1094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US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28701AF-433E-4686-AD16-584725E4B901}"/>
              </a:ext>
            </a:extLst>
          </p:cNvPr>
          <p:cNvSpPr txBox="1"/>
          <p:nvPr/>
        </p:nvSpPr>
        <p:spPr>
          <a:xfrm>
            <a:off x="1711604" y="2598612"/>
            <a:ext cx="26709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rgbClr val="0000FF"/>
                </a:solidFill>
              </a:rPr>
              <a:t>No Di-</a:t>
            </a:r>
            <a:r>
              <a:rPr lang="fr-FR" err="1">
                <a:solidFill>
                  <a:srgbClr val="0000FF"/>
                </a:solidFill>
              </a:rPr>
              <a:t>nuclear</a:t>
            </a:r>
            <a:r>
              <a:rPr lang="fr-FR">
                <a:solidFill>
                  <a:srgbClr val="0000FF"/>
                </a:solidFill>
              </a:rPr>
              <a:t> system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707F823-73C2-55AD-BA14-7BB1A3D550C1}"/>
              </a:ext>
            </a:extLst>
          </p:cNvPr>
          <p:cNvSpPr txBox="1"/>
          <p:nvPr/>
        </p:nvSpPr>
        <p:spPr>
          <a:xfrm>
            <a:off x="251042" y="4701790"/>
            <a:ext cx="5591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rgbClr val="65BA5A"/>
                </a:solidFill>
              </a:rPr>
              <a:t>Optimal cross-section to </a:t>
            </a:r>
            <a:r>
              <a:rPr lang="fr-FR" err="1">
                <a:solidFill>
                  <a:srgbClr val="65BA5A"/>
                </a:solidFill>
              </a:rPr>
              <a:t>find</a:t>
            </a:r>
            <a:r>
              <a:rPr lang="fr-FR">
                <a:solidFill>
                  <a:srgbClr val="65BA5A"/>
                </a:solidFill>
              </a:rPr>
              <a:t> </a:t>
            </a:r>
            <a:r>
              <a:rPr lang="fr-FR" err="1">
                <a:solidFill>
                  <a:srgbClr val="65BA5A"/>
                </a:solidFill>
              </a:rPr>
              <a:t>above</a:t>
            </a:r>
            <a:r>
              <a:rPr lang="fr-FR">
                <a:solidFill>
                  <a:srgbClr val="65BA5A"/>
                </a:solidFill>
              </a:rPr>
              <a:t> the </a:t>
            </a:r>
            <a:r>
              <a:rPr lang="fr-FR" err="1">
                <a:solidFill>
                  <a:srgbClr val="65BA5A"/>
                </a:solidFill>
              </a:rPr>
              <a:t>barrier</a:t>
            </a:r>
            <a:endParaRPr lang="fr-FR">
              <a:solidFill>
                <a:srgbClr val="65BA5A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7067990-12A1-FE27-2E14-7D7922181DEE}"/>
              </a:ext>
            </a:extLst>
          </p:cNvPr>
          <p:cNvGrpSpPr/>
          <p:nvPr/>
        </p:nvGrpSpPr>
        <p:grpSpPr>
          <a:xfrm>
            <a:off x="5706991" y="794836"/>
            <a:ext cx="3614313" cy="5527751"/>
            <a:chOff x="5817281" y="0"/>
            <a:chExt cx="4101661" cy="6713614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E54E0A40-ACC1-693C-31D7-3FC135D493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17281" y="0"/>
              <a:ext cx="4101661" cy="6713614"/>
            </a:xfrm>
            <a:prstGeom prst="rect">
              <a:avLst/>
            </a:prstGeom>
          </p:spPr>
        </p:pic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5D72926E-2BBE-44CA-321D-40E54591D689}"/>
                </a:ext>
              </a:extLst>
            </p:cNvPr>
            <p:cNvCxnSpPr>
              <a:cxnSpLocks/>
            </p:cNvCxnSpPr>
            <p:nvPr/>
          </p:nvCxnSpPr>
          <p:spPr>
            <a:xfrm>
              <a:off x="7136231" y="406257"/>
              <a:ext cx="0" cy="5733286"/>
            </a:xfrm>
            <a:prstGeom prst="line">
              <a:avLst/>
            </a:prstGeom>
            <a:ln w="50800">
              <a:solidFill>
                <a:srgbClr val="9200FF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Connecteur droit avec flèche 19">
              <a:extLst>
                <a:ext uri="{FF2B5EF4-FFF2-40B4-BE49-F238E27FC236}">
                  <a16:creationId xmlns:a16="http://schemas.microsoft.com/office/drawing/2014/main" id="{08C5A373-7D29-4FC4-3401-36E02AEB4AB1}"/>
                </a:ext>
              </a:extLst>
            </p:cNvPr>
            <p:cNvCxnSpPr>
              <a:cxnSpLocks/>
            </p:cNvCxnSpPr>
            <p:nvPr/>
          </p:nvCxnSpPr>
          <p:spPr>
            <a:xfrm>
              <a:off x="6937659" y="5092855"/>
              <a:ext cx="0" cy="622459"/>
            </a:xfrm>
            <a:prstGeom prst="straightConnector1">
              <a:avLst/>
            </a:prstGeom>
            <a:ln w="6350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avec flèche 22">
              <a:extLst>
                <a:ext uri="{FF2B5EF4-FFF2-40B4-BE49-F238E27FC236}">
                  <a16:creationId xmlns:a16="http://schemas.microsoft.com/office/drawing/2014/main" id="{B58268A6-5818-F7ED-36A7-7859C4C09DA7}"/>
                </a:ext>
              </a:extLst>
            </p:cNvPr>
            <p:cNvCxnSpPr>
              <a:cxnSpLocks/>
            </p:cNvCxnSpPr>
            <p:nvPr/>
          </p:nvCxnSpPr>
          <p:spPr>
            <a:xfrm>
              <a:off x="6937659" y="3104794"/>
              <a:ext cx="0" cy="622459"/>
            </a:xfrm>
            <a:prstGeom prst="straightConnector1">
              <a:avLst/>
            </a:prstGeom>
            <a:ln w="6350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avec flèche 23">
              <a:extLst>
                <a:ext uri="{FF2B5EF4-FFF2-40B4-BE49-F238E27FC236}">
                  <a16:creationId xmlns:a16="http://schemas.microsoft.com/office/drawing/2014/main" id="{36B5C1E7-F454-46A1-F18E-8E1AA84CBB9A}"/>
                </a:ext>
              </a:extLst>
            </p:cNvPr>
            <p:cNvCxnSpPr>
              <a:cxnSpLocks/>
            </p:cNvCxnSpPr>
            <p:nvPr/>
          </p:nvCxnSpPr>
          <p:spPr>
            <a:xfrm>
              <a:off x="6937659" y="974143"/>
              <a:ext cx="0" cy="622459"/>
            </a:xfrm>
            <a:prstGeom prst="straightConnector1">
              <a:avLst/>
            </a:prstGeom>
            <a:ln w="6350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F104C97B-0FE2-90EF-601A-77F87D88CDB2}"/>
                </a:ext>
              </a:extLst>
            </p:cNvPr>
            <p:cNvSpPr txBox="1"/>
            <p:nvPr/>
          </p:nvSpPr>
          <p:spPr>
            <a:xfrm>
              <a:off x="8982130" y="818951"/>
              <a:ext cx="8515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/>
                <a:t>(+4p)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8F35CFC9-F371-7926-D3D5-3887326E68F1}"/>
                </a:ext>
              </a:extLst>
            </p:cNvPr>
            <p:cNvSpPr txBox="1"/>
            <p:nvPr/>
          </p:nvSpPr>
          <p:spPr>
            <a:xfrm>
              <a:off x="8922820" y="2735462"/>
              <a:ext cx="8499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/>
                <a:t>(+5p)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53784E28-990B-C267-F0D4-C2F1389A4A06}"/>
                </a:ext>
              </a:extLst>
            </p:cNvPr>
            <p:cNvSpPr txBox="1"/>
            <p:nvPr/>
          </p:nvSpPr>
          <p:spPr>
            <a:xfrm>
              <a:off x="8922820" y="4723523"/>
              <a:ext cx="8515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/>
                <a:t>(+6p)</a:t>
              </a:r>
            </a:p>
          </p:txBody>
        </p:sp>
        <p:sp>
          <p:nvSpPr>
            <p:cNvPr id="19" name="Accolade ouvrante 18">
              <a:extLst>
                <a:ext uri="{FF2B5EF4-FFF2-40B4-BE49-F238E27FC236}">
                  <a16:creationId xmlns:a16="http://schemas.microsoft.com/office/drawing/2014/main" id="{26A95D4A-5798-1CA0-1C12-C2F0AEB8266A}"/>
                </a:ext>
              </a:extLst>
            </p:cNvPr>
            <p:cNvSpPr/>
            <p:nvPr/>
          </p:nvSpPr>
          <p:spPr>
            <a:xfrm rot="5400000">
              <a:off x="7996355" y="156392"/>
              <a:ext cx="416685" cy="1996998"/>
            </a:xfrm>
            <a:prstGeom prst="leftBrace">
              <a:avLst/>
            </a:prstGeom>
            <a:ln w="63500">
              <a:solidFill>
                <a:srgbClr val="65BA5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8EA2C956-62D7-3CD8-884E-53C7D4A8993E}"/>
                </a:ext>
              </a:extLst>
            </p:cNvPr>
            <p:cNvSpPr txBox="1"/>
            <p:nvPr/>
          </p:nvSpPr>
          <p:spPr>
            <a:xfrm>
              <a:off x="8070249" y="599864"/>
              <a:ext cx="3048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>
                  <a:solidFill>
                    <a:srgbClr val="65BA5A"/>
                  </a:solidFill>
                </a:rPr>
                <a:t>?</a:t>
              </a:r>
            </a:p>
          </p:txBody>
        </p:sp>
        <p:cxnSp>
          <p:nvCxnSpPr>
            <p:cNvPr id="13" name="Connecteur droit avec flèche 12">
              <a:extLst>
                <a:ext uri="{FF2B5EF4-FFF2-40B4-BE49-F238E27FC236}">
                  <a16:creationId xmlns:a16="http://schemas.microsoft.com/office/drawing/2014/main" id="{4F3EFB50-994B-7DCF-EA70-1001C6BB9C4F}"/>
                </a:ext>
              </a:extLst>
            </p:cNvPr>
            <p:cNvCxnSpPr>
              <a:cxnSpLocks/>
            </p:cNvCxnSpPr>
            <p:nvPr/>
          </p:nvCxnSpPr>
          <p:spPr>
            <a:xfrm>
              <a:off x="7987498" y="1289898"/>
              <a:ext cx="0" cy="622459"/>
            </a:xfrm>
            <a:prstGeom prst="straightConnector1">
              <a:avLst/>
            </a:prstGeom>
            <a:ln w="63500">
              <a:solidFill>
                <a:srgbClr val="FF010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avec flèche 13">
              <a:extLst>
                <a:ext uri="{FF2B5EF4-FFF2-40B4-BE49-F238E27FC236}">
                  <a16:creationId xmlns:a16="http://schemas.microsoft.com/office/drawing/2014/main" id="{72364B5A-7809-333C-D8CC-9021AA5E9B22}"/>
                </a:ext>
              </a:extLst>
            </p:cNvPr>
            <p:cNvCxnSpPr>
              <a:cxnSpLocks/>
            </p:cNvCxnSpPr>
            <p:nvPr/>
          </p:nvCxnSpPr>
          <p:spPr>
            <a:xfrm>
              <a:off x="8664831" y="2967944"/>
              <a:ext cx="0" cy="622459"/>
            </a:xfrm>
            <a:prstGeom prst="straightConnector1">
              <a:avLst/>
            </a:prstGeom>
            <a:ln w="63500">
              <a:solidFill>
                <a:srgbClr val="FF010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avec flèche 14">
              <a:extLst>
                <a:ext uri="{FF2B5EF4-FFF2-40B4-BE49-F238E27FC236}">
                  <a16:creationId xmlns:a16="http://schemas.microsoft.com/office/drawing/2014/main" id="{B586F1FA-2929-35B6-81E8-5B1C9C059BE6}"/>
                </a:ext>
              </a:extLst>
            </p:cNvPr>
            <p:cNvCxnSpPr>
              <a:cxnSpLocks/>
            </p:cNvCxnSpPr>
            <p:nvPr/>
          </p:nvCxnSpPr>
          <p:spPr>
            <a:xfrm>
              <a:off x="9342165" y="5092855"/>
              <a:ext cx="0" cy="622459"/>
            </a:xfrm>
            <a:prstGeom prst="straightConnector1">
              <a:avLst/>
            </a:prstGeom>
            <a:ln w="63500">
              <a:solidFill>
                <a:srgbClr val="FF010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ZoneTexte 21">
            <a:extLst>
              <a:ext uri="{FF2B5EF4-FFF2-40B4-BE49-F238E27FC236}">
                <a16:creationId xmlns:a16="http://schemas.microsoft.com/office/drawing/2014/main" id="{45C3EDE7-8ADA-5EF0-3E76-D0F19C8A6698}"/>
              </a:ext>
            </a:extLst>
          </p:cNvPr>
          <p:cNvSpPr txBox="1"/>
          <p:nvPr/>
        </p:nvSpPr>
        <p:spPr>
          <a:xfrm>
            <a:off x="925557" y="3654199"/>
            <a:ext cx="4232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err="1">
                <a:solidFill>
                  <a:srgbClr val="FF0105"/>
                </a:solidFill>
              </a:rPr>
              <a:t>Products</a:t>
            </a:r>
            <a:r>
              <a:rPr lang="fr-FR">
                <a:solidFill>
                  <a:srgbClr val="FF0105"/>
                </a:solidFill>
              </a:rPr>
              <a:t> </a:t>
            </a:r>
            <a:r>
              <a:rPr lang="fr-FR" err="1">
                <a:solidFill>
                  <a:srgbClr val="FF0105"/>
                </a:solidFill>
              </a:rPr>
              <a:t>lost</a:t>
            </a:r>
            <a:r>
              <a:rPr lang="fr-FR">
                <a:solidFill>
                  <a:srgbClr val="FF0105"/>
                </a:solidFill>
              </a:rPr>
              <a:t> </a:t>
            </a:r>
            <a:r>
              <a:rPr lang="fr-FR" err="1">
                <a:solidFill>
                  <a:srgbClr val="FF0105"/>
                </a:solidFill>
              </a:rPr>
              <a:t>above</a:t>
            </a:r>
            <a:r>
              <a:rPr lang="fr-FR">
                <a:solidFill>
                  <a:srgbClr val="FF0105"/>
                </a:solidFill>
              </a:rPr>
              <a:t> a </a:t>
            </a:r>
            <a:r>
              <a:rPr lang="fr-FR" err="1">
                <a:solidFill>
                  <a:srgbClr val="FF0105"/>
                </a:solidFill>
              </a:rPr>
              <a:t>given</a:t>
            </a:r>
            <a:r>
              <a:rPr lang="fr-FR">
                <a:solidFill>
                  <a:srgbClr val="FF0105"/>
                </a:solidFill>
              </a:rPr>
              <a:t> </a:t>
            </a:r>
            <a:r>
              <a:rPr lang="fr-FR" err="1">
                <a:solidFill>
                  <a:srgbClr val="FF0105"/>
                </a:solidFill>
              </a:rPr>
              <a:t>energy</a:t>
            </a:r>
            <a:endParaRPr lang="fr-FR">
              <a:solidFill>
                <a:srgbClr val="FF0105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8D1B92-F742-B431-64DD-F68DA6FE2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49</a:t>
            </a:fld>
            <a:endParaRPr lang="fr-FR"/>
          </a:p>
        </p:txBody>
      </p:sp>
      <p:sp>
        <p:nvSpPr>
          <p:cNvPr id="28" name="ZoneTexte 9">
            <a:extLst>
              <a:ext uri="{FF2B5EF4-FFF2-40B4-BE49-F238E27FC236}">
                <a16:creationId xmlns:a16="http://schemas.microsoft.com/office/drawing/2014/main" id="{FF12679D-B2AB-0385-D7CB-B17C4AF11C59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</a:rPr>
              <a:t>Near </a:t>
            </a:r>
            <a:r>
              <a:rPr lang="fr-FR" sz="4000" err="1">
                <a:solidFill>
                  <a:schemeClr val="bg1"/>
                </a:solidFill>
              </a:rPr>
              <a:t>barrier</a:t>
            </a:r>
            <a:r>
              <a:rPr lang="fr-FR" sz="4000">
                <a:solidFill>
                  <a:schemeClr val="bg1"/>
                </a:solidFill>
              </a:rPr>
              <a:t> </a:t>
            </a:r>
            <a:r>
              <a:rPr lang="fr-FR" sz="4000" err="1">
                <a:solidFill>
                  <a:schemeClr val="bg1"/>
                </a:solidFill>
              </a:rPr>
              <a:t>reactions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1A40770-BE95-0395-862D-58E270703AB8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E3EDB01-9A39-4810-2AC9-614EB7173AE3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7AF2C53-1834-C2D1-1B90-F3611A4AE12B}"/>
              </a:ext>
            </a:extLst>
          </p:cNvPr>
          <p:cNvSpPr/>
          <p:nvPr/>
        </p:nvSpPr>
        <p:spPr>
          <a:xfrm>
            <a:off x="11366671" y="6094179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1390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8A830-7998-2841-82A7-72ECB40F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Espace réservé du contenu 12">
            <a:extLst>
              <a:ext uri="{FF2B5EF4-FFF2-40B4-BE49-F238E27FC236}">
                <a16:creationId xmlns:a16="http://schemas.microsoft.com/office/drawing/2014/main" id="{DD5BCAB7-A079-92A9-4AAC-4783E46886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51076" y="808090"/>
            <a:ext cx="5721119" cy="596537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8603593-BA4E-BC99-E861-466F36C0A735}"/>
              </a:ext>
            </a:extLst>
          </p:cNvPr>
          <p:cNvSpPr txBox="1"/>
          <p:nvPr/>
        </p:nvSpPr>
        <p:spPr>
          <a:xfrm>
            <a:off x="3697297" y="670371"/>
            <a:ext cx="184731" cy="136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288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41094B2-8089-0FD4-C143-89B4AB343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9AE4738-DBAC-130C-37C2-5642A2EB374B}"/>
              </a:ext>
            </a:extLst>
          </p:cNvPr>
          <p:cNvSpPr txBox="1"/>
          <p:nvPr/>
        </p:nvSpPr>
        <p:spPr>
          <a:xfrm>
            <a:off x="3697297" y="670371"/>
            <a:ext cx="184731" cy="136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288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2A1B3EA-2E8B-29A6-6424-C58ACFA04270}"/>
              </a:ext>
            </a:extLst>
          </p:cNvPr>
          <p:cNvSpPr/>
          <p:nvPr/>
        </p:nvSpPr>
        <p:spPr>
          <a:xfrm>
            <a:off x="731838" y="6297931"/>
            <a:ext cx="4906962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7960B2D-6A38-9910-AFA8-B29B162E8659}"/>
              </a:ext>
            </a:extLst>
          </p:cNvPr>
          <p:cNvSpPr/>
          <p:nvPr/>
        </p:nvSpPr>
        <p:spPr>
          <a:xfrm>
            <a:off x="3696866" y="6728405"/>
            <a:ext cx="5189482" cy="800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FBECD39-F8DF-6A38-AB49-DEB40D7C05A1}"/>
              </a:ext>
            </a:extLst>
          </p:cNvPr>
          <p:cNvSpPr txBox="1"/>
          <p:nvPr/>
        </p:nvSpPr>
        <p:spPr>
          <a:xfrm>
            <a:off x="2495169" y="2902606"/>
            <a:ext cx="230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u="sng"/>
              <a:t>Di-</a:t>
            </a:r>
            <a:r>
              <a:rPr lang="fr-FR" u="sng" err="1"/>
              <a:t>nuclear</a:t>
            </a:r>
            <a:r>
              <a:rPr lang="fr-FR" u="sng"/>
              <a:t> system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E6B7292-9FA3-068D-BE1D-C5D1A889910F}"/>
              </a:ext>
            </a:extLst>
          </p:cNvPr>
          <p:cNvSpPr txBox="1"/>
          <p:nvPr/>
        </p:nvSpPr>
        <p:spPr>
          <a:xfrm>
            <a:off x="3057214" y="4041510"/>
            <a:ext cx="1361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rgbClr val="65BA5A"/>
                </a:solidFill>
              </a:rPr>
              <a:t>Beam-like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3A293F7-10D7-E6CB-F7EE-186AA374E7D0}"/>
              </a:ext>
            </a:extLst>
          </p:cNvPr>
          <p:cNvSpPr txBox="1"/>
          <p:nvPr/>
        </p:nvSpPr>
        <p:spPr>
          <a:xfrm>
            <a:off x="3021146" y="4345842"/>
            <a:ext cx="1281056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fr-FR">
                <a:solidFill>
                  <a:srgbClr val="9200FF"/>
                </a:solidFill>
              </a:rPr>
              <a:t>Target-like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0B782B-8264-CE12-8279-DDEBC78E6765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1" name="ZoneTexte 9">
            <a:extLst>
              <a:ext uri="{FF2B5EF4-FFF2-40B4-BE49-F238E27FC236}">
                <a16:creationId xmlns:a16="http://schemas.microsoft.com/office/drawing/2014/main" id="{F4352272-E142-60A4-E590-B575BC2051E8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</a:rPr>
              <a:t>MNT : </a:t>
            </a:r>
            <a:r>
              <a:rPr lang="fr-FR" sz="4000" err="1">
                <a:solidFill>
                  <a:schemeClr val="bg1"/>
                </a:solidFill>
              </a:rPr>
              <a:t>principles</a:t>
            </a:r>
            <a:r>
              <a:rPr lang="fr-FR" sz="4000">
                <a:solidFill>
                  <a:schemeClr val="bg1"/>
                </a:solidFill>
              </a:rPr>
              <a:t> 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D6ED72-48F5-3305-20A1-1152DE51D931}"/>
              </a:ext>
            </a:extLst>
          </p:cNvPr>
          <p:cNvSpPr/>
          <p:nvPr/>
        </p:nvSpPr>
        <p:spPr>
          <a:xfrm>
            <a:off x="0" y="69616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du numéro de diapositive 3">
            <a:extLst>
              <a:ext uri="{FF2B5EF4-FFF2-40B4-BE49-F238E27FC236}">
                <a16:creationId xmlns:a16="http://schemas.microsoft.com/office/drawing/2014/main" id="{810E9B0F-4F12-C8CC-7E7E-0F76AFC09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r>
              <a:rPr lang="fr-FR" b="0">
                <a:solidFill>
                  <a:schemeClr val="tx1">
                    <a:lumMod val="50000"/>
                    <a:lumOff val="50000"/>
                  </a:schemeClr>
                </a:solidFill>
              </a:rPr>
              <a:t>2</a:t>
            </a:r>
          </a:p>
        </p:txBody>
      </p:sp>
      <p:sp>
        <p:nvSpPr>
          <p:cNvPr id="2" name="Espace réservé du pied de page 4">
            <a:extLst>
              <a:ext uri="{FF2B5EF4-FFF2-40B4-BE49-F238E27FC236}">
                <a16:creationId xmlns:a16="http://schemas.microsoft.com/office/drawing/2014/main" id="{33792C78-B609-DAA8-77C7-0BF7CDF03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fr-FR"/>
              <a:t>Zakopane 2026 : J. Bequet</a:t>
            </a:r>
          </a:p>
        </p:txBody>
      </p:sp>
    </p:spTree>
    <p:extLst>
      <p:ext uri="{BB962C8B-B14F-4D97-AF65-F5344CB8AC3E}">
        <p14:creationId xmlns:p14="http://schemas.microsoft.com/office/powerpoint/2010/main" val="133138492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8790B-F32B-CC16-3D66-03EE26FA6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E664BCF7-EC4A-B546-B83C-C1AD710D9C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67" y="1163346"/>
            <a:ext cx="5939214" cy="4512124"/>
          </a:xfrm>
          <a:prstGeom prst="rect">
            <a:avLst/>
          </a:prstGeom>
        </p:spPr>
      </p:pic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D8F7949-1F4D-05EE-2DD1-40EC495E4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8D00F748-7C82-A20E-B394-5A2DBAE36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err="1"/>
              <a:t>Angular</a:t>
            </a:r>
            <a:r>
              <a:rPr lang="fr-FR"/>
              <a:t> distribution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04454DC-4A4D-F267-5B54-CDFF14DA65E0}"/>
              </a:ext>
            </a:extLst>
          </p:cNvPr>
          <p:cNvSpPr txBox="1"/>
          <p:nvPr/>
        </p:nvSpPr>
        <p:spPr>
          <a:xfrm>
            <a:off x="3697297" y="670371"/>
            <a:ext cx="184731" cy="136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288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0AAD8AF-A6BF-0214-0A9C-1585ACD21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C3A3DB2-8082-5C9D-4522-BC24C5EEF40E}"/>
              </a:ext>
            </a:extLst>
          </p:cNvPr>
          <p:cNvSpPr txBox="1"/>
          <p:nvPr/>
        </p:nvSpPr>
        <p:spPr>
          <a:xfrm>
            <a:off x="3697297" y="670371"/>
            <a:ext cx="184731" cy="136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288"/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47C06AA1-55DB-FB02-0C64-2DC0275709DC}"/>
              </a:ext>
            </a:extLst>
          </p:cNvPr>
          <p:cNvCxnSpPr>
            <a:cxnSpLocks/>
          </p:cNvCxnSpPr>
          <p:nvPr/>
        </p:nvCxnSpPr>
        <p:spPr>
          <a:xfrm>
            <a:off x="3491714" y="1185863"/>
            <a:ext cx="0" cy="549168"/>
          </a:xfrm>
          <a:prstGeom prst="straightConnector1">
            <a:avLst/>
          </a:prstGeom>
          <a:ln w="63500">
            <a:solidFill>
              <a:srgbClr val="92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6A5B6C46-8FD8-93B4-B438-B8899EE0EC30}"/>
              </a:ext>
            </a:extLst>
          </p:cNvPr>
          <p:cNvSpPr txBox="1"/>
          <p:nvPr/>
        </p:nvSpPr>
        <p:spPr>
          <a:xfrm>
            <a:off x="1852300" y="862931"/>
            <a:ext cx="3684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rgbClr val="9200FF"/>
                </a:solidFill>
              </a:rPr>
              <a:t>Maximum of the cross-section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B95CE6F-77B3-B17E-1D3D-70CBC601EBF5}"/>
              </a:ext>
            </a:extLst>
          </p:cNvPr>
          <p:cNvSpPr txBox="1"/>
          <p:nvPr/>
        </p:nvSpPr>
        <p:spPr>
          <a:xfrm>
            <a:off x="2435489" y="5329031"/>
            <a:ext cx="20755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>
                <a:effectLst/>
              </a:rPr>
              <a:t>J. </a:t>
            </a:r>
            <a:r>
              <a:rPr lang="fr-FR" sz="1000" i="1" err="1">
                <a:effectLst/>
              </a:rPr>
              <a:t>Wilczynski</a:t>
            </a:r>
            <a:r>
              <a:rPr lang="fr-FR" sz="1000" i="1"/>
              <a:t>; </a:t>
            </a:r>
            <a:r>
              <a:rPr lang="fr-FR" sz="1000" i="1">
                <a:effectLst/>
              </a:rPr>
              <a:t>PLB 47 (6),</a:t>
            </a:r>
            <a:r>
              <a:rPr lang="fr-FR" sz="1000" i="1"/>
              <a:t> </a:t>
            </a:r>
            <a:r>
              <a:rPr lang="fr-FR" sz="1000" i="1">
                <a:effectLst/>
              </a:rPr>
              <a:t>1973.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04B1AF38-D403-225C-7C4E-47248F117409}"/>
              </a:ext>
            </a:extLst>
          </p:cNvPr>
          <p:cNvSpPr/>
          <p:nvPr/>
        </p:nvSpPr>
        <p:spPr>
          <a:xfrm>
            <a:off x="7149017" y="5540088"/>
            <a:ext cx="477830" cy="466631"/>
          </a:xfrm>
          <a:prstGeom prst="ellipse">
            <a:avLst/>
          </a:prstGeom>
          <a:solidFill>
            <a:srgbClr val="65BA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16B01"/>
              </a:solidFill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617DC584-DB0E-073B-179E-853A864D2E2F}"/>
              </a:ext>
            </a:extLst>
          </p:cNvPr>
          <p:cNvSpPr/>
          <p:nvPr/>
        </p:nvSpPr>
        <p:spPr>
          <a:xfrm>
            <a:off x="8118501" y="5444000"/>
            <a:ext cx="986152" cy="995393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16B01"/>
              </a:solidFill>
            </a:endParaRP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DAA29D7B-475F-1881-A6A7-40DDD5E31A16}"/>
              </a:ext>
            </a:extLst>
          </p:cNvPr>
          <p:cNvCxnSpPr>
            <a:cxnSpLocks/>
            <a:stCxn id="2" idx="6"/>
          </p:cNvCxnSpPr>
          <p:nvPr/>
        </p:nvCxnSpPr>
        <p:spPr>
          <a:xfrm>
            <a:off x="7626847" y="5773404"/>
            <a:ext cx="442136" cy="0"/>
          </a:xfrm>
          <a:prstGeom prst="straightConnector1">
            <a:avLst/>
          </a:prstGeom>
          <a:solidFill>
            <a:schemeClr val="accent1"/>
          </a:solidFill>
          <a:ln>
            <a:solidFill>
              <a:srgbClr val="65BA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EBB0A208-0A1C-692F-B5D5-563734ABA4B4}"/>
              </a:ext>
            </a:extLst>
          </p:cNvPr>
          <p:cNvSpPr txBox="1"/>
          <p:nvPr/>
        </p:nvSpPr>
        <p:spPr>
          <a:xfrm>
            <a:off x="6453598" y="5259334"/>
            <a:ext cx="1248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Beam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BB141E2-E409-028D-41A2-453FDC4F13F0}"/>
              </a:ext>
            </a:extLst>
          </p:cNvPr>
          <p:cNvSpPr txBox="1"/>
          <p:nvPr/>
        </p:nvSpPr>
        <p:spPr>
          <a:xfrm>
            <a:off x="8046891" y="6418421"/>
            <a:ext cx="1117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Target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5CC8C83A-9B54-7A16-374A-20D21541B6BF}"/>
              </a:ext>
            </a:extLst>
          </p:cNvPr>
          <p:cNvCxnSpPr>
            <a:cxnSpLocks/>
          </p:cNvCxnSpPr>
          <p:nvPr/>
        </p:nvCxnSpPr>
        <p:spPr>
          <a:xfrm>
            <a:off x="6510808" y="5963511"/>
            <a:ext cx="320034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1BF9B23-F164-5948-CDF9-70A5DCCD1542}"/>
              </a:ext>
            </a:extLst>
          </p:cNvPr>
          <p:cNvCxnSpPr>
            <a:cxnSpLocks/>
          </p:cNvCxnSpPr>
          <p:nvPr/>
        </p:nvCxnSpPr>
        <p:spPr>
          <a:xfrm>
            <a:off x="6520885" y="5773404"/>
            <a:ext cx="320034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B965BB8C-F5C2-A8F8-E055-D189DB869954}"/>
              </a:ext>
            </a:extLst>
          </p:cNvPr>
          <p:cNvCxnSpPr>
            <a:cxnSpLocks/>
          </p:cNvCxnSpPr>
          <p:nvPr/>
        </p:nvCxnSpPr>
        <p:spPr>
          <a:xfrm>
            <a:off x="9596307" y="5773403"/>
            <a:ext cx="0" cy="19878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B3DFA5C0-CA1B-24AB-FE17-FCD754EFE2ED}"/>
              </a:ext>
            </a:extLst>
          </p:cNvPr>
          <p:cNvSpPr txBox="1"/>
          <p:nvPr/>
        </p:nvSpPr>
        <p:spPr>
          <a:xfrm>
            <a:off x="9701633" y="5659583"/>
            <a:ext cx="26912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/>
              <a:t>b (impact </a:t>
            </a:r>
            <a:r>
              <a:rPr lang="fr-FR" sz="1600" err="1"/>
              <a:t>parameter</a:t>
            </a:r>
            <a:r>
              <a:rPr lang="fr-FR" sz="1600"/>
              <a:t>)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95D08DE1-58CB-AEA2-7521-53C75CA2888A}"/>
              </a:ext>
            </a:extLst>
          </p:cNvPr>
          <p:cNvSpPr/>
          <p:nvPr/>
        </p:nvSpPr>
        <p:spPr>
          <a:xfrm>
            <a:off x="7575323" y="5210684"/>
            <a:ext cx="477830" cy="466631"/>
          </a:xfrm>
          <a:prstGeom prst="ellipse">
            <a:avLst/>
          </a:prstGeom>
          <a:solidFill>
            <a:srgbClr val="65BA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16B01"/>
              </a:solidFill>
            </a:endParaRPr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1F0CAD06-9988-432C-6B0A-45FE8C49B9B9}"/>
              </a:ext>
            </a:extLst>
          </p:cNvPr>
          <p:cNvCxnSpPr>
            <a:cxnSpLocks/>
          </p:cNvCxnSpPr>
          <p:nvPr/>
        </p:nvCxnSpPr>
        <p:spPr>
          <a:xfrm flipH="1" flipV="1">
            <a:off x="7115927" y="4988749"/>
            <a:ext cx="459396" cy="315348"/>
          </a:xfrm>
          <a:prstGeom prst="straightConnector1">
            <a:avLst/>
          </a:prstGeom>
          <a:solidFill>
            <a:schemeClr val="accent1"/>
          </a:solidFill>
          <a:ln>
            <a:solidFill>
              <a:srgbClr val="65BA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C9DD385F-6384-9086-0ED0-23CE03430256}"/>
              </a:ext>
            </a:extLst>
          </p:cNvPr>
          <p:cNvCxnSpPr>
            <a:cxnSpLocks/>
          </p:cNvCxnSpPr>
          <p:nvPr/>
        </p:nvCxnSpPr>
        <p:spPr>
          <a:xfrm flipH="1" flipV="1">
            <a:off x="7322861" y="5136298"/>
            <a:ext cx="1282934" cy="80827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3FBB4152-CF14-6EA0-DD31-1203EBFB37E7}"/>
              </a:ext>
            </a:extLst>
          </p:cNvPr>
          <p:cNvSpPr txBox="1"/>
          <p:nvPr/>
        </p:nvSpPr>
        <p:spPr>
          <a:xfrm>
            <a:off x="9296991" y="5188446"/>
            <a:ext cx="26912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err="1">
                <a:solidFill>
                  <a:srgbClr val="65BA5A"/>
                </a:solidFill>
              </a:rPr>
              <a:t>θ</a:t>
            </a:r>
            <a:r>
              <a:rPr lang="fr-FR" sz="1400" baseline="-25000" err="1">
                <a:solidFill>
                  <a:srgbClr val="65BA5A"/>
                </a:solidFill>
              </a:rPr>
              <a:t>grazing</a:t>
            </a:r>
            <a:endParaRPr lang="fr-FR" sz="1400" baseline="-25000">
              <a:solidFill>
                <a:srgbClr val="65BA5A"/>
              </a:solidFill>
            </a:endParaRPr>
          </a:p>
        </p:txBody>
      </p:sp>
      <p:sp>
        <p:nvSpPr>
          <p:cNvPr id="33" name="Arc 32">
            <a:extLst>
              <a:ext uri="{FF2B5EF4-FFF2-40B4-BE49-F238E27FC236}">
                <a16:creationId xmlns:a16="http://schemas.microsoft.com/office/drawing/2014/main" id="{AA75348E-36ED-473B-FE58-279D604D8B99}"/>
              </a:ext>
            </a:extLst>
          </p:cNvPr>
          <p:cNvSpPr/>
          <p:nvPr/>
        </p:nvSpPr>
        <p:spPr>
          <a:xfrm rot="1457212">
            <a:off x="7738676" y="4436554"/>
            <a:ext cx="1615371" cy="1697327"/>
          </a:xfrm>
          <a:prstGeom prst="arc">
            <a:avLst>
              <a:gd name="adj1" fmla="val 10873821"/>
              <a:gd name="adj2" fmla="val 21076145"/>
            </a:avLst>
          </a:prstGeom>
          <a:ln w="25400">
            <a:solidFill>
              <a:srgbClr val="65B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5AC15F24-9579-0231-ABEB-CF9935BBBC6D}"/>
              </a:ext>
            </a:extLst>
          </p:cNvPr>
          <p:cNvSpPr txBox="1"/>
          <p:nvPr/>
        </p:nvSpPr>
        <p:spPr>
          <a:xfrm>
            <a:off x="1491971" y="5694654"/>
            <a:ext cx="3962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65BA5A"/>
                </a:solidFill>
              </a:rPr>
              <a:t>Near-</a:t>
            </a:r>
            <a:r>
              <a:rPr lang="fr-FR" err="1">
                <a:solidFill>
                  <a:srgbClr val="65BA5A"/>
                </a:solidFill>
              </a:rPr>
              <a:t>barrier</a:t>
            </a:r>
            <a:r>
              <a:rPr lang="fr-FR">
                <a:solidFill>
                  <a:srgbClr val="65BA5A"/>
                </a:solidFill>
              </a:rPr>
              <a:t> → Central collisions</a:t>
            </a:r>
          </a:p>
        </p:txBody>
      </p: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0889702E-3E03-9479-97B1-4EB354ABF12F}"/>
              </a:ext>
            </a:extLst>
          </p:cNvPr>
          <p:cNvCxnSpPr>
            <a:cxnSpLocks/>
          </p:cNvCxnSpPr>
          <p:nvPr/>
        </p:nvCxnSpPr>
        <p:spPr>
          <a:xfrm>
            <a:off x="4453884" y="2262752"/>
            <a:ext cx="1181847" cy="0"/>
          </a:xfrm>
          <a:prstGeom prst="straightConnector1">
            <a:avLst/>
          </a:prstGeom>
          <a:ln w="63500">
            <a:solidFill>
              <a:srgbClr val="65BA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llipse 35">
            <a:extLst>
              <a:ext uri="{FF2B5EF4-FFF2-40B4-BE49-F238E27FC236}">
                <a16:creationId xmlns:a16="http://schemas.microsoft.com/office/drawing/2014/main" id="{8E3E3B6C-AAA4-010A-5544-0D46D7B7E66B}"/>
              </a:ext>
            </a:extLst>
          </p:cNvPr>
          <p:cNvSpPr/>
          <p:nvPr/>
        </p:nvSpPr>
        <p:spPr>
          <a:xfrm>
            <a:off x="2492643" y="1643474"/>
            <a:ext cx="1961241" cy="1248513"/>
          </a:xfrm>
          <a:prstGeom prst="ellipse">
            <a:avLst/>
          </a:prstGeom>
          <a:noFill/>
          <a:ln w="76200">
            <a:solidFill>
              <a:srgbClr val="65BA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16B01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4702FA9-D91F-2DD0-19A1-F5EC021F286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309" t="49536"/>
          <a:stretch/>
        </p:blipFill>
        <p:spPr>
          <a:xfrm>
            <a:off x="6520885" y="1300745"/>
            <a:ext cx="4988510" cy="3558993"/>
          </a:xfrm>
          <a:prstGeom prst="rect">
            <a:avLst/>
          </a:prstGeom>
        </p:spPr>
      </p:pic>
      <p:sp>
        <p:nvSpPr>
          <p:cNvPr id="38" name="ZoneTexte 37">
            <a:extLst>
              <a:ext uri="{FF2B5EF4-FFF2-40B4-BE49-F238E27FC236}">
                <a16:creationId xmlns:a16="http://schemas.microsoft.com/office/drawing/2014/main" id="{CC5CA15B-C034-B0EA-ACAC-D937D100ABA4}"/>
              </a:ext>
            </a:extLst>
          </p:cNvPr>
          <p:cNvSpPr txBox="1"/>
          <p:nvPr/>
        </p:nvSpPr>
        <p:spPr>
          <a:xfrm>
            <a:off x="8362684" y="1113610"/>
            <a:ext cx="26661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i="1"/>
              <a:t>V. </a:t>
            </a:r>
            <a:r>
              <a:rPr lang="fr-FR" sz="1000" i="1" err="1"/>
              <a:t>Zagrebaev</a:t>
            </a:r>
            <a:r>
              <a:rPr lang="fr-FR" sz="1000" i="1"/>
              <a:t>, W. Greiner; PRC 83 (2011)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B94DA14-EE89-B308-CCC2-244EFF8D7BF1}"/>
              </a:ext>
            </a:extLst>
          </p:cNvPr>
          <p:cNvSpPr/>
          <p:nvPr/>
        </p:nvSpPr>
        <p:spPr>
          <a:xfrm>
            <a:off x="9839004" y="1397174"/>
            <a:ext cx="278607" cy="2489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1E7DB0D-14AA-D4AD-0DDE-8B5D963F9A8A}"/>
              </a:ext>
            </a:extLst>
          </p:cNvPr>
          <p:cNvSpPr/>
          <p:nvPr/>
        </p:nvSpPr>
        <p:spPr>
          <a:xfrm>
            <a:off x="9839004" y="1289785"/>
            <a:ext cx="443223" cy="73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ABF7653-FCF9-04D4-4521-DCD439439CD1}"/>
              </a:ext>
            </a:extLst>
          </p:cNvPr>
          <p:cNvSpPr/>
          <p:nvPr/>
        </p:nvSpPr>
        <p:spPr>
          <a:xfrm>
            <a:off x="9756695" y="1382348"/>
            <a:ext cx="443223" cy="73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pic>
        <p:nvPicPr>
          <p:cNvPr id="43" name="Image 42">
            <a:extLst>
              <a:ext uri="{FF2B5EF4-FFF2-40B4-BE49-F238E27FC236}">
                <a16:creationId xmlns:a16="http://schemas.microsoft.com/office/drawing/2014/main" id="{B3A1C263-7797-90C6-D675-581F7FE7334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884" t="3683" r="59634" b="90208"/>
          <a:stretch/>
        </p:blipFill>
        <p:spPr>
          <a:xfrm>
            <a:off x="7052291" y="978174"/>
            <a:ext cx="968799" cy="374558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8FF229FC-E417-FA0B-159F-DB13A3882659}"/>
              </a:ext>
            </a:extLst>
          </p:cNvPr>
          <p:cNvSpPr txBox="1"/>
          <p:nvPr/>
        </p:nvSpPr>
        <p:spPr>
          <a:xfrm>
            <a:off x="4606479" y="1543531"/>
            <a:ext cx="1210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aseline="30000"/>
              <a:t>40</a:t>
            </a:r>
            <a:r>
              <a:rPr lang="fr-FR" sz="1400"/>
              <a:t>Ar + </a:t>
            </a:r>
            <a:r>
              <a:rPr lang="fr-FR" sz="1400" baseline="30000"/>
              <a:t>232</a:t>
            </a:r>
            <a:r>
              <a:rPr lang="fr-FR" sz="1400"/>
              <a:t>Th </a:t>
            </a:r>
          </a:p>
          <a:p>
            <a:r>
              <a:rPr lang="fr-FR" sz="1400"/>
              <a:t>9.7 MeV/u 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63C21952-36F6-2C7F-5400-5B0B1CDF92C4}"/>
              </a:ext>
            </a:extLst>
          </p:cNvPr>
          <p:cNvSpPr txBox="1"/>
          <p:nvPr/>
        </p:nvSpPr>
        <p:spPr>
          <a:xfrm>
            <a:off x="7005081" y="807011"/>
            <a:ext cx="132921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400" baseline="30000"/>
              <a:t>238</a:t>
            </a:r>
            <a:r>
              <a:rPr lang="fr-FR" sz="1400"/>
              <a:t>U + </a:t>
            </a:r>
            <a:r>
              <a:rPr lang="fr-FR" sz="1400" baseline="30000"/>
              <a:t>248</a:t>
            </a:r>
            <a:r>
              <a:rPr lang="fr-FR" sz="1400"/>
              <a:t>Cm </a:t>
            </a:r>
          </a:p>
          <a:p>
            <a:r>
              <a:rPr lang="fr-FR" sz="1400"/>
              <a:t>6.1 MeV/u 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47EA2714-7A16-39D4-D331-CB918103B82D}"/>
              </a:ext>
            </a:extLst>
          </p:cNvPr>
          <p:cNvSpPr txBox="1"/>
          <p:nvPr/>
        </p:nvSpPr>
        <p:spPr>
          <a:xfrm>
            <a:off x="8893042" y="1407516"/>
            <a:ext cx="2170527" cy="67710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200"/>
              <a:t>Cm-like fragments </a:t>
            </a:r>
            <a:r>
              <a:rPr lang="fr-FR" sz="1200" err="1"/>
              <a:t>with</a:t>
            </a:r>
            <a:r>
              <a:rPr lang="fr-FR" sz="1200"/>
              <a:t> A&gt;270</a:t>
            </a:r>
          </a:p>
          <a:p>
            <a:r>
              <a:rPr lang="fr-FR" sz="1400"/>
              <a:t>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881033-0677-8497-B884-D2F897340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50</a:t>
            </a:fld>
            <a:endParaRPr lang="fr-FR"/>
          </a:p>
        </p:txBody>
      </p:sp>
      <p:sp>
        <p:nvSpPr>
          <p:cNvPr id="27" name="ZoneTexte 9">
            <a:extLst>
              <a:ext uri="{FF2B5EF4-FFF2-40B4-BE49-F238E27FC236}">
                <a16:creationId xmlns:a16="http://schemas.microsoft.com/office/drawing/2014/main" id="{6AAD86C9-07BD-48ED-413E-2E98C606AABE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 err="1">
                <a:solidFill>
                  <a:schemeClr val="bg1"/>
                </a:solidFill>
              </a:rPr>
              <a:t>Angular</a:t>
            </a:r>
            <a:r>
              <a:rPr lang="fr-FR" sz="4000">
                <a:solidFill>
                  <a:schemeClr val="bg1"/>
                </a:solidFill>
              </a:rPr>
              <a:t> distribution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BCE7739-F7A0-49D1-F460-33B0AC8340E6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FBEB83C-F690-36E0-2E57-C14563705C14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6419F02-21AC-4686-BFD3-1560064CA7DB}"/>
              </a:ext>
            </a:extLst>
          </p:cNvPr>
          <p:cNvSpPr/>
          <p:nvPr/>
        </p:nvSpPr>
        <p:spPr>
          <a:xfrm>
            <a:off x="11366671" y="6094179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85370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6861CF-F3CD-20F7-F10F-F38A7AA44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FF102AE7-C6F6-576F-0027-F3BE4EA77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Models</a:t>
            </a:r>
            <a:r>
              <a:rPr lang="fr-FR" dirty="0"/>
              <a:t> for </a:t>
            </a:r>
            <a:r>
              <a:rPr lang="fr-FR" dirty="0" err="1"/>
              <a:t>comparison</a:t>
            </a:r>
            <a:r>
              <a:rPr lang="fr-FR" dirty="0"/>
              <a:t>: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A79975E-DE31-8D0F-0D3E-2C0A29A60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11/09/25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AA476F7-AC32-0425-5C70-78CEB3512841}"/>
              </a:ext>
            </a:extLst>
          </p:cNvPr>
          <p:cNvSpPr txBox="1"/>
          <p:nvPr/>
        </p:nvSpPr>
        <p:spPr>
          <a:xfrm>
            <a:off x="156711" y="1267335"/>
            <a:ext cx="5824990" cy="4555093"/>
          </a:xfrm>
          <a:prstGeom prst="rect">
            <a:avLst/>
          </a:prstGeom>
          <a:noFill/>
          <a:ln w="25400">
            <a:solidFill>
              <a:srgbClr val="9200FF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9200FF"/>
                </a:solidFill>
              </a:rPr>
              <a:t>DIT &amp; GEMINI++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Semi-</a:t>
            </a:r>
            <a:r>
              <a:rPr lang="fr-FR" sz="1600" dirty="0" err="1"/>
              <a:t>classical</a:t>
            </a:r>
            <a:r>
              <a:rPr lang="fr-FR" sz="1600" dirty="0"/>
              <a:t> </a:t>
            </a:r>
            <a:r>
              <a:rPr lang="fr-FR" sz="1600" dirty="0" err="1"/>
              <a:t>approach</a:t>
            </a:r>
            <a:r>
              <a:rPr lang="fr-FR" sz="1600" dirty="0"/>
              <a:t> of the nucleus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Simple </a:t>
            </a:r>
            <a:r>
              <a:rPr lang="fr-FR" sz="1600" dirty="0" err="1"/>
              <a:t>mean</a:t>
            </a:r>
            <a:r>
              <a:rPr lang="fr-FR" sz="1600" dirty="0"/>
              <a:t> </a:t>
            </a:r>
            <a:r>
              <a:rPr lang="fr-FR" sz="1600" dirty="0" err="1"/>
              <a:t>field</a:t>
            </a:r>
            <a:r>
              <a:rPr lang="fr-FR" sz="1600" dirty="0"/>
              <a:t> </a:t>
            </a:r>
            <a:r>
              <a:rPr lang="fr-FR" sz="1600" dirty="0" err="1"/>
              <a:t>potential</a:t>
            </a: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err="1"/>
              <a:t>Nuclei</a:t>
            </a:r>
            <a:r>
              <a:rPr lang="fr-FR" sz="1600" dirty="0"/>
              <a:t> exchange </a:t>
            </a:r>
            <a:r>
              <a:rPr lang="fr-FR" sz="1600" dirty="0" err="1"/>
              <a:t>independant</a:t>
            </a:r>
            <a:r>
              <a:rPr lang="fr-FR" sz="1600" dirty="0"/>
              <a:t> </a:t>
            </a:r>
            <a:r>
              <a:rPr lang="fr-FR" sz="1600" dirty="0" err="1"/>
              <a:t>nucleons</a:t>
            </a:r>
            <a:r>
              <a:rPr lang="fr-FR" sz="1600" dirty="0"/>
              <a:t> in a </a:t>
            </a:r>
            <a:r>
              <a:rPr lang="fr-FR" sz="1600" dirty="0" err="1"/>
              <a:t>potential</a:t>
            </a:r>
            <a:r>
              <a:rPr lang="fr-FR" sz="1600" dirty="0"/>
              <a:t> </a:t>
            </a:r>
            <a:r>
              <a:rPr lang="fr-FR" sz="1600" dirty="0" err="1"/>
              <a:t>well</a:t>
            </a:r>
            <a:r>
              <a:rPr lang="fr-FR" sz="1600" dirty="0"/>
              <a:t> </a:t>
            </a:r>
            <a:r>
              <a:rPr lang="fr-FR" sz="1600" dirty="0" err="1"/>
              <a:t>with</a:t>
            </a:r>
            <a:r>
              <a:rPr lang="fr-FR" sz="1600" dirty="0"/>
              <a:t> </a:t>
            </a:r>
            <a:r>
              <a:rPr lang="fr-FR" sz="1600" dirty="0" err="1"/>
              <a:t>given</a:t>
            </a:r>
            <a:r>
              <a:rPr lang="fr-FR" sz="1600" dirty="0"/>
              <a:t> </a:t>
            </a:r>
            <a:r>
              <a:rPr lang="fr-FR" sz="1600" dirty="0" err="1"/>
              <a:t>probabilities</a:t>
            </a: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err="1"/>
              <a:t>Statistical</a:t>
            </a:r>
            <a:r>
              <a:rPr lang="fr-FR" sz="1600" dirty="0"/>
              <a:t> de-excitation and </a:t>
            </a:r>
            <a:r>
              <a:rPr lang="fr-FR" sz="1600" dirty="0" err="1"/>
              <a:t>evaporation</a:t>
            </a:r>
            <a:r>
              <a:rPr lang="fr-FR" sz="1600" dirty="0"/>
              <a:t> </a:t>
            </a:r>
            <a:r>
              <a:rPr lang="fr-FR" sz="1600" dirty="0" err="1"/>
              <a:t>with</a:t>
            </a:r>
            <a:r>
              <a:rPr lang="fr-FR" sz="1600" dirty="0"/>
              <a:t> GEMINI++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err="1"/>
              <a:t>Purely</a:t>
            </a:r>
            <a:r>
              <a:rPr lang="fr-FR" sz="1600" dirty="0"/>
              <a:t> </a:t>
            </a:r>
            <a:r>
              <a:rPr lang="fr-FR" sz="1600" dirty="0" err="1"/>
              <a:t>spherical</a:t>
            </a:r>
            <a:r>
              <a:rPr lang="fr-FR" sz="1600" dirty="0"/>
              <a:t> </a:t>
            </a:r>
            <a:r>
              <a:rPr lang="fr-FR" sz="1600" dirty="0" err="1"/>
              <a:t>nuclei</a:t>
            </a: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err="1"/>
              <a:t>Statical</a:t>
            </a:r>
            <a:r>
              <a:rPr lang="fr-FR" sz="1600" dirty="0"/>
              <a:t> </a:t>
            </a:r>
            <a:r>
              <a:rPr lang="fr-FR" sz="1600" dirty="0" err="1"/>
              <a:t>nuclear</a:t>
            </a:r>
            <a:r>
              <a:rPr lang="fr-FR" sz="1600" dirty="0"/>
              <a:t> </a:t>
            </a:r>
            <a:r>
              <a:rPr lang="fr-FR" sz="1600" dirty="0" err="1"/>
              <a:t>properties</a:t>
            </a:r>
            <a:r>
              <a:rPr lang="fr-FR" sz="1600" dirty="0"/>
              <a:t> </a:t>
            </a:r>
            <a:r>
              <a:rPr lang="fr-FR" sz="1600" dirty="0" err="1"/>
              <a:t>during</a:t>
            </a:r>
            <a:r>
              <a:rPr lang="fr-FR" sz="1600" dirty="0"/>
              <a:t> the interaction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1929F60-34B9-9FB3-5ADB-60D9D5E3C0A5}"/>
              </a:ext>
            </a:extLst>
          </p:cNvPr>
          <p:cNvSpPr txBox="1"/>
          <p:nvPr/>
        </p:nvSpPr>
        <p:spPr>
          <a:xfrm>
            <a:off x="6210299" y="1267335"/>
            <a:ext cx="5824990" cy="4555093"/>
          </a:xfrm>
          <a:prstGeom prst="rect">
            <a:avLst/>
          </a:prstGeom>
          <a:noFill/>
          <a:ln w="25400">
            <a:solidFill>
              <a:srgbClr val="65BA5A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65BA5A"/>
                </a:solidFill>
              </a:rPr>
              <a:t>Langevin </a:t>
            </a:r>
            <a:r>
              <a:rPr lang="fr-FR" dirty="0" err="1">
                <a:solidFill>
                  <a:srgbClr val="65BA5A"/>
                </a:solidFill>
              </a:rPr>
              <a:t>equations</a:t>
            </a:r>
            <a:r>
              <a:rPr lang="fr-FR" dirty="0">
                <a:solidFill>
                  <a:srgbClr val="65BA5A"/>
                </a:solidFill>
              </a:rPr>
              <a:t> model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err="1"/>
              <a:t>Microscopic-Macroscopic</a:t>
            </a:r>
            <a:r>
              <a:rPr lang="fr-FR" sz="1600" dirty="0"/>
              <a:t> </a:t>
            </a:r>
            <a:r>
              <a:rPr lang="fr-FR" sz="1600" dirty="0" err="1"/>
              <a:t>approach</a:t>
            </a:r>
            <a:r>
              <a:rPr lang="fr-FR" sz="1600" dirty="0"/>
              <a:t> for </a:t>
            </a:r>
            <a:r>
              <a:rPr lang="fr-FR" sz="1600" dirty="0" err="1"/>
              <a:t>nuclear</a:t>
            </a:r>
            <a:r>
              <a:rPr lang="fr-FR" sz="1600" dirty="0"/>
              <a:t> </a:t>
            </a:r>
            <a:r>
              <a:rPr lang="fr-FR" sz="1600" dirty="0" err="1"/>
              <a:t>properties</a:t>
            </a:r>
            <a:endParaRPr lang="fr-FR" sz="1600" dirty="0"/>
          </a:p>
          <a:p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err="1"/>
              <a:t>Adiabatic</a:t>
            </a:r>
            <a:r>
              <a:rPr lang="fr-FR" sz="1600" dirty="0"/>
              <a:t> (+</a:t>
            </a:r>
            <a:r>
              <a:rPr lang="fr-FR" sz="1600" dirty="0" err="1"/>
              <a:t>diabatic</a:t>
            </a:r>
            <a:r>
              <a:rPr lang="fr-FR" sz="1600" dirty="0"/>
              <a:t> component) </a:t>
            </a:r>
            <a:r>
              <a:rPr lang="fr-FR" sz="1600" dirty="0" err="1"/>
              <a:t>mean</a:t>
            </a:r>
            <a:r>
              <a:rPr lang="fr-FR" sz="1600" dirty="0"/>
              <a:t> </a:t>
            </a:r>
            <a:r>
              <a:rPr lang="fr-FR" sz="1600" dirty="0" err="1"/>
              <a:t>field</a:t>
            </a:r>
            <a:r>
              <a:rPr lang="fr-FR" sz="1600" dirty="0"/>
              <a:t> </a:t>
            </a:r>
            <a:r>
              <a:rPr lang="fr-FR" sz="1600" dirty="0" err="1"/>
              <a:t>potential</a:t>
            </a:r>
            <a:endParaRPr lang="fr-FR" sz="1600" dirty="0"/>
          </a:p>
          <a:p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 Evolution of </a:t>
            </a:r>
            <a:r>
              <a:rPr lang="fr-FR" sz="1600" dirty="0" err="1"/>
              <a:t>equipotential</a:t>
            </a:r>
            <a:r>
              <a:rPr lang="fr-FR" sz="1600" dirty="0"/>
              <a:t> surfaces  </a:t>
            </a:r>
            <a:r>
              <a:rPr lang="fr-FR" sz="1600" dirty="0" err="1"/>
              <a:t>through</a:t>
            </a:r>
            <a:r>
              <a:rPr lang="fr-FR" sz="1600" dirty="0"/>
              <a:t> the multi-</a:t>
            </a:r>
            <a:r>
              <a:rPr lang="fr-FR" sz="1600" dirty="0" err="1"/>
              <a:t>dimensional</a:t>
            </a:r>
            <a:r>
              <a:rPr lang="fr-FR" sz="1600" dirty="0"/>
              <a:t> Langevin </a:t>
            </a:r>
            <a:r>
              <a:rPr lang="fr-FR" sz="1600" dirty="0" err="1"/>
              <a:t>equations</a:t>
            </a:r>
            <a:endParaRPr lang="fr-FR" sz="1600" dirty="0"/>
          </a:p>
          <a:p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Evaporation </a:t>
            </a:r>
            <a:r>
              <a:rPr lang="fr-FR" sz="1600" dirty="0" err="1"/>
              <a:t>calculated</a:t>
            </a:r>
            <a:r>
              <a:rPr lang="fr-FR" sz="1600" dirty="0"/>
              <a:t> </a:t>
            </a:r>
            <a:r>
              <a:rPr lang="fr-FR" sz="1600" dirty="0" err="1"/>
              <a:t>within</a:t>
            </a:r>
            <a:r>
              <a:rPr lang="fr-FR" sz="1600" dirty="0"/>
              <a:t> the model</a:t>
            </a:r>
          </a:p>
          <a:p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err="1"/>
              <a:t>Deformations</a:t>
            </a:r>
            <a:r>
              <a:rPr lang="fr-FR" sz="1600" dirty="0"/>
              <a:t> &amp; relative orientations </a:t>
            </a:r>
            <a:r>
              <a:rPr lang="fr-FR" sz="1600" dirty="0" err="1"/>
              <a:t>accounted</a:t>
            </a:r>
            <a:r>
              <a:rPr lang="fr-FR" sz="1600" dirty="0"/>
              <a:t> for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err="1"/>
              <a:t>Dynamical</a:t>
            </a:r>
            <a:r>
              <a:rPr lang="fr-FR" sz="1600" dirty="0"/>
              <a:t> </a:t>
            </a:r>
            <a:r>
              <a:rPr lang="fr-FR" sz="1600" dirty="0" err="1"/>
              <a:t>deformation</a:t>
            </a:r>
            <a:r>
              <a:rPr lang="fr-FR" sz="1600" dirty="0"/>
              <a:t> of </a:t>
            </a:r>
            <a:r>
              <a:rPr lang="fr-FR" sz="1600" dirty="0" err="1"/>
              <a:t>nuclei</a:t>
            </a:r>
            <a:r>
              <a:rPr lang="fr-FR" sz="1600" dirty="0"/>
              <a:t> </a:t>
            </a:r>
            <a:r>
              <a:rPr lang="fr-FR" sz="1600" dirty="0" err="1"/>
              <a:t>while</a:t>
            </a:r>
            <a:r>
              <a:rPr lang="fr-FR" sz="1600" dirty="0"/>
              <a:t> </a:t>
            </a:r>
            <a:r>
              <a:rPr lang="fr-FR" sz="1600" dirty="0" err="1"/>
              <a:t>approaching</a:t>
            </a:r>
            <a:r>
              <a:rPr lang="fr-FR" sz="1600" dirty="0"/>
              <a:t>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1006DE9-6834-0BC0-BA9A-C124F3F7552F}"/>
              </a:ext>
            </a:extLst>
          </p:cNvPr>
          <p:cNvSpPr txBox="1"/>
          <p:nvPr/>
        </p:nvSpPr>
        <p:spPr>
          <a:xfrm>
            <a:off x="1555809" y="5971153"/>
            <a:ext cx="30267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800" dirty="0">
                <a:effectLst/>
              </a:rPr>
              <a:t>R.J. </a:t>
            </a:r>
            <a:r>
              <a:rPr lang="fr-FR" sz="800" dirty="0" err="1">
                <a:effectLst/>
              </a:rPr>
              <a:t>Charity</a:t>
            </a:r>
            <a:r>
              <a:rPr lang="fr-FR" sz="800" dirty="0">
                <a:effectLst/>
              </a:rPr>
              <a:t>, IAEA, Vienna, 2008, Report INDC(DNC)-530. </a:t>
            </a:r>
          </a:p>
          <a:p>
            <a:r>
              <a:rPr lang="fr-FR" sz="800" b="0" u="none" strike="noStrike" kern="1200" cap="none" dirty="0">
                <a:ln>
                  <a:noFill/>
                </a:ln>
                <a:ea typeface="Droid Sans Fallback" pitchFamily="2"/>
                <a:cs typeface="FreeSans" pitchFamily="2"/>
              </a:rPr>
              <a:t>L. </a:t>
            </a:r>
            <a:r>
              <a:rPr lang="fr-FR" sz="800" b="0" u="none" strike="noStrike" kern="1200" cap="none" dirty="0" err="1">
                <a:ln>
                  <a:noFill/>
                </a:ln>
                <a:ea typeface="Droid Sans Fallback" pitchFamily="2"/>
                <a:cs typeface="FreeSans" pitchFamily="2"/>
              </a:rPr>
              <a:t>Tassan</a:t>
            </a:r>
            <a:r>
              <a:rPr lang="fr-FR" sz="800" b="0" u="none" strike="noStrike" kern="1200" cap="none" dirty="0">
                <a:ln>
                  <a:noFill/>
                </a:ln>
                <a:ea typeface="Droid Sans Fallback" pitchFamily="2"/>
                <a:cs typeface="FreeSans" pitchFamily="2"/>
              </a:rPr>
              <a:t>-Got and C. Stéphan, NPA 524 (1991) 121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48BA0BD-AC0D-00ED-0226-7B6DBE9383D1}"/>
              </a:ext>
            </a:extLst>
          </p:cNvPr>
          <p:cNvSpPr txBox="1"/>
          <p:nvPr/>
        </p:nvSpPr>
        <p:spPr>
          <a:xfrm>
            <a:off x="7801685" y="5945539"/>
            <a:ext cx="263765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800" dirty="0"/>
              <a:t> A. V. Karpov; V. </a:t>
            </a:r>
            <a:r>
              <a:rPr lang="fr-FR" sz="800" dirty="0" err="1"/>
              <a:t>Saiko</a:t>
            </a:r>
            <a:r>
              <a:rPr lang="fr-FR" sz="800" dirty="0"/>
              <a:t>, </a:t>
            </a:r>
            <a:r>
              <a:rPr lang="fr-FR" sz="800" dirty="0" err="1"/>
              <a:t>private</a:t>
            </a:r>
            <a:r>
              <a:rPr lang="fr-FR" sz="800" dirty="0"/>
              <a:t> communication</a:t>
            </a:r>
          </a:p>
        </p:txBody>
      </p:sp>
      <p:sp>
        <p:nvSpPr>
          <p:cNvPr id="3" name="Espace réservé du numéro de diapositive 8">
            <a:extLst>
              <a:ext uri="{FF2B5EF4-FFF2-40B4-BE49-F238E27FC236}">
                <a16:creationId xmlns:a16="http://schemas.microsoft.com/office/drawing/2014/main" id="{AB7B8383-844C-343E-CD6C-F5894131E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r>
              <a:rPr lang="fr-FR" dirty="0"/>
              <a:t>33</a:t>
            </a:r>
          </a:p>
        </p:txBody>
      </p:sp>
      <p:sp>
        <p:nvSpPr>
          <p:cNvPr id="11" name="ZoneTexte 9">
            <a:extLst>
              <a:ext uri="{FF2B5EF4-FFF2-40B4-BE49-F238E27FC236}">
                <a16:creationId xmlns:a16="http://schemas.microsoft.com/office/drawing/2014/main" id="{B9116358-27A4-C655-AB23-7604D4DB164A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 dirty="0" err="1">
                <a:solidFill>
                  <a:schemeClr val="bg1"/>
                </a:solidFill>
              </a:rPr>
              <a:t>Models</a:t>
            </a:r>
            <a:r>
              <a:rPr lang="fr-FR" sz="4000" dirty="0">
                <a:solidFill>
                  <a:schemeClr val="bg1"/>
                </a:solidFill>
              </a:rPr>
              <a:t> </a:t>
            </a:r>
            <a:r>
              <a:rPr lang="fr-FR" sz="4000" dirty="0" err="1">
                <a:solidFill>
                  <a:schemeClr val="bg1"/>
                </a:solidFill>
              </a:rPr>
              <a:t>comparison</a:t>
            </a:r>
            <a:endParaRPr lang="fr-FR" dirty="0" err="1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A3584A-5E99-86AA-8773-AB98C7452200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D3C6D7E-8731-850F-0199-63BCF056F60C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B0C3A10-90CE-A1A4-7F72-36E04091F6D2}"/>
              </a:ext>
            </a:extLst>
          </p:cNvPr>
          <p:cNvSpPr/>
          <p:nvPr/>
        </p:nvSpPr>
        <p:spPr>
          <a:xfrm>
            <a:off x="11366671" y="6094179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19" name="Espace réservé du pied de page 4">
            <a:extLst>
              <a:ext uri="{FF2B5EF4-FFF2-40B4-BE49-F238E27FC236}">
                <a16:creationId xmlns:a16="http://schemas.microsoft.com/office/drawing/2014/main" id="{3705559A-D121-DB68-062E-A3768264F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43650"/>
            <a:ext cx="8839200" cy="365125"/>
          </a:xfrm>
        </p:spPr>
        <p:txBody>
          <a:bodyPr/>
          <a:lstStyle/>
          <a:p>
            <a:r>
              <a:rPr lang="fr-FR"/>
              <a:t>Zakopane 2026 : J. Bequet</a:t>
            </a:r>
          </a:p>
        </p:txBody>
      </p:sp>
    </p:spTree>
    <p:extLst>
      <p:ext uri="{BB962C8B-B14F-4D97-AF65-F5344CB8AC3E}">
        <p14:creationId xmlns:p14="http://schemas.microsoft.com/office/powerpoint/2010/main" val="3312175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EE565-DDED-E66B-6095-066D704EC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34E1C546-36D3-514F-E982-3A69408E02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5" r="12011"/>
          <a:stretch/>
        </p:blipFill>
        <p:spPr>
          <a:xfrm>
            <a:off x="278316" y="1278809"/>
            <a:ext cx="10721018" cy="5388951"/>
          </a:xfrm>
          <a:prstGeom prst="rect">
            <a:avLst/>
          </a:prstGeom>
        </p:spPr>
      </p:pic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6E98F09-6DDC-3AE2-3552-D01F7C51D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6EE617F-4202-5408-F0F0-72BEAC3AAE78}"/>
              </a:ext>
            </a:extLst>
          </p:cNvPr>
          <p:cNvSpPr txBox="1"/>
          <p:nvPr/>
        </p:nvSpPr>
        <p:spPr>
          <a:xfrm>
            <a:off x="3697297" y="670371"/>
            <a:ext cx="184731" cy="136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288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8D46396-F833-8918-48E2-A22109CF3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CE115809-2487-1314-3754-BB76C3190353}"/>
              </a:ext>
            </a:extLst>
          </p:cNvPr>
          <p:cNvCxnSpPr>
            <a:cxnSpLocks/>
          </p:cNvCxnSpPr>
          <p:nvPr/>
        </p:nvCxnSpPr>
        <p:spPr>
          <a:xfrm>
            <a:off x="864167" y="6129340"/>
            <a:ext cx="6683884" cy="0"/>
          </a:xfrm>
          <a:prstGeom prst="line">
            <a:avLst/>
          </a:prstGeom>
          <a:ln w="114300" cmpd="dbl">
            <a:solidFill>
              <a:srgbClr val="92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CF6036DA-0A95-DD32-E733-23EC8E743E2A}"/>
              </a:ext>
            </a:extLst>
          </p:cNvPr>
          <p:cNvCxnSpPr>
            <a:cxnSpLocks/>
          </p:cNvCxnSpPr>
          <p:nvPr/>
        </p:nvCxnSpPr>
        <p:spPr>
          <a:xfrm flipV="1">
            <a:off x="4466662" y="4011435"/>
            <a:ext cx="0" cy="2182634"/>
          </a:xfrm>
          <a:prstGeom prst="line">
            <a:avLst/>
          </a:prstGeom>
          <a:ln w="114300" cmpd="dbl">
            <a:solidFill>
              <a:srgbClr val="92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Image 40">
            <a:extLst>
              <a:ext uri="{FF2B5EF4-FFF2-40B4-BE49-F238E27FC236}">
                <a16:creationId xmlns:a16="http://schemas.microsoft.com/office/drawing/2014/main" id="{745D59B5-4656-6668-AE67-784B3B4EC3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82"/>
          <a:stretch/>
        </p:blipFill>
        <p:spPr>
          <a:xfrm>
            <a:off x="11517443" y="1035496"/>
            <a:ext cx="693739" cy="5673279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F2847DBC-F938-2C68-6BF2-56A9FA9F6F1D}"/>
              </a:ext>
            </a:extLst>
          </p:cNvPr>
          <p:cNvGrpSpPr/>
          <p:nvPr/>
        </p:nvGrpSpPr>
        <p:grpSpPr>
          <a:xfrm>
            <a:off x="6365461" y="4736324"/>
            <a:ext cx="654597" cy="634124"/>
            <a:chOff x="6385370" y="4522311"/>
            <a:chExt cx="489563" cy="472956"/>
          </a:xfrm>
          <a:solidFill>
            <a:srgbClr val="FF0105"/>
          </a:solidFill>
        </p:grpSpPr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74E733D4-E52E-1C75-9B17-10D1659546A2}"/>
                </a:ext>
              </a:extLst>
            </p:cNvPr>
            <p:cNvSpPr/>
            <p:nvPr/>
          </p:nvSpPr>
          <p:spPr>
            <a:xfrm>
              <a:off x="6575126" y="4694896"/>
              <a:ext cx="124124" cy="12475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fr-FR"/>
            </a:p>
          </p:txBody>
        </p:sp>
        <p:cxnSp>
          <p:nvCxnSpPr>
            <p:cNvPr id="10" name="Connecteur droit avec flèche 9">
              <a:extLst>
                <a:ext uri="{FF2B5EF4-FFF2-40B4-BE49-F238E27FC236}">
                  <a16:creationId xmlns:a16="http://schemas.microsoft.com/office/drawing/2014/main" id="{632ED027-12EF-F7A8-5F5E-5B401A60C51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73330" y="4593752"/>
              <a:ext cx="117960" cy="118857"/>
            </a:xfrm>
            <a:prstGeom prst="straightConnector1">
              <a:avLst/>
            </a:prstGeom>
            <a:grpFill/>
            <a:ln w="25400">
              <a:solidFill>
                <a:srgbClr val="FF0105"/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Connecteur droit avec flèche 11">
              <a:extLst>
                <a:ext uri="{FF2B5EF4-FFF2-40B4-BE49-F238E27FC236}">
                  <a16:creationId xmlns:a16="http://schemas.microsoft.com/office/drawing/2014/main" id="{9E551CE2-77F0-72A6-6B6B-8DEB59B72A9B}"/>
                </a:ext>
              </a:extLst>
            </p:cNvPr>
            <p:cNvCxnSpPr>
              <a:cxnSpLocks/>
            </p:cNvCxnSpPr>
            <p:nvPr/>
          </p:nvCxnSpPr>
          <p:spPr>
            <a:xfrm>
              <a:off x="6661245" y="4788274"/>
              <a:ext cx="114177" cy="132079"/>
            </a:xfrm>
            <a:prstGeom prst="straightConnector1">
              <a:avLst/>
            </a:prstGeom>
            <a:grpFill/>
            <a:ln w="25400">
              <a:solidFill>
                <a:srgbClr val="FF0105"/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Connecteur droit avec flèche 16">
              <a:extLst>
                <a:ext uri="{FF2B5EF4-FFF2-40B4-BE49-F238E27FC236}">
                  <a16:creationId xmlns:a16="http://schemas.microsoft.com/office/drawing/2014/main" id="{C4DCD650-09DA-C1A8-EDA4-A0F873DBA8D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461542" y="4770951"/>
              <a:ext cx="147755" cy="159947"/>
            </a:xfrm>
            <a:prstGeom prst="straightConnector1">
              <a:avLst/>
            </a:prstGeom>
            <a:grpFill/>
            <a:ln w="25400">
              <a:solidFill>
                <a:srgbClr val="FF0105"/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Connecteur droit avec flèche 17">
              <a:extLst>
                <a:ext uri="{FF2B5EF4-FFF2-40B4-BE49-F238E27FC236}">
                  <a16:creationId xmlns:a16="http://schemas.microsoft.com/office/drawing/2014/main" id="{596736BB-EE9C-A2E0-C4BF-2289FAFFA89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468843" y="4569596"/>
              <a:ext cx="140454" cy="163328"/>
            </a:xfrm>
            <a:prstGeom prst="straightConnector1">
              <a:avLst/>
            </a:prstGeom>
            <a:grpFill/>
            <a:ln w="25400">
              <a:solidFill>
                <a:srgbClr val="FF0105"/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Connecteur droit avec flèche 18">
              <a:extLst>
                <a:ext uri="{FF2B5EF4-FFF2-40B4-BE49-F238E27FC236}">
                  <a16:creationId xmlns:a16="http://schemas.microsoft.com/office/drawing/2014/main" id="{31FD0CF8-7CDC-CE38-1DC0-8AAFD885ACC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636304" y="4522311"/>
              <a:ext cx="5009" cy="170917"/>
            </a:xfrm>
            <a:prstGeom prst="straightConnector1">
              <a:avLst/>
            </a:prstGeom>
            <a:grpFill/>
            <a:ln w="25400">
              <a:solidFill>
                <a:srgbClr val="FF0105"/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Connecteur droit avec flèche 20">
              <a:extLst>
                <a:ext uri="{FF2B5EF4-FFF2-40B4-BE49-F238E27FC236}">
                  <a16:creationId xmlns:a16="http://schemas.microsoft.com/office/drawing/2014/main" id="{8A15E739-80EA-69B8-E0D7-7D1858B2E3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73330" y="4757273"/>
              <a:ext cx="201603" cy="465"/>
            </a:xfrm>
            <a:prstGeom prst="straightConnector1">
              <a:avLst/>
            </a:prstGeom>
            <a:grpFill/>
            <a:ln w="25400">
              <a:solidFill>
                <a:srgbClr val="FF0105"/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Connecteur droit avec flèche 21">
              <a:extLst>
                <a:ext uri="{FF2B5EF4-FFF2-40B4-BE49-F238E27FC236}">
                  <a16:creationId xmlns:a16="http://schemas.microsoft.com/office/drawing/2014/main" id="{AA7EB52A-6E7E-2095-9BF0-4EAEFB5144A1}"/>
                </a:ext>
              </a:extLst>
            </p:cNvPr>
            <p:cNvCxnSpPr>
              <a:cxnSpLocks/>
            </p:cNvCxnSpPr>
            <p:nvPr/>
          </p:nvCxnSpPr>
          <p:spPr>
            <a:xfrm>
              <a:off x="6635423" y="4770951"/>
              <a:ext cx="0" cy="224316"/>
            </a:xfrm>
            <a:prstGeom prst="straightConnector1">
              <a:avLst/>
            </a:prstGeom>
            <a:grpFill/>
            <a:ln w="25400">
              <a:solidFill>
                <a:srgbClr val="FF0105"/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Connecteur droit avec flèche 22">
              <a:extLst>
                <a:ext uri="{FF2B5EF4-FFF2-40B4-BE49-F238E27FC236}">
                  <a16:creationId xmlns:a16="http://schemas.microsoft.com/office/drawing/2014/main" id="{6F4BB2E7-FC6A-DBE7-4A61-366558D2792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385370" y="4751029"/>
              <a:ext cx="211788" cy="4092"/>
            </a:xfrm>
            <a:prstGeom prst="straightConnector1">
              <a:avLst/>
            </a:prstGeom>
            <a:grpFill/>
            <a:ln w="25400">
              <a:solidFill>
                <a:srgbClr val="FF0105"/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Ellipse 10">
            <a:extLst>
              <a:ext uri="{FF2B5EF4-FFF2-40B4-BE49-F238E27FC236}">
                <a16:creationId xmlns:a16="http://schemas.microsoft.com/office/drawing/2014/main" id="{FE079ED0-33A7-023D-2544-67A6EEB71213}"/>
              </a:ext>
            </a:extLst>
          </p:cNvPr>
          <p:cNvSpPr/>
          <p:nvPr/>
        </p:nvSpPr>
        <p:spPr>
          <a:xfrm>
            <a:off x="4357432" y="6022185"/>
            <a:ext cx="218460" cy="214310"/>
          </a:xfrm>
          <a:prstGeom prst="ellipse">
            <a:avLst/>
          </a:prstGeom>
          <a:solidFill>
            <a:srgbClr val="FF01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D3813910-4D42-5452-BA99-2FA8671B8B4F}"/>
              </a:ext>
            </a:extLst>
          </p:cNvPr>
          <p:cNvCxnSpPr>
            <a:cxnSpLocks/>
          </p:cNvCxnSpPr>
          <p:nvPr/>
        </p:nvCxnSpPr>
        <p:spPr>
          <a:xfrm>
            <a:off x="6692760" y="3771052"/>
            <a:ext cx="1997068" cy="0"/>
          </a:xfrm>
          <a:prstGeom prst="line">
            <a:avLst/>
          </a:prstGeom>
          <a:ln w="50800" cmpd="sng">
            <a:solidFill>
              <a:srgbClr val="FF010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lèche en arc 15">
            <a:extLst>
              <a:ext uri="{FF2B5EF4-FFF2-40B4-BE49-F238E27FC236}">
                <a16:creationId xmlns:a16="http://schemas.microsoft.com/office/drawing/2014/main" id="{42227483-8149-0BA8-E8BA-FE8067B2F9C4}"/>
              </a:ext>
            </a:extLst>
          </p:cNvPr>
          <p:cNvSpPr/>
          <p:nvPr/>
        </p:nvSpPr>
        <p:spPr>
          <a:xfrm rot="2254649" flipH="1">
            <a:off x="1679415" y="4531857"/>
            <a:ext cx="3246562" cy="1252255"/>
          </a:xfrm>
          <a:prstGeom prst="circularArrow">
            <a:avLst>
              <a:gd name="adj1" fmla="val 6746"/>
              <a:gd name="adj2" fmla="val 2508156"/>
              <a:gd name="adj3" fmla="val 13625401"/>
              <a:gd name="adj4" fmla="val 11050799"/>
              <a:gd name="adj5" fmla="val 14900"/>
            </a:avLst>
          </a:prstGeom>
          <a:solidFill>
            <a:srgbClr val="FF01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A0F1257-D24B-0EEB-29A8-44E4D6426974}"/>
              </a:ext>
            </a:extLst>
          </p:cNvPr>
          <p:cNvSpPr txBox="1"/>
          <p:nvPr/>
        </p:nvSpPr>
        <p:spPr>
          <a:xfrm>
            <a:off x="2858133" y="4477675"/>
            <a:ext cx="1959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aseline="30000">
                <a:solidFill>
                  <a:srgbClr val="FF0105"/>
                </a:solidFill>
              </a:rPr>
              <a:t>208</a:t>
            </a:r>
            <a:r>
              <a:rPr lang="fr-FR">
                <a:solidFill>
                  <a:srgbClr val="FF0105"/>
                </a:solidFill>
              </a:rPr>
              <a:t>Pb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C0C9D2C-552F-4EC1-CCA0-5BE725D72DF9}"/>
              </a:ext>
            </a:extLst>
          </p:cNvPr>
          <p:cNvSpPr txBox="1"/>
          <p:nvPr/>
        </p:nvSpPr>
        <p:spPr>
          <a:xfrm>
            <a:off x="6583530" y="3458709"/>
            <a:ext cx="1959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FF0105"/>
                </a:solidFill>
              </a:rPr>
              <a:t>Rf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A25C364-C159-083D-EBB7-CC25A11E54AB}"/>
              </a:ext>
            </a:extLst>
          </p:cNvPr>
          <p:cNvSpPr txBox="1"/>
          <p:nvPr/>
        </p:nvSpPr>
        <p:spPr>
          <a:xfrm>
            <a:off x="6785152" y="5416742"/>
            <a:ext cx="1959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baseline="30000">
                <a:solidFill>
                  <a:srgbClr val="FF0105"/>
                </a:solidFill>
              </a:rPr>
              <a:t>238</a:t>
            </a:r>
            <a:r>
              <a:rPr lang="fr-FR" b="1">
                <a:solidFill>
                  <a:srgbClr val="FF0105"/>
                </a:solidFill>
              </a:rPr>
              <a:t>U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57C8460-A024-9AAA-FB3C-58BE5FA348EF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29" name="ZoneTexte 9">
            <a:extLst>
              <a:ext uri="{FF2B5EF4-FFF2-40B4-BE49-F238E27FC236}">
                <a16:creationId xmlns:a16="http://schemas.microsoft.com/office/drawing/2014/main" id="{1B59DC69-E7B8-051C-217D-F5C4B9070597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 err="1">
                <a:solidFill>
                  <a:schemeClr val="bg1"/>
                </a:solidFill>
              </a:rPr>
              <a:t>Physics</a:t>
            </a:r>
            <a:r>
              <a:rPr lang="fr-FR" sz="4000">
                <a:solidFill>
                  <a:schemeClr val="bg1"/>
                </a:solidFill>
              </a:rPr>
              <a:t> case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68A4503-3640-651E-AA82-C3C90574A85A}"/>
              </a:ext>
            </a:extLst>
          </p:cNvPr>
          <p:cNvSpPr/>
          <p:nvPr/>
        </p:nvSpPr>
        <p:spPr>
          <a:xfrm>
            <a:off x="0" y="69616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ZoneTexte 10">
            <a:extLst>
              <a:ext uri="{FF2B5EF4-FFF2-40B4-BE49-F238E27FC236}">
                <a16:creationId xmlns:a16="http://schemas.microsoft.com/office/drawing/2014/main" id="{26CB40AB-5343-23EF-A80D-5BECC8673DBB}"/>
              </a:ext>
            </a:extLst>
          </p:cNvPr>
          <p:cNvSpPr txBox="1"/>
          <p:nvPr/>
        </p:nvSpPr>
        <p:spPr>
          <a:xfrm>
            <a:off x="985713" y="921927"/>
            <a:ext cx="61990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baseline="30000">
                <a:solidFill>
                  <a:srgbClr val="9200FF"/>
                </a:solidFill>
              </a:rPr>
              <a:t>136</a:t>
            </a:r>
            <a:r>
              <a:rPr lang="fr-FR" b="1">
                <a:solidFill>
                  <a:srgbClr val="9200FF"/>
                </a:solidFill>
              </a:rPr>
              <a:t>Xe+</a:t>
            </a:r>
            <a:r>
              <a:rPr lang="fr-FR" b="1" baseline="30000">
                <a:solidFill>
                  <a:srgbClr val="9200FF"/>
                </a:solidFill>
              </a:rPr>
              <a:t>238</a:t>
            </a:r>
            <a:r>
              <a:rPr lang="fr-FR" b="1">
                <a:solidFill>
                  <a:srgbClr val="9200FF"/>
                </a:solidFill>
              </a:rPr>
              <a:t>U</a:t>
            </a:r>
            <a:r>
              <a:rPr lang="fr-FR">
                <a:solidFill>
                  <a:srgbClr val="9200FF"/>
                </a:solidFill>
              </a:rPr>
              <a:t> : « </a:t>
            </a:r>
            <a:r>
              <a:rPr lang="fr-FR" err="1">
                <a:solidFill>
                  <a:srgbClr val="9200FF"/>
                </a:solidFill>
              </a:rPr>
              <a:t>heavy</a:t>
            </a:r>
            <a:r>
              <a:rPr lang="fr-FR">
                <a:solidFill>
                  <a:srgbClr val="9200FF"/>
                </a:solidFill>
              </a:rPr>
              <a:t> » </a:t>
            </a:r>
            <a:r>
              <a:rPr lang="fr-FR" err="1">
                <a:solidFill>
                  <a:srgbClr val="9200FF"/>
                </a:solidFill>
              </a:rPr>
              <a:t>partners</a:t>
            </a:r>
            <a:endParaRPr lang="fr-FR">
              <a:solidFill>
                <a:srgbClr val="9200FF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err="1">
                <a:solidFill>
                  <a:srgbClr val="0000FF"/>
                </a:solidFill>
              </a:rPr>
              <a:t>Reaction</a:t>
            </a:r>
            <a:r>
              <a:rPr lang="fr-FR">
                <a:solidFill>
                  <a:srgbClr val="0000FF"/>
                </a:solidFill>
              </a:rPr>
              <a:t> </a:t>
            </a:r>
            <a:r>
              <a:rPr lang="fr-FR" err="1">
                <a:solidFill>
                  <a:srgbClr val="0000FF"/>
                </a:solidFill>
              </a:rPr>
              <a:t>around</a:t>
            </a:r>
            <a:r>
              <a:rPr lang="fr-FR">
                <a:solidFill>
                  <a:srgbClr val="0000FF"/>
                </a:solidFill>
              </a:rPr>
              <a:t> the interaction </a:t>
            </a:r>
            <a:r>
              <a:rPr lang="fr-FR" err="1">
                <a:solidFill>
                  <a:srgbClr val="0000FF"/>
                </a:solidFill>
              </a:rPr>
              <a:t>barrier</a:t>
            </a:r>
            <a:endParaRPr lang="fr-FR">
              <a:solidFill>
                <a:srgbClr val="0000FF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err="1">
                <a:solidFill>
                  <a:srgbClr val="00B050"/>
                </a:solidFill>
              </a:rPr>
              <a:t>Detection</a:t>
            </a:r>
            <a:r>
              <a:rPr lang="fr-FR">
                <a:solidFill>
                  <a:srgbClr val="00B050"/>
                </a:solidFill>
              </a:rPr>
              <a:t> of </a:t>
            </a:r>
            <a:r>
              <a:rPr lang="fr-FR" err="1">
                <a:solidFill>
                  <a:srgbClr val="00B050"/>
                </a:solidFill>
              </a:rPr>
              <a:t>products</a:t>
            </a:r>
            <a:r>
              <a:rPr lang="fr-FR">
                <a:solidFill>
                  <a:srgbClr val="00B050"/>
                </a:solidFill>
              </a:rPr>
              <a:t> </a:t>
            </a:r>
            <a:r>
              <a:rPr lang="fr-FR" err="1">
                <a:solidFill>
                  <a:srgbClr val="00B050"/>
                </a:solidFill>
              </a:rPr>
              <a:t>emitted</a:t>
            </a:r>
            <a:r>
              <a:rPr lang="fr-FR">
                <a:solidFill>
                  <a:srgbClr val="00B050"/>
                </a:solidFill>
              </a:rPr>
              <a:t> </a:t>
            </a:r>
            <a:r>
              <a:rPr lang="fr-FR" err="1">
                <a:solidFill>
                  <a:srgbClr val="00B050"/>
                </a:solidFill>
              </a:rPr>
              <a:t>along</a:t>
            </a:r>
            <a:r>
              <a:rPr lang="fr-FR">
                <a:solidFill>
                  <a:srgbClr val="00B050"/>
                </a:solidFill>
              </a:rPr>
              <a:t> the </a:t>
            </a:r>
            <a:r>
              <a:rPr lang="fr-FR" err="1">
                <a:solidFill>
                  <a:srgbClr val="00B050"/>
                </a:solidFill>
              </a:rPr>
              <a:t>beam</a:t>
            </a:r>
            <a:r>
              <a:rPr lang="fr-FR">
                <a:solidFill>
                  <a:srgbClr val="00B050"/>
                </a:solidFill>
              </a:rPr>
              <a:t> axis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err="1">
                <a:solidFill>
                  <a:srgbClr val="FF0000"/>
                </a:solidFill>
              </a:rPr>
              <a:t>Measurement</a:t>
            </a:r>
            <a:r>
              <a:rPr lang="fr-FR">
                <a:solidFill>
                  <a:srgbClr val="FF0000"/>
                </a:solidFill>
              </a:rPr>
              <a:t> of </a:t>
            </a:r>
            <a:r>
              <a:rPr lang="fr-FR" err="1">
                <a:solidFill>
                  <a:srgbClr val="FF0000"/>
                </a:solidFill>
              </a:rPr>
              <a:t>known</a:t>
            </a:r>
            <a:r>
              <a:rPr lang="fr-FR">
                <a:solidFill>
                  <a:srgbClr val="FF0000"/>
                </a:solidFill>
              </a:rPr>
              <a:t> actinides </a:t>
            </a:r>
            <a:r>
              <a:rPr lang="fr-FR" err="1">
                <a:solidFill>
                  <a:srgbClr val="FF0000"/>
                </a:solidFill>
              </a:rPr>
              <a:t>around</a:t>
            </a:r>
            <a:r>
              <a:rPr lang="fr-FR">
                <a:solidFill>
                  <a:srgbClr val="FF0000"/>
                </a:solidFill>
              </a:rPr>
              <a:t> </a:t>
            </a:r>
            <a:r>
              <a:rPr lang="fr-FR" baseline="30000">
                <a:solidFill>
                  <a:srgbClr val="FF0000"/>
                </a:solidFill>
              </a:rPr>
              <a:t>238</a:t>
            </a:r>
            <a:r>
              <a:rPr lang="fr-FR">
                <a:solidFill>
                  <a:srgbClr val="FF0000"/>
                </a:solidFill>
              </a:rPr>
              <a:t>U</a:t>
            </a:r>
          </a:p>
          <a:p>
            <a:endParaRPr lang="fr-FR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/>
          </a:p>
        </p:txBody>
      </p:sp>
      <p:sp>
        <p:nvSpPr>
          <p:cNvPr id="2" name="Espace réservé du numéro de diapositive 3">
            <a:extLst>
              <a:ext uri="{FF2B5EF4-FFF2-40B4-BE49-F238E27FC236}">
                <a16:creationId xmlns:a16="http://schemas.microsoft.com/office/drawing/2014/main" id="{450D8F12-18F7-2EF1-5F63-CA52C73F2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r>
              <a:rPr lang="fr-FR" b="0">
                <a:solidFill>
                  <a:schemeClr val="tx1">
                    <a:lumMod val="50000"/>
                    <a:lumOff val="50000"/>
                  </a:schemeClr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64843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15548-69D4-ACC6-EBB5-037DE1FFD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18DE809-7978-751C-1BE6-EE32EF95E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3328EA6-B0BB-318F-0462-8D961F0A3641}"/>
              </a:ext>
            </a:extLst>
          </p:cNvPr>
          <p:cNvSpPr txBox="1"/>
          <p:nvPr/>
        </p:nvSpPr>
        <p:spPr>
          <a:xfrm>
            <a:off x="4735792" y="581037"/>
            <a:ext cx="184731" cy="136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288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85CC602-F6BD-AEE5-08DB-E6710FFE8FDF}"/>
              </a:ext>
            </a:extLst>
          </p:cNvPr>
          <p:cNvSpPr txBox="1"/>
          <p:nvPr/>
        </p:nvSpPr>
        <p:spPr>
          <a:xfrm>
            <a:off x="4549209" y="4894905"/>
            <a:ext cx="460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solidFill>
                  <a:prstClr val="white"/>
                </a:solidFill>
                <a:cs typeface="Calibri" panose="020F0502020204030204" pitchFamily="34" charset="0"/>
              </a:rPr>
              <a:t>Q</a:t>
            </a:r>
            <a:r>
              <a:rPr lang="en-US" sz="1200" b="1" baseline="-25000">
                <a:solidFill>
                  <a:prstClr val="white"/>
                </a:solidFill>
                <a:cs typeface="Calibri" panose="020F0502020204030204" pitchFamily="34" charset="0"/>
              </a:rPr>
              <a:t>v</a:t>
            </a:r>
            <a:endParaRPr lang="en-US" sz="2100" b="1" baseline="-25000">
              <a:solidFill>
                <a:prstClr val="white"/>
              </a:solidFill>
              <a:cs typeface="Calibri" panose="020F0502020204030204" pitchFamily="34" charset="0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115CD0AA-8BD1-3669-FFBF-24D5B3591252}"/>
              </a:ext>
            </a:extLst>
          </p:cNvPr>
          <p:cNvSpPr txBox="1"/>
          <p:nvPr/>
        </p:nvSpPr>
        <p:spPr>
          <a:xfrm>
            <a:off x="5533744" y="4932407"/>
            <a:ext cx="7313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solidFill>
                  <a:prstClr val="white"/>
                </a:solidFill>
                <a:cs typeface="Calibri" panose="020F0502020204030204" pitchFamily="34" charset="0"/>
              </a:rPr>
              <a:t>D</a:t>
            </a:r>
            <a:r>
              <a:rPr lang="en-US" sz="1200" b="1" baseline="-25000">
                <a:solidFill>
                  <a:prstClr val="white"/>
                </a:solidFill>
                <a:cs typeface="Calibri" panose="020F0502020204030204" pitchFamily="34" charset="0"/>
              </a:rPr>
              <a:t>m</a:t>
            </a:r>
            <a:endParaRPr lang="en-US" sz="2100" b="1" baseline="-25000">
              <a:solidFill>
                <a:prstClr val="white"/>
              </a:solidFill>
              <a:cs typeface="Calibri" panose="020F0502020204030204" pitchFamily="34" charset="0"/>
            </a:endParaRP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01736F3F-1B08-BA1C-1702-8FF3B1A0198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47523" y="4369341"/>
            <a:ext cx="1071653" cy="139578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B4775E3-A84C-F7D3-FA53-6FF48FF0994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234967" y="5381230"/>
            <a:ext cx="931120" cy="800237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2E5AF527-C190-B34A-D059-38D64B99E3D2}"/>
              </a:ext>
            </a:extLst>
          </p:cNvPr>
          <p:cNvCxnSpPr>
            <a:cxnSpLocks/>
          </p:cNvCxnSpPr>
          <p:nvPr/>
        </p:nvCxnSpPr>
        <p:spPr>
          <a:xfrm flipV="1">
            <a:off x="2296461" y="4896923"/>
            <a:ext cx="1034941" cy="393056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</a:ln>
          <a:effectLst/>
        </p:spPr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F12C23FA-ECE9-AF59-1566-B9A209D65D9F}"/>
              </a:ext>
            </a:extLst>
          </p:cNvPr>
          <p:cNvCxnSpPr>
            <a:cxnSpLocks/>
          </p:cNvCxnSpPr>
          <p:nvPr/>
        </p:nvCxnSpPr>
        <p:spPr>
          <a:xfrm flipV="1">
            <a:off x="3118793" y="5254053"/>
            <a:ext cx="545784" cy="1027703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</a:ln>
          <a:effectLst/>
        </p:spPr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512E6F29-AD9F-A311-87BA-6435E06C0BA7}"/>
              </a:ext>
            </a:extLst>
          </p:cNvPr>
          <p:cNvSpPr txBox="1"/>
          <p:nvPr/>
        </p:nvSpPr>
        <p:spPr>
          <a:xfrm>
            <a:off x="2233543" y="5248107"/>
            <a:ext cx="13704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solidFill>
                  <a:prstClr val="white"/>
                </a:solidFill>
                <a:effectLst>
                  <a:outerShdw blurRad="50800" dist="50800" dir="5400000" sx="104000" sy="104000" algn="ctr" rotWithShape="0">
                    <a:schemeClr val="tx1"/>
                  </a:outerShdw>
                </a:effectLst>
                <a:cs typeface="Calibri" panose="020F0502020204030204" pitchFamily="34" charset="0"/>
              </a:rPr>
              <a:t>Target wheel</a:t>
            </a:r>
            <a:endParaRPr lang="en-US" sz="1500" b="1">
              <a:solidFill>
                <a:prstClr val="white"/>
              </a:solidFill>
              <a:effectLst>
                <a:outerShdw blurRad="50800" dist="50800" dir="5400000" sx="104000" sy="104000" algn="ctr" rotWithShape="0">
                  <a:schemeClr val="tx1"/>
                </a:outerShdw>
              </a:effectLst>
              <a:cs typeface="Calibri" panose="020F0502020204030204" pitchFamily="34" charset="0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3C573BF7-B2EB-6F26-8050-50642D025E94}"/>
              </a:ext>
            </a:extLst>
          </p:cNvPr>
          <p:cNvSpPr txBox="1"/>
          <p:nvPr/>
        </p:nvSpPr>
        <p:spPr>
          <a:xfrm>
            <a:off x="2937754" y="4339916"/>
            <a:ext cx="1370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solidFill>
                  <a:prstClr val="white"/>
                </a:solidFill>
                <a:effectLst>
                  <a:outerShdw blurRad="50800" dist="50800" dir="5400000" sx="104000" sy="104000" algn="ctr" rotWithShape="0">
                    <a:schemeClr val="tx1"/>
                  </a:outerShdw>
                </a:effectLst>
                <a:cs typeface="Calibri" panose="020F0502020204030204" pitchFamily="34" charset="0"/>
              </a:rPr>
              <a:t>Target chamber</a:t>
            </a:r>
            <a:endParaRPr lang="en-US" sz="1500" b="1">
              <a:solidFill>
                <a:prstClr val="white"/>
              </a:solidFill>
              <a:effectLst>
                <a:outerShdw blurRad="50800" dist="50800" dir="5400000" sx="104000" sy="104000" algn="ctr" rotWithShape="0">
                  <a:schemeClr val="tx1"/>
                </a:outerShdw>
              </a:effectLst>
              <a:cs typeface="Calibri" panose="020F050202020403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1919227-91F3-0D00-738B-A39B3C4166E1}"/>
              </a:ext>
            </a:extLst>
          </p:cNvPr>
          <p:cNvSpPr/>
          <p:nvPr/>
        </p:nvSpPr>
        <p:spPr>
          <a:xfrm>
            <a:off x="3331401" y="4887892"/>
            <a:ext cx="333176" cy="366302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135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7F45C2DB-5BCA-78DE-9719-25562B91940F}"/>
              </a:ext>
            </a:extLst>
          </p:cNvPr>
          <p:cNvSpPr txBox="1"/>
          <p:nvPr/>
        </p:nvSpPr>
        <p:spPr>
          <a:xfrm>
            <a:off x="2706396" y="3283432"/>
            <a:ext cx="794288" cy="838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1350" kern="0" baseline="30000">
                <a:solidFill>
                  <a:srgbClr val="9200FF"/>
                </a:solidFill>
              </a:rPr>
              <a:t>238</a:t>
            </a:r>
            <a:r>
              <a:rPr lang="en-US" sz="1350" kern="0">
                <a:solidFill>
                  <a:srgbClr val="9200FF"/>
                </a:solidFill>
              </a:rPr>
              <a:t>U</a:t>
            </a:r>
          </a:p>
          <a:p>
            <a:pPr defTabSz="685800">
              <a:defRPr/>
            </a:pPr>
            <a:endParaRPr lang="en-US" sz="800" kern="0">
              <a:solidFill>
                <a:srgbClr val="9200FF"/>
              </a:solidFill>
            </a:endParaRPr>
          </a:p>
          <a:p>
            <a:pPr defTabSz="685800">
              <a:defRPr/>
            </a:pPr>
            <a:r>
              <a:rPr lang="en-US" sz="1350" kern="0">
                <a:solidFill>
                  <a:srgbClr val="9200FF"/>
                </a:solidFill>
              </a:rPr>
              <a:t>Target</a:t>
            </a:r>
            <a:br>
              <a:rPr lang="en-US" sz="1350" kern="0">
                <a:solidFill>
                  <a:srgbClr val="0070C0"/>
                </a:solidFill>
              </a:rPr>
            </a:br>
            <a:endParaRPr lang="en-US" sz="1350" kern="0">
              <a:solidFill>
                <a:srgbClr val="0070C0"/>
              </a:solidFill>
            </a:endParaRP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EEA8DD6F-036D-FAC4-FDD1-6F9C7D1DF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3CC38F9D-70EE-B11F-35EE-89F65294E00F}"/>
              </a:ext>
            </a:extLst>
          </p:cNvPr>
          <p:cNvCxnSpPr>
            <a:cxnSpLocks/>
          </p:cNvCxnSpPr>
          <p:nvPr/>
        </p:nvCxnSpPr>
        <p:spPr>
          <a:xfrm flipV="1">
            <a:off x="845261" y="3583518"/>
            <a:ext cx="1717590" cy="161"/>
          </a:xfrm>
          <a:prstGeom prst="straightConnector1">
            <a:avLst/>
          </a:prstGeom>
          <a:noFill/>
          <a:ln w="101600" cap="flat" cmpd="sng" algn="ctr">
            <a:solidFill>
              <a:srgbClr val="9200FF"/>
            </a:solidFill>
            <a:prstDash val="solid"/>
            <a:tailEnd type="triangle"/>
          </a:ln>
          <a:effectLst/>
        </p:spPr>
      </p:cxnSp>
      <p:sp>
        <p:nvSpPr>
          <p:cNvPr id="41" name="ZoneTexte 40">
            <a:extLst>
              <a:ext uri="{FF2B5EF4-FFF2-40B4-BE49-F238E27FC236}">
                <a16:creationId xmlns:a16="http://schemas.microsoft.com/office/drawing/2014/main" id="{8F445DED-40FE-FB49-E42C-1A304646061B}"/>
              </a:ext>
            </a:extLst>
          </p:cNvPr>
          <p:cNvSpPr txBox="1"/>
          <p:nvPr/>
        </p:nvSpPr>
        <p:spPr>
          <a:xfrm>
            <a:off x="391695" y="2982494"/>
            <a:ext cx="201584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1350" kern="0" baseline="30000">
                <a:solidFill>
                  <a:srgbClr val="9200FF"/>
                </a:solidFill>
              </a:rPr>
              <a:t>136</a:t>
            </a:r>
            <a:r>
              <a:rPr lang="en-US" sz="1350" kern="0">
                <a:solidFill>
                  <a:srgbClr val="9200FF"/>
                </a:solidFill>
              </a:rPr>
              <a:t>Xe beam produced by ATLAS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AC221A9-D07E-F1C3-4265-F588CD148014}"/>
              </a:ext>
            </a:extLst>
          </p:cNvPr>
          <p:cNvSpPr txBox="1"/>
          <p:nvPr/>
        </p:nvSpPr>
        <p:spPr>
          <a:xfrm>
            <a:off x="341514" y="1562432"/>
            <a:ext cx="4525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1400" b="1" u="sng" kern="0">
                <a:solidFill>
                  <a:srgbClr val="9200FF"/>
                </a:solidFill>
              </a:rPr>
              <a:t>Beam</a:t>
            </a:r>
            <a:r>
              <a:rPr lang="en-US" sz="1400" kern="0">
                <a:solidFill>
                  <a:srgbClr val="9200FF"/>
                </a:solidFill>
              </a:rPr>
              <a:t>: </a:t>
            </a:r>
            <a:r>
              <a:rPr lang="en-US" sz="1400" b="1" kern="0" baseline="30000">
                <a:solidFill>
                  <a:srgbClr val="9200FF"/>
                </a:solidFill>
              </a:rPr>
              <a:t>136</a:t>
            </a:r>
            <a:r>
              <a:rPr lang="en-US" sz="1400" b="1" kern="0">
                <a:solidFill>
                  <a:srgbClr val="9200FF"/>
                </a:solidFill>
              </a:rPr>
              <a:t>Xe</a:t>
            </a:r>
            <a:r>
              <a:rPr lang="en-US" sz="1400" kern="0">
                <a:solidFill>
                  <a:srgbClr val="9200FF"/>
                </a:solidFill>
              </a:rPr>
              <a:t> at </a:t>
            </a:r>
            <a:r>
              <a:rPr lang="en-US" sz="1400" u="sng" kern="0">
                <a:solidFill>
                  <a:srgbClr val="9200FF"/>
                </a:solidFill>
              </a:rPr>
              <a:t>5.15</a:t>
            </a:r>
            <a:r>
              <a:rPr lang="en-US" sz="1400" kern="0">
                <a:solidFill>
                  <a:srgbClr val="9200FF"/>
                </a:solidFill>
              </a:rPr>
              <a:t> and </a:t>
            </a:r>
            <a:r>
              <a:rPr lang="en-US" sz="1400" u="sng" kern="0">
                <a:solidFill>
                  <a:srgbClr val="9200FF"/>
                </a:solidFill>
              </a:rPr>
              <a:t>5.89</a:t>
            </a:r>
            <a:r>
              <a:rPr lang="en-US" sz="1400" kern="0">
                <a:solidFill>
                  <a:srgbClr val="9200FF"/>
                </a:solidFill>
              </a:rPr>
              <a:t> MeV/u </a:t>
            </a:r>
          </a:p>
          <a:p>
            <a:pPr defTabSz="685800">
              <a:defRPr/>
            </a:pPr>
            <a:r>
              <a:rPr lang="en-US" sz="1400" b="1" u="sng" kern="0">
                <a:solidFill>
                  <a:srgbClr val="9200FF"/>
                </a:solidFill>
              </a:rPr>
              <a:t>Target</a:t>
            </a:r>
            <a:r>
              <a:rPr lang="en-US" sz="1400" kern="0">
                <a:solidFill>
                  <a:srgbClr val="9200FF"/>
                </a:solidFill>
              </a:rPr>
              <a:t>: </a:t>
            </a:r>
            <a:r>
              <a:rPr lang="en-US" sz="1400" b="1" kern="0" baseline="30000">
                <a:solidFill>
                  <a:srgbClr val="9200FF"/>
                </a:solidFill>
              </a:rPr>
              <a:t>238</a:t>
            </a:r>
            <a:r>
              <a:rPr lang="en-US" sz="1400" b="1" kern="0">
                <a:solidFill>
                  <a:srgbClr val="9200FF"/>
                </a:solidFill>
              </a:rPr>
              <a:t>U</a:t>
            </a:r>
            <a:r>
              <a:rPr lang="en-US" sz="1400" kern="0">
                <a:solidFill>
                  <a:srgbClr val="9200FF"/>
                </a:solidFill>
              </a:rPr>
              <a:t> (U 350 µg/cm</a:t>
            </a:r>
            <a:r>
              <a:rPr lang="en-US" sz="1400" kern="0" baseline="30000">
                <a:solidFill>
                  <a:srgbClr val="9200FF"/>
                </a:solidFill>
              </a:rPr>
              <a:t>2</a:t>
            </a:r>
            <a:r>
              <a:rPr lang="en-US" sz="1400" kern="0">
                <a:solidFill>
                  <a:srgbClr val="9200FF"/>
                </a:solidFill>
              </a:rPr>
              <a:t> + C 45 µg/cm</a:t>
            </a:r>
            <a:r>
              <a:rPr lang="en-US" sz="1400" kern="0" baseline="30000">
                <a:solidFill>
                  <a:srgbClr val="9200FF"/>
                </a:solidFill>
              </a:rPr>
              <a:t>2</a:t>
            </a:r>
            <a:r>
              <a:rPr lang="en-US" sz="1050" kern="0">
                <a:solidFill>
                  <a:srgbClr val="86033E"/>
                </a:solidFill>
              </a:rPr>
              <a:t>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777B821-AE50-BA08-2041-DC5A5178610E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43" name="ZoneTexte 9">
            <a:extLst>
              <a:ext uri="{FF2B5EF4-FFF2-40B4-BE49-F238E27FC236}">
                <a16:creationId xmlns:a16="http://schemas.microsoft.com/office/drawing/2014/main" id="{4C01FE04-BDC7-CB8E-C4F9-EF7B1634AFEE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</a:rPr>
              <a:t>The </a:t>
            </a:r>
            <a:r>
              <a:rPr lang="fr-FR" sz="4000" err="1">
                <a:solidFill>
                  <a:schemeClr val="bg1"/>
                </a:solidFill>
              </a:rPr>
              <a:t>experimental</a:t>
            </a:r>
            <a:r>
              <a:rPr lang="fr-FR" sz="4000">
                <a:solidFill>
                  <a:schemeClr val="bg1"/>
                </a:solidFill>
              </a:rPr>
              <a:t> setup: </a:t>
            </a:r>
            <a:r>
              <a:rPr lang="fr-FR" sz="4000" baseline="30000">
                <a:solidFill>
                  <a:schemeClr val="bg1"/>
                </a:solidFill>
              </a:rPr>
              <a:t>136</a:t>
            </a:r>
            <a:r>
              <a:rPr lang="fr-FR" sz="4000">
                <a:solidFill>
                  <a:schemeClr val="bg1"/>
                </a:solidFill>
              </a:rPr>
              <a:t>Xe+</a:t>
            </a:r>
            <a:r>
              <a:rPr lang="fr-FR" sz="4000" baseline="30000">
                <a:solidFill>
                  <a:schemeClr val="bg1"/>
                </a:solidFill>
              </a:rPr>
              <a:t>238</a:t>
            </a:r>
            <a:r>
              <a:rPr lang="fr-FR" sz="4000">
                <a:solidFill>
                  <a:schemeClr val="bg1"/>
                </a:solidFill>
              </a:rPr>
              <a:t>U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C87CE65-210A-0869-E53A-771B9FF95D03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DA2A3AC-68EA-F9A2-3679-0BD1F8387748}"/>
              </a:ext>
            </a:extLst>
          </p:cNvPr>
          <p:cNvSpPr/>
          <p:nvPr/>
        </p:nvSpPr>
        <p:spPr>
          <a:xfrm>
            <a:off x="2607656" y="3283432"/>
            <a:ext cx="92871" cy="58125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38" name="Espace réservé du numéro de diapositive 3">
            <a:extLst>
              <a:ext uri="{FF2B5EF4-FFF2-40B4-BE49-F238E27FC236}">
                <a16:creationId xmlns:a16="http://schemas.microsoft.com/office/drawing/2014/main" id="{10560B40-59D3-8B67-82C0-DFEEB6507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r>
              <a:rPr lang="fr-FR" b="0">
                <a:solidFill>
                  <a:schemeClr val="tx1">
                    <a:lumMod val="50000"/>
                    <a:lumOff val="50000"/>
                  </a:schemeClr>
                </a:solidFill>
              </a:rPr>
              <a:t>4</a:t>
            </a:r>
          </a:p>
        </p:txBody>
      </p:sp>
      <p:sp>
        <p:nvSpPr>
          <p:cNvPr id="3" name="ZoneTexte 22">
            <a:extLst>
              <a:ext uri="{FF2B5EF4-FFF2-40B4-BE49-F238E27FC236}">
                <a16:creationId xmlns:a16="http://schemas.microsoft.com/office/drawing/2014/main" id="{86059500-14D8-5025-3F78-A69D519A8EAA}"/>
              </a:ext>
            </a:extLst>
          </p:cNvPr>
          <p:cNvSpPr txBox="1"/>
          <p:nvPr/>
        </p:nvSpPr>
        <p:spPr>
          <a:xfrm>
            <a:off x="8511034" y="3974639"/>
            <a:ext cx="2985399" cy="2123658"/>
          </a:xfrm>
          <a:prstGeom prst="rect">
            <a:avLst/>
          </a:prstGeom>
          <a:noFill/>
          <a:ln w="38100">
            <a:solidFill>
              <a:srgbClr val="65BA5A"/>
            </a:solidFill>
          </a:ln>
        </p:spPr>
        <p:txBody>
          <a:bodyPr wrap="square" rtlCol="0">
            <a:spAutoFit/>
          </a:bodyPr>
          <a:lstStyle/>
          <a:p>
            <a:r>
              <a:rPr lang="en-US" b="1" u="sng"/>
              <a:t>Analyzed data:</a:t>
            </a:r>
          </a:p>
          <a:p>
            <a:endParaRPr lang="en-US"/>
          </a:p>
          <a:p>
            <a:r>
              <a:rPr lang="en-US" sz="1600"/>
              <a:t>→  5.15 MeV/u</a:t>
            </a:r>
          </a:p>
          <a:p>
            <a:r>
              <a:rPr lang="en-US" sz="1600"/>
              <a:t>→  11 h</a:t>
            </a:r>
          </a:p>
          <a:p>
            <a:r>
              <a:rPr lang="en-US" sz="1600"/>
              <a:t>→  11 </a:t>
            </a:r>
            <a:r>
              <a:rPr lang="en-US" sz="1600" err="1"/>
              <a:t>pnA</a:t>
            </a:r>
            <a:endParaRPr lang="en-US" sz="1600"/>
          </a:p>
          <a:p>
            <a:r>
              <a:rPr lang="en-US" sz="1600"/>
              <a:t>→  B⍴ = 1.65 </a:t>
            </a:r>
            <a:r>
              <a:rPr lang="en-US" sz="1600" err="1"/>
              <a:t>T.m</a:t>
            </a:r>
            <a:endParaRPr lang="en-US" sz="1600"/>
          </a:p>
          <a:p>
            <a:r>
              <a:rPr lang="en-US" sz="1600"/>
              <a:t>→  P</a:t>
            </a:r>
            <a:r>
              <a:rPr lang="en-US" sz="1600" baseline="-25000"/>
              <a:t>AGFA </a:t>
            </a:r>
            <a:r>
              <a:rPr lang="en-US" sz="1600"/>
              <a:t>= 4 Torr</a:t>
            </a:r>
          </a:p>
          <a:p>
            <a:r>
              <a:rPr lang="en-US" sz="1600"/>
              <a:t>→  72 </a:t>
            </a:r>
            <a:r>
              <a:rPr lang="en-US" sz="1600" err="1"/>
              <a:t>HPGe</a:t>
            </a:r>
            <a:r>
              <a:rPr lang="en-US" sz="1600"/>
              <a:t> in </a:t>
            </a:r>
            <a:r>
              <a:rPr lang="en-US" sz="1600" err="1"/>
              <a:t>Gammasphere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583760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F002E0-17AF-B470-06B6-FEA379708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08922EA-B5DB-2079-28A5-49D448F71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9CBC306-FD05-96E0-EBBF-31F26603A47B}"/>
              </a:ext>
            </a:extLst>
          </p:cNvPr>
          <p:cNvSpPr txBox="1"/>
          <p:nvPr/>
        </p:nvSpPr>
        <p:spPr>
          <a:xfrm>
            <a:off x="4735792" y="581037"/>
            <a:ext cx="184731" cy="136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288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8D55A15-6AA3-BBFA-2C7F-3981063141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4096" y="2831210"/>
            <a:ext cx="1177655" cy="150815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E8ECF90-C21E-E39E-FE77-0F4C8314C00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094625" y="3998110"/>
            <a:ext cx="1582063" cy="1582063"/>
          </a:xfrm>
          <a:prstGeom prst="ellipse">
            <a:avLst/>
          </a:prstGeom>
          <a:ln w="76200">
            <a:solidFill>
              <a:srgbClr val="65BA5A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6F86BF4-FA30-8F94-47C3-BEE71BBE5C85}"/>
                  </a:ext>
                </a:extLst>
              </p:cNvPr>
              <p:cNvSpPr txBox="1"/>
              <p:nvPr/>
            </p:nvSpPr>
            <p:spPr>
              <a:xfrm>
                <a:off x="2750053" y="3086846"/>
                <a:ext cx="933141" cy="300082"/>
              </a:xfrm>
              <a:prstGeom prst="rect">
                <a:avLst/>
              </a:prstGeom>
              <a:noFill/>
              <a:effectLst>
                <a:outerShdw blurRad="50800" dist="50800" dir="5400000" algn="ctr" rotWithShape="0">
                  <a:sysClr val="window" lastClr="FFFFFF"/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 defTabSz="685800">
                  <a:defRPr/>
                </a:pPr>
                <a14:m>
                  <m:oMath xmlns:m="http://schemas.openxmlformats.org/officeDocument/2006/math">
                    <m:r>
                      <a:rPr lang="en-US" sz="1350" i="1" kern="0" smtClean="0">
                        <a:solidFill>
                          <a:srgbClr val="0082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sz="1350" kern="0">
                    <a:solidFill>
                      <a:srgbClr val="008200"/>
                    </a:solidFill>
                  </a:rPr>
                  <a:t>, X-rays</a:t>
                </a: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6F86BF4-FA30-8F94-47C3-BEE71BBE5C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0053" y="3086846"/>
                <a:ext cx="933141" cy="30008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50800" dist="50800" dir="5400000" algn="ctr" rotWithShape="0">
                  <a:sysClr val="window" lastClr="FFFFFF"/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ZoneTexte 26">
            <a:extLst>
              <a:ext uri="{FF2B5EF4-FFF2-40B4-BE49-F238E27FC236}">
                <a16:creationId xmlns:a16="http://schemas.microsoft.com/office/drawing/2014/main" id="{7CEBD8F7-A739-E6B4-3E4F-0DAEDE1DE0CD}"/>
              </a:ext>
            </a:extLst>
          </p:cNvPr>
          <p:cNvSpPr txBox="1"/>
          <p:nvPr/>
        </p:nvSpPr>
        <p:spPr>
          <a:xfrm>
            <a:off x="4549209" y="4894905"/>
            <a:ext cx="460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solidFill>
                  <a:prstClr val="white"/>
                </a:solidFill>
                <a:cs typeface="Calibri" panose="020F0502020204030204" pitchFamily="34" charset="0"/>
              </a:rPr>
              <a:t>Q</a:t>
            </a:r>
            <a:r>
              <a:rPr lang="en-US" sz="1200" b="1" baseline="-25000">
                <a:solidFill>
                  <a:prstClr val="white"/>
                </a:solidFill>
                <a:cs typeface="Calibri" panose="020F0502020204030204" pitchFamily="34" charset="0"/>
              </a:rPr>
              <a:t>v</a:t>
            </a:r>
            <a:endParaRPr lang="en-US" sz="2100" b="1" baseline="-25000">
              <a:solidFill>
                <a:prstClr val="white"/>
              </a:solidFill>
              <a:cs typeface="Calibri" panose="020F0502020204030204" pitchFamily="34" charset="0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FE6F8B9-CD41-DC52-0D64-86B6252AD379}"/>
              </a:ext>
            </a:extLst>
          </p:cNvPr>
          <p:cNvSpPr txBox="1"/>
          <p:nvPr/>
        </p:nvSpPr>
        <p:spPr>
          <a:xfrm>
            <a:off x="5533744" y="4932407"/>
            <a:ext cx="7313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solidFill>
                  <a:prstClr val="white"/>
                </a:solidFill>
                <a:cs typeface="Calibri" panose="020F0502020204030204" pitchFamily="34" charset="0"/>
              </a:rPr>
              <a:t>D</a:t>
            </a:r>
            <a:r>
              <a:rPr lang="en-US" sz="1200" b="1" baseline="-25000">
                <a:solidFill>
                  <a:prstClr val="white"/>
                </a:solidFill>
                <a:cs typeface="Calibri" panose="020F0502020204030204" pitchFamily="34" charset="0"/>
              </a:rPr>
              <a:t>m</a:t>
            </a:r>
            <a:endParaRPr lang="en-US" sz="2100" b="1" baseline="-25000">
              <a:solidFill>
                <a:prstClr val="white"/>
              </a:solidFill>
              <a:cs typeface="Calibri" panose="020F0502020204030204" pitchFamily="34" charset="0"/>
            </a:endParaRP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625FF061-86ED-79C5-D49F-E351856FDA6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47523" y="4369341"/>
            <a:ext cx="1071653" cy="139578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0D54C9CB-4BEF-9CB5-3740-9EB435A3C3E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234967" y="5381230"/>
            <a:ext cx="931120" cy="800237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C2790870-A646-3BDF-4631-C42917B6973E}"/>
              </a:ext>
            </a:extLst>
          </p:cNvPr>
          <p:cNvCxnSpPr>
            <a:cxnSpLocks/>
          </p:cNvCxnSpPr>
          <p:nvPr/>
        </p:nvCxnSpPr>
        <p:spPr>
          <a:xfrm flipV="1">
            <a:off x="2296461" y="4896923"/>
            <a:ext cx="1034941" cy="393056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</a:ln>
          <a:effectLst/>
        </p:spPr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5593632B-DC6A-53E0-FB02-CCF2293ACAB3}"/>
              </a:ext>
            </a:extLst>
          </p:cNvPr>
          <p:cNvCxnSpPr>
            <a:cxnSpLocks/>
          </p:cNvCxnSpPr>
          <p:nvPr/>
        </p:nvCxnSpPr>
        <p:spPr>
          <a:xfrm flipV="1">
            <a:off x="3118793" y="5254053"/>
            <a:ext cx="545784" cy="1027703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</a:ln>
          <a:effectLst/>
        </p:spPr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27788500-661D-00D3-93F2-1E872C53019D}"/>
              </a:ext>
            </a:extLst>
          </p:cNvPr>
          <p:cNvSpPr txBox="1"/>
          <p:nvPr/>
        </p:nvSpPr>
        <p:spPr>
          <a:xfrm>
            <a:off x="2233543" y="5248107"/>
            <a:ext cx="13704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solidFill>
                  <a:prstClr val="white"/>
                </a:solidFill>
                <a:effectLst>
                  <a:outerShdw blurRad="50800" dist="50800" dir="5400000" sx="104000" sy="104000" algn="ctr" rotWithShape="0">
                    <a:schemeClr val="tx1"/>
                  </a:outerShdw>
                </a:effectLst>
                <a:cs typeface="Calibri" panose="020F0502020204030204" pitchFamily="34" charset="0"/>
              </a:rPr>
              <a:t>Target wheel</a:t>
            </a:r>
            <a:endParaRPr lang="en-US" sz="1500" b="1">
              <a:solidFill>
                <a:prstClr val="white"/>
              </a:solidFill>
              <a:effectLst>
                <a:outerShdw blurRad="50800" dist="50800" dir="5400000" sx="104000" sy="104000" algn="ctr" rotWithShape="0">
                  <a:schemeClr val="tx1"/>
                </a:outerShdw>
              </a:effectLst>
              <a:cs typeface="Calibri" panose="020F0502020204030204" pitchFamily="34" charset="0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99D8DFC8-3E3C-156B-3A5D-519F1B12DC89}"/>
              </a:ext>
            </a:extLst>
          </p:cNvPr>
          <p:cNvSpPr txBox="1"/>
          <p:nvPr/>
        </p:nvSpPr>
        <p:spPr>
          <a:xfrm>
            <a:off x="2937754" y="4339916"/>
            <a:ext cx="1370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solidFill>
                  <a:prstClr val="white"/>
                </a:solidFill>
                <a:effectLst>
                  <a:outerShdw blurRad="50800" dist="50800" dir="5400000" sx="104000" sy="104000" algn="ctr" rotWithShape="0">
                    <a:schemeClr val="tx1"/>
                  </a:outerShdw>
                </a:effectLst>
                <a:cs typeface="Calibri" panose="020F0502020204030204" pitchFamily="34" charset="0"/>
              </a:rPr>
              <a:t>Target chamber</a:t>
            </a:r>
            <a:endParaRPr lang="en-US" sz="1500" b="1">
              <a:solidFill>
                <a:prstClr val="white"/>
              </a:solidFill>
              <a:effectLst>
                <a:outerShdw blurRad="50800" dist="50800" dir="5400000" sx="104000" sy="104000" algn="ctr" rotWithShape="0">
                  <a:schemeClr val="tx1"/>
                </a:outerShdw>
              </a:effectLst>
              <a:cs typeface="Calibri" panose="020F050202020403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F8D766E-D6F9-7662-359E-8A32A39EC20B}"/>
              </a:ext>
            </a:extLst>
          </p:cNvPr>
          <p:cNvSpPr/>
          <p:nvPr/>
        </p:nvSpPr>
        <p:spPr>
          <a:xfrm>
            <a:off x="3331401" y="4887892"/>
            <a:ext cx="333176" cy="366302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135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190D9A73-2520-D4F1-5397-6F5533E952AC}"/>
              </a:ext>
            </a:extLst>
          </p:cNvPr>
          <p:cNvSpPr txBox="1"/>
          <p:nvPr/>
        </p:nvSpPr>
        <p:spPr>
          <a:xfrm>
            <a:off x="2706396" y="3283432"/>
            <a:ext cx="794288" cy="838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1350" kern="0" baseline="30000">
                <a:solidFill>
                  <a:srgbClr val="9200FF"/>
                </a:solidFill>
              </a:rPr>
              <a:t>238</a:t>
            </a:r>
            <a:r>
              <a:rPr lang="en-US" sz="1350" kern="0">
                <a:solidFill>
                  <a:srgbClr val="9200FF"/>
                </a:solidFill>
              </a:rPr>
              <a:t>U</a:t>
            </a:r>
          </a:p>
          <a:p>
            <a:pPr defTabSz="685800">
              <a:defRPr/>
            </a:pPr>
            <a:endParaRPr lang="en-US" sz="800" kern="0">
              <a:solidFill>
                <a:srgbClr val="9200FF"/>
              </a:solidFill>
            </a:endParaRPr>
          </a:p>
          <a:p>
            <a:pPr defTabSz="685800">
              <a:defRPr/>
            </a:pPr>
            <a:r>
              <a:rPr lang="en-US" sz="1350" kern="0">
                <a:solidFill>
                  <a:srgbClr val="9200FF"/>
                </a:solidFill>
              </a:rPr>
              <a:t>Target</a:t>
            </a:r>
            <a:br>
              <a:rPr lang="en-US" sz="1350" kern="0">
                <a:solidFill>
                  <a:srgbClr val="0070C0"/>
                </a:solidFill>
              </a:rPr>
            </a:br>
            <a:endParaRPr lang="en-US" sz="1350" kern="0">
              <a:solidFill>
                <a:srgbClr val="0070C0"/>
              </a:solidFill>
            </a:endParaRP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DA4D2052-B347-132B-A3D8-469CF2613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97B6131E-8FA6-638F-8CBF-AA8636BC0CC7}"/>
              </a:ext>
            </a:extLst>
          </p:cNvPr>
          <p:cNvCxnSpPr>
            <a:cxnSpLocks/>
          </p:cNvCxnSpPr>
          <p:nvPr/>
        </p:nvCxnSpPr>
        <p:spPr>
          <a:xfrm flipV="1">
            <a:off x="845261" y="3583518"/>
            <a:ext cx="1717590" cy="161"/>
          </a:xfrm>
          <a:prstGeom prst="straightConnector1">
            <a:avLst/>
          </a:prstGeom>
          <a:noFill/>
          <a:ln w="101600" cap="flat" cmpd="sng" algn="ctr">
            <a:solidFill>
              <a:srgbClr val="9200FF"/>
            </a:solidFill>
            <a:prstDash val="solid"/>
            <a:tailEnd type="triangle"/>
          </a:ln>
          <a:effectLst/>
        </p:spPr>
      </p:cxnSp>
      <p:sp>
        <p:nvSpPr>
          <p:cNvPr id="41" name="ZoneTexte 40">
            <a:extLst>
              <a:ext uri="{FF2B5EF4-FFF2-40B4-BE49-F238E27FC236}">
                <a16:creationId xmlns:a16="http://schemas.microsoft.com/office/drawing/2014/main" id="{0FD4909F-120D-EA84-0298-3397F79306E0}"/>
              </a:ext>
            </a:extLst>
          </p:cNvPr>
          <p:cNvSpPr txBox="1"/>
          <p:nvPr/>
        </p:nvSpPr>
        <p:spPr>
          <a:xfrm>
            <a:off x="391695" y="2982494"/>
            <a:ext cx="201584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1350" kern="0" baseline="30000">
                <a:solidFill>
                  <a:srgbClr val="9200FF"/>
                </a:solidFill>
              </a:rPr>
              <a:t>136</a:t>
            </a:r>
            <a:r>
              <a:rPr lang="en-US" sz="1350" kern="0">
                <a:solidFill>
                  <a:srgbClr val="9200FF"/>
                </a:solidFill>
              </a:rPr>
              <a:t>Xe beam produced by ATLAS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C92A708-620D-9B22-E7AB-ACA9004E76A7}"/>
              </a:ext>
            </a:extLst>
          </p:cNvPr>
          <p:cNvSpPr txBox="1"/>
          <p:nvPr/>
        </p:nvSpPr>
        <p:spPr>
          <a:xfrm>
            <a:off x="341514" y="1562432"/>
            <a:ext cx="4525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1400" b="1" u="sng" kern="0">
                <a:solidFill>
                  <a:srgbClr val="9200FF"/>
                </a:solidFill>
              </a:rPr>
              <a:t>Beam</a:t>
            </a:r>
            <a:r>
              <a:rPr lang="en-US" sz="1400" kern="0">
                <a:solidFill>
                  <a:srgbClr val="9200FF"/>
                </a:solidFill>
              </a:rPr>
              <a:t>: </a:t>
            </a:r>
            <a:r>
              <a:rPr lang="en-US" sz="1400" b="1" kern="0" baseline="30000">
                <a:solidFill>
                  <a:srgbClr val="9200FF"/>
                </a:solidFill>
              </a:rPr>
              <a:t>136</a:t>
            </a:r>
            <a:r>
              <a:rPr lang="en-US" sz="1400" b="1" kern="0">
                <a:solidFill>
                  <a:srgbClr val="9200FF"/>
                </a:solidFill>
              </a:rPr>
              <a:t>Xe</a:t>
            </a:r>
            <a:r>
              <a:rPr lang="en-US" sz="1400" kern="0">
                <a:solidFill>
                  <a:srgbClr val="9200FF"/>
                </a:solidFill>
              </a:rPr>
              <a:t> at </a:t>
            </a:r>
            <a:r>
              <a:rPr lang="en-US" sz="1400" u="sng" kern="0">
                <a:solidFill>
                  <a:srgbClr val="9200FF"/>
                </a:solidFill>
              </a:rPr>
              <a:t>5.15</a:t>
            </a:r>
            <a:r>
              <a:rPr lang="en-US" sz="1400" kern="0">
                <a:solidFill>
                  <a:srgbClr val="9200FF"/>
                </a:solidFill>
              </a:rPr>
              <a:t> and </a:t>
            </a:r>
            <a:r>
              <a:rPr lang="en-US" sz="1400" u="sng" kern="0">
                <a:solidFill>
                  <a:srgbClr val="9200FF"/>
                </a:solidFill>
              </a:rPr>
              <a:t>5.89</a:t>
            </a:r>
            <a:r>
              <a:rPr lang="en-US" sz="1400" kern="0">
                <a:solidFill>
                  <a:srgbClr val="9200FF"/>
                </a:solidFill>
              </a:rPr>
              <a:t> MeV/u </a:t>
            </a:r>
          </a:p>
          <a:p>
            <a:pPr defTabSz="685800">
              <a:defRPr/>
            </a:pPr>
            <a:r>
              <a:rPr lang="en-US" sz="1400" b="1" u="sng" kern="0">
                <a:solidFill>
                  <a:srgbClr val="9200FF"/>
                </a:solidFill>
              </a:rPr>
              <a:t>Target</a:t>
            </a:r>
            <a:r>
              <a:rPr lang="en-US" sz="1400" kern="0">
                <a:solidFill>
                  <a:srgbClr val="9200FF"/>
                </a:solidFill>
              </a:rPr>
              <a:t>: </a:t>
            </a:r>
            <a:r>
              <a:rPr lang="en-US" sz="1400" b="1" kern="0" baseline="30000">
                <a:solidFill>
                  <a:srgbClr val="9200FF"/>
                </a:solidFill>
              </a:rPr>
              <a:t>238</a:t>
            </a:r>
            <a:r>
              <a:rPr lang="en-US" sz="1400" b="1" kern="0">
                <a:solidFill>
                  <a:srgbClr val="9200FF"/>
                </a:solidFill>
              </a:rPr>
              <a:t>U</a:t>
            </a:r>
            <a:r>
              <a:rPr lang="en-US" sz="1400" kern="0">
                <a:solidFill>
                  <a:srgbClr val="9200FF"/>
                </a:solidFill>
              </a:rPr>
              <a:t> (U 350 µg/cm</a:t>
            </a:r>
            <a:r>
              <a:rPr lang="en-US" sz="1400" kern="0" baseline="30000">
                <a:solidFill>
                  <a:srgbClr val="9200FF"/>
                </a:solidFill>
              </a:rPr>
              <a:t>2</a:t>
            </a:r>
            <a:r>
              <a:rPr lang="en-US" sz="1400" kern="0">
                <a:solidFill>
                  <a:srgbClr val="9200FF"/>
                </a:solidFill>
              </a:rPr>
              <a:t> + C 45 µg/cm</a:t>
            </a:r>
            <a:r>
              <a:rPr lang="en-US" sz="1400" kern="0" baseline="30000">
                <a:solidFill>
                  <a:srgbClr val="9200FF"/>
                </a:solidFill>
              </a:rPr>
              <a:t>2</a:t>
            </a:r>
            <a:r>
              <a:rPr lang="en-US" sz="1050" kern="0">
                <a:solidFill>
                  <a:srgbClr val="86033E"/>
                </a:solidFill>
              </a:rPr>
              <a:t>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3910E2E-8494-AAE4-5717-628307DCDEDC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43" name="ZoneTexte 9">
            <a:extLst>
              <a:ext uri="{FF2B5EF4-FFF2-40B4-BE49-F238E27FC236}">
                <a16:creationId xmlns:a16="http://schemas.microsoft.com/office/drawing/2014/main" id="{0930C9B3-1F22-0A72-AF0C-9FA737F0F014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</a:rPr>
              <a:t>The </a:t>
            </a:r>
            <a:r>
              <a:rPr lang="fr-FR" sz="4000" err="1">
                <a:solidFill>
                  <a:schemeClr val="bg1"/>
                </a:solidFill>
              </a:rPr>
              <a:t>experimental</a:t>
            </a:r>
            <a:r>
              <a:rPr lang="fr-FR" sz="4000">
                <a:solidFill>
                  <a:schemeClr val="bg1"/>
                </a:solidFill>
              </a:rPr>
              <a:t> setup: </a:t>
            </a:r>
            <a:r>
              <a:rPr lang="fr-FR" sz="4000" baseline="30000">
                <a:solidFill>
                  <a:schemeClr val="bg1"/>
                </a:solidFill>
              </a:rPr>
              <a:t>136</a:t>
            </a:r>
            <a:r>
              <a:rPr lang="fr-FR" sz="4000">
                <a:solidFill>
                  <a:schemeClr val="bg1"/>
                </a:solidFill>
              </a:rPr>
              <a:t>Xe+</a:t>
            </a:r>
            <a:r>
              <a:rPr lang="fr-FR" sz="4000" baseline="30000">
                <a:solidFill>
                  <a:schemeClr val="bg1"/>
                </a:solidFill>
              </a:rPr>
              <a:t>238</a:t>
            </a:r>
            <a:r>
              <a:rPr lang="fr-FR" sz="4000">
                <a:solidFill>
                  <a:schemeClr val="bg1"/>
                </a:solidFill>
              </a:rPr>
              <a:t>U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C878D4C-C2BD-3273-ED31-AE3A632ADB04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numéro de diapositive 3">
            <a:extLst>
              <a:ext uri="{FF2B5EF4-FFF2-40B4-BE49-F238E27FC236}">
                <a16:creationId xmlns:a16="http://schemas.microsoft.com/office/drawing/2014/main" id="{09C2C14A-CC38-5DFE-E901-994526B97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r>
              <a:rPr lang="fr-FR" b="0">
                <a:solidFill>
                  <a:schemeClr val="tx1">
                    <a:lumMod val="50000"/>
                    <a:lumOff val="50000"/>
                  </a:schemeClr>
                </a:solidFill>
              </a:rPr>
              <a:t>4</a:t>
            </a:r>
          </a:p>
        </p:txBody>
      </p:sp>
      <p:sp>
        <p:nvSpPr>
          <p:cNvPr id="7" name="ZoneTexte 22">
            <a:extLst>
              <a:ext uri="{FF2B5EF4-FFF2-40B4-BE49-F238E27FC236}">
                <a16:creationId xmlns:a16="http://schemas.microsoft.com/office/drawing/2014/main" id="{B57CC7E8-AB16-9140-B7C7-92CFF28AEEDF}"/>
              </a:ext>
            </a:extLst>
          </p:cNvPr>
          <p:cNvSpPr txBox="1"/>
          <p:nvPr/>
        </p:nvSpPr>
        <p:spPr>
          <a:xfrm>
            <a:off x="8511034" y="3974639"/>
            <a:ext cx="2985399" cy="2123658"/>
          </a:xfrm>
          <a:prstGeom prst="rect">
            <a:avLst/>
          </a:prstGeom>
          <a:noFill/>
          <a:ln w="38100">
            <a:solidFill>
              <a:srgbClr val="65BA5A"/>
            </a:solidFill>
          </a:ln>
        </p:spPr>
        <p:txBody>
          <a:bodyPr wrap="square" rtlCol="0">
            <a:spAutoFit/>
          </a:bodyPr>
          <a:lstStyle/>
          <a:p>
            <a:r>
              <a:rPr lang="en-US" b="1" u="sng"/>
              <a:t>Analyzed data:</a:t>
            </a:r>
          </a:p>
          <a:p>
            <a:endParaRPr lang="en-US"/>
          </a:p>
          <a:p>
            <a:r>
              <a:rPr lang="en-US" sz="1600"/>
              <a:t>→  5.15 MeV/u</a:t>
            </a:r>
          </a:p>
          <a:p>
            <a:r>
              <a:rPr lang="en-US" sz="1600"/>
              <a:t>→  11 h</a:t>
            </a:r>
          </a:p>
          <a:p>
            <a:r>
              <a:rPr lang="en-US" sz="1600"/>
              <a:t>→  11 </a:t>
            </a:r>
            <a:r>
              <a:rPr lang="en-US" sz="1600" err="1"/>
              <a:t>pnA</a:t>
            </a:r>
            <a:endParaRPr lang="en-US" sz="1600"/>
          </a:p>
          <a:p>
            <a:r>
              <a:rPr lang="en-US" sz="1600"/>
              <a:t>→  B⍴ = 1.65 </a:t>
            </a:r>
            <a:r>
              <a:rPr lang="en-US" sz="1600" err="1"/>
              <a:t>T.m</a:t>
            </a:r>
            <a:endParaRPr lang="en-US" sz="1600"/>
          </a:p>
          <a:p>
            <a:r>
              <a:rPr lang="en-US" sz="1600"/>
              <a:t>→  P</a:t>
            </a:r>
            <a:r>
              <a:rPr lang="en-US" sz="1600" baseline="-25000"/>
              <a:t>AGFA </a:t>
            </a:r>
            <a:r>
              <a:rPr lang="en-US" sz="1600"/>
              <a:t>= 4 Torr</a:t>
            </a:r>
          </a:p>
          <a:p>
            <a:r>
              <a:rPr lang="en-US" sz="1600"/>
              <a:t>→  72 </a:t>
            </a:r>
            <a:r>
              <a:rPr lang="en-US" sz="1600" err="1"/>
              <a:t>HPGe</a:t>
            </a:r>
            <a:r>
              <a:rPr lang="en-US" sz="1600"/>
              <a:t> in </a:t>
            </a:r>
            <a:r>
              <a:rPr lang="en-US" sz="1600" err="1"/>
              <a:t>Gammasphere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4177321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04593B-626A-C102-AFA6-082CB26B4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 28">
            <a:extLst>
              <a:ext uri="{FF2B5EF4-FFF2-40B4-BE49-F238E27FC236}">
                <a16:creationId xmlns:a16="http://schemas.microsoft.com/office/drawing/2014/main" id="{6DF57600-59FA-2648-9481-B8B4B6BB2BE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227488" y="4765007"/>
            <a:ext cx="2277494" cy="1134875"/>
          </a:xfrm>
          <a:prstGeom prst="rect">
            <a:avLst/>
          </a:prstGeom>
          <a:ln w="76200">
            <a:solidFill>
              <a:srgbClr val="0000FF"/>
            </a:solidFill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A719D24-973E-D393-FE97-E30B81AA101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28429" y="2827817"/>
            <a:ext cx="2453974" cy="1508154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0B77A9DB-1D6E-A1FC-96CD-9BBD5B0F8538}"/>
              </a:ext>
            </a:extLst>
          </p:cNvPr>
          <p:cNvSpPr txBox="1"/>
          <p:nvPr/>
        </p:nvSpPr>
        <p:spPr>
          <a:xfrm>
            <a:off x="5645463" y="3262941"/>
            <a:ext cx="9669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1050" kern="0">
                <a:solidFill>
                  <a:srgbClr val="65BA5A"/>
                </a:solidFill>
              </a:rPr>
              <a:t>Focal plane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BDBD2AC-2533-1DC3-1172-71E5F9351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Zakopane 2026 : J. Bequet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00D2480-2693-A4EE-B5B3-0B8415261F57}"/>
              </a:ext>
            </a:extLst>
          </p:cNvPr>
          <p:cNvSpPr txBox="1"/>
          <p:nvPr/>
        </p:nvSpPr>
        <p:spPr>
          <a:xfrm>
            <a:off x="4735792" y="581037"/>
            <a:ext cx="184731" cy="136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288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F2CD6EF-DE70-302A-FAAB-50F9B87B2F4B}"/>
              </a:ext>
            </a:extLst>
          </p:cNvPr>
          <p:cNvSpPr/>
          <p:nvPr/>
        </p:nvSpPr>
        <p:spPr>
          <a:xfrm rot="3086061">
            <a:off x="5365995" y="2883470"/>
            <a:ext cx="547805" cy="50099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1350" kern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593984D-07A9-CCB9-F24F-547BEFBE5AC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4096" y="2831210"/>
            <a:ext cx="1177655" cy="150815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59223BF-EE60-7B1C-8A43-AAE41F575B6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094625" y="3998110"/>
            <a:ext cx="1582063" cy="1582063"/>
          </a:xfrm>
          <a:prstGeom prst="ellipse">
            <a:avLst/>
          </a:prstGeom>
          <a:ln w="76200">
            <a:solidFill>
              <a:srgbClr val="65BA5A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6C478D6-B1CF-FC52-8C11-278932B4B7C1}"/>
                  </a:ext>
                </a:extLst>
              </p:cNvPr>
              <p:cNvSpPr txBox="1"/>
              <p:nvPr/>
            </p:nvSpPr>
            <p:spPr>
              <a:xfrm>
                <a:off x="2750053" y="3086846"/>
                <a:ext cx="933141" cy="300082"/>
              </a:xfrm>
              <a:prstGeom prst="rect">
                <a:avLst/>
              </a:prstGeom>
              <a:noFill/>
              <a:effectLst>
                <a:outerShdw blurRad="50800" dist="50800" dir="5400000" algn="ctr" rotWithShape="0">
                  <a:sysClr val="window" lastClr="FFFFFF"/>
                </a:outerShdw>
              </a:effectLst>
            </p:spPr>
            <p:txBody>
              <a:bodyPr wrap="none" rtlCol="0">
                <a:spAutoFit/>
              </a:bodyPr>
              <a:lstStyle/>
              <a:p>
                <a:pPr defTabSz="685800">
                  <a:defRPr/>
                </a:pPr>
                <a14:m>
                  <m:oMath xmlns:m="http://schemas.openxmlformats.org/officeDocument/2006/math">
                    <m:r>
                      <a:rPr lang="en-US" sz="1350" i="1" kern="0" smtClean="0">
                        <a:solidFill>
                          <a:srgbClr val="0082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sz="1350" kern="0">
                    <a:solidFill>
                      <a:srgbClr val="008200"/>
                    </a:solidFill>
                  </a:rPr>
                  <a:t>, X-rays</a:t>
                </a: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6C478D6-B1CF-FC52-8C11-278932B4B7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0053" y="3086846"/>
                <a:ext cx="933141" cy="30008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effectLst>
                <a:outerShdw blurRad="50800" dist="50800" dir="5400000" algn="ctr" rotWithShape="0">
                  <a:sysClr val="window" lastClr="FFFFFF"/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>
            <a:extLst>
              <a:ext uri="{FF2B5EF4-FFF2-40B4-BE49-F238E27FC236}">
                <a16:creationId xmlns:a16="http://schemas.microsoft.com/office/drawing/2014/main" id="{426992FC-4B12-5453-7526-E5990217F572}"/>
              </a:ext>
            </a:extLst>
          </p:cNvPr>
          <p:cNvSpPr txBox="1"/>
          <p:nvPr/>
        </p:nvSpPr>
        <p:spPr>
          <a:xfrm>
            <a:off x="3440946" y="3656724"/>
            <a:ext cx="33374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1050" kern="0">
                <a:solidFill>
                  <a:prstClr val="black"/>
                </a:solidFill>
              </a:rPr>
              <a:t>Q</a:t>
            </a:r>
            <a:r>
              <a:rPr lang="en-US" sz="1050" kern="0" baseline="-25000">
                <a:solidFill>
                  <a:prstClr val="black"/>
                </a:solidFill>
              </a:rPr>
              <a:t>v</a:t>
            </a:r>
            <a:endParaRPr lang="en-US" sz="1350" kern="0" baseline="-25000">
              <a:solidFill>
                <a:prstClr val="black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02D469E-B98E-47DE-7F54-AAA96608CA81}"/>
              </a:ext>
            </a:extLst>
          </p:cNvPr>
          <p:cNvSpPr txBox="1"/>
          <p:nvPr/>
        </p:nvSpPr>
        <p:spPr>
          <a:xfrm>
            <a:off x="4166557" y="3882693"/>
            <a:ext cx="35779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1050" kern="0">
                <a:solidFill>
                  <a:prstClr val="black"/>
                </a:solidFill>
              </a:rPr>
              <a:t>D</a:t>
            </a:r>
            <a:r>
              <a:rPr lang="en-US" sz="1050" kern="0" baseline="-25000">
                <a:solidFill>
                  <a:prstClr val="black"/>
                </a:solidFill>
              </a:rPr>
              <a:t>m</a:t>
            </a:r>
            <a:endParaRPr lang="en-US" sz="1350" kern="0" baseline="-25000">
              <a:solidFill>
                <a:prstClr val="black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1926157-7A86-1F55-FF6E-DB1D1E66D5C0}"/>
              </a:ext>
            </a:extLst>
          </p:cNvPr>
          <p:cNvSpPr/>
          <p:nvPr/>
        </p:nvSpPr>
        <p:spPr>
          <a:xfrm rot="3086061">
            <a:off x="5365995" y="2883470"/>
            <a:ext cx="547805" cy="50099"/>
          </a:xfrm>
          <a:prstGeom prst="rect">
            <a:avLst/>
          </a:prstGeom>
          <a:solidFill>
            <a:srgbClr val="65BA5A"/>
          </a:solidFill>
          <a:ln w="25400" cap="flat" cmpd="sng" algn="ctr">
            <a:solidFill>
              <a:srgbClr val="65BA5A"/>
            </a:solidFill>
            <a:prstDash val="solid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1350" kern="0">
              <a:solidFill>
                <a:srgbClr val="65BA5A"/>
              </a:solidFill>
              <a:latin typeface="Calibri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9430987D-16E8-3A2C-E526-510B0EEA8CB9}"/>
              </a:ext>
            </a:extLst>
          </p:cNvPr>
          <p:cNvSpPr txBox="1"/>
          <p:nvPr/>
        </p:nvSpPr>
        <p:spPr>
          <a:xfrm>
            <a:off x="3682724" y="5949789"/>
            <a:ext cx="4609310" cy="3231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1500" b="1">
                <a:solidFill>
                  <a:srgbClr val="0000FF"/>
                </a:solidFill>
                <a:cs typeface="Calibri" panose="020F0502020204030204" pitchFamily="34" charset="0"/>
              </a:rPr>
              <a:t>Gas-filled separator AGFA</a:t>
            </a:r>
            <a:endParaRPr lang="en-US" sz="2100" b="1">
              <a:solidFill>
                <a:srgbClr val="0000FF"/>
              </a:solidFill>
              <a:cs typeface="Calibri" panose="020F0502020204030204" pitchFamily="34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1F63A2C-5161-1299-EFCC-6F86CC1D981B}"/>
              </a:ext>
            </a:extLst>
          </p:cNvPr>
          <p:cNvSpPr txBox="1"/>
          <p:nvPr/>
        </p:nvSpPr>
        <p:spPr>
          <a:xfrm>
            <a:off x="4549209" y="4894905"/>
            <a:ext cx="460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solidFill>
                  <a:prstClr val="white"/>
                </a:solidFill>
                <a:cs typeface="Calibri" panose="020F0502020204030204" pitchFamily="34" charset="0"/>
              </a:rPr>
              <a:t>Q</a:t>
            </a:r>
            <a:r>
              <a:rPr lang="en-US" sz="1200" b="1" baseline="-25000">
                <a:solidFill>
                  <a:prstClr val="white"/>
                </a:solidFill>
                <a:cs typeface="Calibri" panose="020F0502020204030204" pitchFamily="34" charset="0"/>
              </a:rPr>
              <a:t>v</a:t>
            </a:r>
            <a:endParaRPr lang="en-US" sz="2100" b="1" baseline="-25000">
              <a:solidFill>
                <a:prstClr val="white"/>
              </a:solidFill>
              <a:cs typeface="Calibri" panose="020F0502020204030204" pitchFamily="34" charset="0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BDD48736-1B79-D4F1-4306-5D24B414B80A}"/>
              </a:ext>
            </a:extLst>
          </p:cNvPr>
          <p:cNvSpPr txBox="1"/>
          <p:nvPr/>
        </p:nvSpPr>
        <p:spPr>
          <a:xfrm>
            <a:off x="5533744" y="4932407"/>
            <a:ext cx="7313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solidFill>
                  <a:prstClr val="white"/>
                </a:solidFill>
                <a:cs typeface="Calibri" panose="020F0502020204030204" pitchFamily="34" charset="0"/>
              </a:rPr>
              <a:t>D</a:t>
            </a:r>
            <a:r>
              <a:rPr lang="en-US" sz="1200" b="1" baseline="-25000">
                <a:solidFill>
                  <a:prstClr val="white"/>
                </a:solidFill>
                <a:cs typeface="Calibri" panose="020F0502020204030204" pitchFamily="34" charset="0"/>
              </a:rPr>
              <a:t>m</a:t>
            </a:r>
            <a:endParaRPr lang="en-US" sz="2100" b="1" baseline="-25000">
              <a:solidFill>
                <a:prstClr val="white"/>
              </a:solidFill>
              <a:cs typeface="Calibri" panose="020F0502020204030204" pitchFamily="34" charset="0"/>
            </a:endParaRP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F85ED529-F1AF-4E77-D0C3-DA8721B645B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47523" y="4369341"/>
            <a:ext cx="1071653" cy="139578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7C26599-38E3-7C59-218E-81E651A9FE1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234967" y="5381230"/>
            <a:ext cx="931120" cy="800237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DF93CD1E-2AC6-7932-5F12-E38394805C83}"/>
              </a:ext>
            </a:extLst>
          </p:cNvPr>
          <p:cNvCxnSpPr>
            <a:cxnSpLocks/>
          </p:cNvCxnSpPr>
          <p:nvPr/>
        </p:nvCxnSpPr>
        <p:spPr>
          <a:xfrm flipV="1">
            <a:off x="2296461" y="4896923"/>
            <a:ext cx="1034941" cy="393056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</a:ln>
          <a:effectLst/>
        </p:spPr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A11AEC62-5451-E41D-7D6F-37E5E5FF831B}"/>
              </a:ext>
            </a:extLst>
          </p:cNvPr>
          <p:cNvCxnSpPr>
            <a:cxnSpLocks/>
          </p:cNvCxnSpPr>
          <p:nvPr/>
        </p:nvCxnSpPr>
        <p:spPr>
          <a:xfrm flipV="1">
            <a:off x="3118793" y="5254053"/>
            <a:ext cx="545784" cy="1027703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</a:ln>
          <a:effectLst/>
        </p:spPr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734CDB90-498C-84A2-9B77-11236FD81854}"/>
              </a:ext>
            </a:extLst>
          </p:cNvPr>
          <p:cNvSpPr txBox="1"/>
          <p:nvPr/>
        </p:nvSpPr>
        <p:spPr>
          <a:xfrm>
            <a:off x="2233543" y="5248107"/>
            <a:ext cx="13704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solidFill>
                  <a:prstClr val="white"/>
                </a:solidFill>
                <a:effectLst>
                  <a:outerShdw blurRad="50800" dist="50800" dir="5400000" sx="104000" sy="104000" algn="ctr" rotWithShape="0">
                    <a:schemeClr val="tx1"/>
                  </a:outerShdw>
                </a:effectLst>
                <a:cs typeface="Calibri" panose="020F0502020204030204" pitchFamily="34" charset="0"/>
              </a:rPr>
              <a:t>Target wheel</a:t>
            </a:r>
            <a:endParaRPr lang="en-US" sz="1500" b="1">
              <a:solidFill>
                <a:prstClr val="white"/>
              </a:solidFill>
              <a:effectLst>
                <a:outerShdw blurRad="50800" dist="50800" dir="5400000" sx="104000" sy="104000" algn="ctr" rotWithShape="0">
                  <a:schemeClr val="tx1"/>
                </a:outerShdw>
              </a:effectLst>
              <a:cs typeface="Calibri" panose="020F0502020204030204" pitchFamily="34" charset="0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A8C576A8-853C-D993-4EE4-4F3425C6D12C}"/>
              </a:ext>
            </a:extLst>
          </p:cNvPr>
          <p:cNvSpPr txBox="1"/>
          <p:nvPr/>
        </p:nvSpPr>
        <p:spPr>
          <a:xfrm>
            <a:off x="2937754" y="4339916"/>
            <a:ext cx="1370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solidFill>
                  <a:prstClr val="white"/>
                </a:solidFill>
                <a:effectLst>
                  <a:outerShdw blurRad="50800" dist="50800" dir="5400000" sx="104000" sy="104000" algn="ctr" rotWithShape="0">
                    <a:schemeClr val="tx1"/>
                  </a:outerShdw>
                </a:effectLst>
                <a:cs typeface="Calibri" panose="020F0502020204030204" pitchFamily="34" charset="0"/>
              </a:rPr>
              <a:t>Target chamber</a:t>
            </a:r>
            <a:endParaRPr lang="en-US" sz="1500" b="1">
              <a:solidFill>
                <a:prstClr val="white"/>
              </a:solidFill>
              <a:effectLst>
                <a:outerShdw blurRad="50800" dist="50800" dir="5400000" sx="104000" sy="104000" algn="ctr" rotWithShape="0">
                  <a:schemeClr val="tx1"/>
                </a:outerShdw>
              </a:effectLst>
              <a:cs typeface="Calibri" panose="020F050202020403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272CD91-03BE-22E2-4226-0DCDCBD08D19}"/>
              </a:ext>
            </a:extLst>
          </p:cNvPr>
          <p:cNvSpPr/>
          <p:nvPr/>
        </p:nvSpPr>
        <p:spPr>
          <a:xfrm>
            <a:off x="3331401" y="4887892"/>
            <a:ext cx="333176" cy="366302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en-US" sz="135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60D1208A-3B7C-2C91-6F9D-E75E6414F32E}"/>
              </a:ext>
            </a:extLst>
          </p:cNvPr>
          <p:cNvSpPr txBox="1"/>
          <p:nvPr/>
        </p:nvSpPr>
        <p:spPr>
          <a:xfrm>
            <a:off x="2706396" y="3283432"/>
            <a:ext cx="794288" cy="838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1350" kern="0" baseline="30000">
                <a:solidFill>
                  <a:srgbClr val="9200FF"/>
                </a:solidFill>
              </a:rPr>
              <a:t>238</a:t>
            </a:r>
            <a:r>
              <a:rPr lang="en-US" sz="1350" kern="0">
                <a:solidFill>
                  <a:srgbClr val="9200FF"/>
                </a:solidFill>
              </a:rPr>
              <a:t>U</a:t>
            </a:r>
          </a:p>
          <a:p>
            <a:pPr defTabSz="685800">
              <a:defRPr/>
            </a:pPr>
            <a:endParaRPr lang="en-US" sz="800" kern="0">
              <a:solidFill>
                <a:srgbClr val="9200FF"/>
              </a:solidFill>
            </a:endParaRPr>
          </a:p>
          <a:p>
            <a:pPr defTabSz="685800">
              <a:defRPr/>
            </a:pPr>
            <a:r>
              <a:rPr lang="en-US" sz="1350" kern="0">
                <a:solidFill>
                  <a:srgbClr val="9200FF"/>
                </a:solidFill>
              </a:rPr>
              <a:t>Target</a:t>
            </a:r>
            <a:br>
              <a:rPr lang="en-US" sz="1350" kern="0">
                <a:solidFill>
                  <a:srgbClr val="0070C0"/>
                </a:solidFill>
              </a:rPr>
            </a:br>
            <a:endParaRPr lang="en-US" sz="1350" kern="0">
              <a:solidFill>
                <a:srgbClr val="0070C0"/>
              </a:solidFill>
            </a:endParaRP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80D6FFBD-10ED-1A97-68AB-A0A46BD96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04/09/2026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75C61FBD-A1CB-95A5-F5CE-D16F6726ABD1}"/>
              </a:ext>
            </a:extLst>
          </p:cNvPr>
          <p:cNvCxnSpPr>
            <a:cxnSpLocks/>
          </p:cNvCxnSpPr>
          <p:nvPr/>
        </p:nvCxnSpPr>
        <p:spPr>
          <a:xfrm flipV="1">
            <a:off x="845261" y="3583518"/>
            <a:ext cx="1717590" cy="161"/>
          </a:xfrm>
          <a:prstGeom prst="straightConnector1">
            <a:avLst/>
          </a:prstGeom>
          <a:noFill/>
          <a:ln w="101600" cap="flat" cmpd="sng" algn="ctr">
            <a:solidFill>
              <a:srgbClr val="9200FF"/>
            </a:solidFill>
            <a:prstDash val="solid"/>
            <a:tailEnd type="triangle"/>
          </a:ln>
          <a:effectLst/>
        </p:spPr>
      </p:cxnSp>
      <p:sp>
        <p:nvSpPr>
          <p:cNvPr id="41" name="ZoneTexte 40">
            <a:extLst>
              <a:ext uri="{FF2B5EF4-FFF2-40B4-BE49-F238E27FC236}">
                <a16:creationId xmlns:a16="http://schemas.microsoft.com/office/drawing/2014/main" id="{B79E125E-5B3D-DA47-5E60-6A99BC96A4CF}"/>
              </a:ext>
            </a:extLst>
          </p:cNvPr>
          <p:cNvSpPr txBox="1"/>
          <p:nvPr/>
        </p:nvSpPr>
        <p:spPr>
          <a:xfrm>
            <a:off x="391695" y="2982494"/>
            <a:ext cx="201584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1350" kern="0" baseline="30000">
                <a:solidFill>
                  <a:srgbClr val="9200FF"/>
                </a:solidFill>
              </a:rPr>
              <a:t>136</a:t>
            </a:r>
            <a:r>
              <a:rPr lang="en-US" sz="1350" kern="0">
                <a:solidFill>
                  <a:srgbClr val="9200FF"/>
                </a:solidFill>
              </a:rPr>
              <a:t>Xe beam produced by ATLAS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FC83C4E8-5131-6319-4A90-8320A4344A82}"/>
              </a:ext>
            </a:extLst>
          </p:cNvPr>
          <p:cNvSpPr txBox="1"/>
          <p:nvPr/>
        </p:nvSpPr>
        <p:spPr>
          <a:xfrm>
            <a:off x="4804020" y="2475689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900" kern="0">
                <a:solidFill>
                  <a:srgbClr val="FF0000"/>
                </a:solidFill>
              </a:rPr>
              <a:t>Unreacted</a:t>
            </a:r>
          </a:p>
          <a:p>
            <a:pPr defTabSz="685800">
              <a:defRPr/>
            </a:pPr>
            <a:r>
              <a:rPr lang="en-US" sz="900" kern="0">
                <a:solidFill>
                  <a:srgbClr val="FF0000"/>
                </a:solidFill>
              </a:rPr>
              <a:t>beam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4A6E1F4-E579-8BD6-4046-19144F2FD74F}"/>
              </a:ext>
            </a:extLst>
          </p:cNvPr>
          <p:cNvSpPr txBox="1"/>
          <p:nvPr/>
        </p:nvSpPr>
        <p:spPr>
          <a:xfrm>
            <a:off x="3678515" y="2800894"/>
            <a:ext cx="110959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1050" kern="0">
                <a:solidFill>
                  <a:srgbClr val="1624EC"/>
                </a:solidFill>
              </a:rPr>
              <a:t>MNT products</a:t>
            </a:r>
            <a:br>
              <a:rPr lang="en-US" sz="1050" kern="0">
                <a:solidFill>
                  <a:srgbClr val="1624EC"/>
                </a:solidFill>
              </a:rPr>
            </a:br>
            <a:endParaRPr lang="en-US" sz="1050" kern="0">
              <a:solidFill>
                <a:srgbClr val="1624EC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655BFFD-A6B6-907B-63E0-F5F2F4640B45}"/>
              </a:ext>
            </a:extLst>
          </p:cNvPr>
          <p:cNvSpPr txBox="1"/>
          <p:nvPr/>
        </p:nvSpPr>
        <p:spPr>
          <a:xfrm>
            <a:off x="341514" y="1562432"/>
            <a:ext cx="4525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1400" b="1" u="sng" kern="0">
                <a:solidFill>
                  <a:srgbClr val="9200FF"/>
                </a:solidFill>
              </a:rPr>
              <a:t>Beam</a:t>
            </a:r>
            <a:r>
              <a:rPr lang="en-US" sz="1400" kern="0">
                <a:solidFill>
                  <a:srgbClr val="9200FF"/>
                </a:solidFill>
              </a:rPr>
              <a:t>: </a:t>
            </a:r>
            <a:r>
              <a:rPr lang="en-US" sz="1400" b="1" kern="0" baseline="30000">
                <a:solidFill>
                  <a:srgbClr val="9200FF"/>
                </a:solidFill>
              </a:rPr>
              <a:t>136</a:t>
            </a:r>
            <a:r>
              <a:rPr lang="en-US" sz="1400" b="1" kern="0">
                <a:solidFill>
                  <a:srgbClr val="9200FF"/>
                </a:solidFill>
              </a:rPr>
              <a:t>Xe</a:t>
            </a:r>
            <a:r>
              <a:rPr lang="en-US" sz="1400" kern="0">
                <a:solidFill>
                  <a:srgbClr val="9200FF"/>
                </a:solidFill>
              </a:rPr>
              <a:t> at </a:t>
            </a:r>
            <a:r>
              <a:rPr lang="en-US" sz="1400" u="sng" kern="0">
                <a:solidFill>
                  <a:srgbClr val="9200FF"/>
                </a:solidFill>
              </a:rPr>
              <a:t>5.15</a:t>
            </a:r>
            <a:r>
              <a:rPr lang="en-US" sz="1400" kern="0">
                <a:solidFill>
                  <a:srgbClr val="9200FF"/>
                </a:solidFill>
              </a:rPr>
              <a:t> and </a:t>
            </a:r>
            <a:r>
              <a:rPr lang="en-US" sz="1400" u="sng" kern="0">
                <a:solidFill>
                  <a:srgbClr val="9200FF"/>
                </a:solidFill>
              </a:rPr>
              <a:t>5.89</a:t>
            </a:r>
            <a:r>
              <a:rPr lang="en-US" sz="1400" kern="0">
                <a:solidFill>
                  <a:srgbClr val="9200FF"/>
                </a:solidFill>
              </a:rPr>
              <a:t> MeV/u </a:t>
            </a:r>
          </a:p>
          <a:p>
            <a:pPr defTabSz="685800">
              <a:defRPr/>
            </a:pPr>
            <a:r>
              <a:rPr lang="en-US" sz="1400" b="1" u="sng" kern="0">
                <a:solidFill>
                  <a:srgbClr val="9200FF"/>
                </a:solidFill>
              </a:rPr>
              <a:t>Target</a:t>
            </a:r>
            <a:r>
              <a:rPr lang="en-US" sz="1400" kern="0">
                <a:solidFill>
                  <a:srgbClr val="9200FF"/>
                </a:solidFill>
              </a:rPr>
              <a:t>: </a:t>
            </a:r>
            <a:r>
              <a:rPr lang="en-US" sz="1400" b="1" kern="0" baseline="30000">
                <a:solidFill>
                  <a:srgbClr val="9200FF"/>
                </a:solidFill>
              </a:rPr>
              <a:t>238</a:t>
            </a:r>
            <a:r>
              <a:rPr lang="en-US" sz="1400" b="1" kern="0">
                <a:solidFill>
                  <a:srgbClr val="9200FF"/>
                </a:solidFill>
              </a:rPr>
              <a:t>U</a:t>
            </a:r>
            <a:r>
              <a:rPr lang="en-US" sz="1400" kern="0">
                <a:solidFill>
                  <a:srgbClr val="9200FF"/>
                </a:solidFill>
              </a:rPr>
              <a:t> (U 350 µg/cm</a:t>
            </a:r>
            <a:r>
              <a:rPr lang="en-US" sz="1400" kern="0" baseline="30000">
                <a:solidFill>
                  <a:srgbClr val="9200FF"/>
                </a:solidFill>
              </a:rPr>
              <a:t>2</a:t>
            </a:r>
            <a:r>
              <a:rPr lang="en-US" sz="1400" kern="0">
                <a:solidFill>
                  <a:srgbClr val="9200FF"/>
                </a:solidFill>
              </a:rPr>
              <a:t> + C 45 µg/cm</a:t>
            </a:r>
            <a:r>
              <a:rPr lang="en-US" sz="1400" kern="0" baseline="30000">
                <a:solidFill>
                  <a:srgbClr val="9200FF"/>
                </a:solidFill>
              </a:rPr>
              <a:t>2</a:t>
            </a:r>
            <a:r>
              <a:rPr lang="en-US" sz="1050" kern="0">
                <a:solidFill>
                  <a:srgbClr val="86033E"/>
                </a:solidFill>
              </a:rPr>
              <a:t>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80EDA9E-ADE4-AE8A-FEB9-1C37DFE13A4E}"/>
              </a:ext>
            </a:extLst>
          </p:cNvPr>
          <p:cNvSpPr/>
          <p:nvPr/>
        </p:nvSpPr>
        <p:spPr>
          <a:xfrm>
            <a:off x="179882" y="6190938"/>
            <a:ext cx="449705" cy="614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/>
          </a:p>
        </p:txBody>
      </p:sp>
      <p:sp>
        <p:nvSpPr>
          <p:cNvPr id="43" name="ZoneTexte 9">
            <a:extLst>
              <a:ext uri="{FF2B5EF4-FFF2-40B4-BE49-F238E27FC236}">
                <a16:creationId xmlns:a16="http://schemas.microsoft.com/office/drawing/2014/main" id="{7C3BE00D-E3A7-157A-D981-107EA1921EC4}"/>
              </a:ext>
            </a:extLst>
          </p:cNvPr>
          <p:cNvSpPr txBox="1"/>
          <p:nvPr/>
        </p:nvSpPr>
        <p:spPr>
          <a:xfrm>
            <a:off x="-14125" y="-10541"/>
            <a:ext cx="12258589" cy="707886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4000">
                <a:solidFill>
                  <a:schemeClr val="bg1"/>
                </a:solidFill>
              </a:rPr>
              <a:t>The </a:t>
            </a:r>
            <a:r>
              <a:rPr lang="fr-FR" sz="4000" err="1">
                <a:solidFill>
                  <a:schemeClr val="bg1"/>
                </a:solidFill>
              </a:rPr>
              <a:t>experimental</a:t>
            </a:r>
            <a:r>
              <a:rPr lang="fr-FR" sz="4000">
                <a:solidFill>
                  <a:schemeClr val="bg1"/>
                </a:solidFill>
              </a:rPr>
              <a:t> setup: </a:t>
            </a:r>
            <a:r>
              <a:rPr lang="fr-FR" sz="4000" baseline="30000">
                <a:solidFill>
                  <a:schemeClr val="bg1"/>
                </a:solidFill>
              </a:rPr>
              <a:t>136</a:t>
            </a:r>
            <a:r>
              <a:rPr lang="fr-FR" sz="4000">
                <a:solidFill>
                  <a:schemeClr val="bg1"/>
                </a:solidFill>
              </a:rPr>
              <a:t>Xe+</a:t>
            </a:r>
            <a:r>
              <a:rPr lang="fr-FR" sz="4000" baseline="30000">
                <a:solidFill>
                  <a:schemeClr val="bg1"/>
                </a:solidFill>
              </a:rPr>
              <a:t>238</a:t>
            </a:r>
            <a:r>
              <a:rPr lang="fr-FR" sz="4000">
                <a:solidFill>
                  <a:schemeClr val="bg1"/>
                </a:solidFill>
              </a:rPr>
              <a:t>U</a:t>
            </a:r>
            <a:endParaRPr lang="fr-FR" sz="4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84237C6-8EF6-58D9-B1DD-D337C867911B}"/>
              </a:ext>
            </a:extLst>
          </p:cNvPr>
          <p:cNvSpPr/>
          <p:nvPr/>
        </p:nvSpPr>
        <p:spPr>
          <a:xfrm>
            <a:off x="937" y="697519"/>
            <a:ext cx="12275742" cy="117921"/>
          </a:xfrm>
          <a:prstGeom prst="rect">
            <a:avLst/>
          </a:prstGeom>
          <a:solidFill>
            <a:srgbClr val="92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numéro de diapositive 3">
            <a:extLst>
              <a:ext uri="{FF2B5EF4-FFF2-40B4-BE49-F238E27FC236}">
                <a16:creationId xmlns:a16="http://schemas.microsoft.com/office/drawing/2014/main" id="{CDD83A9A-1143-A3D7-11A5-BE7D0DA67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343650"/>
            <a:ext cx="693738" cy="365125"/>
          </a:xfrm>
        </p:spPr>
        <p:txBody>
          <a:bodyPr/>
          <a:lstStyle/>
          <a:p>
            <a:r>
              <a:rPr lang="fr-FR" b="0">
                <a:solidFill>
                  <a:schemeClr val="tx1">
                    <a:lumMod val="50000"/>
                    <a:lumOff val="50000"/>
                  </a:schemeClr>
                </a:solidFill>
              </a:rPr>
              <a:t>4</a:t>
            </a:r>
          </a:p>
        </p:txBody>
      </p:sp>
      <p:sp>
        <p:nvSpPr>
          <p:cNvPr id="12" name="ZoneTexte 22">
            <a:extLst>
              <a:ext uri="{FF2B5EF4-FFF2-40B4-BE49-F238E27FC236}">
                <a16:creationId xmlns:a16="http://schemas.microsoft.com/office/drawing/2014/main" id="{9BFEEDAC-7046-CB4C-D739-87E42249AA55}"/>
              </a:ext>
            </a:extLst>
          </p:cNvPr>
          <p:cNvSpPr txBox="1"/>
          <p:nvPr/>
        </p:nvSpPr>
        <p:spPr>
          <a:xfrm>
            <a:off x="8511034" y="3974639"/>
            <a:ext cx="2985399" cy="2123658"/>
          </a:xfrm>
          <a:prstGeom prst="rect">
            <a:avLst/>
          </a:prstGeom>
          <a:noFill/>
          <a:ln w="38100">
            <a:solidFill>
              <a:srgbClr val="65BA5A"/>
            </a:solidFill>
          </a:ln>
        </p:spPr>
        <p:txBody>
          <a:bodyPr wrap="square" rtlCol="0">
            <a:spAutoFit/>
          </a:bodyPr>
          <a:lstStyle/>
          <a:p>
            <a:r>
              <a:rPr lang="en-US" b="1" u="sng"/>
              <a:t>Analyzed data:</a:t>
            </a:r>
          </a:p>
          <a:p>
            <a:endParaRPr lang="en-US"/>
          </a:p>
          <a:p>
            <a:r>
              <a:rPr lang="en-US" sz="1600"/>
              <a:t>→  5.15 MeV/u</a:t>
            </a:r>
          </a:p>
          <a:p>
            <a:r>
              <a:rPr lang="en-US" sz="1600"/>
              <a:t>→  11 h</a:t>
            </a:r>
          </a:p>
          <a:p>
            <a:r>
              <a:rPr lang="en-US" sz="1600"/>
              <a:t>→  11 </a:t>
            </a:r>
            <a:r>
              <a:rPr lang="en-US" sz="1600" err="1"/>
              <a:t>pnA</a:t>
            </a:r>
            <a:endParaRPr lang="en-US" sz="1600"/>
          </a:p>
          <a:p>
            <a:r>
              <a:rPr lang="en-US" sz="1600"/>
              <a:t>→  B⍴ = 1.65 </a:t>
            </a:r>
            <a:r>
              <a:rPr lang="en-US" sz="1600" err="1"/>
              <a:t>T.m</a:t>
            </a:r>
            <a:endParaRPr lang="en-US" sz="1600"/>
          </a:p>
          <a:p>
            <a:r>
              <a:rPr lang="en-US" sz="1600"/>
              <a:t>→  P</a:t>
            </a:r>
            <a:r>
              <a:rPr lang="en-US" sz="1600" baseline="-25000"/>
              <a:t>AGFA </a:t>
            </a:r>
            <a:r>
              <a:rPr lang="en-US" sz="1600"/>
              <a:t>= 4 Torr</a:t>
            </a:r>
          </a:p>
          <a:p>
            <a:r>
              <a:rPr lang="en-US" sz="1600"/>
              <a:t>→  72 </a:t>
            </a:r>
            <a:r>
              <a:rPr lang="en-US" sz="1600" err="1"/>
              <a:t>HPGe</a:t>
            </a:r>
            <a:r>
              <a:rPr lang="en-US" sz="1600"/>
              <a:t> in </a:t>
            </a:r>
            <a:r>
              <a:rPr lang="en-US" sz="1600" err="1"/>
              <a:t>Gammasphere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411418640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EA 2023">
      <a:dk1>
        <a:srgbClr val="262626"/>
      </a:dk1>
      <a:lt1>
        <a:sysClr val="window" lastClr="FFFFFF"/>
      </a:lt1>
      <a:dk2>
        <a:srgbClr val="E50019"/>
      </a:dk2>
      <a:lt2>
        <a:srgbClr val="FFFFFF"/>
      </a:lt2>
      <a:accent1>
        <a:srgbClr val="3E4A83"/>
      </a:accent1>
      <a:accent2>
        <a:srgbClr val="7E9CBB"/>
      </a:accent2>
      <a:accent3>
        <a:srgbClr val="FFCD31"/>
      </a:accent3>
      <a:accent4>
        <a:srgbClr val="DA837B"/>
      </a:accent4>
      <a:accent5>
        <a:srgbClr val="0093A7"/>
      </a:accent5>
      <a:accent6>
        <a:srgbClr val="BD987A"/>
      </a:accent6>
      <a:hlink>
        <a:srgbClr val="E50019"/>
      </a:hlink>
      <a:folHlink>
        <a:srgbClr val="E50019"/>
      </a:folHlink>
    </a:clrScheme>
    <a:fontScheme name="Custom 2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lIns="144000" tIns="108000" rIns="144000" bIns="144000" rtlCol="0" anchor="ctr">
        <a:spAutoFit/>
      </a:bodyPr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0">
          <a:solidFill>
            <a:srgbClr val="016B0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T-CEA final-V6 Popins.potx" id="{CEA50F67-8F53-45DA-B803-EE6BE10B31FD}" vid="{3F48513A-73ED-4410-AE75-75F2D02C2A7F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 référentiel" ma:contentTypeID="0x010100108A61D7BE634F76874FDC084DD0BD15009E39C29C26594BAC90AC8ED3FDFD77E000BCE28098BA0F0B45BA4517838BD1AEEF" ma:contentTypeVersion="33" ma:contentTypeDescription="" ma:contentTypeScope="" ma:versionID="4c5be590388616a1b551115da05bc43b">
  <xsd:schema xmlns:xsd="http://www.w3.org/2001/XMLSchema" xmlns:xs="http://www.w3.org/2001/XMLSchema" xmlns:p="http://schemas.microsoft.com/office/2006/metadata/properties" xmlns:ns1="98091354-8d82-4ad1-b5dd-6b09eb5ff196" xmlns:ns3="91130d52-d7c5-4e9c-ae1e-8e8e5c28245c" targetNamespace="http://schemas.microsoft.com/office/2006/metadata/properties" ma:root="true" ma:fieldsID="44338b7d3fa432cfa170dc216eb8433d" ns1:_="" ns3:_="">
    <xsd:import namespace="98091354-8d82-4ad1-b5dd-6b09eb5ff196"/>
    <xsd:import namespace="91130d52-d7c5-4e9c-ae1e-8e8e5c28245c"/>
    <xsd:element name="properties">
      <xsd:complexType>
        <xsd:sequence>
          <xsd:element name="documentManagement">
            <xsd:complexType>
              <xsd:all>
                <xsd:element ref="ns1:CollabTypeDocument"/>
                <xsd:element ref="ns1:CollabObjetResume" minOccurs="0"/>
                <xsd:element ref="ns3:CollabExternalReferences"/>
                <xsd:element ref="ns3:CollabDate"/>
                <xsd:element ref="ns3:CollabComments" minOccurs="0"/>
                <xsd:element ref="ns1:CollabEnVigueur" minOccurs="0"/>
                <xsd:element ref="ns1:g65f1e9585ce45a29a8379f50f13cd0c" minOccurs="0"/>
                <xsd:element ref="ns1:TaxCatchAll" minOccurs="0"/>
                <xsd:element ref="ns1:TaxCatchAllLabe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091354-8d82-4ad1-b5dd-6b09eb5ff196" elementFormDefault="qualified">
    <xsd:import namespace="http://schemas.microsoft.com/office/2006/documentManagement/types"/>
    <xsd:import namespace="http://schemas.microsoft.com/office/infopath/2007/PartnerControls"/>
    <xsd:element name="CollabTypeDocument" ma:index="0" ma:displayName="Type de document" ma:format="Dropdown" ma:internalName="CollabTypeDocument">
      <xsd:simpleType>
        <xsd:restriction base="dms:Choice">
          <xsd:enumeration value="Accord"/>
          <xsd:enumeration value="Circulaire"/>
          <xsd:enumeration value="Consigne"/>
          <xsd:enumeration value="Contrat objectifs"/>
          <xsd:enumeration value="Convention"/>
          <xsd:enumeration value="Dossier processus"/>
          <xsd:enumeration value="Fiche processus"/>
          <xsd:enumeration value="Formulaire"/>
          <xsd:enumeration value="Guide"/>
          <xsd:enumeration value="Lettre de mission"/>
          <xsd:enumeration value="Liste"/>
          <xsd:enumeration value="Liste Documents Applicables"/>
          <xsd:enumeration value="Logo"/>
          <xsd:enumeration value="Manuel opérateur"/>
          <xsd:enumeration value="Mode opératoire"/>
          <xsd:enumeration value="Note Instruction Générale (NIG)"/>
          <xsd:enumeration value="Note Instruction Générale CEA (NIGCEA)"/>
          <xsd:enumeration value="Note Instruction Générale groupe (NIGG)"/>
          <xsd:enumeration value="Note Instruction Particulière (NIP)"/>
          <xsd:enumeration value="Note"/>
          <xsd:enumeration value="Note Administrateur Général (Note AG)"/>
          <xsd:enumeration value="Note application"/>
          <xsd:enumeration value="Note nomination"/>
          <xsd:enumeration value="Note organisation"/>
          <xsd:enumeration value="Organigramme"/>
          <xsd:enumeration value="Plan Qualité"/>
          <xsd:enumeration value="Procédure"/>
          <xsd:enumeration value="Rapport"/>
          <xsd:enumeration value="Tableau de gestion"/>
        </xsd:restriction>
      </xsd:simpleType>
    </xsd:element>
    <xsd:element name="CollabObjetResume" ma:index="3" nillable="true" ma:displayName="Objet - Résumé" ma:internalName="CollabObjetResume" ma:readOnly="false">
      <xsd:simpleType>
        <xsd:restriction base="dms:Note"/>
      </xsd:simpleType>
    </xsd:element>
    <xsd:element name="CollabEnVigueur" ma:index="8" nillable="true" ma:displayName="En vigueur" ma:default="1" ma:internalName="CollabEnVigueur" ma:readOnly="false">
      <xsd:simpleType>
        <xsd:restriction base="dms:Boolean"/>
      </xsd:simpleType>
    </xsd:element>
    <xsd:element name="g65f1e9585ce45a29a8379f50f13cd0c" ma:index="14" ma:taxonomy="true" ma:internalName="g65f1e9585ce45a29a8379f50f13cd0c" ma:taxonomyFieldName="CollabEmetteur" ma:displayName="Emetteur" ma:readOnly="false" ma:default="" ma:fieldId="{065f1e95-85ce-45a2-9a83-79f50f13cd0c}" ma:taxonomyMulti="true" ma:sspId="ea6c1742-5521-40b5-9022-00c35f6f2763" ma:termSetId="b0eb54bb-5d02-4f03-af81-45912abcbe3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5" nillable="true" ma:displayName="Taxonomy Catch All Column" ma:hidden="true" ma:list="{2fcd52ac-d771-4543-96ea-276209a03e87}" ma:internalName="TaxCatchAll" ma:showField="CatchAllData" ma:web="98091354-8d82-4ad1-b5dd-6b09eb5ff1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6" nillable="true" ma:displayName="Taxonomy Catch All Column1" ma:hidden="true" ma:list="{2fcd52ac-d771-4543-96ea-276209a03e87}" ma:internalName="TaxCatchAllLabel" ma:readOnly="true" ma:showField="CatchAllDataLabel" ma:web="98091354-8d82-4ad1-b5dd-6b09eb5ff1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130d52-d7c5-4e9c-ae1e-8e8e5c28245c" elementFormDefault="qualified">
    <xsd:import namespace="http://schemas.microsoft.com/office/2006/documentManagement/types"/>
    <xsd:import namespace="http://schemas.microsoft.com/office/infopath/2007/PartnerControls"/>
    <xsd:element name="CollabExternalReferences" ma:index="4" ma:displayName="Référence" ma:internalName="CollabExternalReferences" ma:readOnly="false">
      <xsd:simpleType>
        <xsd:restriction base="dms:Text">
          <xsd:maxLength value="255"/>
        </xsd:restriction>
      </xsd:simpleType>
    </xsd:element>
    <xsd:element name="CollabDate" ma:index="5" ma:displayName="Date édition" ma:format="DateOnly" ma:LCID="1036" ma:internalName="CollabDate" ma:readOnly="false">
      <xsd:simpleType>
        <xsd:restriction base="dms:DateTime"/>
      </xsd:simpleType>
    </xsd:element>
    <xsd:element name="CollabComments" ma:index="7" nillable="true" ma:displayName="Observation(s)" ma:internalName="CollabComments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2" ma:displayName="Type de contenu"/>
        <xsd:element ref="dc:title" maxOccurs="1" ma:index="2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llabComments xmlns="91130d52-d7c5-4e9c-ae1e-8e8e5c28245c" xsi:nil="true"/>
    <CollabTypeDocument xmlns="98091354-8d82-4ad1-b5dd-6b09eb5ff196">Procédure</CollabTypeDocument>
    <CollabDate xmlns="91130d52-d7c5-4e9c-ae1e-8e8e5c28245c">2023-05-16T22:00:00+00:00</CollabDate>
    <CollabObjetResume xmlns="98091354-8d82-4ad1-b5dd-6b09eb5ff196" xsi:nil="true"/>
    <g65f1e9585ce45a29a8379f50f13cd0c xmlns="98091354-8d82-4ad1-b5dd-6b09eb5ff196">
      <Terms xmlns="http://schemas.microsoft.com/office/infopath/2007/PartnerControls">
        <TermInfo xmlns="http://schemas.microsoft.com/office/infopath/2007/PartnerControls">
          <TermName xmlns="http://schemas.microsoft.com/office/infopath/2007/PartnerControls">DCOM</TermName>
          <TermId xmlns="http://schemas.microsoft.com/office/infopath/2007/PartnerControls">5d454b4e-7aaa-470d-be17-032317e26456</TermId>
        </TermInfo>
      </Terms>
    </g65f1e9585ce45a29a8379f50f13cd0c>
    <TaxCatchAll xmlns="98091354-8d82-4ad1-b5dd-6b09eb5ff196">
      <Value>16</Value>
    </TaxCatchAll>
    <CollabExternalReferences xmlns="91130d52-d7c5-4e9c-ae1e-8e8e5c28245c">Masque-de-presentation-Poppins-PPTX</CollabExternalReferences>
    <CollabEnVigueur xmlns="98091354-8d82-4ad1-b5dd-6b09eb5ff196">true</CollabEnVigueur>
  </documentManagement>
</p:properties>
</file>

<file path=customXml/itemProps1.xml><?xml version="1.0" encoding="utf-8"?>
<ds:datastoreItem xmlns:ds="http://schemas.openxmlformats.org/officeDocument/2006/customXml" ds:itemID="{4C073848-9A95-4BC6-BAFE-D8608551CC6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AED3ED2-6056-4B83-8240-AF7E9CD652DF}">
  <ds:schemaRefs>
    <ds:schemaRef ds:uri="91130d52-d7c5-4e9c-ae1e-8e8e5c28245c"/>
    <ds:schemaRef ds:uri="98091354-8d82-4ad1-b5dd-6b09eb5ff19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466022F-324B-45B8-A0D1-844D0C3E1411}">
  <ds:schemaRefs>
    <ds:schemaRef ds:uri="91130d52-d7c5-4e9c-ae1e-8e8e5c28245c"/>
    <ds:schemaRef ds:uri="98091354-8d82-4ad1-b5dd-6b09eb5ff196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PPT-CEA final-V6 Poppins</Template>
  <Application>Microsoft Office PowerPoint</Application>
  <PresentationFormat>Grand écran</PresentationFormat>
  <Slides>51</Slides>
  <Notes>49</Notes>
  <HiddenSlides>0</HiddenSlide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51</vt:i4>
      </vt:variant>
    </vt:vector>
  </HeadingPairs>
  <TitlesOfParts>
    <vt:vector size="52" baseType="lpstr">
      <vt:lpstr>Thème Office</vt:lpstr>
      <vt:lpstr>Présentation PowerPoint</vt:lpstr>
      <vt:lpstr>Motivation : the island of stability</vt:lpstr>
      <vt:lpstr>Motivation : the island of stability</vt:lpstr>
      <vt:lpstr>MNT : a complementary mechanism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Thank you for your attention</vt:lpstr>
      <vt:lpstr>Island of stability</vt:lpstr>
      <vt:lpstr>Hot vs Cold fusion</vt:lpstr>
      <vt:lpstr>Future discoveries with fusion</vt:lpstr>
      <vt:lpstr>Predictions : SHE</vt:lpstr>
      <vt:lpstr>Predictions : N=126</vt:lpstr>
      <vt:lpstr>MNT vs Fragmentation</vt:lpstr>
      <vt:lpstr>AGFA GFS</vt:lpstr>
      <vt:lpstr>Magnetic rigidity : models</vt:lpstr>
      <vt:lpstr>Poisson distribution</vt:lpstr>
      <vt:lpstr>GS : efficiency</vt:lpstr>
      <vt:lpstr>Gating efficiency</vt:lpstr>
      <vt:lpstr>AGFA : Transmission</vt:lpstr>
      <vt:lpstr>Assumptions :</vt:lpstr>
      <vt:lpstr>Présentation PowerPoint</vt:lpstr>
      <vt:lpstr>U-like nuclei selection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MNT at KISS</vt:lpstr>
      <vt:lpstr>Présentation PowerPoint</vt:lpstr>
      <vt:lpstr>Présentation PowerPoint</vt:lpstr>
      <vt:lpstr>Présentation PowerPoint</vt:lpstr>
      <vt:lpstr>Near barrier reactions </vt:lpstr>
      <vt:lpstr>Angular distribution</vt:lpstr>
      <vt:lpstr>Models for comparison:</vt:lpstr>
    </vt:vector>
  </TitlesOfParts>
  <Manager/>
  <Company>CEA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Masque-de-presentation-Poppins-PPTX</dc:title>
  <dc:subject/>
  <dc:creator>HARTMANN Marion</dc:creator>
  <cp:keywords/>
  <dc:description/>
  <cp:revision>134</cp:revision>
  <cp:lastPrinted>2025-09-19T15:31:31Z</cp:lastPrinted>
  <dcterms:created xsi:type="dcterms:W3CDTF">2023-02-14T14:24:13Z</dcterms:created>
  <dcterms:modified xsi:type="dcterms:W3CDTF">2026-09-04T13:16:53Z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0x010100108A61D7BE634F76874FDC084DD0BD15009E39C29C26594BAC90AC8ED3FDFD77E000BCE28098BA0F0B45BA4517838BD1AEEF</vt:lpwstr>
  </property>
  <property fmtid="{D5CDD505-2E9C-101B-9397-08002B2CF9AE}" pid="3" name="CollabXmlContent">
    <vt:lpwstr>&lt;CollabItems&gt;_x000d_
  &lt;CollabItem&gt;_x000d_
    &lt;FileLeafRef&gt;Masque-de-presentation-Poppins-PPTX.pptx&lt;/FileLeafRef&gt;_x000d_
    &lt;Title&gt;Masque-de-presentation-Poppins-PPTX&lt;/Title&gt;_x000d_
    &lt;CollabTypeDocument&gt;Procédure&lt;/CollabTypeDocument&gt;_x000d_
    &lt;CollabObjetResume /&gt;_x000d_
    &lt;CollabExternalReferences&gt;Masque-de-presentation-Poppins-PPTX&lt;/CollabExternalReferences&gt;_x000d_
    &lt;CollabDate&gt;17/05/2023&lt;/CollabDate&gt;_x000d_
    &lt;CollabEmetteur&gt;DCOM|&lt;/CollabEmetteur&gt;_x000d_
    &lt;CollabComments /&gt;_x000d_
    &lt;CollabEnVigueur&gt;true&lt;/CollabEnVigueur&gt;_x000d_
    &lt;ContentType&gt;Document référentiel&lt;/ContentType&gt;_x000d_
    &lt;Created&gt;17/05/2023&lt;/Created&gt;_x000d_
    &lt;Author&gt;ANDRE-DAVID Francine&lt;/Author&gt;_x000d_
    &lt;Modified&gt;17/05/2023&lt;/Modified&gt;_x000d_
    &lt;Editor&gt;ANDRE-DAVID Francine&lt;/Editor&gt;_x000d_
    &lt;DocIcon&gt;pptx&lt;/DocIcon&gt;_x000d_
    &lt;EncodedAbsUrl&gt;https://referentiel-fonctionnel.intra.cea.fr/communication/Documents%20partages/Chartes%20graphiques/Présentation%20du%20CEA/En%20vigueur/Masque-de-presentation-Poppins-PPTX.pptx&lt;/EncodedAbsUrl&gt;_x000d_
    &lt;FileSizeDisplay&gt;5154093&lt;/FileSizeDisplay&gt;_x000d_
    &lt;_UIVersionString&gt;1.0&lt;/_UIVersionString&gt;_x000d_
  &lt;/CollabItem&gt;_x000d_
&lt;/CollabItems&gt;</vt:lpwstr>
  </property>
  <property fmtid="{D5CDD505-2E9C-101B-9397-08002B2CF9AE}" pid="4" name="IsCollabDocument">
    <vt:bool>true</vt:bool>
  </property>
  <property fmtid="{D5CDD505-2E9C-101B-9397-08002B2CF9AE}" pid="5" name="CollabEmetteur">
    <vt:lpwstr>16;#DCOM|5d454b4e-7aaa-470d-be17-032317e26456</vt:lpwstr>
  </property>
  <property fmtid="{D5CDD505-2E9C-101B-9397-08002B2CF9AE}" pid="6" name="I2ICODE">
    <vt:lpwstr>COLLAB</vt:lpwstr>
  </property>
  <property fmtid="{D5CDD505-2E9C-101B-9397-08002B2CF9AE}" pid="7" name="WebApplicationID">
    <vt:lpwstr>bb36ce6d-0f69-46d8-b0d4-d9bf5a87d995</vt:lpwstr>
  </property>
  <property fmtid="{D5CDD505-2E9C-101B-9397-08002B2CF9AE}" pid="8" name="I2ISITECODE">
    <vt:lpwstr/>
  </property>
</Properties>
</file>