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9" r:id="rId3"/>
    <p:sldId id="297" r:id="rId4"/>
    <p:sldId id="298" r:id="rId5"/>
    <p:sldId id="259" r:id="rId6"/>
    <p:sldId id="299" r:id="rId7"/>
    <p:sldId id="311" r:id="rId8"/>
    <p:sldId id="263" r:id="rId9"/>
    <p:sldId id="266" r:id="rId10"/>
    <p:sldId id="269" r:id="rId11"/>
    <p:sldId id="270" r:id="rId12"/>
    <p:sldId id="271" r:id="rId13"/>
    <p:sldId id="277" r:id="rId14"/>
    <p:sldId id="289" r:id="rId15"/>
    <p:sldId id="312" r:id="rId16"/>
    <p:sldId id="284" r:id="rId17"/>
    <p:sldId id="318" r:id="rId18"/>
    <p:sldId id="280" r:id="rId19"/>
    <p:sldId id="294" r:id="rId20"/>
    <p:sldId id="308" r:id="rId21"/>
    <p:sldId id="291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542" y="67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947294-51AE-47F0-9E3B-E60CE3AA8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B6BB0A-5031-43DC-8B51-31581422E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DA9CEA-2403-49F6-984B-B96BF7E5B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3D21D3-8AA5-42ED-B4E3-A349F4C9F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AD5903-A102-43C6-AE9F-DB5AA8086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14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E6AB7-C164-4A39-A0F4-E24993509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0F1FE4-20D6-493C-A641-7081C1EDB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5B7B3B-2ED4-4683-BE7F-8E9DF9EC5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C757F9-93A2-447E-A85E-765288A47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B9A3E9-BD10-4142-8F3B-5752CB93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54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5AF7339-8FC1-46CF-9F74-B0F7A5E0A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5636F4-1E8B-482B-AAB2-833A841C7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FEA2FB-07B1-4FCD-BAE6-E19EB3D88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E3F69F-2A3D-424F-833E-D658BF2B8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040FCD-01DE-4F87-AF1E-EC19881BD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65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 - Stylis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 hidden="1"/>
          <p:cNvSpPr/>
          <p:nvPr/>
        </p:nvSpPr>
        <p:spPr>
          <a:xfrm>
            <a:off x="0" y="0"/>
            <a:ext cx="12189960" cy="102384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2" name="Rectangle 14" hidden="1"/>
          <p:cNvSpPr/>
          <p:nvPr/>
        </p:nvSpPr>
        <p:spPr>
          <a:xfrm>
            <a:off x="0" y="6311880"/>
            <a:ext cx="12189960" cy="56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2"/>
              </a:solidFill>
              <a:latin typeface="Aptos"/>
            </a:endParaRPr>
          </a:p>
        </p:txBody>
      </p:sp>
      <p:sp>
        <p:nvSpPr>
          <p:cNvPr id="13" name="Document 9"/>
          <p:cNvSpPr/>
          <p:nvPr/>
        </p:nvSpPr>
        <p:spPr>
          <a:xfrm>
            <a:off x="0" y="0"/>
            <a:ext cx="12189960" cy="4292280"/>
          </a:xfrm>
          <a:prstGeom prst="flowChartDocumen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 dirty="0">
              <a:solidFill>
                <a:schemeClr val="lt1"/>
              </a:solidFill>
              <a:latin typeface="Aptos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02320"/>
            <a:ext cx="9141840" cy="281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6000" b="1" strike="noStrike" spc="-1">
                <a:solidFill>
                  <a:schemeClr val="accent1"/>
                </a:solidFill>
                <a:latin typeface="Aptos Display"/>
              </a:rPr>
              <a:t>Haga clic para modificar el estilo de título del patrón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523880" y="5628240"/>
            <a:ext cx="9141840" cy="1109880"/>
            <a:chOff x="1523880" y="5628240"/>
            <a:chExt cx="9141840" cy="1109880"/>
          </a:xfrm>
        </p:grpSpPr>
        <p:pic>
          <p:nvPicPr>
            <p:cNvPr id="16" name="Picture 10" descr="The Spanish National Research Council (CSIC) | Heritage Research Hub"/>
            <p:cNvPicPr/>
            <p:nvPr/>
          </p:nvPicPr>
          <p:blipFill>
            <a:blip r:embed="rId2"/>
            <a:stretch/>
          </p:blipFill>
          <p:spPr>
            <a:xfrm>
              <a:off x="1523880" y="5773680"/>
              <a:ext cx="3182040" cy="818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7" name="Picture 12" descr="Instituto de Estructura de la Materia IEM-CSIC - YouTube"/>
            <p:cNvPicPr/>
            <p:nvPr/>
          </p:nvPicPr>
          <p:blipFill>
            <a:blip r:embed="rId3"/>
            <a:stretch/>
          </p:blipFill>
          <p:spPr>
            <a:xfrm>
              <a:off x="7985520" y="5769000"/>
              <a:ext cx="786600" cy="827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" name="Picture 2" descr="IBFG CSIC-USAL – Instituto de Biología Funcional y Genómica"/>
            <p:cNvPicPr/>
            <p:nvPr/>
          </p:nvPicPr>
          <p:blipFill>
            <a:blip r:embed="rId4"/>
            <a:srcRect l="34684" t="28039" r="33789" b="28646"/>
            <a:stretch/>
          </p:blipFill>
          <p:spPr>
            <a:xfrm>
              <a:off x="5627160" y="5628240"/>
              <a:ext cx="1436760" cy="1109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" name="Picture 8" descr="A diagram of a nuclear experiment&#10;&#10;AI-generated content may be incorrect."/>
            <p:cNvPicPr/>
            <p:nvPr/>
          </p:nvPicPr>
          <p:blipFill>
            <a:blip r:embed="rId5"/>
            <a:srcRect r="15274" b="23978"/>
            <a:stretch/>
          </p:blipFill>
          <p:spPr>
            <a:xfrm>
              <a:off x="9693360" y="5725800"/>
              <a:ext cx="972360" cy="91476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72403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8"/>
          <p:cNvSpPr/>
          <p:nvPr/>
        </p:nvSpPr>
        <p:spPr>
          <a:xfrm>
            <a:off x="0" y="0"/>
            <a:ext cx="12189960" cy="102384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68" name="Rectangle 14"/>
          <p:cNvSpPr/>
          <p:nvPr/>
        </p:nvSpPr>
        <p:spPr>
          <a:xfrm>
            <a:off x="0" y="6311880"/>
            <a:ext cx="12189960" cy="56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2"/>
              </a:solidFill>
              <a:latin typeface="Aptos"/>
            </a:endParaRPr>
          </a:p>
        </p:txBody>
      </p: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43720" y="69480"/>
            <a:ext cx="11702160" cy="94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400" b="1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dt" idx="19"/>
          </p:nvPr>
        </p:nvSpPr>
        <p:spPr>
          <a:xfrm>
            <a:off x="243720" y="6413040"/>
            <a:ext cx="247680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lt2"/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ftr" idx="20"/>
          </p:nvPr>
        </p:nvSpPr>
        <p:spPr>
          <a:xfrm>
            <a:off x="2824560" y="6413040"/>
            <a:ext cx="65408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lt2"/>
                </a:solidFill>
                <a:latin typeface="Apt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sldNum" idx="21"/>
          </p:nvPr>
        </p:nvSpPr>
        <p:spPr>
          <a:xfrm>
            <a:off x="11094840" y="6413040"/>
            <a:ext cx="85140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lt2"/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>
                <a:solidFill>
                  <a:schemeClr val="lt2"/>
                </a:solidFill>
                <a:latin typeface="Aptos"/>
              </a:rPr>
              <a:t>‹Nº›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5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005E-B8CC-4329-82CF-11D56F3B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65AF20-C072-40AB-9522-01213235C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95FDD5-646A-4ED5-86C9-0454ACF19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6BAED7-9FBD-434C-936F-336EBEC90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313F3F-F6CB-4882-B66F-4AAECCF34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85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C6B798-8DAE-4AB0-A57C-10AB4733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6FB8BC-DF95-467E-9AC0-23FD3E4F4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2615A2-4A83-4774-A48A-3717403E3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858798-66C3-43F3-90A8-D5EA61F8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9659C0-C8FE-4000-A7B9-5A8F51E6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3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17F8E3-C4B9-4CE1-A97F-1DC5941F2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3E5E17-87AA-490A-8C0E-40B890022D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2C87F4-EB09-4F3E-BAFB-3FA25B816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9A9106-F228-4C70-8328-E38832FB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EF0662-9161-4D84-84EF-52DEE4655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4A6164-2A82-4161-AEF6-1B3A227B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15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F66D1-7FA8-4546-BA9E-9F6F284D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2F56EF-6D9E-4B7B-A675-F92EE49CA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A4402F-C2BD-4EC4-968B-43FD22A1B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DA934D-4E87-4E34-A786-96C1FE065D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FD5D72-AC6E-4CA0-981A-3B167D25A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EDEEF87-35AF-4941-A415-7B450DD80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B2FBCAC-0E4A-4AE5-BFE5-FCD0FB24A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13C143-732B-4D49-A2C2-221B3755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9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F3DC2-AA49-4B63-ADD4-E09705BF9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EE804F-04FF-48ED-B999-DE2C25862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58B1CA4-0140-4E71-A935-060A6806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5D4DC8-10A7-4C14-9891-D71F146F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5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3D7EDBE-4302-4B0E-8F40-1A568475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A9FB91A-C9D0-40BF-AF7F-D65D6766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21F00B-4ABE-40DF-8267-9DF63F1B7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58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2FD60-1AE5-41FF-99F0-1D7963875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D43187-24E6-4B44-9255-6D236446E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BCF43C-F67C-46EF-B31E-0E4128D8C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767FDC-62C9-4192-B560-26558657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FF659D-602D-4737-872B-5878D7BC2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6F9B7-9E0D-45AA-B9B8-49FA0046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98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1D094-7619-444A-9663-170E200D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304AD3F-4584-427F-9D54-34ACFA1452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C3C391-A67D-4214-AE75-331327CA2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2B2580-94E2-4AA0-8C97-03A7DB3F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B44561-C05E-40C0-AABE-5AB563BA4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DFC8BD-F0E1-4475-86E3-F3F77181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47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C02499-13C8-4B7A-A4EF-CB8BF876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BD95C6-7528-4680-949D-2EFDBB3F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895728-B294-4B77-B23C-C55A11BA2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C9D6A-3532-4A01-A613-F1E3EC25940F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1173AC-949E-4C57-B76A-64F73C03D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EA84E-5141-471A-BBCD-048281797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9F32C-0270-4653-ADB4-27F8BCDA29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50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4.png"/><Relationship Id="rId7" Type="http://schemas.openxmlformats.org/officeDocument/2006/relationships/image" Target="../media/image26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jp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523880" y="1731534"/>
            <a:ext cx="9141840" cy="163296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algn="ctr"/>
            <a:r>
              <a:rPr lang="en-US" sz="3600" b="1" strike="noStrike" spc="-1" dirty="0">
                <a:solidFill>
                  <a:srgbClr val="000000"/>
                </a:solidFill>
                <a:latin typeface="Calibri"/>
              </a:rPr>
              <a:t>Exploring </a:t>
            </a:r>
            <a:r>
              <a:rPr lang="en-US" sz="3600" b="1" strike="noStrike" spc="-1" baseline="30000" dirty="0">
                <a:solidFill>
                  <a:srgbClr val="000000"/>
                </a:solidFill>
                <a:latin typeface="Calibri"/>
              </a:rPr>
              <a:t>13</a:t>
            </a:r>
            <a:r>
              <a:rPr lang="en-US" sz="3600" b="1" strike="noStrike" spc="-1" dirty="0">
                <a:solidFill>
                  <a:srgbClr val="000000"/>
                </a:solidFill>
                <a:latin typeface="Calibri"/>
              </a:rPr>
              <a:t>Be resonances with two-neutron transfer in inverse kinematics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1523880" y="3760878"/>
            <a:ext cx="9141840" cy="163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>
              <a:buNone/>
            </a:pP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Sebastián Gómez García </a:t>
            </a:r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f</a:t>
            </a: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or the IS690 collaboration</a:t>
            </a: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B35FE0BA-69E9-464C-85FE-0DEB47CD186D}"/>
              </a:ext>
            </a:extLst>
          </p:cNvPr>
          <p:cNvSpPr txBox="1">
            <a:spLocks/>
          </p:cNvSpPr>
          <p:nvPr/>
        </p:nvSpPr>
        <p:spPr>
          <a:xfrm>
            <a:off x="1098763" y="4621154"/>
            <a:ext cx="10403425" cy="163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59</a:t>
            </a:r>
            <a:r>
              <a:rPr lang="en-US" sz="3200" b="1" spc="-1" baseline="30000" dirty="0">
                <a:solidFill>
                  <a:srgbClr val="000000"/>
                </a:solidFill>
                <a:latin typeface="Calibri"/>
              </a:rPr>
              <a:t>th</a:t>
            </a:r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 Zakopane Conference on Nuclear Physics 2026</a:t>
            </a:r>
          </a:p>
          <a:p>
            <a:pPr algn="ctr"/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Extremes of the Nuclear Landscape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F7FBF-0CF4-488B-91BA-0D88774C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Improving Pentagon geometry: </a:t>
            </a:r>
            <a:r>
              <a:rPr lang="en-GB" b="1" baseline="30000" dirty="0"/>
              <a:t>22</a:t>
            </a:r>
            <a:r>
              <a:rPr lang="en-GB" b="1" dirty="0"/>
              <a:t>Ne(</a:t>
            </a:r>
            <a:r>
              <a:rPr lang="en-GB" b="1" dirty="0" err="1"/>
              <a:t>d,d</a:t>
            </a:r>
            <a:r>
              <a:rPr lang="en-GB" b="1" dirty="0"/>
              <a:t>)</a:t>
            </a:r>
            <a:r>
              <a:rPr lang="en-GB" b="1" baseline="30000" dirty="0"/>
              <a:t>22</a:t>
            </a:r>
            <a:r>
              <a:rPr lang="en-GB" b="1" dirty="0"/>
              <a:t>Ne*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2614034-2885-4692-BD47-65A36553DE2B}"/>
              </a:ext>
            </a:extLst>
          </p:cNvPr>
          <p:cNvSpPr/>
          <p:nvPr/>
        </p:nvSpPr>
        <p:spPr>
          <a:xfrm>
            <a:off x="299716" y="1408223"/>
            <a:ext cx="57322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Idea: </a:t>
            </a:r>
            <a:r>
              <a:rPr lang="en-GB" dirty="0"/>
              <a:t>Use the stable beam to improve the setup properties. Now we will be interested in reactions in the Pentagon. </a:t>
            </a:r>
            <a:r>
              <a:rPr lang="en-GB" b="1" dirty="0"/>
              <a:t>The CD</a:t>
            </a:r>
            <a:r>
              <a:rPr lang="en-GB" b="1" baseline="-25000" dirty="0"/>
              <a:t>2 </a:t>
            </a:r>
            <a:r>
              <a:rPr lang="en-GB" b="1" dirty="0"/>
              <a:t>target </a:t>
            </a:r>
            <a:r>
              <a:rPr lang="en-GB" dirty="0"/>
              <a:t>is perfect for the thickness and deuteron.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63A657-F942-477D-817A-0A7C4FF1B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sp>
        <p:nvSpPr>
          <p:cNvPr id="19" name="Arco 18">
            <a:extLst>
              <a:ext uri="{FF2B5EF4-FFF2-40B4-BE49-F238E27FC236}">
                <a16:creationId xmlns:a16="http://schemas.microsoft.com/office/drawing/2014/main" id="{C83AB455-FD42-40AA-B775-D6126D25D308}"/>
              </a:ext>
            </a:extLst>
          </p:cNvPr>
          <p:cNvSpPr/>
          <p:nvPr/>
        </p:nvSpPr>
        <p:spPr>
          <a:xfrm rot="20006195">
            <a:off x="2617459" y="3043447"/>
            <a:ext cx="4769715" cy="249735"/>
          </a:xfrm>
          <a:prstGeom prst="arc">
            <a:avLst>
              <a:gd name="adj1" fmla="val 12513307"/>
              <a:gd name="adj2" fmla="val 21568131"/>
            </a:avLst>
          </a:prstGeom>
          <a:ln w="508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13691F-95BA-0CAA-FE87-1E4BC45AC23D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659EDB3-3EB1-4EEF-BAF0-14304E0DC7F2}"/>
              </a:ext>
            </a:extLst>
          </p:cNvPr>
          <p:cNvGrpSpPr/>
          <p:nvPr/>
        </p:nvGrpSpPr>
        <p:grpSpPr>
          <a:xfrm>
            <a:off x="6104033" y="4219295"/>
            <a:ext cx="5616427" cy="1841870"/>
            <a:chOff x="6196582" y="921403"/>
            <a:chExt cx="5616427" cy="1841870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6709EC34-271C-4AC0-AF99-283C7B19D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96582" y="1352449"/>
              <a:ext cx="5616427" cy="624894"/>
            </a:xfrm>
            <a:prstGeom prst="rect">
              <a:avLst/>
            </a:prstGeom>
          </p:spPr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2F2D581-958A-4200-9EA2-D2579C5B8094}"/>
                </a:ext>
              </a:extLst>
            </p:cNvPr>
            <p:cNvSpPr txBox="1"/>
            <p:nvPr/>
          </p:nvSpPr>
          <p:spPr>
            <a:xfrm>
              <a:off x="8129667" y="921403"/>
              <a:ext cx="30731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 = </a:t>
              </a:r>
              <a:r>
                <a:rPr lang="en-GB" baseline="30000" dirty="0"/>
                <a:t>22</a:t>
              </a:r>
              <a:r>
                <a:rPr lang="en-GB" dirty="0"/>
                <a:t>Ne, X = d, Y =</a:t>
              </a:r>
              <a:r>
                <a:rPr lang="en-GB" baseline="30000" dirty="0"/>
                <a:t> 22</a:t>
              </a:r>
              <a:r>
                <a:rPr lang="en-GB" dirty="0"/>
                <a:t>Ne , b = d  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DFA9B3D9-3101-4BE9-8536-47FD104CB801}"/>
                </a:ext>
              </a:extLst>
            </p:cNvPr>
            <p:cNvSpPr/>
            <p:nvPr/>
          </p:nvSpPr>
          <p:spPr>
            <a:xfrm>
              <a:off x="8284942" y="2178498"/>
              <a:ext cx="25923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3200" b="1" baseline="30000" dirty="0"/>
                <a:t>22</a:t>
              </a:r>
              <a:r>
                <a:rPr lang="en-GB" sz="3200" b="1" dirty="0"/>
                <a:t>Ne(</a:t>
              </a:r>
              <a:r>
                <a:rPr lang="en-GB" sz="3200" b="1" dirty="0" err="1"/>
                <a:t>d,d</a:t>
              </a:r>
              <a:r>
                <a:rPr lang="en-GB" sz="3200" b="1" dirty="0"/>
                <a:t>)</a:t>
              </a:r>
              <a:r>
                <a:rPr lang="en-GB" sz="3200" b="1" baseline="30000" dirty="0"/>
                <a:t>22</a:t>
              </a:r>
              <a:r>
                <a:rPr lang="en-GB" sz="3200" b="1" dirty="0"/>
                <a:t>Ne </a:t>
              </a:r>
              <a:endParaRPr lang="en-GB" sz="3200" dirty="0"/>
            </a:p>
          </p:txBody>
        </p:sp>
      </p:grpSp>
      <p:sp>
        <p:nvSpPr>
          <p:cNvPr id="24" name="Signo de multiplicación 23">
            <a:extLst>
              <a:ext uri="{FF2B5EF4-FFF2-40B4-BE49-F238E27FC236}">
                <a16:creationId xmlns:a16="http://schemas.microsoft.com/office/drawing/2014/main" id="{4EAFDD80-7B0F-4D23-931A-F3DE69158D36}"/>
              </a:ext>
            </a:extLst>
          </p:cNvPr>
          <p:cNvSpPr/>
          <p:nvPr/>
        </p:nvSpPr>
        <p:spPr>
          <a:xfrm>
            <a:off x="5745102" y="4436868"/>
            <a:ext cx="1078454" cy="105183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Signo de multiplicación 24">
            <a:extLst>
              <a:ext uri="{FF2B5EF4-FFF2-40B4-BE49-F238E27FC236}">
                <a16:creationId xmlns:a16="http://schemas.microsoft.com/office/drawing/2014/main" id="{6F90FCAB-3815-474E-887C-DD68D49A77D1}"/>
              </a:ext>
            </a:extLst>
          </p:cNvPr>
          <p:cNvSpPr/>
          <p:nvPr/>
        </p:nvSpPr>
        <p:spPr>
          <a:xfrm>
            <a:off x="7793374" y="4508024"/>
            <a:ext cx="1671185" cy="97352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7257FC5D-9945-4347-885A-09BBBBBD1580}"/>
              </a:ext>
            </a:extLst>
          </p:cNvPr>
          <p:cNvSpPr/>
          <p:nvPr/>
        </p:nvSpPr>
        <p:spPr>
          <a:xfrm>
            <a:off x="9728816" y="4230788"/>
            <a:ext cx="321802" cy="152799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C5045D50-0774-40F1-8533-9BA3E158665E}"/>
              </a:ext>
            </a:extLst>
          </p:cNvPr>
          <p:cNvSpPr/>
          <p:nvPr/>
        </p:nvSpPr>
        <p:spPr>
          <a:xfrm rot="19973291">
            <a:off x="5063356" y="2145218"/>
            <a:ext cx="1823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Excitation Energy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36F4E7B-D998-43F7-8B46-BD6F0A12BECF}"/>
              </a:ext>
            </a:extLst>
          </p:cNvPr>
          <p:cNvGrpSpPr/>
          <p:nvPr/>
        </p:nvGrpSpPr>
        <p:grpSpPr>
          <a:xfrm>
            <a:off x="7238367" y="1045466"/>
            <a:ext cx="4734891" cy="2931175"/>
            <a:chOff x="7238367" y="1045466"/>
            <a:chExt cx="4734891" cy="2931175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8541999C-BD99-4E69-9DFC-0B77F8E3CE02}"/>
                </a:ext>
              </a:extLst>
            </p:cNvPr>
            <p:cNvGrpSpPr/>
            <p:nvPr/>
          </p:nvGrpSpPr>
          <p:grpSpPr>
            <a:xfrm>
              <a:off x="7313761" y="1045466"/>
              <a:ext cx="4659497" cy="2931175"/>
              <a:chOff x="7313761" y="1045466"/>
              <a:chExt cx="4659497" cy="2931175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6389355C-24D0-4261-A720-141C97E9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71481" y="1045466"/>
                <a:ext cx="3734123" cy="2613886"/>
              </a:xfrm>
              <a:prstGeom prst="rect">
                <a:avLst/>
              </a:prstGeom>
            </p:spPr>
          </p:pic>
          <p:grpSp>
            <p:nvGrpSpPr>
              <p:cNvPr id="29" name="Grupo 28">
                <a:extLst>
                  <a:ext uri="{FF2B5EF4-FFF2-40B4-BE49-F238E27FC236}">
                    <a16:creationId xmlns:a16="http://schemas.microsoft.com/office/drawing/2014/main" id="{699C1868-4191-461D-B794-E45C048CCD20}"/>
                  </a:ext>
                </a:extLst>
              </p:cNvPr>
              <p:cNvGrpSpPr/>
              <p:nvPr/>
            </p:nvGrpSpPr>
            <p:grpSpPr>
              <a:xfrm>
                <a:off x="7313761" y="1204054"/>
                <a:ext cx="4659497" cy="2772587"/>
                <a:chOff x="7313761" y="1204054"/>
                <a:chExt cx="4659497" cy="2772587"/>
              </a:xfrm>
            </p:grpSpPr>
            <p:sp>
              <p:nvSpPr>
                <p:cNvPr id="10" name="Rectángulo 9">
                  <a:extLst>
                    <a:ext uri="{FF2B5EF4-FFF2-40B4-BE49-F238E27FC236}">
                      <a16:creationId xmlns:a16="http://schemas.microsoft.com/office/drawing/2014/main" id="{EB78C846-90CD-4D4E-847B-B4CA8EB8CCA5}"/>
                    </a:ext>
                  </a:extLst>
                </p:cNvPr>
                <p:cNvSpPr/>
                <p:nvPr/>
              </p:nvSpPr>
              <p:spPr>
                <a:xfrm>
                  <a:off x="7313761" y="3607309"/>
                  <a:ext cx="461030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dirty="0"/>
                    <a:t>Excitation Energy Deuteron </a:t>
                  </a:r>
                  <a:r>
                    <a:rPr lang="en-US" b="1" dirty="0"/>
                    <a:t>θ ≈ 58º</a:t>
                  </a:r>
                  <a:r>
                    <a:rPr lang="en-GB" dirty="0"/>
                    <a:t> Telescope 1</a:t>
                  </a:r>
                </a:p>
              </p:txBody>
            </p:sp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319EBD5C-18A0-49B0-8874-6C6E91A0C8EE}"/>
                    </a:ext>
                  </a:extLst>
                </p:cNvPr>
                <p:cNvSpPr/>
                <p:nvPr/>
              </p:nvSpPr>
              <p:spPr>
                <a:xfrm>
                  <a:off x="9858064" y="1204054"/>
                  <a:ext cx="211519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>
                      <a:solidFill>
                        <a:srgbClr val="FF0000"/>
                      </a:solidFill>
                    </a:rPr>
                    <a:t>Clearly not </a:t>
                  </a:r>
                  <a:r>
                    <a:rPr lang="en-GB" b="1" dirty="0" err="1">
                      <a:solidFill>
                        <a:srgbClr val="FF0000"/>
                      </a:solidFill>
                    </a:rPr>
                    <a:t>centered</a:t>
                  </a:r>
                  <a:endParaRPr lang="en-GB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E31F3B9F-2BA1-4F42-885C-B5FFCFF646EE}"/>
                </a:ext>
              </a:extLst>
            </p:cNvPr>
            <p:cNvSpPr/>
            <p:nvPr/>
          </p:nvSpPr>
          <p:spPr>
            <a:xfrm rot="16200000">
              <a:off x="6486677" y="2047293"/>
              <a:ext cx="187271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/>
                <a:t>Counts / 50 keV</a:t>
              </a:r>
              <a:endParaRPr lang="en-GB" dirty="0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A9D1332-06E3-470F-A4E8-3F43F3C0CEB7}"/>
              </a:ext>
            </a:extLst>
          </p:cNvPr>
          <p:cNvGrpSpPr/>
          <p:nvPr/>
        </p:nvGrpSpPr>
        <p:grpSpPr>
          <a:xfrm>
            <a:off x="355836" y="2746684"/>
            <a:ext cx="4189673" cy="3031572"/>
            <a:chOff x="355836" y="2746684"/>
            <a:chExt cx="4189673" cy="3031572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EB9BC043-4A73-4A53-A379-DE0EFEF27DBB}"/>
                </a:ext>
              </a:extLst>
            </p:cNvPr>
            <p:cNvGrpSpPr/>
            <p:nvPr/>
          </p:nvGrpSpPr>
          <p:grpSpPr>
            <a:xfrm>
              <a:off x="355836" y="2746684"/>
              <a:ext cx="4189673" cy="3031572"/>
              <a:chOff x="355836" y="2746684"/>
              <a:chExt cx="4189673" cy="3031572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6FC9EBB2-4BF1-4939-8A3E-38A4E72B19E3}"/>
                  </a:ext>
                </a:extLst>
              </p:cNvPr>
              <p:cNvSpPr/>
              <p:nvPr/>
            </p:nvSpPr>
            <p:spPr>
              <a:xfrm>
                <a:off x="1004155" y="5408924"/>
                <a:ext cx="35413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Banana Strip P6 </a:t>
                </a:r>
                <a:r>
                  <a:rPr lang="en-US" b="1" dirty="0"/>
                  <a:t>θ ≈ 58º</a:t>
                </a:r>
                <a:r>
                  <a:rPr lang="en-GB" dirty="0"/>
                  <a:t> Telescope 1</a:t>
                </a:r>
              </a:p>
            </p:txBody>
          </p:sp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726EAB4D-BA76-423B-AC86-B4A7CED580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836" y="2746684"/>
                <a:ext cx="4175704" cy="2703093"/>
              </a:xfrm>
              <a:prstGeom prst="rect">
                <a:avLst/>
              </a:prstGeom>
            </p:spPr>
          </p:pic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E4A9ED1F-C76F-4155-9D8A-46BBD62FF9B9}"/>
                </a:ext>
              </a:extLst>
            </p:cNvPr>
            <p:cNvSpPr txBox="1"/>
            <p:nvPr/>
          </p:nvSpPr>
          <p:spPr>
            <a:xfrm>
              <a:off x="1116292" y="4269608"/>
              <a:ext cx="538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d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999A37E-6667-42ED-883E-CF32469ED1DD}"/>
                </a:ext>
              </a:extLst>
            </p:cNvPr>
            <p:cNvSpPr txBox="1"/>
            <p:nvPr/>
          </p:nvSpPr>
          <p:spPr>
            <a:xfrm>
              <a:off x="978921" y="4469934"/>
              <a:ext cx="538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p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B563E3B2-97C0-4080-A3F1-30200EEFCA10}"/>
                </a:ext>
              </a:extLst>
            </p:cNvPr>
            <p:cNvSpPr txBox="1"/>
            <p:nvPr/>
          </p:nvSpPr>
          <p:spPr>
            <a:xfrm>
              <a:off x="1885382" y="2916871"/>
              <a:ext cx="380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/>
                <a:t>α</a:t>
              </a:r>
              <a:endParaRPr lang="en-GB" b="1" dirty="0"/>
            </a:p>
          </p:txBody>
        </p:sp>
      </p:grpSp>
      <p:sp>
        <p:nvSpPr>
          <p:cNvPr id="14" name="Elipse 13">
            <a:extLst>
              <a:ext uri="{FF2B5EF4-FFF2-40B4-BE49-F238E27FC236}">
                <a16:creationId xmlns:a16="http://schemas.microsoft.com/office/drawing/2014/main" id="{C1F47D4B-3783-4380-A9B1-2AD7E1419D41}"/>
              </a:ext>
            </a:extLst>
          </p:cNvPr>
          <p:cNvSpPr/>
          <p:nvPr/>
        </p:nvSpPr>
        <p:spPr>
          <a:xfrm rot="1156092">
            <a:off x="1316120" y="4807754"/>
            <a:ext cx="1097773" cy="2714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85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  <p:bldP spid="25" grpId="0" animBg="1"/>
      <p:bldP spid="26" grpId="0" animBg="1"/>
      <p:bldP spid="27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827F9A-9F2C-4B22-90BE-E799AD3AD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Improving Pentagon geometry: </a:t>
            </a:r>
            <a:r>
              <a:rPr lang="en-GB" b="1" baseline="30000" dirty="0"/>
              <a:t>22</a:t>
            </a:r>
            <a:r>
              <a:rPr lang="en-GB" b="1" dirty="0"/>
              <a:t>Ne(</a:t>
            </a:r>
            <a:r>
              <a:rPr lang="en-GB" b="1" dirty="0" err="1"/>
              <a:t>d,d</a:t>
            </a:r>
            <a:r>
              <a:rPr lang="en-GB" b="1" dirty="0"/>
              <a:t>)</a:t>
            </a:r>
            <a:r>
              <a:rPr lang="en-GB" b="1" baseline="30000" dirty="0"/>
              <a:t>22</a:t>
            </a:r>
            <a:r>
              <a:rPr lang="en-GB" b="1" dirty="0"/>
              <a:t>Ne* </a:t>
            </a:r>
            <a:endParaRPr lang="en-GB" dirty="0"/>
          </a:p>
        </p:txBody>
      </p:sp>
      <p:sp>
        <p:nvSpPr>
          <p:cNvPr id="8" name="Arco 7">
            <a:extLst>
              <a:ext uri="{FF2B5EF4-FFF2-40B4-BE49-F238E27FC236}">
                <a16:creationId xmlns:a16="http://schemas.microsoft.com/office/drawing/2014/main" id="{90F0B1C5-D9DA-4506-A32D-D2A641ED4555}"/>
              </a:ext>
            </a:extLst>
          </p:cNvPr>
          <p:cNvSpPr/>
          <p:nvPr/>
        </p:nvSpPr>
        <p:spPr>
          <a:xfrm rot="20652552">
            <a:off x="1002153" y="2397941"/>
            <a:ext cx="7498882" cy="714252"/>
          </a:xfrm>
          <a:prstGeom prst="arc">
            <a:avLst>
              <a:gd name="adj1" fmla="val 11184823"/>
              <a:gd name="adj2" fmla="val 21188453"/>
            </a:avLst>
          </a:prstGeom>
          <a:ln w="508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899067CA-5462-25A8-18F5-43DCBD69FA17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FDC26EF4-2A0A-4027-90F5-6A3B91CBB9D7}"/>
              </a:ext>
            </a:extLst>
          </p:cNvPr>
          <p:cNvGrpSpPr/>
          <p:nvPr/>
        </p:nvGrpSpPr>
        <p:grpSpPr>
          <a:xfrm>
            <a:off x="7562553" y="3735598"/>
            <a:ext cx="4873468" cy="2586992"/>
            <a:chOff x="8623156" y="3851804"/>
            <a:chExt cx="5222675" cy="2851999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8D81277-9AA1-4906-82F1-1010B3C35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9800" y="3894958"/>
              <a:ext cx="3521670" cy="2543684"/>
            </a:xfrm>
            <a:prstGeom prst="rect">
              <a:avLst/>
            </a:prstGeom>
          </p:spPr>
        </p:pic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820024AC-1E3B-44EF-BE31-1084DA801DAC}"/>
                </a:ext>
              </a:extLst>
            </p:cNvPr>
            <p:cNvGrpSpPr/>
            <p:nvPr/>
          </p:nvGrpSpPr>
          <p:grpSpPr>
            <a:xfrm>
              <a:off x="8623156" y="3851804"/>
              <a:ext cx="5222675" cy="2851999"/>
              <a:chOff x="8623156" y="3851804"/>
              <a:chExt cx="5222675" cy="2851999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51144838-239A-4948-90A4-99E6DF560E6E}"/>
                  </a:ext>
                </a:extLst>
              </p:cNvPr>
              <p:cNvSpPr/>
              <p:nvPr/>
            </p:nvSpPr>
            <p:spPr>
              <a:xfrm>
                <a:off x="11319821" y="4054302"/>
                <a:ext cx="2526010" cy="1017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b="1" dirty="0"/>
                  <a:t>Gamma Spectrum Doppler corrected in coincidence with d</a:t>
                </a:r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35FD180C-1A47-4DA0-9863-A4A7CC00A749}"/>
                  </a:ext>
                </a:extLst>
              </p:cNvPr>
              <p:cNvSpPr/>
              <p:nvPr/>
            </p:nvSpPr>
            <p:spPr>
              <a:xfrm>
                <a:off x="10108250" y="6334471"/>
                <a:ext cx="13859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/>
                  <a:t>Energy (keV)</a:t>
                </a:r>
                <a:endParaRPr lang="en-GB" dirty="0"/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1A1284B7-58F9-46EA-B555-168CD8126CBC}"/>
                  </a:ext>
                </a:extLst>
              </p:cNvPr>
              <p:cNvSpPr txBox="1"/>
              <p:nvPr/>
            </p:nvSpPr>
            <p:spPr>
              <a:xfrm rot="16200000">
                <a:off x="7726265" y="4748695"/>
                <a:ext cx="2208144" cy="414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Counts/25 keV</a:t>
                </a:r>
              </a:p>
            </p:txBody>
          </p:sp>
        </p:grp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84AD7E84-5191-4587-9F82-11E6AE8F3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5EF5AF4E-05D2-49DF-A069-61592B0325BD}"/>
              </a:ext>
            </a:extLst>
          </p:cNvPr>
          <p:cNvSpPr/>
          <p:nvPr/>
        </p:nvSpPr>
        <p:spPr>
          <a:xfrm>
            <a:off x="8622258" y="4610768"/>
            <a:ext cx="1727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baseline="30000" dirty="0">
                <a:solidFill>
                  <a:srgbClr val="00B0F0"/>
                </a:solidFill>
              </a:rPr>
              <a:t>22</a:t>
            </a:r>
            <a:r>
              <a:rPr lang="es-ES" dirty="0">
                <a:solidFill>
                  <a:srgbClr val="00B0F0"/>
                </a:solidFill>
              </a:rPr>
              <a:t>Ne*(1274 </a:t>
            </a:r>
            <a:r>
              <a:rPr lang="es-ES" dirty="0" err="1">
                <a:solidFill>
                  <a:srgbClr val="00B0F0"/>
                </a:solidFill>
              </a:rPr>
              <a:t>keV</a:t>
            </a:r>
            <a:r>
              <a:rPr lang="es-ES" dirty="0">
                <a:solidFill>
                  <a:srgbClr val="00B0F0"/>
                </a:solidFill>
              </a:rPr>
              <a:t>)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AB99F68-80AF-471A-85C3-B54468272CB0}"/>
              </a:ext>
            </a:extLst>
          </p:cNvPr>
          <p:cNvSpPr/>
          <p:nvPr/>
        </p:nvSpPr>
        <p:spPr>
          <a:xfrm>
            <a:off x="9363129" y="4986782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baseline="30000" dirty="0">
                <a:solidFill>
                  <a:srgbClr val="FFC000"/>
                </a:solidFill>
              </a:rPr>
              <a:t>22</a:t>
            </a:r>
            <a:r>
              <a:rPr lang="es-ES" sz="1400" b="1" dirty="0">
                <a:solidFill>
                  <a:srgbClr val="FFC000"/>
                </a:solidFill>
              </a:rPr>
              <a:t>Ne*(3357 </a:t>
            </a:r>
            <a:r>
              <a:rPr lang="es-ES" sz="1400" b="1" dirty="0" err="1">
                <a:solidFill>
                  <a:srgbClr val="FFC000"/>
                </a:solidFill>
              </a:rPr>
              <a:t>keV</a:t>
            </a:r>
            <a:r>
              <a:rPr lang="es-ES" sz="1400" b="1" dirty="0">
                <a:solidFill>
                  <a:srgbClr val="FFC000"/>
                </a:solidFill>
              </a:rPr>
              <a:t>) -&gt; </a:t>
            </a:r>
            <a:r>
              <a:rPr lang="es-ES" sz="1400" b="1" baseline="30000" dirty="0">
                <a:solidFill>
                  <a:srgbClr val="FFC000"/>
                </a:solidFill>
              </a:rPr>
              <a:t>22</a:t>
            </a:r>
            <a:r>
              <a:rPr lang="es-ES" sz="1400" b="1" dirty="0">
                <a:solidFill>
                  <a:srgbClr val="FFC000"/>
                </a:solidFill>
              </a:rPr>
              <a:t>Ne*(1274 </a:t>
            </a:r>
            <a:r>
              <a:rPr lang="es-ES" sz="1400" b="1" dirty="0" err="1">
                <a:solidFill>
                  <a:srgbClr val="FFC000"/>
                </a:solidFill>
              </a:rPr>
              <a:t>keV</a:t>
            </a:r>
            <a:r>
              <a:rPr lang="es-ES" sz="1600" dirty="0">
                <a:solidFill>
                  <a:srgbClr val="FFC000"/>
                </a:solidFill>
              </a:rPr>
              <a:t>) </a:t>
            </a:r>
            <a:endParaRPr lang="en-GB" sz="1600" dirty="0">
              <a:solidFill>
                <a:srgbClr val="FFC000"/>
              </a:solidFill>
            </a:endParaRPr>
          </a:p>
        </p:txBody>
      </p:sp>
      <p:sp>
        <p:nvSpPr>
          <p:cNvPr id="39" name="Arco 38">
            <a:extLst>
              <a:ext uri="{FF2B5EF4-FFF2-40B4-BE49-F238E27FC236}">
                <a16:creationId xmlns:a16="http://schemas.microsoft.com/office/drawing/2014/main" id="{6CAC6783-7A3E-4FD8-9AB6-CED1ECF39723}"/>
              </a:ext>
            </a:extLst>
          </p:cNvPr>
          <p:cNvSpPr/>
          <p:nvPr/>
        </p:nvSpPr>
        <p:spPr>
          <a:xfrm rot="20814652">
            <a:off x="4986661" y="5047345"/>
            <a:ext cx="4296078" cy="714252"/>
          </a:xfrm>
          <a:prstGeom prst="arc">
            <a:avLst>
              <a:gd name="adj1" fmla="val 12513307"/>
              <a:gd name="adj2" fmla="val 21119656"/>
            </a:avLst>
          </a:prstGeom>
          <a:ln w="50800">
            <a:solidFill>
              <a:srgbClr val="00B0F0"/>
            </a:solidFill>
            <a:headEnd type="none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Arco 39">
            <a:extLst>
              <a:ext uri="{FF2B5EF4-FFF2-40B4-BE49-F238E27FC236}">
                <a16:creationId xmlns:a16="http://schemas.microsoft.com/office/drawing/2014/main" id="{A5A17C45-C54A-437F-84B3-1767CFDEEF5C}"/>
              </a:ext>
            </a:extLst>
          </p:cNvPr>
          <p:cNvSpPr/>
          <p:nvPr/>
        </p:nvSpPr>
        <p:spPr>
          <a:xfrm>
            <a:off x="4094032" y="4241517"/>
            <a:ext cx="7370809" cy="1812945"/>
          </a:xfrm>
          <a:prstGeom prst="arc">
            <a:avLst>
              <a:gd name="adj1" fmla="val 12127326"/>
              <a:gd name="adj2" fmla="val 21356996"/>
            </a:avLst>
          </a:prstGeom>
          <a:ln w="50800">
            <a:solidFill>
              <a:srgbClr val="FFC000"/>
            </a:solidFill>
            <a:headEnd type="none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Arco 40">
            <a:extLst>
              <a:ext uri="{FF2B5EF4-FFF2-40B4-BE49-F238E27FC236}">
                <a16:creationId xmlns:a16="http://schemas.microsoft.com/office/drawing/2014/main" id="{A2C4ABB7-171D-459D-9D80-EAF60800AB7A}"/>
              </a:ext>
            </a:extLst>
          </p:cNvPr>
          <p:cNvSpPr/>
          <p:nvPr/>
        </p:nvSpPr>
        <p:spPr>
          <a:xfrm rot="4323239">
            <a:off x="9196720" y="4464743"/>
            <a:ext cx="1180248" cy="1206774"/>
          </a:xfrm>
          <a:prstGeom prst="arc">
            <a:avLst>
              <a:gd name="adj1" fmla="val 18403482"/>
              <a:gd name="adj2" fmla="val 21446801"/>
            </a:avLst>
          </a:prstGeom>
          <a:ln w="50800">
            <a:solidFill>
              <a:srgbClr val="FFC000"/>
            </a:solidFill>
            <a:headEnd type="none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9640E73-21AD-4700-952F-B5912CAC6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709" y="1192357"/>
            <a:ext cx="2530059" cy="960203"/>
          </a:xfrm>
          <a:prstGeom prst="rect">
            <a:avLst/>
          </a:prstGeom>
        </p:spPr>
      </p:pic>
      <p:grpSp>
        <p:nvGrpSpPr>
          <p:cNvPr id="61" name="Grupo 60">
            <a:extLst>
              <a:ext uri="{FF2B5EF4-FFF2-40B4-BE49-F238E27FC236}">
                <a16:creationId xmlns:a16="http://schemas.microsoft.com/office/drawing/2014/main" id="{53802534-7988-473F-A6AF-7329C82FE5D9}"/>
              </a:ext>
            </a:extLst>
          </p:cNvPr>
          <p:cNvGrpSpPr/>
          <p:nvPr/>
        </p:nvGrpSpPr>
        <p:grpSpPr>
          <a:xfrm>
            <a:off x="4178904" y="2978378"/>
            <a:ext cx="3448266" cy="3106989"/>
            <a:chOff x="4178904" y="2978378"/>
            <a:chExt cx="3448266" cy="3106989"/>
          </a:xfrm>
        </p:grpSpPr>
        <p:cxnSp>
          <p:nvCxnSpPr>
            <p:cNvPr id="50" name="Conector recto de flecha 49">
              <a:extLst>
                <a:ext uri="{FF2B5EF4-FFF2-40B4-BE49-F238E27FC236}">
                  <a16:creationId xmlns:a16="http://schemas.microsoft.com/office/drawing/2014/main" id="{733CB244-3923-4E11-B7B4-3F72897B8540}"/>
                </a:ext>
              </a:extLst>
            </p:cNvPr>
            <p:cNvCxnSpPr>
              <a:cxnSpLocks/>
            </p:cNvCxnSpPr>
            <p:nvPr/>
          </p:nvCxnSpPr>
          <p:spPr>
            <a:xfrm>
              <a:off x="4818705" y="3537540"/>
              <a:ext cx="0" cy="1787796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88B06F57-5F38-4CED-8EB4-8FB7B2D37918}"/>
                </a:ext>
              </a:extLst>
            </p:cNvPr>
            <p:cNvGrpSpPr/>
            <p:nvPr/>
          </p:nvGrpSpPr>
          <p:grpSpPr>
            <a:xfrm>
              <a:off x="4178904" y="2978378"/>
              <a:ext cx="3448266" cy="3106989"/>
              <a:chOff x="4178904" y="2978378"/>
              <a:chExt cx="3448266" cy="3106989"/>
            </a:xfrm>
          </p:grpSpPr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09CCC6DC-A596-4FD7-BB5E-E1110AA828F9}"/>
                  </a:ext>
                </a:extLst>
              </p:cNvPr>
              <p:cNvSpPr/>
              <p:nvPr/>
            </p:nvSpPr>
            <p:spPr>
              <a:xfrm>
                <a:off x="5504643" y="3625852"/>
                <a:ext cx="6527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2082</a:t>
                </a:r>
              </a:p>
            </p:txBody>
          </p:sp>
          <p:cxnSp>
            <p:nvCxnSpPr>
              <p:cNvPr id="51" name="Conector recto de flecha 50">
                <a:extLst>
                  <a:ext uri="{FF2B5EF4-FFF2-40B4-BE49-F238E27FC236}">
                    <a16:creationId xmlns:a16="http://schemas.microsoft.com/office/drawing/2014/main" id="{B9B8A9CD-0812-4B3B-B2A4-1E81E2DE28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4643" y="3501673"/>
                <a:ext cx="0" cy="467849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Grupo 58">
                <a:extLst>
                  <a:ext uri="{FF2B5EF4-FFF2-40B4-BE49-F238E27FC236}">
                    <a16:creationId xmlns:a16="http://schemas.microsoft.com/office/drawing/2014/main" id="{E6DB66C4-2EAE-4D24-971A-71140E4DB8C5}"/>
                  </a:ext>
                </a:extLst>
              </p:cNvPr>
              <p:cNvGrpSpPr/>
              <p:nvPr/>
            </p:nvGrpSpPr>
            <p:grpSpPr>
              <a:xfrm>
                <a:off x="4178904" y="2978378"/>
                <a:ext cx="3448266" cy="3106989"/>
                <a:chOff x="4178904" y="2978378"/>
                <a:chExt cx="3448266" cy="3106989"/>
              </a:xfrm>
            </p:grpSpPr>
            <p:grpSp>
              <p:nvGrpSpPr>
                <p:cNvPr id="21" name="Grupo 20">
                  <a:extLst>
                    <a:ext uri="{FF2B5EF4-FFF2-40B4-BE49-F238E27FC236}">
                      <a16:creationId xmlns:a16="http://schemas.microsoft.com/office/drawing/2014/main" id="{45AAFBE0-ED9C-44AB-9358-FCC52358175A}"/>
                    </a:ext>
                  </a:extLst>
                </p:cNvPr>
                <p:cNvGrpSpPr/>
                <p:nvPr/>
              </p:nvGrpSpPr>
              <p:grpSpPr>
                <a:xfrm>
                  <a:off x="4178904" y="3282710"/>
                  <a:ext cx="394905" cy="2237063"/>
                  <a:chOff x="524111" y="1784738"/>
                  <a:chExt cx="521377" cy="2940097"/>
                </a:xfrm>
              </p:grpSpPr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id="{248D9FA4-2220-420E-9FF1-CD07FCAA1A44}"/>
                      </a:ext>
                    </a:extLst>
                  </p:cNvPr>
                  <p:cNvSpPr/>
                  <p:nvPr/>
                </p:nvSpPr>
                <p:spPr>
                  <a:xfrm>
                    <a:off x="628386" y="4355503"/>
                    <a:ext cx="417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/>
                      <a:t>0+</a:t>
                    </a:r>
                    <a:endParaRPr lang="es-ES" dirty="0"/>
                  </a:p>
                </p:txBody>
              </p:sp>
              <p:sp>
                <p:nvSpPr>
                  <p:cNvPr id="24" name="Rectángulo 23">
                    <a:extLst>
                      <a:ext uri="{FF2B5EF4-FFF2-40B4-BE49-F238E27FC236}">
                        <a16:creationId xmlns:a16="http://schemas.microsoft.com/office/drawing/2014/main" id="{8ED91C38-C7D7-484F-9347-DCBF0F46D837}"/>
                      </a:ext>
                    </a:extLst>
                  </p:cNvPr>
                  <p:cNvSpPr/>
                  <p:nvPr/>
                </p:nvSpPr>
                <p:spPr>
                  <a:xfrm>
                    <a:off x="628386" y="3578287"/>
                    <a:ext cx="417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/>
                      <a:t>2+</a:t>
                    </a:r>
                    <a:endParaRPr lang="es-ES" dirty="0"/>
                  </a:p>
                </p:txBody>
              </p:sp>
              <p:sp>
                <p:nvSpPr>
                  <p:cNvPr id="25" name="Rectángulo 24">
                    <a:extLst>
                      <a:ext uri="{FF2B5EF4-FFF2-40B4-BE49-F238E27FC236}">
                        <a16:creationId xmlns:a16="http://schemas.microsoft.com/office/drawing/2014/main" id="{3E8FAAED-D07D-40F8-AEA8-AA96019B68A4}"/>
                      </a:ext>
                    </a:extLst>
                  </p:cNvPr>
                  <p:cNvSpPr/>
                  <p:nvPr/>
                </p:nvSpPr>
                <p:spPr>
                  <a:xfrm>
                    <a:off x="563880" y="2390435"/>
                    <a:ext cx="417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/>
                      <a:t>4+</a:t>
                    </a:r>
                    <a:endParaRPr lang="es-ES" dirty="0"/>
                  </a:p>
                </p:txBody>
              </p:sp>
              <p:sp>
                <p:nvSpPr>
                  <p:cNvPr id="26" name="Rectángulo 25">
                    <a:extLst>
                      <a:ext uri="{FF2B5EF4-FFF2-40B4-BE49-F238E27FC236}">
                        <a16:creationId xmlns:a16="http://schemas.microsoft.com/office/drawing/2014/main" id="{627DCD36-8CFF-4E3B-84A5-B768ACAFEE35}"/>
                      </a:ext>
                    </a:extLst>
                  </p:cNvPr>
                  <p:cNvSpPr/>
                  <p:nvPr/>
                </p:nvSpPr>
                <p:spPr>
                  <a:xfrm>
                    <a:off x="524111" y="1784738"/>
                    <a:ext cx="417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/>
                      <a:t>2+</a:t>
                    </a:r>
                    <a:endParaRPr lang="es-ES" dirty="0"/>
                  </a:p>
                </p:txBody>
              </p:sp>
            </p:grpSp>
            <p:sp>
              <p:nvSpPr>
                <p:cNvPr id="27" name="Rectángulo 26">
                  <a:extLst>
                    <a:ext uri="{FF2B5EF4-FFF2-40B4-BE49-F238E27FC236}">
                      <a16:creationId xmlns:a16="http://schemas.microsoft.com/office/drawing/2014/main" id="{8F586A46-86B3-4DAD-957E-F04B3364D118}"/>
                    </a:ext>
                  </a:extLst>
                </p:cNvPr>
                <p:cNvSpPr/>
                <p:nvPr/>
              </p:nvSpPr>
              <p:spPr>
                <a:xfrm>
                  <a:off x="4604153" y="5623702"/>
                  <a:ext cx="274150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ES" sz="2400" b="1" baseline="30000" dirty="0"/>
                    <a:t>22</a:t>
                  </a:r>
                  <a:r>
                    <a:rPr lang="es-ES" sz="2400" b="1" dirty="0"/>
                    <a:t>Ne </a:t>
                  </a:r>
                  <a:r>
                    <a:rPr lang="es-ES" sz="2400" b="1" dirty="0" err="1"/>
                    <a:t>excited</a:t>
                  </a:r>
                  <a:r>
                    <a:rPr lang="es-ES" sz="2400" b="1" dirty="0"/>
                    <a:t> </a:t>
                  </a:r>
                  <a:r>
                    <a:rPr lang="es-ES" sz="2400" b="1" dirty="0" err="1"/>
                    <a:t>states</a:t>
                  </a:r>
                  <a:endParaRPr lang="es-ES" sz="2400" dirty="0"/>
                </a:p>
              </p:txBody>
            </p:sp>
            <p:sp>
              <p:nvSpPr>
                <p:cNvPr id="6" name="Rectángulo 5">
                  <a:extLst>
                    <a:ext uri="{FF2B5EF4-FFF2-40B4-BE49-F238E27FC236}">
                      <a16:creationId xmlns:a16="http://schemas.microsoft.com/office/drawing/2014/main" id="{DBF740EA-E8A1-4DE9-8018-6428EDF0712F}"/>
                    </a:ext>
                  </a:extLst>
                </p:cNvPr>
                <p:cNvSpPr/>
                <p:nvPr/>
              </p:nvSpPr>
              <p:spPr>
                <a:xfrm>
                  <a:off x="4780343" y="5411801"/>
                  <a:ext cx="2133938" cy="55101"/>
                </a:xfrm>
                <a:prstGeom prst="rect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Rectángulo 41">
                  <a:extLst>
                    <a:ext uri="{FF2B5EF4-FFF2-40B4-BE49-F238E27FC236}">
                      <a16:creationId xmlns:a16="http://schemas.microsoft.com/office/drawing/2014/main" id="{095ECD72-2864-4919-A33E-426A426A229B}"/>
                    </a:ext>
                  </a:extLst>
                </p:cNvPr>
                <p:cNvSpPr/>
                <p:nvPr/>
              </p:nvSpPr>
              <p:spPr>
                <a:xfrm>
                  <a:off x="4782134" y="3919903"/>
                  <a:ext cx="2133938" cy="55101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Rectángulo 42">
                  <a:extLst>
                    <a:ext uri="{FF2B5EF4-FFF2-40B4-BE49-F238E27FC236}">
                      <a16:creationId xmlns:a16="http://schemas.microsoft.com/office/drawing/2014/main" id="{C330154F-D5F3-480E-85E4-77A52AD505D0}"/>
                    </a:ext>
                  </a:extLst>
                </p:cNvPr>
                <p:cNvSpPr/>
                <p:nvPr/>
              </p:nvSpPr>
              <p:spPr>
                <a:xfrm>
                  <a:off x="4780343" y="4819673"/>
                  <a:ext cx="2133938" cy="55101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Rectángulo 43">
                  <a:extLst>
                    <a:ext uri="{FF2B5EF4-FFF2-40B4-BE49-F238E27FC236}">
                      <a16:creationId xmlns:a16="http://schemas.microsoft.com/office/drawing/2014/main" id="{70A68454-65E3-4041-9FDB-C979EB4B5669}"/>
                    </a:ext>
                  </a:extLst>
                </p:cNvPr>
                <p:cNvSpPr/>
                <p:nvPr/>
              </p:nvSpPr>
              <p:spPr>
                <a:xfrm>
                  <a:off x="4751594" y="3474602"/>
                  <a:ext cx="2133938" cy="55101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" name="Rectángulo 11">
                  <a:extLst>
                    <a:ext uri="{FF2B5EF4-FFF2-40B4-BE49-F238E27FC236}">
                      <a16:creationId xmlns:a16="http://schemas.microsoft.com/office/drawing/2014/main" id="{319CBEDE-B49B-4FBD-81A4-CDFCF17F4279}"/>
                    </a:ext>
                  </a:extLst>
                </p:cNvPr>
                <p:cNvSpPr/>
                <p:nvPr/>
              </p:nvSpPr>
              <p:spPr>
                <a:xfrm>
                  <a:off x="6911250" y="4643377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1274</a:t>
                  </a:r>
                </a:p>
              </p:txBody>
            </p:sp>
            <p:sp>
              <p:nvSpPr>
                <p:cNvPr id="13" name="Rectángulo 12">
                  <a:extLst>
                    <a:ext uri="{FF2B5EF4-FFF2-40B4-BE49-F238E27FC236}">
                      <a16:creationId xmlns:a16="http://schemas.microsoft.com/office/drawing/2014/main" id="{4A8E010B-4D05-4AF4-900C-B6E96BDD5EA5}"/>
                    </a:ext>
                  </a:extLst>
                </p:cNvPr>
                <p:cNvSpPr/>
                <p:nvPr/>
              </p:nvSpPr>
              <p:spPr>
                <a:xfrm>
                  <a:off x="6938130" y="3715795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3357</a:t>
                  </a:r>
                </a:p>
              </p:txBody>
            </p:sp>
            <p:sp>
              <p:nvSpPr>
                <p:cNvPr id="45" name="Rectángulo 44">
                  <a:extLst>
                    <a:ext uri="{FF2B5EF4-FFF2-40B4-BE49-F238E27FC236}">
                      <a16:creationId xmlns:a16="http://schemas.microsoft.com/office/drawing/2014/main" id="{877E547F-9906-4576-A46F-01724423A4F3}"/>
                    </a:ext>
                  </a:extLst>
                </p:cNvPr>
                <p:cNvSpPr/>
                <p:nvPr/>
              </p:nvSpPr>
              <p:spPr>
                <a:xfrm>
                  <a:off x="6974427" y="3266981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4456</a:t>
                  </a:r>
                </a:p>
              </p:txBody>
            </p:sp>
            <p:cxnSp>
              <p:nvCxnSpPr>
                <p:cNvPr id="15" name="Conector recto de flecha 14">
                  <a:extLst>
                    <a:ext uri="{FF2B5EF4-FFF2-40B4-BE49-F238E27FC236}">
                      <a16:creationId xmlns:a16="http://schemas.microsoft.com/office/drawing/2014/main" id="{E4CEADED-7D35-4B1E-8A4A-7214EF262F60}"/>
                    </a:ext>
                  </a:extLst>
                </p:cNvPr>
                <p:cNvCxnSpPr/>
                <p:nvPr/>
              </p:nvCxnSpPr>
              <p:spPr>
                <a:xfrm>
                  <a:off x="6087334" y="4928405"/>
                  <a:ext cx="0" cy="483396"/>
                </a:xfrm>
                <a:prstGeom prst="straightConnector1">
                  <a:avLst/>
                </a:prstGeom>
                <a:ln w="508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Rectángulo 45">
                  <a:extLst>
                    <a:ext uri="{FF2B5EF4-FFF2-40B4-BE49-F238E27FC236}">
                      <a16:creationId xmlns:a16="http://schemas.microsoft.com/office/drawing/2014/main" id="{88776F14-CC55-4DA6-87CE-5AF77324062B}"/>
                    </a:ext>
                  </a:extLst>
                </p:cNvPr>
                <p:cNvSpPr/>
                <p:nvPr/>
              </p:nvSpPr>
              <p:spPr>
                <a:xfrm>
                  <a:off x="5818563" y="4484681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>
                      <a:solidFill>
                        <a:srgbClr val="00B0F0"/>
                      </a:solidFill>
                    </a:rPr>
                    <a:t>1274</a:t>
                  </a:r>
                </a:p>
              </p:txBody>
            </p:sp>
            <p:cxnSp>
              <p:nvCxnSpPr>
                <p:cNvPr id="47" name="Conector recto de flecha 46">
                  <a:extLst>
                    <a:ext uri="{FF2B5EF4-FFF2-40B4-BE49-F238E27FC236}">
                      <a16:creationId xmlns:a16="http://schemas.microsoft.com/office/drawing/2014/main" id="{ADB11D93-F2C6-4E85-9333-638C47DD70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65652" y="4001285"/>
                  <a:ext cx="0" cy="786611"/>
                </a:xfrm>
                <a:prstGeom prst="straightConnector1">
                  <a:avLst/>
                </a:prstGeom>
                <a:ln w="5080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ector recto de flecha 48">
                  <a:extLst>
                    <a:ext uri="{FF2B5EF4-FFF2-40B4-BE49-F238E27FC236}">
                      <a16:creationId xmlns:a16="http://schemas.microsoft.com/office/drawing/2014/main" id="{F20B0FA7-6489-422D-B6C4-9A3E471EB3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17378" y="3507521"/>
                  <a:ext cx="0" cy="1288279"/>
                </a:xfrm>
                <a:prstGeom prst="straightConnector1">
                  <a:avLst/>
                </a:prstGeom>
                <a:ln w="508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Rectángulo 51">
                  <a:extLst>
                    <a:ext uri="{FF2B5EF4-FFF2-40B4-BE49-F238E27FC236}">
                      <a16:creationId xmlns:a16="http://schemas.microsoft.com/office/drawing/2014/main" id="{9F5B5313-D88B-4320-BFB0-2CBFD03193A2}"/>
                    </a:ext>
                  </a:extLst>
                </p:cNvPr>
                <p:cNvSpPr/>
                <p:nvPr/>
              </p:nvSpPr>
              <p:spPr>
                <a:xfrm>
                  <a:off x="4401860" y="3192943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4456</a:t>
                  </a:r>
                </a:p>
              </p:txBody>
            </p:sp>
            <p:sp>
              <p:nvSpPr>
                <p:cNvPr id="53" name="Rectángulo 52">
                  <a:extLst>
                    <a:ext uri="{FF2B5EF4-FFF2-40B4-BE49-F238E27FC236}">
                      <a16:creationId xmlns:a16="http://schemas.microsoft.com/office/drawing/2014/main" id="{059B6E02-E426-42BE-A245-20320823D24E}"/>
                    </a:ext>
                  </a:extLst>
                </p:cNvPr>
                <p:cNvSpPr/>
                <p:nvPr/>
              </p:nvSpPr>
              <p:spPr>
                <a:xfrm>
                  <a:off x="4772309" y="2978378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3181</a:t>
                  </a:r>
                </a:p>
              </p:txBody>
            </p:sp>
            <p:sp>
              <p:nvSpPr>
                <p:cNvPr id="54" name="Rectángulo 53">
                  <a:extLst>
                    <a:ext uri="{FF2B5EF4-FFF2-40B4-BE49-F238E27FC236}">
                      <a16:creationId xmlns:a16="http://schemas.microsoft.com/office/drawing/2014/main" id="{7D880A5C-1A5D-49BC-8B10-678C2540A1B5}"/>
                    </a:ext>
                  </a:extLst>
                </p:cNvPr>
                <p:cNvSpPr/>
                <p:nvPr/>
              </p:nvSpPr>
              <p:spPr>
                <a:xfrm>
                  <a:off x="5201363" y="3133820"/>
                  <a:ext cx="6527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1099</a:t>
                  </a:r>
                </a:p>
              </p:txBody>
            </p:sp>
          </p:grpSp>
        </p:grp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EDB35E16-B623-440B-A896-9361F63D4C95}"/>
              </a:ext>
            </a:extLst>
          </p:cNvPr>
          <p:cNvGrpSpPr/>
          <p:nvPr/>
        </p:nvGrpSpPr>
        <p:grpSpPr>
          <a:xfrm>
            <a:off x="345285" y="2358470"/>
            <a:ext cx="3646998" cy="2811920"/>
            <a:chOff x="345285" y="2358470"/>
            <a:chExt cx="3646998" cy="2811920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DFA87B75-E4DD-4EB9-8C42-352FC1310AFD}"/>
                </a:ext>
              </a:extLst>
            </p:cNvPr>
            <p:cNvGrpSpPr/>
            <p:nvPr/>
          </p:nvGrpSpPr>
          <p:grpSpPr>
            <a:xfrm>
              <a:off x="715420" y="2358470"/>
              <a:ext cx="3276863" cy="2811920"/>
              <a:chOff x="715420" y="2358470"/>
              <a:chExt cx="3276863" cy="2811920"/>
            </a:xfrm>
          </p:grpSpPr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13163A46-B3C0-4946-82FD-47560FF885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5420" y="2358470"/>
                <a:ext cx="3276863" cy="2287366"/>
              </a:xfrm>
              <a:prstGeom prst="rect">
                <a:avLst/>
              </a:prstGeom>
            </p:spPr>
          </p:pic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3E575625-4370-43EE-8CF3-154D35EB20B6}"/>
                  </a:ext>
                </a:extLst>
              </p:cNvPr>
              <p:cNvSpPr/>
              <p:nvPr/>
            </p:nvSpPr>
            <p:spPr>
              <a:xfrm>
                <a:off x="902041" y="4524059"/>
                <a:ext cx="294939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Corrected angle for one pixel </a:t>
                </a:r>
              </a:p>
              <a:p>
                <a:r>
                  <a:rPr lang="en-GB" dirty="0"/>
                  <a:t>of P6 </a:t>
                </a:r>
                <a:r>
                  <a:rPr lang="en-US" b="1" dirty="0"/>
                  <a:t>θ ≈ 58º</a:t>
                </a:r>
                <a:r>
                  <a:rPr lang="en-GB" dirty="0"/>
                  <a:t> Telescope 1</a:t>
                </a:r>
              </a:p>
            </p:txBody>
          </p:sp>
        </p:grpSp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90790A25-B7B5-4D8E-91BA-F43A6D1B8AAF}"/>
                </a:ext>
              </a:extLst>
            </p:cNvPr>
            <p:cNvSpPr/>
            <p:nvPr/>
          </p:nvSpPr>
          <p:spPr>
            <a:xfrm rot="16200000">
              <a:off x="-233958" y="3467376"/>
              <a:ext cx="15278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/>
                <a:t>Counts/ 0.5 º</a:t>
              </a:r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5FADB3C5-0AE6-43C4-8B54-19C03B0B663F}"/>
              </a:ext>
            </a:extLst>
          </p:cNvPr>
          <p:cNvGrpSpPr/>
          <p:nvPr/>
        </p:nvGrpSpPr>
        <p:grpSpPr>
          <a:xfrm>
            <a:off x="7209409" y="1065813"/>
            <a:ext cx="4680835" cy="2629159"/>
            <a:chOff x="7778907" y="1109707"/>
            <a:chExt cx="4680835" cy="2629159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32266C3F-4511-4DC6-A0D3-7E8852959CE4}"/>
                </a:ext>
              </a:extLst>
            </p:cNvPr>
            <p:cNvSpPr/>
            <p:nvPr/>
          </p:nvSpPr>
          <p:spPr>
            <a:xfrm>
              <a:off x="8057960" y="3369534"/>
              <a:ext cx="44017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22</a:t>
              </a:r>
              <a:r>
                <a:rPr lang="en-GB" b="1" dirty="0"/>
                <a:t>Ne Excited Spectrum “</a:t>
              </a:r>
              <a:r>
                <a:rPr lang="en-US" b="1" dirty="0"/>
                <a:t>θ ≈ 58º”</a:t>
              </a:r>
              <a:r>
                <a:rPr lang="en-GB" b="1" dirty="0"/>
                <a:t> Telescope 1</a:t>
              </a:r>
              <a:endParaRPr lang="en-GB" dirty="0"/>
            </a:p>
          </p:txBody>
        </p: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84002D21-2B35-4805-88A6-3B66FBF505B0}"/>
                </a:ext>
              </a:extLst>
            </p:cNvPr>
            <p:cNvGrpSpPr/>
            <p:nvPr/>
          </p:nvGrpSpPr>
          <p:grpSpPr>
            <a:xfrm>
              <a:off x="7778907" y="1109707"/>
              <a:ext cx="4628321" cy="2338212"/>
              <a:chOff x="7778907" y="1109707"/>
              <a:chExt cx="4628321" cy="2338212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DCF2A0E4-235D-4352-8AA8-3954145A2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63355" y="1203617"/>
                <a:ext cx="3343074" cy="2244302"/>
              </a:xfrm>
              <a:prstGeom prst="rect">
                <a:avLst/>
              </a:prstGeom>
            </p:spPr>
          </p:pic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E6FACC38-38CF-4711-B225-31FA84358202}"/>
                  </a:ext>
                </a:extLst>
              </p:cNvPr>
              <p:cNvSpPr/>
              <p:nvPr/>
            </p:nvSpPr>
            <p:spPr>
              <a:xfrm>
                <a:off x="10164489" y="1268434"/>
                <a:ext cx="224273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We now see the </a:t>
                </a:r>
                <a:r>
                  <a:rPr lang="en-GB" dirty="0" err="1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g.s</a:t>
                </a:r>
                <a:r>
                  <a:rPr lang="en-GB" dirty="0"/>
                  <a:t> &amp; </a:t>
                </a:r>
                <a:r>
                  <a:rPr lang="en-GB" dirty="0">
                    <a:solidFill>
                      <a:srgbClr val="00B0F0"/>
                    </a:solidFill>
                  </a:rPr>
                  <a:t>1º excited state </a:t>
                </a:r>
              </a:p>
            </p:txBody>
          </p:sp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53AF1668-00FB-4968-AEB3-328AFC8AFFC8}"/>
                  </a:ext>
                </a:extLst>
              </p:cNvPr>
              <p:cNvSpPr/>
              <p:nvPr/>
            </p:nvSpPr>
            <p:spPr>
              <a:xfrm>
                <a:off x="10164489" y="1289866"/>
                <a:ext cx="2242739" cy="643569"/>
              </a:xfrm>
              <a:prstGeom prst="rect">
                <a:avLst/>
              </a:prstGeom>
              <a:noFill/>
              <a:ln w="603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101FADA0-3B32-4ACF-B999-993292BF0260}"/>
                  </a:ext>
                </a:extLst>
              </p:cNvPr>
              <p:cNvSpPr/>
              <p:nvPr/>
            </p:nvSpPr>
            <p:spPr>
              <a:xfrm rot="16200000">
                <a:off x="7027217" y="1861397"/>
                <a:ext cx="187271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b="1" dirty="0"/>
                  <a:t>Counts / 66 keV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556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8" grpId="0"/>
      <p:bldP spid="39" grpId="0" animBg="1"/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9C45E6BB-BD1E-4052-80C8-2C81183499A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b="1" baseline="30000" dirty="0"/>
                  <a:t>11</a:t>
                </a:r>
                <a:r>
                  <a:rPr lang="en-GB" b="1" dirty="0"/>
                  <a:t>Be </a:t>
                </a:r>
                <a:r>
                  <a:rPr lang="es-ES" b="1" dirty="0"/>
                  <a:t>+ </a:t>
                </a:r>
                <a14:m>
                  <m:oMath xmlns:m="http://schemas.openxmlformats.org/officeDocument/2006/math">
                    <m:r>
                      <a:rPr lang="es-ES" b="1" i="1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es-E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s-ES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9C45E6BB-BD1E-4052-80C8-2C81183499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6" b="-309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319521E3-B65D-4A84-A988-831EDEBBE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20" y="1564848"/>
            <a:ext cx="5522145" cy="3412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7D5544F-68EF-4D23-AD05-2D24786740CD}"/>
              </a:ext>
            </a:extLst>
          </p:cNvPr>
          <p:cNvSpPr/>
          <p:nvPr/>
        </p:nvSpPr>
        <p:spPr>
          <a:xfrm>
            <a:off x="3101428" y="1698475"/>
            <a:ext cx="425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Li</a:t>
            </a:r>
            <a:endParaRPr lang="en-GB" sz="2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A4811D1-2A4E-4EBE-9CB2-BBE5541D1F1D}"/>
              </a:ext>
            </a:extLst>
          </p:cNvPr>
          <p:cNvSpPr/>
          <p:nvPr/>
        </p:nvSpPr>
        <p:spPr>
          <a:xfrm>
            <a:off x="1473279" y="3045737"/>
            <a:ext cx="713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baseline="30000" dirty="0">
                <a:solidFill>
                  <a:srgbClr val="FF0000"/>
                </a:solidFill>
              </a:rPr>
              <a:t>4</a:t>
            </a:r>
            <a:r>
              <a:rPr lang="es-ES" sz="2800" b="1" dirty="0">
                <a:solidFill>
                  <a:srgbClr val="FF0000"/>
                </a:solidFill>
              </a:rPr>
              <a:t>He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D9F1D14-7DA8-48F3-8065-B02350AD3210}"/>
              </a:ext>
            </a:extLst>
          </p:cNvPr>
          <p:cNvSpPr/>
          <p:nvPr/>
        </p:nvSpPr>
        <p:spPr>
          <a:xfrm>
            <a:off x="2075949" y="2784127"/>
            <a:ext cx="713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baseline="30000" dirty="0">
                <a:solidFill>
                  <a:srgbClr val="FF8B8B"/>
                </a:solidFill>
              </a:rPr>
              <a:t>6</a:t>
            </a:r>
            <a:r>
              <a:rPr lang="es-ES" sz="2800" b="1" dirty="0">
                <a:solidFill>
                  <a:srgbClr val="FF8B8B"/>
                </a:solidFill>
              </a:rPr>
              <a:t>He</a:t>
            </a:r>
            <a:endParaRPr lang="en-GB" sz="2800" b="1" dirty="0">
              <a:solidFill>
                <a:srgbClr val="FF8B8B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A8C13FB-6C89-45EC-943A-903A7B6C7417}"/>
              </a:ext>
            </a:extLst>
          </p:cNvPr>
          <p:cNvSpPr/>
          <p:nvPr/>
        </p:nvSpPr>
        <p:spPr>
          <a:xfrm>
            <a:off x="1001939" y="3858435"/>
            <a:ext cx="471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</a:t>
            </a:r>
            <a:endParaRPr lang="en-GB" sz="2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D57ED80-9556-C59D-8A1D-B47F7E2650DA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84CC3C8-EB32-4B9D-ADD9-0ACC98673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2A6479B-AB9F-4A88-B7EA-3FD2EC5352B9}"/>
              </a:ext>
            </a:extLst>
          </p:cNvPr>
          <p:cNvSpPr/>
          <p:nvPr/>
        </p:nvSpPr>
        <p:spPr>
          <a:xfrm>
            <a:off x="1736951" y="4926314"/>
            <a:ext cx="3154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Bananas Telescope 1 Pentagon </a:t>
            </a:r>
            <a:endParaRPr lang="en-GB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C8D29F3-67FB-40DC-B53A-7DD526992727}"/>
              </a:ext>
            </a:extLst>
          </p:cNvPr>
          <p:cNvGrpSpPr/>
          <p:nvPr/>
        </p:nvGrpSpPr>
        <p:grpSpPr>
          <a:xfrm>
            <a:off x="6199021" y="1633521"/>
            <a:ext cx="5363714" cy="3690021"/>
            <a:chOff x="386498" y="1605625"/>
            <a:chExt cx="5363714" cy="3690021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C316D051-31DF-453F-A58D-0B02D978D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6498" y="1660553"/>
              <a:ext cx="5363714" cy="3363934"/>
            </a:xfrm>
            <a:prstGeom prst="rect">
              <a:avLst/>
            </a:prstGeom>
          </p:spPr>
        </p:pic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B8856783-35D1-4B57-9252-25BD6A2FD0A8}"/>
                </a:ext>
              </a:extLst>
            </p:cNvPr>
            <p:cNvGrpSpPr/>
            <p:nvPr/>
          </p:nvGrpSpPr>
          <p:grpSpPr>
            <a:xfrm>
              <a:off x="909284" y="1605625"/>
              <a:ext cx="3981736" cy="3690021"/>
              <a:chOff x="909284" y="1605625"/>
              <a:chExt cx="3981736" cy="3690021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55457BE6-B59C-4E53-8702-3EC980D623CC}"/>
                  </a:ext>
                </a:extLst>
              </p:cNvPr>
              <p:cNvSpPr/>
              <p:nvPr/>
            </p:nvSpPr>
            <p:spPr>
              <a:xfrm>
                <a:off x="1910326" y="1867235"/>
                <a:ext cx="7136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2800" b="1" baseline="30000" dirty="0">
                    <a:solidFill>
                      <a:srgbClr val="FF0000"/>
                    </a:solidFill>
                  </a:rPr>
                  <a:t>4</a:t>
                </a:r>
                <a:r>
                  <a:rPr lang="es-ES" sz="2800" b="1" dirty="0">
                    <a:solidFill>
                      <a:srgbClr val="FF0000"/>
                    </a:solidFill>
                  </a:rPr>
                  <a:t>He</a:t>
                </a:r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998EBA1D-B166-4780-A467-9528F88A9001}"/>
                  </a:ext>
                </a:extLst>
              </p:cNvPr>
              <p:cNvSpPr/>
              <p:nvPr/>
            </p:nvSpPr>
            <p:spPr>
              <a:xfrm>
                <a:off x="2267154" y="1605625"/>
                <a:ext cx="7136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2800" b="1" baseline="30000" dirty="0">
                    <a:solidFill>
                      <a:srgbClr val="FF8B8B"/>
                    </a:solidFill>
                  </a:rPr>
                  <a:t>6</a:t>
                </a:r>
                <a:r>
                  <a:rPr lang="es-ES" sz="2800" b="1" dirty="0">
                    <a:solidFill>
                      <a:srgbClr val="FF8B8B"/>
                    </a:solidFill>
                  </a:rPr>
                  <a:t>He</a:t>
                </a:r>
                <a:endParaRPr lang="en-GB" sz="2800" b="1" dirty="0">
                  <a:solidFill>
                    <a:srgbClr val="FF8B8B"/>
                  </a:solidFill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E6C4C1A9-2B00-49CE-AAFD-4BE2A6B101F6}"/>
                  </a:ext>
                </a:extLst>
              </p:cNvPr>
              <p:cNvSpPr/>
              <p:nvPr/>
            </p:nvSpPr>
            <p:spPr>
              <a:xfrm>
                <a:off x="909284" y="4005008"/>
                <a:ext cx="6156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2800" b="1" baseline="30000" dirty="0">
                    <a:solidFill>
                      <a:srgbClr val="FFC000"/>
                    </a:solidFill>
                  </a:rPr>
                  <a:t>1</a:t>
                </a:r>
                <a:r>
                  <a:rPr lang="es-ES" sz="2800" b="1" dirty="0">
                    <a:solidFill>
                      <a:srgbClr val="FFC000"/>
                    </a:solidFill>
                  </a:rPr>
                  <a:t>H</a:t>
                </a:r>
                <a:endParaRPr lang="en-GB" sz="2800" b="1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E37C3166-6E74-47BE-875D-84BB60EBBCDE}"/>
                  </a:ext>
                </a:extLst>
              </p:cNvPr>
              <p:cNvSpPr/>
              <p:nvPr/>
            </p:nvSpPr>
            <p:spPr>
              <a:xfrm>
                <a:off x="1361787" y="3429000"/>
                <a:ext cx="6156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2800" b="1" baseline="30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3</a:t>
                </a:r>
                <a:r>
                  <a:rPr lang="es-ES" sz="2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H</a:t>
                </a:r>
                <a:endParaRPr lang="en-GB" sz="2800" b="1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04B249BA-57EB-4992-B40E-F42F50DD03D3}"/>
                  </a:ext>
                </a:extLst>
              </p:cNvPr>
              <p:cNvSpPr/>
              <p:nvPr/>
            </p:nvSpPr>
            <p:spPr>
              <a:xfrm>
                <a:off x="1017347" y="3605654"/>
                <a:ext cx="6156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2800" b="1" baseline="30000" dirty="0">
                    <a:solidFill>
                      <a:srgbClr val="00B0F0"/>
                    </a:solidFill>
                  </a:rPr>
                  <a:t>2</a:t>
                </a:r>
                <a:r>
                  <a:rPr lang="es-ES" sz="2800" b="1" dirty="0">
                    <a:solidFill>
                      <a:srgbClr val="00B0F0"/>
                    </a:solidFill>
                  </a:rPr>
                  <a:t>H</a:t>
                </a:r>
                <a:endParaRPr lang="en-GB" sz="28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E04881F5-EDD2-4055-9564-0C3F75F5D82C}"/>
                  </a:ext>
                </a:extLst>
              </p:cNvPr>
              <p:cNvSpPr/>
              <p:nvPr/>
            </p:nvSpPr>
            <p:spPr>
              <a:xfrm>
                <a:off x="1736951" y="4926314"/>
                <a:ext cx="31540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/>
                  <a:t>Bananas Telescope 1 Pentagon </a:t>
                </a:r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72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F1455-A6E1-4B0F-A2B4-7F915C7B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d,d</a:t>
            </a:r>
            <a:r>
              <a:rPr lang="en-GB" b="1" dirty="0"/>
              <a:t>)</a:t>
            </a:r>
            <a:r>
              <a:rPr lang="en-GB" b="1" baseline="30000" dirty="0"/>
              <a:t>11</a:t>
            </a:r>
            <a:r>
              <a:rPr lang="en-GB" b="1" dirty="0"/>
              <a:t>Be*</a:t>
            </a:r>
            <a:endParaRPr lang="en-GB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1EDE2743-895A-45C6-9A7A-272A0EE2A82D}"/>
              </a:ext>
            </a:extLst>
          </p:cNvPr>
          <p:cNvGrpSpPr/>
          <p:nvPr/>
        </p:nvGrpSpPr>
        <p:grpSpPr>
          <a:xfrm>
            <a:off x="71789" y="996502"/>
            <a:ext cx="6125208" cy="3471720"/>
            <a:chOff x="59054" y="837145"/>
            <a:chExt cx="6125208" cy="3362670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76A9C51-C604-411D-83AE-DF249D73373B}"/>
                </a:ext>
              </a:extLst>
            </p:cNvPr>
            <p:cNvSpPr txBox="1"/>
            <p:nvPr/>
          </p:nvSpPr>
          <p:spPr>
            <a:xfrm rot="16200000">
              <a:off x="-1268215" y="2164414"/>
              <a:ext cx="302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Deuteron Total Energy (keV)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F9127DE7-10F5-4916-9A8A-31FA6A61F88C}"/>
                </a:ext>
              </a:extLst>
            </p:cNvPr>
            <p:cNvSpPr txBox="1"/>
            <p:nvPr/>
          </p:nvSpPr>
          <p:spPr>
            <a:xfrm>
              <a:off x="2259790" y="3830483"/>
              <a:ext cx="2891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Deuteron</a:t>
              </a:r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s-E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deg</a:t>
              </a:r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GB" b="1" dirty="0"/>
            </a:p>
          </p:txBody>
        </p:sp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5DE1A30C-FEE0-411A-866E-A88D988AA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172" y="927650"/>
              <a:ext cx="5722090" cy="3023868"/>
            </a:xfrm>
            <a:prstGeom prst="rect">
              <a:avLst/>
            </a:prstGeom>
          </p:spPr>
        </p:pic>
      </p:grp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D75C2F-2739-E045-7BE0-3DEE58A68C5C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E1DEB203-7AEC-4631-92C6-D4395DE92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1C50C0EA-8C6E-4911-8959-A2B1AD17D1E6}"/>
              </a:ext>
            </a:extLst>
          </p:cNvPr>
          <p:cNvGrpSpPr/>
          <p:nvPr/>
        </p:nvGrpSpPr>
        <p:grpSpPr>
          <a:xfrm>
            <a:off x="6411010" y="1011371"/>
            <a:ext cx="5779951" cy="2401554"/>
            <a:chOff x="6411010" y="1011371"/>
            <a:chExt cx="5779951" cy="2401554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E4DE75E4-C272-48AA-BC7A-4953A630D7BC}"/>
                </a:ext>
              </a:extLst>
            </p:cNvPr>
            <p:cNvCxnSpPr>
              <a:cxnSpLocks/>
            </p:cNvCxnSpPr>
            <p:nvPr/>
          </p:nvCxnSpPr>
          <p:spPr>
            <a:xfrm>
              <a:off x="6411010" y="2395967"/>
              <a:ext cx="468383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0AA0A193-EB6D-4207-9BD9-BC4307EECB4A}"/>
                </a:ext>
              </a:extLst>
            </p:cNvPr>
            <p:cNvGrpSpPr/>
            <p:nvPr/>
          </p:nvGrpSpPr>
          <p:grpSpPr>
            <a:xfrm>
              <a:off x="6994357" y="1011371"/>
              <a:ext cx="5196604" cy="2401554"/>
              <a:chOff x="6994357" y="1011371"/>
              <a:chExt cx="5196604" cy="2401554"/>
            </a:xfrm>
          </p:grpSpPr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6D15CF70-2D7F-405D-9535-21E5C605459C}"/>
                  </a:ext>
                </a:extLst>
              </p:cNvPr>
              <p:cNvGrpSpPr/>
              <p:nvPr/>
            </p:nvGrpSpPr>
            <p:grpSpPr>
              <a:xfrm>
                <a:off x="6994357" y="1011371"/>
                <a:ext cx="3617139" cy="2401554"/>
                <a:chOff x="6994357" y="1011371"/>
                <a:chExt cx="3617139" cy="2401554"/>
              </a:xfrm>
            </p:grpSpPr>
            <p:grpSp>
              <p:nvGrpSpPr>
                <p:cNvPr id="44" name="Grupo 43">
                  <a:extLst>
                    <a:ext uri="{FF2B5EF4-FFF2-40B4-BE49-F238E27FC236}">
                      <a16:creationId xmlns:a16="http://schemas.microsoft.com/office/drawing/2014/main" id="{1A2419EE-4D5E-4D05-9345-323A2F5B8F87}"/>
                    </a:ext>
                  </a:extLst>
                </p:cNvPr>
                <p:cNvGrpSpPr/>
                <p:nvPr/>
              </p:nvGrpSpPr>
              <p:grpSpPr>
                <a:xfrm>
                  <a:off x="6994357" y="1011371"/>
                  <a:ext cx="3617139" cy="2401554"/>
                  <a:chOff x="2926036" y="2824394"/>
                  <a:chExt cx="3822798" cy="3732320"/>
                </a:xfrm>
              </p:grpSpPr>
              <p:cxnSp>
                <p:nvCxnSpPr>
                  <p:cNvPr id="46" name="Conector recto de flecha 45">
                    <a:extLst>
                      <a:ext uri="{FF2B5EF4-FFF2-40B4-BE49-F238E27FC236}">
                        <a16:creationId xmlns:a16="http://schemas.microsoft.com/office/drawing/2014/main" id="{59224645-FCAC-434C-BFE6-E997FF167C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9928" y="5235810"/>
                    <a:ext cx="0" cy="461868"/>
                  </a:xfrm>
                  <a:prstGeom prst="straightConnector1">
                    <a:avLst/>
                  </a:prstGeom>
                  <a:ln w="50800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7" name="Grupo 46">
                    <a:extLst>
                      <a:ext uri="{FF2B5EF4-FFF2-40B4-BE49-F238E27FC236}">
                        <a16:creationId xmlns:a16="http://schemas.microsoft.com/office/drawing/2014/main" id="{90C48959-BD63-4538-863F-8569DE6E8D61}"/>
                      </a:ext>
                    </a:extLst>
                  </p:cNvPr>
                  <p:cNvGrpSpPr/>
                  <p:nvPr/>
                </p:nvGrpSpPr>
                <p:grpSpPr>
                  <a:xfrm>
                    <a:off x="2926036" y="2824394"/>
                    <a:ext cx="3822798" cy="3732320"/>
                    <a:chOff x="2926036" y="2824394"/>
                    <a:chExt cx="3822798" cy="3732320"/>
                  </a:xfrm>
                </p:grpSpPr>
                <p:grpSp>
                  <p:nvGrpSpPr>
                    <p:cNvPr id="48" name="Grupo 47">
                      <a:extLst>
                        <a:ext uri="{FF2B5EF4-FFF2-40B4-BE49-F238E27FC236}">
                          <a16:creationId xmlns:a16="http://schemas.microsoft.com/office/drawing/2014/main" id="{7C39667D-A5E0-4ACE-B765-3040BB2D635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926036" y="3547651"/>
                      <a:ext cx="685021" cy="2359748"/>
                      <a:chOff x="-1130000" y="2132941"/>
                      <a:chExt cx="904405" cy="3101338"/>
                    </a:xfrm>
                  </p:grpSpPr>
                  <p:sp>
                    <p:nvSpPr>
                      <p:cNvPr id="64" name="Rectángulo 63">
                        <a:extLst>
                          <a:ext uri="{FF2B5EF4-FFF2-40B4-BE49-F238E27FC236}">
                            <a16:creationId xmlns:a16="http://schemas.microsoft.com/office/drawing/2014/main" id="{10DB2136-E979-492A-9FB4-CE2A12303D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09543" y="4479905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5" name="Rectángulo 64">
                        <a:extLst>
                          <a:ext uri="{FF2B5EF4-FFF2-40B4-BE49-F238E27FC236}">
                            <a16:creationId xmlns:a16="http://schemas.microsoft.com/office/drawing/2014/main" id="{F0D96E32-9659-4711-9990-ACE6C81B0C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086417" y="3974446"/>
                        <a:ext cx="821322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1/2-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6" name="Rectángulo 65">
                        <a:extLst>
                          <a:ext uri="{FF2B5EF4-FFF2-40B4-BE49-F238E27FC236}">
                            <a16:creationId xmlns:a16="http://schemas.microsoft.com/office/drawing/2014/main" id="{ED1A7FD9-B799-4A9D-B7FE-BBA8E11D18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30000" y="3130896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5/2+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7" name="Rectángulo 66">
                        <a:extLst>
                          <a:ext uri="{FF2B5EF4-FFF2-40B4-BE49-F238E27FC236}">
                            <a16:creationId xmlns:a16="http://schemas.microsoft.com/office/drawing/2014/main" id="{758B8B6A-6460-43F6-B7B0-3F65DF7C6C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096587" y="2132941"/>
                        <a:ext cx="821320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3/2-</a:t>
                        </a:r>
                        <a:endParaRPr lang="es-ES" dirty="0"/>
                      </a:p>
                    </p:txBody>
                  </p:sp>
                </p:grpSp>
                <p:sp>
                  <p:nvSpPr>
                    <p:cNvPr id="49" name="Rectángulo 48">
                      <a:extLst>
                        <a:ext uri="{FF2B5EF4-FFF2-40B4-BE49-F238E27FC236}">
                          <a16:creationId xmlns:a16="http://schemas.microsoft.com/office/drawing/2014/main" id="{86AFEC88-8D98-4F4E-930F-52BDA921DA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93293" y="5839228"/>
                      <a:ext cx="2741504" cy="71748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s-ES" sz="2400" b="1" baseline="30000" dirty="0"/>
                        <a:t>11</a:t>
                      </a:r>
                      <a:r>
                        <a:rPr lang="es-ES" sz="2400" b="1" dirty="0"/>
                        <a:t>Be </a:t>
                      </a:r>
                      <a:r>
                        <a:rPr lang="es-ES" sz="2400" b="1" dirty="0" err="1"/>
                        <a:t>excited</a:t>
                      </a:r>
                      <a:r>
                        <a:rPr lang="es-ES" sz="2400" b="1" dirty="0"/>
                        <a:t> </a:t>
                      </a:r>
                      <a:r>
                        <a:rPr lang="es-ES" sz="2400" b="1" dirty="0" err="1"/>
                        <a:t>states</a:t>
                      </a:r>
                      <a:endParaRPr lang="es-ES" sz="2400" dirty="0"/>
                    </a:p>
                  </p:txBody>
                </p:sp>
                <p:sp>
                  <p:nvSpPr>
                    <p:cNvPr id="50" name="Rectángulo 49">
                      <a:extLst>
                        <a:ext uri="{FF2B5EF4-FFF2-40B4-BE49-F238E27FC236}">
                          <a16:creationId xmlns:a16="http://schemas.microsoft.com/office/drawing/2014/main" id="{4BF3CFFA-4A8D-4D4E-875F-F1D2F5E787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3540" y="5642576"/>
                      <a:ext cx="2133938" cy="55102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51" name="Rectángulo 50">
                      <a:extLst>
                        <a:ext uri="{FF2B5EF4-FFF2-40B4-BE49-F238E27FC236}">
                          <a16:creationId xmlns:a16="http://schemas.microsoft.com/office/drawing/2014/main" id="{31682127-420E-43BF-A8E5-FE9BA4C0C4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7076" y="4599132"/>
                      <a:ext cx="2133938" cy="55102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" name="Rectángulo 51">
                      <a:extLst>
                        <a:ext uri="{FF2B5EF4-FFF2-40B4-BE49-F238E27FC236}">
                          <a16:creationId xmlns:a16="http://schemas.microsoft.com/office/drawing/2014/main" id="{FE2BA64B-67D5-44E3-9FD2-1048817688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7076" y="5238146"/>
                      <a:ext cx="2133938" cy="55102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" name="Rectángulo 52">
                      <a:extLst>
                        <a:ext uri="{FF2B5EF4-FFF2-40B4-BE49-F238E27FC236}">
                          <a16:creationId xmlns:a16="http://schemas.microsoft.com/office/drawing/2014/main" id="{2D5621B7-525D-4E1D-8035-E4DDFC49A3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5340" y="3883601"/>
                      <a:ext cx="2133938" cy="55102"/>
                    </a:xfrm>
                    <a:prstGeom prst="rect">
                      <a:avLst/>
                    </a:prstGeom>
                    <a:solidFill>
                      <a:srgbClr val="96FE9B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" name="Rectángulo 53">
                      <a:extLst>
                        <a:ext uri="{FF2B5EF4-FFF2-40B4-BE49-F238E27FC236}">
                          <a16:creationId xmlns:a16="http://schemas.microsoft.com/office/drawing/2014/main" id="{51268937-8985-42B4-976A-8903BB3029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8978" y="4385747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1783</a:t>
                      </a:r>
                    </a:p>
                  </p:txBody>
                </p:sp>
                <p:sp>
                  <p:nvSpPr>
                    <p:cNvPr id="55" name="Rectángulo 54">
                      <a:extLst>
                        <a:ext uri="{FF2B5EF4-FFF2-40B4-BE49-F238E27FC236}">
                          <a16:creationId xmlns:a16="http://schemas.microsoft.com/office/drawing/2014/main" id="{B5E4CD3D-0F15-4CC8-B8AE-916056D769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9282" y="4976232"/>
                      <a:ext cx="566184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320</a:t>
                      </a:r>
                    </a:p>
                  </p:txBody>
                </p:sp>
                <p:sp>
                  <p:nvSpPr>
                    <p:cNvPr id="56" name="Rectángulo 55">
                      <a:extLst>
                        <a:ext uri="{FF2B5EF4-FFF2-40B4-BE49-F238E27FC236}">
                          <a16:creationId xmlns:a16="http://schemas.microsoft.com/office/drawing/2014/main" id="{9AB1DB2D-AA58-46C3-BF34-13430571F2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35762" y="3706883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2654</a:t>
                      </a:r>
                    </a:p>
                  </p:txBody>
                </p:sp>
                <p:sp>
                  <p:nvSpPr>
                    <p:cNvPr id="61" name="Rectángulo 60">
                      <a:extLst>
                        <a:ext uri="{FF2B5EF4-FFF2-40B4-BE49-F238E27FC236}">
                          <a16:creationId xmlns:a16="http://schemas.microsoft.com/office/drawing/2014/main" id="{A2C5FC4F-8C11-444C-B8DF-06B20797B4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8421" y="2824394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3400</a:t>
                      </a:r>
                    </a:p>
                  </p:txBody>
                </p:sp>
              </p:grpSp>
            </p:grpSp>
            <p:sp>
              <p:nvSpPr>
                <p:cNvPr id="94" name="Rectángulo 93">
                  <a:extLst>
                    <a:ext uri="{FF2B5EF4-FFF2-40B4-BE49-F238E27FC236}">
                      <a16:creationId xmlns:a16="http://schemas.microsoft.com/office/drawing/2014/main" id="{839C2D8F-1160-4FAB-AF1F-6A3CB7ADA6F3}"/>
                    </a:ext>
                  </a:extLst>
                </p:cNvPr>
                <p:cNvSpPr/>
                <p:nvPr/>
              </p:nvSpPr>
              <p:spPr>
                <a:xfrm>
                  <a:off x="7720571" y="1267964"/>
                  <a:ext cx="2019136" cy="35455"/>
                </a:xfrm>
                <a:prstGeom prst="rect">
                  <a:avLst/>
                </a:prstGeom>
                <a:solidFill>
                  <a:srgbClr val="E9ABDA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05" name="Rectángulo 104">
                  <a:extLst>
                    <a:ext uri="{FF2B5EF4-FFF2-40B4-BE49-F238E27FC236}">
                      <a16:creationId xmlns:a16="http://schemas.microsoft.com/office/drawing/2014/main" id="{008EDD7F-E3BC-4AEE-AD23-7208F76D57CC}"/>
                    </a:ext>
                  </a:extLst>
                </p:cNvPr>
                <p:cNvSpPr/>
                <p:nvPr/>
              </p:nvSpPr>
              <p:spPr>
                <a:xfrm>
                  <a:off x="7039241" y="1059323"/>
                  <a:ext cx="588623" cy="369332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3/2-</a:t>
                  </a:r>
                  <a:endParaRPr lang="es-ES" dirty="0"/>
                </a:p>
              </p:txBody>
            </p:sp>
            <p:sp>
              <p:nvSpPr>
                <p:cNvPr id="8" name="Rectángulo 7">
                  <a:extLst>
                    <a:ext uri="{FF2B5EF4-FFF2-40B4-BE49-F238E27FC236}">
                      <a16:creationId xmlns:a16="http://schemas.microsoft.com/office/drawing/2014/main" id="{ECEDEBBB-2D33-4C85-A553-EE445ED95DE0}"/>
                    </a:ext>
                  </a:extLst>
                </p:cNvPr>
                <p:cNvSpPr/>
                <p:nvPr/>
              </p:nvSpPr>
              <p:spPr>
                <a:xfrm>
                  <a:off x="7843564" y="2237251"/>
                  <a:ext cx="53572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>
                      <a:solidFill>
                        <a:srgbClr val="FF0000"/>
                      </a:solidFill>
                    </a:rPr>
                    <a:t>320</a:t>
                  </a:r>
                </a:p>
              </p:txBody>
            </p:sp>
          </p:grp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98EB7BEC-053A-4616-8C1A-B83D21684B8C}"/>
                  </a:ext>
                </a:extLst>
              </p:cNvPr>
              <p:cNvSpPr/>
              <p:nvPr/>
            </p:nvSpPr>
            <p:spPr>
              <a:xfrm>
                <a:off x="11201588" y="2150001"/>
                <a:ext cx="9893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/>
                  <a:t>Sn = 501</a:t>
                </a:r>
              </a:p>
            </p:txBody>
          </p:sp>
        </p:grpSp>
      </p:grpSp>
      <p:grpSp>
        <p:nvGrpSpPr>
          <p:cNvPr id="116" name="Grupo 115">
            <a:extLst>
              <a:ext uri="{FF2B5EF4-FFF2-40B4-BE49-F238E27FC236}">
                <a16:creationId xmlns:a16="http://schemas.microsoft.com/office/drawing/2014/main" id="{F2B93575-F8AC-4B86-92AD-4959A4254757}"/>
              </a:ext>
            </a:extLst>
          </p:cNvPr>
          <p:cNvGrpSpPr/>
          <p:nvPr/>
        </p:nvGrpSpPr>
        <p:grpSpPr>
          <a:xfrm>
            <a:off x="6282937" y="3526110"/>
            <a:ext cx="5147063" cy="2830314"/>
            <a:chOff x="6282937" y="3526110"/>
            <a:chExt cx="5147063" cy="2830314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84D765E7-1E66-4692-A565-6892F1BA250D}"/>
                </a:ext>
              </a:extLst>
            </p:cNvPr>
            <p:cNvGrpSpPr/>
            <p:nvPr/>
          </p:nvGrpSpPr>
          <p:grpSpPr>
            <a:xfrm>
              <a:off x="6282937" y="3526110"/>
              <a:ext cx="5147063" cy="2830314"/>
              <a:chOff x="6282937" y="3526110"/>
              <a:chExt cx="5147063" cy="2830314"/>
            </a:xfrm>
          </p:grpSpPr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393AE3AA-9248-4A87-8EDE-40040B1A00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17220" y="3526110"/>
                <a:ext cx="4017605" cy="2353378"/>
              </a:xfrm>
              <a:prstGeom prst="rect">
                <a:avLst/>
              </a:prstGeom>
            </p:spPr>
          </p:pic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696176EB-4312-463B-9473-B3D3C8629B44}"/>
                  </a:ext>
                </a:extLst>
              </p:cNvPr>
              <p:cNvGrpSpPr/>
              <p:nvPr/>
            </p:nvGrpSpPr>
            <p:grpSpPr>
              <a:xfrm>
                <a:off x="6282937" y="3595994"/>
                <a:ext cx="5147063" cy="2760430"/>
                <a:chOff x="10206019" y="909980"/>
                <a:chExt cx="5760407" cy="3613272"/>
              </a:xfrm>
            </p:grpSpPr>
            <p:grpSp>
              <p:nvGrpSpPr>
                <p:cNvPr id="3" name="Grupo 2">
                  <a:extLst>
                    <a:ext uri="{FF2B5EF4-FFF2-40B4-BE49-F238E27FC236}">
                      <a16:creationId xmlns:a16="http://schemas.microsoft.com/office/drawing/2014/main" id="{3CE2D29F-5D72-4CB6-B8E0-B5ACD2D71583}"/>
                    </a:ext>
                  </a:extLst>
                </p:cNvPr>
                <p:cNvGrpSpPr/>
                <p:nvPr/>
              </p:nvGrpSpPr>
              <p:grpSpPr>
                <a:xfrm>
                  <a:off x="10206019" y="909980"/>
                  <a:ext cx="5760407" cy="3613272"/>
                  <a:chOff x="10206019" y="909980"/>
                  <a:chExt cx="5760407" cy="3613272"/>
                </a:xfrm>
              </p:grpSpPr>
              <p:sp>
                <p:nvSpPr>
                  <p:cNvPr id="24" name="CuadroTexto 23">
                    <a:extLst>
                      <a:ext uri="{FF2B5EF4-FFF2-40B4-BE49-F238E27FC236}">
                        <a16:creationId xmlns:a16="http://schemas.microsoft.com/office/drawing/2014/main" id="{AB7771AA-BFE5-45A3-8367-9B1AD4251E5B}"/>
                      </a:ext>
                    </a:extLst>
                  </p:cNvPr>
                  <p:cNvSpPr txBox="1"/>
                  <p:nvPr/>
                </p:nvSpPr>
                <p:spPr>
                  <a:xfrm>
                    <a:off x="12234724" y="909980"/>
                    <a:ext cx="1342417" cy="4834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b="1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g.s</a:t>
                    </a:r>
                    <a:r>
                      <a:rPr lang="en-GB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 &amp; </a:t>
                    </a:r>
                    <a:r>
                      <a:rPr lang="en-GB" b="1" dirty="0">
                        <a:solidFill>
                          <a:srgbClr val="FF0000"/>
                        </a:solidFill>
                      </a:rPr>
                      <a:t>320</a:t>
                    </a:r>
                    <a:r>
                      <a:rPr lang="en-GB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 </a:t>
                    </a:r>
                  </a:p>
                </p:txBody>
              </p:sp>
              <p:sp>
                <p:nvSpPr>
                  <p:cNvPr id="29" name="CuadroTexto 28">
                    <a:extLst>
                      <a:ext uri="{FF2B5EF4-FFF2-40B4-BE49-F238E27FC236}">
                        <a16:creationId xmlns:a16="http://schemas.microsoft.com/office/drawing/2014/main" id="{45217E7C-61CE-40CE-A7F3-B58D40822D5C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6019" y="4039814"/>
                    <a:ext cx="5760407" cy="4834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b="1" baseline="30000" dirty="0"/>
                      <a:t>11</a:t>
                    </a:r>
                    <a:r>
                      <a:rPr lang="en-GB" b="1" dirty="0"/>
                      <a:t>Be Excited Spectrum from all the d of the </a:t>
                    </a:r>
                    <a:r>
                      <a:rPr lang="es-ES" dirty="0"/>
                      <a:t>⬠ </a:t>
                    </a:r>
                    <a:r>
                      <a:rPr lang="en-GB" b="1" dirty="0"/>
                      <a:t>(keV)</a:t>
                    </a:r>
                  </a:p>
                </p:txBody>
              </p:sp>
              <p:sp>
                <p:nvSpPr>
                  <p:cNvPr id="30" name="CuadroTexto 29">
                    <a:extLst>
                      <a:ext uri="{FF2B5EF4-FFF2-40B4-BE49-F238E27FC236}">
                        <a16:creationId xmlns:a16="http://schemas.microsoft.com/office/drawing/2014/main" id="{FD3DAA04-70C6-4F33-AAAE-B58953B30B0E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9317218" y="1968992"/>
                    <a:ext cx="2477614" cy="4133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b="1" dirty="0"/>
                      <a:t>Counts/40 keV</a:t>
                    </a:r>
                  </a:p>
                </p:txBody>
              </p:sp>
            </p:grpSp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9AA705E4-D286-419F-852E-DE2172B9D3D2}"/>
                    </a:ext>
                  </a:extLst>
                </p:cNvPr>
                <p:cNvSpPr txBox="1"/>
                <p:nvPr/>
              </p:nvSpPr>
              <p:spPr>
                <a:xfrm>
                  <a:off x="12552178" y="2356548"/>
                  <a:ext cx="2222824" cy="4834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baseline="30000" dirty="0">
                      <a:solidFill>
                        <a:srgbClr val="00B0F0"/>
                      </a:solidFill>
                    </a:rPr>
                    <a:t>11</a:t>
                  </a:r>
                  <a:r>
                    <a:rPr lang="en-GB" b="1" dirty="0">
                      <a:solidFill>
                        <a:srgbClr val="00B0F0"/>
                      </a:solidFill>
                    </a:rPr>
                    <a:t>Be* 1783</a:t>
                  </a:r>
                </a:p>
              </p:txBody>
            </p:sp>
          </p:grpSp>
        </p:grp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9FC4B82E-5D44-472C-B2FE-4E23C2E36314}"/>
                </a:ext>
              </a:extLst>
            </p:cNvPr>
            <p:cNvSpPr/>
            <p:nvPr/>
          </p:nvSpPr>
          <p:spPr>
            <a:xfrm>
              <a:off x="9295116" y="4950163"/>
              <a:ext cx="12234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>
                  <a:solidFill>
                    <a:srgbClr val="E9ABDA"/>
                  </a:solidFill>
                </a:rPr>
                <a:t>11</a:t>
              </a:r>
              <a:r>
                <a:rPr lang="en-GB" b="1" dirty="0">
                  <a:solidFill>
                    <a:srgbClr val="E9ABDA"/>
                  </a:solidFill>
                </a:rPr>
                <a:t>Be* 3400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14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F1455-A6E1-4B0F-A2B4-7F915C7B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d,d</a:t>
            </a:r>
            <a:r>
              <a:rPr lang="en-GB" b="1" dirty="0"/>
              <a:t>)</a:t>
            </a:r>
            <a:r>
              <a:rPr lang="en-GB" b="1" baseline="30000" dirty="0"/>
              <a:t>11</a:t>
            </a:r>
            <a:r>
              <a:rPr lang="en-GB" b="1" dirty="0"/>
              <a:t>Be*</a:t>
            </a:r>
            <a:endParaRPr lang="en-GB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A726C2-87DD-4C52-A553-36B657638BD7}"/>
              </a:ext>
            </a:extLst>
          </p:cNvPr>
          <p:cNvGrpSpPr/>
          <p:nvPr/>
        </p:nvGrpSpPr>
        <p:grpSpPr>
          <a:xfrm>
            <a:off x="448242" y="1056407"/>
            <a:ext cx="5375391" cy="3896452"/>
            <a:chOff x="448242" y="1056407"/>
            <a:chExt cx="5375391" cy="389645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DF11DC5-A14D-4AE3-943E-ED1DC3376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7574" y="1056407"/>
              <a:ext cx="5006059" cy="3250121"/>
            </a:xfrm>
            <a:prstGeom prst="rect">
              <a:avLst/>
            </a:prstGeom>
          </p:spPr>
        </p:pic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65A2FE1-D880-4DCB-9CCD-45EE52E9583C}"/>
                </a:ext>
              </a:extLst>
            </p:cNvPr>
            <p:cNvSpPr txBox="1"/>
            <p:nvPr/>
          </p:nvSpPr>
          <p:spPr>
            <a:xfrm>
              <a:off x="1491257" y="1306189"/>
              <a:ext cx="2380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baseline="30000" dirty="0">
                  <a:solidFill>
                    <a:srgbClr val="FF0000"/>
                  </a:solidFill>
                </a:rPr>
                <a:t>11</a:t>
              </a:r>
              <a:r>
                <a:rPr lang="en-GB" b="1" dirty="0">
                  <a:solidFill>
                    <a:srgbClr val="FF0000"/>
                  </a:solidFill>
                </a:rPr>
                <a:t>Be* 320 (keV)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05D4E5D4-635B-43FD-8D7E-3447A1E10593}"/>
                </a:ext>
              </a:extLst>
            </p:cNvPr>
            <p:cNvSpPr txBox="1"/>
            <p:nvPr/>
          </p:nvSpPr>
          <p:spPr>
            <a:xfrm>
              <a:off x="1261238" y="4306528"/>
              <a:ext cx="44875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Gamma Spectrum Doppler Corrected </a:t>
              </a:r>
            </a:p>
            <a:p>
              <a:pPr algn="ctr"/>
              <a:r>
                <a:rPr lang="en-GB" b="1" dirty="0"/>
                <a:t>in coincidence with d form pentagon (keV)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CC33348-6136-4D6C-B12E-0EA1A4841339}"/>
                </a:ext>
              </a:extLst>
            </p:cNvPr>
            <p:cNvSpPr txBox="1"/>
            <p:nvPr/>
          </p:nvSpPr>
          <p:spPr>
            <a:xfrm rot="16200000">
              <a:off x="-154541" y="2371887"/>
              <a:ext cx="15748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Counts/33 keV</a:t>
              </a:r>
            </a:p>
          </p:txBody>
        </p:sp>
      </p:grp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D91DDE-0924-28B6-3AA1-A3040154F1F9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9AB36352-9010-4635-9ACA-1A06620FF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grpSp>
        <p:nvGrpSpPr>
          <p:cNvPr id="44" name="Grupo 43">
            <a:extLst>
              <a:ext uri="{FF2B5EF4-FFF2-40B4-BE49-F238E27FC236}">
                <a16:creationId xmlns:a16="http://schemas.microsoft.com/office/drawing/2014/main" id="{9A9E2125-DBAA-45F2-B427-164F184DB469}"/>
              </a:ext>
            </a:extLst>
          </p:cNvPr>
          <p:cNvGrpSpPr/>
          <p:nvPr/>
        </p:nvGrpSpPr>
        <p:grpSpPr>
          <a:xfrm>
            <a:off x="6496441" y="1306188"/>
            <a:ext cx="5329131" cy="3213159"/>
            <a:chOff x="6411009" y="3526109"/>
            <a:chExt cx="5329131" cy="3213159"/>
          </a:xfrm>
        </p:grpSpPr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8FF40166-031F-4782-8BF0-1F74314C1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7220" y="3526109"/>
              <a:ext cx="4831812" cy="2830313"/>
            </a:xfrm>
            <a:prstGeom prst="rect">
              <a:avLst/>
            </a:prstGeom>
          </p:spPr>
        </p:pic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89F26B61-1DB0-4AC0-BE20-DAAE60C413A9}"/>
                </a:ext>
              </a:extLst>
            </p:cNvPr>
            <p:cNvGrpSpPr/>
            <p:nvPr/>
          </p:nvGrpSpPr>
          <p:grpSpPr>
            <a:xfrm>
              <a:off x="6411009" y="3616527"/>
              <a:ext cx="5329131" cy="3122741"/>
              <a:chOff x="10349353" y="936857"/>
              <a:chExt cx="5964171" cy="4087519"/>
            </a:xfrm>
          </p:grpSpPr>
          <p:grpSp>
            <p:nvGrpSpPr>
              <p:cNvPr id="47" name="Grupo 46">
                <a:extLst>
                  <a:ext uri="{FF2B5EF4-FFF2-40B4-BE49-F238E27FC236}">
                    <a16:creationId xmlns:a16="http://schemas.microsoft.com/office/drawing/2014/main" id="{7BEBB278-185D-4CDF-AFB7-A48DF8E88BB1}"/>
                  </a:ext>
                </a:extLst>
              </p:cNvPr>
              <p:cNvGrpSpPr/>
              <p:nvPr/>
            </p:nvGrpSpPr>
            <p:grpSpPr>
              <a:xfrm>
                <a:off x="10349353" y="936857"/>
                <a:ext cx="5964171" cy="4087519"/>
                <a:chOff x="10349353" y="936857"/>
                <a:chExt cx="5964171" cy="4087519"/>
              </a:xfrm>
            </p:grpSpPr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434A14CC-F4B2-4709-A1A1-7FCB9D94DDA2}"/>
                    </a:ext>
                  </a:extLst>
                </p:cNvPr>
                <p:cNvSpPr txBox="1"/>
                <p:nvPr/>
              </p:nvSpPr>
              <p:spPr>
                <a:xfrm>
                  <a:off x="12536024" y="1104088"/>
                  <a:ext cx="1342417" cy="4834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dirty="0" err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g.s</a:t>
                  </a:r>
                  <a:r>
                    <a:rPr lang="en-GB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 &amp; </a:t>
                  </a:r>
                  <a:r>
                    <a:rPr lang="en-GB" b="1" dirty="0">
                      <a:solidFill>
                        <a:srgbClr val="FF0000"/>
                      </a:solidFill>
                    </a:rPr>
                    <a:t>320</a:t>
                  </a:r>
                  <a:r>
                    <a:rPr lang="en-GB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 </a:t>
                  </a:r>
                </a:p>
              </p:txBody>
            </p:sp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D7A17B7B-9C6C-4144-9B16-09C86DFB09D9}"/>
                    </a:ext>
                  </a:extLst>
                </p:cNvPr>
                <p:cNvSpPr txBox="1"/>
                <p:nvPr/>
              </p:nvSpPr>
              <p:spPr>
                <a:xfrm>
                  <a:off x="10478169" y="4540938"/>
                  <a:ext cx="5835355" cy="4834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baseline="30000" dirty="0"/>
                    <a:t>11</a:t>
                  </a:r>
                  <a:r>
                    <a:rPr lang="en-GB" b="1" dirty="0"/>
                    <a:t>Be Excited Spectrum from all the d of the </a:t>
                  </a:r>
                  <a:r>
                    <a:rPr lang="es-ES" dirty="0"/>
                    <a:t>⬠ </a:t>
                  </a:r>
                  <a:r>
                    <a:rPr lang="en-GB" b="1" dirty="0"/>
                    <a:t>(keV)</a:t>
                  </a:r>
                </a:p>
              </p:txBody>
            </p:sp>
            <p:sp>
              <p:nvSpPr>
                <p:cNvPr id="51" name="CuadroTexto 50">
                  <a:extLst>
                    <a:ext uri="{FF2B5EF4-FFF2-40B4-BE49-F238E27FC236}">
                      <a16:creationId xmlns:a16="http://schemas.microsoft.com/office/drawing/2014/main" id="{8C80E631-A49D-4649-A38F-3A6A8A03645D}"/>
                    </a:ext>
                  </a:extLst>
                </p:cNvPr>
                <p:cNvSpPr txBox="1"/>
                <p:nvPr/>
              </p:nvSpPr>
              <p:spPr>
                <a:xfrm rot="16200000">
                  <a:off x="9317218" y="1968992"/>
                  <a:ext cx="2477614" cy="4133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dirty="0"/>
                    <a:t>Counts/40 keV</a:t>
                  </a:r>
                </a:p>
              </p:txBody>
            </p:sp>
          </p:grp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0CC81A7B-CABB-46AB-9D2F-13274C03BD64}"/>
                  </a:ext>
                </a:extLst>
              </p:cNvPr>
              <p:cNvSpPr txBox="1"/>
              <p:nvPr/>
            </p:nvSpPr>
            <p:spPr>
              <a:xfrm>
                <a:off x="12552178" y="2356548"/>
                <a:ext cx="2222824" cy="483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>
                    <a:solidFill>
                      <a:srgbClr val="00B0F0"/>
                    </a:solidFill>
                  </a:rPr>
                  <a:t>11</a:t>
                </a:r>
                <a:r>
                  <a:rPr lang="en-GB" b="1" dirty="0">
                    <a:solidFill>
                      <a:srgbClr val="00B0F0"/>
                    </a:solidFill>
                  </a:rPr>
                  <a:t>Be* 1783</a:t>
                </a:r>
              </a:p>
            </p:txBody>
          </p:sp>
        </p:grpSp>
      </p:grpSp>
      <p:sp>
        <p:nvSpPr>
          <p:cNvPr id="52" name="Arco 51">
            <a:extLst>
              <a:ext uri="{FF2B5EF4-FFF2-40B4-BE49-F238E27FC236}">
                <a16:creationId xmlns:a16="http://schemas.microsoft.com/office/drawing/2014/main" id="{FB30DFC3-D59A-422E-83C7-D7144BCF25D6}"/>
              </a:ext>
            </a:extLst>
          </p:cNvPr>
          <p:cNvSpPr/>
          <p:nvPr/>
        </p:nvSpPr>
        <p:spPr>
          <a:xfrm rot="20652552">
            <a:off x="3570463" y="1741932"/>
            <a:ext cx="3195298" cy="714252"/>
          </a:xfrm>
          <a:prstGeom prst="arc">
            <a:avLst>
              <a:gd name="adj1" fmla="val 16858198"/>
              <a:gd name="adj2" fmla="val 21373534"/>
            </a:avLst>
          </a:prstGeom>
          <a:ln w="50800">
            <a:solidFill>
              <a:srgbClr val="FF0000"/>
            </a:solidFill>
            <a:headEnd type="stealth" w="lg" len="lg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FF053ABE-2742-4B1A-9561-F97BA04EE210}"/>
              </a:ext>
            </a:extLst>
          </p:cNvPr>
          <p:cNvSpPr/>
          <p:nvPr/>
        </p:nvSpPr>
        <p:spPr>
          <a:xfrm>
            <a:off x="9710059" y="2988231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baseline="30000" dirty="0">
                <a:solidFill>
                  <a:srgbClr val="E9ABDA"/>
                </a:solidFill>
              </a:rPr>
              <a:t>11</a:t>
            </a:r>
            <a:r>
              <a:rPr lang="en-GB" b="1" dirty="0">
                <a:solidFill>
                  <a:srgbClr val="E9ABDA"/>
                </a:solidFill>
              </a:rPr>
              <a:t>Be* 3400</a:t>
            </a:r>
          </a:p>
        </p:txBody>
      </p:sp>
    </p:spTree>
    <p:extLst>
      <p:ext uri="{BB962C8B-B14F-4D97-AF65-F5344CB8AC3E}">
        <p14:creationId xmlns:p14="http://schemas.microsoft.com/office/powerpoint/2010/main" val="259648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F1455-A6E1-4B0F-A2B4-7F915C7B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d,d</a:t>
            </a:r>
            <a:r>
              <a:rPr lang="en-GB" b="1" dirty="0"/>
              <a:t>)</a:t>
            </a:r>
            <a:r>
              <a:rPr lang="en-GB" b="1" baseline="30000" dirty="0"/>
              <a:t>11</a:t>
            </a:r>
            <a:r>
              <a:rPr lang="en-GB" b="1" dirty="0"/>
              <a:t>Be*</a:t>
            </a:r>
            <a:endParaRPr lang="en-GB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DBD7F50-F985-4B4C-8F8A-11C22ED52DB4}"/>
              </a:ext>
            </a:extLst>
          </p:cNvPr>
          <p:cNvGrpSpPr/>
          <p:nvPr/>
        </p:nvGrpSpPr>
        <p:grpSpPr>
          <a:xfrm>
            <a:off x="99525" y="2271782"/>
            <a:ext cx="8478375" cy="3837045"/>
            <a:chOff x="0" y="1056407"/>
            <a:chExt cx="8478375" cy="3837045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A59A15DE-091C-4DA1-B6A2-DAD6507DAE4C}"/>
                </a:ext>
              </a:extLst>
            </p:cNvPr>
            <p:cNvGrpSpPr/>
            <p:nvPr/>
          </p:nvGrpSpPr>
          <p:grpSpPr>
            <a:xfrm>
              <a:off x="0" y="1056407"/>
              <a:ext cx="8478375" cy="3837045"/>
              <a:chOff x="0" y="1056407"/>
              <a:chExt cx="8478375" cy="3837045"/>
            </a:xfrm>
          </p:grpSpPr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id="{9E01A486-D98D-48A9-8CCC-321ECAB6126C}"/>
                  </a:ext>
                </a:extLst>
              </p:cNvPr>
              <p:cNvGrpSpPr/>
              <p:nvPr/>
            </p:nvGrpSpPr>
            <p:grpSpPr>
              <a:xfrm>
                <a:off x="0" y="1056407"/>
                <a:ext cx="5825679" cy="3837045"/>
                <a:chOff x="448242" y="1056408"/>
                <a:chExt cx="5377437" cy="3305160"/>
              </a:xfrm>
            </p:grpSpPr>
            <p:pic>
              <p:nvPicPr>
                <p:cNvPr id="3" name="Imagen 2">
                  <a:extLst>
                    <a:ext uri="{FF2B5EF4-FFF2-40B4-BE49-F238E27FC236}">
                      <a16:creationId xmlns:a16="http://schemas.microsoft.com/office/drawing/2014/main" id="{2DF11DC5-A14D-4AE3-943E-ED1DC33762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17574" y="1056408"/>
                  <a:ext cx="5006059" cy="2729012"/>
                </a:xfrm>
                <a:prstGeom prst="rect">
                  <a:avLst/>
                </a:prstGeom>
              </p:spPr>
            </p:pic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05D4E5D4-635B-43FD-8D7E-3447A1E10593}"/>
                    </a:ext>
                  </a:extLst>
                </p:cNvPr>
                <p:cNvSpPr txBox="1"/>
                <p:nvPr/>
              </p:nvSpPr>
              <p:spPr>
                <a:xfrm>
                  <a:off x="1338166" y="3715237"/>
                  <a:ext cx="448751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b="1" dirty="0"/>
                    <a:t>Gamma Spectrum Doppler Corrected </a:t>
                  </a:r>
                </a:p>
                <a:p>
                  <a:pPr algn="ctr"/>
                  <a:r>
                    <a:rPr lang="en-GB" b="1" dirty="0"/>
                    <a:t>in coincidence with d form pentagon (keV)</a:t>
                  </a:r>
                </a:p>
              </p:txBody>
            </p:sp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BCC33348-6136-4D6C-B12E-0EA1A4841339}"/>
                    </a:ext>
                  </a:extLst>
                </p:cNvPr>
                <p:cNvSpPr txBox="1"/>
                <p:nvPr/>
              </p:nvSpPr>
              <p:spPr>
                <a:xfrm rot="16200000">
                  <a:off x="-154541" y="2371887"/>
                  <a:ext cx="15748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dirty="0"/>
                    <a:t>Counts/33 keV</a:t>
                  </a:r>
                </a:p>
              </p:txBody>
            </p:sp>
          </p:grpSp>
          <p:sp>
            <p:nvSpPr>
              <p:cNvPr id="52" name="Arco 51">
                <a:extLst>
                  <a:ext uri="{FF2B5EF4-FFF2-40B4-BE49-F238E27FC236}">
                    <a16:creationId xmlns:a16="http://schemas.microsoft.com/office/drawing/2014/main" id="{FB30DFC3-D59A-422E-83C7-D7144BCF25D6}"/>
                  </a:ext>
                </a:extLst>
              </p:cNvPr>
              <p:cNvSpPr/>
              <p:nvPr/>
            </p:nvSpPr>
            <p:spPr>
              <a:xfrm rot="9991287">
                <a:off x="5283077" y="3082956"/>
                <a:ext cx="3195298" cy="714252"/>
              </a:xfrm>
              <a:prstGeom prst="arc">
                <a:avLst>
                  <a:gd name="adj1" fmla="val 16858198"/>
                  <a:gd name="adj2" fmla="val 21373534"/>
                </a:avLst>
              </a:prstGeom>
              <a:ln w="50800">
                <a:solidFill>
                  <a:srgbClr val="FF0000"/>
                </a:solidFill>
                <a:headEnd type="stealth" w="lg" len="lg"/>
                <a:tailEnd type="none" w="sm" len="sm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65A2FE1-D880-4DCB-9CCD-45EE52E9583C}"/>
                </a:ext>
              </a:extLst>
            </p:cNvPr>
            <p:cNvSpPr txBox="1"/>
            <p:nvPr/>
          </p:nvSpPr>
          <p:spPr>
            <a:xfrm>
              <a:off x="1491257" y="1306189"/>
              <a:ext cx="2380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baseline="30000" dirty="0">
                  <a:solidFill>
                    <a:srgbClr val="FF0000"/>
                  </a:solidFill>
                </a:rPr>
                <a:t>11</a:t>
              </a:r>
              <a:r>
                <a:rPr lang="en-GB" b="1" dirty="0">
                  <a:solidFill>
                    <a:srgbClr val="FF0000"/>
                  </a:solidFill>
                </a:rPr>
                <a:t>Be* 320 (keV)</a:t>
              </a:r>
            </a:p>
          </p:txBody>
        </p:sp>
      </p:grp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D91DDE-0924-28B6-3AA1-A3040154F1F9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15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9AB36352-9010-4635-9ACA-1A06620FF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43A60D8F-82C8-4D59-BE69-5F348B77135C}"/>
              </a:ext>
            </a:extLst>
          </p:cNvPr>
          <p:cNvGrpSpPr/>
          <p:nvPr/>
        </p:nvGrpSpPr>
        <p:grpSpPr>
          <a:xfrm>
            <a:off x="6861616" y="1815084"/>
            <a:ext cx="4996297" cy="4396510"/>
            <a:chOff x="4157279" y="3350936"/>
            <a:chExt cx="4231811" cy="300495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36FBE31-FE1D-4EDA-A7E5-CCDB9B339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6272" y="3597311"/>
              <a:ext cx="3862818" cy="2467627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C825558-E378-4950-B4B0-A5BF0C1B3D4D}"/>
                </a:ext>
              </a:extLst>
            </p:cNvPr>
            <p:cNvSpPr/>
            <p:nvPr/>
          </p:nvSpPr>
          <p:spPr>
            <a:xfrm>
              <a:off x="5387275" y="6103458"/>
              <a:ext cx="2068089" cy="2524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Excited  Spectrum (keV)</a:t>
              </a:r>
              <a:endParaRPr lang="en-GB" dirty="0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A7F372E9-FC50-4E63-B11F-F7D58B60DAE2}"/>
                </a:ext>
              </a:extLst>
            </p:cNvPr>
            <p:cNvSpPr/>
            <p:nvPr/>
          </p:nvSpPr>
          <p:spPr>
            <a:xfrm rot="16200000">
              <a:off x="3247414" y="4260801"/>
              <a:ext cx="21890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Gamma Energy (keV)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83134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15BD4-D970-4A8B-994C-AEA4BC040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d,p</a:t>
            </a:r>
            <a:r>
              <a:rPr lang="en-GB" b="1" dirty="0"/>
              <a:t>)</a:t>
            </a:r>
            <a:r>
              <a:rPr lang="en-GB" b="1" baseline="30000" dirty="0"/>
              <a:t>12</a:t>
            </a:r>
            <a:r>
              <a:rPr lang="en-GB" b="1" dirty="0"/>
              <a:t>Be* </a:t>
            </a:r>
            <a:endParaRPr lang="en-GB" dirty="0"/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290E51F5-BEA2-1B5A-BAA4-38DBC2896D31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8F1569C9-55B4-4930-9A60-07AEC0FFB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grpSp>
        <p:nvGrpSpPr>
          <p:cNvPr id="59" name="Grupo 58">
            <a:extLst>
              <a:ext uri="{FF2B5EF4-FFF2-40B4-BE49-F238E27FC236}">
                <a16:creationId xmlns:a16="http://schemas.microsoft.com/office/drawing/2014/main" id="{507C0643-4385-4B31-829A-B4DFCEDCDD5C}"/>
              </a:ext>
            </a:extLst>
          </p:cNvPr>
          <p:cNvGrpSpPr/>
          <p:nvPr/>
        </p:nvGrpSpPr>
        <p:grpSpPr>
          <a:xfrm>
            <a:off x="4162217" y="4503295"/>
            <a:ext cx="4581831" cy="1947595"/>
            <a:chOff x="1281104" y="4465528"/>
            <a:chExt cx="4581831" cy="2027838"/>
          </a:xfrm>
        </p:grpSpPr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4C119BE8-08EE-4864-819C-141D47F87562}"/>
                </a:ext>
              </a:extLst>
            </p:cNvPr>
            <p:cNvGrpSpPr/>
            <p:nvPr/>
          </p:nvGrpSpPr>
          <p:grpSpPr>
            <a:xfrm>
              <a:off x="1281104" y="4465528"/>
              <a:ext cx="4581831" cy="2027838"/>
              <a:chOff x="1281104" y="4465528"/>
              <a:chExt cx="4581831" cy="2027838"/>
            </a:xfrm>
          </p:grpSpPr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364D30E7-658C-41E7-BBD9-AE5621B8322F}"/>
                  </a:ext>
                </a:extLst>
              </p:cNvPr>
              <p:cNvGrpSpPr/>
              <p:nvPr/>
            </p:nvGrpSpPr>
            <p:grpSpPr>
              <a:xfrm>
                <a:off x="1281104" y="4465528"/>
                <a:ext cx="4581831" cy="2027838"/>
                <a:chOff x="4232636" y="4709785"/>
                <a:chExt cx="4164800" cy="1747125"/>
              </a:xfrm>
            </p:grpSpPr>
            <p:pic>
              <p:nvPicPr>
                <p:cNvPr id="9" name="Imagen 8">
                  <a:extLst>
                    <a:ext uri="{FF2B5EF4-FFF2-40B4-BE49-F238E27FC236}">
                      <a16:creationId xmlns:a16="http://schemas.microsoft.com/office/drawing/2014/main" id="{3811675D-CA3A-466F-BE61-81882F0F55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32636" y="4709785"/>
                  <a:ext cx="4164800" cy="1747125"/>
                </a:xfrm>
                <a:prstGeom prst="rect">
                  <a:avLst/>
                </a:prstGeom>
              </p:spPr>
            </p:pic>
            <p:sp>
              <p:nvSpPr>
                <p:cNvPr id="10" name="Rectángulo 9">
                  <a:extLst>
                    <a:ext uri="{FF2B5EF4-FFF2-40B4-BE49-F238E27FC236}">
                      <a16:creationId xmlns:a16="http://schemas.microsoft.com/office/drawing/2014/main" id="{AE00B208-AE02-4652-BA7B-C7B076476138}"/>
                    </a:ext>
                  </a:extLst>
                </p:cNvPr>
                <p:cNvSpPr/>
                <p:nvPr/>
              </p:nvSpPr>
              <p:spPr>
                <a:xfrm>
                  <a:off x="4499957" y="5856075"/>
                  <a:ext cx="671622" cy="70695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 dirty="0"/>
                </a:p>
              </p:txBody>
            </p:sp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25100120-CE2A-4E69-A712-55FBA554EDA4}"/>
                    </a:ext>
                  </a:extLst>
                </p:cNvPr>
                <p:cNvSpPr/>
                <p:nvPr/>
              </p:nvSpPr>
              <p:spPr>
                <a:xfrm>
                  <a:off x="4499957" y="5531515"/>
                  <a:ext cx="671622" cy="103666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/>
                </a:p>
              </p:txBody>
            </p:sp>
            <p:sp>
              <p:nvSpPr>
                <p:cNvPr id="12" name="Rectángulo 11">
                  <a:extLst>
                    <a:ext uri="{FF2B5EF4-FFF2-40B4-BE49-F238E27FC236}">
                      <a16:creationId xmlns:a16="http://schemas.microsoft.com/office/drawing/2014/main" id="{8E43A8B1-DA66-47D5-A570-9B8C43697884}"/>
                    </a:ext>
                  </a:extLst>
                </p:cNvPr>
                <p:cNvSpPr/>
                <p:nvPr/>
              </p:nvSpPr>
              <p:spPr>
                <a:xfrm>
                  <a:off x="4499957" y="4924528"/>
                  <a:ext cx="671622" cy="103666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/>
                </a:p>
              </p:txBody>
            </p:sp>
          </p:grpSp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99319346-24FF-44E0-A724-FA48CAA8CF4E}"/>
                  </a:ext>
                </a:extLst>
              </p:cNvPr>
              <p:cNvSpPr/>
              <p:nvPr/>
            </p:nvSpPr>
            <p:spPr>
              <a:xfrm>
                <a:off x="1575191" y="4933974"/>
                <a:ext cx="738873" cy="120322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</p:grp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F5BDE5C7-D9C3-4075-9E50-64BCFC9AB421}"/>
                </a:ext>
              </a:extLst>
            </p:cNvPr>
            <p:cNvSpPr/>
            <p:nvPr/>
          </p:nvSpPr>
          <p:spPr>
            <a:xfrm>
              <a:off x="3638659" y="5975785"/>
              <a:ext cx="14750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Level Scheme</a:t>
              </a:r>
              <a:endParaRPr lang="en-GB" dirty="0"/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0A1B139A-5ECF-4BAB-B988-0A7F7FB7110B}"/>
              </a:ext>
            </a:extLst>
          </p:cNvPr>
          <p:cNvGrpSpPr/>
          <p:nvPr/>
        </p:nvGrpSpPr>
        <p:grpSpPr>
          <a:xfrm>
            <a:off x="243720" y="1224796"/>
            <a:ext cx="5570785" cy="3395386"/>
            <a:chOff x="7186194" y="1110546"/>
            <a:chExt cx="4925992" cy="2695591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0A2CD41-89BB-453F-B21B-EBFFB3AF4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0930" y="1110546"/>
              <a:ext cx="4258372" cy="2366327"/>
            </a:xfrm>
            <a:prstGeom prst="rect">
              <a:avLst/>
            </a:prstGeom>
          </p:spPr>
        </p:pic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C6D79A25-5DA7-438C-8647-D86B4B8E809A}"/>
                </a:ext>
              </a:extLst>
            </p:cNvPr>
            <p:cNvSpPr/>
            <p:nvPr/>
          </p:nvSpPr>
          <p:spPr>
            <a:xfrm>
              <a:off x="8672969" y="1546880"/>
              <a:ext cx="13789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>
                  <a:solidFill>
                    <a:srgbClr val="FF0000"/>
                  </a:solidFill>
                </a:rPr>
                <a:t>12</a:t>
              </a:r>
              <a:r>
                <a:rPr lang="en-GB" b="1" dirty="0">
                  <a:solidFill>
                    <a:srgbClr val="FF0000"/>
                  </a:solidFill>
                </a:rPr>
                <a:t>Be* 2 MeV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37409B2C-7A13-4F53-85AA-83B180C4A788}"/>
                </a:ext>
              </a:extLst>
            </p:cNvPr>
            <p:cNvSpPr/>
            <p:nvPr/>
          </p:nvSpPr>
          <p:spPr>
            <a:xfrm>
              <a:off x="9945310" y="1170692"/>
              <a:ext cx="15552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>
                  <a:solidFill>
                    <a:srgbClr val="92D050"/>
                  </a:solidFill>
                </a:rPr>
                <a:t>12</a:t>
              </a:r>
              <a:r>
                <a:rPr lang="en-GB" b="1" dirty="0">
                  <a:solidFill>
                    <a:srgbClr val="92D050"/>
                  </a:solidFill>
                </a:rPr>
                <a:t>Be* 4.5 MeV</a:t>
              </a:r>
              <a:endParaRPr lang="en-GB" dirty="0">
                <a:solidFill>
                  <a:srgbClr val="92D050"/>
                </a:solidFill>
              </a:endParaRP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6A4800B8-761F-47C4-9AE9-173787367F64}"/>
                </a:ext>
              </a:extLst>
            </p:cNvPr>
            <p:cNvSpPr/>
            <p:nvPr/>
          </p:nvSpPr>
          <p:spPr>
            <a:xfrm>
              <a:off x="7771760" y="2780632"/>
              <a:ext cx="9012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12</a:t>
              </a:r>
              <a:r>
                <a:rPr lang="en-GB" b="1" dirty="0"/>
                <a:t>Be </a:t>
              </a:r>
              <a:r>
                <a:rPr lang="en-GB" b="1" dirty="0" err="1"/>
                <a:t>g.s</a:t>
              </a:r>
              <a:endParaRPr lang="en-GB" dirty="0"/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41A03BB6-005A-4914-8124-75EB48BB0239}"/>
                </a:ext>
              </a:extLst>
            </p:cNvPr>
            <p:cNvSpPr txBox="1"/>
            <p:nvPr/>
          </p:nvSpPr>
          <p:spPr>
            <a:xfrm>
              <a:off x="7919540" y="3436805"/>
              <a:ext cx="4192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baseline="30000" dirty="0"/>
                <a:t>12</a:t>
              </a:r>
              <a:r>
                <a:rPr lang="en-GB" b="1" dirty="0"/>
                <a:t>Be Excited Spectrum at 70-75 º (keV)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B15B9C99-3EDE-4B55-8F65-C4DEDAC4873F}"/>
                </a:ext>
              </a:extLst>
            </p:cNvPr>
            <p:cNvSpPr txBox="1"/>
            <p:nvPr/>
          </p:nvSpPr>
          <p:spPr>
            <a:xfrm rot="16200000">
              <a:off x="6583410" y="1889007"/>
              <a:ext cx="157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Counts/50 keV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34E80B17-7E58-4FCD-B510-9A8DD49C8D2E}"/>
              </a:ext>
            </a:extLst>
          </p:cNvPr>
          <p:cNvGrpSpPr/>
          <p:nvPr/>
        </p:nvGrpSpPr>
        <p:grpSpPr>
          <a:xfrm>
            <a:off x="5974065" y="1283170"/>
            <a:ext cx="6087713" cy="3459507"/>
            <a:chOff x="5974065" y="1283170"/>
            <a:chExt cx="6087713" cy="3459507"/>
          </a:xfrm>
        </p:grpSpPr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205021F8-46F6-443F-BB45-4A916627D14E}"/>
                </a:ext>
              </a:extLst>
            </p:cNvPr>
            <p:cNvGrpSpPr/>
            <p:nvPr/>
          </p:nvGrpSpPr>
          <p:grpSpPr>
            <a:xfrm>
              <a:off x="5974065" y="1283170"/>
              <a:ext cx="6087713" cy="3459507"/>
              <a:chOff x="6232690" y="3625987"/>
              <a:chExt cx="6087713" cy="3228420"/>
            </a:xfrm>
          </p:grpSpPr>
          <p:pic>
            <p:nvPicPr>
              <p:cNvPr id="40" name="Imagen 39">
                <a:extLst>
                  <a:ext uri="{FF2B5EF4-FFF2-40B4-BE49-F238E27FC236}">
                    <a16:creationId xmlns:a16="http://schemas.microsoft.com/office/drawing/2014/main" id="{CDF14DDD-CF02-4829-B0B9-626D301119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7179" y="3625987"/>
                <a:ext cx="4750989" cy="2877110"/>
              </a:xfrm>
              <a:prstGeom prst="rect">
                <a:avLst/>
              </a:prstGeom>
            </p:spPr>
          </p:pic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52E5E3D9-F8BC-4100-AEC4-02F4928DF20C}"/>
                  </a:ext>
                </a:extLst>
              </p:cNvPr>
              <p:cNvSpPr/>
              <p:nvPr/>
            </p:nvSpPr>
            <p:spPr>
              <a:xfrm>
                <a:off x="7057809" y="5817887"/>
                <a:ext cx="9012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/>
                  <a:t>12</a:t>
                </a:r>
                <a:r>
                  <a:rPr lang="en-GB" b="1" dirty="0"/>
                  <a:t>Be </a:t>
                </a:r>
                <a:r>
                  <a:rPr lang="en-GB" b="1" dirty="0" err="1"/>
                  <a:t>g.s</a:t>
                </a:r>
                <a:endParaRPr lang="en-GB" dirty="0"/>
              </a:p>
            </p:txBody>
          </p:sp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F3C263F0-C3AA-4EC1-A93F-105FC46F9619}"/>
                  </a:ext>
                </a:extLst>
              </p:cNvPr>
              <p:cNvSpPr txBox="1"/>
              <p:nvPr/>
            </p:nvSpPr>
            <p:spPr>
              <a:xfrm rot="16200000">
                <a:off x="5629906" y="4994134"/>
                <a:ext cx="15748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Counts/20 keV</a:t>
                </a:r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E35CDEFC-42A3-4D32-BF71-740EC117A93C}"/>
                  </a:ext>
                </a:extLst>
              </p:cNvPr>
              <p:cNvSpPr/>
              <p:nvPr/>
            </p:nvSpPr>
            <p:spPr>
              <a:xfrm>
                <a:off x="9061575" y="4986448"/>
                <a:ext cx="15552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92D050"/>
                    </a:solidFill>
                  </a:rPr>
                  <a:t>12</a:t>
                </a:r>
                <a:r>
                  <a:rPr lang="en-GB" b="1" dirty="0">
                    <a:solidFill>
                      <a:srgbClr val="92D050"/>
                    </a:solidFill>
                  </a:rPr>
                  <a:t>Be* 4.5 MeV</a:t>
                </a:r>
                <a:endParaRPr lang="en-GB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D75F7485-E100-43CE-A388-2A6C38EC98AA}"/>
                  </a:ext>
                </a:extLst>
              </p:cNvPr>
              <p:cNvSpPr/>
              <p:nvPr/>
            </p:nvSpPr>
            <p:spPr>
              <a:xfrm>
                <a:off x="10486247" y="3831320"/>
                <a:ext cx="1834156" cy="603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00B0F0"/>
                    </a:solidFill>
                  </a:rPr>
                  <a:t>12</a:t>
                </a:r>
                <a:r>
                  <a:rPr lang="en-GB" b="1" dirty="0">
                    <a:solidFill>
                      <a:srgbClr val="00B0F0"/>
                    </a:solidFill>
                  </a:rPr>
                  <a:t>Be* 5-6 MeV ??</a:t>
                </a:r>
              </a:p>
              <a:p>
                <a:pPr algn="ctr"/>
                <a:r>
                  <a:rPr lang="en-GB" b="1" dirty="0">
                    <a:solidFill>
                      <a:srgbClr val="00B0F0"/>
                    </a:solidFill>
                  </a:rPr>
                  <a:t>(</a:t>
                </a:r>
                <a:r>
                  <a:rPr lang="en-GB" b="1" dirty="0" err="1">
                    <a:solidFill>
                      <a:srgbClr val="00B0F0"/>
                    </a:solidFill>
                  </a:rPr>
                  <a:t>p,p</a:t>
                </a:r>
                <a:r>
                  <a:rPr lang="en-GB" b="1" dirty="0">
                    <a:solidFill>
                      <a:srgbClr val="00B0F0"/>
                    </a:solidFill>
                  </a:rPr>
                  <a:t>) ??</a:t>
                </a:r>
                <a:endParaRPr lang="en-GB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46" name="Rectángulo 45">
                <a:extLst>
                  <a:ext uri="{FF2B5EF4-FFF2-40B4-BE49-F238E27FC236}">
                    <a16:creationId xmlns:a16="http://schemas.microsoft.com/office/drawing/2014/main" id="{CE26A95E-4DDF-463B-9491-92AABEC53C9B}"/>
                  </a:ext>
                </a:extLst>
              </p:cNvPr>
              <p:cNvSpPr/>
              <p:nvPr/>
            </p:nvSpPr>
            <p:spPr>
              <a:xfrm>
                <a:off x="7623769" y="4165693"/>
                <a:ext cx="137890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>
                    <a:solidFill>
                      <a:srgbClr val="FF0000"/>
                    </a:solidFill>
                  </a:rPr>
                  <a:t>Difference</a:t>
                </a:r>
              </a:p>
              <a:p>
                <a:r>
                  <a:rPr lang="en-GB" b="1" baseline="30000" dirty="0">
                    <a:solidFill>
                      <a:srgbClr val="FF0000"/>
                    </a:solidFill>
                  </a:rPr>
                  <a:t>12</a:t>
                </a:r>
                <a:r>
                  <a:rPr lang="en-GB" b="1" dirty="0">
                    <a:solidFill>
                      <a:srgbClr val="FF0000"/>
                    </a:solidFill>
                  </a:rPr>
                  <a:t>Be* 2 MeV</a:t>
                </a:r>
              </a:p>
            </p:txBody>
          </p:sp>
          <p:cxnSp>
            <p:nvCxnSpPr>
              <p:cNvPr id="47" name="Conector recto de flecha 46">
                <a:extLst>
                  <a:ext uri="{FF2B5EF4-FFF2-40B4-BE49-F238E27FC236}">
                    <a16:creationId xmlns:a16="http://schemas.microsoft.com/office/drawing/2014/main" id="{3738C01D-5979-4C28-A957-A82492D1B5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4528" y="5628481"/>
                <a:ext cx="615010" cy="336762"/>
              </a:xfrm>
              <a:prstGeom prst="straightConnector1">
                <a:avLst/>
              </a:prstGeom>
              <a:ln w="730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cto de flecha 48">
                <a:extLst>
                  <a:ext uri="{FF2B5EF4-FFF2-40B4-BE49-F238E27FC236}">
                    <a16:creationId xmlns:a16="http://schemas.microsoft.com/office/drawing/2014/main" id="{3FCEB9FB-2550-4726-A733-E6E6BDCDE8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59538" y="5319795"/>
                <a:ext cx="261998" cy="600632"/>
              </a:xfrm>
              <a:prstGeom prst="straightConnector1">
                <a:avLst/>
              </a:prstGeom>
              <a:ln w="730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48B86949-8622-4D71-AA7A-AB50FD5868EA}"/>
                  </a:ext>
                </a:extLst>
              </p:cNvPr>
              <p:cNvSpPr txBox="1"/>
              <p:nvPr/>
            </p:nvSpPr>
            <p:spPr>
              <a:xfrm>
                <a:off x="6965252" y="6485075"/>
                <a:ext cx="41926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>
                    <a:solidFill>
                      <a:schemeClr val="bg1"/>
                    </a:solidFill>
                  </a:rPr>
                  <a:t>12</a:t>
                </a:r>
                <a:r>
                  <a:rPr lang="en-GB" b="1" dirty="0">
                    <a:solidFill>
                      <a:schemeClr val="bg1"/>
                    </a:solidFill>
                  </a:rPr>
                  <a:t>Be </a:t>
                </a:r>
                <a:r>
                  <a:rPr lang="en-GB" b="1" dirty="0"/>
                  <a:t>Excited Spectrum at 55-60 º (keV)</a:t>
                </a:r>
              </a:p>
            </p:txBody>
          </p:sp>
        </p:grp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24606056-A683-49EA-885C-86AFF08DB18D}"/>
                </a:ext>
              </a:extLst>
            </p:cNvPr>
            <p:cNvSpPr/>
            <p:nvPr/>
          </p:nvSpPr>
          <p:spPr>
            <a:xfrm>
              <a:off x="7685903" y="2771009"/>
              <a:ext cx="12202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2.715 MeV</a:t>
              </a:r>
              <a:endParaRPr lang="en-GB" dirty="0"/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C291B838-0FC4-4DBE-86F3-C698C90AD5C1}"/>
                </a:ext>
              </a:extLst>
            </p:cNvPr>
            <p:cNvSpPr/>
            <p:nvPr/>
          </p:nvSpPr>
          <p:spPr>
            <a:xfrm>
              <a:off x="6814861" y="3140341"/>
              <a:ext cx="13500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2.1-2,2 MeV</a:t>
              </a:r>
              <a:endParaRPr lang="en-GB" dirty="0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EB78243E-0BD2-42F3-A98E-D94F0812CA31}"/>
              </a:ext>
            </a:extLst>
          </p:cNvPr>
          <p:cNvGrpSpPr/>
          <p:nvPr/>
        </p:nvGrpSpPr>
        <p:grpSpPr>
          <a:xfrm>
            <a:off x="5954654" y="1400833"/>
            <a:ext cx="5614779" cy="3319492"/>
            <a:chOff x="295530" y="1286224"/>
            <a:chExt cx="5614779" cy="3319492"/>
          </a:xfrm>
        </p:grpSpPr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A975D6AD-3816-4BA9-8049-6320F1FE5ECF}"/>
                </a:ext>
              </a:extLst>
            </p:cNvPr>
            <p:cNvSpPr txBox="1"/>
            <p:nvPr/>
          </p:nvSpPr>
          <p:spPr>
            <a:xfrm>
              <a:off x="1423250" y="4236384"/>
              <a:ext cx="4297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baseline="30000" dirty="0"/>
                <a:t>12</a:t>
              </a:r>
              <a:r>
                <a:rPr lang="en-GB" b="1" dirty="0"/>
                <a:t>Be Excited Spectrum Telescope 5 (keV)</a:t>
              </a:r>
            </a:p>
          </p:txBody>
        </p:sp>
        <p:grpSp>
          <p:nvGrpSpPr>
            <p:cNvPr id="48" name="Grupo 47">
              <a:extLst>
                <a:ext uri="{FF2B5EF4-FFF2-40B4-BE49-F238E27FC236}">
                  <a16:creationId xmlns:a16="http://schemas.microsoft.com/office/drawing/2014/main" id="{1A078113-F249-4087-8943-082F709F281D}"/>
                </a:ext>
              </a:extLst>
            </p:cNvPr>
            <p:cNvGrpSpPr/>
            <p:nvPr/>
          </p:nvGrpSpPr>
          <p:grpSpPr>
            <a:xfrm>
              <a:off x="681785" y="1286224"/>
              <a:ext cx="5228524" cy="2987083"/>
              <a:chOff x="565275" y="1253516"/>
              <a:chExt cx="5228524" cy="2987083"/>
            </a:xfrm>
          </p:grpSpPr>
          <p:pic>
            <p:nvPicPr>
              <p:cNvPr id="52" name="Imagen 51">
                <a:extLst>
                  <a:ext uri="{FF2B5EF4-FFF2-40B4-BE49-F238E27FC236}">
                    <a16:creationId xmlns:a16="http://schemas.microsoft.com/office/drawing/2014/main" id="{0876C7A6-4D43-4D30-8043-820522221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5275" y="1253516"/>
                <a:ext cx="5203929" cy="2987083"/>
              </a:xfrm>
              <a:prstGeom prst="rect">
                <a:avLst/>
              </a:prstGeom>
            </p:spPr>
          </p:pic>
          <p:sp>
            <p:nvSpPr>
              <p:cNvPr id="53" name="Rectángulo 52">
                <a:extLst>
                  <a:ext uri="{FF2B5EF4-FFF2-40B4-BE49-F238E27FC236}">
                    <a16:creationId xmlns:a16="http://schemas.microsoft.com/office/drawing/2014/main" id="{772A0293-43A0-4439-BD91-8D65166A4411}"/>
                  </a:ext>
                </a:extLst>
              </p:cNvPr>
              <p:cNvSpPr/>
              <p:nvPr/>
            </p:nvSpPr>
            <p:spPr>
              <a:xfrm>
                <a:off x="1615375" y="2514343"/>
                <a:ext cx="9012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/>
                  <a:t>12</a:t>
                </a:r>
                <a:r>
                  <a:rPr lang="en-GB" b="1" dirty="0"/>
                  <a:t>Be </a:t>
                </a:r>
                <a:r>
                  <a:rPr lang="en-GB" b="1" dirty="0" err="1"/>
                  <a:t>g.s</a:t>
                </a:r>
                <a:endParaRPr lang="en-GB" dirty="0"/>
              </a:p>
            </p:txBody>
          </p:sp>
          <p:sp>
            <p:nvSpPr>
              <p:cNvPr id="54" name="Rectángulo 53">
                <a:extLst>
                  <a:ext uri="{FF2B5EF4-FFF2-40B4-BE49-F238E27FC236}">
                    <a16:creationId xmlns:a16="http://schemas.microsoft.com/office/drawing/2014/main" id="{37F5E56E-CA96-42DF-823D-3AE8922D654D}"/>
                  </a:ext>
                </a:extLst>
              </p:cNvPr>
              <p:cNvSpPr/>
              <p:nvPr/>
            </p:nvSpPr>
            <p:spPr>
              <a:xfrm>
                <a:off x="1896863" y="1367390"/>
                <a:ext cx="13789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FF0000"/>
                    </a:solidFill>
                  </a:rPr>
                  <a:t>12</a:t>
                </a:r>
                <a:r>
                  <a:rPr lang="en-GB" b="1" dirty="0">
                    <a:solidFill>
                      <a:srgbClr val="FF0000"/>
                    </a:solidFill>
                  </a:rPr>
                  <a:t>Be* 2 MeV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5B53E4B2-4C04-4611-9188-3977D1799721}"/>
                  </a:ext>
                </a:extLst>
              </p:cNvPr>
              <p:cNvSpPr/>
              <p:nvPr/>
            </p:nvSpPr>
            <p:spPr>
              <a:xfrm>
                <a:off x="4227345" y="1432625"/>
                <a:ext cx="15664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00B0F0"/>
                    </a:solidFill>
                  </a:rPr>
                  <a:t>12</a:t>
                </a:r>
                <a:r>
                  <a:rPr lang="en-GB" b="1" dirty="0">
                    <a:solidFill>
                      <a:srgbClr val="00B0F0"/>
                    </a:solidFill>
                  </a:rPr>
                  <a:t>Be* 5-6 MeV</a:t>
                </a:r>
                <a:endParaRPr lang="en-GB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6A78A8BE-0F73-4422-84AB-8BA7D597ED53}"/>
                </a:ext>
              </a:extLst>
            </p:cNvPr>
            <p:cNvSpPr txBox="1"/>
            <p:nvPr/>
          </p:nvSpPr>
          <p:spPr>
            <a:xfrm rot="16200000">
              <a:off x="-307254" y="2456886"/>
              <a:ext cx="157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Counts/80 keV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556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15BD4-D970-4A8B-994C-AEA4BC040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d,p</a:t>
            </a:r>
            <a:r>
              <a:rPr lang="en-GB" b="1" dirty="0"/>
              <a:t>)</a:t>
            </a:r>
            <a:r>
              <a:rPr lang="en-GB" b="1" baseline="30000" dirty="0"/>
              <a:t>12</a:t>
            </a:r>
            <a:r>
              <a:rPr lang="en-GB" b="1" dirty="0"/>
              <a:t>Be* </a:t>
            </a:r>
            <a:endParaRPr lang="en-GB" dirty="0"/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290E51F5-BEA2-1B5A-BAA4-38DBC2896D31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8F1569C9-55B4-4930-9A60-07AEC0FFB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3471" y="-8986"/>
            <a:ext cx="1258529" cy="1101212"/>
          </a:xfrm>
          <a:prstGeom prst="rect">
            <a:avLst/>
          </a:prstGeom>
        </p:spPr>
      </p:pic>
      <p:grpSp>
        <p:nvGrpSpPr>
          <p:cNvPr id="59" name="Grupo 58">
            <a:extLst>
              <a:ext uri="{FF2B5EF4-FFF2-40B4-BE49-F238E27FC236}">
                <a16:creationId xmlns:a16="http://schemas.microsoft.com/office/drawing/2014/main" id="{507C0643-4385-4B31-829A-B4DFCEDCDD5C}"/>
              </a:ext>
            </a:extLst>
          </p:cNvPr>
          <p:cNvGrpSpPr/>
          <p:nvPr/>
        </p:nvGrpSpPr>
        <p:grpSpPr>
          <a:xfrm>
            <a:off x="4162217" y="4503295"/>
            <a:ext cx="4581831" cy="1947595"/>
            <a:chOff x="1281104" y="4465528"/>
            <a:chExt cx="4581831" cy="2027838"/>
          </a:xfrm>
        </p:grpSpPr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4C119BE8-08EE-4864-819C-141D47F87562}"/>
                </a:ext>
              </a:extLst>
            </p:cNvPr>
            <p:cNvGrpSpPr/>
            <p:nvPr/>
          </p:nvGrpSpPr>
          <p:grpSpPr>
            <a:xfrm>
              <a:off x="1281104" y="4465528"/>
              <a:ext cx="4581831" cy="2027838"/>
              <a:chOff x="1281104" y="4465528"/>
              <a:chExt cx="4581831" cy="2027838"/>
            </a:xfrm>
          </p:grpSpPr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364D30E7-658C-41E7-BBD9-AE5621B8322F}"/>
                  </a:ext>
                </a:extLst>
              </p:cNvPr>
              <p:cNvGrpSpPr/>
              <p:nvPr/>
            </p:nvGrpSpPr>
            <p:grpSpPr>
              <a:xfrm>
                <a:off x="1281104" y="4465528"/>
                <a:ext cx="4581831" cy="2027838"/>
                <a:chOff x="4232636" y="4709785"/>
                <a:chExt cx="4164800" cy="1747125"/>
              </a:xfrm>
            </p:grpSpPr>
            <p:pic>
              <p:nvPicPr>
                <p:cNvPr id="9" name="Imagen 8">
                  <a:extLst>
                    <a:ext uri="{FF2B5EF4-FFF2-40B4-BE49-F238E27FC236}">
                      <a16:creationId xmlns:a16="http://schemas.microsoft.com/office/drawing/2014/main" id="{3811675D-CA3A-466F-BE61-81882F0F55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32636" y="4709785"/>
                  <a:ext cx="4164800" cy="1747125"/>
                </a:xfrm>
                <a:prstGeom prst="rect">
                  <a:avLst/>
                </a:prstGeom>
              </p:spPr>
            </p:pic>
            <p:sp>
              <p:nvSpPr>
                <p:cNvPr id="10" name="Rectángulo 9">
                  <a:extLst>
                    <a:ext uri="{FF2B5EF4-FFF2-40B4-BE49-F238E27FC236}">
                      <a16:creationId xmlns:a16="http://schemas.microsoft.com/office/drawing/2014/main" id="{AE00B208-AE02-4652-BA7B-C7B076476138}"/>
                    </a:ext>
                  </a:extLst>
                </p:cNvPr>
                <p:cNvSpPr/>
                <p:nvPr/>
              </p:nvSpPr>
              <p:spPr>
                <a:xfrm>
                  <a:off x="4499957" y="5823104"/>
                  <a:ext cx="671622" cy="103666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 dirty="0"/>
                </a:p>
              </p:txBody>
            </p:sp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25100120-CE2A-4E69-A712-55FBA554EDA4}"/>
                    </a:ext>
                  </a:extLst>
                </p:cNvPr>
                <p:cNvSpPr/>
                <p:nvPr/>
              </p:nvSpPr>
              <p:spPr>
                <a:xfrm>
                  <a:off x="4499957" y="5531515"/>
                  <a:ext cx="671622" cy="103666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/>
                </a:p>
              </p:txBody>
            </p:sp>
            <p:sp>
              <p:nvSpPr>
                <p:cNvPr id="12" name="Rectángulo 11">
                  <a:extLst>
                    <a:ext uri="{FF2B5EF4-FFF2-40B4-BE49-F238E27FC236}">
                      <a16:creationId xmlns:a16="http://schemas.microsoft.com/office/drawing/2014/main" id="{8E43A8B1-DA66-47D5-A570-9B8C43697884}"/>
                    </a:ext>
                  </a:extLst>
                </p:cNvPr>
                <p:cNvSpPr/>
                <p:nvPr/>
              </p:nvSpPr>
              <p:spPr>
                <a:xfrm>
                  <a:off x="4499957" y="4924528"/>
                  <a:ext cx="671622" cy="103666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/>
                </a:p>
              </p:txBody>
            </p:sp>
          </p:grpSp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99319346-24FF-44E0-A724-FA48CAA8CF4E}"/>
                  </a:ext>
                </a:extLst>
              </p:cNvPr>
              <p:cNvSpPr/>
              <p:nvPr/>
            </p:nvSpPr>
            <p:spPr>
              <a:xfrm>
                <a:off x="1575191" y="4933974"/>
                <a:ext cx="738873" cy="120322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</p:grp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F5BDE5C7-D9C3-4075-9E50-64BCFC9AB421}"/>
                </a:ext>
              </a:extLst>
            </p:cNvPr>
            <p:cNvSpPr/>
            <p:nvPr/>
          </p:nvSpPr>
          <p:spPr>
            <a:xfrm>
              <a:off x="3638659" y="5975785"/>
              <a:ext cx="14750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Level Scheme</a:t>
              </a:r>
              <a:endParaRPr lang="en-GB" dirty="0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34E80B17-7E58-4FCD-B510-9A8DD49C8D2E}"/>
              </a:ext>
            </a:extLst>
          </p:cNvPr>
          <p:cNvGrpSpPr/>
          <p:nvPr/>
        </p:nvGrpSpPr>
        <p:grpSpPr>
          <a:xfrm>
            <a:off x="5974065" y="1283170"/>
            <a:ext cx="5967229" cy="3459507"/>
            <a:chOff x="5974065" y="1283170"/>
            <a:chExt cx="5967229" cy="3459507"/>
          </a:xfrm>
        </p:grpSpPr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205021F8-46F6-443F-BB45-4A916627D14E}"/>
                </a:ext>
              </a:extLst>
            </p:cNvPr>
            <p:cNvGrpSpPr/>
            <p:nvPr/>
          </p:nvGrpSpPr>
          <p:grpSpPr>
            <a:xfrm>
              <a:off x="5974065" y="1283170"/>
              <a:ext cx="5967229" cy="3459507"/>
              <a:chOff x="6232690" y="3625987"/>
              <a:chExt cx="5967229" cy="3228420"/>
            </a:xfrm>
          </p:grpSpPr>
          <p:pic>
            <p:nvPicPr>
              <p:cNvPr id="40" name="Imagen 39">
                <a:extLst>
                  <a:ext uri="{FF2B5EF4-FFF2-40B4-BE49-F238E27FC236}">
                    <a16:creationId xmlns:a16="http://schemas.microsoft.com/office/drawing/2014/main" id="{CDF14DDD-CF02-4829-B0B9-626D301119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7179" y="3625987"/>
                <a:ext cx="4750989" cy="2877110"/>
              </a:xfrm>
              <a:prstGeom prst="rect">
                <a:avLst/>
              </a:prstGeom>
            </p:spPr>
          </p:pic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52E5E3D9-F8BC-4100-AEC4-02F4928DF20C}"/>
                  </a:ext>
                </a:extLst>
              </p:cNvPr>
              <p:cNvSpPr/>
              <p:nvPr/>
            </p:nvSpPr>
            <p:spPr>
              <a:xfrm>
                <a:off x="7057809" y="5817887"/>
                <a:ext cx="9012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/>
                  <a:t>12</a:t>
                </a:r>
                <a:r>
                  <a:rPr lang="en-GB" b="1" dirty="0"/>
                  <a:t>Be </a:t>
                </a:r>
                <a:r>
                  <a:rPr lang="en-GB" b="1" dirty="0" err="1"/>
                  <a:t>g.s</a:t>
                </a:r>
                <a:endParaRPr lang="en-GB" dirty="0"/>
              </a:p>
            </p:txBody>
          </p:sp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F3C263F0-C3AA-4EC1-A93F-105FC46F9619}"/>
                  </a:ext>
                </a:extLst>
              </p:cNvPr>
              <p:cNvSpPr txBox="1"/>
              <p:nvPr/>
            </p:nvSpPr>
            <p:spPr>
              <a:xfrm rot="16200000">
                <a:off x="5629906" y="4994134"/>
                <a:ext cx="15748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Counts/20 keV</a:t>
                </a:r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E35CDEFC-42A3-4D32-BF71-740EC117A93C}"/>
                  </a:ext>
                </a:extLst>
              </p:cNvPr>
              <p:cNvSpPr/>
              <p:nvPr/>
            </p:nvSpPr>
            <p:spPr>
              <a:xfrm>
                <a:off x="9061575" y="4986448"/>
                <a:ext cx="15552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92D050"/>
                    </a:solidFill>
                  </a:rPr>
                  <a:t>12</a:t>
                </a:r>
                <a:r>
                  <a:rPr lang="en-GB" b="1" dirty="0">
                    <a:solidFill>
                      <a:srgbClr val="92D050"/>
                    </a:solidFill>
                  </a:rPr>
                  <a:t>Be* 4.5 MeV</a:t>
                </a:r>
                <a:endParaRPr lang="en-GB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D75F7485-E100-43CE-A388-2A6C38EC98AA}"/>
                  </a:ext>
                </a:extLst>
              </p:cNvPr>
              <p:cNvSpPr/>
              <p:nvPr/>
            </p:nvSpPr>
            <p:spPr>
              <a:xfrm>
                <a:off x="10365763" y="3817064"/>
                <a:ext cx="1834156" cy="603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>
                    <a:solidFill>
                      <a:srgbClr val="00B0F0"/>
                    </a:solidFill>
                  </a:rPr>
                  <a:t>12</a:t>
                </a:r>
                <a:r>
                  <a:rPr lang="en-GB" b="1" dirty="0">
                    <a:solidFill>
                      <a:srgbClr val="00B0F0"/>
                    </a:solidFill>
                  </a:rPr>
                  <a:t>Be* 5-6 MeV ??</a:t>
                </a:r>
              </a:p>
              <a:p>
                <a:pPr algn="ctr"/>
                <a:r>
                  <a:rPr lang="en-GB" b="1" dirty="0">
                    <a:solidFill>
                      <a:srgbClr val="00B0F0"/>
                    </a:solidFill>
                  </a:rPr>
                  <a:t>(</a:t>
                </a:r>
                <a:r>
                  <a:rPr lang="en-GB" b="1" dirty="0" err="1">
                    <a:solidFill>
                      <a:srgbClr val="00B0F0"/>
                    </a:solidFill>
                  </a:rPr>
                  <a:t>p,p</a:t>
                </a:r>
                <a:r>
                  <a:rPr lang="en-GB" b="1" dirty="0">
                    <a:solidFill>
                      <a:srgbClr val="00B0F0"/>
                    </a:solidFill>
                  </a:rPr>
                  <a:t>) ??</a:t>
                </a:r>
                <a:endParaRPr lang="en-GB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46" name="Rectángulo 45">
                <a:extLst>
                  <a:ext uri="{FF2B5EF4-FFF2-40B4-BE49-F238E27FC236}">
                    <a16:creationId xmlns:a16="http://schemas.microsoft.com/office/drawing/2014/main" id="{CE26A95E-4DDF-463B-9491-92AABEC53C9B}"/>
                  </a:ext>
                </a:extLst>
              </p:cNvPr>
              <p:cNvSpPr/>
              <p:nvPr/>
            </p:nvSpPr>
            <p:spPr>
              <a:xfrm>
                <a:off x="7623769" y="4165693"/>
                <a:ext cx="137890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>
                    <a:solidFill>
                      <a:srgbClr val="FF0000"/>
                    </a:solidFill>
                  </a:rPr>
                  <a:t>Difference</a:t>
                </a:r>
              </a:p>
              <a:p>
                <a:r>
                  <a:rPr lang="en-GB" b="1" baseline="30000" dirty="0">
                    <a:solidFill>
                      <a:srgbClr val="FF0000"/>
                    </a:solidFill>
                  </a:rPr>
                  <a:t>12</a:t>
                </a:r>
                <a:r>
                  <a:rPr lang="en-GB" b="1" dirty="0">
                    <a:solidFill>
                      <a:srgbClr val="FF0000"/>
                    </a:solidFill>
                  </a:rPr>
                  <a:t>Be* 2 MeV</a:t>
                </a:r>
              </a:p>
            </p:txBody>
          </p:sp>
          <p:cxnSp>
            <p:nvCxnSpPr>
              <p:cNvPr id="47" name="Conector recto de flecha 46">
                <a:extLst>
                  <a:ext uri="{FF2B5EF4-FFF2-40B4-BE49-F238E27FC236}">
                    <a16:creationId xmlns:a16="http://schemas.microsoft.com/office/drawing/2014/main" id="{3738C01D-5979-4C28-A957-A82492D1B5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4528" y="5628481"/>
                <a:ext cx="615010" cy="336762"/>
              </a:xfrm>
              <a:prstGeom prst="straightConnector1">
                <a:avLst/>
              </a:prstGeom>
              <a:ln w="730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cto de flecha 48">
                <a:extLst>
                  <a:ext uri="{FF2B5EF4-FFF2-40B4-BE49-F238E27FC236}">
                    <a16:creationId xmlns:a16="http://schemas.microsoft.com/office/drawing/2014/main" id="{3FCEB9FB-2550-4726-A733-E6E6BDCDE8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59538" y="5319795"/>
                <a:ext cx="261998" cy="600632"/>
              </a:xfrm>
              <a:prstGeom prst="straightConnector1">
                <a:avLst/>
              </a:prstGeom>
              <a:ln w="730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48B86949-8622-4D71-AA7A-AB50FD5868EA}"/>
                  </a:ext>
                </a:extLst>
              </p:cNvPr>
              <p:cNvSpPr txBox="1"/>
              <p:nvPr/>
            </p:nvSpPr>
            <p:spPr>
              <a:xfrm>
                <a:off x="6965252" y="6485075"/>
                <a:ext cx="41926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>
                    <a:solidFill>
                      <a:schemeClr val="bg1"/>
                    </a:solidFill>
                  </a:rPr>
                  <a:t>12</a:t>
                </a:r>
                <a:r>
                  <a:rPr lang="en-GB" b="1" dirty="0">
                    <a:solidFill>
                      <a:schemeClr val="bg1"/>
                    </a:solidFill>
                  </a:rPr>
                  <a:t>Be </a:t>
                </a:r>
                <a:r>
                  <a:rPr lang="en-GB" b="1" dirty="0"/>
                  <a:t>Excited Spectrum at 55-60 º (keV)</a:t>
                </a:r>
              </a:p>
            </p:txBody>
          </p:sp>
        </p:grp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24606056-A683-49EA-885C-86AFF08DB18D}"/>
                </a:ext>
              </a:extLst>
            </p:cNvPr>
            <p:cNvSpPr/>
            <p:nvPr/>
          </p:nvSpPr>
          <p:spPr>
            <a:xfrm>
              <a:off x="7685903" y="2771009"/>
              <a:ext cx="12202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2.715 MeV</a:t>
              </a:r>
              <a:endParaRPr lang="en-GB" dirty="0"/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C291B838-0FC4-4DBE-86F3-C698C90AD5C1}"/>
                </a:ext>
              </a:extLst>
            </p:cNvPr>
            <p:cNvSpPr/>
            <p:nvPr/>
          </p:nvSpPr>
          <p:spPr>
            <a:xfrm>
              <a:off x="6814861" y="3140341"/>
              <a:ext cx="13500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2.1-2,2 MeV</a:t>
              </a:r>
              <a:endParaRPr lang="en-GB" dirty="0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A5220A8-1B39-4B14-A6DC-D32B0FADE410}"/>
              </a:ext>
            </a:extLst>
          </p:cNvPr>
          <p:cNvGrpSpPr/>
          <p:nvPr/>
        </p:nvGrpSpPr>
        <p:grpSpPr>
          <a:xfrm>
            <a:off x="362865" y="1092226"/>
            <a:ext cx="5331823" cy="3959583"/>
            <a:chOff x="6860178" y="1038526"/>
            <a:chExt cx="5331823" cy="3959583"/>
          </a:xfrm>
        </p:grpSpPr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30102E90-3B6B-49F4-982F-922CEE9D4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60110" y="1253516"/>
              <a:ext cx="4785770" cy="3252604"/>
            </a:xfrm>
            <a:prstGeom prst="rect">
              <a:avLst/>
            </a:prstGeom>
          </p:spPr>
        </p:pic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F0C82D61-1DAD-46BD-AA8C-F79BC805736E}"/>
                </a:ext>
              </a:extLst>
            </p:cNvPr>
            <p:cNvSpPr/>
            <p:nvPr/>
          </p:nvSpPr>
          <p:spPr>
            <a:xfrm>
              <a:off x="7277881" y="1038526"/>
              <a:ext cx="13998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11</a:t>
              </a:r>
              <a:r>
                <a:rPr lang="en-GB" b="1" dirty="0"/>
                <a:t>Be 320 keV</a:t>
              </a:r>
              <a:endParaRPr lang="en-GB" dirty="0"/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1949FEBC-60B3-4EB4-A140-D5C20AE7E9E0}"/>
                </a:ext>
              </a:extLst>
            </p:cNvPr>
            <p:cNvSpPr txBox="1"/>
            <p:nvPr/>
          </p:nvSpPr>
          <p:spPr>
            <a:xfrm>
              <a:off x="7610169" y="4351778"/>
              <a:ext cx="4581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Gamma Spectrum Doppler Corrected coincidence with p from </a:t>
              </a:r>
              <a:r>
                <a:rPr lang="es-ES" b="1" dirty="0"/>
                <a:t>⬠ </a:t>
              </a:r>
              <a:r>
                <a:rPr lang="en-GB" b="1" dirty="0"/>
                <a:t>(keV)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656DD350-1B01-4386-9DDD-FA126F97FD88}"/>
                </a:ext>
              </a:extLst>
            </p:cNvPr>
            <p:cNvSpPr txBox="1"/>
            <p:nvPr/>
          </p:nvSpPr>
          <p:spPr>
            <a:xfrm rot="16200000">
              <a:off x="6257395" y="2916765"/>
              <a:ext cx="15748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Counts/25 keV</a:t>
              </a: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B9644DA1-24B9-42BF-AB0F-D1B8994BBC9B}"/>
              </a:ext>
            </a:extLst>
          </p:cNvPr>
          <p:cNvGrpSpPr/>
          <p:nvPr/>
        </p:nvGrpSpPr>
        <p:grpSpPr>
          <a:xfrm>
            <a:off x="1958085" y="1383091"/>
            <a:ext cx="3120372" cy="2117767"/>
            <a:chOff x="8734925" y="1407857"/>
            <a:chExt cx="3120372" cy="2117767"/>
          </a:xfrm>
        </p:grpSpPr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3545F287-B31C-423D-A392-79CC74881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34925" y="1407857"/>
              <a:ext cx="3063198" cy="2117767"/>
            </a:xfrm>
            <a:prstGeom prst="rect">
              <a:avLst/>
            </a:prstGeom>
          </p:spPr>
        </p:pic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75DD9087-7240-4A70-AA9A-D188FD49B59A}"/>
                </a:ext>
              </a:extLst>
            </p:cNvPr>
            <p:cNvSpPr/>
            <p:nvPr/>
          </p:nvSpPr>
          <p:spPr>
            <a:xfrm>
              <a:off x="9259081" y="1556891"/>
              <a:ext cx="1776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>
                  <a:solidFill>
                    <a:srgbClr val="FF0000"/>
                  </a:solidFill>
                </a:rPr>
                <a:t>12</a:t>
              </a:r>
              <a:r>
                <a:rPr lang="en-GB" b="1" dirty="0">
                  <a:solidFill>
                    <a:srgbClr val="FF0000"/>
                  </a:solidFill>
                </a:rPr>
                <a:t>Be* 2109 (keV)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E8B29FE9-4602-41A0-8876-AE67F5E7AEFD}"/>
                </a:ext>
              </a:extLst>
            </p:cNvPr>
            <p:cNvSpPr/>
            <p:nvPr/>
          </p:nvSpPr>
          <p:spPr>
            <a:xfrm>
              <a:off x="10078720" y="2141213"/>
              <a:ext cx="1776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>
                  <a:solidFill>
                    <a:srgbClr val="FFC000"/>
                  </a:solidFill>
                </a:rPr>
                <a:t>12</a:t>
              </a:r>
              <a:r>
                <a:rPr lang="en-GB" b="1" dirty="0">
                  <a:solidFill>
                    <a:srgbClr val="FFC000"/>
                  </a:solidFill>
                </a:rPr>
                <a:t>Be* 2715 (keV)</a:t>
              </a:r>
              <a:endParaRPr lang="en-GB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54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A0B75F-A9A3-4ABA-8966-6A00C7B14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GB" b="1" dirty="0" err="1"/>
              <a:t>t,t</a:t>
            </a:r>
            <a:r>
              <a:rPr lang="en-GB" b="1" dirty="0"/>
              <a:t>)</a:t>
            </a:r>
            <a:r>
              <a:rPr lang="en-GB" b="1" baseline="30000" dirty="0"/>
              <a:t>11</a:t>
            </a:r>
            <a:r>
              <a:rPr lang="en-GB" b="1" dirty="0"/>
              <a:t>Be* </a:t>
            </a:r>
            <a:endParaRPr lang="en-GB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B31F6BC-04EC-4500-BBCE-A35128ECDCFF}"/>
              </a:ext>
            </a:extLst>
          </p:cNvPr>
          <p:cNvSpPr/>
          <p:nvPr/>
        </p:nvSpPr>
        <p:spPr>
          <a:xfrm>
            <a:off x="3235146" y="1255443"/>
            <a:ext cx="6867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We </a:t>
            </a:r>
            <a:r>
              <a:rPr lang="en-GB" b="1" dirty="0" err="1"/>
              <a:t>substract</a:t>
            </a:r>
            <a:r>
              <a:rPr lang="en-GB" b="1" dirty="0"/>
              <a:t> the </a:t>
            </a:r>
            <a:r>
              <a:rPr lang="en-GB" b="1" dirty="0" err="1"/>
              <a:t>Ti</a:t>
            </a:r>
            <a:r>
              <a:rPr lang="en-GB" b="1" dirty="0"/>
              <a:t> according to the </a:t>
            </a:r>
            <a:r>
              <a:rPr lang="en-GB" b="1" baseline="30000" dirty="0"/>
              <a:t>11</a:t>
            </a:r>
            <a:r>
              <a:rPr lang="en-GB" b="1" dirty="0"/>
              <a:t>Be in the </a:t>
            </a:r>
            <a:r>
              <a:rPr lang="en-GB" b="1" dirty="0" err="1"/>
              <a:t>BeamDump</a:t>
            </a:r>
            <a:endParaRPr lang="en-GB" b="1" dirty="0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FA68B65-FD9B-4C0E-9E28-DC4F726AD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786" y="69480"/>
            <a:ext cx="1023047" cy="89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3BA52A32-0249-49BD-B108-40C66E9BC11E}"/>
              </a:ext>
            </a:extLst>
          </p:cNvPr>
          <p:cNvGrpSpPr/>
          <p:nvPr/>
        </p:nvGrpSpPr>
        <p:grpSpPr>
          <a:xfrm>
            <a:off x="6595353" y="1851656"/>
            <a:ext cx="5350527" cy="3411422"/>
            <a:chOff x="6595353" y="1851656"/>
            <a:chExt cx="5350527" cy="3411422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0343366-BA45-4772-867B-5157C9DCD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9010" y="1851656"/>
              <a:ext cx="5276870" cy="3154687"/>
            </a:xfrm>
            <a:prstGeom prst="rect">
              <a:avLst/>
            </a:prstGeom>
          </p:spPr>
        </p:pic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581478A3-BC6E-48DB-8D93-BA6F1C973AB5}"/>
                </a:ext>
              </a:extLst>
            </p:cNvPr>
            <p:cNvSpPr/>
            <p:nvPr/>
          </p:nvSpPr>
          <p:spPr>
            <a:xfrm>
              <a:off x="8612479" y="2271195"/>
              <a:ext cx="13899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baseline="30000" dirty="0">
                  <a:solidFill>
                    <a:srgbClr val="FF0000"/>
                  </a:solidFill>
                </a:rPr>
                <a:t>11</a:t>
              </a:r>
              <a:r>
                <a:rPr lang="es-ES" b="1" dirty="0">
                  <a:solidFill>
                    <a:srgbClr val="FF0000"/>
                  </a:solidFill>
                </a:rPr>
                <a:t>Be* (320)</a:t>
              </a:r>
            </a:p>
          </p:txBody>
        </p: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38B4C682-5909-455D-9F64-A35D305E1D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68521" y="2694562"/>
              <a:ext cx="450185" cy="31504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84200AA-6A26-4D23-9439-3FDC48159B24}"/>
                </a:ext>
              </a:extLst>
            </p:cNvPr>
            <p:cNvSpPr/>
            <p:nvPr/>
          </p:nvSpPr>
          <p:spPr>
            <a:xfrm rot="16200000">
              <a:off x="5874354" y="3015042"/>
              <a:ext cx="1811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/>
                <a:t>Counts / 25 keV</a:t>
              </a:r>
              <a:endParaRPr lang="en-GB" dirty="0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1F2625F-E958-440D-A031-CDE9063EEC81}"/>
                </a:ext>
              </a:extLst>
            </p:cNvPr>
            <p:cNvSpPr txBox="1"/>
            <p:nvPr/>
          </p:nvSpPr>
          <p:spPr>
            <a:xfrm>
              <a:off x="7271554" y="4893746"/>
              <a:ext cx="4487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Gamma Spectrum Doppler Corrected (keV)</a:t>
              </a:r>
            </a:p>
          </p:txBody>
        </p:sp>
      </p:grp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5FADD-3D45-83BF-D091-0F418293776C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8CE1A2A-9722-4B2A-AC51-AB727F4A2321}"/>
              </a:ext>
            </a:extLst>
          </p:cNvPr>
          <p:cNvSpPr/>
          <p:nvPr/>
        </p:nvSpPr>
        <p:spPr>
          <a:xfrm>
            <a:off x="3235145" y="1160206"/>
            <a:ext cx="5849861" cy="46456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0A32F343-06AD-4FF0-AABE-BB9AD544D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411" y="69479"/>
            <a:ext cx="1027657" cy="89919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37C156BD-4805-4BFE-94D4-FE457C210D7B}"/>
              </a:ext>
            </a:extLst>
          </p:cNvPr>
          <p:cNvGrpSpPr/>
          <p:nvPr/>
        </p:nvGrpSpPr>
        <p:grpSpPr>
          <a:xfrm>
            <a:off x="338126" y="1833146"/>
            <a:ext cx="5532442" cy="3417143"/>
            <a:chOff x="338126" y="1833146"/>
            <a:chExt cx="5532442" cy="341714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791F025-CCE4-45DF-8D54-16514C45B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790" y="2271195"/>
              <a:ext cx="5204778" cy="2526364"/>
            </a:xfrm>
            <a:prstGeom prst="rect">
              <a:avLst/>
            </a:prstGeom>
          </p:spPr>
        </p:pic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DE92DEF1-550A-47A2-94CF-A721EF839D79}"/>
                </a:ext>
              </a:extLst>
            </p:cNvPr>
            <p:cNvGrpSpPr/>
            <p:nvPr/>
          </p:nvGrpSpPr>
          <p:grpSpPr>
            <a:xfrm>
              <a:off x="338126" y="1833146"/>
              <a:ext cx="4465735" cy="3417143"/>
              <a:chOff x="338126" y="1833146"/>
              <a:chExt cx="4465735" cy="3417143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73DF6B3F-F746-49DF-A225-60D3622FAC39}"/>
                  </a:ext>
                </a:extLst>
              </p:cNvPr>
              <p:cNvGrpSpPr/>
              <p:nvPr/>
            </p:nvGrpSpPr>
            <p:grpSpPr>
              <a:xfrm>
                <a:off x="338126" y="1833146"/>
                <a:ext cx="4465735" cy="3417143"/>
                <a:chOff x="338126" y="1833146"/>
                <a:chExt cx="4465735" cy="3417143"/>
              </a:xfrm>
            </p:grpSpPr>
            <p:grpSp>
              <p:nvGrpSpPr>
                <p:cNvPr id="22" name="Grupo 21">
                  <a:extLst>
                    <a:ext uri="{FF2B5EF4-FFF2-40B4-BE49-F238E27FC236}">
                      <a16:creationId xmlns:a16="http://schemas.microsoft.com/office/drawing/2014/main" id="{80E67A74-6CEB-471B-928C-B25BC2BEB435}"/>
                    </a:ext>
                  </a:extLst>
                </p:cNvPr>
                <p:cNvGrpSpPr/>
                <p:nvPr/>
              </p:nvGrpSpPr>
              <p:grpSpPr>
                <a:xfrm>
                  <a:off x="338126" y="1833146"/>
                  <a:ext cx="4465735" cy="3417143"/>
                  <a:chOff x="338126" y="1833146"/>
                  <a:chExt cx="4465735" cy="3417143"/>
                </a:xfrm>
              </p:grpSpPr>
              <p:grpSp>
                <p:nvGrpSpPr>
                  <p:cNvPr id="19" name="Grupo 18">
                    <a:extLst>
                      <a:ext uri="{FF2B5EF4-FFF2-40B4-BE49-F238E27FC236}">
                        <a16:creationId xmlns:a16="http://schemas.microsoft.com/office/drawing/2014/main" id="{F97CE160-B23E-4457-8A42-2B322066AC33}"/>
                      </a:ext>
                    </a:extLst>
                  </p:cNvPr>
                  <p:cNvGrpSpPr/>
                  <p:nvPr/>
                </p:nvGrpSpPr>
                <p:grpSpPr>
                  <a:xfrm>
                    <a:off x="338126" y="2501742"/>
                    <a:ext cx="4465735" cy="2748547"/>
                    <a:chOff x="338126" y="2501742"/>
                    <a:chExt cx="4465735" cy="2748547"/>
                  </a:xfrm>
                </p:grpSpPr>
                <p:sp>
                  <p:nvSpPr>
                    <p:cNvPr id="12" name="CuadroTexto 11">
                      <a:extLst>
                        <a:ext uri="{FF2B5EF4-FFF2-40B4-BE49-F238E27FC236}">
                          <a16:creationId xmlns:a16="http://schemas.microsoft.com/office/drawing/2014/main" id="{6C55CE0E-B1F9-4B49-97F7-EB10F01CA13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55336" y="4880957"/>
                      <a:ext cx="284852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b="1" baseline="30000" dirty="0"/>
                        <a:t>11</a:t>
                      </a:r>
                      <a:r>
                        <a:rPr lang="en-GB" b="1" dirty="0"/>
                        <a:t>Be Excited Spectrum (keV)</a:t>
                      </a:r>
                    </a:p>
                  </p:txBody>
                </p:sp>
                <p:sp>
                  <p:nvSpPr>
                    <p:cNvPr id="16" name="Rectángulo 15">
                      <a:extLst>
                        <a:ext uri="{FF2B5EF4-FFF2-40B4-BE49-F238E27FC236}">
                          <a16:creationId xmlns:a16="http://schemas.microsoft.com/office/drawing/2014/main" id="{37514061-7796-4F70-9F1A-E74C8C3CBC6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-435379" y="3275247"/>
                      <a:ext cx="191634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GB" b="1" dirty="0"/>
                        <a:t>Counts/100 keV</a:t>
                      </a:r>
                      <a:endParaRPr lang="en-GB" dirty="0"/>
                    </a:p>
                  </p:txBody>
                </p:sp>
              </p:grpSp>
              <p:sp>
                <p:nvSpPr>
                  <p:cNvPr id="21" name="Rectángulo 20">
                    <a:extLst>
                      <a:ext uri="{FF2B5EF4-FFF2-40B4-BE49-F238E27FC236}">
                        <a16:creationId xmlns:a16="http://schemas.microsoft.com/office/drawing/2014/main" id="{DB7A99A7-D569-4EFD-9EA2-AA0D59E6D859}"/>
                      </a:ext>
                    </a:extLst>
                  </p:cNvPr>
                  <p:cNvSpPr/>
                  <p:nvPr/>
                </p:nvSpPr>
                <p:spPr>
                  <a:xfrm>
                    <a:off x="522791" y="1833146"/>
                    <a:ext cx="192886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b="1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11</a:t>
                    </a:r>
                    <a:r>
                      <a:rPr lang="es-E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Be </a:t>
                    </a:r>
                    <a:r>
                      <a:rPr lang="es-ES" b="1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g.s</a:t>
                    </a:r>
                    <a:r>
                      <a:rPr lang="es-E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 &amp; </a:t>
                    </a:r>
                    <a:r>
                      <a:rPr lang="es-ES" b="1" dirty="0">
                        <a:solidFill>
                          <a:srgbClr val="FF0000"/>
                        </a:solidFill>
                      </a:rPr>
                      <a:t>320 </a:t>
                    </a:r>
                    <a:r>
                      <a:rPr lang="es-ES" b="1" dirty="0" err="1">
                        <a:solidFill>
                          <a:srgbClr val="FF0000"/>
                        </a:solidFill>
                      </a:rPr>
                      <a:t>keV</a:t>
                    </a:r>
                    <a:endParaRPr lang="es-E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cxnSp>
              <p:nvCxnSpPr>
                <p:cNvPr id="24" name="Conector recto de flecha 23">
                  <a:extLst>
                    <a:ext uri="{FF2B5EF4-FFF2-40B4-BE49-F238E27FC236}">
                      <a16:creationId xmlns:a16="http://schemas.microsoft.com/office/drawing/2014/main" id="{43F9E740-B429-44B0-B02E-C6EA8B4586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67943" y="2244177"/>
                  <a:ext cx="425255" cy="42336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735FBD45-83DB-436C-97D8-8AB3B19E0E14}"/>
                  </a:ext>
                </a:extLst>
              </p:cNvPr>
              <p:cNvSpPr txBox="1"/>
              <p:nvPr/>
            </p:nvSpPr>
            <p:spPr>
              <a:xfrm>
                <a:off x="2221300" y="3052976"/>
                <a:ext cx="19861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>
                    <a:solidFill>
                      <a:srgbClr val="00B0F0"/>
                    </a:solidFill>
                  </a:rPr>
                  <a:t>11</a:t>
                </a:r>
                <a:r>
                  <a:rPr lang="en-GB" b="1" dirty="0">
                    <a:solidFill>
                      <a:srgbClr val="00B0F0"/>
                    </a:solidFill>
                  </a:rPr>
                  <a:t>Be* 1783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819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F01EE-3511-4C63-B066-D98EE2A35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US" b="1" dirty="0" err="1"/>
              <a:t>t,p</a:t>
            </a:r>
            <a:r>
              <a:rPr lang="en-US" b="1" dirty="0"/>
              <a:t>)</a:t>
            </a:r>
            <a:r>
              <a:rPr lang="en-US" b="1" baseline="30000" dirty="0"/>
              <a:t> 13</a:t>
            </a:r>
            <a:r>
              <a:rPr lang="en-US" b="1" dirty="0"/>
              <a:t>Be*</a:t>
            </a:r>
            <a:endParaRPr lang="en-GB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EC2551-3319-499B-947C-09304F955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44" y="1408967"/>
            <a:ext cx="4785914" cy="3129494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9B67C45-87A4-450E-AEF3-C0D56348ABB1}"/>
              </a:ext>
            </a:extLst>
          </p:cNvPr>
          <p:cNvSpPr/>
          <p:nvPr/>
        </p:nvSpPr>
        <p:spPr>
          <a:xfrm>
            <a:off x="1064457" y="5173439"/>
            <a:ext cx="2601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(390)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1C2AD8E-D985-4819-9B52-605BE25E0543}"/>
              </a:ext>
            </a:extLst>
          </p:cNvPr>
          <p:cNvSpPr/>
          <p:nvPr/>
        </p:nvSpPr>
        <p:spPr>
          <a:xfrm>
            <a:off x="467298" y="5289518"/>
            <a:ext cx="597159" cy="839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7BF63A4-D264-47EC-8914-A0E2FFB9FDBA}"/>
              </a:ext>
            </a:extLst>
          </p:cNvPr>
          <p:cNvSpPr/>
          <p:nvPr/>
        </p:nvSpPr>
        <p:spPr>
          <a:xfrm>
            <a:off x="467297" y="4911734"/>
            <a:ext cx="597159" cy="8397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CF39E78-EC62-406F-8FD9-814966B88082}"/>
              </a:ext>
            </a:extLst>
          </p:cNvPr>
          <p:cNvSpPr/>
          <p:nvPr/>
        </p:nvSpPr>
        <p:spPr>
          <a:xfrm>
            <a:off x="1082028" y="4734996"/>
            <a:ext cx="1531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1D51422-4A9C-4652-8963-D72CCACAABB7}"/>
              </a:ext>
            </a:extLst>
          </p:cNvPr>
          <p:cNvSpPr/>
          <p:nvPr/>
        </p:nvSpPr>
        <p:spPr>
          <a:xfrm>
            <a:off x="3314921" y="4734996"/>
            <a:ext cx="2698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(2530)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A29A630-B1BC-400D-BE3C-F84208B61AB9}"/>
              </a:ext>
            </a:extLst>
          </p:cNvPr>
          <p:cNvSpPr/>
          <p:nvPr/>
        </p:nvSpPr>
        <p:spPr>
          <a:xfrm>
            <a:off x="484868" y="5686097"/>
            <a:ext cx="597159" cy="83976"/>
          </a:xfrm>
          <a:prstGeom prst="rect">
            <a:avLst/>
          </a:prstGeom>
          <a:solidFill>
            <a:srgbClr val="FF0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B8C3F2C-E23A-4612-A693-CEAB91CCDF12}"/>
              </a:ext>
            </a:extLst>
          </p:cNvPr>
          <p:cNvSpPr/>
          <p:nvPr/>
        </p:nvSpPr>
        <p:spPr>
          <a:xfrm>
            <a:off x="3356325" y="5347138"/>
            <a:ext cx="597159" cy="839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875D3E79-8138-404E-B9C1-3622EB9347EC}"/>
              </a:ext>
            </a:extLst>
          </p:cNvPr>
          <p:cNvSpPr/>
          <p:nvPr/>
        </p:nvSpPr>
        <p:spPr>
          <a:xfrm>
            <a:off x="1082027" y="5528030"/>
            <a:ext cx="2698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(1610)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E724BF5-9E38-4F2D-905A-1CD89A5FD8A3}"/>
              </a:ext>
            </a:extLst>
          </p:cNvPr>
          <p:cNvSpPr/>
          <p:nvPr/>
        </p:nvSpPr>
        <p:spPr>
          <a:xfrm>
            <a:off x="3374258" y="5686097"/>
            <a:ext cx="597159" cy="83976"/>
          </a:xfrm>
          <a:prstGeom prst="rect">
            <a:avLst/>
          </a:prstGeom>
          <a:solidFill>
            <a:srgbClr val="A7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67A1AC1-4398-4435-9E56-5D21A35B6946}"/>
              </a:ext>
            </a:extLst>
          </p:cNvPr>
          <p:cNvSpPr/>
          <p:nvPr/>
        </p:nvSpPr>
        <p:spPr>
          <a:xfrm>
            <a:off x="3953484" y="5158496"/>
            <a:ext cx="1767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p,p</a:t>
            </a:r>
            <a:r>
              <a:rPr lang="es-ES" sz="2000" b="1" dirty="0"/>
              <a:t>)</a:t>
            </a:r>
            <a:r>
              <a:rPr lang="en-GB" sz="2000" b="1" baseline="30000" dirty="0"/>
              <a:t>11</a:t>
            </a:r>
            <a:r>
              <a:rPr lang="es-ES" sz="2000" b="1" dirty="0"/>
              <a:t>Be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1C8B352-EB50-4F2B-B7D8-C09032BE5680}"/>
              </a:ext>
            </a:extLst>
          </p:cNvPr>
          <p:cNvSpPr/>
          <p:nvPr/>
        </p:nvSpPr>
        <p:spPr>
          <a:xfrm>
            <a:off x="2803269" y="4920113"/>
            <a:ext cx="597159" cy="839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957B1-E237-41C2-B41B-0518563C6969}"/>
              </a:ext>
            </a:extLst>
          </p:cNvPr>
          <p:cNvSpPr/>
          <p:nvPr/>
        </p:nvSpPr>
        <p:spPr>
          <a:xfrm>
            <a:off x="4009631" y="5528177"/>
            <a:ext cx="26420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Be*(3550)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C072B6E9-F933-4D6C-B1E7-A9F03819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786" y="69480"/>
            <a:ext cx="1023047" cy="89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BC2ADD-E24B-4697-8E8A-4E13C366C098}"/>
              </a:ext>
            </a:extLst>
          </p:cNvPr>
          <p:cNvSpPr txBox="1"/>
          <p:nvPr/>
        </p:nvSpPr>
        <p:spPr>
          <a:xfrm>
            <a:off x="2042750" y="4498169"/>
            <a:ext cx="2891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EBE072-523F-39ED-8BA6-1B890ADD9A8A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19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5DF7083C-0BA3-41C2-9134-07338FBF9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1128" y="76729"/>
            <a:ext cx="1027658" cy="899200"/>
          </a:xfrm>
          <a:prstGeom prst="rect">
            <a:avLst/>
          </a:prstGeom>
        </p:spPr>
      </p:pic>
      <p:sp>
        <p:nvSpPr>
          <p:cNvPr id="40" name="Rectángulo 39">
            <a:extLst>
              <a:ext uri="{FF2B5EF4-FFF2-40B4-BE49-F238E27FC236}">
                <a16:creationId xmlns:a16="http://schemas.microsoft.com/office/drawing/2014/main" id="{5AE892DD-AD28-418B-8D78-C45807895F22}"/>
              </a:ext>
            </a:extLst>
          </p:cNvPr>
          <p:cNvSpPr/>
          <p:nvPr/>
        </p:nvSpPr>
        <p:spPr>
          <a:xfrm rot="16200000">
            <a:off x="-1157946" y="2778081"/>
            <a:ext cx="280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Energy (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63426DA-1B66-42CF-BF2F-FD7D3D9A6EB4}"/>
              </a:ext>
            </a:extLst>
          </p:cNvPr>
          <p:cNvGrpSpPr/>
          <p:nvPr/>
        </p:nvGrpSpPr>
        <p:grpSpPr>
          <a:xfrm>
            <a:off x="7341541" y="1095025"/>
            <a:ext cx="4821470" cy="3552903"/>
            <a:chOff x="7341541" y="1095025"/>
            <a:chExt cx="4821470" cy="3552903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AA638ACF-76CE-4447-9ED5-5495E88D4CE2}"/>
                </a:ext>
              </a:extLst>
            </p:cNvPr>
            <p:cNvGrpSpPr/>
            <p:nvPr/>
          </p:nvGrpSpPr>
          <p:grpSpPr>
            <a:xfrm>
              <a:off x="7341541" y="1095025"/>
              <a:ext cx="4821470" cy="3552903"/>
              <a:chOff x="7341541" y="1095025"/>
              <a:chExt cx="4821470" cy="3552903"/>
            </a:xfrm>
          </p:grpSpPr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3994B4EC-40C8-4C81-9538-6271CD1C0006}"/>
                  </a:ext>
                </a:extLst>
              </p:cNvPr>
              <p:cNvGrpSpPr/>
              <p:nvPr/>
            </p:nvGrpSpPr>
            <p:grpSpPr>
              <a:xfrm>
                <a:off x="7580791" y="1095025"/>
                <a:ext cx="4582220" cy="3552903"/>
                <a:chOff x="7287954" y="1212061"/>
                <a:chExt cx="4810286" cy="3637921"/>
              </a:xfrm>
            </p:grpSpPr>
            <p:pic>
              <p:nvPicPr>
                <p:cNvPr id="28" name="Imagen 27">
                  <a:extLst>
                    <a:ext uri="{FF2B5EF4-FFF2-40B4-BE49-F238E27FC236}">
                      <a16:creationId xmlns:a16="http://schemas.microsoft.com/office/drawing/2014/main" id="{DB83E692-86ED-4E25-B028-42F68C7517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287954" y="1212061"/>
                  <a:ext cx="4810286" cy="3290707"/>
                </a:xfrm>
                <a:prstGeom prst="rect">
                  <a:avLst/>
                </a:prstGeom>
              </p:spPr>
            </p:pic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56D7BB99-BCC8-4C76-BB5E-C0C4D2362D78}"/>
                    </a:ext>
                  </a:extLst>
                </p:cNvPr>
                <p:cNvSpPr/>
                <p:nvPr/>
              </p:nvSpPr>
              <p:spPr>
                <a:xfrm>
                  <a:off x="7530960" y="3123952"/>
                  <a:ext cx="1595620" cy="3781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s-ES" b="1" baseline="30000" dirty="0"/>
                    <a:t>13</a:t>
                  </a:r>
                  <a:r>
                    <a:rPr lang="es-ES" b="1" dirty="0"/>
                    <a:t>Be </a:t>
                  </a:r>
                  <a:r>
                    <a:rPr lang="es-ES" b="1" dirty="0" err="1"/>
                    <a:t>g.s</a:t>
                  </a:r>
                  <a:r>
                    <a:rPr lang="es-ES" b="1" dirty="0"/>
                    <a:t> &amp; 390</a:t>
                  </a:r>
                  <a:endParaRPr lang="en-GB" dirty="0"/>
                </a:p>
              </p:txBody>
            </p:sp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7C212276-5AEF-42FA-881A-642390694491}"/>
                    </a:ext>
                  </a:extLst>
                </p:cNvPr>
                <p:cNvSpPr txBox="1"/>
                <p:nvPr/>
              </p:nvSpPr>
              <p:spPr>
                <a:xfrm>
                  <a:off x="8590710" y="4471812"/>
                  <a:ext cx="3279591" cy="3781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baseline="30000" dirty="0"/>
                    <a:t>13</a:t>
                  </a:r>
                  <a:r>
                    <a:rPr lang="en-GB" b="1" dirty="0"/>
                    <a:t>Be Excited Spectrum (keV)</a:t>
                  </a:r>
                </a:p>
              </p:txBody>
            </p:sp>
          </p:grpSp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7BF3D526-4DD3-4B4E-8933-3FF93558BED2}"/>
                  </a:ext>
                </a:extLst>
              </p:cNvPr>
              <p:cNvSpPr txBox="1"/>
              <p:nvPr/>
            </p:nvSpPr>
            <p:spPr>
              <a:xfrm rot="16200000">
                <a:off x="6738758" y="2633536"/>
                <a:ext cx="15748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Counts/66 keV</a:t>
                </a:r>
              </a:p>
            </p:txBody>
          </p:sp>
        </p:grp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07AD088D-FDB8-4876-8F71-29F985B2CA7E}"/>
                </a:ext>
              </a:extLst>
            </p:cNvPr>
            <p:cNvSpPr/>
            <p:nvPr/>
          </p:nvSpPr>
          <p:spPr>
            <a:xfrm>
              <a:off x="9141648" y="2359754"/>
              <a:ext cx="3994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rgbClr val="FF0000"/>
                  </a:solidFill>
                </a:rPr>
                <a:t>¿?</a:t>
              </a:r>
              <a:endParaRPr lang="en-GB" dirty="0"/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2CD178D4-199E-4BC9-8D72-2765AB2F4ADB}"/>
                </a:ext>
              </a:extLst>
            </p:cNvPr>
            <p:cNvSpPr/>
            <p:nvPr/>
          </p:nvSpPr>
          <p:spPr>
            <a:xfrm rot="19789461">
              <a:off x="8097004" y="1237915"/>
              <a:ext cx="23693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b="1" baseline="30000" dirty="0">
                  <a:solidFill>
                    <a:srgbClr val="FFC000"/>
                  </a:solidFill>
                </a:rPr>
                <a:t>13</a:t>
              </a:r>
              <a:r>
                <a:rPr lang="es-ES" b="1" dirty="0">
                  <a:solidFill>
                    <a:srgbClr val="FFC000"/>
                  </a:solidFill>
                </a:rPr>
                <a:t>Be*2530 </a:t>
              </a:r>
            </a:p>
            <a:p>
              <a:pPr algn="ctr"/>
              <a:r>
                <a:rPr lang="es-ES" b="1" dirty="0" err="1">
                  <a:solidFill>
                    <a:srgbClr val="FFC000"/>
                  </a:solidFill>
                </a:rPr>
                <a:t>Or</a:t>
              </a:r>
              <a:r>
                <a:rPr lang="es-ES" b="1" dirty="0">
                  <a:solidFill>
                    <a:srgbClr val="FFC000"/>
                  </a:solidFill>
                </a:rPr>
                <a:t> (</a:t>
              </a:r>
              <a:r>
                <a:rPr lang="es-ES" b="1" dirty="0" err="1">
                  <a:solidFill>
                    <a:srgbClr val="FFC000"/>
                  </a:solidFill>
                </a:rPr>
                <a:t>p,p</a:t>
              </a:r>
              <a:r>
                <a:rPr lang="es-ES" b="1" dirty="0">
                  <a:solidFill>
                    <a:srgbClr val="FFC000"/>
                  </a:solidFill>
                </a:rPr>
                <a:t>) </a:t>
              </a:r>
              <a:r>
                <a:rPr lang="es-ES" b="1" dirty="0" err="1">
                  <a:solidFill>
                    <a:srgbClr val="FFC000"/>
                  </a:solidFill>
                </a:rPr>
                <a:t>contamination</a:t>
              </a:r>
              <a:endParaRPr lang="en-GB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5C3BF8D6-9C90-42F9-AB12-5DC075E0F114}"/>
              </a:ext>
            </a:extLst>
          </p:cNvPr>
          <p:cNvGrpSpPr/>
          <p:nvPr/>
        </p:nvGrpSpPr>
        <p:grpSpPr>
          <a:xfrm>
            <a:off x="5051554" y="1814489"/>
            <a:ext cx="2782943" cy="2319483"/>
            <a:chOff x="5950098" y="3905893"/>
            <a:chExt cx="2782943" cy="2319483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F7AFD6D7-7BAC-4B4F-A34A-A465D570BC58}"/>
                </a:ext>
              </a:extLst>
            </p:cNvPr>
            <p:cNvSpPr/>
            <p:nvPr/>
          </p:nvSpPr>
          <p:spPr>
            <a:xfrm>
              <a:off x="6090944" y="5856044"/>
              <a:ext cx="19302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13</a:t>
              </a:r>
              <a:r>
                <a:rPr lang="en-GB" b="1" dirty="0"/>
                <a:t>Be Level Scheme</a:t>
              </a:r>
              <a:endParaRPr lang="en-GB" dirty="0"/>
            </a:p>
          </p:txBody>
        </p: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E068DC0E-361D-4509-BC7E-00FD500FE5E4}"/>
                </a:ext>
              </a:extLst>
            </p:cNvPr>
            <p:cNvGrpSpPr/>
            <p:nvPr/>
          </p:nvGrpSpPr>
          <p:grpSpPr>
            <a:xfrm>
              <a:off x="5950098" y="3905893"/>
              <a:ext cx="2782943" cy="2163788"/>
              <a:chOff x="6927888" y="1068015"/>
              <a:chExt cx="2782943" cy="2163788"/>
            </a:xfrm>
          </p:grpSpPr>
          <p:cxnSp>
            <p:nvCxnSpPr>
              <p:cNvPr id="33" name="Conector recto 32">
                <a:extLst>
                  <a:ext uri="{FF2B5EF4-FFF2-40B4-BE49-F238E27FC236}">
                    <a16:creationId xmlns:a16="http://schemas.microsoft.com/office/drawing/2014/main" id="{50EA617D-DF9F-4AA2-93D4-F42391E04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7888" y="2986003"/>
                <a:ext cx="2284726" cy="4853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o 37">
                <a:extLst>
                  <a:ext uri="{FF2B5EF4-FFF2-40B4-BE49-F238E27FC236}">
                    <a16:creationId xmlns:a16="http://schemas.microsoft.com/office/drawing/2014/main" id="{F0B8035C-0B66-4653-AE75-D6E87561067D}"/>
                  </a:ext>
                </a:extLst>
              </p:cNvPr>
              <p:cNvGrpSpPr/>
              <p:nvPr/>
            </p:nvGrpSpPr>
            <p:grpSpPr>
              <a:xfrm>
                <a:off x="6934386" y="1068015"/>
                <a:ext cx="2776445" cy="2163788"/>
                <a:chOff x="6934386" y="1068015"/>
                <a:chExt cx="2776445" cy="2163788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0842CF8B-3B50-4804-8495-7DEE2D00E6C7}"/>
                    </a:ext>
                  </a:extLst>
                </p:cNvPr>
                <p:cNvGrpSpPr/>
                <p:nvPr/>
              </p:nvGrpSpPr>
              <p:grpSpPr>
                <a:xfrm>
                  <a:off x="6934386" y="1068015"/>
                  <a:ext cx="2340866" cy="1927110"/>
                  <a:chOff x="6934386" y="1068015"/>
                  <a:chExt cx="2340866" cy="1927110"/>
                </a:xfrm>
              </p:grpSpPr>
              <p:grpSp>
                <p:nvGrpSpPr>
                  <p:cNvPr id="50" name="Grupo 49">
                    <a:extLst>
                      <a:ext uri="{FF2B5EF4-FFF2-40B4-BE49-F238E27FC236}">
                        <a16:creationId xmlns:a16="http://schemas.microsoft.com/office/drawing/2014/main" id="{073FC8B7-D581-41E3-9036-D437FD1C4070}"/>
                      </a:ext>
                    </a:extLst>
                  </p:cNvPr>
                  <p:cNvGrpSpPr/>
                  <p:nvPr/>
                </p:nvGrpSpPr>
                <p:grpSpPr>
                  <a:xfrm>
                    <a:off x="6934386" y="1156645"/>
                    <a:ext cx="2340866" cy="1838480"/>
                    <a:chOff x="2862657" y="3050168"/>
                    <a:chExt cx="2473961" cy="2857231"/>
                  </a:xfrm>
                </p:grpSpPr>
                <p:grpSp>
                  <p:nvGrpSpPr>
                    <p:cNvPr id="51" name="Grupo 50">
                      <a:extLst>
                        <a:ext uri="{FF2B5EF4-FFF2-40B4-BE49-F238E27FC236}">
                          <a16:creationId xmlns:a16="http://schemas.microsoft.com/office/drawing/2014/main" id="{46B1BC36-E53A-4643-8885-50A95DE4C6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62657" y="3582406"/>
                      <a:ext cx="821999" cy="2324993"/>
                      <a:chOff x="-1213676" y="2178618"/>
                      <a:chExt cx="1085251" cy="3055661"/>
                    </a:xfrm>
                  </p:grpSpPr>
                  <p:sp>
                    <p:nvSpPr>
                      <p:cNvPr id="61" name="Rectángulo 60">
                        <a:extLst>
                          <a:ext uri="{FF2B5EF4-FFF2-40B4-BE49-F238E27FC236}">
                            <a16:creationId xmlns:a16="http://schemas.microsoft.com/office/drawing/2014/main" id="{D06B9A92-447C-4779-872F-23A92417E7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09543" y="4479905"/>
                        <a:ext cx="821320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1/2-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2" name="Rectángulo 61">
                        <a:extLst>
                          <a:ext uri="{FF2B5EF4-FFF2-40B4-BE49-F238E27FC236}">
                            <a16:creationId xmlns:a16="http://schemas.microsoft.com/office/drawing/2014/main" id="{5DD09EC9-CF41-4E6B-9C4E-2ADD40E6CF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086417" y="3974446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3" name="Rectángulo 62">
                        <a:extLst>
                          <a:ext uri="{FF2B5EF4-FFF2-40B4-BE49-F238E27FC236}">
                            <a16:creationId xmlns:a16="http://schemas.microsoft.com/office/drawing/2014/main" id="{5799B78D-200B-4DE4-8477-6DC21A9F1C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30000" y="3130896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5/2+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64" name="Rectángulo 63">
                        <a:extLst>
                          <a:ext uri="{FF2B5EF4-FFF2-40B4-BE49-F238E27FC236}">
                            <a16:creationId xmlns:a16="http://schemas.microsoft.com/office/drawing/2014/main" id="{EFD40327-713A-4465-B034-5A666E1C2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213676" y="2178618"/>
                        <a:ext cx="1085251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(5/2+)</a:t>
                        </a:r>
                        <a:endParaRPr lang="es-ES" dirty="0"/>
                      </a:p>
                    </p:txBody>
                  </p:sp>
                </p:grpSp>
                <p:sp>
                  <p:nvSpPr>
                    <p:cNvPr id="53" name="Rectángulo 52">
                      <a:extLst>
                        <a:ext uri="{FF2B5EF4-FFF2-40B4-BE49-F238E27FC236}">
                          <a16:creationId xmlns:a16="http://schemas.microsoft.com/office/drawing/2014/main" id="{31933A99-DEC6-4C3E-867A-48581706AF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3540" y="5642576"/>
                      <a:ext cx="887021" cy="71053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54" name="Rectángulo 53">
                      <a:extLst>
                        <a:ext uri="{FF2B5EF4-FFF2-40B4-BE49-F238E27FC236}">
                          <a16:creationId xmlns:a16="http://schemas.microsoft.com/office/drawing/2014/main" id="{9A649D81-267A-4136-94AA-02A2F914FA35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3681310" y="3284686"/>
                      <a:ext cx="830262" cy="71053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" name="Rectángulo 54">
                      <a:extLst>
                        <a:ext uri="{FF2B5EF4-FFF2-40B4-BE49-F238E27FC236}">
                          <a16:creationId xmlns:a16="http://schemas.microsoft.com/office/drawing/2014/main" id="{DE2C6A26-E64B-4E62-A6FF-4789AD7DB2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7076" y="5238145"/>
                      <a:ext cx="863305" cy="71053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6" name="Rectángulo 55">
                      <a:extLst>
                        <a:ext uri="{FF2B5EF4-FFF2-40B4-BE49-F238E27FC236}">
                          <a16:creationId xmlns:a16="http://schemas.microsoft.com/office/drawing/2014/main" id="{476E7DBB-0DCB-456D-8755-6BCE599053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5340" y="3883601"/>
                      <a:ext cx="821999" cy="71053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7" name="Rectángulo 56">
                      <a:extLst>
                        <a:ext uri="{FF2B5EF4-FFF2-40B4-BE49-F238E27FC236}">
                          <a16:creationId xmlns:a16="http://schemas.microsoft.com/office/drawing/2014/main" id="{BB9445BC-0D65-4FEB-8B55-0E9A1B54BA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58121" y="4350228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1610</a:t>
                      </a:r>
                    </a:p>
                  </p:txBody>
                </p:sp>
                <p:sp>
                  <p:nvSpPr>
                    <p:cNvPr id="58" name="Rectángulo 57">
                      <a:extLst>
                        <a:ext uri="{FF2B5EF4-FFF2-40B4-BE49-F238E27FC236}">
                          <a16:creationId xmlns:a16="http://schemas.microsoft.com/office/drawing/2014/main" id="{1BBD749C-5371-4BE9-BC81-345E439F0E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07565" y="4928481"/>
                      <a:ext cx="566184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390</a:t>
                      </a:r>
                    </a:p>
                  </p:txBody>
                </p:sp>
                <p:sp>
                  <p:nvSpPr>
                    <p:cNvPr id="59" name="Rectángulo 58">
                      <a:extLst>
                        <a:ext uri="{FF2B5EF4-FFF2-40B4-BE49-F238E27FC236}">
                          <a16:creationId xmlns:a16="http://schemas.microsoft.com/office/drawing/2014/main" id="{D67E4217-BE9B-4828-B62F-18D01AE747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0561" y="3658487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2530</a:t>
                      </a:r>
                    </a:p>
                  </p:txBody>
                </p:sp>
                <p:sp>
                  <p:nvSpPr>
                    <p:cNvPr id="60" name="Rectángulo 59">
                      <a:extLst>
                        <a:ext uri="{FF2B5EF4-FFF2-40B4-BE49-F238E27FC236}">
                          <a16:creationId xmlns:a16="http://schemas.microsoft.com/office/drawing/2014/main" id="{5C2F0733-2F03-409D-B09E-FA05C36C14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46762" y="3050168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3550</a:t>
                      </a:r>
                    </a:p>
                  </p:txBody>
                </p:sp>
              </p:grpSp>
              <p:sp>
                <p:nvSpPr>
                  <p:cNvPr id="46" name="Rectángulo 45">
                    <a:extLst>
                      <a:ext uri="{FF2B5EF4-FFF2-40B4-BE49-F238E27FC236}">
                        <a16:creationId xmlns:a16="http://schemas.microsoft.com/office/drawing/2014/main" id="{D239C76C-1E43-4760-BDD0-945C84D16091}"/>
                      </a:ext>
                    </a:extLst>
                  </p:cNvPr>
                  <p:cNvSpPr/>
                  <p:nvPr/>
                </p:nvSpPr>
                <p:spPr>
                  <a:xfrm>
                    <a:off x="7731736" y="2202961"/>
                    <a:ext cx="788942" cy="45719"/>
                  </a:xfrm>
                  <a:prstGeom prst="rect">
                    <a:avLst/>
                  </a:prstGeom>
                  <a:solidFill>
                    <a:srgbClr val="E9ABDA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47" name="Rectángulo 46">
                    <a:extLst>
                      <a:ext uri="{FF2B5EF4-FFF2-40B4-BE49-F238E27FC236}">
                        <a16:creationId xmlns:a16="http://schemas.microsoft.com/office/drawing/2014/main" id="{612A2475-EC6A-4203-96A8-527A840065D4}"/>
                      </a:ext>
                    </a:extLst>
                  </p:cNvPr>
                  <p:cNvSpPr/>
                  <p:nvPr/>
                </p:nvSpPr>
                <p:spPr>
                  <a:xfrm>
                    <a:off x="6953454" y="1068015"/>
                    <a:ext cx="777777" cy="369332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b="1" dirty="0"/>
                      <a:t>(3/2+)</a:t>
                    </a:r>
                  </a:p>
                </p:txBody>
              </p:sp>
            </p:grpSp>
            <p:sp>
              <p:nvSpPr>
                <p:cNvPr id="44" name="Rectángulo 43">
                  <a:extLst>
                    <a:ext uri="{FF2B5EF4-FFF2-40B4-BE49-F238E27FC236}">
                      <a16:creationId xmlns:a16="http://schemas.microsoft.com/office/drawing/2014/main" id="{EEA09C9F-8EC4-4C7F-A38E-3E79113D0B5C}"/>
                    </a:ext>
                  </a:extLst>
                </p:cNvPr>
                <p:cNvSpPr/>
                <p:nvPr/>
              </p:nvSpPr>
              <p:spPr>
                <a:xfrm>
                  <a:off x="8650925" y="2862471"/>
                  <a:ext cx="1059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Sn = -450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2399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83CE2-E52E-42F1-ABF3-A99DCCF5C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293" y="-31237"/>
            <a:ext cx="11702160" cy="944280"/>
          </a:xfrm>
        </p:spPr>
        <p:txBody>
          <a:bodyPr/>
          <a:lstStyle/>
          <a:p>
            <a:pPr marL="311045" indent="-311045" algn="ctr">
              <a:buClr>
                <a:srgbClr val="002060"/>
              </a:buClr>
              <a:buSzPct val="100000"/>
            </a:pPr>
            <a:r>
              <a:rPr lang="it-IT" b="1" kern="0" dirty="0">
                <a:solidFill>
                  <a:srgbClr val="002060"/>
                </a:solidFill>
                <a:cs typeface="Times New Roman" pitchFamily="18" charset="0"/>
              </a:rPr>
              <a:t>Light nuclei: a laboratory of quantum mechanics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3D3B14-090A-7A45-40CD-8A3915EEB02F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14A095-9DFE-43C6-9B89-40D45872E700}"/>
              </a:ext>
            </a:extLst>
          </p:cNvPr>
          <p:cNvSpPr txBox="1"/>
          <p:nvPr/>
        </p:nvSpPr>
        <p:spPr>
          <a:xfrm>
            <a:off x="403166" y="1384467"/>
            <a:ext cx="60240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/>
              <a:t> Many different behaviours in a very small region.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/>
              <a:t> Jumping from </a:t>
            </a:r>
            <a:r>
              <a:rPr lang="en-GB" sz="2000" b="1" dirty="0"/>
              <a:t>stable</a:t>
            </a:r>
            <a:r>
              <a:rPr lang="en-GB" sz="2000" dirty="0"/>
              <a:t> to </a:t>
            </a:r>
            <a:r>
              <a:rPr lang="en-GB" sz="2000" b="1" dirty="0">
                <a:solidFill>
                  <a:srgbClr val="00B0F0"/>
                </a:solidFill>
              </a:rPr>
              <a:t>bound</a:t>
            </a:r>
            <a:r>
              <a:rPr lang="en-GB" sz="2000" dirty="0"/>
              <a:t> to </a:t>
            </a:r>
            <a:r>
              <a:rPr lang="en-GB" sz="2000" b="1" dirty="0">
                <a:solidFill>
                  <a:srgbClr val="00B0F0"/>
                </a:solidFill>
              </a:rPr>
              <a:t>weakly bound </a:t>
            </a:r>
            <a:r>
              <a:rPr lang="en-GB" sz="2000" dirty="0"/>
              <a:t>to </a:t>
            </a:r>
            <a:r>
              <a:rPr lang="en-GB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unbound</a:t>
            </a:r>
            <a:r>
              <a:rPr lang="en-GB" sz="2000" dirty="0"/>
              <a:t> by just adding or removing one nucleons.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000" b="1" dirty="0">
                <a:solidFill>
                  <a:srgbClr val="FF0000"/>
                </a:solidFill>
              </a:rPr>
              <a:t>Halo nuclei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b="1" dirty="0"/>
              <a:t> </a:t>
            </a:r>
            <a:r>
              <a:rPr lang="en-GB" sz="2000" b="1" dirty="0">
                <a:solidFill>
                  <a:srgbClr val="92D050"/>
                </a:solidFill>
              </a:rPr>
              <a:t>Neutron Skin</a:t>
            </a:r>
            <a:endParaRPr lang="en-GB" sz="2000" dirty="0">
              <a:solidFill>
                <a:srgbClr val="92D050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CF8F8EF-082B-45CB-AE93-F54724504832}"/>
              </a:ext>
            </a:extLst>
          </p:cNvPr>
          <p:cNvGrpSpPr/>
          <p:nvPr/>
        </p:nvGrpSpPr>
        <p:grpSpPr>
          <a:xfrm>
            <a:off x="5137525" y="1612768"/>
            <a:ext cx="3441701" cy="2305049"/>
            <a:chOff x="5137525" y="1612768"/>
            <a:chExt cx="3441701" cy="2305049"/>
          </a:xfrm>
        </p:grpSpPr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9130E585-1C27-481D-6E6D-18A9A3DDF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7525" y="3341555"/>
              <a:ext cx="576262" cy="576262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1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H</a:t>
              </a: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C1FB911-BFBB-972B-FEE2-B4C741DF7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3788" y="3341555"/>
              <a:ext cx="576263" cy="576262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2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H</a:t>
              </a: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DFBBBDC1-2099-DD80-3A5C-A5C796B95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3788" y="2765293"/>
              <a:ext cx="576263" cy="57626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3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He</a:t>
              </a: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33937D67-5D09-B10C-8961-7699088C1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0050" y="2765293"/>
              <a:ext cx="576262" cy="57626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4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He</a:t>
              </a: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29ADC89B-3F6D-6B80-724C-93D01B5B8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4725" y="2189030"/>
              <a:ext cx="576262" cy="576262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6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0409F6F1-D1A8-5EFC-E442-07C9B9BE4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0988" y="2189030"/>
              <a:ext cx="576263" cy="576262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7</a:t>
              </a:r>
              <a:r>
                <a:rPr lang="sv-SE" altLang="es-ES" sz="24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0650B0-B9E3-D65D-93BF-B5B043AAB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2963" y="1612768"/>
              <a:ext cx="576263" cy="57626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200" b="1" baseline="30000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9</a:t>
              </a:r>
              <a:r>
                <a:rPr lang="sv-SE" altLang="es-ES" sz="2200" b="1" dirty="0">
                  <a:solidFill>
                    <a:srgbClr val="FFFFFF"/>
                  </a:solidFill>
                  <a:latin typeface="Bookman Old Style" panose="02050604050505020204" pitchFamily="18" charset="0"/>
                </a:rPr>
                <a:t>Be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5894ABA-FD2D-B950-D143-EFB2564BD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250" y="2776337"/>
            <a:ext cx="576263" cy="576263"/>
          </a:xfrm>
          <a:prstGeom prst="rect">
            <a:avLst/>
          </a:prstGeom>
          <a:solidFill>
            <a:srgbClr val="AECF0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DejaVu San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es-ES" sz="2400" b="1" baseline="30000" dirty="0">
                <a:latin typeface="Bookman Old Style" panose="02050604050505020204" pitchFamily="18" charset="0"/>
              </a:rPr>
              <a:t>8</a:t>
            </a:r>
            <a:r>
              <a:rPr lang="sv-SE" altLang="es-ES" sz="2400" b="1" dirty="0">
                <a:latin typeface="Bookman Old Style" panose="02050604050505020204" pitchFamily="18" charset="0"/>
              </a:rPr>
              <a:t>He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2A419C5-1C6F-41DC-8C74-1025F616D218}"/>
              </a:ext>
            </a:extLst>
          </p:cNvPr>
          <p:cNvGrpSpPr/>
          <p:nvPr/>
        </p:nvGrpSpPr>
        <p:grpSpPr>
          <a:xfrm>
            <a:off x="7472115" y="1612767"/>
            <a:ext cx="4241680" cy="1717743"/>
            <a:chOff x="7472115" y="1612767"/>
            <a:chExt cx="4241680" cy="1717743"/>
          </a:xfrm>
        </p:grpSpPr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7E3FEC89-C6B0-19B7-C538-2AEC0937B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0935" y="2211121"/>
              <a:ext cx="576263" cy="576262"/>
            </a:xfrm>
            <a:prstGeom prst="rect">
              <a:avLst/>
            </a:prstGeom>
            <a:solidFill>
              <a:srgbClr val="FF420E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11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9385C7C-DB29-A6DE-F6CF-C4C103369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8700" y="1612767"/>
              <a:ext cx="576263" cy="576263"/>
            </a:xfrm>
            <a:prstGeom prst="rect">
              <a:avLst/>
            </a:prstGeom>
            <a:solidFill>
              <a:srgbClr val="FF420E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200" b="1" baseline="30000" dirty="0">
                  <a:latin typeface="Bookman Old Style" panose="02050604050505020204" pitchFamily="18" charset="0"/>
                </a:rPr>
                <a:t>11</a:t>
              </a:r>
              <a:r>
                <a:rPr lang="sv-SE" altLang="es-ES" sz="2200" b="1" dirty="0">
                  <a:latin typeface="Bookman Old Style" panose="02050604050505020204" pitchFamily="18" charset="0"/>
                </a:rPr>
                <a:t>Be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4E49B8-7D2C-9132-8DDF-9896548A2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2115" y="2754247"/>
              <a:ext cx="576263" cy="576263"/>
            </a:xfrm>
            <a:prstGeom prst="rect">
              <a:avLst/>
            </a:prstGeom>
            <a:solidFill>
              <a:srgbClr val="FF420E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6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He</a:t>
              </a:r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id="{AC195DA1-EC86-74E8-4A97-F179B9F4C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4640" y="1612767"/>
              <a:ext cx="639155" cy="598354"/>
            </a:xfrm>
            <a:prstGeom prst="rect">
              <a:avLst/>
            </a:prstGeom>
            <a:solidFill>
              <a:srgbClr val="FF420E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200" b="1" baseline="30000" dirty="0">
                  <a:latin typeface="Bookman Old Style" panose="02050604050505020204" pitchFamily="18" charset="0"/>
                </a:rPr>
                <a:t>14</a:t>
              </a:r>
              <a:r>
                <a:rPr lang="sv-SE" altLang="es-ES" sz="2200" b="1" dirty="0">
                  <a:latin typeface="Bookman Old Style" panose="02050604050505020204" pitchFamily="18" charset="0"/>
                </a:rPr>
                <a:t>Be</a:t>
              </a:r>
            </a:p>
          </p:txBody>
        </p:sp>
      </p:grpSp>
      <p:pic>
        <p:nvPicPr>
          <p:cNvPr id="31" name="Picture 1">
            <a:extLst>
              <a:ext uri="{FF2B5EF4-FFF2-40B4-BE49-F238E27FC236}">
                <a16:creationId xmlns:a16="http://schemas.microsoft.com/office/drawing/2014/main" id="{813D36CA-FB34-A1F1-CE56-FBAA96361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831" y="3731059"/>
            <a:ext cx="1492223" cy="142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4A3390DE-FF0E-4C9A-9C73-FEAF875F3D62}"/>
              </a:ext>
            </a:extLst>
          </p:cNvPr>
          <p:cNvGrpSpPr/>
          <p:nvPr/>
        </p:nvGrpSpPr>
        <p:grpSpPr>
          <a:xfrm>
            <a:off x="6885520" y="1623813"/>
            <a:ext cx="4126865" cy="1717742"/>
            <a:chOff x="6885520" y="1623813"/>
            <a:chExt cx="4126865" cy="1717742"/>
          </a:xfrm>
        </p:grpSpPr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01780814-DC58-7B4E-F52A-6E7A24784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2031" y="2200075"/>
              <a:ext cx="576262" cy="57626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10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27" name="Rectangle 15">
              <a:extLst>
                <a:ext uri="{FF2B5EF4-FFF2-40B4-BE49-F238E27FC236}">
                  <a16:creationId xmlns:a16="http://schemas.microsoft.com/office/drawing/2014/main" id="{101F5E98-0200-4569-E3FF-C0F543B43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123" y="1623813"/>
              <a:ext cx="576262" cy="57626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13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Be</a:t>
              </a:r>
            </a:p>
          </p:txBody>
        </p:sp>
        <p:sp>
          <p:nvSpPr>
            <p:cNvPr id="34" name="Rectangle 15">
              <a:extLst>
                <a:ext uri="{FF2B5EF4-FFF2-40B4-BE49-F238E27FC236}">
                  <a16:creationId xmlns:a16="http://schemas.microsoft.com/office/drawing/2014/main" id="{F39A5CD4-A6DE-4CC7-972A-D5A8D9076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5520" y="2765293"/>
              <a:ext cx="576262" cy="57626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5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He</a:t>
              </a:r>
            </a:p>
          </p:txBody>
        </p:sp>
        <p:sp>
          <p:nvSpPr>
            <p:cNvPr id="35" name="Rectangle 15">
              <a:extLst>
                <a:ext uri="{FF2B5EF4-FFF2-40B4-BE49-F238E27FC236}">
                  <a16:creationId xmlns:a16="http://schemas.microsoft.com/office/drawing/2014/main" id="{4ECDF0D7-86F9-4CAC-8F68-31EA08082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243" y="2764207"/>
              <a:ext cx="576262" cy="57626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7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He</a:t>
              </a:r>
            </a:p>
          </p:txBody>
        </p:sp>
      </p:grpSp>
      <p:sp>
        <p:nvSpPr>
          <p:cNvPr id="37" name="TextBox 7">
            <a:extLst>
              <a:ext uri="{FF2B5EF4-FFF2-40B4-BE49-F238E27FC236}">
                <a16:creationId xmlns:a16="http://schemas.microsoft.com/office/drawing/2014/main" id="{EE92924D-C97F-40FA-BEDD-194C420DB988}"/>
              </a:ext>
            </a:extLst>
          </p:cNvPr>
          <p:cNvSpPr txBox="1"/>
          <p:nvPr/>
        </p:nvSpPr>
        <p:spPr>
          <a:xfrm>
            <a:off x="381013" y="4329148"/>
            <a:ext cx="5714987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wrap="square" lIns="82945" tIns="41473" rIns="82945" bIns="41473" rtlCol="0">
            <a:spAutoFit/>
          </a:bodyPr>
          <a:lstStyle/>
          <a:p>
            <a:pPr marL="311045" indent="-311045" algn="ctr">
              <a:buClr>
                <a:srgbClr val="002060"/>
              </a:buClr>
              <a:buSzPct val="100000"/>
            </a:pPr>
            <a:r>
              <a:rPr lang="it-IT" sz="2000" b="1" kern="0" dirty="0">
                <a:solidFill>
                  <a:srgbClr val="002060"/>
                </a:solidFill>
                <a:latin typeface="Arial"/>
                <a:cs typeface="Times New Roman" pitchFamily="18" charset="0"/>
              </a:rPr>
              <a:t>Light nuclei: a </a:t>
            </a:r>
            <a:r>
              <a:rPr lang="it-IT" sz="2000" b="1" kern="0" dirty="0" err="1">
                <a:solidFill>
                  <a:srgbClr val="002060"/>
                </a:solidFill>
                <a:latin typeface="Arial"/>
                <a:cs typeface="Times New Roman" pitchFamily="18" charset="0"/>
              </a:rPr>
              <a:t>laboratory</a:t>
            </a:r>
            <a:r>
              <a:rPr lang="it-IT" sz="2000" b="1" kern="0" dirty="0">
                <a:solidFill>
                  <a:srgbClr val="002060"/>
                </a:solidFill>
                <a:latin typeface="Arial"/>
                <a:cs typeface="Times New Roman" pitchFamily="18" charset="0"/>
              </a:rPr>
              <a:t> of quantum </a:t>
            </a:r>
            <a:r>
              <a:rPr lang="it-IT" sz="2000" b="1" kern="0" dirty="0" err="1">
                <a:solidFill>
                  <a:srgbClr val="002060"/>
                </a:solidFill>
                <a:latin typeface="Arial"/>
                <a:cs typeface="Times New Roman" pitchFamily="18" charset="0"/>
              </a:rPr>
              <a:t>mechanics</a:t>
            </a:r>
            <a:r>
              <a:rPr lang="it-IT" sz="2000" b="1" kern="0" dirty="0">
                <a:solidFill>
                  <a:srgbClr val="002060"/>
                </a:solidFill>
                <a:latin typeface="Arial"/>
                <a:cs typeface="Times New Roman" pitchFamily="18" charset="0"/>
              </a:rPr>
              <a:t> </a:t>
            </a:r>
          </a:p>
          <a:p>
            <a:pPr marL="342900" indent="-342900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  Peculiar structures in ground states of light nuclei:  </a:t>
            </a:r>
            <a:r>
              <a:rPr lang="en-GB" sz="1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nuclear skins 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and/or </a:t>
            </a:r>
            <a:r>
              <a:rPr lang="en-GB" sz="1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nuclear halos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, </a:t>
            </a:r>
            <a:r>
              <a:rPr lang="en-GB" sz="1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nuclear clusters, nuclear molecules, gas condensate …. </a:t>
            </a:r>
          </a:p>
          <a:p>
            <a:pPr marL="342900" indent="-342900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Times New Roman" charset="0"/>
                <a:cs typeface="Calibri" panose="020F0502020204030204" pitchFamily="34" charset="0"/>
              </a:rPr>
              <a:t>  Theoretical understanding of the structure and the reaction dynamics of light drip-line nuclei are challenging                                                     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0F20A51F-40A0-4609-8657-E898E0F8A48B}"/>
              </a:ext>
            </a:extLst>
          </p:cNvPr>
          <p:cNvSpPr/>
          <p:nvPr/>
        </p:nvSpPr>
        <p:spPr>
          <a:xfrm>
            <a:off x="11012385" y="1484671"/>
            <a:ext cx="851400" cy="855406"/>
          </a:xfrm>
          <a:prstGeom prst="ellipse">
            <a:avLst/>
          </a:pr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E2EAEA0-1E8D-49F1-9575-8107EED82C68}"/>
              </a:ext>
            </a:extLst>
          </p:cNvPr>
          <p:cNvGrpSpPr/>
          <p:nvPr/>
        </p:nvGrpSpPr>
        <p:grpSpPr>
          <a:xfrm>
            <a:off x="5703382" y="1612767"/>
            <a:ext cx="4693815" cy="2832528"/>
            <a:chOff x="5703382" y="1612767"/>
            <a:chExt cx="4693815" cy="2832528"/>
          </a:xfrm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2E558A74-C3A8-A25B-06A5-5CB9E07A9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382" y="3869032"/>
              <a:ext cx="576263" cy="576263"/>
            </a:xfrm>
            <a:prstGeom prst="rect">
              <a:avLst/>
            </a:prstGeom>
            <a:solidFill>
              <a:srgbClr val="0099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dirty="0">
                  <a:latin typeface="Bookman Old Style" panose="02050604050505020204" pitchFamily="18" charset="0"/>
                </a:rPr>
                <a:t>n</a:t>
              </a:r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1DBAFD8B-93EE-4D48-2B6B-B94943B67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7250" y="2189030"/>
              <a:ext cx="576262" cy="576262"/>
            </a:xfrm>
            <a:prstGeom prst="rect">
              <a:avLst/>
            </a:prstGeom>
            <a:solidFill>
              <a:srgbClr val="0099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8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AB11930D-1867-6ED3-0008-DDC8BA9DC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4179" y="2200075"/>
              <a:ext cx="576263" cy="576262"/>
            </a:xfrm>
            <a:prstGeom prst="rect">
              <a:avLst/>
            </a:prstGeom>
            <a:solidFill>
              <a:srgbClr val="0099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latin typeface="Bookman Old Style" panose="02050604050505020204" pitchFamily="18" charset="0"/>
                </a:rPr>
                <a:t>9</a:t>
              </a:r>
              <a:r>
                <a:rPr lang="sv-SE" altLang="es-ES" sz="2400" b="1" dirty="0">
                  <a:latin typeface="Bookman Old Style" panose="02050604050505020204" pitchFamily="18" charset="0"/>
                </a:rPr>
                <a:t>Li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CF5AA3-DFD1-6454-B6AB-1B75E743F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0935" y="1623812"/>
              <a:ext cx="576262" cy="576263"/>
            </a:xfrm>
            <a:prstGeom prst="rect">
              <a:avLst/>
            </a:prstGeom>
            <a:solidFill>
              <a:srgbClr val="0099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200" b="1" baseline="30000" dirty="0">
                  <a:latin typeface="Bookman Old Style" panose="02050604050505020204" pitchFamily="18" charset="0"/>
                </a:rPr>
                <a:t>12</a:t>
              </a:r>
              <a:r>
                <a:rPr lang="sv-SE" altLang="es-ES" sz="2200" b="1" dirty="0">
                  <a:latin typeface="Bookman Old Style" panose="02050604050505020204" pitchFamily="18" charset="0"/>
                </a:rPr>
                <a:t>Be</a:t>
              </a:r>
            </a:p>
          </p:txBody>
        </p:sp>
        <p:sp>
          <p:nvSpPr>
            <p:cNvPr id="32" name="Rectangle 8">
              <a:extLst>
                <a:ext uri="{FF2B5EF4-FFF2-40B4-BE49-F238E27FC236}">
                  <a16:creationId xmlns:a16="http://schemas.microsoft.com/office/drawing/2014/main" id="{4916A682-F000-484F-8DF3-7360E7D59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829" y="3357563"/>
              <a:ext cx="576263" cy="576262"/>
            </a:xfrm>
            <a:prstGeom prst="rect">
              <a:avLst/>
            </a:prstGeom>
            <a:solidFill>
              <a:srgbClr val="00B0F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3</a:t>
              </a:r>
              <a:r>
                <a:rPr lang="sv-SE" altLang="es-ES" sz="2400" b="1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H</a:t>
              </a:r>
            </a:p>
          </p:txBody>
        </p:sp>
        <p:sp>
          <p:nvSpPr>
            <p:cNvPr id="33" name="Rectangle 8">
              <a:extLst>
                <a:ext uri="{FF2B5EF4-FFF2-40B4-BE49-F238E27FC236}">
                  <a16:creationId xmlns:a16="http://schemas.microsoft.com/office/drawing/2014/main" id="{4D5A4E95-D3FB-4920-8330-A6B96D54A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4388" y="1612767"/>
              <a:ext cx="576263" cy="576262"/>
            </a:xfrm>
            <a:prstGeom prst="rect">
              <a:avLst/>
            </a:prstGeom>
            <a:solidFill>
              <a:srgbClr val="00B0F0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  <a:cs typeface="DejaVu San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sv-SE" altLang="es-ES" sz="2400" b="1" baseline="30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10</a:t>
              </a:r>
              <a:r>
                <a:rPr lang="sv-SE" altLang="es-ES" sz="2400" b="1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274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25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F01EE-3511-4C63-B066-D98EE2A35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11</a:t>
            </a:r>
            <a:r>
              <a:rPr lang="en-GB" b="1" dirty="0"/>
              <a:t>Be(</a:t>
            </a:r>
            <a:r>
              <a:rPr lang="en-US" b="1" dirty="0" err="1"/>
              <a:t>t,p</a:t>
            </a:r>
            <a:r>
              <a:rPr lang="en-US" b="1" dirty="0"/>
              <a:t>)</a:t>
            </a:r>
            <a:r>
              <a:rPr lang="en-US" b="1" baseline="30000" dirty="0"/>
              <a:t> 13</a:t>
            </a:r>
            <a:r>
              <a:rPr lang="en-US" b="1" dirty="0"/>
              <a:t>Be*</a:t>
            </a:r>
            <a:endParaRPr lang="en-GB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EC2551-3319-499B-947C-09304F955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91" y="1419871"/>
            <a:ext cx="4660509" cy="3129494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9B67C45-87A4-450E-AEF3-C0D56348ABB1}"/>
              </a:ext>
            </a:extLst>
          </p:cNvPr>
          <p:cNvSpPr/>
          <p:nvPr/>
        </p:nvSpPr>
        <p:spPr>
          <a:xfrm>
            <a:off x="1064457" y="5173439"/>
            <a:ext cx="2601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(390)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1C2AD8E-D985-4819-9B52-605BE25E0543}"/>
              </a:ext>
            </a:extLst>
          </p:cNvPr>
          <p:cNvSpPr/>
          <p:nvPr/>
        </p:nvSpPr>
        <p:spPr>
          <a:xfrm>
            <a:off x="467298" y="5289518"/>
            <a:ext cx="597159" cy="839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7BF63A4-D264-47EC-8914-A0E2FFB9FDBA}"/>
              </a:ext>
            </a:extLst>
          </p:cNvPr>
          <p:cNvSpPr/>
          <p:nvPr/>
        </p:nvSpPr>
        <p:spPr>
          <a:xfrm>
            <a:off x="467297" y="4911734"/>
            <a:ext cx="597159" cy="8397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CF39E78-EC62-406F-8FD9-814966B88082}"/>
              </a:ext>
            </a:extLst>
          </p:cNvPr>
          <p:cNvSpPr/>
          <p:nvPr/>
        </p:nvSpPr>
        <p:spPr>
          <a:xfrm>
            <a:off x="1082028" y="4734996"/>
            <a:ext cx="1531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1D51422-4A9C-4652-8963-D72CCACAABB7}"/>
              </a:ext>
            </a:extLst>
          </p:cNvPr>
          <p:cNvSpPr/>
          <p:nvPr/>
        </p:nvSpPr>
        <p:spPr>
          <a:xfrm>
            <a:off x="4263610" y="4733363"/>
            <a:ext cx="2698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(2530)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A29A630-B1BC-400D-BE3C-F84208B61AB9}"/>
              </a:ext>
            </a:extLst>
          </p:cNvPr>
          <p:cNvSpPr/>
          <p:nvPr/>
        </p:nvSpPr>
        <p:spPr>
          <a:xfrm>
            <a:off x="484868" y="5686097"/>
            <a:ext cx="597159" cy="83976"/>
          </a:xfrm>
          <a:prstGeom prst="rect">
            <a:avLst/>
          </a:prstGeom>
          <a:solidFill>
            <a:srgbClr val="FF0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B8C3F2C-E23A-4612-A693-CEAB91CCDF12}"/>
              </a:ext>
            </a:extLst>
          </p:cNvPr>
          <p:cNvSpPr/>
          <p:nvPr/>
        </p:nvSpPr>
        <p:spPr>
          <a:xfrm>
            <a:off x="3666450" y="5296453"/>
            <a:ext cx="597159" cy="839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875D3E79-8138-404E-B9C1-3622EB9347EC}"/>
              </a:ext>
            </a:extLst>
          </p:cNvPr>
          <p:cNvSpPr/>
          <p:nvPr/>
        </p:nvSpPr>
        <p:spPr>
          <a:xfrm>
            <a:off x="1082027" y="5528030"/>
            <a:ext cx="2698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 (1610)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E724BF5-9E38-4F2D-905A-1CD89A5FD8A3}"/>
              </a:ext>
            </a:extLst>
          </p:cNvPr>
          <p:cNvSpPr/>
          <p:nvPr/>
        </p:nvSpPr>
        <p:spPr>
          <a:xfrm>
            <a:off x="3666451" y="5728085"/>
            <a:ext cx="597159" cy="83976"/>
          </a:xfrm>
          <a:prstGeom prst="rect">
            <a:avLst/>
          </a:prstGeom>
          <a:solidFill>
            <a:srgbClr val="A7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67A1AC1-4398-4435-9E56-5D21A35B6946}"/>
              </a:ext>
            </a:extLst>
          </p:cNvPr>
          <p:cNvSpPr/>
          <p:nvPr/>
        </p:nvSpPr>
        <p:spPr>
          <a:xfrm>
            <a:off x="4306421" y="5138386"/>
            <a:ext cx="1767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p,p</a:t>
            </a:r>
            <a:r>
              <a:rPr lang="es-ES" sz="2000" b="1" dirty="0"/>
              <a:t>)</a:t>
            </a:r>
            <a:r>
              <a:rPr lang="en-GB" sz="2000" b="1" baseline="30000" dirty="0"/>
              <a:t>11</a:t>
            </a:r>
            <a:r>
              <a:rPr lang="es-ES" sz="2000" b="1" dirty="0"/>
              <a:t>Be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1C8B352-EB50-4F2B-B7D8-C09032BE5680}"/>
              </a:ext>
            </a:extLst>
          </p:cNvPr>
          <p:cNvSpPr/>
          <p:nvPr/>
        </p:nvSpPr>
        <p:spPr>
          <a:xfrm>
            <a:off x="3666451" y="4866166"/>
            <a:ext cx="597159" cy="839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957B1-E237-41C2-B41B-0518563C6969}"/>
              </a:ext>
            </a:extLst>
          </p:cNvPr>
          <p:cNvSpPr/>
          <p:nvPr/>
        </p:nvSpPr>
        <p:spPr>
          <a:xfrm>
            <a:off x="4306421" y="5570018"/>
            <a:ext cx="26420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baseline="30000" dirty="0"/>
              <a:t>11</a:t>
            </a:r>
            <a:r>
              <a:rPr lang="es-ES" sz="2000" b="1" dirty="0"/>
              <a:t>Be(</a:t>
            </a:r>
            <a:r>
              <a:rPr lang="es-ES" sz="2000" b="1" dirty="0" err="1"/>
              <a:t>t,p</a:t>
            </a:r>
            <a:r>
              <a:rPr lang="es-ES" sz="2000" b="1" dirty="0"/>
              <a:t>)</a:t>
            </a:r>
            <a:r>
              <a:rPr lang="en-GB" sz="2000" b="1" baseline="30000" dirty="0"/>
              <a:t>13</a:t>
            </a:r>
            <a:r>
              <a:rPr lang="es-ES" sz="2000" b="1" dirty="0"/>
              <a:t>Be*(3550)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C072B6E9-F933-4D6C-B1E7-A9F03819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786" y="69480"/>
            <a:ext cx="1023047" cy="89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BC2ADD-E24B-4697-8E8A-4E13C366C098}"/>
              </a:ext>
            </a:extLst>
          </p:cNvPr>
          <p:cNvSpPr txBox="1"/>
          <p:nvPr/>
        </p:nvSpPr>
        <p:spPr>
          <a:xfrm>
            <a:off x="2042750" y="4498169"/>
            <a:ext cx="2891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EBE072-523F-39ED-8BA6-1B890ADD9A8A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20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5DF7083C-0BA3-41C2-9134-07338FBF9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1128" y="76729"/>
            <a:ext cx="1027658" cy="899200"/>
          </a:xfrm>
          <a:prstGeom prst="rect">
            <a:avLst/>
          </a:prstGeom>
        </p:spPr>
      </p:pic>
      <p:sp>
        <p:nvSpPr>
          <p:cNvPr id="40" name="Rectángulo 39">
            <a:extLst>
              <a:ext uri="{FF2B5EF4-FFF2-40B4-BE49-F238E27FC236}">
                <a16:creationId xmlns:a16="http://schemas.microsoft.com/office/drawing/2014/main" id="{5AE892DD-AD28-418B-8D78-C45807895F22}"/>
              </a:ext>
            </a:extLst>
          </p:cNvPr>
          <p:cNvSpPr/>
          <p:nvPr/>
        </p:nvSpPr>
        <p:spPr>
          <a:xfrm rot="16200000">
            <a:off x="-1157946" y="2778081"/>
            <a:ext cx="280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Energy (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A46CAA5D-0459-45B0-8E66-5FCB8F19A290}"/>
              </a:ext>
            </a:extLst>
          </p:cNvPr>
          <p:cNvSpPr/>
          <p:nvPr/>
        </p:nvSpPr>
        <p:spPr>
          <a:xfrm rot="5400000">
            <a:off x="3953691" y="3790483"/>
            <a:ext cx="983736" cy="40124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5D3B52C-CBF4-40AD-BFE2-855C81D5FDD2}"/>
              </a:ext>
            </a:extLst>
          </p:cNvPr>
          <p:cNvGrpSpPr/>
          <p:nvPr/>
        </p:nvGrpSpPr>
        <p:grpSpPr>
          <a:xfrm>
            <a:off x="7207231" y="1307323"/>
            <a:ext cx="4807067" cy="4662805"/>
            <a:chOff x="7207231" y="1307323"/>
            <a:chExt cx="4807067" cy="4662805"/>
          </a:xfrm>
        </p:grpSpPr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58B8DF8E-1348-47B6-94C7-A32D4CD9873C}"/>
                </a:ext>
              </a:extLst>
            </p:cNvPr>
            <p:cNvGrpSpPr/>
            <p:nvPr/>
          </p:nvGrpSpPr>
          <p:grpSpPr>
            <a:xfrm>
              <a:off x="7207231" y="1307323"/>
              <a:ext cx="4807067" cy="4662805"/>
              <a:chOff x="6836293" y="1427895"/>
              <a:chExt cx="4807067" cy="4662805"/>
            </a:xfrm>
          </p:grpSpPr>
          <p:pic>
            <p:nvPicPr>
              <p:cNvPr id="44" name="Imagen 43">
                <a:extLst>
                  <a:ext uri="{FF2B5EF4-FFF2-40B4-BE49-F238E27FC236}">
                    <a16:creationId xmlns:a16="http://schemas.microsoft.com/office/drawing/2014/main" id="{CA3ED4A7-0962-49F2-9B9D-12F9163ACA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92331" y="1427895"/>
                <a:ext cx="4451029" cy="3235592"/>
              </a:xfrm>
              <a:prstGeom prst="rect">
                <a:avLst/>
              </a:prstGeom>
            </p:spPr>
          </p:pic>
          <p:grpSp>
            <p:nvGrpSpPr>
              <p:cNvPr id="45" name="Grupo 44">
                <a:extLst>
                  <a:ext uri="{FF2B5EF4-FFF2-40B4-BE49-F238E27FC236}">
                    <a16:creationId xmlns:a16="http://schemas.microsoft.com/office/drawing/2014/main" id="{6416AFED-39D2-4D84-81A3-0FF0D910D0CF}"/>
                  </a:ext>
                </a:extLst>
              </p:cNvPr>
              <p:cNvGrpSpPr/>
              <p:nvPr/>
            </p:nvGrpSpPr>
            <p:grpSpPr>
              <a:xfrm>
                <a:off x="6836293" y="2042011"/>
                <a:ext cx="4741782" cy="4048689"/>
                <a:chOff x="6836293" y="2042011"/>
                <a:chExt cx="4741782" cy="4048689"/>
              </a:xfrm>
            </p:grpSpPr>
            <p:sp>
              <p:nvSpPr>
                <p:cNvPr id="46" name="CuadroTexto 45">
                  <a:extLst>
                    <a:ext uri="{FF2B5EF4-FFF2-40B4-BE49-F238E27FC236}">
                      <a16:creationId xmlns:a16="http://schemas.microsoft.com/office/drawing/2014/main" id="{C53EBDBE-BE3B-40D6-AFB6-77D44C5B5F08}"/>
                    </a:ext>
                  </a:extLst>
                </p:cNvPr>
                <p:cNvSpPr txBox="1"/>
                <p:nvPr/>
              </p:nvSpPr>
              <p:spPr>
                <a:xfrm>
                  <a:off x="7721526" y="4686623"/>
                  <a:ext cx="38565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baseline="30000" dirty="0"/>
                    <a:t>13</a:t>
                  </a:r>
                  <a:r>
                    <a:rPr lang="en-GB" b="1" dirty="0"/>
                    <a:t>Be Excited Spectrum @ 70-73º  (keV)</a:t>
                  </a:r>
                </a:p>
              </p:txBody>
            </p:sp>
            <p:sp>
              <p:nvSpPr>
                <p:cNvPr id="47" name="Rectángulo 46">
                  <a:extLst>
                    <a:ext uri="{FF2B5EF4-FFF2-40B4-BE49-F238E27FC236}">
                      <a16:creationId xmlns:a16="http://schemas.microsoft.com/office/drawing/2014/main" id="{191048C5-0032-43DD-8064-6A5C8CAD5FB6}"/>
                    </a:ext>
                  </a:extLst>
                </p:cNvPr>
                <p:cNvSpPr/>
                <p:nvPr/>
              </p:nvSpPr>
              <p:spPr>
                <a:xfrm>
                  <a:off x="8394878" y="5848657"/>
                  <a:ext cx="597159" cy="83976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/>
                </a:p>
              </p:txBody>
            </p:sp>
            <p:sp>
              <p:nvSpPr>
                <p:cNvPr id="48" name="Rectángulo 47">
                  <a:extLst>
                    <a:ext uri="{FF2B5EF4-FFF2-40B4-BE49-F238E27FC236}">
                      <a16:creationId xmlns:a16="http://schemas.microsoft.com/office/drawing/2014/main" id="{71DC17E8-68A1-428D-8BFA-BDE54455A3D4}"/>
                    </a:ext>
                  </a:extLst>
                </p:cNvPr>
                <p:cNvSpPr/>
                <p:nvPr/>
              </p:nvSpPr>
              <p:spPr>
                <a:xfrm>
                  <a:off x="8394877" y="5454786"/>
                  <a:ext cx="597159" cy="73275"/>
                </a:xfrm>
                <a:prstGeom prst="rect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200">
                    <a:solidFill>
                      <a:srgbClr val="00B0F0"/>
                    </a:solidFill>
                  </a:endParaRPr>
                </a:p>
              </p:txBody>
            </p:sp>
            <p:sp>
              <p:nvSpPr>
                <p:cNvPr id="49" name="Rectángulo 48">
                  <a:extLst>
                    <a:ext uri="{FF2B5EF4-FFF2-40B4-BE49-F238E27FC236}">
                      <a16:creationId xmlns:a16="http://schemas.microsoft.com/office/drawing/2014/main" id="{BF4A4163-6C69-41BE-BC69-DD90219D74DF}"/>
                    </a:ext>
                  </a:extLst>
                </p:cNvPr>
                <p:cNvSpPr/>
                <p:nvPr/>
              </p:nvSpPr>
              <p:spPr>
                <a:xfrm>
                  <a:off x="9176601" y="5267412"/>
                  <a:ext cx="151432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s-ES" b="1" dirty="0" err="1"/>
                    <a:t>Tritium</a:t>
                  </a:r>
                  <a:r>
                    <a:rPr lang="es-ES" b="1" dirty="0"/>
                    <a:t> Target</a:t>
                  </a:r>
                </a:p>
              </p:txBody>
            </p:sp>
            <p:sp>
              <p:nvSpPr>
                <p:cNvPr id="50" name="Rectángulo 49">
                  <a:extLst>
                    <a:ext uri="{FF2B5EF4-FFF2-40B4-BE49-F238E27FC236}">
                      <a16:creationId xmlns:a16="http://schemas.microsoft.com/office/drawing/2014/main" id="{95B27C90-897D-4351-8CFE-755D48EEDBF7}"/>
                    </a:ext>
                  </a:extLst>
                </p:cNvPr>
                <p:cNvSpPr/>
                <p:nvPr/>
              </p:nvSpPr>
              <p:spPr>
                <a:xfrm>
                  <a:off x="9176601" y="5721368"/>
                  <a:ext cx="1679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s-ES" b="1" dirty="0" err="1"/>
                    <a:t>Titanium</a:t>
                  </a:r>
                  <a:r>
                    <a:rPr lang="es-ES" b="1" dirty="0"/>
                    <a:t> Target</a:t>
                  </a:r>
                </a:p>
              </p:txBody>
            </p:sp>
            <p:sp>
              <p:nvSpPr>
                <p:cNvPr id="51" name="CuadroTexto 50">
                  <a:extLst>
                    <a:ext uri="{FF2B5EF4-FFF2-40B4-BE49-F238E27FC236}">
                      <a16:creationId xmlns:a16="http://schemas.microsoft.com/office/drawing/2014/main" id="{FF64C25E-0500-439A-ACA8-4EF75ACE28E6}"/>
                    </a:ext>
                  </a:extLst>
                </p:cNvPr>
                <p:cNvSpPr txBox="1"/>
                <p:nvPr/>
              </p:nvSpPr>
              <p:spPr>
                <a:xfrm rot="16200000">
                  <a:off x="6067015" y="2811289"/>
                  <a:ext cx="19078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dirty="0"/>
                    <a:t>Counts/83 keV</a:t>
                  </a:r>
                </a:p>
              </p:txBody>
            </p:sp>
          </p:grpSp>
        </p:grp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522F71C8-EB15-4106-B5F5-C956F62AAFC0}"/>
                </a:ext>
              </a:extLst>
            </p:cNvPr>
            <p:cNvSpPr/>
            <p:nvPr/>
          </p:nvSpPr>
          <p:spPr>
            <a:xfrm rot="19319809">
              <a:off x="8536402" y="2542922"/>
              <a:ext cx="1521199" cy="3607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/>
                <a:t>13Be </a:t>
              </a:r>
              <a:r>
                <a:rPr lang="es-ES" b="1" dirty="0" err="1"/>
                <a:t>g.s</a:t>
              </a:r>
              <a:r>
                <a:rPr lang="es-ES" b="1" dirty="0"/>
                <a:t> &amp; 390</a:t>
              </a:r>
              <a:endParaRPr lang="en-GB" dirty="0"/>
            </a:p>
          </p:txBody>
        </p:sp>
      </p:grpSp>
      <p:sp>
        <p:nvSpPr>
          <p:cNvPr id="53" name="Rectángulo 52">
            <a:extLst>
              <a:ext uri="{FF2B5EF4-FFF2-40B4-BE49-F238E27FC236}">
                <a16:creationId xmlns:a16="http://schemas.microsoft.com/office/drawing/2014/main" id="{93D362F4-4A04-47B1-80D9-50C3828C2B8F}"/>
              </a:ext>
            </a:extLst>
          </p:cNvPr>
          <p:cNvSpPr/>
          <p:nvPr/>
        </p:nvSpPr>
        <p:spPr>
          <a:xfrm>
            <a:off x="9788783" y="1133702"/>
            <a:ext cx="1799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?????????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F78C7226-F6C2-43BF-9666-488AE3B774FB}"/>
              </a:ext>
            </a:extLst>
          </p:cNvPr>
          <p:cNvSpPr/>
          <p:nvPr/>
        </p:nvSpPr>
        <p:spPr>
          <a:xfrm rot="2668665">
            <a:off x="10634379" y="2007585"/>
            <a:ext cx="2051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FF99FF"/>
                </a:solidFill>
              </a:rPr>
              <a:t>13Be* (1610 </a:t>
            </a:r>
            <a:r>
              <a:rPr lang="es-ES" b="1" dirty="0" err="1">
                <a:solidFill>
                  <a:srgbClr val="FF99FF"/>
                </a:solidFill>
              </a:rPr>
              <a:t>keV</a:t>
            </a:r>
            <a:r>
              <a:rPr lang="es-ES" b="1" dirty="0">
                <a:solidFill>
                  <a:srgbClr val="FF99FF"/>
                </a:solidFill>
              </a:rPr>
              <a:t>) </a:t>
            </a:r>
            <a:endParaRPr lang="en-GB" dirty="0">
              <a:solidFill>
                <a:srgbClr val="FF99FF"/>
              </a:solidFill>
            </a:endParaRPr>
          </a:p>
        </p:txBody>
      </p: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E0FF321C-898E-401F-B92D-B189753CE798}"/>
              </a:ext>
            </a:extLst>
          </p:cNvPr>
          <p:cNvCxnSpPr>
            <a:cxnSpLocks/>
          </p:cNvCxnSpPr>
          <p:nvPr/>
        </p:nvCxnSpPr>
        <p:spPr>
          <a:xfrm flipH="1">
            <a:off x="10998970" y="2112855"/>
            <a:ext cx="228004" cy="210841"/>
          </a:xfrm>
          <a:prstGeom prst="straightConnector1">
            <a:avLst/>
          </a:prstGeom>
          <a:ln w="28575">
            <a:solidFill>
              <a:srgbClr val="FF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upo 35">
            <a:extLst>
              <a:ext uri="{FF2B5EF4-FFF2-40B4-BE49-F238E27FC236}">
                <a16:creationId xmlns:a16="http://schemas.microsoft.com/office/drawing/2014/main" id="{7EC481F6-32E4-4F1B-A4C9-6B52FBE7D24E}"/>
              </a:ext>
            </a:extLst>
          </p:cNvPr>
          <p:cNvGrpSpPr/>
          <p:nvPr/>
        </p:nvGrpSpPr>
        <p:grpSpPr>
          <a:xfrm>
            <a:off x="5051554" y="1814489"/>
            <a:ext cx="2782943" cy="2319483"/>
            <a:chOff x="5950098" y="3905893"/>
            <a:chExt cx="2782943" cy="2319483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FFF84DC4-C43F-4F8C-BF1F-E0DB935A5A7F}"/>
                </a:ext>
              </a:extLst>
            </p:cNvPr>
            <p:cNvSpPr/>
            <p:nvPr/>
          </p:nvSpPr>
          <p:spPr>
            <a:xfrm>
              <a:off x="6090944" y="5856044"/>
              <a:ext cx="19302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13</a:t>
              </a:r>
              <a:r>
                <a:rPr lang="en-GB" b="1" dirty="0"/>
                <a:t>Be Level Scheme</a:t>
              </a:r>
              <a:endParaRPr lang="en-GB" dirty="0"/>
            </a:p>
          </p:txBody>
        </p: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4059361F-75CB-4D69-81FC-52E69CF874E8}"/>
                </a:ext>
              </a:extLst>
            </p:cNvPr>
            <p:cNvGrpSpPr/>
            <p:nvPr/>
          </p:nvGrpSpPr>
          <p:grpSpPr>
            <a:xfrm>
              <a:off x="5950098" y="3905893"/>
              <a:ext cx="2782943" cy="2163788"/>
              <a:chOff x="6927888" y="1068015"/>
              <a:chExt cx="2782943" cy="2163788"/>
            </a:xfrm>
          </p:grpSpPr>
          <p:cxnSp>
            <p:nvCxnSpPr>
              <p:cNvPr id="56" name="Conector recto 55">
                <a:extLst>
                  <a:ext uri="{FF2B5EF4-FFF2-40B4-BE49-F238E27FC236}">
                    <a16:creationId xmlns:a16="http://schemas.microsoft.com/office/drawing/2014/main" id="{50167D6D-6D7D-44D7-B54F-2E723A36CC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7888" y="2986003"/>
                <a:ext cx="2284726" cy="4853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7" name="Grupo 56">
                <a:extLst>
                  <a:ext uri="{FF2B5EF4-FFF2-40B4-BE49-F238E27FC236}">
                    <a16:creationId xmlns:a16="http://schemas.microsoft.com/office/drawing/2014/main" id="{90987B15-11D2-482C-B8C9-1ABAFBDE4276}"/>
                  </a:ext>
                </a:extLst>
              </p:cNvPr>
              <p:cNvGrpSpPr/>
              <p:nvPr/>
            </p:nvGrpSpPr>
            <p:grpSpPr>
              <a:xfrm>
                <a:off x="6934386" y="1068015"/>
                <a:ext cx="2776445" cy="2163788"/>
                <a:chOff x="6934386" y="1068015"/>
                <a:chExt cx="2776445" cy="2163788"/>
              </a:xfrm>
            </p:grpSpPr>
            <p:grpSp>
              <p:nvGrpSpPr>
                <p:cNvPr id="58" name="Grupo 57">
                  <a:extLst>
                    <a:ext uri="{FF2B5EF4-FFF2-40B4-BE49-F238E27FC236}">
                      <a16:creationId xmlns:a16="http://schemas.microsoft.com/office/drawing/2014/main" id="{605F5044-1F19-4B91-9C13-73595E7BEF44}"/>
                    </a:ext>
                  </a:extLst>
                </p:cNvPr>
                <p:cNvGrpSpPr/>
                <p:nvPr/>
              </p:nvGrpSpPr>
              <p:grpSpPr>
                <a:xfrm>
                  <a:off x="6934386" y="1068015"/>
                  <a:ext cx="2340866" cy="1927110"/>
                  <a:chOff x="6934386" y="1068015"/>
                  <a:chExt cx="2340866" cy="1927110"/>
                </a:xfrm>
              </p:grpSpPr>
              <p:grpSp>
                <p:nvGrpSpPr>
                  <p:cNvPr id="60" name="Grupo 59">
                    <a:extLst>
                      <a:ext uri="{FF2B5EF4-FFF2-40B4-BE49-F238E27FC236}">
                        <a16:creationId xmlns:a16="http://schemas.microsoft.com/office/drawing/2014/main" id="{2AFC0C6F-74E4-4FE3-A48B-E263AC134871}"/>
                      </a:ext>
                    </a:extLst>
                  </p:cNvPr>
                  <p:cNvGrpSpPr/>
                  <p:nvPr/>
                </p:nvGrpSpPr>
                <p:grpSpPr>
                  <a:xfrm>
                    <a:off x="6934386" y="1156645"/>
                    <a:ext cx="2340866" cy="1838480"/>
                    <a:chOff x="2862657" y="3050168"/>
                    <a:chExt cx="2473961" cy="2857231"/>
                  </a:xfrm>
                </p:grpSpPr>
                <p:grpSp>
                  <p:nvGrpSpPr>
                    <p:cNvPr id="63" name="Grupo 62">
                      <a:extLst>
                        <a:ext uri="{FF2B5EF4-FFF2-40B4-BE49-F238E27FC236}">
                          <a16:creationId xmlns:a16="http://schemas.microsoft.com/office/drawing/2014/main" id="{D1A8FB2E-C227-4AF4-9929-387466BF4BE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62657" y="3582406"/>
                      <a:ext cx="821999" cy="2324993"/>
                      <a:chOff x="-1213676" y="2178618"/>
                      <a:chExt cx="1085251" cy="3055661"/>
                    </a:xfrm>
                  </p:grpSpPr>
                  <p:sp>
                    <p:nvSpPr>
                      <p:cNvPr id="72" name="Rectángulo 71">
                        <a:extLst>
                          <a:ext uri="{FF2B5EF4-FFF2-40B4-BE49-F238E27FC236}">
                            <a16:creationId xmlns:a16="http://schemas.microsoft.com/office/drawing/2014/main" id="{648E65B8-F7A8-4EF0-AFB9-85732FE133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09543" y="4479905"/>
                        <a:ext cx="821320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1/2-</a:t>
                        </a:r>
                        <a:endParaRPr lang="es-ES" dirty="0"/>
                      </a:p>
                    </p:txBody>
                  </p:sp>
                  <p:sp>
                    <p:nvSpPr>
                      <p:cNvPr id="73" name="Rectángulo 72">
                        <a:extLst>
                          <a:ext uri="{FF2B5EF4-FFF2-40B4-BE49-F238E27FC236}">
                            <a16:creationId xmlns:a16="http://schemas.microsoft.com/office/drawing/2014/main" id="{DA012F3F-0195-4E3C-BE2B-A0AC2E39B5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086417" y="3974446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1/2+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74" name="Rectángulo 73">
                        <a:extLst>
                          <a:ext uri="{FF2B5EF4-FFF2-40B4-BE49-F238E27FC236}">
                            <a16:creationId xmlns:a16="http://schemas.microsoft.com/office/drawing/2014/main" id="{35F15C8B-2CC9-4A9A-A484-36DB5DA34C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130000" y="3130896"/>
                        <a:ext cx="883948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5/2+</a:t>
                        </a:r>
                        <a:endParaRPr lang="es-ES" dirty="0"/>
                      </a:p>
                    </p:txBody>
                  </p:sp>
                  <p:sp>
                    <p:nvSpPr>
                      <p:cNvPr id="75" name="Rectángulo 74">
                        <a:extLst>
                          <a:ext uri="{FF2B5EF4-FFF2-40B4-BE49-F238E27FC236}">
                            <a16:creationId xmlns:a16="http://schemas.microsoft.com/office/drawing/2014/main" id="{3BD67F78-1E52-4285-BB56-7A6DEF2579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213676" y="2178618"/>
                        <a:ext cx="1085251" cy="75437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dirty="0"/>
                          <a:t>(5/2+)</a:t>
                        </a:r>
                        <a:endParaRPr lang="es-ES" dirty="0"/>
                      </a:p>
                    </p:txBody>
                  </p:sp>
                </p:grpSp>
                <p:sp>
                  <p:nvSpPr>
                    <p:cNvPr id="64" name="Rectángulo 63">
                      <a:extLst>
                        <a:ext uri="{FF2B5EF4-FFF2-40B4-BE49-F238E27FC236}">
                          <a16:creationId xmlns:a16="http://schemas.microsoft.com/office/drawing/2014/main" id="{BE6A66FB-3C4E-4611-A7E0-013F4D90EC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3540" y="5642576"/>
                      <a:ext cx="887021" cy="71053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65" name="Rectángulo 64">
                      <a:extLst>
                        <a:ext uri="{FF2B5EF4-FFF2-40B4-BE49-F238E27FC236}">
                          <a16:creationId xmlns:a16="http://schemas.microsoft.com/office/drawing/2014/main" id="{1D1DB34B-D813-48FC-8104-52353CDC1573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3681310" y="3284686"/>
                      <a:ext cx="830262" cy="71053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66" name="Rectángulo 65">
                      <a:extLst>
                        <a:ext uri="{FF2B5EF4-FFF2-40B4-BE49-F238E27FC236}">
                          <a16:creationId xmlns:a16="http://schemas.microsoft.com/office/drawing/2014/main" id="{07E8FFBE-6FF1-4A70-9B6E-1554A6E9B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7076" y="5238145"/>
                      <a:ext cx="863305" cy="71053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67" name="Rectángulo 66">
                      <a:extLst>
                        <a:ext uri="{FF2B5EF4-FFF2-40B4-BE49-F238E27FC236}">
                          <a16:creationId xmlns:a16="http://schemas.microsoft.com/office/drawing/2014/main" id="{CE2D609C-AEF0-4705-85E9-3AD5C2188E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5340" y="3883601"/>
                      <a:ext cx="821999" cy="71053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68" name="Rectángulo 67">
                      <a:extLst>
                        <a:ext uri="{FF2B5EF4-FFF2-40B4-BE49-F238E27FC236}">
                          <a16:creationId xmlns:a16="http://schemas.microsoft.com/office/drawing/2014/main" id="{D396A42E-9F46-4EBE-AC13-41E6685EE5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58121" y="4350228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1610</a:t>
                      </a:r>
                    </a:p>
                  </p:txBody>
                </p:sp>
                <p:sp>
                  <p:nvSpPr>
                    <p:cNvPr id="69" name="Rectángulo 68">
                      <a:extLst>
                        <a:ext uri="{FF2B5EF4-FFF2-40B4-BE49-F238E27FC236}">
                          <a16:creationId xmlns:a16="http://schemas.microsoft.com/office/drawing/2014/main" id="{8BB26399-75B2-4B46-9F9B-A7367178F2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07565" y="4928481"/>
                      <a:ext cx="566184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390</a:t>
                      </a:r>
                    </a:p>
                  </p:txBody>
                </p:sp>
                <p:sp>
                  <p:nvSpPr>
                    <p:cNvPr id="70" name="Rectángulo 69">
                      <a:extLst>
                        <a:ext uri="{FF2B5EF4-FFF2-40B4-BE49-F238E27FC236}">
                          <a16:creationId xmlns:a16="http://schemas.microsoft.com/office/drawing/2014/main" id="{E9A07425-EB3B-430E-8909-51B7AAF476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0561" y="3658487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2530</a:t>
                      </a:r>
                    </a:p>
                  </p:txBody>
                </p:sp>
                <p:sp>
                  <p:nvSpPr>
                    <p:cNvPr id="71" name="Rectángulo 70">
                      <a:extLst>
                        <a:ext uri="{FF2B5EF4-FFF2-40B4-BE49-F238E27FC236}">
                          <a16:creationId xmlns:a16="http://schemas.microsoft.com/office/drawing/2014/main" id="{8CBEE565-DBD2-4B5C-BC75-C3C9AF310A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46762" y="3050168"/>
                      <a:ext cx="689856" cy="57398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GB" b="1" dirty="0"/>
                        <a:t>3550</a:t>
                      </a:r>
                    </a:p>
                  </p:txBody>
                </p:sp>
              </p:grpSp>
              <p:sp>
                <p:nvSpPr>
                  <p:cNvPr id="61" name="Rectángulo 60">
                    <a:extLst>
                      <a:ext uri="{FF2B5EF4-FFF2-40B4-BE49-F238E27FC236}">
                        <a16:creationId xmlns:a16="http://schemas.microsoft.com/office/drawing/2014/main" id="{89B7D0FA-9199-4B9E-95BE-DBE52DD94ADE}"/>
                      </a:ext>
                    </a:extLst>
                  </p:cNvPr>
                  <p:cNvSpPr/>
                  <p:nvPr/>
                </p:nvSpPr>
                <p:spPr>
                  <a:xfrm>
                    <a:off x="7731736" y="2202961"/>
                    <a:ext cx="788942" cy="45719"/>
                  </a:xfrm>
                  <a:prstGeom prst="rect">
                    <a:avLst/>
                  </a:prstGeom>
                  <a:solidFill>
                    <a:srgbClr val="E9ABDA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62" name="Rectángulo 61">
                    <a:extLst>
                      <a:ext uri="{FF2B5EF4-FFF2-40B4-BE49-F238E27FC236}">
                        <a16:creationId xmlns:a16="http://schemas.microsoft.com/office/drawing/2014/main" id="{0DAC5FC6-3603-4C68-9794-80006DB449FE}"/>
                      </a:ext>
                    </a:extLst>
                  </p:cNvPr>
                  <p:cNvSpPr/>
                  <p:nvPr/>
                </p:nvSpPr>
                <p:spPr>
                  <a:xfrm>
                    <a:off x="6953454" y="1068015"/>
                    <a:ext cx="777777" cy="369332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b="1" dirty="0"/>
                      <a:t>(3/2+)</a:t>
                    </a:r>
                  </a:p>
                </p:txBody>
              </p:sp>
            </p:grpSp>
            <p:sp>
              <p:nvSpPr>
                <p:cNvPr id="59" name="Rectángulo 58">
                  <a:extLst>
                    <a:ext uri="{FF2B5EF4-FFF2-40B4-BE49-F238E27FC236}">
                      <a16:creationId xmlns:a16="http://schemas.microsoft.com/office/drawing/2014/main" id="{BFA0ACB8-DFDE-47B8-94E3-EA5EB1CD29DC}"/>
                    </a:ext>
                  </a:extLst>
                </p:cNvPr>
                <p:cNvSpPr/>
                <p:nvPr/>
              </p:nvSpPr>
              <p:spPr>
                <a:xfrm>
                  <a:off x="8650925" y="2862471"/>
                  <a:ext cx="1059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dirty="0"/>
                    <a:t>Sn = -450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3439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3" grpId="0"/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E5A3C-2A52-450F-9B3C-FF6B4B24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Summary &amp; Outlooks</a:t>
            </a:r>
            <a:endParaRPr lang="en-GB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1576AF-32C7-40D1-8E1E-13299137EA54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21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A8E97E9-59BF-4FE0-9EE0-957C59F240B2}"/>
                  </a:ext>
                </a:extLst>
              </p:cNvPr>
              <p:cNvSpPr txBox="1"/>
              <p:nvPr/>
            </p:nvSpPr>
            <p:spPr>
              <a:xfrm>
                <a:off x="360507" y="1158854"/>
                <a:ext cx="1149442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GB" sz="2400" dirty="0"/>
                  <a:t> The </a:t>
                </a:r>
                <a:r>
                  <a:rPr lang="en-GB" sz="2400" b="1" dirty="0"/>
                  <a:t>Scattering Experiment Chamber (SEC)  </a:t>
                </a:r>
                <a:r>
                  <a:rPr lang="en-GB" sz="2400" dirty="0"/>
                  <a:t>has proved to be a versatile enough chamber to study a vast part of the nuclear chart.</a:t>
                </a:r>
                <a:endParaRPr lang="en-GB" sz="2400" b="1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GB" sz="2400" b="1" dirty="0"/>
                  <a:t> </a:t>
                </a:r>
                <a:r>
                  <a:rPr lang="en-GB" sz="2400" dirty="0"/>
                  <a:t>Thanks to SEC it was possible to combine </a:t>
                </a:r>
                <a:r>
                  <a:rPr lang="en-GB" sz="2400" b="1" dirty="0"/>
                  <a:t>small</a:t>
                </a:r>
                <a:r>
                  <a:rPr lang="en-GB" sz="2400" dirty="0"/>
                  <a:t> scintillators with </a:t>
                </a:r>
                <a:r>
                  <a:rPr lang="en-GB" sz="2400" b="1" dirty="0"/>
                  <a:t>small</a:t>
                </a:r>
                <a:r>
                  <a:rPr lang="en-GB" sz="2400" dirty="0"/>
                  <a:t> Si detectors and get competitive results in a reduced space.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GB" sz="2400" b="1" dirty="0"/>
                  <a:t> </a:t>
                </a:r>
                <a:r>
                  <a:rPr lang="en-GB" sz="2400" dirty="0"/>
                  <a:t> The </a:t>
                </a:r>
                <a14:m>
                  <m:oMath xmlns:m="http://schemas.openxmlformats.org/officeDocument/2006/math">
                    <m:r>
                      <a:rPr lang="es-ES" sz="2400" b="1" i="1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es-E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400" b="1" i="1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s-E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s-ES" sz="2400" b="1" dirty="0"/>
                  <a:t> target</a:t>
                </a:r>
                <a:r>
                  <a:rPr lang="es-ES" sz="2400" dirty="0"/>
                  <a:t> </a:t>
                </a:r>
                <a:r>
                  <a:rPr lang="es-ES" sz="2400" dirty="0" err="1"/>
                  <a:t>gave</a:t>
                </a:r>
                <a:r>
                  <a:rPr lang="es-ES" sz="2400" dirty="0"/>
                  <a:t> </a:t>
                </a:r>
                <a:r>
                  <a:rPr lang="es-ES" sz="2400" dirty="0" err="1"/>
                  <a:t>the</a:t>
                </a:r>
                <a:r>
                  <a:rPr lang="es-ES" sz="2400" dirty="0"/>
                  <a:t> </a:t>
                </a:r>
                <a:r>
                  <a:rPr lang="es-ES" sz="2400" dirty="0" err="1"/>
                  <a:t>perfect</a:t>
                </a:r>
                <a:r>
                  <a:rPr lang="es-ES" sz="2400" dirty="0"/>
                  <a:t> data </a:t>
                </a:r>
                <a:r>
                  <a:rPr lang="es-ES" sz="2400" dirty="0" err="1"/>
                  <a:t>to</a:t>
                </a:r>
                <a:r>
                  <a:rPr lang="es-ES" sz="2400" dirty="0"/>
                  <a:t> </a:t>
                </a:r>
                <a:r>
                  <a:rPr lang="es-ES" sz="2400" b="1" dirty="0" err="1"/>
                  <a:t>fully</a:t>
                </a:r>
                <a:r>
                  <a:rPr lang="es-ES" sz="2400" b="1" dirty="0"/>
                  <a:t> </a:t>
                </a:r>
                <a:r>
                  <a:rPr lang="es-ES" sz="2400" b="1" dirty="0" err="1"/>
                  <a:t>optimize</a:t>
                </a:r>
                <a:r>
                  <a:rPr lang="es-ES" sz="2400" b="1" dirty="0"/>
                  <a:t> </a:t>
                </a:r>
                <a:r>
                  <a:rPr lang="es-ES" sz="2400" b="1" dirty="0" err="1"/>
                  <a:t>the</a:t>
                </a:r>
                <a:r>
                  <a:rPr lang="es-ES" sz="2400" b="1" dirty="0"/>
                  <a:t> </a:t>
                </a:r>
                <a:r>
                  <a:rPr lang="es-ES" sz="2400" b="1" dirty="0" err="1"/>
                  <a:t>setup</a:t>
                </a:r>
                <a:r>
                  <a:rPr lang="es-ES" sz="2400" dirty="0"/>
                  <a:t> and </a:t>
                </a:r>
                <a:r>
                  <a:rPr lang="es-ES" sz="2400" dirty="0" err="1"/>
                  <a:t>to</a:t>
                </a:r>
                <a:r>
                  <a:rPr lang="es-ES" sz="2400" dirty="0"/>
                  <a:t> </a:t>
                </a:r>
                <a:r>
                  <a:rPr lang="es-ES" sz="2400" b="1" dirty="0"/>
                  <a:t>test </a:t>
                </a:r>
                <a:r>
                  <a:rPr lang="es-ES" sz="2400" b="1" dirty="0" err="1"/>
                  <a:t>the</a:t>
                </a:r>
                <a:r>
                  <a:rPr lang="es-ES" sz="2400" b="1" dirty="0"/>
                  <a:t> </a:t>
                </a:r>
                <a:r>
                  <a:rPr lang="es-ES" sz="2400" b="1" dirty="0" err="1"/>
                  <a:t>methodology</a:t>
                </a:r>
                <a:r>
                  <a:rPr lang="es-ES" sz="2400" b="1" dirty="0"/>
                  <a:t>.</a:t>
                </a:r>
                <a:endParaRPr lang="en-GB" sz="2400" b="1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GB" sz="2400" dirty="0"/>
                  <a:t>  The analysis of the experiment is still on-going, first results are appearing and they look promising but more work needs to be done. Specially to be sure of a </a:t>
                </a:r>
                <a:r>
                  <a:rPr lang="en-GB" sz="2400" b="1" dirty="0"/>
                  <a:t>new 1 MeV state in </a:t>
                </a:r>
                <a:r>
                  <a:rPr lang="en-GB" sz="2400" b="1" baseline="30000" dirty="0"/>
                  <a:t>13</a:t>
                </a:r>
                <a:r>
                  <a:rPr lang="en-GB" sz="2400" b="1" dirty="0"/>
                  <a:t>Be.</a:t>
                </a: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A8E97E9-59BF-4FE0-9EE0-957C59F24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07" y="1158854"/>
                <a:ext cx="11494420" cy="3416320"/>
              </a:xfrm>
              <a:prstGeom prst="rect">
                <a:avLst/>
              </a:prstGeom>
              <a:blipFill>
                <a:blip r:embed="rId2"/>
                <a:stretch>
                  <a:fillRect l="-689" t="-1426" r="-1432" b="-3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ángulo 8">
            <a:extLst>
              <a:ext uri="{FF2B5EF4-FFF2-40B4-BE49-F238E27FC236}">
                <a16:creationId xmlns:a16="http://schemas.microsoft.com/office/drawing/2014/main" id="{2D0CADD6-EA81-4B63-99FE-EE47E5422674}"/>
              </a:ext>
            </a:extLst>
          </p:cNvPr>
          <p:cNvSpPr/>
          <p:nvPr/>
        </p:nvSpPr>
        <p:spPr>
          <a:xfrm>
            <a:off x="3662114" y="5088478"/>
            <a:ext cx="48653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7200" b="1" dirty="0"/>
              <a:t> </a:t>
            </a:r>
            <a:r>
              <a:rPr lang="es-ES" sz="7200" b="1" dirty="0" err="1"/>
              <a:t>Dzi</a:t>
            </a:r>
            <a:r>
              <a:rPr lang="pl-PL" altLang="es-ES" sz="7200" b="1" dirty="0">
                <a:solidFill>
                  <a:srgbClr val="1F1F1F"/>
                </a:solidFill>
                <a:latin typeface="inherit"/>
              </a:rPr>
              <a:t>ę</a:t>
            </a:r>
            <a:r>
              <a:rPr lang="es-ES" altLang="es-ES" sz="7200" b="1" dirty="0" err="1">
                <a:solidFill>
                  <a:srgbClr val="1F1F1F"/>
                </a:solidFill>
                <a:latin typeface="inherit"/>
              </a:rPr>
              <a:t>kuj</a:t>
            </a:r>
            <a:r>
              <a:rPr lang="pl-PL" altLang="es-ES" sz="7200" b="1" dirty="0">
                <a:solidFill>
                  <a:srgbClr val="1F1F1F"/>
                </a:solidFill>
                <a:latin typeface="inherit"/>
              </a:rPr>
              <a:t>ę</a:t>
            </a:r>
            <a:r>
              <a:rPr lang="es-ES" sz="7200" b="1" dirty="0"/>
              <a:t>!!!!</a:t>
            </a:r>
            <a:endParaRPr lang="en-GB" sz="72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3590EE-6338-45EE-8166-1975F99750BD}"/>
              </a:ext>
            </a:extLst>
          </p:cNvPr>
          <p:cNvSpPr/>
          <p:nvPr/>
        </p:nvSpPr>
        <p:spPr>
          <a:xfrm>
            <a:off x="118475" y="4594914"/>
            <a:ext cx="1218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This work was financially supported by the Spanish project: AEI PID2022-140162NB-100 Experimental Studies of Exotic Nuclei </a:t>
            </a:r>
          </a:p>
        </p:txBody>
      </p:sp>
    </p:spTree>
    <p:extLst>
      <p:ext uri="{BB962C8B-B14F-4D97-AF65-F5344CB8AC3E}">
        <p14:creationId xmlns:p14="http://schemas.microsoft.com/office/powerpoint/2010/main" val="323315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o 31">
            <a:extLst>
              <a:ext uri="{FF2B5EF4-FFF2-40B4-BE49-F238E27FC236}">
                <a16:creationId xmlns:a16="http://schemas.microsoft.com/office/drawing/2014/main" id="{B889DD7E-C28C-4062-A3AC-697349422EE4}"/>
              </a:ext>
            </a:extLst>
          </p:cNvPr>
          <p:cNvGrpSpPr/>
          <p:nvPr/>
        </p:nvGrpSpPr>
        <p:grpSpPr>
          <a:xfrm>
            <a:off x="6524811" y="1186940"/>
            <a:ext cx="5571282" cy="2806046"/>
            <a:chOff x="6426875" y="1379114"/>
            <a:chExt cx="5765125" cy="3331190"/>
          </a:xfrm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4CF07E84-A70C-415B-B589-4A8C1C3FA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6875" y="1379114"/>
              <a:ext cx="5765125" cy="3331190"/>
            </a:xfrm>
            <a:prstGeom prst="rect">
              <a:avLst/>
            </a:prstGeom>
          </p:spPr>
        </p:pic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EC5D0F2A-8591-4304-B06C-1787C162E2F2}"/>
                </a:ext>
              </a:extLst>
            </p:cNvPr>
            <p:cNvSpPr/>
            <p:nvPr/>
          </p:nvSpPr>
          <p:spPr>
            <a:xfrm>
              <a:off x="9742645" y="2179314"/>
              <a:ext cx="778741" cy="899551"/>
            </a:xfrm>
            <a:prstGeom prst="rect">
              <a:avLst/>
            </a:prstGeom>
            <a:noFill/>
            <a:ln w="92075">
              <a:solidFill>
                <a:srgbClr val="A7E8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200AAA6E-EECA-4921-98CB-F6D9A7055D88}"/>
              </a:ext>
            </a:extLst>
          </p:cNvPr>
          <p:cNvCxnSpPr>
            <a:cxnSpLocks/>
          </p:cNvCxnSpPr>
          <p:nvPr/>
        </p:nvCxnSpPr>
        <p:spPr>
          <a:xfrm flipH="1">
            <a:off x="10345495" y="2141135"/>
            <a:ext cx="597469" cy="0"/>
          </a:xfrm>
          <a:prstGeom prst="straightConnector1">
            <a:avLst/>
          </a:prstGeom>
          <a:ln w="412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2D94DEBA-AC60-4A5C-8F35-37C06B7647E6}"/>
              </a:ext>
            </a:extLst>
          </p:cNvPr>
          <p:cNvCxnSpPr>
            <a:cxnSpLocks/>
          </p:cNvCxnSpPr>
          <p:nvPr/>
        </p:nvCxnSpPr>
        <p:spPr>
          <a:xfrm flipH="1">
            <a:off x="10345495" y="2370800"/>
            <a:ext cx="597469" cy="0"/>
          </a:xfrm>
          <a:prstGeom prst="straightConnector1">
            <a:avLst/>
          </a:prstGeom>
          <a:ln w="41275">
            <a:solidFill>
              <a:schemeClr val="tx2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3992D77C-AF34-4F4D-AE6E-595CCC4912A7}"/>
              </a:ext>
            </a:extLst>
          </p:cNvPr>
          <p:cNvCxnSpPr>
            <a:cxnSpLocks/>
          </p:cNvCxnSpPr>
          <p:nvPr/>
        </p:nvCxnSpPr>
        <p:spPr>
          <a:xfrm>
            <a:off x="10105372" y="1444960"/>
            <a:ext cx="0" cy="486443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362FAFFE-5985-5A5C-56E9-74E7B46C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720" y="69480"/>
            <a:ext cx="11702160" cy="944280"/>
          </a:xfrm>
        </p:spPr>
        <p:txBody>
          <a:bodyPr/>
          <a:lstStyle/>
          <a:p>
            <a:r>
              <a:rPr lang="en-GB" b="1" dirty="0"/>
              <a:t>The case of </a:t>
            </a:r>
            <a:r>
              <a:rPr lang="en-US" b="1" baseline="30000" dirty="0"/>
              <a:t>13</a:t>
            </a:r>
            <a:r>
              <a:rPr lang="en-US" b="1" dirty="0"/>
              <a:t>Be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1171018-E66D-4563-BF55-91CF910B0D6E}"/>
              </a:ext>
            </a:extLst>
          </p:cNvPr>
          <p:cNvSpPr txBox="1"/>
          <p:nvPr/>
        </p:nvSpPr>
        <p:spPr>
          <a:xfrm>
            <a:off x="139007" y="1186939"/>
            <a:ext cx="6258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err="1"/>
              <a:t>Unbound</a:t>
            </a:r>
            <a:r>
              <a:rPr lang="es-ES" sz="2000" b="1" dirty="0"/>
              <a:t> </a:t>
            </a:r>
            <a:r>
              <a:rPr lang="es-ES" sz="2000" b="1" dirty="0" err="1"/>
              <a:t>nucleus</a:t>
            </a:r>
            <a:r>
              <a:rPr lang="es-ES" sz="2000" b="1" dirty="0"/>
              <a:t> </a:t>
            </a:r>
            <a:r>
              <a:rPr lang="es-ES" sz="2000" dirty="0"/>
              <a:t>at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edge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nuclear </a:t>
            </a:r>
            <a:r>
              <a:rPr lang="es-ES" sz="2000" dirty="0" err="1"/>
              <a:t>existance</a:t>
            </a:r>
            <a:r>
              <a:rPr lang="es-E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/>
              <a:t>It</a:t>
            </a:r>
            <a:r>
              <a:rPr lang="es-ES" sz="2000" dirty="0"/>
              <a:t> </a:t>
            </a:r>
            <a:r>
              <a:rPr lang="es-ES" sz="2000" dirty="0" err="1"/>
              <a:t>is</a:t>
            </a:r>
            <a:r>
              <a:rPr lang="es-ES" sz="2000" dirty="0"/>
              <a:t> </a:t>
            </a:r>
            <a:r>
              <a:rPr lang="es-ES" sz="2000" dirty="0" err="1"/>
              <a:t>crutial</a:t>
            </a:r>
            <a:r>
              <a:rPr lang="es-ES" sz="2000" dirty="0"/>
              <a:t> </a:t>
            </a:r>
            <a:r>
              <a:rPr lang="es-ES" sz="2000" dirty="0" err="1"/>
              <a:t>to</a:t>
            </a:r>
            <a:r>
              <a:rPr lang="es-ES" sz="2000" dirty="0"/>
              <a:t> </a:t>
            </a:r>
            <a:r>
              <a:rPr lang="es-ES" sz="2000" dirty="0" err="1"/>
              <a:t>establish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b="1" baseline="30000" dirty="0"/>
              <a:t>12</a:t>
            </a:r>
            <a:r>
              <a:rPr lang="es-ES" sz="2000" b="1" dirty="0"/>
              <a:t>Be-n interaction.</a:t>
            </a:r>
            <a:r>
              <a:rPr lang="es-ES" sz="2000" b="1" baseline="30000" dirty="0"/>
              <a:t>14</a:t>
            </a:r>
            <a:r>
              <a:rPr lang="es-ES" sz="2000" b="1" dirty="0"/>
              <a:t>Be </a:t>
            </a:r>
            <a:r>
              <a:rPr lang="es-ES" sz="2000" dirty="0" err="1"/>
              <a:t>is</a:t>
            </a:r>
            <a:r>
              <a:rPr lang="es-ES" sz="2000" dirty="0"/>
              <a:t> a</a:t>
            </a:r>
            <a:r>
              <a:rPr lang="es-ES" sz="2000" b="1" dirty="0"/>
              <a:t> 2-neutron halo </a:t>
            </a:r>
            <a:r>
              <a:rPr lang="es-ES" sz="2000" dirty="0" err="1"/>
              <a:t>nucleus</a:t>
            </a:r>
            <a:r>
              <a:rPr lang="es-ES" sz="2000" b="1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/>
              <a:t>Understand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b="1" dirty="0"/>
              <a:t>n-n </a:t>
            </a:r>
            <a:r>
              <a:rPr lang="es-ES" sz="2000" b="1" dirty="0" err="1"/>
              <a:t>interaction</a:t>
            </a:r>
            <a:r>
              <a:rPr lang="es-ES" sz="2000" b="1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ordering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lowest</a:t>
            </a:r>
            <a:r>
              <a:rPr lang="es-ES" sz="2000" dirty="0"/>
              <a:t> </a:t>
            </a:r>
            <a:r>
              <a:rPr lang="es-ES" sz="2000" dirty="0" err="1"/>
              <a:t>resonances</a:t>
            </a:r>
            <a:r>
              <a:rPr lang="es-ES" sz="2000" dirty="0"/>
              <a:t> </a:t>
            </a:r>
            <a:r>
              <a:rPr lang="es-ES" sz="2000" dirty="0" err="1"/>
              <a:t>is</a:t>
            </a:r>
            <a:r>
              <a:rPr lang="es-ES" sz="2000" dirty="0"/>
              <a:t> </a:t>
            </a:r>
            <a:r>
              <a:rPr lang="es-ES" sz="2000" dirty="0" err="1"/>
              <a:t>not</a:t>
            </a:r>
            <a:r>
              <a:rPr lang="es-ES" sz="2000" dirty="0"/>
              <a:t> resolved.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1/2</a:t>
            </a:r>
            <a:r>
              <a:rPr lang="en-GB" sz="2000" baseline="30000" dirty="0"/>
              <a:t>-</a:t>
            </a:r>
            <a:r>
              <a:rPr lang="en-GB" sz="2000" dirty="0"/>
              <a:t> </a:t>
            </a:r>
            <a:r>
              <a:rPr lang="es-ES" sz="2000" dirty="0" err="1"/>
              <a:t>resonance</a:t>
            </a:r>
            <a:r>
              <a:rPr lang="en-GB" sz="2000" dirty="0"/>
              <a:t> </a:t>
            </a:r>
            <a:r>
              <a:rPr lang="en-US" sz="2000" dirty="0"/>
              <a:t>appears at a surprisingly low energy compared with </a:t>
            </a:r>
            <a:r>
              <a:rPr lang="en-US" sz="2000" b="1" dirty="0"/>
              <a:t>its isotone in </a:t>
            </a:r>
            <a:r>
              <a:rPr lang="en-GB" sz="2000" b="1" baseline="30000" dirty="0"/>
              <a:t>15</a:t>
            </a:r>
            <a:r>
              <a:rPr lang="en-US" sz="2000" b="1" dirty="0"/>
              <a:t>C (</a:t>
            </a:r>
            <a:r>
              <a:rPr lang="en-GB" sz="2000" b="1" baseline="30000" dirty="0"/>
              <a:t>14</a:t>
            </a:r>
            <a:r>
              <a:rPr lang="en-US" sz="2000" b="1" dirty="0" err="1"/>
              <a:t>C+n</a:t>
            </a:r>
            <a:r>
              <a:rPr lang="en-US" sz="2000" b="1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</a:t>
            </a:r>
            <a:r>
              <a:rPr lang="en-US" sz="2000" b="1" dirty="0" err="1"/>
              <a:t>poblation</a:t>
            </a:r>
            <a:r>
              <a:rPr lang="en-US" sz="2000" b="1" dirty="0"/>
              <a:t> of the excited states </a:t>
            </a:r>
            <a:r>
              <a:rPr lang="en-US" sz="2000" dirty="0"/>
              <a:t>of </a:t>
            </a:r>
            <a:r>
              <a:rPr lang="en-US" sz="2000" baseline="30000" dirty="0"/>
              <a:t>12</a:t>
            </a:r>
            <a:r>
              <a:rPr lang="en-US" sz="2000" dirty="0"/>
              <a:t>Be is not clear.</a:t>
            </a:r>
            <a:endParaRPr lang="es-E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3CD2BC5-BCD3-49F0-A7E1-FAD66D84B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11" y="3657599"/>
            <a:ext cx="2395960" cy="26844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D7ADF85-BCE6-4477-9566-D26931CE9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409" y="3914664"/>
            <a:ext cx="2395960" cy="2349345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8A4DA6B7-0B1E-4F43-BE78-36D71F63B5E5}"/>
              </a:ext>
            </a:extLst>
          </p:cNvPr>
          <p:cNvGrpSpPr/>
          <p:nvPr/>
        </p:nvGrpSpPr>
        <p:grpSpPr>
          <a:xfrm>
            <a:off x="5150646" y="4092121"/>
            <a:ext cx="2141406" cy="2171888"/>
            <a:chOff x="5150646" y="4092121"/>
            <a:chExt cx="2141406" cy="2171888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F2A9470-C528-4612-A96C-BAC1B9CB8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0646" y="4092121"/>
              <a:ext cx="2141406" cy="2171888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7044E88F-90C6-4D52-9162-C3ADA6D138BE}"/>
                </a:ext>
              </a:extLst>
            </p:cNvPr>
            <p:cNvSpPr/>
            <p:nvPr/>
          </p:nvSpPr>
          <p:spPr>
            <a:xfrm>
              <a:off x="5539740" y="6214110"/>
              <a:ext cx="129159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ECFE8EC0-391C-4307-9899-DF95C11BFE0A}"/>
              </a:ext>
            </a:extLst>
          </p:cNvPr>
          <p:cNvCxnSpPr/>
          <p:nvPr/>
        </p:nvCxnSpPr>
        <p:spPr>
          <a:xfrm flipH="1">
            <a:off x="9310452" y="2239864"/>
            <a:ext cx="632298" cy="0"/>
          </a:xfrm>
          <a:prstGeom prst="straightConnector1">
            <a:avLst/>
          </a:prstGeom>
          <a:ln w="476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4E94CDF-F287-4836-A8D1-23D63321077B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72FD5AE-1885-48E4-AA93-890F2B0CF67D}"/>
              </a:ext>
            </a:extLst>
          </p:cNvPr>
          <p:cNvGrpSpPr/>
          <p:nvPr/>
        </p:nvGrpSpPr>
        <p:grpSpPr>
          <a:xfrm>
            <a:off x="9151555" y="4273128"/>
            <a:ext cx="1687529" cy="1928330"/>
            <a:chOff x="9151555" y="4273128"/>
            <a:chExt cx="1687529" cy="1928330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043734A2-66BF-4E14-B626-C657374A7FC2}"/>
                </a:ext>
              </a:extLst>
            </p:cNvPr>
            <p:cNvGrpSpPr/>
            <p:nvPr/>
          </p:nvGrpSpPr>
          <p:grpSpPr>
            <a:xfrm>
              <a:off x="9151555" y="4273128"/>
              <a:ext cx="1687529" cy="1582598"/>
              <a:chOff x="9151555" y="4273128"/>
              <a:chExt cx="1687529" cy="1582598"/>
            </a:xfrm>
          </p:grpSpPr>
          <p:grpSp>
            <p:nvGrpSpPr>
              <p:cNvPr id="6" name="Grupo 5">
                <a:extLst>
                  <a:ext uri="{FF2B5EF4-FFF2-40B4-BE49-F238E27FC236}">
                    <a16:creationId xmlns:a16="http://schemas.microsoft.com/office/drawing/2014/main" id="{0289B66B-D9DB-4745-B04F-89C0A2EC96D3}"/>
                  </a:ext>
                </a:extLst>
              </p:cNvPr>
              <p:cNvGrpSpPr/>
              <p:nvPr/>
            </p:nvGrpSpPr>
            <p:grpSpPr>
              <a:xfrm>
                <a:off x="9151555" y="4318896"/>
                <a:ext cx="1505813" cy="1536830"/>
                <a:chOff x="9151555" y="4318896"/>
                <a:chExt cx="1505813" cy="1536830"/>
              </a:xfrm>
            </p:grpSpPr>
            <p:pic>
              <p:nvPicPr>
                <p:cNvPr id="1026" name="Picture 2">
                  <a:extLst>
                    <a:ext uri="{FF2B5EF4-FFF2-40B4-BE49-F238E27FC236}">
                      <a16:creationId xmlns:a16="http://schemas.microsoft.com/office/drawing/2014/main" id="{0C646F26-55CF-4DC0-AAD0-643C423510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64591" y="4542947"/>
                  <a:ext cx="1092777" cy="10927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" name="Rectángulo 2">
                  <a:extLst>
                    <a:ext uri="{FF2B5EF4-FFF2-40B4-BE49-F238E27FC236}">
                      <a16:creationId xmlns:a16="http://schemas.microsoft.com/office/drawing/2014/main" id="{19D1A60D-D8B4-4EFB-98B9-0BCF5FF7FBF4}"/>
                    </a:ext>
                  </a:extLst>
                </p:cNvPr>
                <p:cNvSpPr/>
                <p:nvPr/>
              </p:nvSpPr>
              <p:spPr>
                <a:xfrm rot="20300158">
                  <a:off x="9151555" y="4318896"/>
                  <a:ext cx="105298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b="1" baseline="30000" dirty="0"/>
                    <a:t>12</a:t>
                  </a:r>
                  <a:r>
                    <a:rPr lang="es-ES" b="1" dirty="0"/>
                    <a:t>Be </a:t>
                  </a:r>
                  <a:r>
                    <a:rPr lang="es-ES" b="1" dirty="0" err="1"/>
                    <a:t>core</a:t>
                  </a:r>
                  <a:endParaRPr lang="es-ES" b="1" dirty="0"/>
                </a:p>
              </p:txBody>
            </p:sp>
            <p:sp>
              <p:nvSpPr>
                <p:cNvPr id="4" name="Elipse 3">
                  <a:extLst>
                    <a:ext uri="{FF2B5EF4-FFF2-40B4-BE49-F238E27FC236}">
                      <a16:creationId xmlns:a16="http://schemas.microsoft.com/office/drawing/2014/main" id="{7C8ED194-24C4-4095-ACFE-F6413ADBC416}"/>
                    </a:ext>
                  </a:extLst>
                </p:cNvPr>
                <p:cNvSpPr/>
                <p:nvPr/>
              </p:nvSpPr>
              <p:spPr>
                <a:xfrm>
                  <a:off x="9228912" y="5486394"/>
                  <a:ext cx="389711" cy="369332"/>
                </a:xfrm>
                <a:prstGeom prst="ellipse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/>
                    <a:t>n</a:t>
                  </a:r>
                </a:p>
              </p:txBody>
            </p:sp>
          </p:grp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72E32A28-1722-4725-A196-FA38CC0CFBB3}"/>
                  </a:ext>
                </a:extLst>
              </p:cNvPr>
              <p:cNvSpPr/>
              <p:nvPr/>
            </p:nvSpPr>
            <p:spPr>
              <a:xfrm>
                <a:off x="10449373" y="4273128"/>
                <a:ext cx="389711" cy="369332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/>
                  <a:t>n</a:t>
                </a:r>
              </a:p>
            </p:txBody>
          </p:sp>
        </p:grp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D92355DB-BD5D-4644-9A8D-3924E47DAD2D}"/>
                </a:ext>
              </a:extLst>
            </p:cNvPr>
            <p:cNvSpPr/>
            <p:nvPr/>
          </p:nvSpPr>
          <p:spPr>
            <a:xfrm>
              <a:off x="9844485" y="5832126"/>
              <a:ext cx="5870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baseline="30000" dirty="0"/>
                <a:t>14</a:t>
              </a:r>
              <a:r>
                <a:rPr lang="es-ES" b="1" dirty="0"/>
                <a:t>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65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810E189D-E7AC-4270-8531-4573552AFD20}"/>
              </a:ext>
            </a:extLst>
          </p:cNvPr>
          <p:cNvGrpSpPr/>
          <p:nvPr/>
        </p:nvGrpSpPr>
        <p:grpSpPr>
          <a:xfrm>
            <a:off x="6516547" y="1112896"/>
            <a:ext cx="5571282" cy="2979225"/>
            <a:chOff x="6516547" y="1112896"/>
            <a:chExt cx="5571282" cy="2979225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0FCB76E-835D-4B58-9A64-1328F3B56476}"/>
                </a:ext>
              </a:extLst>
            </p:cNvPr>
            <p:cNvGrpSpPr/>
            <p:nvPr/>
          </p:nvGrpSpPr>
          <p:grpSpPr>
            <a:xfrm>
              <a:off x="6516547" y="1112896"/>
              <a:ext cx="5571282" cy="2979225"/>
              <a:chOff x="6426875" y="1379114"/>
              <a:chExt cx="5765125" cy="3331190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99866716-402C-4ED9-9A00-AA87A08044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26875" y="1379114"/>
                <a:ext cx="5765125" cy="3331190"/>
              </a:xfrm>
              <a:prstGeom prst="rect">
                <a:avLst/>
              </a:prstGeom>
            </p:spPr>
          </p:pic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742C3F7A-6EBC-439F-90E7-8BF04796EFED}"/>
                  </a:ext>
                </a:extLst>
              </p:cNvPr>
              <p:cNvSpPr/>
              <p:nvPr/>
            </p:nvSpPr>
            <p:spPr>
              <a:xfrm>
                <a:off x="9742645" y="2179314"/>
                <a:ext cx="778741" cy="899551"/>
              </a:xfrm>
              <a:prstGeom prst="rect">
                <a:avLst/>
              </a:prstGeom>
              <a:noFill/>
              <a:ln w="92075">
                <a:solidFill>
                  <a:srgbClr val="A7E8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cxnSp>
          <p:nvCxnSpPr>
            <p:cNvPr id="7" name="Conector recto de flecha 6">
              <a:extLst>
                <a:ext uri="{FF2B5EF4-FFF2-40B4-BE49-F238E27FC236}">
                  <a16:creationId xmlns:a16="http://schemas.microsoft.com/office/drawing/2014/main" id="{67AC18CF-003D-48B6-B129-5391AC0ED0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7231" y="2125980"/>
              <a:ext cx="597469" cy="0"/>
            </a:xfrm>
            <a:prstGeom prst="straightConnector1">
              <a:avLst/>
            </a:prstGeom>
            <a:ln w="4127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56C46E9B-0A86-426D-BC30-E0B91EE50B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7231" y="2369820"/>
              <a:ext cx="597469" cy="0"/>
            </a:xfrm>
            <a:prstGeom prst="straightConnector1">
              <a:avLst/>
            </a:prstGeom>
            <a:ln w="41275">
              <a:solidFill>
                <a:schemeClr val="tx2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91F2AA1D-5FC0-4C4B-A6DB-C3A139C05A57}"/>
                </a:ext>
              </a:extLst>
            </p:cNvPr>
            <p:cNvCxnSpPr>
              <a:cxnSpLocks/>
            </p:cNvCxnSpPr>
            <p:nvPr/>
          </p:nvCxnSpPr>
          <p:spPr>
            <a:xfrm>
              <a:off x="10097108" y="1386840"/>
              <a:ext cx="0" cy="51646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50B462A-D7E9-41A2-9541-5D570827D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IS690-Experiment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66744D1-917E-494D-82DE-2D69DD1901FC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D390BAD-BE2A-40CF-8F20-215070E170A8}"/>
              </a:ext>
            </a:extLst>
          </p:cNvPr>
          <p:cNvSpPr txBox="1"/>
          <p:nvPr/>
        </p:nvSpPr>
        <p:spPr>
          <a:xfrm>
            <a:off x="308361" y="1102212"/>
            <a:ext cx="56601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</a:pPr>
            <a:r>
              <a:rPr lang="en-GB" sz="2000" dirty="0"/>
              <a:t> We proposed a new approach by </a:t>
            </a:r>
            <a:r>
              <a:rPr lang="en-GB" sz="2000" b="1" dirty="0"/>
              <a:t>transferring 2 neutrons </a:t>
            </a:r>
            <a:r>
              <a:rPr lang="en-GB" sz="2000" dirty="0"/>
              <a:t>from </a:t>
            </a:r>
            <a:r>
              <a:rPr lang="en-GB" sz="2000" baseline="30000" dirty="0"/>
              <a:t>11</a:t>
            </a:r>
            <a:r>
              <a:rPr lang="en-GB" sz="2000" dirty="0"/>
              <a:t>Be to </a:t>
            </a:r>
            <a:r>
              <a:rPr lang="en-GB" sz="2000" baseline="30000" dirty="0"/>
              <a:t>13</a:t>
            </a:r>
            <a:r>
              <a:rPr lang="en-GB" sz="2000" dirty="0"/>
              <a:t>Be.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en-GB" sz="2000" dirty="0"/>
              <a:t> The experiment was carried out Oct 25  </a:t>
            </a:r>
            <a:endParaRPr lang="en-GB" sz="2000" baseline="30000" dirty="0"/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en-GB" sz="2000" dirty="0"/>
              <a:t> The </a:t>
            </a:r>
            <a:r>
              <a:rPr lang="en-GB" sz="2000" b="1" dirty="0"/>
              <a:t>main target </a:t>
            </a:r>
            <a:r>
              <a:rPr lang="en-GB" sz="2000" dirty="0"/>
              <a:t>consists of a 12 x 5 mm, </a:t>
            </a:r>
            <a:r>
              <a:rPr lang="en-US" sz="2000" b="1" dirty="0"/>
              <a:t>1 µm-thick </a:t>
            </a:r>
            <a:r>
              <a:rPr lang="en-US" sz="2000" dirty="0" err="1"/>
              <a:t>Ti</a:t>
            </a:r>
            <a:r>
              <a:rPr lang="en-US" sz="2000" dirty="0"/>
              <a:t> foil loaded with </a:t>
            </a:r>
            <a:r>
              <a:rPr lang="en-US" sz="2000" b="1" dirty="0"/>
              <a:t>tritium</a:t>
            </a:r>
            <a:r>
              <a:rPr lang="en-US" sz="2000" dirty="0"/>
              <a:t> </a:t>
            </a:r>
            <a:r>
              <a:rPr lang="en-US" sz="2000" b="1" dirty="0"/>
              <a:t>(³H/</a:t>
            </a:r>
            <a:r>
              <a:rPr lang="en-US" sz="2000" b="1" dirty="0" err="1"/>
              <a:t>Ti</a:t>
            </a:r>
            <a:r>
              <a:rPr lang="en-US" sz="2000" b="1" dirty="0"/>
              <a:t> ≈ 0.4). (Produced by SODERN)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en-US" sz="2000" dirty="0"/>
              <a:t> The activity of the source was </a:t>
            </a:r>
            <a:r>
              <a:rPr lang="en-US" sz="2000" b="1" dirty="0"/>
              <a:t>3,38 </a:t>
            </a:r>
            <a:r>
              <a:rPr lang="en-US" sz="2000" b="1" dirty="0" err="1"/>
              <a:t>GBq</a:t>
            </a:r>
            <a:r>
              <a:rPr lang="en-US" sz="2000" b="1" dirty="0"/>
              <a:t> </a:t>
            </a:r>
            <a:r>
              <a:rPr lang="en-US" sz="2000" dirty="0"/>
              <a:t>(3 years ago, when it was produced).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56C9C86-128B-4FB9-9E47-5F4614714D85}"/>
              </a:ext>
            </a:extLst>
          </p:cNvPr>
          <p:cNvCxnSpPr>
            <a:cxnSpLocks/>
          </p:cNvCxnSpPr>
          <p:nvPr/>
        </p:nvCxnSpPr>
        <p:spPr>
          <a:xfrm>
            <a:off x="8654388" y="2217420"/>
            <a:ext cx="1302412" cy="0"/>
          </a:xfrm>
          <a:prstGeom prst="straightConnector1">
            <a:avLst/>
          </a:prstGeom>
          <a:ln w="69850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575D76D-028D-43D2-8627-5EB2B93C9BCD}"/>
              </a:ext>
            </a:extLst>
          </p:cNvPr>
          <p:cNvGrpSpPr/>
          <p:nvPr/>
        </p:nvGrpSpPr>
        <p:grpSpPr>
          <a:xfrm>
            <a:off x="7759384" y="4191257"/>
            <a:ext cx="4044824" cy="2130496"/>
            <a:chOff x="7799750" y="4029644"/>
            <a:chExt cx="4004458" cy="2292109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1B33F774-FA85-4CEA-9D44-2B3F2F89C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9750" y="4029644"/>
              <a:ext cx="4004458" cy="1992982"/>
            </a:xfrm>
            <a:prstGeom prst="rect">
              <a:avLst/>
            </a:prstGeom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1DF212F-03B7-4227-AA51-A1DD23191142}"/>
                </a:ext>
              </a:extLst>
            </p:cNvPr>
            <p:cNvSpPr/>
            <p:nvPr/>
          </p:nvSpPr>
          <p:spPr>
            <a:xfrm>
              <a:off x="8539627" y="5952421"/>
              <a:ext cx="27408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IS690 Experimental targets</a:t>
              </a:r>
              <a:endParaRPr lang="en-GB" b="1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1D618C11-1A59-4EB9-9BE9-D11A4F5C75C1}"/>
                </a:ext>
              </a:extLst>
            </p:cNvPr>
            <p:cNvSpPr/>
            <p:nvPr/>
          </p:nvSpPr>
          <p:spPr>
            <a:xfrm>
              <a:off x="9354356" y="4598898"/>
              <a:ext cx="466361" cy="501506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A1C9CA28-C81B-43A4-8CFB-16197B68885A}"/>
              </a:ext>
            </a:extLst>
          </p:cNvPr>
          <p:cNvGrpSpPr/>
          <p:nvPr/>
        </p:nvGrpSpPr>
        <p:grpSpPr>
          <a:xfrm>
            <a:off x="550788" y="4049002"/>
            <a:ext cx="1678248" cy="1465722"/>
            <a:chOff x="550788" y="4049002"/>
            <a:chExt cx="1678248" cy="1465722"/>
          </a:xfrm>
        </p:grpSpPr>
        <p:pic>
          <p:nvPicPr>
            <p:cNvPr id="25" name="Marcador de contenido 25">
              <a:extLst>
                <a:ext uri="{FF2B5EF4-FFF2-40B4-BE49-F238E27FC236}">
                  <a16:creationId xmlns:a16="http://schemas.microsoft.com/office/drawing/2014/main" id="{2BB7A59F-7960-45D2-B095-E3D6322DA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497" y="4221871"/>
              <a:ext cx="1323975" cy="1219200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318926B-8B6F-487A-AF34-7ACB226ABCE0}"/>
                </a:ext>
              </a:extLst>
            </p:cNvPr>
            <p:cNvSpPr txBox="1"/>
            <p:nvPr/>
          </p:nvSpPr>
          <p:spPr>
            <a:xfrm>
              <a:off x="550788" y="4049002"/>
              <a:ext cx="1678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5,4 </a:t>
              </a:r>
              <a:r>
                <a:rPr lang="es-ES" b="1" dirty="0" err="1"/>
                <a:t>MeV</a:t>
              </a:r>
              <a:r>
                <a:rPr lang="es-ES" b="1" dirty="0"/>
                <a:t>/u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8D85613-1B34-47B8-B311-19E80C57DA07}"/>
                </a:ext>
              </a:extLst>
            </p:cNvPr>
            <p:cNvSpPr txBox="1"/>
            <p:nvPr/>
          </p:nvSpPr>
          <p:spPr>
            <a:xfrm>
              <a:off x="862096" y="5145392"/>
              <a:ext cx="685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baseline="30000" dirty="0"/>
                <a:t>11</a:t>
              </a:r>
              <a:r>
                <a:rPr lang="es-ES" b="1" dirty="0"/>
                <a:t>Be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7D9CE015-435B-4950-A718-382908E4DA2D}"/>
              </a:ext>
            </a:extLst>
          </p:cNvPr>
          <p:cNvGrpSpPr/>
          <p:nvPr/>
        </p:nvGrpSpPr>
        <p:grpSpPr>
          <a:xfrm>
            <a:off x="1463462" y="4005250"/>
            <a:ext cx="2533248" cy="1817543"/>
            <a:chOff x="1463462" y="4005250"/>
            <a:chExt cx="2533248" cy="1817543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05C44AF3-3BEC-4E68-AE4E-60F49687BA7C}"/>
                </a:ext>
              </a:extLst>
            </p:cNvPr>
            <p:cNvGrpSpPr/>
            <p:nvPr/>
          </p:nvGrpSpPr>
          <p:grpSpPr>
            <a:xfrm>
              <a:off x="1463462" y="4005250"/>
              <a:ext cx="2533248" cy="1817543"/>
              <a:chOff x="1463462" y="4005250"/>
              <a:chExt cx="2533248" cy="1817543"/>
            </a:xfrm>
          </p:grpSpPr>
          <p:pic>
            <p:nvPicPr>
              <p:cNvPr id="31" name="Picture 12">
                <a:extLst>
                  <a:ext uri="{FF2B5EF4-FFF2-40B4-BE49-F238E27FC236}">
                    <a16:creationId xmlns:a16="http://schemas.microsoft.com/office/drawing/2014/main" id="{9176520F-B5F0-439A-B08B-CA0E8EBC6B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3462" y="4005250"/>
                <a:ext cx="2533248" cy="14196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4">
                <a:extLst>
                  <a:ext uri="{FF2B5EF4-FFF2-40B4-BE49-F238E27FC236}">
                    <a16:creationId xmlns:a16="http://schemas.microsoft.com/office/drawing/2014/main" id="{2B549472-9E09-47AD-876A-0747A18AC1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009" y="4381605"/>
                <a:ext cx="906376" cy="6245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5C05E155-778E-48CC-9BA5-333EAEF3DFD2}"/>
                  </a:ext>
                </a:extLst>
              </p:cNvPr>
              <p:cNvSpPr txBox="1"/>
              <p:nvPr/>
            </p:nvSpPr>
            <p:spPr>
              <a:xfrm>
                <a:off x="2245738" y="5453461"/>
                <a:ext cx="11365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/>
                  <a:t>3</a:t>
                </a:r>
                <a:r>
                  <a:rPr lang="es-ES" b="1" dirty="0"/>
                  <a:t>H/Ti </a:t>
                </a:r>
                <a:r>
                  <a:rPr lang="es-ES" b="1" dirty="0" err="1"/>
                  <a:t>foil</a:t>
                </a:r>
                <a:endParaRPr lang="es-ES" b="1" dirty="0"/>
              </a:p>
            </p:txBody>
          </p:sp>
        </p:grpSp>
        <p:cxnSp>
          <p:nvCxnSpPr>
            <p:cNvPr id="30" name="Conector recto de flecha 29">
              <a:extLst>
                <a:ext uri="{FF2B5EF4-FFF2-40B4-BE49-F238E27FC236}">
                  <a16:creationId xmlns:a16="http://schemas.microsoft.com/office/drawing/2014/main" id="{C82A1B64-50FC-473F-8428-8B086DAB1D43}"/>
                </a:ext>
              </a:extLst>
            </p:cNvPr>
            <p:cNvCxnSpPr>
              <a:cxnSpLocks/>
            </p:cNvCxnSpPr>
            <p:nvPr/>
          </p:nvCxnSpPr>
          <p:spPr>
            <a:xfrm>
              <a:off x="1463462" y="4736951"/>
              <a:ext cx="661426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D4D70D71-DFF6-4027-A771-382B54893273}"/>
              </a:ext>
            </a:extLst>
          </p:cNvPr>
          <p:cNvGrpSpPr/>
          <p:nvPr/>
        </p:nvGrpSpPr>
        <p:grpSpPr>
          <a:xfrm>
            <a:off x="3089994" y="3583628"/>
            <a:ext cx="3350717" cy="2661950"/>
            <a:chOff x="3089994" y="3583628"/>
            <a:chExt cx="3350717" cy="2661950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A887C82C-AD40-49C4-A9AE-77F3755A2C10}"/>
                </a:ext>
              </a:extLst>
            </p:cNvPr>
            <p:cNvGrpSpPr/>
            <p:nvPr/>
          </p:nvGrpSpPr>
          <p:grpSpPr>
            <a:xfrm>
              <a:off x="3089994" y="3583628"/>
              <a:ext cx="3350717" cy="2661950"/>
              <a:chOff x="3089994" y="3583628"/>
              <a:chExt cx="3350717" cy="2661950"/>
            </a:xfrm>
          </p:grpSpPr>
          <p:pic>
            <p:nvPicPr>
              <p:cNvPr id="37" name="Picture 6" descr="Atomic nucleus - Wikipedia">
                <a:extLst>
                  <a:ext uri="{FF2B5EF4-FFF2-40B4-BE49-F238E27FC236}">
                    <a16:creationId xmlns:a16="http://schemas.microsoft.com/office/drawing/2014/main" id="{D9DA09B3-539F-46BD-BACE-7F0265631D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3233" y="4701653"/>
                <a:ext cx="913072" cy="913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Imagen 37">
                <a:extLst>
                  <a:ext uri="{FF2B5EF4-FFF2-40B4-BE49-F238E27FC236}">
                    <a16:creationId xmlns:a16="http://schemas.microsoft.com/office/drawing/2014/main" id="{A4BA929C-B058-4D5B-82DB-B7FA65BA3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6033623">
                <a:off x="5640664" y="5418325"/>
                <a:ext cx="447675" cy="739438"/>
              </a:xfrm>
              <a:prstGeom prst="rect">
                <a:avLst/>
              </a:prstGeom>
            </p:spPr>
          </p:pic>
          <p:grpSp>
            <p:nvGrpSpPr>
              <p:cNvPr id="39" name="Grupo 38">
                <a:extLst>
                  <a:ext uri="{FF2B5EF4-FFF2-40B4-BE49-F238E27FC236}">
                    <a16:creationId xmlns:a16="http://schemas.microsoft.com/office/drawing/2014/main" id="{8CC32BDF-BBE9-44EE-BDFE-969BBA0FDE36}"/>
                  </a:ext>
                </a:extLst>
              </p:cNvPr>
              <p:cNvGrpSpPr/>
              <p:nvPr/>
            </p:nvGrpSpPr>
            <p:grpSpPr>
              <a:xfrm>
                <a:off x="3792511" y="4108899"/>
                <a:ext cx="1103264" cy="522638"/>
                <a:chOff x="4083697" y="1498444"/>
                <a:chExt cx="1103264" cy="522638"/>
              </a:xfrm>
            </p:grpSpPr>
            <p:pic>
              <p:nvPicPr>
                <p:cNvPr id="52" name="Imagen 51">
                  <a:extLst>
                    <a:ext uri="{FF2B5EF4-FFF2-40B4-BE49-F238E27FC236}">
                      <a16:creationId xmlns:a16="http://schemas.microsoft.com/office/drawing/2014/main" id="{97C98481-8E98-41D3-BA1D-9225FF7169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83697" y="1498444"/>
                  <a:ext cx="537156" cy="522638"/>
                </a:xfrm>
                <a:prstGeom prst="rect">
                  <a:avLst/>
                </a:prstGeom>
              </p:spPr>
            </p:pic>
            <p:sp>
              <p:nvSpPr>
                <p:cNvPr id="53" name="CuadroTexto 52">
                  <a:extLst>
                    <a:ext uri="{FF2B5EF4-FFF2-40B4-BE49-F238E27FC236}">
                      <a16:creationId xmlns:a16="http://schemas.microsoft.com/office/drawing/2014/main" id="{48896A3C-BFCF-4AF4-B451-93C7F81E0659}"/>
                    </a:ext>
                  </a:extLst>
                </p:cNvPr>
                <p:cNvSpPr txBox="1"/>
                <p:nvPr/>
              </p:nvSpPr>
              <p:spPr>
                <a:xfrm>
                  <a:off x="4211823" y="1545193"/>
                  <a:ext cx="9751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b="1" dirty="0"/>
                    <a:t>P</a:t>
                  </a:r>
                </a:p>
              </p:txBody>
            </p:sp>
          </p:grpSp>
          <p:grpSp>
            <p:nvGrpSpPr>
              <p:cNvPr id="40" name="Grupo 39">
                <a:extLst>
                  <a:ext uri="{FF2B5EF4-FFF2-40B4-BE49-F238E27FC236}">
                    <a16:creationId xmlns:a16="http://schemas.microsoft.com/office/drawing/2014/main" id="{0BC52FF8-4C27-4437-99BB-ACAFD96E9FE6}"/>
                  </a:ext>
                </a:extLst>
              </p:cNvPr>
              <p:cNvGrpSpPr/>
              <p:nvPr/>
            </p:nvGrpSpPr>
            <p:grpSpPr>
              <a:xfrm>
                <a:off x="4781259" y="4109824"/>
                <a:ext cx="1209653" cy="788677"/>
                <a:chOff x="4224420" y="2169575"/>
                <a:chExt cx="1209653" cy="788677"/>
              </a:xfrm>
            </p:grpSpPr>
            <p:pic>
              <p:nvPicPr>
                <p:cNvPr id="50" name="Picture 8" descr="Imágenes de Bola amarilla alegria - Descarga gratuita en Freepik">
                  <a:extLst>
                    <a:ext uri="{FF2B5EF4-FFF2-40B4-BE49-F238E27FC236}">
                      <a16:creationId xmlns:a16="http://schemas.microsoft.com/office/drawing/2014/main" id="{7552E7F1-881B-4581-8E96-3CF5DEE156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24420" y="2169575"/>
                  <a:ext cx="788677" cy="7886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1" name="CuadroTexto 50">
                  <a:extLst>
                    <a:ext uri="{FF2B5EF4-FFF2-40B4-BE49-F238E27FC236}">
                      <a16:creationId xmlns:a16="http://schemas.microsoft.com/office/drawing/2014/main" id="{760C7D1D-6D94-43DA-954A-6927DDFDAF22}"/>
                    </a:ext>
                  </a:extLst>
                </p:cNvPr>
                <p:cNvSpPr txBox="1"/>
                <p:nvPr/>
              </p:nvSpPr>
              <p:spPr>
                <a:xfrm>
                  <a:off x="4458935" y="2349655"/>
                  <a:ext cx="9751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b="1" dirty="0"/>
                    <a:t>n</a:t>
                  </a:r>
                </a:p>
              </p:txBody>
            </p:sp>
          </p:grpSp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4A75F6F1-B3E7-4B94-B50B-CE5287DC230B}"/>
                  </a:ext>
                </a:extLst>
              </p:cNvPr>
              <p:cNvSpPr txBox="1"/>
              <p:nvPr/>
            </p:nvSpPr>
            <p:spPr>
              <a:xfrm>
                <a:off x="3513337" y="5576885"/>
                <a:ext cx="16782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/>
                  <a:t>13</a:t>
                </a:r>
                <a:r>
                  <a:rPr lang="es-ES" b="1" dirty="0"/>
                  <a:t>Be</a:t>
                </a:r>
              </a:p>
            </p:txBody>
          </p:sp>
          <p:pic>
            <p:nvPicPr>
              <p:cNvPr id="42" name="Picture 6" descr="Atomic nucleus - Wikipedia">
                <a:extLst>
                  <a:ext uri="{FF2B5EF4-FFF2-40B4-BE49-F238E27FC236}">
                    <a16:creationId xmlns:a16="http://schemas.microsoft.com/office/drawing/2014/main" id="{028B6210-C00F-4ADB-B9B2-D04BDCBAAE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8074" y="5036780"/>
                <a:ext cx="913072" cy="913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B3C33E88-8B04-4FF8-907B-5D21FACB8FE7}"/>
                  </a:ext>
                </a:extLst>
              </p:cNvPr>
              <p:cNvSpPr txBox="1"/>
              <p:nvPr/>
            </p:nvSpPr>
            <p:spPr>
              <a:xfrm rot="1230962">
                <a:off x="5781905" y="5114752"/>
                <a:ext cx="6226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600" dirty="0">
                    <a:solidFill>
                      <a:srgbClr val="C00000"/>
                    </a:solidFill>
                  </a:rPr>
                  <a:t>ɣ</a:t>
                </a:r>
              </a:p>
            </p:txBody>
          </p:sp>
          <p:cxnSp>
            <p:nvCxnSpPr>
              <p:cNvPr id="44" name="Conector recto de flecha 43">
                <a:extLst>
                  <a:ext uri="{FF2B5EF4-FFF2-40B4-BE49-F238E27FC236}">
                    <a16:creationId xmlns:a16="http://schemas.microsoft.com/office/drawing/2014/main" id="{1F778711-938B-4AFF-9587-CFA69078FD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50385" y="4381605"/>
                <a:ext cx="642126" cy="24993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de flecha 44">
                <a:extLst>
                  <a:ext uri="{FF2B5EF4-FFF2-40B4-BE49-F238E27FC236}">
                    <a16:creationId xmlns:a16="http://schemas.microsoft.com/office/drawing/2014/main" id="{C45D1F75-5C0A-4B25-AE37-17CB9DD83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3183" y="5208444"/>
                <a:ext cx="372749" cy="15084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de flecha 45">
                <a:extLst>
                  <a:ext uri="{FF2B5EF4-FFF2-40B4-BE49-F238E27FC236}">
                    <a16:creationId xmlns:a16="http://schemas.microsoft.com/office/drawing/2014/main" id="{3D890C99-3ECF-495D-B9F6-DE447A9C1C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9994" y="4753709"/>
                <a:ext cx="469955" cy="291116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C5973019-0802-4E8D-9FDE-8A7E48DE0874}"/>
                  </a:ext>
                </a:extLst>
              </p:cNvPr>
              <p:cNvSpPr txBox="1"/>
              <p:nvPr/>
            </p:nvSpPr>
            <p:spPr>
              <a:xfrm>
                <a:off x="4524787" y="5843757"/>
                <a:ext cx="16782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/>
                  <a:t>12</a:t>
                </a:r>
                <a:r>
                  <a:rPr lang="es-ES" b="1" dirty="0"/>
                  <a:t>Be</a:t>
                </a:r>
              </a:p>
            </p:txBody>
          </p:sp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14B57C64-E666-4522-A5C4-A2FB7D1C34A9}"/>
                  </a:ext>
                </a:extLst>
              </p:cNvPr>
              <p:cNvSpPr/>
              <p:nvPr/>
            </p:nvSpPr>
            <p:spPr>
              <a:xfrm rot="19746494">
                <a:off x="4287004" y="3583628"/>
                <a:ext cx="193794" cy="93746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2CE6FCF5-44BB-4A2E-9E55-FA0DD947DF96}"/>
                  </a:ext>
                </a:extLst>
              </p:cNvPr>
              <p:cNvSpPr/>
              <p:nvPr/>
            </p:nvSpPr>
            <p:spPr>
              <a:xfrm rot="1353604">
                <a:off x="6246917" y="5308110"/>
                <a:ext cx="193794" cy="93746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cxnSp>
          <p:nvCxnSpPr>
            <p:cNvPr id="36" name="Conector recto de flecha 35">
              <a:extLst>
                <a:ext uri="{FF2B5EF4-FFF2-40B4-BE49-F238E27FC236}">
                  <a16:creationId xmlns:a16="http://schemas.microsoft.com/office/drawing/2014/main" id="{266EF42C-E92D-451A-84A7-D7C70FA750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06274" y="4631537"/>
              <a:ext cx="489501" cy="26696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102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A1A85-3691-4060-8192-106E0E019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Scattering Experiment Chamber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3E4B5F6-D1F1-4C5C-A28D-68A86F75C3AC}"/>
              </a:ext>
            </a:extLst>
          </p:cNvPr>
          <p:cNvSpPr txBox="1"/>
          <p:nvPr/>
        </p:nvSpPr>
        <p:spPr>
          <a:xfrm>
            <a:off x="243721" y="1059683"/>
            <a:ext cx="5517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  The </a:t>
            </a:r>
            <a:r>
              <a:rPr lang="en-GB" sz="2000" b="1" dirty="0"/>
              <a:t>Scattering Experiment Chamber (SEC) </a:t>
            </a:r>
            <a:r>
              <a:rPr lang="en-GB" sz="2000" dirty="0"/>
              <a:t>is one of the three main experimental stations at </a:t>
            </a:r>
            <a:r>
              <a:rPr lang="en-GB" sz="2000" b="1" dirty="0"/>
              <a:t>HIE-ISOLDE.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  Situated at the </a:t>
            </a:r>
            <a:r>
              <a:rPr lang="en-GB" sz="2000" b="1" dirty="0"/>
              <a:t>XT03 beamline.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  Cylindric reaction chamber with an </a:t>
            </a:r>
            <a:r>
              <a:rPr lang="en-GB" sz="2000" b="1" dirty="0"/>
              <a:t>internal radius </a:t>
            </a:r>
            <a:r>
              <a:rPr lang="en-GB" sz="2000" dirty="0"/>
              <a:t>of </a:t>
            </a:r>
            <a:r>
              <a:rPr lang="en-GB" sz="2000" b="1" dirty="0"/>
              <a:t>50 cm </a:t>
            </a:r>
            <a:r>
              <a:rPr lang="en-GB" sz="2000" dirty="0"/>
              <a:t>and an </a:t>
            </a:r>
            <a:r>
              <a:rPr lang="en-GB" sz="2000" b="1" dirty="0"/>
              <a:t>internal height </a:t>
            </a:r>
            <a:r>
              <a:rPr lang="en-GB" sz="2000" dirty="0"/>
              <a:t>of </a:t>
            </a:r>
            <a:r>
              <a:rPr lang="en-GB" sz="2000" b="1" dirty="0"/>
              <a:t>50 cm</a:t>
            </a:r>
            <a:r>
              <a:rPr lang="en-GB" sz="2000" dirty="0"/>
              <a:t>, </a:t>
            </a:r>
            <a:r>
              <a:rPr lang="en-GB" sz="2000" b="1" dirty="0"/>
              <a:t>with 8 connections ports.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20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FD91C6-183C-D41C-3C7C-E4D085005E63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751403F7-D1D6-4F1A-8DEC-4EC4D57E5130}"/>
              </a:ext>
            </a:extLst>
          </p:cNvPr>
          <p:cNvGrpSpPr/>
          <p:nvPr/>
        </p:nvGrpSpPr>
        <p:grpSpPr>
          <a:xfrm>
            <a:off x="6286302" y="1203475"/>
            <a:ext cx="5526955" cy="4185681"/>
            <a:chOff x="6418925" y="1658559"/>
            <a:chExt cx="5526955" cy="4185681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91AAEF09-7BB6-4329-9E2B-B602DEDBE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8925" y="1658559"/>
              <a:ext cx="5526955" cy="3540882"/>
            </a:xfrm>
            <a:prstGeom prst="rect">
              <a:avLst/>
            </a:prstGeom>
          </p:spPr>
        </p:pic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152F01AC-C82B-4617-8C0C-F5546B0A4B26}"/>
                </a:ext>
              </a:extLst>
            </p:cNvPr>
            <p:cNvSpPr txBox="1"/>
            <p:nvPr/>
          </p:nvSpPr>
          <p:spPr>
            <a:xfrm>
              <a:off x="6494326" y="5474908"/>
              <a:ext cx="54515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err="1"/>
                <a:t>Scattering</a:t>
              </a:r>
              <a:r>
                <a:rPr lang="es-ES" b="1" dirty="0"/>
                <a:t> </a:t>
              </a:r>
              <a:r>
                <a:rPr lang="es-ES" b="1" dirty="0" err="1"/>
                <a:t>Experiment</a:t>
              </a:r>
              <a:r>
                <a:rPr lang="es-ES" b="1" dirty="0"/>
                <a:t> </a:t>
              </a:r>
              <a:r>
                <a:rPr lang="es-ES" b="1" dirty="0" err="1"/>
                <a:t>Chamber</a:t>
              </a:r>
              <a:r>
                <a:rPr lang="es-ES" b="1" dirty="0"/>
                <a:t> (SEC) at ISOLDE (CERN)</a:t>
              </a: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CA52A115-B8A0-418F-9FCC-207E7867E66D}"/>
              </a:ext>
            </a:extLst>
          </p:cNvPr>
          <p:cNvGrpSpPr/>
          <p:nvPr/>
        </p:nvGrpSpPr>
        <p:grpSpPr>
          <a:xfrm>
            <a:off x="575034" y="3429000"/>
            <a:ext cx="4699633" cy="2736303"/>
            <a:chOff x="6044753" y="1145852"/>
            <a:chExt cx="5767438" cy="3858178"/>
          </a:xfrm>
        </p:grpSpPr>
        <p:pic>
          <p:nvPicPr>
            <p:cNvPr id="26" name="Picture 2" descr="About HIE-ISOLDE | HIE-ISOLDE">
              <a:extLst>
                <a:ext uri="{FF2B5EF4-FFF2-40B4-BE49-F238E27FC236}">
                  <a16:creationId xmlns:a16="http://schemas.microsoft.com/office/drawing/2014/main" id="{EB548AE4-DB47-442F-89F2-AED16A1378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7126" y="1145852"/>
              <a:ext cx="5625065" cy="3378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A2C49367-001F-40B3-A687-4D993585F6BB}"/>
                </a:ext>
              </a:extLst>
            </p:cNvPr>
            <p:cNvSpPr/>
            <p:nvPr/>
          </p:nvSpPr>
          <p:spPr>
            <a:xfrm>
              <a:off x="6978817" y="4439876"/>
              <a:ext cx="4649762" cy="564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b="1" dirty="0"/>
                <a:t>HIE-ISOLDE Representation</a:t>
              </a:r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5CB4A91A-1889-4DF2-B8CD-7C2F40685244}"/>
                </a:ext>
              </a:extLst>
            </p:cNvPr>
            <p:cNvSpPr/>
            <p:nvPr/>
          </p:nvSpPr>
          <p:spPr>
            <a:xfrm>
              <a:off x="6044753" y="3571658"/>
              <a:ext cx="934064" cy="944280"/>
            </a:xfrm>
            <a:prstGeom prst="ellipse">
              <a:avLst/>
            </a:prstGeom>
            <a:noFill/>
            <a:ln w="698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44888AF9-359E-4A2D-A1BC-509BF5AF99A1}"/>
                </a:ext>
              </a:extLst>
            </p:cNvPr>
            <p:cNvSpPr/>
            <p:nvPr/>
          </p:nvSpPr>
          <p:spPr>
            <a:xfrm>
              <a:off x="8413105" y="3202326"/>
              <a:ext cx="106150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b="1" dirty="0" err="1">
                  <a:solidFill>
                    <a:schemeClr val="bg1"/>
                  </a:solidFill>
                </a:rPr>
                <a:t>Miniball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6F081FEF-9245-4A04-B437-2CA2C66AFC42}"/>
                </a:ext>
              </a:extLst>
            </p:cNvPr>
            <p:cNvSpPr/>
            <p:nvPr/>
          </p:nvSpPr>
          <p:spPr>
            <a:xfrm>
              <a:off x="7998449" y="4051884"/>
              <a:ext cx="49725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b="1" dirty="0">
                  <a:solidFill>
                    <a:schemeClr val="bg1"/>
                  </a:solidFill>
                </a:rPr>
                <a:t>ISS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4FEACE3C-5F89-4B71-96F5-E9A34978B64B}"/>
                </a:ext>
              </a:extLst>
            </p:cNvPr>
            <p:cNvSpPr/>
            <p:nvPr/>
          </p:nvSpPr>
          <p:spPr>
            <a:xfrm>
              <a:off x="6238350" y="3154488"/>
              <a:ext cx="97174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b="1" dirty="0">
                  <a:solidFill>
                    <a:schemeClr val="bg1"/>
                  </a:solidFill>
                </a:rPr>
                <a:t>SEC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121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725E6-3108-4069-9532-A2826C83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IS690 Experimental Setup @ SEC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C33D480-2F78-4476-9BFF-ED64A216BABE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B34A2A9-4D4E-41B0-A5BF-9FB4447EA52F}"/>
              </a:ext>
            </a:extLst>
          </p:cNvPr>
          <p:cNvGrpSpPr/>
          <p:nvPr/>
        </p:nvGrpSpPr>
        <p:grpSpPr>
          <a:xfrm>
            <a:off x="2583315" y="1617576"/>
            <a:ext cx="7386577" cy="4428877"/>
            <a:chOff x="2583315" y="1617576"/>
            <a:chExt cx="7386577" cy="442887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31C40A0-FF23-460D-971C-32FAAB393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3315" y="1617576"/>
              <a:ext cx="7386577" cy="3851658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EFFB5E9-56F1-43B7-8CEB-DF544CC47D36}"/>
                </a:ext>
              </a:extLst>
            </p:cNvPr>
            <p:cNvSpPr txBox="1"/>
            <p:nvPr/>
          </p:nvSpPr>
          <p:spPr>
            <a:xfrm>
              <a:off x="4437935" y="5523233"/>
              <a:ext cx="50659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800" b="1" dirty="0"/>
                <a:t>IS690 experimental </a:t>
              </a:r>
              <a:r>
                <a:rPr lang="es-ES" sz="2800" b="1" dirty="0" err="1"/>
                <a:t>Setup</a:t>
              </a:r>
              <a:endParaRPr lang="es-ES" sz="2800" b="1" dirty="0"/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E892F10E-F213-420B-99A6-D80CD46A62F8}"/>
              </a:ext>
            </a:extLst>
          </p:cNvPr>
          <p:cNvGrpSpPr/>
          <p:nvPr/>
        </p:nvGrpSpPr>
        <p:grpSpPr>
          <a:xfrm>
            <a:off x="5240176" y="993951"/>
            <a:ext cx="1408592" cy="2451239"/>
            <a:chOff x="5240176" y="993951"/>
            <a:chExt cx="1408592" cy="2451239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6D5F6401-32EA-49E9-9A3A-33B26DC2F7FE}"/>
                </a:ext>
              </a:extLst>
            </p:cNvPr>
            <p:cNvSpPr txBox="1"/>
            <p:nvPr/>
          </p:nvSpPr>
          <p:spPr>
            <a:xfrm>
              <a:off x="5240176" y="993951"/>
              <a:ext cx="14085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/>
                <a:t>Target</a:t>
              </a:r>
            </a:p>
          </p:txBody>
        </p: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A3DC89BB-445B-48CB-A543-9D6174C19854}"/>
                </a:ext>
              </a:extLst>
            </p:cNvPr>
            <p:cNvCxnSpPr>
              <a:cxnSpLocks/>
            </p:cNvCxnSpPr>
            <p:nvPr/>
          </p:nvCxnSpPr>
          <p:spPr>
            <a:xfrm>
              <a:off x="5787958" y="1558916"/>
              <a:ext cx="0" cy="1886274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6B5424E-04F7-4A56-9AD5-2BF991BE819D}"/>
              </a:ext>
            </a:extLst>
          </p:cNvPr>
          <p:cNvCxnSpPr>
            <a:cxnSpLocks/>
          </p:cNvCxnSpPr>
          <p:nvPr/>
        </p:nvCxnSpPr>
        <p:spPr>
          <a:xfrm>
            <a:off x="432577" y="3704327"/>
            <a:ext cx="3339317" cy="1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4BC1356-23DA-4537-912B-5E6522495D5A}"/>
              </a:ext>
            </a:extLst>
          </p:cNvPr>
          <p:cNvSpPr txBox="1"/>
          <p:nvPr/>
        </p:nvSpPr>
        <p:spPr>
          <a:xfrm>
            <a:off x="754667" y="2958630"/>
            <a:ext cx="140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Beam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4F328096-7F65-41BB-ACDA-06BBAE0D2983}"/>
              </a:ext>
            </a:extLst>
          </p:cNvPr>
          <p:cNvGrpSpPr/>
          <p:nvPr/>
        </p:nvGrpSpPr>
        <p:grpSpPr>
          <a:xfrm>
            <a:off x="7553739" y="3334995"/>
            <a:ext cx="4729471" cy="2711458"/>
            <a:chOff x="7553739" y="3334995"/>
            <a:chExt cx="4729471" cy="2711458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D1E4C36-4125-4CC2-B0E6-7330BCD9D43F}"/>
                </a:ext>
              </a:extLst>
            </p:cNvPr>
            <p:cNvGrpSpPr/>
            <p:nvPr/>
          </p:nvGrpSpPr>
          <p:grpSpPr>
            <a:xfrm>
              <a:off x="7553739" y="3334995"/>
              <a:ext cx="4638260" cy="954107"/>
              <a:chOff x="7553739" y="3334995"/>
              <a:chExt cx="4638260" cy="954107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BFBD68E-0213-4539-BF36-5F5311A09FBC}"/>
                  </a:ext>
                </a:extLst>
              </p:cNvPr>
              <p:cNvSpPr txBox="1"/>
              <p:nvPr/>
            </p:nvSpPr>
            <p:spPr>
              <a:xfrm>
                <a:off x="10226730" y="3334995"/>
                <a:ext cx="196526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800" b="1" dirty="0" err="1"/>
                  <a:t>BeamDump</a:t>
                </a:r>
                <a:endParaRPr lang="es-ES" sz="2800" b="1" dirty="0"/>
              </a:p>
              <a:p>
                <a:pPr algn="ctr"/>
                <a:r>
                  <a:rPr lang="es-ES" sz="2800" b="1" dirty="0" err="1"/>
                  <a:t>Telescope</a:t>
                </a:r>
                <a:endParaRPr lang="es-ES" sz="2800" b="1" dirty="0"/>
              </a:p>
            </p:txBody>
          </p:sp>
          <p:cxnSp>
            <p:nvCxnSpPr>
              <p:cNvPr id="13" name="Conector recto de flecha 12">
                <a:extLst>
                  <a:ext uri="{FF2B5EF4-FFF2-40B4-BE49-F238E27FC236}">
                    <a16:creationId xmlns:a16="http://schemas.microsoft.com/office/drawing/2014/main" id="{B44F6D10-50E2-47F4-945B-E5E4F47D8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53739" y="3620912"/>
                <a:ext cx="2416153" cy="0"/>
              </a:xfrm>
              <a:prstGeom prst="straightConnector1">
                <a:avLst/>
              </a:prstGeom>
              <a:ln w="73025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 descr="PIPS - Passivated Implanted Planar Silicon Detectors - Gammadata -  Improving Science">
              <a:extLst>
                <a:ext uri="{FF2B5EF4-FFF2-40B4-BE49-F238E27FC236}">
                  <a16:creationId xmlns:a16="http://schemas.microsoft.com/office/drawing/2014/main" id="{124ACA39-58CE-42DD-B2B6-97DE1358C9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1702" y="4445386"/>
              <a:ext cx="1026275" cy="107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1D92AF21-C1B6-4CF2-8248-81E20DD5BBA7}"/>
                </a:ext>
              </a:extLst>
            </p:cNvPr>
            <p:cNvSpPr/>
            <p:nvPr/>
          </p:nvSpPr>
          <p:spPr>
            <a:xfrm>
              <a:off x="9503923" y="5677121"/>
              <a:ext cx="27792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Two PIPS of 30 and 300 </a:t>
              </a:r>
              <a:r>
                <a:rPr lang="en-US" b="1" dirty="0"/>
                <a:t>µ</a:t>
              </a:r>
              <a:r>
                <a:rPr lang="en-GB" b="1" dirty="0"/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727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42">
            <a:extLst>
              <a:ext uri="{FF2B5EF4-FFF2-40B4-BE49-F238E27FC236}">
                <a16:creationId xmlns:a16="http://schemas.microsoft.com/office/drawing/2014/main" id="{B58DE05C-B58F-49FC-9A5D-D91C3A82E61A}"/>
              </a:ext>
            </a:extLst>
          </p:cNvPr>
          <p:cNvGrpSpPr/>
          <p:nvPr/>
        </p:nvGrpSpPr>
        <p:grpSpPr>
          <a:xfrm>
            <a:off x="2077672" y="1023434"/>
            <a:ext cx="2429563" cy="2868095"/>
            <a:chOff x="1623524" y="1049143"/>
            <a:chExt cx="2706739" cy="2988923"/>
          </a:xfrm>
        </p:grpSpPr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B4FB4048-E565-486D-A9A9-4A1F7EAB91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50703"/>
            <a:stretch/>
          </p:blipFill>
          <p:spPr bwMode="auto">
            <a:xfrm>
              <a:off x="1674052" y="1049143"/>
              <a:ext cx="2328584" cy="2300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A686E985-8ED9-4C83-8256-4BFD8D901E01}"/>
                </a:ext>
              </a:extLst>
            </p:cNvPr>
            <p:cNvSpPr/>
            <p:nvPr/>
          </p:nvSpPr>
          <p:spPr>
            <a:xfrm>
              <a:off x="1623524" y="3364506"/>
              <a:ext cx="2706739" cy="6735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b="1" dirty="0"/>
                <a:t>S5 Detector 300</a:t>
              </a:r>
              <a:r>
                <a:rPr lang="en-US" b="1" dirty="0"/>
                <a:t>µ</a:t>
              </a:r>
              <a:r>
                <a:rPr lang="es-ES" b="1" dirty="0"/>
                <a:t>m</a:t>
              </a:r>
            </a:p>
            <a:p>
              <a:pPr algn="ctr"/>
              <a:r>
                <a:rPr lang="en-US" b="1" dirty="0"/>
                <a:t>θ ≈ 110°-&gt;140°</a:t>
              </a:r>
              <a:endParaRPr lang="en-GB" dirty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669C822-2F47-4A8C-82DD-D7B02140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IS690 Experimental Setup @ SEC</a:t>
            </a:r>
            <a:endParaRPr lang="en-GB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27E5893-2F05-4D2D-BFCD-D18B2EA78502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2E9549A-DD18-4E1A-8209-D57776E01527}"/>
              </a:ext>
            </a:extLst>
          </p:cNvPr>
          <p:cNvGrpSpPr/>
          <p:nvPr/>
        </p:nvGrpSpPr>
        <p:grpSpPr>
          <a:xfrm>
            <a:off x="4299242" y="1591277"/>
            <a:ext cx="1235862" cy="1781694"/>
            <a:chOff x="3520493" y="2566555"/>
            <a:chExt cx="1235862" cy="178169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EDE54F9-EBEE-42E2-8D5B-174A33D53F03}"/>
                </a:ext>
              </a:extLst>
            </p:cNvPr>
            <p:cNvGrpSpPr/>
            <p:nvPr/>
          </p:nvGrpSpPr>
          <p:grpSpPr>
            <a:xfrm>
              <a:off x="3520493" y="2825146"/>
              <a:ext cx="1136574" cy="1523103"/>
              <a:chOff x="2013811" y="4381605"/>
              <a:chExt cx="1136574" cy="1523103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11AE1CB0-D082-4BC3-87A6-F0DF647CBC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009" y="4381605"/>
                <a:ext cx="906376" cy="6245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822BEAFF-2C2F-4BB8-A5D5-607038CAB078}"/>
                  </a:ext>
                </a:extLst>
              </p:cNvPr>
              <p:cNvSpPr txBox="1"/>
              <p:nvPr/>
            </p:nvSpPr>
            <p:spPr>
              <a:xfrm>
                <a:off x="2013811" y="5535376"/>
                <a:ext cx="11365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baseline="30000" dirty="0"/>
                  <a:t>3</a:t>
                </a:r>
                <a:r>
                  <a:rPr lang="es-ES" b="1" dirty="0"/>
                  <a:t>H/Ti </a:t>
                </a:r>
                <a:r>
                  <a:rPr lang="es-ES" b="1" dirty="0" err="1"/>
                  <a:t>foil</a:t>
                </a:r>
                <a:endParaRPr lang="es-ES" b="1" dirty="0"/>
              </a:p>
            </p:txBody>
          </p:sp>
        </p:grpSp>
        <p:sp>
          <p:nvSpPr>
            <p:cNvPr id="14" name="Paralelogramo 13">
              <a:extLst>
                <a:ext uri="{FF2B5EF4-FFF2-40B4-BE49-F238E27FC236}">
                  <a16:creationId xmlns:a16="http://schemas.microsoft.com/office/drawing/2014/main" id="{4C57A8AB-386C-4DE2-8638-B6053502D6FF}"/>
                </a:ext>
              </a:extLst>
            </p:cNvPr>
            <p:cNvSpPr/>
            <p:nvPr/>
          </p:nvSpPr>
          <p:spPr>
            <a:xfrm rot="10250924">
              <a:off x="3619781" y="2566555"/>
              <a:ext cx="1136574" cy="1330447"/>
            </a:xfrm>
            <a:prstGeom prst="parallelogram">
              <a:avLst/>
            </a:prstGeom>
            <a:solidFill>
              <a:schemeClr val="bg1">
                <a:lumMod val="85000"/>
                <a:alpha val="2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676F9022-2568-45F9-A9E2-735D066D1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0" y="4086826"/>
            <a:ext cx="6282795" cy="2219035"/>
          </a:xfrm>
          <a:prstGeom prst="rect">
            <a:avLst/>
          </a:prstGeom>
        </p:spPr>
      </p:pic>
      <p:grpSp>
        <p:nvGrpSpPr>
          <p:cNvPr id="45" name="Grupo 44">
            <a:extLst>
              <a:ext uri="{FF2B5EF4-FFF2-40B4-BE49-F238E27FC236}">
                <a16:creationId xmlns:a16="http://schemas.microsoft.com/office/drawing/2014/main" id="{2AEBFD26-7351-4DCE-9E33-FAA93563206C}"/>
              </a:ext>
            </a:extLst>
          </p:cNvPr>
          <p:cNvGrpSpPr/>
          <p:nvPr/>
        </p:nvGrpSpPr>
        <p:grpSpPr>
          <a:xfrm>
            <a:off x="704455" y="4642459"/>
            <a:ext cx="6154233" cy="641420"/>
            <a:chOff x="482429" y="4651622"/>
            <a:chExt cx="11429048" cy="641420"/>
          </a:xfrm>
        </p:grpSpPr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2A48FB54-7E61-4B7A-A2EB-2EE96FCFB058}"/>
                </a:ext>
              </a:extLst>
            </p:cNvPr>
            <p:cNvSpPr txBox="1"/>
            <p:nvPr/>
          </p:nvSpPr>
          <p:spPr>
            <a:xfrm>
              <a:off x="482429" y="4651622"/>
              <a:ext cx="21756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>
                  <a:solidFill>
                    <a:schemeClr val="bg1"/>
                  </a:solidFill>
                </a:rPr>
                <a:t>Beam</a:t>
              </a:r>
            </a:p>
          </p:txBody>
        </p: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69647D89-49F8-4F05-9F26-39D4DC05651B}"/>
                </a:ext>
              </a:extLst>
            </p:cNvPr>
            <p:cNvCxnSpPr>
              <a:cxnSpLocks/>
            </p:cNvCxnSpPr>
            <p:nvPr/>
          </p:nvCxnSpPr>
          <p:spPr>
            <a:xfrm>
              <a:off x="615760" y="5293042"/>
              <a:ext cx="11295717" cy="0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10B4B33-0574-4620-BC78-87188698C02D}"/>
              </a:ext>
            </a:extLst>
          </p:cNvPr>
          <p:cNvSpPr/>
          <p:nvPr/>
        </p:nvSpPr>
        <p:spPr>
          <a:xfrm>
            <a:off x="3400803" y="4642218"/>
            <a:ext cx="157316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D1F8C30-2C53-40E0-B7D3-9EC14B41D287}"/>
              </a:ext>
            </a:extLst>
          </p:cNvPr>
          <p:cNvSpPr/>
          <p:nvPr/>
        </p:nvSpPr>
        <p:spPr>
          <a:xfrm>
            <a:off x="5097434" y="4662710"/>
            <a:ext cx="866440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6889B7B7-3E04-487C-8E5E-4C67A7CFA142}"/>
              </a:ext>
            </a:extLst>
          </p:cNvPr>
          <p:cNvSpPr/>
          <p:nvPr/>
        </p:nvSpPr>
        <p:spPr>
          <a:xfrm>
            <a:off x="3608091" y="4642217"/>
            <a:ext cx="831241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89B62FAE-B9AE-4977-A491-A809D98722DE}"/>
              </a:ext>
            </a:extLst>
          </p:cNvPr>
          <p:cNvSpPr/>
          <p:nvPr/>
        </p:nvSpPr>
        <p:spPr>
          <a:xfrm>
            <a:off x="4442677" y="4642216"/>
            <a:ext cx="391900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D676295-00B3-44DA-B223-DDF8CC77D496}"/>
              </a:ext>
            </a:extLst>
          </p:cNvPr>
          <p:cNvSpPr/>
          <p:nvPr/>
        </p:nvSpPr>
        <p:spPr>
          <a:xfrm>
            <a:off x="1876006" y="4686100"/>
            <a:ext cx="1312571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1794A885-A0C3-4D6F-8E8F-6CB0C382E553}"/>
              </a:ext>
            </a:extLst>
          </p:cNvPr>
          <p:cNvSpPr/>
          <p:nvPr/>
        </p:nvSpPr>
        <p:spPr>
          <a:xfrm>
            <a:off x="3164963" y="4642218"/>
            <a:ext cx="254982" cy="1335025"/>
          </a:xfrm>
          <a:prstGeom prst="rect">
            <a:avLst/>
          </a:prstGeom>
          <a:solidFill>
            <a:srgbClr val="FFFF00">
              <a:alpha val="37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7DC2C663-D333-4514-B0E3-53407BF377A5}"/>
              </a:ext>
            </a:extLst>
          </p:cNvPr>
          <p:cNvGrpSpPr/>
          <p:nvPr/>
        </p:nvGrpSpPr>
        <p:grpSpPr>
          <a:xfrm>
            <a:off x="5409743" y="1307690"/>
            <a:ext cx="2368406" cy="3046894"/>
            <a:chOff x="5153178" y="1077992"/>
            <a:chExt cx="2624971" cy="3272233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16B6F396-631F-463D-889B-8943F0A83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3178" y="1077992"/>
              <a:ext cx="2624971" cy="2296849"/>
            </a:xfrm>
            <a:prstGeom prst="rect">
              <a:avLst/>
            </a:prstGeom>
          </p:spPr>
        </p:pic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95F3CD91-D1D9-44A0-B442-D89ED0D49E9E}"/>
                </a:ext>
              </a:extLst>
            </p:cNvPr>
            <p:cNvSpPr/>
            <p:nvPr/>
          </p:nvSpPr>
          <p:spPr>
            <a:xfrm>
              <a:off x="5187961" y="3149896"/>
              <a:ext cx="2451057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b="1" dirty="0" err="1"/>
                <a:t>Telescopes</a:t>
              </a:r>
              <a:r>
                <a:rPr lang="es-ES" b="1" dirty="0"/>
                <a:t> </a:t>
              </a:r>
              <a:r>
                <a:rPr lang="es-ES" b="1" dirty="0" err="1"/>
                <a:t>of</a:t>
              </a:r>
              <a:r>
                <a:rPr lang="es-ES" b="1" dirty="0"/>
                <a:t> W1 DSSD </a:t>
              </a:r>
            </a:p>
            <a:p>
              <a:pPr algn="ctr"/>
              <a:r>
                <a:rPr lang="es-ES" b="1" dirty="0"/>
                <a:t>and MSX25 </a:t>
              </a:r>
              <a:r>
                <a:rPr lang="es-ES" b="1" dirty="0" err="1"/>
                <a:t>PADs</a:t>
              </a:r>
              <a:endParaRPr lang="es-ES" b="1" dirty="0"/>
            </a:p>
            <a:p>
              <a:pPr algn="ctr"/>
              <a:r>
                <a:rPr lang="en-US" b="1" dirty="0"/>
                <a:t>θ ≈ 36°-&gt;76°</a:t>
              </a:r>
              <a:endParaRPr lang="en-GB" dirty="0"/>
            </a:p>
            <a:p>
              <a:pPr algn="ctr"/>
              <a:endParaRPr lang="en-GB" dirty="0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0CB7570C-8830-4F6C-B89E-93FB932DAA32}"/>
              </a:ext>
            </a:extLst>
          </p:cNvPr>
          <p:cNvGrpSpPr/>
          <p:nvPr/>
        </p:nvGrpSpPr>
        <p:grpSpPr>
          <a:xfrm>
            <a:off x="7676659" y="1436362"/>
            <a:ext cx="2388663" cy="2611169"/>
            <a:chOff x="7629553" y="1180399"/>
            <a:chExt cx="2547241" cy="2953143"/>
          </a:xfrm>
        </p:grpSpPr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36C2F4E9-18E9-458A-B5B6-A7E9EEE1D922}"/>
                </a:ext>
              </a:extLst>
            </p:cNvPr>
            <p:cNvGrpSpPr/>
            <p:nvPr/>
          </p:nvGrpSpPr>
          <p:grpSpPr>
            <a:xfrm>
              <a:off x="7629553" y="1180399"/>
              <a:ext cx="2547241" cy="2953143"/>
              <a:chOff x="7629553" y="1180399"/>
              <a:chExt cx="2547241" cy="2953143"/>
            </a:xfrm>
          </p:grpSpPr>
          <p:pic>
            <p:nvPicPr>
              <p:cNvPr id="19" name="Picture 2">
                <a:extLst>
                  <a:ext uri="{FF2B5EF4-FFF2-40B4-BE49-F238E27FC236}">
                    <a16:creationId xmlns:a16="http://schemas.microsoft.com/office/drawing/2014/main" id="{778B3AE0-E32C-4451-848D-1846FEC245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2771"/>
              <a:stretch/>
            </p:blipFill>
            <p:spPr bwMode="auto">
              <a:xfrm>
                <a:off x="7629553" y="1180399"/>
                <a:ext cx="2547241" cy="22968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27452BFB-20AF-4C85-A1A4-51B2B5A12451}"/>
                  </a:ext>
                </a:extLst>
              </p:cNvPr>
              <p:cNvSpPr/>
              <p:nvPr/>
            </p:nvSpPr>
            <p:spPr>
              <a:xfrm>
                <a:off x="8005026" y="3402564"/>
                <a:ext cx="2113326" cy="730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S3 </a:t>
                </a:r>
                <a:r>
                  <a:rPr lang="es-ES" b="1" dirty="0" err="1"/>
                  <a:t>Detectors</a:t>
                </a:r>
                <a:r>
                  <a:rPr lang="es-ES" b="1" dirty="0"/>
                  <a:t> 1 mm</a:t>
                </a:r>
              </a:p>
              <a:p>
                <a:pPr algn="ctr"/>
                <a:r>
                  <a:rPr lang="en-US" b="1" dirty="0"/>
                  <a:t>θ ≈ 7°-&gt;25°</a:t>
                </a:r>
                <a:endParaRPr lang="en-GB" dirty="0"/>
              </a:p>
            </p:txBody>
          </p:sp>
        </p:grp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714E4896-0753-4D59-880D-A75C9FE3CA43}"/>
                </a:ext>
              </a:extLst>
            </p:cNvPr>
            <p:cNvSpPr/>
            <p:nvPr/>
          </p:nvSpPr>
          <p:spPr>
            <a:xfrm>
              <a:off x="9416122" y="1180400"/>
              <a:ext cx="61908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b="1" dirty="0"/>
                <a:t>X2</a:t>
              </a:r>
              <a:endParaRPr lang="en-GB" sz="3200" dirty="0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26EB164C-A6A2-48BD-BA14-1DF12C795D9A}"/>
              </a:ext>
            </a:extLst>
          </p:cNvPr>
          <p:cNvGrpSpPr/>
          <p:nvPr/>
        </p:nvGrpSpPr>
        <p:grpSpPr>
          <a:xfrm>
            <a:off x="9558550" y="1394593"/>
            <a:ext cx="2907375" cy="2446919"/>
            <a:chOff x="9594248" y="1201545"/>
            <a:chExt cx="2907375" cy="2446919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65F1248-18E0-4531-9800-AB74AAE181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792"/>
            <a:stretch/>
          </p:blipFill>
          <p:spPr>
            <a:xfrm rot="10800000">
              <a:off x="10267324" y="1201545"/>
              <a:ext cx="1332809" cy="1943849"/>
            </a:xfrm>
            <a:prstGeom prst="rect">
              <a:avLst/>
            </a:prstGeom>
          </p:spPr>
        </p:pic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6B09BC8B-2570-4106-BAB0-C93509E18759}"/>
                </a:ext>
              </a:extLst>
            </p:cNvPr>
            <p:cNvSpPr/>
            <p:nvPr/>
          </p:nvSpPr>
          <p:spPr>
            <a:xfrm>
              <a:off x="9594248" y="3279132"/>
              <a:ext cx="290737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b="1" dirty="0"/>
                <a:t>2 MSX40 1500 </a:t>
              </a:r>
              <a:r>
                <a:rPr lang="en-US" b="1" dirty="0"/>
                <a:t>µ</a:t>
              </a:r>
              <a:r>
                <a:rPr lang="es-ES" b="1" dirty="0"/>
                <a:t>m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BF8EAA2-71BE-450B-81C3-50921E6EAC77}"/>
              </a:ext>
            </a:extLst>
          </p:cNvPr>
          <p:cNvGrpSpPr/>
          <p:nvPr/>
        </p:nvGrpSpPr>
        <p:grpSpPr>
          <a:xfrm>
            <a:off x="143675" y="1173025"/>
            <a:ext cx="2451057" cy="2698584"/>
            <a:chOff x="-149517" y="1315461"/>
            <a:chExt cx="2451057" cy="2698584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A7945DF-852C-4C96-8CED-ECEC46862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866" y="1315461"/>
              <a:ext cx="1554130" cy="2072173"/>
            </a:xfrm>
            <a:prstGeom prst="rect">
              <a:avLst/>
            </a:prstGeom>
          </p:spPr>
        </p:pic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4F8BB780-8074-4D3C-B689-CF18879B051A}"/>
                </a:ext>
              </a:extLst>
            </p:cNvPr>
            <p:cNvSpPr/>
            <p:nvPr/>
          </p:nvSpPr>
          <p:spPr>
            <a:xfrm>
              <a:off x="-149517" y="3367714"/>
              <a:ext cx="245105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b="1" dirty="0" err="1"/>
                <a:t>GAGGs</a:t>
              </a:r>
              <a:r>
                <a:rPr lang="es-ES" b="1" dirty="0"/>
                <a:t> </a:t>
              </a:r>
              <a:r>
                <a:rPr lang="en-GB" b="1" dirty="0"/>
                <a:t>Scintillators</a:t>
              </a:r>
            </a:p>
            <a:p>
              <a:pPr algn="ctr"/>
              <a:r>
                <a:rPr lang="en-US" b="1" dirty="0"/>
                <a:t>15x15x30 mm</a:t>
              </a:r>
              <a:endParaRPr lang="en-GB" b="1" dirty="0"/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E29EA0AE-CFD2-46C1-ADE7-F3C9750CF3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1839" y="4308529"/>
            <a:ext cx="4542082" cy="1865190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1D623F23-AA11-4072-B4F8-F374045BD3FE}"/>
              </a:ext>
            </a:extLst>
          </p:cNvPr>
          <p:cNvSpPr txBox="1"/>
          <p:nvPr/>
        </p:nvSpPr>
        <p:spPr>
          <a:xfrm>
            <a:off x="7181838" y="4587859"/>
            <a:ext cx="141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Beam</a:t>
            </a:r>
          </a:p>
        </p:txBody>
      </p:sp>
      <p:sp>
        <p:nvSpPr>
          <p:cNvPr id="4" name="Estrella: 5 puntas 3">
            <a:extLst>
              <a:ext uri="{FF2B5EF4-FFF2-40B4-BE49-F238E27FC236}">
                <a16:creationId xmlns:a16="http://schemas.microsoft.com/office/drawing/2014/main" id="{4FDAF5A0-EE60-4A54-AFB7-DE639CA6541F}"/>
              </a:ext>
            </a:extLst>
          </p:cNvPr>
          <p:cNvSpPr/>
          <p:nvPr/>
        </p:nvSpPr>
        <p:spPr>
          <a:xfrm>
            <a:off x="8868975" y="4862805"/>
            <a:ext cx="250608" cy="21649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Estrella: 5 puntas 46">
            <a:extLst>
              <a:ext uri="{FF2B5EF4-FFF2-40B4-BE49-F238E27FC236}">
                <a16:creationId xmlns:a16="http://schemas.microsoft.com/office/drawing/2014/main" id="{4E3EAB85-D24F-4585-8679-26A38BCBC2C9}"/>
              </a:ext>
            </a:extLst>
          </p:cNvPr>
          <p:cNvSpPr/>
          <p:nvPr/>
        </p:nvSpPr>
        <p:spPr>
          <a:xfrm>
            <a:off x="9338969" y="4195346"/>
            <a:ext cx="250608" cy="21649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Estrella: 5 puntas 48">
            <a:extLst>
              <a:ext uri="{FF2B5EF4-FFF2-40B4-BE49-F238E27FC236}">
                <a16:creationId xmlns:a16="http://schemas.microsoft.com/office/drawing/2014/main" id="{72125780-5BEE-4D02-9C2B-AFA1A98DACFA}"/>
              </a:ext>
            </a:extLst>
          </p:cNvPr>
          <p:cNvSpPr/>
          <p:nvPr/>
        </p:nvSpPr>
        <p:spPr>
          <a:xfrm>
            <a:off x="10109315" y="4200230"/>
            <a:ext cx="409863" cy="42322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</a:t>
            </a:r>
          </a:p>
        </p:txBody>
      </p:sp>
      <p:sp>
        <p:nvSpPr>
          <p:cNvPr id="50" name="Estrella: 5 puntas 49">
            <a:extLst>
              <a:ext uri="{FF2B5EF4-FFF2-40B4-BE49-F238E27FC236}">
                <a16:creationId xmlns:a16="http://schemas.microsoft.com/office/drawing/2014/main" id="{65DB59D6-B8E5-4589-B215-13DBB6C5FFF5}"/>
              </a:ext>
            </a:extLst>
          </p:cNvPr>
          <p:cNvSpPr/>
          <p:nvPr/>
        </p:nvSpPr>
        <p:spPr>
          <a:xfrm>
            <a:off x="11290446" y="4718351"/>
            <a:ext cx="250608" cy="21649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Estrella: 5 puntas 51">
            <a:extLst>
              <a:ext uri="{FF2B5EF4-FFF2-40B4-BE49-F238E27FC236}">
                <a16:creationId xmlns:a16="http://schemas.microsoft.com/office/drawing/2014/main" id="{57D7A865-DCE7-4437-8174-8AC06BD86217}"/>
              </a:ext>
            </a:extLst>
          </p:cNvPr>
          <p:cNvSpPr/>
          <p:nvPr/>
        </p:nvSpPr>
        <p:spPr>
          <a:xfrm>
            <a:off x="8032866" y="4329395"/>
            <a:ext cx="250608" cy="21649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Estrella: 5 puntas 52">
            <a:extLst>
              <a:ext uri="{FF2B5EF4-FFF2-40B4-BE49-F238E27FC236}">
                <a16:creationId xmlns:a16="http://schemas.microsoft.com/office/drawing/2014/main" id="{9655BBE8-4056-4E1B-81CE-B25B53DD86CA}"/>
              </a:ext>
            </a:extLst>
          </p:cNvPr>
          <p:cNvSpPr/>
          <p:nvPr/>
        </p:nvSpPr>
        <p:spPr>
          <a:xfrm>
            <a:off x="8653964" y="4334923"/>
            <a:ext cx="250608" cy="21649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76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3" grpId="0" animBg="1"/>
      <p:bldP spid="33" grpId="1" animBg="1"/>
      <p:bldP spid="4" grpId="0" animBg="1"/>
      <p:bldP spid="4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3" grpId="0" animBg="1"/>
      <p:bldP spid="5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235D22AA-5951-4213-BFC4-BA3BFCDB5218}"/>
              </a:ext>
            </a:extLst>
          </p:cNvPr>
          <p:cNvGrpSpPr/>
          <p:nvPr/>
        </p:nvGrpSpPr>
        <p:grpSpPr>
          <a:xfrm>
            <a:off x="1165120" y="3644085"/>
            <a:ext cx="3372740" cy="1326220"/>
            <a:chOff x="1165120" y="3644085"/>
            <a:chExt cx="3372740" cy="1326220"/>
          </a:xfrm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430430D2-F6B8-456C-91D2-FBE0AFD149EA}"/>
                </a:ext>
              </a:extLst>
            </p:cNvPr>
            <p:cNvSpPr/>
            <p:nvPr/>
          </p:nvSpPr>
          <p:spPr>
            <a:xfrm>
              <a:off x="2790340" y="3644085"/>
              <a:ext cx="1747520" cy="1137920"/>
            </a:xfrm>
            <a:prstGeom prst="rect">
              <a:avLst/>
            </a:prstGeom>
            <a:solidFill>
              <a:schemeClr val="tx2">
                <a:lumMod val="50000"/>
                <a:lumOff val="50000"/>
                <a:alpha val="20000"/>
              </a:schemeClr>
            </a:solidFill>
            <a:ln w="762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9BD62252-3472-43CB-AB6B-C1B94CE48FB5}"/>
                </a:ext>
              </a:extLst>
            </p:cNvPr>
            <p:cNvSpPr/>
            <p:nvPr/>
          </p:nvSpPr>
          <p:spPr>
            <a:xfrm>
              <a:off x="3023910" y="3923514"/>
              <a:ext cx="13309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Study </a:t>
              </a:r>
              <a:r>
                <a:rPr lang="es-ES" b="1" baseline="30000" dirty="0"/>
                <a:t>11</a:t>
              </a:r>
              <a:r>
                <a:rPr lang="es-ES" b="1" dirty="0"/>
                <a:t>Be</a:t>
              </a:r>
              <a:r>
                <a:rPr lang="en-US" b="1" dirty="0"/>
                <a:t> </a:t>
              </a:r>
            </a:p>
            <a:p>
              <a:pPr algn="ctr"/>
              <a:r>
                <a:rPr lang="en-US" dirty="0"/>
                <a:t>with </a:t>
              </a:r>
              <a:r>
                <a:rPr lang="en-US" b="1" dirty="0" err="1"/>
                <a:t>Ti</a:t>
              </a:r>
              <a:endParaRPr lang="en-GB" b="1" dirty="0"/>
            </a:p>
          </p:txBody>
        </p: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B84A93BF-638C-4B7F-91FD-609157263C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4292" y="4363362"/>
              <a:ext cx="1101292" cy="606943"/>
            </a:xfrm>
            <a:prstGeom prst="straightConnector1">
              <a:avLst/>
            </a:prstGeom>
            <a:ln w="730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EFD717BD-78F1-47A6-B409-2FCEBF7B32DC}"/>
                </a:ext>
              </a:extLst>
            </p:cNvPr>
            <p:cNvSpPr/>
            <p:nvPr/>
          </p:nvSpPr>
          <p:spPr>
            <a:xfrm rot="19809872">
              <a:off x="1165120" y="3942182"/>
              <a:ext cx="16220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Ti</a:t>
              </a:r>
              <a:r>
                <a:rPr lang="en-US" b="1" dirty="0"/>
                <a:t> Contribution</a:t>
              </a:r>
              <a:endParaRPr lang="en-GB" b="1" dirty="0"/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86955C3-B0E2-4C67-BBAA-EDF071695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22" y="1805075"/>
            <a:ext cx="4004458" cy="1992982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20D38C47-2DE7-41B0-910C-EE5223929DED}"/>
              </a:ext>
            </a:extLst>
          </p:cNvPr>
          <p:cNvSpPr/>
          <p:nvPr/>
        </p:nvSpPr>
        <p:spPr>
          <a:xfrm>
            <a:off x="10669237" y="2347705"/>
            <a:ext cx="466361" cy="501506"/>
          </a:xfrm>
          <a:prstGeom prst="ellipse">
            <a:avLst/>
          </a:prstGeom>
          <a:noFill/>
          <a:ln w="63500">
            <a:solidFill>
              <a:srgbClr val="A7E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370B24E3-9DC3-4B72-A373-BBE9D3394F9E}"/>
                  </a:ext>
                </a:extLst>
              </p:cNvPr>
              <p:cNvSpPr/>
              <p:nvPr/>
            </p:nvSpPr>
            <p:spPr>
              <a:xfrm>
                <a:off x="243720" y="1694993"/>
                <a:ext cx="74982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Before studying the main reaction, it is necessary to understand how this </a:t>
                </a:r>
                <a:r>
                  <a:rPr lang="en-GB" sz="2000" b="1" baseline="30000" dirty="0"/>
                  <a:t>22</a:t>
                </a:r>
                <a:r>
                  <a:rPr lang="es-ES" sz="2000" b="1" dirty="0"/>
                  <a:t>Ne</a:t>
                </a:r>
                <a:r>
                  <a:rPr lang="en-US" sz="2000" b="1" dirty="0"/>
                  <a:t> contaminant </a:t>
                </a:r>
                <a:r>
                  <a:rPr lang="en-US" sz="2000" dirty="0"/>
                  <a:t>affects the reactions induced by the </a:t>
                </a:r>
                <a:r>
                  <a:rPr lang="en-GB" sz="2000" baseline="30000" dirty="0"/>
                  <a:t>11</a:t>
                </a:r>
                <a:r>
                  <a:rPr lang="es-ES" sz="2000" dirty="0"/>
                  <a:t>Be</a:t>
                </a:r>
                <a:r>
                  <a:rPr lang="en-US" sz="2000" dirty="0"/>
                  <a:t> beam.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We changed to a </a:t>
                </a:r>
                <a:r>
                  <a:rPr lang="en-US" sz="2000" b="1" dirty="0"/>
                  <a:t>secondary target a </a:t>
                </a:r>
                <a14:m>
                  <m:oMath xmlns:m="http://schemas.openxmlformats.org/officeDocument/2006/math">
                    <m:r>
                      <a:rPr lang="es-ES" sz="2000" b="1" i="1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es-E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dirty="0"/>
                  <a:t> foil 15 </a:t>
                </a:r>
                <a:r>
                  <a:rPr lang="el-GR" sz="2000" dirty="0"/>
                  <a:t>μ</a:t>
                </a:r>
                <a:r>
                  <a:rPr lang="es-ES" sz="2000" dirty="0"/>
                  <a:t>m </a:t>
                </a:r>
                <a:r>
                  <a:rPr lang="es-ES" sz="2000" dirty="0" err="1"/>
                  <a:t>thick</a:t>
                </a:r>
                <a:r>
                  <a:rPr lang="es-ES" sz="2000" dirty="0"/>
                  <a:t> (1mg/cm</a:t>
                </a:r>
                <a:r>
                  <a:rPr lang="en-GB" sz="2000" baseline="30000" dirty="0"/>
                  <a:t>2</a:t>
                </a:r>
                <a:r>
                  <a:rPr lang="es-ES" sz="2000" dirty="0"/>
                  <a:t>) </a:t>
                </a:r>
                <a:r>
                  <a:rPr lang="es-ES" sz="2000" dirty="0" err="1"/>
                  <a:t>with</a:t>
                </a:r>
                <a:r>
                  <a:rPr lang="es-ES" sz="2000" dirty="0"/>
                  <a:t> a </a:t>
                </a:r>
                <a:r>
                  <a:rPr lang="es-ES" sz="2000" dirty="0" err="1"/>
                  <a:t>proportion</a:t>
                </a:r>
                <a:r>
                  <a:rPr lang="es-ES" sz="2000" dirty="0"/>
                  <a:t> </a:t>
                </a:r>
                <a:r>
                  <a:rPr lang="es-ES" sz="2000" dirty="0" err="1"/>
                  <a:t>of</a:t>
                </a:r>
                <a:r>
                  <a:rPr lang="es-E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𝑪</m:t>
                        </m:r>
                      </m:sub>
                    </m:sSub>
                    <m:r>
                      <a:rPr lang="es-ES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2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s-ES" sz="2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ES" sz="2000" b="1" i="1">
                        <a:latin typeface="Cambria Math" panose="02040503050406030204" pitchFamily="18" charset="0"/>
                      </a:rPr>
                      <m:t>𝟓𝟑</m:t>
                    </m:r>
                    <m:sSub>
                      <m:sSubPr>
                        <m:ctrlPr>
                          <a:rPr lang="es-E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sz="2000" dirty="0"/>
                  <a:t>. There is also </a:t>
                </a:r>
                <a:r>
                  <a:rPr lang="en-US" sz="2000" b="1" dirty="0"/>
                  <a:t>a proton contamination</a:t>
                </a:r>
                <a:r>
                  <a:rPr lang="en-US" sz="2000" dirty="0"/>
                  <a:t> in the target corresponding to a 1%.</a:t>
                </a:r>
              </a:p>
            </p:txBody>
          </p:sp>
        </mc:Choice>
        <mc:Fallback xmlns="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370B24E3-9DC3-4B72-A373-BBE9D3394F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20" y="1694993"/>
                <a:ext cx="7498200" cy="1938992"/>
              </a:xfrm>
              <a:prstGeom prst="rect">
                <a:avLst/>
              </a:prstGeom>
              <a:blipFill>
                <a:blip r:embed="rId3"/>
                <a:stretch>
                  <a:fillRect l="-732" t="-1572" b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upo 51">
            <a:extLst>
              <a:ext uri="{FF2B5EF4-FFF2-40B4-BE49-F238E27FC236}">
                <a16:creationId xmlns:a16="http://schemas.microsoft.com/office/drawing/2014/main" id="{767103B9-1D9C-45C0-9AE6-B82ED7E7968C}"/>
              </a:ext>
            </a:extLst>
          </p:cNvPr>
          <p:cNvGrpSpPr/>
          <p:nvPr/>
        </p:nvGrpSpPr>
        <p:grpSpPr>
          <a:xfrm>
            <a:off x="150216" y="4599127"/>
            <a:ext cx="1747520" cy="1127760"/>
            <a:chOff x="9978633" y="4216717"/>
            <a:chExt cx="1747520" cy="112776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09147310-43CE-425D-A6FD-6DD956D8A2B7}"/>
                </a:ext>
              </a:extLst>
            </p:cNvPr>
            <p:cNvSpPr/>
            <p:nvPr/>
          </p:nvSpPr>
          <p:spPr>
            <a:xfrm>
              <a:off x="9978633" y="4216717"/>
              <a:ext cx="1747520" cy="1127760"/>
            </a:xfrm>
            <a:prstGeom prst="rect">
              <a:avLst/>
            </a:prstGeom>
            <a:solidFill>
              <a:schemeClr val="tx2">
                <a:lumMod val="50000"/>
                <a:lumOff val="50000"/>
                <a:alpha val="20000"/>
              </a:schemeClr>
            </a:solidFill>
            <a:ln w="762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DFD81C51-51A8-40CA-9C4B-59EBC8A58B51}"/>
                </a:ext>
              </a:extLst>
            </p:cNvPr>
            <p:cNvSpPr/>
            <p:nvPr/>
          </p:nvSpPr>
          <p:spPr>
            <a:xfrm>
              <a:off x="10145167" y="4457431"/>
              <a:ext cx="13309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Study </a:t>
              </a:r>
              <a:r>
                <a:rPr lang="es-ES" b="1" baseline="30000" dirty="0"/>
                <a:t>11</a:t>
              </a:r>
              <a:r>
                <a:rPr lang="es-ES" b="1" dirty="0"/>
                <a:t>Be</a:t>
              </a:r>
              <a:r>
                <a:rPr lang="en-US" b="1" dirty="0"/>
                <a:t> w</a:t>
              </a:r>
              <a:r>
                <a:rPr lang="en-US" dirty="0"/>
                <a:t>ith </a:t>
              </a:r>
              <a:r>
                <a:rPr lang="es-ES" b="1" baseline="30000" dirty="0"/>
                <a:t>3</a:t>
              </a:r>
              <a:r>
                <a:rPr lang="es-ES" b="1" dirty="0"/>
                <a:t>H</a:t>
              </a:r>
              <a:endParaRPr lang="en-GB" b="1" dirty="0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CB273B67-B2BF-441E-9C84-D21CC155C10A}"/>
              </a:ext>
            </a:extLst>
          </p:cNvPr>
          <p:cNvGrpSpPr/>
          <p:nvPr/>
        </p:nvGrpSpPr>
        <p:grpSpPr>
          <a:xfrm>
            <a:off x="9401660" y="3856276"/>
            <a:ext cx="2446012" cy="2439337"/>
            <a:chOff x="9401660" y="3856276"/>
            <a:chExt cx="2446012" cy="2439337"/>
          </a:xfrm>
        </p:grpSpPr>
        <p:grpSp>
          <p:nvGrpSpPr>
            <p:cNvPr id="65" name="Grupo 64">
              <a:extLst>
                <a:ext uri="{FF2B5EF4-FFF2-40B4-BE49-F238E27FC236}">
                  <a16:creationId xmlns:a16="http://schemas.microsoft.com/office/drawing/2014/main" id="{CA685BCA-AB50-4693-AE8A-80EEE2CFC17B}"/>
                </a:ext>
              </a:extLst>
            </p:cNvPr>
            <p:cNvGrpSpPr/>
            <p:nvPr/>
          </p:nvGrpSpPr>
          <p:grpSpPr>
            <a:xfrm>
              <a:off x="9401660" y="3965445"/>
              <a:ext cx="2446012" cy="2330168"/>
              <a:chOff x="104752" y="2503844"/>
              <a:chExt cx="2551677" cy="2330168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4245558D-62C4-4DB5-A597-0A4DA8E682C0}"/>
                  </a:ext>
                </a:extLst>
              </p:cNvPr>
              <p:cNvSpPr/>
              <p:nvPr/>
            </p:nvSpPr>
            <p:spPr>
              <a:xfrm>
                <a:off x="104752" y="3728719"/>
                <a:ext cx="1724048" cy="1105293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  <a:alpha val="20000"/>
                </a:schemeClr>
              </a:solidFill>
              <a:ln w="762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1AB5E1CD-D1C9-443B-84BF-90FB0AA37BE5}"/>
                  </a:ext>
                </a:extLst>
              </p:cNvPr>
              <p:cNvSpPr/>
              <p:nvPr/>
            </p:nvSpPr>
            <p:spPr>
              <a:xfrm rot="5400000">
                <a:off x="1284264" y="3201757"/>
                <a:ext cx="2070077" cy="674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/>
                  <a:t>Big Statistics </a:t>
                </a:r>
              </a:p>
              <a:p>
                <a:pPr algn="ctr"/>
                <a:r>
                  <a:rPr lang="en-US" b="1" baseline="30000" dirty="0"/>
                  <a:t>22</a:t>
                </a:r>
                <a:r>
                  <a:rPr lang="en-US" b="1" dirty="0"/>
                  <a:t>Ne Contamination</a:t>
                </a:r>
                <a:endParaRPr lang="en-GB" b="1" dirty="0"/>
              </a:p>
            </p:txBody>
          </p:sp>
          <p:cxnSp>
            <p:nvCxnSpPr>
              <p:cNvPr id="6" name="Conector recto de flecha 5">
                <a:extLst>
                  <a:ext uri="{FF2B5EF4-FFF2-40B4-BE49-F238E27FC236}">
                    <a16:creationId xmlns:a16="http://schemas.microsoft.com/office/drawing/2014/main" id="{1CB92DBE-140C-4CA2-A442-9AE47340377A}"/>
                  </a:ext>
                </a:extLst>
              </p:cNvPr>
              <p:cNvCxnSpPr>
                <a:cxnSpLocks/>
                <a:endCxn id="23" idx="2"/>
              </p:cNvCxnSpPr>
              <p:nvPr/>
            </p:nvCxnSpPr>
            <p:spPr>
              <a:xfrm flipV="1">
                <a:off x="935146" y="3250915"/>
                <a:ext cx="0" cy="627846"/>
              </a:xfrm>
              <a:prstGeom prst="straightConnector1">
                <a:avLst/>
              </a:prstGeom>
              <a:ln w="7302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ángulo 15">
                    <a:extLst>
                      <a:ext uri="{FF2B5EF4-FFF2-40B4-BE49-F238E27FC236}">
                        <a16:creationId xmlns:a16="http://schemas.microsoft.com/office/drawing/2014/main" id="{E6C46DFF-8802-47F3-9B65-083386186576}"/>
                      </a:ext>
                    </a:extLst>
                  </p:cNvPr>
                  <p:cNvSpPr/>
                  <p:nvPr/>
                </p:nvSpPr>
                <p:spPr>
                  <a:xfrm>
                    <a:off x="313032" y="3922525"/>
                    <a:ext cx="1330960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dirty="0"/>
                      <a:t>Study </a:t>
                    </a:r>
                    <a:r>
                      <a:rPr lang="en-GB" b="1" baseline="30000" dirty="0"/>
                      <a:t>22</a:t>
                    </a:r>
                    <a:r>
                      <a:rPr lang="es-ES" b="1" dirty="0"/>
                      <a:t>Ne</a:t>
                    </a:r>
                    <a:r>
                      <a:rPr lang="en-US" b="1" dirty="0"/>
                      <a:t> </a:t>
                    </a:r>
                  </a:p>
                  <a:p>
                    <a:r>
                      <a:rPr lang="en-US" dirty="0"/>
                      <a:t>with </a:t>
                    </a:r>
                    <a14:m>
                      <m:oMath xmlns:m="http://schemas.openxmlformats.org/officeDocument/2006/math">
                        <m:r>
                          <a:rPr lang="es-ES" b="1" i="1">
                            <a:latin typeface="Cambria Math" panose="02040503050406030204" pitchFamily="18" charset="0"/>
                          </a:rPr>
                          <m:t>𝑪</m:t>
                        </m:r>
                        <m:sSub>
                          <m:sSubPr>
                            <m:ctrlPr>
                              <a:rPr lang="es-E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s-E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 </a:t>
                    </a:r>
                    <a:endParaRPr lang="en-GB" b="1" dirty="0"/>
                  </a:p>
                </p:txBody>
              </p:sp>
            </mc:Choice>
            <mc:Fallback xmlns="">
              <p:sp>
                <p:nvSpPr>
                  <p:cNvPr id="16" name="Rectángulo 15">
                    <a:extLst>
                      <a:ext uri="{FF2B5EF4-FFF2-40B4-BE49-F238E27FC236}">
                        <a16:creationId xmlns:a16="http://schemas.microsoft.com/office/drawing/2014/main" id="{E6C46DFF-8802-47F3-9B65-08338618657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032" y="3922525"/>
                    <a:ext cx="1330960" cy="64633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653" t="-4717" b="-14151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E56FDAB5-CC95-47F3-90B6-3CAEEC081298}"/>
                </a:ext>
              </a:extLst>
            </p:cNvPr>
            <p:cNvGrpSpPr/>
            <p:nvPr/>
          </p:nvGrpSpPr>
          <p:grpSpPr>
            <a:xfrm>
              <a:off x="9425539" y="3856276"/>
              <a:ext cx="1606814" cy="1144208"/>
              <a:chOff x="4071536" y="3746258"/>
              <a:chExt cx="1747520" cy="113792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6E828571-D372-4591-85E9-D8476CDD41EB}"/>
                  </a:ext>
                </a:extLst>
              </p:cNvPr>
              <p:cNvSpPr/>
              <p:nvPr/>
            </p:nvSpPr>
            <p:spPr>
              <a:xfrm>
                <a:off x="4071536" y="3746258"/>
                <a:ext cx="1747520" cy="113792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  <a:alpha val="20000"/>
                </a:schemeClr>
              </a:solidFill>
              <a:ln w="762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id="{81032B41-1F48-4D42-BB47-E6DBFEF61464}"/>
                      </a:ext>
                    </a:extLst>
                  </p:cNvPr>
                  <p:cNvSpPr/>
                  <p:nvPr/>
                </p:nvSpPr>
                <p:spPr>
                  <a:xfrm>
                    <a:off x="4245798" y="3951461"/>
                    <a:ext cx="1330960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dirty="0"/>
                      <a:t>Study </a:t>
                    </a:r>
                    <a:r>
                      <a:rPr lang="es-ES" b="1" baseline="30000" dirty="0"/>
                      <a:t>11</a:t>
                    </a:r>
                    <a:r>
                      <a:rPr lang="es-ES" b="1" dirty="0"/>
                      <a:t>Be</a:t>
                    </a:r>
                    <a:r>
                      <a:rPr lang="en-US" b="1" dirty="0"/>
                      <a:t> </a:t>
                    </a:r>
                  </a:p>
                  <a:p>
                    <a:r>
                      <a:rPr lang="en-US" dirty="0"/>
                      <a:t>with </a:t>
                    </a:r>
                    <a14:m>
                      <m:oMath xmlns:m="http://schemas.openxmlformats.org/officeDocument/2006/math">
                        <m:r>
                          <a:rPr lang="es-ES" b="1" i="1">
                            <a:latin typeface="Cambria Math" panose="02040503050406030204" pitchFamily="18" charset="0"/>
                          </a:rPr>
                          <m:t>𝑪</m:t>
                        </m:r>
                        <m:sSub>
                          <m:sSubPr>
                            <m:ctrlPr>
                              <a:rPr lang="es-E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s-E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 </a:t>
                    </a:r>
                    <a:endParaRPr lang="en-GB" b="1" dirty="0"/>
                  </a:p>
                </p:txBody>
              </p:sp>
            </mc:Choice>
            <mc:Fallback xmlns="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id="{81032B41-1F48-4D42-BB47-E6DBFEF6146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45798" y="3951461"/>
                    <a:ext cx="1330960" cy="64633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3653" t="-4717" b="-14151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E665B8EE-0DA8-4FF4-B8AB-6575BB18D5F0}"/>
              </a:ext>
            </a:extLst>
          </p:cNvPr>
          <p:cNvGrpSpPr/>
          <p:nvPr/>
        </p:nvGrpSpPr>
        <p:grpSpPr>
          <a:xfrm>
            <a:off x="44679" y="1288128"/>
            <a:ext cx="12187067" cy="421132"/>
            <a:chOff x="44679" y="1288128"/>
            <a:chExt cx="12187067" cy="421132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E97E9FA3-4F2E-49FB-9A47-BE315E186FB3}"/>
                </a:ext>
              </a:extLst>
            </p:cNvPr>
            <p:cNvSpPr/>
            <p:nvPr/>
          </p:nvSpPr>
          <p:spPr>
            <a:xfrm>
              <a:off x="44679" y="1309150"/>
              <a:ext cx="333931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dirty="0"/>
                <a:t>We used </a:t>
              </a:r>
              <a:r>
                <a:rPr lang="en-GB" sz="2000" baseline="30000" dirty="0"/>
                <a:t>22</a:t>
              </a:r>
              <a:r>
                <a:rPr lang="en-GB" sz="2000" dirty="0"/>
                <a:t>Ne as a buffer gas</a:t>
              </a: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BA54C800-EDAF-4F0E-9E5B-0170C931618F}"/>
                </a:ext>
              </a:extLst>
            </p:cNvPr>
            <p:cNvSpPr/>
            <p:nvPr/>
          </p:nvSpPr>
          <p:spPr>
            <a:xfrm>
              <a:off x="3860800" y="1288128"/>
              <a:ext cx="83709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baseline="30000" dirty="0"/>
                <a:t>22</a:t>
              </a:r>
              <a:r>
                <a:rPr lang="en-GB" sz="2000" dirty="0"/>
                <a:t>Ne</a:t>
              </a:r>
              <a:r>
                <a:rPr lang="en-GB" sz="2000" baseline="30000" dirty="0"/>
                <a:t>8+ </a:t>
              </a:r>
              <a:r>
                <a:rPr lang="en-GB" sz="2000" dirty="0"/>
                <a:t>is also accelerated to the experimental chamber (2-10% contamination).</a:t>
              </a:r>
            </a:p>
          </p:txBody>
        </p: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6132D79E-AA97-42CB-AE15-766AF93C1135}"/>
                </a:ext>
              </a:extLst>
            </p:cNvPr>
            <p:cNvCxnSpPr>
              <a:cxnSpLocks/>
            </p:cNvCxnSpPr>
            <p:nvPr/>
          </p:nvCxnSpPr>
          <p:spPr>
            <a:xfrm>
              <a:off x="3132014" y="1532820"/>
              <a:ext cx="808525" cy="0"/>
            </a:xfrm>
            <a:prstGeom prst="straightConnector1">
              <a:avLst/>
            </a:prstGeom>
            <a:ln w="730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527DF14D-5000-4748-A881-F837A8EC2211}"/>
              </a:ext>
            </a:extLst>
          </p:cNvPr>
          <p:cNvSpPr/>
          <p:nvPr/>
        </p:nvSpPr>
        <p:spPr>
          <a:xfrm>
            <a:off x="248730" y="988460"/>
            <a:ext cx="9392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err="1"/>
              <a:t>Ti</a:t>
            </a:r>
            <a:r>
              <a:rPr lang="en-GB" sz="2400" b="1" dirty="0"/>
              <a:t> Contamination</a:t>
            </a:r>
            <a:r>
              <a:rPr lang="en-GB" sz="2400" dirty="0"/>
              <a:t> in the </a:t>
            </a:r>
            <a:r>
              <a:rPr lang="en-GB" sz="2400" b="1" baseline="30000" dirty="0"/>
              <a:t>3</a:t>
            </a:r>
            <a:r>
              <a:rPr lang="es-ES" sz="2400" dirty="0"/>
              <a:t>H/Ti </a:t>
            </a:r>
            <a:r>
              <a:rPr lang="es-ES" sz="2400" dirty="0" err="1"/>
              <a:t>foil</a:t>
            </a:r>
            <a:r>
              <a:rPr lang="es-ES" sz="2400" dirty="0"/>
              <a:t> ?? Use a new Ti </a:t>
            </a:r>
            <a:r>
              <a:rPr lang="es-ES" sz="2400" dirty="0" err="1"/>
              <a:t>foil</a:t>
            </a:r>
            <a:r>
              <a:rPr lang="es-ES" sz="2400" dirty="0"/>
              <a:t> as a target.  </a:t>
            </a:r>
          </a:p>
          <a:p>
            <a:r>
              <a:rPr lang="en-GB" sz="2400" dirty="0"/>
              <a:t> 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9FAFF90-3DD2-4381-B30D-5D77C5E0B7E9}"/>
              </a:ext>
            </a:extLst>
          </p:cNvPr>
          <p:cNvGrpSpPr/>
          <p:nvPr/>
        </p:nvGrpSpPr>
        <p:grpSpPr>
          <a:xfrm>
            <a:off x="1239580" y="5067316"/>
            <a:ext cx="3365351" cy="1137920"/>
            <a:chOff x="1239580" y="5067316"/>
            <a:chExt cx="3365351" cy="1137920"/>
          </a:xfrm>
        </p:grpSpPr>
        <p:grpSp>
          <p:nvGrpSpPr>
            <p:cNvPr id="62" name="Grupo 61">
              <a:extLst>
                <a:ext uri="{FF2B5EF4-FFF2-40B4-BE49-F238E27FC236}">
                  <a16:creationId xmlns:a16="http://schemas.microsoft.com/office/drawing/2014/main" id="{F10EFDA1-B5C8-4520-BAAA-0DE6F51192FD}"/>
                </a:ext>
              </a:extLst>
            </p:cNvPr>
            <p:cNvGrpSpPr/>
            <p:nvPr/>
          </p:nvGrpSpPr>
          <p:grpSpPr>
            <a:xfrm>
              <a:off x="1641908" y="5067316"/>
              <a:ext cx="2963023" cy="1137920"/>
              <a:chOff x="-5784451" y="4009948"/>
              <a:chExt cx="2963023" cy="113792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907A579D-3A8E-43B8-B471-661A48D67970}"/>
                  </a:ext>
                </a:extLst>
              </p:cNvPr>
              <p:cNvSpPr/>
              <p:nvPr/>
            </p:nvSpPr>
            <p:spPr>
              <a:xfrm>
                <a:off x="-4568948" y="4009948"/>
                <a:ext cx="1747520" cy="113792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  <a:alpha val="20000"/>
                </a:schemeClr>
              </a:solidFill>
              <a:ln w="762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35" name="Conector recto de flecha 34">
                <a:extLst>
                  <a:ext uri="{FF2B5EF4-FFF2-40B4-BE49-F238E27FC236}">
                    <a16:creationId xmlns:a16="http://schemas.microsoft.com/office/drawing/2014/main" id="{0AAECD22-2FA7-4D6D-8FD2-C2A2FC729F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-5784451" y="4181425"/>
                <a:ext cx="1013743" cy="397483"/>
              </a:xfrm>
              <a:prstGeom prst="straightConnector1">
                <a:avLst/>
              </a:prstGeom>
              <a:ln w="7302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3C7C8AF0-3BCE-4D21-901B-1CD45D1BBDD7}"/>
                  </a:ext>
                </a:extLst>
              </p:cNvPr>
              <p:cNvSpPr/>
              <p:nvPr/>
            </p:nvSpPr>
            <p:spPr>
              <a:xfrm>
                <a:off x="-4354833" y="4203971"/>
                <a:ext cx="133096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Study </a:t>
                </a:r>
                <a:r>
                  <a:rPr lang="es-ES" b="1" baseline="30000" dirty="0"/>
                  <a:t>22</a:t>
                </a:r>
                <a:r>
                  <a:rPr lang="es-ES" b="1" dirty="0"/>
                  <a:t>Ne</a:t>
                </a:r>
                <a:r>
                  <a:rPr lang="en-US" b="1" dirty="0"/>
                  <a:t> </a:t>
                </a:r>
              </a:p>
              <a:p>
                <a:pPr algn="ctr"/>
                <a:r>
                  <a:rPr lang="en-US" dirty="0"/>
                  <a:t>with </a:t>
                </a:r>
                <a:r>
                  <a:rPr lang="en-US" b="1" baseline="30000" dirty="0"/>
                  <a:t>3</a:t>
                </a:r>
                <a:r>
                  <a:rPr lang="en-US" b="1" dirty="0"/>
                  <a:t>H</a:t>
                </a:r>
                <a:endParaRPr lang="en-GB" b="1" dirty="0"/>
              </a:p>
            </p:txBody>
          </p:sp>
        </p:grp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C3D67E44-4458-48C1-8E34-5727CB333C2C}"/>
                </a:ext>
              </a:extLst>
            </p:cNvPr>
            <p:cNvSpPr/>
            <p:nvPr/>
          </p:nvSpPr>
          <p:spPr>
            <a:xfrm rot="1190362">
              <a:off x="1239580" y="5542221"/>
              <a:ext cx="17198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Ne Contribution</a:t>
              </a:r>
              <a:endParaRPr lang="en-GB" b="1" dirty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04A01A7-6ABC-45CD-B219-572C3C8A2CB1}"/>
              </a:ext>
            </a:extLst>
          </p:cNvPr>
          <p:cNvGrpSpPr/>
          <p:nvPr/>
        </p:nvGrpSpPr>
        <p:grpSpPr>
          <a:xfrm>
            <a:off x="4221211" y="2133157"/>
            <a:ext cx="21859095" cy="4072079"/>
            <a:chOff x="4221211" y="2133157"/>
            <a:chExt cx="21859095" cy="4072079"/>
          </a:xfrm>
        </p:grpSpPr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6FACFF4D-5DD0-4D98-A1E9-23788601A79C}"/>
                </a:ext>
              </a:extLst>
            </p:cNvPr>
            <p:cNvGrpSpPr/>
            <p:nvPr/>
          </p:nvGrpSpPr>
          <p:grpSpPr>
            <a:xfrm>
              <a:off x="4221211" y="2133157"/>
              <a:ext cx="21859095" cy="4072079"/>
              <a:chOff x="-8005302" y="5250054"/>
              <a:chExt cx="21859095" cy="4072079"/>
            </a:xfrm>
          </p:grpSpPr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04BD8640-4197-4126-8BD0-ECBBFA10CD61}"/>
                  </a:ext>
                </a:extLst>
              </p:cNvPr>
              <p:cNvSpPr/>
              <p:nvPr/>
            </p:nvSpPr>
            <p:spPr>
              <a:xfrm>
                <a:off x="-6083882" y="8184213"/>
                <a:ext cx="1711815" cy="113792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  <a:alpha val="20000"/>
                </a:schemeClr>
              </a:solidFill>
              <a:ln w="762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33" name="Conector recto de flecha 32">
                <a:extLst>
                  <a:ext uri="{FF2B5EF4-FFF2-40B4-BE49-F238E27FC236}">
                    <a16:creationId xmlns:a16="http://schemas.microsoft.com/office/drawing/2014/main" id="{9765C337-5C45-4F95-8434-4889ECBAF9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8005302" y="8750600"/>
                <a:ext cx="1874789" cy="0"/>
              </a:xfrm>
              <a:prstGeom prst="straightConnector1">
                <a:avLst/>
              </a:prstGeom>
              <a:ln w="7302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880545BF-A037-4388-8E0F-5081B98E0153}"/>
                  </a:ext>
                </a:extLst>
              </p:cNvPr>
              <p:cNvSpPr/>
              <p:nvPr/>
            </p:nvSpPr>
            <p:spPr>
              <a:xfrm>
                <a:off x="-6032344" y="8460393"/>
                <a:ext cx="133096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Study </a:t>
                </a:r>
                <a:r>
                  <a:rPr lang="es-ES" b="1" baseline="30000" dirty="0"/>
                  <a:t>22</a:t>
                </a:r>
                <a:r>
                  <a:rPr lang="es-ES" b="1" dirty="0"/>
                  <a:t>Ne</a:t>
                </a:r>
                <a:r>
                  <a:rPr lang="en-US" b="1" dirty="0"/>
                  <a:t> </a:t>
                </a:r>
              </a:p>
              <a:p>
                <a:pPr algn="ctr"/>
                <a:r>
                  <a:rPr lang="en-US" dirty="0"/>
                  <a:t>with </a:t>
                </a:r>
                <a:r>
                  <a:rPr lang="en-US" b="1" dirty="0" err="1"/>
                  <a:t>Ti</a:t>
                </a:r>
                <a:endParaRPr lang="en-GB" b="1" dirty="0"/>
              </a:p>
            </p:txBody>
          </p:sp>
          <p:sp>
            <p:nvSpPr>
              <p:cNvPr id="47" name="Rectángulo 46">
                <a:extLst>
                  <a:ext uri="{FF2B5EF4-FFF2-40B4-BE49-F238E27FC236}">
                    <a16:creationId xmlns:a16="http://schemas.microsoft.com/office/drawing/2014/main" id="{2E77D631-6960-440E-93C4-7DD8C9CFE4F0}"/>
                  </a:ext>
                </a:extLst>
              </p:cNvPr>
              <p:cNvSpPr/>
              <p:nvPr/>
            </p:nvSpPr>
            <p:spPr>
              <a:xfrm>
                <a:off x="12231746" y="5250054"/>
                <a:ext cx="162204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/>
                  <a:t>Low Statistics </a:t>
                </a:r>
              </a:p>
              <a:p>
                <a:pPr algn="ctr"/>
                <a:r>
                  <a:rPr lang="en-US" b="1" dirty="0" err="1"/>
                  <a:t>Ti</a:t>
                </a:r>
                <a:r>
                  <a:rPr lang="en-US" b="1" dirty="0"/>
                  <a:t> Contribution</a:t>
                </a:r>
              </a:p>
            </p:txBody>
          </p:sp>
        </p:grp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9A8FE677-0E25-443E-9655-9AD1E8F7ACD3}"/>
                </a:ext>
              </a:extLst>
            </p:cNvPr>
            <p:cNvSpPr/>
            <p:nvPr/>
          </p:nvSpPr>
          <p:spPr>
            <a:xfrm>
              <a:off x="4560283" y="5155696"/>
              <a:ext cx="162204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err="1"/>
                <a:t>Ti</a:t>
              </a:r>
              <a:r>
                <a:rPr lang="en-US" b="1" dirty="0"/>
                <a:t> Contribution</a:t>
              </a:r>
              <a:endParaRPr lang="en-GB" b="1" dirty="0"/>
            </a:p>
          </p:txBody>
        </p:sp>
      </p:grpSp>
      <p:sp>
        <p:nvSpPr>
          <p:cNvPr id="54" name="Elipse 53">
            <a:extLst>
              <a:ext uri="{FF2B5EF4-FFF2-40B4-BE49-F238E27FC236}">
                <a16:creationId xmlns:a16="http://schemas.microsoft.com/office/drawing/2014/main" id="{D7CD2AD0-6B30-44F9-90BC-BC17FC6D722F}"/>
              </a:ext>
            </a:extLst>
          </p:cNvPr>
          <p:cNvSpPr/>
          <p:nvPr/>
        </p:nvSpPr>
        <p:spPr>
          <a:xfrm>
            <a:off x="1478604" y="4768477"/>
            <a:ext cx="6462818" cy="1603140"/>
          </a:xfrm>
          <a:prstGeom prst="ellipse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5DB2DFF-B3F6-413E-9A60-47117257B033}"/>
              </a:ext>
            </a:extLst>
          </p:cNvPr>
          <p:cNvSpPr/>
          <p:nvPr/>
        </p:nvSpPr>
        <p:spPr>
          <a:xfrm rot="563958">
            <a:off x="4451523" y="4488728"/>
            <a:ext cx="5034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Hard with the 3H target, will need a lot of statistics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46EAA3C-6369-4599-A71C-AF8FFE60BF7E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421ACBC8-AF45-47FF-8607-BE1B69B1C0C9}"/>
              </a:ext>
            </a:extLst>
          </p:cNvPr>
          <p:cNvSpPr/>
          <p:nvPr/>
        </p:nvSpPr>
        <p:spPr>
          <a:xfrm>
            <a:off x="10239237" y="2376815"/>
            <a:ext cx="466361" cy="501506"/>
          </a:xfrm>
          <a:prstGeom prst="ellipse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ítulo 29">
            <a:extLst>
              <a:ext uri="{FF2B5EF4-FFF2-40B4-BE49-F238E27FC236}">
                <a16:creationId xmlns:a16="http://schemas.microsoft.com/office/drawing/2014/main" id="{B73C70E6-FC6A-4560-80EE-04662EFC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IS690 Preliminaries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91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uiExpand="1" build="p"/>
      <p:bldP spid="4" grpId="0"/>
      <p:bldP spid="54" grpId="0" animBg="1"/>
      <p:bldP spid="22" grpId="0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98BF1-44C7-46D9-BD4C-DF0F558BE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baseline="30000" dirty="0"/>
              <a:t>22</a:t>
            </a:r>
            <a:r>
              <a:rPr lang="en-GB" b="1" dirty="0"/>
              <a:t>Ne elastic scattering on </a:t>
            </a:r>
            <a:r>
              <a:rPr lang="en-GB" b="1" baseline="30000" dirty="0"/>
              <a:t>48</a:t>
            </a:r>
            <a:r>
              <a:rPr lang="en-GB" b="1" dirty="0"/>
              <a:t>Ti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84AF3E-1DAD-4873-9884-EE166112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546" y="0"/>
            <a:ext cx="2152454" cy="91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6074F-7F08-48AA-A0B1-51BE2E1E01AE}"/>
              </a:ext>
            </a:extLst>
          </p:cNvPr>
          <p:cNvSpPr txBox="1"/>
          <p:nvPr/>
        </p:nvSpPr>
        <p:spPr>
          <a:xfrm>
            <a:off x="802247" y="1177972"/>
            <a:ext cx="5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Idea: </a:t>
            </a:r>
            <a:r>
              <a:rPr lang="en-GB" dirty="0"/>
              <a:t>Use the stable beam to optimize the S3 angles by studying the </a:t>
            </a:r>
            <a:r>
              <a:rPr lang="en-GB" baseline="30000" dirty="0"/>
              <a:t>22</a:t>
            </a:r>
            <a:r>
              <a:rPr lang="en-GB" dirty="0"/>
              <a:t>Ne -&gt; </a:t>
            </a:r>
            <a:r>
              <a:rPr lang="en-GB" baseline="30000" dirty="0"/>
              <a:t>48</a:t>
            </a:r>
            <a:r>
              <a:rPr lang="en-GB" dirty="0"/>
              <a:t>Ti elastic scattering.</a:t>
            </a:r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E3D2A149-4456-0EC3-EE18-1D7B9ADEE342}"/>
              </a:ext>
            </a:extLst>
          </p:cNvPr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C20880-C48E-4E16-9609-9CA989B68CC9}" type="slidenum">
              <a:rPr lang="en-US" sz="1200" b="0" strike="noStrike" spc="-1" smtClean="0">
                <a:solidFill>
                  <a:schemeClr val="lt2"/>
                </a:solidFill>
                <a:latin typeface="Aptos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5DBD92E-D276-4C68-B91F-6493EB68E9C3}"/>
              </a:ext>
            </a:extLst>
          </p:cNvPr>
          <p:cNvGrpSpPr/>
          <p:nvPr/>
        </p:nvGrpSpPr>
        <p:grpSpPr>
          <a:xfrm>
            <a:off x="593888" y="1932334"/>
            <a:ext cx="5238040" cy="3480937"/>
            <a:chOff x="300315" y="1875513"/>
            <a:chExt cx="5238040" cy="3480937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495982E8-A347-42EE-AFF1-74A766438190}"/>
                </a:ext>
              </a:extLst>
            </p:cNvPr>
            <p:cNvGrpSpPr/>
            <p:nvPr/>
          </p:nvGrpSpPr>
          <p:grpSpPr>
            <a:xfrm>
              <a:off x="694455" y="1875513"/>
              <a:ext cx="4843900" cy="3480937"/>
              <a:chOff x="694455" y="1875513"/>
              <a:chExt cx="4843900" cy="3480937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E9582D72-45CA-465F-9790-5856F09E0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4455" y="1875513"/>
                <a:ext cx="4843900" cy="3202772"/>
              </a:xfrm>
              <a:prstGeom prst="rect">
                <a:avLst/>
              </a:prstGeom>
            </p:spPr>
          </p:pic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19911F67-8100-4459-9491-6989DFE6A361}"/>
                  </a:ext>
                </a:extLst>
              </p:cNvPr>
              <p:cNvSpPr/>
              <p:nvPr/>
            </p:nvSpPr>
            <p:spPr>
              <a:xfrm>
                <a:off x="1654010" y="4987118"/>
                <a:ext cx="30412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Ring </a:t>
                </a:r>
                <a:r>
                  <a:rPr lang="en-US" b="1" dirty="0"/>
                  <a:t>θ ≈ 11,5°</a:t>
                </a:r>
                <a:r>
                  <a:rPr lang="en-GB" dirty="0"/>
                  <a:t> S3-dE Spectrum</a:t>
                </a: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A1610AC8-F0BB-42FF-9FCD-E5EB66026DF9}"/>
                  </a:ext>
                </a:extLst>
              </p:cNvPr>
              <p:cNvSpPr/>
              <p:nvPr/>
            </p:nvSpPr>
            <p:spPr>
              <a:xfrm>
                <a:off x="3942189" y="2527245"/>
                <a:ext cx="12282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baseline="30000" dirty="0"/>
                  <a:t>22</a:t>
                </a:r>
                <a:r>
                  <a:rPr lang="en-GB" b="1" dirty="0"/>
                  <a:t>Ne -&gt;</a:t>
                </a:r>
                <a:r>
                  <a:rPr lang="en-GB" b="1" baseline="30000" dirty="0"/>
                  <a:t>48</a:t>
                </a:r>
                <a:r>
                  <a:rPr lang="en-GB" b="1" dirty="0"/>
                  <a:t>Ti </a:t>
                </a:r>
              </a:p>
            </p:txBody>
          </p:sp>
        </p:grp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9735930A-BFF3-44A0-81CE-26976751DD1D}"/>
                </a:ext>
              </a:extLst>
            </p:cNvPr>
            <p:cNvSpPr/>
            <p:nvPr/>
          </p:nvSpPr>
          <p:spPr>
            <a:xfrm rot="16200000">
              <a:off x="-451375" y="3091120"/>
              <a:ext cx="187271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/>
                <a:t>Counts / 80 keV</a:t>
              </a:r>
              <a:endParaRPr lang="en-GB" dirty="0"/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F474ED66-5A46-4301-AB8B-7561EBA72185}"/>
              </a:ext>
            </a:extLst>
          </p:cNvPr>
          <p:cNvGrpSpPr/>
          <p:nvPr/>
        </p:nvGrpSpPr>
        <p:grpSpPr>
          <a:xfrm>
            <a:off x="6634490" y="1083240"/>
            <a:ext cx="5979391" cy="2958895"/>
            <a:chOff x="7427315" y="1083240"/>
            <a:chExt cx="6159282" cy="2958895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BBAF6D06-3B88-42BE-8C27-6D68D7848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99664" y="1083240"/>
              <a:ext cx="4284856" cy="2691595"/>
            </a:xfrm>
            <a:prstGeom prst="rect">
              <a:avLst/>
            </a:prstGeom>
          </p:spPr>
        </p:pic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1D322465-2004-4B5D-B215-AF4FD6874189}"/>
                </a:ext>
              </a:extLst>
            </p:cNvPr>
            <p:cNvSpPr/>
            <p:nvPr/>
          </p:nvSpPr>
          <p:spPr>
            <a:xfrm>
              <a:off x="10388618" y="1350540"/>
              <a:ext cx="20905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Grazing angle = 19º</a:t>
              </a:r>
            </a:p>
          </p:txBody>
        </p:sp>
        <p:sp>
          <p:nvSpPr>
            <p:cNvPr id="24" name="Arco 23">
              <a:extLst>
                <a:ext uri="{FF2B5EF4-FFF2-40B4-BE49-F238E27FC236}">
                  <a16:creationId xmlns:a16="http://schemas.microsoft.com/office/drawing/2014/main" id="{06012E94-D887-42EF-9CFB-B0AF6D539F80}"/>
                </a:ext>
              </a:extLst>
            </p:cNvPr>
            <p:cNvSpPr/>
            <p:nvPr/>
          </p:nvSpPr>
          <p:spPr>
            <a:xfrm rot="9196571">
              <a:off x="8816882" y="1191758"/>
              <a:ext cx="4769715" cy="249735"/>
            </a:xfrm>
            <a:prstGeom prst="arc">
              <a:avLst>
                <a:gd name="adj1" fmla="val 20851398"/>
                <a:gd name="adj2" fmla="val 21396378"/>
              </a:avLst>
            </a:prstGeom>
            <a:ln w="50800">
              <a:solidFill>
                <a:srgbClr val="FF0000"/>
              </a:solidFill>
              <a:headEnd type="none" w="lg" len="lg"/>
              <a:tailEnd type="stealth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93F6E6-E655-487B-A13E-BF94962C494E}"/>
                </a:ext>
              </a:extLst>
            </p:cNvPr>
            <p:cNvSpPr/>
            <p:nvPr/>
          </p:nvSpPr>
          <p:spPr>
            <a:xfrm rot="16200000">
              <a:off x="6818238" y="2315936"/>
              <a:ext cx="15874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/>
                <a:t>(d</a:t>
              </a:r>
              <a:r>
                <a:rPr lang="el-GR" b="1" dirty="0"/>
                <a:t>σ</a:t>
              </a:r>
              <a:r>
                <a:rPr lang="es-ES" b="1" dirty="0"/>
                <a:t>/d</a:t>
              </a:r>
              <a:r>
                <a:rPr lang="el-GR" b="1" dirty="0"/>
                <a:t>Ω</a:t>
              </a:r>
              <a:r>
                <a:rPr lang="es-ES" b="1" dirty="0"/>
                <a:t>) </a:t>
              </a:r>
              <a:r>
                <a:rPr lang="es-ES" b="1" dirty="0" err="1"/>
                <a:t>mb</a:t>
              </a:r>
              <a:r>
                <a:rPr lang="es-ES" b="1" dirty="0"/>
                <a:t>/sr</a:t>
              </a:r>
              <a:endParaRPr lang="en-GB" dirty="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E4C3B4E6-D46A-45EF-B793-E384C4D622AB}"/>
                </a:ext>
              </a:extLst>
            </p:cNvPr>
            <p:cNvSpPr/>
            <p:nvPr/>
          </p:nvSpPr>
          <p:spPr>
            <a:xfrm>
              <a:off x="9653712" y="3672803"/>
              <a:ext cx="8306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/>
                <a:t>Θ</a:t>
              </a:r>
              <a:r>
                <a:rPr lang="en-US" b="1" dirty="0"/>
                <a:t> (lab)</a:t>
              </a:r>
              <a:endParaRPr lang="en-GB" dirty="0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594E56FD-1F7A-4F12-AE64-CFF08A0BAC1B}"/>
                </a:ext>
              </a:extLst>
            </p:cNvPr>
            <p:cNvSpPr/>
            <p:nvPr/>
          </p:nvSpPr>
          <p:spPr>
            <a:xfrm>
              <a:off x="8352710" y="2770394"/>
              <a:ext cx="215954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Rutherford</a:t>
              </a:r>
              <a:endParaRPr lang="en-GB" b="1" dirty="0">
                <a:solidFill>
                  <a:srgbClr val="00B0F0"/>
                </a:solidFill>
              </a:endParaRPr>
            </a:p>
            <a:p>
              <a:r>
                <a:rPr lang="en-GB" b="1" dirty="0">
                  <a:solidFill>
                    <a:srgbClr val="00B0F0"/>
                  </a:solidFill>
                </a:rPr>
                <a:t>Experimental Points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FF80EB48-6757-4E34-9D17-2E0014C5AE07}"/>
              </a:ext>
            </a:extLst>
          </p:cNvPr>
          <p:cNvGrpSpPr/>
          <p:nvPr/>
        </p:nvGrpSpPr>
        <p:grpSpPr>
          <a:xfrm>
            <a:off x="6730018" y="4042135"/>
            <a:ext cx="4474677" cy="2805144"/>
            <a:chOff x="6308137" y="4029803"/>
            <a:chExt cx="4474677" cy="2805144"/>
          </a:xfrm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555DD385-96D7-49FE-A36B-F7DEB8168EA7}"/>
                </a:ext>
              </a:extLst>
            </p:cNvPr>
            <p:cNvSpPr/>
            <p:nvPr/>
          </p:nvSpPr>
          <p:spPr>
            <a:xfrm>
              <a:off x="8383887" y="6465615"/>
              <a:ext cx="8835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solidFill>
                    <a:schemeClr val="bg1"/>
                  </a:solidFill>
                </a:rPr>
                <a:t>Θ</a:t>
              </a:r>
              <a:r>
                <a:rPr lang="en-US" b="1" dirty="0">
                  <a:solidFill>
                    <a:schemeClr val="bg1"/>
                  </a:solidFill>
                </a:rPr>
                <a:t> (lab) 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42D62691-827B-4155-A54C-E70AE29973CC}"/>
                </a:ext>
              </a:extLst>
            </p:cNvPr>
            <p:cNvGrpSpPr/>
            <p:nvPr/>
          </p:nvGrpSpPr>
          <p:grpSpPr>
            <a:xfrm>
              <a:off x="6308137" y="4029803"/>
              <a:ext cx="4474677" cy="2415749"/>
              <a:chOff x="6308137" y="4029803"/>
              <a:chExt cx="4474677" cy="2415749"/>
            </a:xfrm>
          </p:grpSpPr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9F0EC4E3-E543-4F76-B437-BAC247BBA857}"/>
                  </a:ext>
                </a:extLst>
              </p:cNvPr>
              <p:cNvSpPr/>
              <p:nvPr/>
            </p:nvSpPr>
            <p:spPr>
              <a:xfrm rot="16200000">
                <a:off x="5398593" y="5053011"/>
                <a:ext cx="21884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b="1" dirty="0"/>
                  <a:t>(d</a:t>
                </a:r>
                <a:r>
                  <a:rPr lang="el-GR" b="1" dirty="0"/>
                  <a:t>σ</a:t>
                </a:r>
                <a:r>
                  <a:rPr lang="es-ES" b="1" dirty="0"/>
                  <a:t>/d</a:t>
                </a:r>
                <a:r>
                  <a:rPr lang="el-GR" b="1" dirty="0"/>
                  <a:t>Ω</a:t>
                </a:r>
                <a:r>
                  <a:rPr lang="es-ES" b="1" dirty="0"/>
                  <a:t>)/</a:t>
                </a:r>
                <a:r>
                  <a:rPr lang="en-GB" b="1" dirty="0"/>
                  <a:t>(d</a:t>
                </a:r>
                <a:r>
                  <a:rPr lang="el-GR" b="1" dirty="0"/>
                  <a:t>σ</a:t>
                </a:r>
                <a:r>
                  <a:rPr lang="es-ES" b="1" dirty="0"/>
                  <a:t>/d</a:t>
                </a:r>
                <a:r>
                  <a:rPr lang="el-GR" b="1" dirty="0"/>
                  <a:t>Ω</a:t>
                </a:r>
                <a:r>
                  <a:rPr lang="es-ES" b="1" dirty="0"/>
                  <a:t>)</a:t>
                </a:r>
                <a:r>
                  <a:rPr lang="es-ES" b="1" baseline="-25000" dirty="0"/>
                  <a:t>Ruth</a:t>
                </a:r>
                <a:endParaRPr lang="en-GB" baseline="-25000" dirty="0"/>
              </a:p>
            </p:txBody>
          </p:sp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B25BB60F-BD73-45ED-89DB-C3DD8B263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04829" y="4029803"/>
                <a:ext cx="3977985" cy="241574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768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1771</Words>
  <Application>Microsoft Office PowerPoint</Application>
  <PresentationFormat>Panorámica</PresentationFormat>
  <Paragraphs>343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Aptos</vt:lpstr>
      <vt:lpstr>Aptos Display</vt:lpstr>
      <vt:lpstr>Arial</vt:lpstr>
      <vt:lpstr>Bookman Old Style</vt:lpstr>
      <vt:lpstr>Calibri</vt:lpstr>
      <vt:lpstr>Calibri Light</vt:lpstr>
      <vt:lpstr>Cambria Math</vt:lpstr>
      <vt:lpstr>inherit</vt:lpstr>
      <vt:lpstr>Times New Roman</vt:lpstr>
      <vt:lpstr>Wingdings</vt:lpstr>
      <vt:lpstr>Tema de Office</vt:lpstr>
      <vt:lpstr>Exploring 13Be resonances with two-neutron transfer in inverse kinematics</vt:lpstr>
      <vt:lpstr>Light nuclei: a laboratory of quantum mechanics </vt:lpstr>
      <vt:lpstr>The case of 13Be</vt:lpstr>
      <vt:lpstr>IS690-Experiment</vt:lpstr>
      <vt:lpstr>The Scattering Experiment Chamber</vt:lpstr>
      <vt:lpstr>IS690 Experimental Setup @ SEC</vt:lpstr>
      <vt:lpstr>IS690 Experimental Setup @ SEC</vt:lpstr>
      <vt:lpstr>IS690 Preliminaries</vt:lpstr>
      <vt:lpstr>22Ne elastic scattering on 48Ti</vt:lpstr>
      <vt:lpstr>Improving Pentagon geometry: 22Ne(d,d)22Ne* </vt:lpstr>
      <vt:lpstr>Improving Pentagon geometry: 22Ne(d,d)22Ne* </vt:lpstr>
      <vt:lpstr>11Be + CD_2</vt:lpstr>
      <vt:lpstr>11Be(d,d)11Be*</vt:lpstr>
      <vt:lpstr>11Be(d,d)11Be*</vt:lpstr>
      <vt:lpstr>11Be(d,d)11Be*</vt:lpstr>
      <vt:lpstr>11Be(d,p)12Be* </vt:lpstr>
      <vt:lpstr>11Be(d,p)12Be* </vt:lpstr>
      <vt:lpstr>11Be(t,t)11Be* </vt:lpstr>
      <vt:lpstr>11Be(t,p) 13Be*</vt:lpstr>
      <vt:lpstr>11Be(t,p) 13Be*</vt:lpstr>
      <vt:lpstr>Summary &amp; Outlooks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Scattering Experiment Chamber and the Study of Exotic Nuclei: The Case of 13Be</dc:title>
  <dc:creator>Sebastián Gómez García</dc:creator>
  <cp:lastModifiedBy>Sebastián Gómez García</cp:lastModifiedBy>
  <cp:revision>18</cp:revision>
  <dcterms:created xsi:type="dcterms:W3CDTF">2026-08-31T21:41:50Z</dcterms:created>
  <dcterms:modified xsi:type="dcterms:W3CDTF">2026-09-01T22:45:20Z</dcterms:modified>
</cp:coreProperties>
</file>