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11" r:id="rId2"/>
    <p:sldId id="312" r:id="rId3"/>
    <p:sldId id="260" r:id="rId4"/>
    <p:sldId id="302" r:id="rId5"/>
    <p:sldId id="257" r:id="rId6"/>
    <p:sldId id="310" r:id="rId7"/>
    <p:sldId id="258" r:id="rId8"/>
    <p:sldId id="303" r:id="rId9"/>
    <p:sldId id="316" r:id="rId10"/>
    <p:sldId id="317" r:id="rId11"/>
    <p:sldId id="261" r:id="rId12"/>
    <p:sldId id="300" r:id="rId1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33CC"/>
    <a:srgbClr val="00FF00"/>
    <a:srgbClr val="CC6600"/>
    <a:srgbClr val="99CC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90" autoAdjust="0"/>
    <p:restoredTop sz="94660"/>
  </p:normalViewPr>
  <p:slideViewPr>
    <p:cSldViewPr snapToGrid="0">
      <p:cViewPr varScale="1">
        <p:scale>
          <a:sx n="90" d="100"/>
          <a:sy n="90" d="100"/>
        </p:scale>
        <p:origin x="40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2E2455-A9C0-4B47-98A7-C9801E3DFAFC}" type="datetimeFigureOut">
              <a:rPr lang="pl-PL" smtClean="0"/>
              <a:t>2.09.2026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45A395-82C5-4107-BFD5-E4A6DAA71A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41229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45A395-82C5-4107-BFD5-E4A6DAA71A36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55418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2D6004B-3AD0-5774-0C66-C68E641767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1C84A1C-0458-1C46-78E3-2368E5D0E8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BCAF95A-6906-57DD-4054-A4DA10CAA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9A899-7A83-4708-8722-9732CA525011}" type="datetimeFigureOut">
              <a:rPr lang="pl-PL" smtClean="0"/>
              <a:t>2.09.2026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6747635-D35E-4050-34B5-75935AEA7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2DD56FB-EA1C-F4B5-F9A1-44933AE57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40895-6F1F-46DD-82F3-B797CCA362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48122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B4FCEFC-68E2-9246-DF40-0F7D335A8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A07EF57A-C635-910D-6CFF-67996FD3DA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18298B2-0C37-5351-8ECC-221A1002C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9A899-7A83-4708-8722-9732CA525011}" type="datetimeFigureOut">
              <a:rPr lang="pl-PL" smtClean="0"/>
              <a:t>2.09.2026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BB78007-0999-5DE2-DBBB-988BD0CAB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EA792DE-27EF-4F17-0E76-41D1E4EA2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40895-6F1F-46DD-82F3-B797CCA362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0225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95CBED6B-2AB5-402B-DD52-9943A6BA97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85EB09DE-117C-270C-5C60-4F910F818A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67CA78E-D86A-CDD6-8EB2-90C4AF463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9A899-7A83-4708-8722-9732CA525011}" type="datetimeFigureOut">
              <a:rPr lang="pl-PL" smtClean="0"/>
              <a:t>2.09.2026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9515872-ECB6-878D-7326-892C78F44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873BE4C-79E9-4F0A-8DFE-DE28036EB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40895-6F1F-46DD-82F3-B797CCA362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3037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C752F1A-25B4-02FA-8D73-31414E1AC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7C17E0E-7A00-CDC8-B7D7-134E191641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1698A73-6F70-0E3C-2E72-C11968CCF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9A899-7A83-4708-8722-9732CA525011}" type="datetimeFigureOut">
              <a:rPr lang="pl-PL" smtClean="0"/>
              <a:t>2.09.2026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8E9CD53-A9DB-0679-6AA5-B0C4D0942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27A2830-D716-73FF-C001-0516196E9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40895-6F1F-46DD-82F3-B797CCA362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1805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1D30AC-BF44-FC60-C964-D32C32A39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8B9EBBC-57E4-FDAB-4E47-CFC05C3E45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EC4DE5E-3509-9C0B-F183-35EC053A2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9A899-7A83-4708-8722-9732CA525011}" type="datetimeFigureOut">
              <a:rPr lang="pl-PL" smtClean="0"/>
              <a:t>2.09.2026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C7050BD-C326-5EA4-B5A9-5A15D8279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CBC5A79-76E2-7756-87CC-3626ABF4D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40895-6F1F-46DD-82F3-B797CCA362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47810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3E52C46-50AC-CB2E-7AC1-36A267826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F9007D3-5E0E-426D-BB71-06F6F9DCE5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DCAB077-E7C7-D2D6-5481-8EF3CB6BE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2E98D4E-1AF7-50C1-F7CC-E259FEA64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9A899-7A83-4708-8722-9732CA525011}" type="datetimeFigureOut">
              <a:rPr lang="pl-PL" smtClean="0"/>
              <a:t>2.09.2026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A4A35E7-9C62-1AE3-2E80-B7A78371F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95F40D0-398F-EFCD-591A-F9E6A77E0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40895-6F1F-46DD-82F3-B797CCA362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912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61E29C1-8549-6E43-7A37-7AB8336F0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BB7ABFD-52E5-C664-9486-1A73B864BB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99ACD4D-94A3-0AC7-9C9F-14A993F9BD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80302C36-20F3-4AA0-1A36-066178873A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382A7FE-8BD6-D6A5-6557-182A8052A1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091CBB6D-8FAC-A2DF-AB7B-B6325DAEA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9A899-7A83-4708-8722-9732CA525011}" type="datetimeFigureOut">
              <a:rPr lang="pl-PL" smtClean="0"/>
              <a:t>2.09.2026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384775D8-D481-DB46-4E23-A8AA98F98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83EEFABD-5AD4-18EE-5588-116FFCC26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40895-6F1F-46DD-82F3-B797CCA362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577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FB8087-187B-2866-A1D4-5491BC555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1F6DFB57-72B8-91B9-BDA7-20D99FA7E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9A899-7A83-4708-8722-9732CA525011}" type="datetimeFigureOut">
              <a:rPr lang="pl-PL" smtClean="0"/>
              <a:t>2.09.2026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6D33096B-FA94-33A6-05A0-78175AC18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67D07ED-0E56-5DEE-7551-8F4C990BC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40895-6F1F-46DD-82F3-B797CCA362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0465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6C92ECDF-7BCE-DECB-16C0-98986AA27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9A899-7A83-4708-8722-9732CA525011}" type="datetimeFigureOut">
              <a:rPr lang="pl-PL" smtClean="0"/>
              <a:t>2.09.2026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5046B23C-3440-C9DA-5580-DD9DD8EA0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E58F5BD-B834-1F80-D6D1-0EB80C211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40895-6F1F-46DD-82F3-B797CCA362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8539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7B7CDC9-15B4-1A3F-45FD-E634EB3E5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94ECF18-BD0A-EFA4-C483-94F653BA55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346BD48-4797-D0F5-A73C-F81707A520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C1EB61B-AD21-9A5E-07E8-0E71DD1D7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9A899-7A83-4708-8722-9732CA525011}" type="datetimeFigureOut">
              <a:rPr lang="pl-PL" smtClean="0"/>
              <a:t>2.09.2026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13336C5-B858-D62B-F6B8-094A736D7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F2A59F4-9020-BD37-CB4C-81CB56653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40895-6F1F-46DD-82F3-B797CCA362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45846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80ECFDD-8099-8DA4-AFF5-F689B6BD3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EF1F0A3F-93EE-28D0-8D0B-8E75B326D9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0F1C834-3F58-8BEA-563B-A03A642524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BA78354-4841-0571-E434-3D835DF97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9A899-7A83-4708-8722-9732CA525011}" type="datetimeFigureOut">
              <a:rPr lang="pl-PL" smtClean="0"/>
              <a:t>2.09.2026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1067D05-17E9-6B19-8DFC-566088001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A723272-8FF9-2D67-71CF-D21B581A7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40895-6F1F-46DD-82F3-B797CCA362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1830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54C6A324-A29C-9573-0D28-211099BB4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DAEA778-AE8A-7CB8-1D83-46EFDF21A7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F31F4BB-EA55-10E0-3C8B-56036F6AE2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599A899-7A83-4708-8722-9732CA525011}" type="datetimeFigureOut">
              <a:rPr lang="pl-PL" smtClean="0"/>
              <a:t>2.09.2026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110B744-BEBF-12B6-5582-94C572BCF0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22471D8-AF6A-B1F8-5FF9-660C21E166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040895-6F1F-46DD-82F3-B797CCA362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16164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6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1.png"/><Relationship Id="rId7" Type="http://schemas.openxmlformats.org/officeDocument/2006/relationships/image" Target="../media/image4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0.png"/><Relationship Id="rId9" Type="http://schemas.openxmlformats.org/officeDocument/2006/relationships/image" Target="../media/image4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209800" y="772861"/>
            <a:ext cx="7772400" cy="2016224"/>
          </a:xfrm>
        </p:spPr>
        <p:txBody>
          <a:bodyPr>
            <a:noAutofit/>
          </a:bodyPr>
          <a:lstStyle/>
          <a:p>
            <a:r>
              <a:rPr lang="pl-PL" sz="4800" dirty="0"/>
              <a:t>In-</a:t>
            </a:r>
            <a:r>
              <a:rPr lang="pl-PL" sz="4800" dirty="0" err="1"/>
              <a:t>beam</a:t>
            </a:r>
            <a:r>
              <a:rPr lang="pl-PL" sz="4800" dirty="0"/>
              <a:t> ɣ-</a:t>
            </a:r>
            <a:r>
              <a:rPr lang="pl-PL" sz="4800" dirty="0" err="1"/>
              <a:t>ray</a:t>
            </a:r>
            <a:r>
              <a:rPr lang="pl-PL" sz="4800" dirty="0"/>
              <a:t> </a:t>
            </a:r>
            <a:r>
              <a:rPr lang="pl-PL" sz="4800" dirty="0" err="1"/>
              <a:t>Spectroscopy</a:t>
            </a:r>
            <a:r>
              <a:rPr lang="pl-PL" sz="4800" dirty="0"/>
              <a:t> </a:t>
            </a:r>
            <a:br>
              <a:rPr lang="pl-PL" sz="4800" dirty="0"/>
            </a:br>
            <a:r>
              <a:rPr lang="pl-PL" sz="4800" dirty="0"/>
              <a:t>of </a:t>
            </a:r>
            <a:r>
              <a:rPr lang="pl-PL" sz="4800" dirty="0" err="1"/>
              <a:t>low-lying</a:t>
            </a:r>
            <a:r>
              <a:rPr lang="pl-PL" sz="4800" dirty="0"/>
              <a:t> </a:t>
            </a:r>
            <a:r>
              <a:rPr lang="pl-PL" sz="4800" dirty="0" err="1"/>
              <a:t>Excited</a:t>
            </a:r>
            <a:r>
              <a:rPr lang="pl-PL" sz="4800" dirty="0"/>
              <a:t> </a:t>
            </a:r>
            <a:r>
              <a:rPr lang="pl-PL" sz="4800" dirty="0" err="1"/>
              <a:t>States</a:t>
            </a:r>
            <a:br>
              <a:rPr lang="pl-PL" sz="4800" dirty="0"/>
            </a:br>
            <a:r>
              <a:rPr lang="pl-PL" sz="4800" dirty="0"/>
              <a:t> of </a:t>
            </a:r>
            <a:r>
              <a:rPr lang="pl-PL" sz="4800" baseline="30000" dirty="0"/>
              <a:t>129</a:t>
            </a:r>
            <a:r>
              <a:rPr lang="pl-PL" sz="4800" dirty="0"/>
              <a:t>In and </a:t>
            </a:r>
            <a:r>
              <a:rPr lang="pl-PL" sz="4800" baseline="30000" dirty="0"/>
              <a:t>128</a:t>
            </a:r>
            <a:r>
              <a:rPr lang="pl-PL" sz="4800" dirty="0"/>
              <a:t>Cd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711624" y="3501008"/>
            <a:ext cx="7272808" cy="1752600"/>
          </a:xfrm>
        </p:spPr>
        <p:txBody>
          <a:bodyPr>
            <a:normAutofit fontScale="92500" lnSpcReduction="20000"/>
          </a:bodyPr>
          <a:lstStyle/>
          <a:p>
            <a:r>
              <a:rPr lang="pl-PL" sz="3300" dirty="0"/>
              <a:t>Michał Mikołajczuk</a:t>
            </a:r>
          </a:p>
          <a:p>
            <a:endParaRPr lang="pl-PL" sz="3300" dirty="0"/>
          </a:p>
          <a:p>
            <a:r>
              <a:rPr lang="pl-PL" sz="2800" dirty="0" err="1"/>
              <a:t>Supervisor</a:t>
            </a:r>
            <a:r>
              <a:rPr lang="pl-PL" sz="2800" dirty="0"/>
              <a:t>: dr hab. Agnieszka </a:t>
            </a:r>
            <a:r>
              <a:rPr lang="pl-PL" sz="2800" dirty="0" err="1"/>
              <a:t>Korgul</a:t>
            </a:r>
            <a:r>
              <a:rPr lang="pl-PL" sz="2800" dirty="0"/>
              <a:t>, prof. UW</a:t>
            </a:r>
          </a:p>
          <a:p>
            <a:r>
              <a:rPr lang="pl-PL" sz="2800" dirty="0"/>
              <a:t>Co-</a:t>
            </a:r>
            <a:r>
              <a:rPr lang="pl-PL" sz="2800" dirty="0" err="1"/>
              <a:t>Supervisor</a:t>
            </a:r>
            <a:r>
              <a:rPr lang="pl-PL" sz="2800" dirty="0"/>
              <a:t>: dr Magdalena Górska-</a:t>
            </a:r>
            <a:r>
              <a:rPr lang="pl-PL" sz="2800" dirty="0" err="1"/>
              <a:t>Ott</a:t>
            </a:r>
            <a:r>
              <a:rPr lang="pl-PL" sz="2800" dirty="0"/>
              <a:t> (GSI)</a:t>
            </a:r>
          </a:p>
          <a:p>
            <a:endParaRPr lang="pl-PL" dirty="0"/>
          </a:p>
        </p:txBody>
      </p:sp>
      <p:pic>
        <p:nvPicPr>
          <p:cNvPr id="5122" name="Picture 2" descr="http://www.zfj.fuw.edu.pl/style/graphics/head_logo_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334" y="5897798"/>
            <a:ext cx="5184826" cy="892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BCF148A5-A721-6A6A-0896-B6A81A3CC5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5499" y="5897798"/>
            <a:ext cx="2591858" cy="821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338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0E3922D-DE96-E0CF-2B60-8FA35662B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Backup </a:t>
            </a:r>
            <a:r>
              <a:rPr lang="pl-PL" dirty="0" err="1"/>
              <a:t>slides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1727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Obraz 19">
            <a:extLst>
              <a:ext uri="{FF2B5EF4-FFF2-40B4-BE49-F238E27FC236}">
                <a16:creationId xmlns:a16="http://schemas.microsoft.com/office/drawing/2014/main" id="{8AFFBBD0-9D23-D639-C9BB-3B6A7A7F15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6493" y="624846"/>
            <a:ext cx="3108966" cy="2926086"/>
          </a:xfrm>
          <a:prstGeom prst="rect">
            <a:avLst/>
          </a:prstGeom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F96C7CA0-FBEE-C770-CF57-165A4210B0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434" y="624845"/>
            <a:ext cx="3108966" cy="2926086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E5F4CCBB-F4E5-19A1-A026-41C8273BD3A7}"/>
              </a:ext>
            </a:extLst>
          </p:cNvPr>
          <p:cNvSpPr txBox="1"/>
          <p:nvPr/>
        </p:nvSpPr>
        <p:spPr>
          <a:xfrm>
            <a:off x="11063021" y="999071"/>
            <a:ext cx="96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aseline="30000" dirty="0"/>
              <a:t>128</a:t>
            </a:r>
            <a:r>
              <a:rPr lang="pl-PL" sz="2400" dirty="0"/>
              <a:t>Cd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A52713B7-B44B-02D3-98F0-4721097EB814}"/>
              </a:ext>
            </a:extLst>
          </p:cNvPr>
          <p:cNvSpPr txBox="1"/>
          <p:nvPr/>
        </p:nvSpPr>
        <p:spPr>
          <a:xfrm>
            <a:off x="8258437" y="990605"/>
            <a:ext cx="96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aseline="30000" dirty="0"/>
              <a:t>129</a:t>
            </a:r>
            <a:r>
              <a:rPr lang="pl-PL" sz="2400" dirty="0"/>
              <a:t>Cd</a:t>
            </a:r>
          </a:p>
        </p:txBody>
      </p:sp>
      <p:pic>
        <p:nvPicPr>
          <p:cNvPr id="22" name="Obraz 21">
            <a:extLst>
              <a:ext uri="{FF2B5EF4-FFF2-40B4-BE49-F238E27FC236}">
                <a16:creationId xmlns:a16="http://schemas.microsoft.com/office/drawing/2014/main" id="{713D71F0-787F-EFDE-FACE-396D3CBFCB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7005" y="3238820"/>
            <a:ext cx="3108966" cy="2926086"/>
          </a:xfrm>
          <a:prstGeom prst="rect">
            <a:avLst/>
          </a:prstGeom>
        </p:spPr>
      </p:pic>
      <p:pic>
        <p:nvPicPr>
          <p:cNvPr id="24" name="Obraz 23">
            <a:extLst>
              <a:ext uri="{FF2B5EF4-FFF2-40B4-BE49-F238E27FC236}">
                <a16:creationId xmlns:a16="http://schemas.microsoft.com/office/drawing/2014/main" id="{1EACD8B8-AAEE-A43E-F13C-8BF6D318DC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456" y="3238820"/>
            <a:ext cx="3108966" cy="2926086"/>
          </a:xfrm>
          <a:prstGeom prst="rect">
            <a:avLst/>
          </a:prstGeom>
        </p:spPr>
      </p:pic>
      <p:sp>
        <p:nvSpPr>
          <p:cNvPr id="25" name="pole tekstowe 24">
            <a:extLst>
              <a:ext uri="{FF2B5EF4-FFF2-40B4-BE49-F238E27FC236}">
                <a16:creationId xmlns:a16="http://schemas.microsoft.com/office/drawing/2014/main" id="{623AC011-BCD0-0DA8-36EA-710D05F9DAC9}"/>
              </a:ext>
            </a:extLst>
          </p:cNvPr>
          <p:cNvSpPr txBox="1"/>
          <p:nvPr/>
        </p:nvSpPr>
        <p:spPr>
          <a:xfrm>
            <a:off x="8438570" y="3623745"/>
            <a:ext cx="96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aseline="30000" dirty="0"/>
              <a:t>130</a:t>
            </a:r>
            <a:r>
              <a:rPr lang="pl-PL" sz="2400" dirty="0"/>
              <a:t>In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48312B1D-3C6C-4786-58AC-A7BAB9332D2B}"/>
              </a:ext>
            </a:extLst>
          </p:cNvPr>
          <p:cNvSpPr txBox="1"/>
          <p:nvPr/>
        </p:nvSpPr>
        <p:spPr>
          <a:xfrm>
            <a:off x="11269656" y="3623744"/>
            <a:ext cx="782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aseline="30000" dirty="0"/>
              <a:t>130</a:t>
            </a:r>
            <a:r>
              <a:rPr lang="pl-PL" sz="2400" dirty="0"/>
              <a:t>In</a:t>
            </a:r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E3B20AA4-5465-CC5E-B9E0-F9CC1B5E37BB}"/>
              </a:ext>
            </a:extLst>
          </p:cNvPr>
          <p:cNvSpPr txBox="1"/>
          <p:nvPr/>
        </p:nvSpPr>
        <p:spPr>
          <a:xfrm>
            <a:off x="7242380" y="530012"/>
            <a:ext cx="1906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/>
              <a:t>Before</a:t>
            </a:r>
            <a:r>
              <a:rPr lang="pl-PL" dirty="0"/>
              <a:t> the target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281C0DD9-E6E3-25D3-C174-2A8997EE47CC}"/>
              </a:ext>
            </a:extLst>
          </p:cNvPr>
          <p:cNvSpPr txBox="1"/>
          <p:nvPr/>
        </p:nvSpPr>
        <p:spPr>
          <a:xfrm>
            <a:off x="10145116" y="530012"/>
            <a:ext cx="1906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/>
              <a:t>After</a:t>
            </a:r>
            <a:r>
              <a:rPr lang="pl-PL" dirty="0"/>
              <a:t> the target</a:t>
            </a:r>
          </a:p>
        </p:txBody>
      </p:sp>
      <p:pic>
        <p:nvPicPr>
          <p:cNvPr id="2" name="Google Shape;312;p30">
            <a:extLst>
              <a:ext uri="{FF2B5EF4-FFF2-40B4-BE49-F238E27FC236}">
                <a16:creationId xmlns:a16="http://schemas.microsoft.com/office/drawing/2014/main" id="{0E915A10-70ED-C1A4-0118-CFFDED07927D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4882" y="707013"/>
            <a:ext cx="6219353" cy="399504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E7CB26BC-13C7-46AF-7B06-DBD133926C9D}"/>
              </a:ext>
            </a:extLst>
          </p:cNvPr>
          <p:cNvSpPr/>
          <p:nvPr/>
        </p:nvSpPr>
        <p:spPr>
          <a:xfrm>
            <a:off x="1203726" y="4410430"/>
            <a:ext cx="1481958" cy="2916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2B4D0CB-1154-05C4-21B2-300D0E7E688C}"/>
              </a:ext>
            </a:extLst>
          </p:cNvPr>
          <p:cNvSpPr txBox="1"/>
          <p:nvPr/>
        </p:nvSpPr>
        <p:spPr>
          <a:xfrm>
            <a:off x="1164378" y="4325410"/>
            <a:ext cx="1481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err="1"/>
              <a:t>Beamline</a:t>
            </a:r>
            <a:endParaRPr lang="pl-PL" sz="2400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807946E5-7790-7F0F-EDDB-1DB9AB72920F}"/>
              </a:ext>
            </a:extLst>
          </p:cNvPr>
          <p:cNvSpPr/>
          <p:nvPr/>
        </p:nvSpPr>
        <p:spPr>
          <a:xfrm>
            <a:off x="1248372" y="2806262"/>
            <a:ext cx="908853" cy="2207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2717656-A4A2-9D1E-D9A2-97FE91A0B313}"/>
              </a:ext>
            </a:extLst>
          </p:cNvPr>
          <p:cNvSpPr/>
          <p:nvPr/>
        </p:nvSpPr>
        <p:spPr>
          <a:xfrm>
            <a:off x="3478924" y="3720662"/>
            <a:ext cx="2167445" cy="441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D3A10AF3-D00E-636D-E519-6CEDA8E660F7}"/>
              </a:ext>
            </a:extLst>
          </p:cNvPr>
          <p:cNvSpPr txBox="1"/>
          <p:nvPr/>
        </p:nvSpPr>
        <p:spPr>
          <a:xfrm>
            <a:off x="3304333" y="3550931"/>
            <a:ext cx="33493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solidFill>
                  <a:srgbClr val="FF0000"/>
                </a:solidFill>
              </a:rPr>
              <a:t>LISE++ </a:t>
            </a:r>
            <a:r>
              <a:rPr lang="pl-PL" sz="2800" dirty="0" err="1">
                <a:solidFill>
                  <a:srgbClr val="FF0000"/>
                </a:solidFill>
              </a:rPr>
              <a:t>Calculations</a:t>
            </a:r>
            <a:endParaRPr lang="pl-PL" sz="2800" dirty="0">
              <a:solidFill>
                <a:srgbClr val="FF0000"/>
              </a:solidFill>
            </a:endParaRP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5346E212-F687-EF8C-D2AB-1D6347227DDC}"/>
              </a:ext>
            </a:extLst>
          </p:cNvPr>
          <p:cNvSpPr/>
          <p:nvPr/>
        </p:nvSpPr>
        <p:spPr>
          <a:xfrm>
            <a:off x="296333" y="1255304"/>
            <a:ext cx="1634067" cy="3448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Google Shape;315;p30">
            <a:extLst>
              <a:ext uri="{FF2B5EF4-FFF2-40B4-BE49-F238E27FC236}">
                <a16:creationId xmlns:a16="http://schemas.microsoft.com/office/drawing/2014/main" id="{5EB2009F-68FE-835E-1323-BB36C99871C0}"/>
              </a:ext>
            </a:extLst>
          </p:cNvPr>
          <p:cNvSpPr txBox="1"/>
          <p:nvPr/>
        </p:nvSpPr>
        <p:spPr>
          <a:xfrm>
            <a:off x="108177" y="2730344"/>
            <a:ext cx="528450" cy="593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rgbClr val="333333"/>
                </a:solidFill>
              </a:rPr>
              <a:t>ꞵ</a:t>
            </a:r>
            <a:endParaRPr sz="3200" baseline="-25000" dirty="0">
              <a:solidFill>
                <a:srgbClr val="333333"/>
              </a:solidFill>
            </a:endParaRPr>
          </a:p>
        </p:txBody>
      </p:sp>
      <p:sp>
        <p:nvSpPr>
          <p:cNvPr id="12" name="Google Shape;316;p30">
            <a:extLst>
              <a:ext uri="{FF2B5EF4-FFF2-40B4-BE49-F238E27FC236}">
                <a16:creationId xmlns:a16="http://schemas.microsoft.com/office/drawing/2014/main" id="{C71C44A7-6E11-72B1-67A4-E774608E207A}"/>
              </a:ext>
            </a:extLst>
          </p:cNvPr>
          <p:cNvSpPr txBox="1"/>
          <p:nvPr/>
        </p:nvSpPr>
        <p:spPr>
          <a:xfrm>
            <a:off x="4670362" y="2730344"/>
            <a:ext cx="747894" cy="677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rgbClr val="333333"/>
                </a:solidFill>
              </a:rPr>
              <a:t>ꞵ</a:t>
            </a:r>
            <a:r>
              <a:rPr lang="en-US" sz="3200" baseline="-25000" dirty="0">
                <a:solidFill>
                  <a:srgbClr val="333333"/>
                </a:solidFill>
              </a:rPr>
              <a:t>a</a:t>
            </a:r>
            <a:r>
              <a:rPr lang="pl-PL" sz="3200" baseline="-25000" dirty="0">
                <a:solidFill>
                  <a:srgbClr val="333333"/>
                </a:solidFill>
              </a:rPr>
              <a:t>f</a:t>
            </a:r>
            <a:r>
              <a:rPr lang="en-US" sz="3200" baseline="-25000" dirty="0">
                <a:solidFill>
                  <a:srgbClr val="333333"/>
                </a:solidFill>
              </a:rPr>
              <a:t>t</a:t>
            </a:r>
            <a:endParaRPr sz="2400" dirty="0"/>
          </a:p>
        </p:txBody>
      </p:sp>
      <p:cxnSp>
        <p:nvCxnSpPr>
          <p:cNvPr id="13" name="Google Shape;317;p30">
            <a:extLst>
              <a:ext uri="{FF2B5EF4-FFF2-40B4-BE49-F238E27FC236}">
                <a16:creationId xmlns:a16="http://schemas.microsoft.com/office/drawing/2014/main" id="{05E379D4-5495-FE5C-A332-8888A5F737E7}"/>
              </a:ext>
            </a:extLst>
          </p:cNvPr>
          <p:cNvCxnSpPr>
            <a:cxnSpLocks/>
          </p:cNvCxnSpPr>
          <p:nvPr/>
        </p:nvCxnSpPr>
        <p:spPr>
          <a:xfrm flipV="1">
            <a:off x="4904700" y="2387600"/>
            <a:ext cx="0" cy="418662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5" name="Google Shape;315;p30">
            <a:extLst>
              <a:ext uri="{FF2B5EF4-FFF2-40B4-BE49-F238E27FC236}">
                <a16:creationId xmlns:a16="http://schemas.microsoft.com/office/drawing/2014/main" id="{276EF59A-D1D6-1A43-F1B1-DB6C5B5EEADE}"/>
              </a:ext>
            </a:extLst>
          </p:cNvPr>
          <p:cNvSpPr txBox="1"/>
          <p:nvPr/>
        </p:nvSpPr>
        <p:spPr>
          <a:xfrm>
            <a:off x="1410775" y="2697750"/>
            <a:ext cx="1056900" cy="860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rgbClr val="333333"/>
                </a:solidFill>
              </a:rPr>
              <a:t>ꞵ</a:t>
            </a:r>
            <a:r>
              <a:rPr lang="en-US" sz="3200" baseline="-25000" dirty="0" err="1">
                <a:solidFill>
                  <a:srgbClr val="333333"/>
                </a:solidFill>
              </a:rPr>
              <a:t>bef</a:t>
            </a:r>
            <a:endParaRPr sz="3200" baseline="-25000" dirty="0">
              <a:solidFill>
                <a:srgbClr val="333333"/>
              </a:solidFill>
            </a:endParaRP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21AE02FE-0007-FEA8-52DE-6FC4B5F77A8D}"/>
              </a:ext>
            </a:extLst>
          </p:cNvPr>
          <p:cNvSpPr/>
          <p:nvPr/>
        </p:nvSpPr>
        <p:spPr>
          <a:xfrm>
            <a:off x="1702798" y="714678"/>
            <a:ext cx="2812015" cy="6846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9E1CD00C-5300-D3B9-2651-A86F0B5CB981}"/>
              </a:ext>
            </a:extLst>
          </p:cNvPr>
          <p:cNvSpPr txBox="1"/>
          <p:nvPr/>
        </p:nvSpPr>
        <p:spPr>
          <a:xfrm>
            <a:off x="292280" y="442838"/>
            <a:ext cx="55395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 err="1"/>
              <a:t>Ion</a:t>
            </a:r>
            <a:r>
              <a:rPr lang="pl-PL" sz="3600" dirty="0"/>
              <a:t> </a:t>
            </a:r>
            <a:r>
              <a:rPr lang="pl-PL" sz="3600" dirty="0" err="1"/>
              <a:t>velocity</a:t>
            </a:r>
            <a:r>
              <a:rPr lang="pl-PL" sz="3600" dirty="0"/>
              <a:t> </a:t>
            </a:r>
            <a:r>
              <a:rPr lang="pl-PL" sz="3600" dirty="0" err="1"/>
              <a:t>reconstruction</a:t>
            </a:r>
            <a:endParaRPr lang="pl-PL" sz="3600" dirty="0"/>
          </a:p>
        </p:txBody>
      </p:sp>
    </p:spTree>
    <p:extLst>
      <p:ext uri="{BB962C8B-B14F-4D97-AF65-F5344CB8AC3E}">
        <p14:creationId xmlns:p14="http://schemas.microsoft.com/office/powerpoint/2010/main" val="34384741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-25444"/>
            <a:ext cx="10515600" cy="875514"/>
          </a:xfrm>
        </p:spPr>
        <p:txBody>
          <a:bodyPr>
            <a:normAutofit/>
          </a:bodyPr>
          <a:lstStyle/>
          <a:p>
            <a:r>
              <a:rPr lang="pl-PL" sz="3600" dirty="0"/>
              <a:t>Doppler </a:t>
            </a:r>
            <a:r>
              <a:rPr lang="pl-PL" sz="3600" dirty="0" err="1"/>
              <a:t>correctinon</a:t>
            </a:r>
            <a:r>
              <a:rPr lang="pl-PL" sz="3600" dirty="0"/>
              <a:t> (DC) for </a:t>
            </a:r>
            <a:r>
              <a:rPr lang="pl-PL" sz="3600" dirty="0" err="1"/>
              <a:t>contaminants</a:t>
            </a:r>
            <a:endParaRPr lang="pl-PL" sz="3600" dirty="0"/>
          </a:p>
        </p:txBody>
      </p:sp>
      <p:pic>
        <p:nvPicPr>
          <p:cNvPr id="13315" name="Picture 3" descr="C:\Users\Luk\Downloads\dopp_contaminan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4899" y="896144"/>
            <a:ext cx="3998184" cy="2954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ole tekstowe 5"/>
          <p:cNvSpPr txBox="1"/>
          <p:nvPr/>
        </p:nvSpPr>
        <p:spPr>
          <a:xfrm>
            <a:off x="9280767" y="3766422"/>
            <a:ext cx="1450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/>
              <a:t>Energy</a:t>
            </a:r>
            <a:r>
              <a:rPr lang="pl-PL" dirty="0"/>
              <a:t> [</a:t>
            </a:r>
            <a:r>
              <a:rPr lang="pl-PL" dirty="0" err="1"/>
              <a:t>keV</a:t>
            </a:r>
            <a:r>
              <a:rPr lang="pl-PL" dirty="0"/>
              <a:t>]</a:t>
            </a:r>
          </a:p>
        </p:txBody>
      </p:sp>
      <p:grpSp>
        <p:nvGrpSpPr>
          <p:cNvPr id="17" name="Grupa 16">
            <a:extLst>
              <a:ext uri="{FF2B5EF4-FFF2-40B4-BE49-F238E27FC236}">
                <a16:creationId xmlns:a16="http://schemas.microsoft.com/office/drawing/2014/main" id="{4B88C8AE-3A5A-45F5-73C0-12289529A398}"/>
              </a:ext>
            </a:extLst>
          </p:cNvPr>
          <p:cNvGrpSpPr/>
          <p:nvPr/>
        </p:nvGrpSpPr>
        <p:grpSpPr>
          <a:xfrm>
            <a:off x="3445409" y="830730"/>
            <a:ext cx="4146748" cy="3227904"/>
            <a:chOff x="3477758" y="3608349"/>
            <a:chExt cx="4466871" cy="3230297"/>
          </a:xfrm>
        </p:grpSpPr>
        <p:pic>
          <p:nvPicPr>
            <p:cNvPr id="13314" name="Picture 2" descr="C:\Users\Luk\Downloads\Contaminants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48693" y="3608349"/>
              <a:ext cx="3995936" cy="29458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pole tekstowe 7"/>
            <p:cNvSpPr txBox="1"/>
            <p:nvPr/>
          </p:nvSpPr>
          <p:spPr>
            <a:xfrm>
              <a:off x="5185590" y="6469314"/>
              <a:ext cx="1562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dirty="0" err="1"/>
                <a:t>Energy</a:t>
              </a:r>
              <a:r>
                <a:rPr lang="pl-PL" dirty="0"/>
                <a:t> [</a:t>
              </a:r>
              <a:r>
                <a:rPr lang="pl-PL" dirty="0" err="1"/>
                <a:t>keV</a:t>
              </a:r>
              <a:r>
                <a:rPr lang="pl-PL" dirty="0"/>
                <a:t>]</a:t>
              </a:r>
            </a:p>
          </p:txBody>
        </p:sp>
        <p:sp>
          <p:nvSpPr>
            <p:cNvPr id="9" name="pole tekstowe 8"/>
            <p:cNvSpPr txBox="1"/>
            <p:nvPr/>
          </p:nvSpPr>
          <p:spPr>
            <a:xfrm rot="16200000">
              <a:off x="2834331" y="4786696"/>
              <a:ext cx="16561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dirty="0" err="1"/>
                <a:t>Counts</a:t>
              </a:r>
              <a:r>
                <a:rPr lang="pl-PL" dirty="0"/>
                <a:t>/4keV</a:t>
              </a:r>
            </a:p>
          </p:txBody>
        </p:sp>
      </p:grpSp>
      <p:sp>
        <p:nvSpPr>
          <p:cNvPr id="10" name="pole tekstowe 9"/>
          <p:cNvSpPr txBox="1"/>
          <p:nvPr/>
        </p:nvSpPr>
        <p:spPr>
          <a:xfrm rot="16200000">
            <a:off x="6686425" y="1902326"/>
            <a:ext cx="1938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/>
              <a:t>Counts</a:t>
            </a:r>
            <a:r>
              <a:rPr lang="pl-PL" dirty="0"/>
              <a:t> per 4keV</a:t>
            </a:r>
          </a:p>
        </p:txBody>
      </p:sp>
      <p:cxnSp>
        <p:nvCxnSpPr>
          <p:cNvPr id="5" name="Łącznik prostoliniowy 4"/>
          <p:cNvCxnSpPr/>
          <p:nvPr/>
        </p:nvCxnSpPr>
        <p:spPr>
          <a:xfrm>
            <a:off x="8390963" y="1184176"/>
            <a:ext cx="43204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oliniowy 12"/>
          <p:cNvCxnSpPr/>
          <p:nvPr/>
        </p:nvCxnSpPr>
        <p:spPr>
          <a:xfrm>
            <a:off x="8390963" y="1616224"/>
            <a:ext cx="432048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ole tekstowe 10"/>
          <p:cNvSpPr txBox="1"/>
          <p:nvPr/>
        </p:nvSpPr>
        <p:spPr>
          <a:xfrm>
            <a:off x="8834411" y="999510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DC 511keV</a:t>
            </a:r>
          </a:p>
        </p:txBody>
      </p:sp>
      <p:sp>
        <p:nvSpPr>
          <p:cNvPr id="15" name="pole tekstowe 14"/>
          <p:cNvSpPr txBox="1"/>
          <p:nvPr/>
        </p:nvSpPr>
        <p:spPr>
          <a:xfrm>
            <a:off x="8823011" y="1400200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 511keV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9947714" y="1742134"/>
            <a:ext cx="18965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/>
              <a:t>Miniball</a:t>
            </a:r>
            <a:r>
              <a:rPr lang="pl-PL" dirty="0"/>
              <a:t> 44 - 58˚</a:t>
            </a:r>
          </a:p>
        </p:txBody>
      </p:sp>
      <p:pic>
        <p:nvPicPr>
          <p:cNvPr id="13316" name="Picture 4" descr="C:\Users\Luk\Downloads\contaminant_tabl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4899" y="4167112"/>
            <a:ext cx="4068959" cy="234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Luk\Downloads\doppler_correction.png">
            <a:extLst>
              <a:ext uri="{FF2B5EF4-FFF2-40B4-BE49-F238E27FC236}">
                <a16:creationId xmlns:a16="http://schemas.microsoft.com/office/drawing/2014/main" id="{0FEC7A46-576F-587F-582F-9DB47B77B3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39" y="4058634"/>
            <a:ext cx="3474234" cy="254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upa 15">
            <a:extLst>
              <a:ext uri="{FF2B5EF4-FFF2-40B4-BE49-F238E27FC236}">
                <a16:creationId xmlns:a16="http://schemas.microsoft.com/office/drawing/2014/main" id="{CF5556EF-DF52-104F-E6E2-901141D09C0B}"/>
              </a:ext>
            </a:extLst>
          </p:cNvPr>
          <p:cNvGrpSpPr/>
          <p:nvPr/>
        </p:nvGrpSpPr>
        <p:grpSpPr>
          <a:xfrm>
            <a:off x="92749" y="803016"/>
            <a:ext cx="3613935" cy="3255618"/>
            <a:chOff x="2192117" y="191947"/>
            <a:chExt cx="5291806" cy="3845537"/>
          </a:xfrm>
        </p:grpSpPr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22469182-8E17-3173-9B04-B13417616F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2117" y="191947"/>
              <a:ext cx="4937438" cy="3845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pole tekstowe 6">
              <a:extLst>
                <a:ext uri="{FF2B5EF4-FFF2-40B4-BE49-F238E27FC236}">
                  <a16:creationId xmlns:a16="http://schemas.microsoft.com/office/drawing/2014/main" id="{B0EB6970-B629-6005-90DC-18BC6FF3DD19}"/>
                </a:ext>
              </a:extLst>
            </p:cNvPr>
            <p:cNvSpPr txBox="1"/>
            <p:nvPr/>
          </p:nvSpPr>
          <p:spPr>
            <a:xfrm>
              <a:off x="2938468" y="424046"/>
              <a:ext cx="4545455" cy="14150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dirty="0" err="1"/>
                <a:t>HPGe</a:t>
              </a:r>
              <a:r>
                <a:rPr lang="pl-PL" dirty="0"/>
                <a:t> ɣ </a:t>
              </a:r>
              <a:r>
                <a:rPr lang="pl-PL" dirty="0" err="1"/>
                <a:t>radiation</a:t>
              </a:r>
              <a:r>
                <a:rPr lang="pl-PL" dirty="0"/>
                <a:t> </a:t>
              </a:r>
              <a:r>
                <a:rPr lang="pl-PL" dirty="0" err="1"/>
                <a:t>detectors</a:t>
              </a:r>
              <a:endParaRPr lang="pl-PL" dirty="0"/>
            </a:p>
            <a:p>
              <a:r>
                <a:rPr lang="pl-PL" dirty="0" err="1">
                  <a:solidFill>
                    <a:srgbClr val="00B050"/>
                  </a:solidFill>
                </a:rPr>
                <a:t>Miniball</a:t>
              </a:r>
              <a:r>
                <a:rPr lang="pl-PL" dirty="0">
                  <a:solidFill>
                    <a:srgbClr val="00B050"/>
                  </a:solidFill>
                </a:rPr>
                <a:t> </a:t>
              </a:r>
            </a:p>
            <a:p>
              <a:r>
                <a:rPr lang="pl-PL" dirty="0" err="1">
                  <a:solidFill>
                    <a:srgbClr val="002060"/>
                  </a:solidFill>
                </a:rPr>
                <a:t>Superclover</a:t>
              </a:r>
              <a:r>
                <a:rPr lang="pl-PL" dirty="0">
                  <a:solidFill>
                    <a:srgbClr val="002060"/>
                  </a:solidFill>
                </a:rPr>
                <a:t> </a:t>
              </a:r>
            </a:p>
            <a:p>
              <a:r>
                <a:rPr lang="pl-PL" dirty="0" err="1">
                  <a:solidFill>
                    <a:srgbClr val="FF0000"/>
                  </a:solidFill>
                </a:rPr>
                <a:t>Tracking</a:t>
              </a:r>
              <a:r>
                <a:rPr lang="pl-PL" dirty="0">
                  <a:solidFill>
                    <a:srgbClr val="FF0000"/>
                  </a:solidFill>
                </a:rPr>
                <a:t> </a:t>
              </a:r>
            </a:p>
          </p:txBody>
        </p:sp>
      </p:grpSp>
      <p:pic>
        <p:nvPicPr>
          <p:cNvPr id="18" name="Picture 2" descr="C:\Users\Luk\Downloads\E_vs_theta_130In_129In.png">
            <a:extLst>
              <a:ext uri="{FF2B5EF4-FFF2-40B4-BE49-F238E27FC236}">
                <a16:creationId xmlns:a16="http://schemas.microsoft.com/office/drawing/2014/main" id="{9DC9AB7E-917F-FDA4-AEA0-A3B1C0783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6255" y="4002702"/>
            <a:ext cx="3709563" cy="2596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pole tekstowe 18">
            <a:extLst>
              <a:ext uri="{FF2B5EF4-FFF2-40B4-BE49-F238E27FC236}">
                <a16:creationId xmlns:a16="http://schemas.microsoft.com/office/drawing/2014/main" id="{2A86A16E-B485-B825-4FBE-CAA763820B77}"/>
              </a:ext>
            </a:extLst>
          </p:cNvPr>
          <p:cNvSpPr txBox="1"/>
          <p:nvPr/>
        </p:nvSpPr>
        <p:spPr>
          <a:xfrm>
            <a:off x="5012147" y="6488942"/>
            <a:ext cx="1450456" cy="369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/>
              <a:t>Energy</a:t>
            </a:r>
            <a:r>
              <a:rPr lang="pl-PL" dirty="0"/>
              <a:t> [</a:t>
            </a:r>
            <a:r>
              <a:rPr lang="pl-PL" dirty="0" err="1"/>
              <a:t>keV</a:t>
            </a:r>
            <a:r>
              <a:rPr lang="pl-PL" dirty="0"/>
              <a:t>]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9306E47C-223D-93B4-4CF4-14D76C858C8F}"/>
              </a:ext>
            </a:extLst>
          </p:cNvPr>
          <p:cNvSpPr txBox="1"/>
          <p:nvPr/>
        </p:nvSpPr>
        <p:spPr>
          <a:xfrm rot="16200000">
            <a:off x="2659366" y="5078896"/>
            <a:ext cx="22556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/>
              <a:t>Emission</a:t>
            </a:r>
            <a:r>
              <a:rPr lang="pl-PL" dirty="0"/>
              <a:t> </a:t>
            </a:r>
            <a:r>
              <a:rPr lang="pl-PL" dirty="0" err="1"/>
              <a:t>angle</a:t>
            </a:r>
            <a:r>
              <a:rPr lang="pl-PL" dirty="0"/>
              <a:t> (</a:t>
            </a:r>
            <a:r>
              <a:rPr lang="pl-PL" dirty="0" err="1"/>
              <a:t>deg</a:t>
            </a:r>
            <a:r>
              <a:rPr lang="pl-PL" dirty="0"/>
              <a:t>)</a:t>
            </a: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2155BBDF-F814-9AF2-C5CD-E6538676DE2D}"/>
              </a:ext>
            </a:extLst>
          </p:cNvPr>
          <p:cNvSpPr/>
          <p:nvPr/>
        </p:nvSpPr>
        <p:spPr>
          <a:xfrm>
            <a:off x="4679176" y="4002702"/>
            <a:ext cx="2053863" cy="1644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id="{8B770B67-34AC-D983-8F47-000A89AD5F57}"/>
              </a:ext>
            </a:extLst>
          </p:cNvPr>
          <p:cNvSpPr/>
          <p:nvPr/>
        </p:nvSpPr>
        <p:spPr>
          <a:xfrm>
            <a:off x="7435210" y="4041960"/>
            <a:ext cx="220608" cy="274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9106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ytuł 1">
            <a:extLst>
              <a:ext uri="{FF2B5EF4-FFF2-40B4-BE49-F238E27FC236}">
                <a16:creationId xmlns:a16="http://schemas.microsoft.com/office/drawing/2014/main" id="{1484D993-487A-C0B4-2312-2F0AF88DE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07" y="13790"/>
            <a:ext cx="2874642" cy="1143000"/>
          </a:xfrm>
        </p:spPr>
        <p:txBody>
          <a:bodyPr/>
          <a:lstStyle/>
          <a:p>
            <a:r>
              <a:rPr lang="pl-PL" dirty="0" err="1"/>
              <a:t>Motivation</a:t>
            </a:r>
            <a:endParaRPr lang="pl-PL" dirty="0"/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5F95D706-AA0D-AE00-7DA5-52E495891A28}"/>
              </a:ext>
            </a:extLst>
          </p:cNvPr>
          <p:cNvSpPr txBox="1"/>
          <p:nvPr/>
        </p:nvSpPr>
        <p:spPr>
          <a:xfrm>
            <a:off x="8420010" y="6588695"/>
            <a:ext cx="311255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/>
              <a:t>L. </a:t>
            </a:r>
            <a:r>
              <a:rPr lang="pl-PL" sz="1100" dirty="0" err="1"/>
              <a:t>Cáceres</a:t>
            </a:r>
            <a:r>
              <a:rPr lang="pl-PL" sz="1100" dirty="0"/>
              <a:t> et al..</a:t>
            </a:r>
            <a:r>
              <a:rPr lang="pl-PL" sz="1100" dirty="0" err="1"/>
              <a:t>Phys</a:t>
            </a:r>
            <a:r>
              <a:rPr lang="pl-PL" sz="1100" dirty="0"/>
              <a:t>. </a:t>
            </a:r>
            <a:r>
              <a:rPr lang="pl-PL" sz="1100" dirty="0" err="1"/>
              <a:t>Rev</a:t>
            </a:r>
            <a:r>
              <a:rPr lang="pl-PL" sz="1100" dirty="0"/>
              <a:t>. C </a:t>
            </a:r>
            <a:r>
              <a:rPr lang="pl-PL" sz="1100" b="1" dirty="0"/>
              <a:t>79</a:t>
            </a:r>
            <a:r>
              <a:rPr lang="pl-PL" sz="1100" dirty="0"/>
              <a:t>, 011301 (2009)</a:t>
            </a:r>
          </a:p>
          <a:p>
            <a:endParaRPr lang="pl-PL" dirty="0"/>
          </a:p>
        </p:txBody>
      </p:sp>
      <p:sp>
        <p:nvSpPr>
          <p:cNvPr id="31" name="pole tekstowe 30">
            <a:extLst>
              <a:ext uri="{FF2B5EF4-FFF2-40B4-BE49-F238E27FC236}">
                <a16:creationId xmlns:a16="http://schemas.microsoft.com/office/drawing/2014/main" id="{25D93ABB-BBAB-F749-6B84-46A1C75D2B7E}"/>
              </a:ext>
            </a:extLst>
          </p:cNvPr>
          <p:cNvSpPr txBox="1"/>
          <p:nvPr/>
        </p:nvSpPr>
        <p:spPr>
          <a:xfrm>
            <a:off x="115738" y="5114685"/>
            <a:ext cx="5435600" cy="1528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3200" baseline="30000" dirty="0" err="1"/>
              <a:t>Selected</a:t>
            </a:r>
            <a:r>
              <a:rPr lang="pl-PL" sz="3200" baseline="30000" dirty="0"/>
              <a:t> </a:t>
            </a:r>
            <a:r>
              <a:rPr lang="pl-PL" sz="3200" baseline="30000" dirty="0" err="1"/>
              <a:t>reaction</a:t>
            </a:r>
            <a:r>
              <a:rPr lang="pl-PL" sz="3200" baseline="30000" dirty="0"/>
              <a:t> </a:t>
            </a:r>
            <a:r>
              <a:rPr lang="pl-PL" sz="3200" baseline="30000" dirty="0" err="1"/>
              <a:t>chanels</a:t>
            </a:r>
            <a:endParaRPr lang="pl-PL" sz="3200" baseline="30000" dirty="0"/>
          </a:p>
          <a:p>
            <a:pPr marL="342900" indent="-342900">
              <a:buFont typeface="Arial" pitchFamily="34" charset="0"/>
              <a:buChar char="•"/>
            </a:pPr>
            <a:r>
              <a:rPr lang="pl-PL" sz="2400" baseline="30000" dirty="0">
                <a:solidFill>
                  <a:srgbClr val="FF0000"/>
                </a:solidFill>
              </a:rPr>
              <a:t>130</a:t>
            </a:r>
            <a:r>
              <a:rPr lang="pl-PL" sz="2400" dirty="0">
                <a:solidFill>
                  <a:srgbClr val="FF0000"/>
                </a:solidFill>
              </a:rPr>
              <a:t>In</a:t>
            </a:r>
            <a:r>
              <a:rPr lang="pl-PL" sz="2400" dirty="0"/>
              <a:t>(</a:t>
            </a:r>
            <a:r>
              <a:rPr lang="pl-PL" sz="2400" baseline="30000" dirty="0"/>
              <a:t>9</a:t>
            </a:r>
            <a:r>
              <a:rPr lang="pl-PL" sz="2400" dirty="0"/>
              <a:t>Be,n)</a:t>
            </a:r>
            <a:r>
              <a:rPr lang="pl-PL" sz="2400" baseline="30000" dirty="0"/>
              <a:t> </a:t>
            </a:r>
            <a:r>
              <a:rPr lang="pl-PL" sz="2400" baseline="30000" dirty="0">
                <a:solidFill>
                  <a:srgbClr val="FF0000"/>
                </a:solidFill>
              </a:rPr>
              <a:t>129</a:t>
            </a:r>
            <a:r>
              <a:rPr lang="pl-PL" sz="2400" dirty="0">
                <a:solidFill>
                  <a:srgbClr val="FF0000"/>
                </a:solidFill>
              </a:rPr>
              <a:t>In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pl-PL" sz="2400" baseline="30000" dirty="0">
                <a:solidFill>
                  <a:srgbClr val="FF0000"/>
                </a:solidFill>
              </a:rPr>
              <a:t>129</a:t>
            </a:r>
            <a:r>
              <a:rPr lang="pl-PL" sz="2400" dirty="0">
                <a:solidFill>
                  <a:srgbClr val="FF0000"/>
                </a:solidFill>
              </a:rPr>
              <a:t>Cd</a:t>
            </a:r>
            <a:r>
              <a:rPr lang="pl-PL" sz="2400" dirty="0"/>
              <a:t>(</a:t>
            </a:r>
            <a:r>
              <a:rPr lang="pl-PL" sz="2400" baseline="30000" dirty="0"/>
              <a:t>9</a:t>
            </a:r>
            <a:r>
              <a:rPr lang="pl-PL" sz="2400" dirty="0"/>
              <a:t>Be,n)</a:t>
            </a:r>
            <a:r>
              <a:rPr lang="pl-PL" sz="2400" baseline="30000" dirty="0"/>
              <a:t> </a:t>
            </a:r>
            <a:r>
              <a:rPr lang="pl-PL" sz="2400" baseline="30000" dirty="0">
                <a:solidFill>
                  <a:srgbClr val="FF0000"/>
                </a:solidFill>
              </a:rPr>
              <a:t>128</a:t>
            </a:r>
            <a:r>
              <a:rPr lang="pl-PL" sz="2400" dirty="0">
                <a:solidFill>
                  <a:srgbClr val="FF0000"/>
                </a:solidFill>
              </a:rPr>
              <a:t>Cd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pl-PL" sz="2400" baseline="30000" dirty="0"/>
              <a:t>132</a:t>
            </a:r>
            <a:r>
              <a:rPr lang="pl-PL" sz="2400" dirty="0"/>
              <a:t>Sn(</a:t>
            </a:r>
            <a:r>
              <a:rPr lang="pl-PL" sz="2400" baseline="30000" dirty="0"/>
              <a:t>9</a:t>
            </a:r>
            <a:r>
              <a:rPr lang="pl-PL" sz="2400" dirty="0"/>
              <a:t>Be,p)</a:t>
            </a:r>
            <a:r>
              <a:rPr lang="pl-PL" sz="2400" baseline="30000" dirty="0"/>
              <a:t> 131</a:t>
            </a:r>
            <a:r>
              <a:rPr lang="pl-PL" sz="2400" dirty="0"/>
              <a:t>In (</a:t>
            </a:r>
            <a:r>
              <a:rPr lang="pl-PL" sz="2400" dirty="0" err="1"/>
              <a:t>method</a:t>
            </a:r>
            <a:r>
              <a:rPr lang="pl-PL" sz="2400" dirty="0"/>
              <a:t> </a:t>
            </a:r>
            <a:r>
              <a:rPr lang="pl-PL" sz="2400" dirty="0" err="1"/>
              <a:t>validation</a:t>
            </a:r>
            <a:r>
              <a:rPr lang="pl-PL" sz="2400" dirty="0"/>
              <a:t>)</a:t>
            </a:r>
            <a:endParaRPr lang="pl-PL" sz="2400" dirty="0">
              <a:solidFill>
                <a:srgbClr val="FF0000"/>
              </a:solidFill>
            </a:endParaRPr>
          </a:p>
        </p:txBody>
      </p:sp>
      <p:grpSp>
        <p:nvGrpSpPr>
          <p:cNvPr id="82" name="Grupa 81">
            <a:extLst>
              <a:ext uri="{FF2B5EF4-FFF2-40B4-BE49-F238E27FC236}">
                <a16:creationId xmlns:a16="http://schemas.microsoft.com/office/drawing/2014/main" id="{FC8C54D3-2560-DB47-4CB2-EF4D7C2661D4}"/>
              </a:ext>
            </a:extLst>
          </p:cNvPr>
          <p:cNvGrpSpPr/>
          <p:nvPr/>
        </p:nvGrpSpPr>
        <p:grpSpPr>
          <a:xfrm>
            <a:off x="8280337" y="348229"/>
            <a:ext cx="4424714" cy="6317142"/>
            <a:chOff x="6158170" y="153657"/>
            <a:chExt cx="4424714" cy="6317142"/>
          </a:xfrm>
        </p:grpSpPr>
        <p:sp>
          <p:nvSpPr>
            <p:cNvPr id="74" name="pole tekstowe 73">
              <a:extLst>
                <a:ext uri="{FF2B5EF4-FFF2-40B4-BE49-F238E27FC236}">
                  <a16:creationId xmlns:a16="http://schemas.microsoft.com/office/drawing/2014/main" id="{E2639DAB-88AA-DB5E-D53E-1C10BC707A99}"/>
                </a:ext>
              </a:extLst>
            </p:cNvPr>
            <p:cNvSpPr txBox="1"/>
            <p:nvPr/>
          </p:nvSpPr>
          <p:spPr>
            <a:xfrm rot="16200000">
              <a:off x="7173594" y="273203"/>
              <a:ext cx="6084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dirty="0"/>
                <a:t>68</a:t>
              </a:r>
            </a:p>
          </p:txBody>
        </p:sp>
        <p:grpSp>
          <p:nvGrpSpPr>
            <p:cNvPr id="81" name="Grupa 80">
              <a:extLst>
                <a:ext uri="{FF2B5EF4-FFF2-40B4-BE49-F238E27FC236}">
                  <a16:creationId xmlns:a16="http://schemas.microsoft.com/office/drawing/2014/main" id="{4C4D4C53-5781-903C-BC29-4ABD375DFB52}"/>
                </a:ext>
              </a:extLst>
            </p:cNvPr>
            <p:cNvGrpSpPr/>
            <p:nvPr/>
          </p:nvGrpSpPr>
          <p:grpSpPr>
            <a:xfrm>
              <a:off x="6158170" y="429776"/>
              <a:ext cx="4424714" cy="6041023"/>
              <a:chOff x="6158170" y="429776"/>
              <a:chExt cx="4424714" cy="6041023"/>
            </a:xfrm>
          </p:grpSpPr>
          <p:cxnSp>
            <p:nvCxnSpPr>
              <p:cNvPr id="17" name="Łącznik prosty 16">
                <a:extLst>
                  <a:ext uri="{FF2B5EF4-FFF2-40B4-BE49-F238E27FC236}">
                    <a16:creationId xmlns:a16="http://schemas.microsoft.com/office/drawing/2014/main" id="{DC56F8FC-A0EC-4404-6D1E-72438CDA85C3}"/>
                  </a:ext>
                </a:extLst>
              </p:cNvPr>
              <p:cNvCxnSpPr/>
              <p:nvPr/>
            </p:nvCxnSpPr>
            <p:spPr>
              <a:xfrm>
                <a:off x="6578459" y="5943600"/>
                <a:ext cx="1772391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Łącznik prosty 18">
                <a:extLst>
                  <a:ext uri="{FF2B5EF4-FFF2-40B4-BE49-F238E27FC236}">
                    <a16:creationId xmlns:a16="http://schemas.microsoft.com/office/drawing/2014/main" id="{2CBD7391-F46B-C60B-5100-B95C84B7C2E7}"/>
                  </a:ext>
                </a:extLst>
              </p:cNvPr>
              <p:cNvCxnSpPr/>
              <p:nvPr/>
            </p:nvCxnSpPr>
            <p:spPr>
              <a:xfrm>
                <a:off x="6578459" y="3183466"/>
                <a:ext cx="1772391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Łącznik prosty 19">
                <a:extLst>
                  <a:ext uri="{FF2B5EF4-FFF2-40B4-BE49-F238E27FC236}">
                    <a16:creationId xmlns:a16="http://schemas.microsoft.com/office/drawing/2014/main" id="{328287D8-D21E-20AC-27EB-0B689B08F726}"/>
                  </a:ext>
                </a:extLst>
              </p:cNvPr>
              <p:cNvCxnSpPr/>
              <p:nvPr/>
            </p:nvCxnSpPr>
            <p:spPr>
              <a:xfrm>
                <a:off x="6569089" y="4699000"/>
                <a:ext cx="1772391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Łącznik prosty 20">
                <a:extLst>
                  <a:ext uri="{FF2B5EF4-FFF2-40B4-BE49-F238E27FC236}">
                    <a16:creationId xmlns:a16="http://schemas.microsoft.com/office/drawing/2014/main" id="{83BE7615-CD8D-4B35-059A-0557CB6D0ADD}"/>
                  </a:ext>
                </a:extLst>
              </p:cNvPr>
              <p:cNvCxnSpPr/>
              <p:nvPr/>
            </p:nvCxnSpPr>
            <p:spPr>
              <a:xfrm>
                <a:off x="6569991" y="2336800"/>
                <a:ext cx="1772391" cy="0"/>
              </a:xfrm>
              <a:prstGeom prst="line">
                <a:avLst/>
              </a:prstGeom>
              <a:ln>
                <a:solidFill>
                  <a:srgbClr val="00B0F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Łącznik prosty 21">
                <a:extLst>
                  <a:ext uri="{FF2B5EF4-FFF2-40B4-BE49-F238E27FC236}">
                    <a16:creationId xmlns:a16="http://schemas.microsoft.com/office/drawing/2014/main" id="{268A91E5-7654-A01E-B110-C8CC5A7B7F87}"/>
                  </a:ext>
                </a:extLst>
              </p:cNvPr>
              <p:cNvCxnSpPr/>
              <p:nvPr/>
            </p:nvCxnSpPr>
            <p:spPr>
              <a:xfrm>
                <a:off x="6569089" y="1877014"/>
                <a:ext cx="1772391" cy="0"/>
              </a:xfrm>
              <a:prstGeom prst="line">
                <a:avLst/>
              </a:prstGeom>
              <a:ln>
                <a:solidFill>
                  <a:srgbClr val="00B0F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Łącznik prosty 23">
                <a:extLst>
                  <a:ext uri="{FF2B5EF4-FFF2-40B4-BE49-F238E27FC236}">
                    <a16:creationId xmlns:a16="http://schemas.microsoft.com/office/drawing/2014/main" id="{D372F37F-95BA-3647-6F8C-76B66046494A}"/>
                  </a:ext>
                </a:extLst>
              </p:cNvPr>
              <p:cNvCxnSpPr/>
              <p:nvPr/>
            </p:nvCxnSpPr>
            <p:spPr>
              <a:xfrm>
                <a:off x="6569088" y="1712467"/>
                <a:ext cx="1772391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Łącznik prosty 29">
                <a:extLst>
                  <a:ext uri="{FF2B5EF4-FFF2-40B4-BE49-F238E27FC236}">
                    <a16:creationId xmlns:a16="http://schemas.microsoft.com/office/drawing/2014/main" id="{BCB3CD37-9968-7643-AF70-79258A57ED7E}"/>
                  </a:ext>
                </a:extLst>
              </p:cNvPr>
              <p:cNvCxnSpPr/>
              <p:nvPr/>
            </p:nvCxnSpPr>
            <p:spPr>
              <a:xfrm>
                <a:off x="6611419" y="848866"/>
                <a:ext cx="1772391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Łącznik prosty 31">
                <a:extLst>
                  <a:ext uri="{FF2B5EF4-FFF2-40B4-BE49-F238E27FC236}">
                    <a16:creationId xmlns:a16="http://schemas.microsoft.com/office/drawing/2014/main" id="{59082684-51F9-5D0B-EB3C-53BB738C0824}"/>
                  </a:ext>
                </a:extLst>
              </p:cNvPr>
              <p:cNvCxnSpPr/>
              <p:nvPr/>
            </p:nvCxnSpPr>
            <p:spPr>
              <a:xfrm>
                <a:off x="6612326" y="712260"/>
                <a:ext cx="1772391" cy="0"/>
              </a:xfrm>
              <a:prstGeom prst="line">
                <a:avLst/>
              </a:prstGeom>
              <a:ln>
                <a:solidFill>
                  <a:srgbClr val="00B0F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Łącznik prosty ze strzałką 35">
                <a:extLst>
                  <a:ext uri="{FF2B5EF4-FFF2-40B4-BE49-F238E27FC236}">
                    <a16:creationId xmlns:a16="http://schemas.microsoft.com/office/drawing/2014/main" id="{C3EEA0FF-AD1A-DA4A-7FA9-620B97B0BAA7}"/>
                  </a:ext>
                </a:extLst>
              </p:cNvPr>
              <p:cNvCxnSpPr/>
              <p:nvPr/>
            </p:nvCxnSpPr>
            <p:spPr>
              <a:xfrm>
                <a:off x="7455283" y="4699000"/>
                <a:ext cx="0" cy="1244600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Łącznik prosty ze strzałką 36">
                <a:extLst>
                  <a:ext uri="{FF2B5EF4-FFF2-40B4-BE49-F238E27FC236}">
                    <a16:creationId xmlns:a16="http://schemas.microsoft.com/office/drawing/2014/main" id="{4E420803-6CEF-F54A-EB14-7FC00C0DA7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56187" y="3183466"/>
                <a:ext cx="0" cy="1515534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Łącznik prosty ze strzałką 38">
                <a:extLst>
                  <a:ext uri="{FF2B5EF4-FFF2-40B4-BE49-F238E27FC236}">
                    <a16:creationId xmlns:a16="http://schemas.microsoft.com/office/drawing/2014/main" id="{1021E4E9-F589-9A22-A35E-E05C9CCD587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54120" y="1712467"/>
                <a:ext cx="0" cy="1470999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Łącznik prosty ze strzałką 40">
                <a:extLst>
                  <a:ext uri="{FF2B5EF4-FFF2-40B4-BE49-F238E27FC236}">
                    <a16:creationId xmlns:a16="http://schemas.microsoft.com/office/drawing/2014/main" id="{6F57A229-0202-5EFF-8D3B-7BF5D4BD3F0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51386" y="2336800"/>
                <a:ext cx="0" cy="846666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Łącznik prosty ze strzałką 42">
                <a:extLst>
                  <a:ext uri="{FF2B5EF4-FFF2-40B4-BE49-F238E27FC236}">
                    <a16:creationId xmlns:a16="http://schemas.microsoft.com/office/drawing/2014/main" id="{F2F3571B-4880-423B-2510-23EAF82C994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51386" y="1868547"/>
                <a:ext cx="0" cy="468253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Łącznik prosty ze strzałką 44">
                <a:extLst>
                  <a:ext uri="{FF2B5EF4-FFF2-40B4-BE49-F238E27FC236}">
                    <a16:creationId xmlns:a16="http://schemas.microsoft.com/office/drawing/2014/main" id="{3B07BE74-CE84-CE7F-ACBC-7E824CC95A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54120" y="848866"/>
                <a:ext cx="0" cy="863601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Łącznik prosty ze strzałką 46">
                <a:extLst>
                  <a:ext uri="{FF2B5EF4-FFF2-40B4-BE49-F238E27FC236}">
                    <a16:creationId xmlns:a16="http://schemas.microsoft.com/office/drawing/2014/main" id="{E6DDCFF9-5959-CAF2-80FD-DDA49AF1EF0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51386" y="848866"/>
                <a:ext cx="0" cy="1055160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Łącznik prosty ze strzałką 49">
                <a:extLst>
                  <a:ext uri="{FF2B5EF4-FFF2-40B4-BE49-F238E27FC236}">
                    <a16:creationId xmlns:a16="http://schemas.microsoft.com/office/drawing/2014/main" id="{A64C6E60-39E1-5380-AD10-24BA6424B84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77806" y="712260"/>
                <a:ext cx="0" cy="136606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" name="pole tekstowe 55">
                <a:extLst>
                  <a:ext uri="{FF2B5EF4-FFF2-40B4-BE49-F238E27FC236}">
                    <a16:creationId xmlns:a16="http://schemas.microsoft.com/office/drawing/2014/main" id="{BDF69DEB-DFEF-92BA-EE43-238D7F626952}"/>
                  </a:ext>
                </a:extLst>
              </p:cNvPr>
              <p:cNvSpPr txBox="1"/>
              <p:nvPr/>
            </p:nvSpPr>
            <p:spPr>
              <a:xfrm>
                <a:off x="8441358" y="5748543"/>
                <a:ext cx="45719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dirty="0"/>
                  <a:t>0</a:t>
                </a:r>
                <a:r>
                  <a:rPr lang="pl-PL" baseline="30000" dirty="0"/>
                  <a:t>+</a:t>
                </a:r>
              </a:p>
            </p:txBody>
          </p:sp>
          <p:sp>
            <p:nvSpPr>
              <p:cNvPr id="57" name="pole tekstowe 56">
                <a:extLst>
                  <a:ext uri="{FF2B5EF4-FFF2-40B4-BE49-F238E27FC236}">
                    <a16:creationId xmlns:a16="http://schemas.microsoft.com/office/drawing/2014/main" id="{694E7907-BF12-AA79-38A8-75FC81D36F22}"/>
                  </a:ext>
                </a:extLst>
              </p:cNvPr>
              <p:cNvSpPr txBox="1"/>
              <p:nvPr/>
            </p:nvSpPr>
            <p:spPr>
              <a:xfrm>
                <a:off x="8441358" y="2963778"/>
                <a:ext cx="45719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dirty="0"/>
                  <a:t>4</a:t>
                </a:r>
                <a:r>
                  <a:rPr lang="pl-PL" baseline="30000" dirty="0"/>
                  <a:t>+</a:t>
                </a:r>
              </a:p>
            </p:txBody>
          </p:sp>
          <p:sp>
            <p:nvSpPr>
              <p:cNvPr id="58" name="pole tekstowe 57">
                <a:extLst>
                  <a:ext uri="{FF2B5EF4-FFF2-40B4-BE49-F238E27FC236}">
                    <a16:creationId xmlns:a16="http://schemas.microsoft.com/office/drawing/2014/main" id="{B51918D3-5327-FECE-6F3F-0FF94F0259A9}"/>
                  </a:ext>
                </a:extLst>
              </p:cNvPr>
              <p:cNvSpPr txBox="1"/>
              <p:nvPr/>
            </p:nvSpPr>
            <p:spPr>
              <a:xfrm>
                <a:off x="8441358" y="4514334"/>
                <a:ext cx="45719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dirty="0"/>
                  <a:t>2</a:t>
                </a:r>
                <a:r>
                  <a:rPr lang="pl-PL" baseline="30000" dirty="0"/>
                  <a:t>+</a:t>
                </a:r>
              </a:p>
            </p:txBody>
          </p:sp>
          <p:sp>
            <p:nvSpPr>
              <p:cNvPr id="59" name="pole tekstowe 58">
                <a:extLst>
                  <a:ext uri="{FF2B5EF4-FFF2-40B4-BE49-F238E27FC236}">
                    <a16:creationId xmlns:a16="http://schemas.microsoft.com/office/drawing/2014/main" id="{EFF0A011-A84F-3372-21B2-09487AD59A24}"/>
                  </a:ext>
                </a:extLst>
              </p:cNvPr>
              <p:cNvSpPr txBox="1"/>
              <p:nvPr/>
            </p:nvSpPr>
            <p:spPr>
              <a:xfrm>
                <a:off x="8388737" y="1772194"/>
                <a:ext cx="148339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dirty="0">
                    <a:solidFill>
                      <a:srgbClr val="00B0F0"/>
                    </a:solidFill>
                  </a:rPr>
                  <a:t>(7</a:t>
                </a:r>
                <a:r>
                  <a:rPr lang="pl-PL" baseline="30000" dirty="0">
                    <a:solidFill>
                      <a:srgbClr val="00B0F0"/>
                    </a:solidFill>
                  </a:rPr>
                  <a:t>-</a:t>
                </a:r>
                <a:r>
                  <a:rPr lang="pl-PL" dirty="0">
                    <a:solidFill>
                      <a:srgbClr val="00B0F0"/>
                    </a:solidFill>
                  </a:rPr>
                  <a:t>) 12 (2) </a:t>
                </a:r>
                <a:r>
                  <a:rPr lang="pl-PL" dirty="0" err="1">
                    <a:solidFill>
                      <a:srgbClr val="00B0F0"/>
                    </a:solidFill>
                  </a:rPr>
                  <a:t>ns</a:t>
                </a:r>
                <a:endParaRPr lang="pl-PL" dirty="0">
                  <a:solidFill>
                    <a:srgbClr val="00B0F0"/>
                  </a:solidFill>
                </a:endParaRPr>
              </a:p>
            </p:txBody>
          </p:sp>
          <p:sp>
            <p:nvSpPr>
              <p:cNvPr id="60" name="pole tekstowe 59">
                <a:extLst>
                  <a:ext uri="{FF2B5EF4-FFF2-40B4-BE49-F238E27FC236}">
                    <a16:creationId xmlns:a16="http://schemas.microsoft.com/office/drawing/2014/main" id="{2931A4CE-1378-CFA1-F1F8-ACDC66C0EFF4}"/>
                  </a:ext>
                </a:extLst>
              </p:cNvPr>
              <p:cNvSpPr txBox="1"/>
              <p:nvPr/>
            </p:nvSpPr>
            <p:spPr>
              <a:xfrm>
                <a:off x="8381262" y="2136554"/>
                <a:ext cx="167713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dirty="0">
                    <a:solidFill>
                      <a:srgbClr val="00B0F0"/>
                    </a:solidFill>
                  </a:rPr>
                  <a:t>(5</a:t>
                </a:r>
                <a:r>
                  <a:rPr lang="pl-PL" baseline="30000" dirty="0">
                    <a:solidFill>
                      <a:srgbClr val="00B0F0"/>
                    </a:solidFill>
                  </a:rPr>
                  <a:t>-</a:t>
                </a:r>
                <a:r>
                  <a:rPr lang="pl-PL" dirty="0">
                    <a:solidFill>
                      <a:srgbClr val="00B0F0"/>
                    </a:solidFill>
                  </a:rPr>
                  <a:t>) 270 (7) </a:t>
                </a:r>
                <a:r>
                  <a:rPr lang="pl-PL" dirty="0" err="1">
                    <a:solidFill>
                      <a:srgbClr val="00B0F0"/>
                    </a:solidFill>
                  </a:rPr>
                  <a:t>ns</a:t>
                </a:r>
                <a:endParaRPr lang="pl-PL" dirty="0">
                  <a:solidFill>
                    <a:srgbClr val="00B0F0"/>
                  </a:solidFill>
                </a:endParaRPr>
              </a:p>
            </p:txBody>
          </p:sp>
          <p:sp>
            <p:nvSpPr>
              <p:cNvPr id="61" name="pole tekstowe 60">
                <a:extLst>
                  <a:ext uri="{FF2B5EF4-FFF2-40B4-BE49-F238E27FC236}">
                    <a16:creationId xmlns:a16="http://schemas.microsoft.com/office/drawing/2014/main" id="{0BD787AA-2314-8A0C-5986-726BFAB0EE86}"/>
                  </a:ext>
                </a:extLst>
              </p:cNvPr>
              <p:cNvSpPr txBox="1"/>
              <p:nvPr/>
            </p:nvSpPr>
            <p:spPr>
              <a:xfrm>
                <a:off x="8386197" y="1499215"/>
                <a:ext cx="5729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dirty="0"/>
                  <a:t>(6</a:t>
                </a:r>
                <a:r>
                  <a:rPr lang="pl-PL" baseline="30000" dirty="0"/>
                  <a:t>+</a:t>
                </a:r>
                <a:r>
                  <a:rPr lang="pl-PL" dirty="0"/>
                  <a:t>)</a:t>
                </a:r>
              </a:p>
            </p:txBody>
          </p:sp>
          <p:sp>
            <p:nvSpPr>
              <p:cNvPr id="62" name="pole tekstowe 61">
                <a:extLst>
                  <a:ext uri="{FF2B5EF4-FFF2-40B4-BE49-F238E27FC236}">
                    <a16:creationId xmlns:a16="http://schemas.microsoft.com/office/drawing/2014/main" id="{9F8F2D26-55F1-49E8-3E37-B45BF4AA3F86}"/>
                  </a:ext>
                </a:extLst>
              </p:cNvPr>
              <p:cNvSpPr txBox="1"/>
              <p:nvPr/>
            </p:nvSpPr>
            <p:spPr>
              <a:xfrm>
                <a:off x="8388738" y="780563"/>
                <a:ext cx="5729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dirty="0"/>
                  <a:t>(8</a:t>
                </a:r>
                <a:r>
                  <a:rPr lang="pl-PL" baseline="30000" dirty="0"/>
                  <a:t>+</a:t>
                </a:r>
                <a:r>
                  <a:rPr lang="pl-PL" dirty="0"/>
                  <a:t>)</a:t>
                </a:r>
              </a:p>
            </p:txBody>
          </p:sp>
          <p:sp>
            <p:nvSpPr>
              <p:cNvPr id="63" name="pole tekstowe 62">
                <a:extLst>
                  <a:ext uri="{FF2B5EF4-FFF2-40B4-BE49-F238E27FC236}">
                    <a16:creationId xmlns:a16="http://schemas.microsoft.com/office/drawing/2014/main" id="{EE0C697F-A6E3-4276-2FD0-067FA9F4FF09}"/>
                  </a:ext>
                </a:extLst>
              </p:cNvPr>
              <p:cNvSpPr txBox="1"/>
              <p:nvPr/>
            </p:nvSpPr>
            <p:spPr>
              <a:xfrm>
                <a:off x="8388737" y="450700"/>
                <a:ext cx="219414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dirty="0">
                    <a:solidFill>
                      <a:srgbClr val="00B0F0"/>
                    </a:solidFill>
                  </a:rPr>
                  <a:t>(10</a:t>
                </a:r>
                <a:r>
                  <a:rPr lang="pl-PL" baseline="30000" dirty="0">
                    <a:solidFill>
                      <a:srgbClr val="00B0F0"/>
                    </a:solidFill>
                  </a:rPr>
                  <a:t>+</a:t>
                </a:r>
                <a:r>
                  <a:rPr lang="pl-PL" dirty="0">
                    <a:solidFill>
                      <a:srgbClr val="00B0F0"/>
                    </a:solidFill>
                  </a:rPr>
                  <a:t>) 3.56 (6) </a:t>
                </a:r>
                <a:r>
                  <a:rPr lang="el-GR" dirty="0">
                    <a:solidFill>
                      <a:srgbClr val="00B0F0"/>
                    </a:solidFill>
                  </a:rPr>
                  <a:t>μ</a:t>
                </a:r>
                <a:r>
                  <a:rPr lang="pl-PL" dirty="0">
                    <a:solidFill>
                      <a:srgbClr val="00B0F0"/>
                    </a:solidFill>
                  </a:rPr>
                  <a:t>s</a:t>
                </a:r>
              </a:p>
            </p:txBody>
          </p:sp>
          <p:sp>
            <p:nvSpPr>
              <p:cNvPr id="64" name="pole tekstowe 63">
                <a:extLst>
                  <a:ext uri="{FF2B5EF4-FFF2-40B4-BE49-F238E27FC236}">
                    <a16:creationId xmlns:a16="http://schemas.microsoft.com/office/drawing/2014/main" id="{E7135D48-F262-44BF-807F-4960F88056C0}"/>
                  </a:ext>
                </a:extLst>
              </p:cNvPr>
              <p:cNvSpPr txBox="1"/>
              <p:nvPr/>
            </p:nvSpPr>
            <p:spPr>
              <a:xfrm>
                <a:off x="6291794" y="4372985"/>
                <a:ext cx="57332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dirty="0"/>
                  <a:t>646</a:t>
                </a:r>
              </a:p>
            </p:txBody>
          </p:sp>
          <p:sp>
            <p:nvSpPr>
              <p:cNvPr id="65" name="pole tekstowe 64">
                <a:extLst>
                  <a:ext uri="{FF2B5EF4-FFF2-40B4-BE49-F238E27FC236}">
                    <a16:creationId xmlns:a16="http://schemas.microsoft.com/office/drawing/2014/main" id="{95B98611-A580-69A2-5962-645A2FAC817E}"/>
                  </a:ext>
                </a:extLst>
              </p:cNvPr>
              <p:cNvSpPr txBox="1"/>
              <p:nvPr/>
            </p:nvSpPr>
            <p:spPr>
              <a:xfrm>
                <a:off x="6159100" y="2881867"/>
                <a:ext cx="7933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dirty="0"/>
                  <a:t>1430</a:t>
                </a:r>
              </a:p>
            </p:txBody>
          </p:sp>
          <p:sp>
            <p:nvSpPr>
              <p:cNvPr id="66" name="pole tekstowe 65">
                <a:extLst>
                  <a:ext uri="{FF2B5EF4-FFF2-40B4-BE49-F238E27FC236}">
                    <a16:creationId xmlns:a16="http://schemas.microsoft.com/office/drawing/2014/main" id="{1B96C996-F652-2BC1-6A94-AE15910BB220}"/>
                  </a:ext>
                </a:extLst>
              </p:cNvPr>
              <p:cNvSpPr txBox="1"/>
              <p:nvPr/>
            </p:nvSpPr>
            <p:spPr>
              <a:xfrm>
                <a:off x="6159100" y="2046302"/>
                <a:ext cx="7933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dirty="0">
                    <a:solidFill>
                      <a:srgbClr val="00B0F0"/>
                    </a:solidFill>
                  </a:rPr>
                  <a:t>1871</a:t>
                </a:r>
              </a:p>
            </p:txBody>
          </p:sp>
          <p:sp>
            <p:nvSpPr>
              <p:cNvPr id="67" name="pole tekstowe 66">
                <a:extLst>
                  <a:ext uri="{FF2B5EF4-FFF2-40B4-BE49-F238E27FC236}">
                    <a16:creationId xmlns:a16="http://schemas.microsoft.com/office/drawing/2014/main" id="{6EF2071E-C527-561E-47CA-A67D28BA4E57}"/>
                  </a:ext>
                </a:extLst>
              </p:cNvPr>
              <p:cNvSpPr txBox="1"/>
              <p:nvPr/>
            </p:nvSpPr>
            <p:spPr>
              <a:xfrm>
                <a:off x="6158170" y="1793897"/>
                <a:ext cx="7933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dirty="0">
                    <a:solidFill>
                      <a:srgbClr val="00B0F0"/>
                    </a:solidFill>
                  </a:rPr>
                  <a:t>2108</a:t>
                </a:r>
              </a:p>
            </p:txBody>
          </p:sp>
          <p:sp>
            <p:nvSpPr>
              <p:cNvPr id="68" name="pole tekstowe 67">
                <a:extLst>
                  <a:ext uri="{FF2B5EF4-FFF2-40B4-BE49-F238E27FC236}">
                    <a16:creationId xmlns:a16="http://schemas.microsoft.com/office/drawing/2014/main" id="{858DD738-456A-FBD8-4F33-44B127CB7990}"/>
                  </a:ext>
                </a:extLst>
              </p:cNvPr>
              <p:cNvSpPr txBox="1"/>
              <p:nvPr/>
            </p:nvSpPr>
            <p:spPr>
              <a:xfrm>
                <a:off x="6158881" y="1428927"/>
                <a:ext cx="7933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dirty="0"/>
                  <a:t>2195</a:t>
                </a:r>
              </a:p>
            </p:txBody>
          </p:sp>
          <p:sp>
            <p:nvSpPr>
              <p:cNvPr id="69" name="pole tekstowe 68">
                <a:extLst>
                  <a:ext uri="{FF2B5EF4-FFF2-40B4-BE49-F238E27FC236}">
                    <a16:creationId xmlns:a16="http://schemas.microsoft.com/office/drawing/2014/main" id="{E922960D-E871-03BD-54C1-AE5E402FD9E5}"/>
                  </a:ext>
                </a:extLst>
              </p:cNvPr>
              <p:cNvSpPr txBox="1"/>
              <p:nvPr/>
            </p:nvSpPr>
            <p:spPr>
              <a:xfrm>
                <a:off x="6158170" y="793845"/>
                <a:ext cx="7933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dirty="0"/>
                  <a:t>2646</a:t>
                </a:r>
              </a:p>
            </p:txBody>
          </p:sp>
          <p:sp>
            <p:nvSpPr>
              <p:cNvPr id="70" name="pole tekstowe 69">
                <a:extLst>
                  <a:ext uri="{FF2B5EF4-FFF2-40B4-BE49-F238E27FC236}">
                    <a16:creationId xmlns:a16="http://schemas.microsoft.com/office/drawing/2014/main" id="{97DD837B-6E7C-D26E-412F-180532E22272}"/>
                  </a:ext>
                </a:extLst>
              </p:cNvPr>
              <p:cNvSpPr txBox="1"/>
              <p:nvPr/>
            </p:nvSpPr>
            <p:spPr>
              <a:xfrm>
                <a:off x="6165271" y="429776"/>
                <a:ext cx="7933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dirty="0">
                    <a:solidFill>
                      <a:srgbClr val="00B0F0"/>
                    </a:solidFill>
                  </a:rPr>
                  <a:t>2714</a:t>
                </a:r>
              </a:p>
            </p:txBody>
          </p:sp>
          <p:sp>
            <p:nvSpPr>
              <p:cNvPr id="71" name="pole tekstowe 70">
                <a:extLst>
                  <a:ext uri="{FF2B5EF4-FFF2-40B4-BE49-F238E27FC236}">
                    <a16:creationId xmlns:a16="http://schemas.microsoft.com/office/drawing/2014/main" id="{08845965-2564-2940-83F6-B7B96187B0E0}"/>
                  </a:ext>
                </a:extLst>
              </p:cNvPr>
              <p:cNvSpPr txBox="1"/>
              <p:nvPr/>
            </p:nvSpPr>
            <p:spPr>
              <a:xfrm>
                <a:off x="6973289" y="6009134"/>
                <a:ext cx="96398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2400" baseline="30000" dirty="0"/>
                  <a:t>128</a:t>
                </a:r>
                <a:r>
                  <a:rPr lang="pl-PL" sz="2400" dirty="0"/>
                  <a:t>Cd</a:t>
                </a:r>
              </a:p>
            </p:txBody>
          </p:sp>
          <p:sp>
            <p:nvSpPr>
              <p:cNvPr id="72" name="pole tekstowe 71">
                <a:extLst>
                  <a:ext uri="{FF2B5EF4-FFF2-40B4-BE49-F238E27FC236}">
                    <a16:creationId xmlns:a16="http://schemas.microsoft.com/office/drawing/2014/main" id="{E48A3BB0-4A5A-AC98-19CB-BB5630D143A4}"/>
                  </a:ext>
                </a:extLst>
              </p:cNvPr>
              <p:cNvSpPr txBox="1"/>
              <p:nvPr/>
            </p:nvSpPr>
            <p:spPr>
              <a:xfrm rot="16200000">
                <a:off x="6702430" y="1071903"/>
                <a:ext cx="6084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dirty="0"/>
                  <a:t>538</a:t>
                </a:r>
              </a:p>
            </p:txBody>
          </p:sp>
          <p:sp>
            <p:nvSpPr>
              <p:cNvPr id="73" name="pole tekstowe 72">
                <a:extLst>
                  <a:ext uri="{FF2B5EF4-FFF2-40B4-BE49-F238E27FC236}">
                    <a16:creationId xmlns:a16="http://schemas.microsoft.com/office/drawing/2014/main" id="{9E2D6D5B-47B2-1955-4D95-5308332809BB}"/>
                  </a:ext>
                </a:extLst>
              </p:cNvPr>
              <p:cNvSpPr txBox="1"/>
              <p:nvPr/>
            </p:nvSpPr>
            <p:spPr>
              <a:xfrm rot="16200000">
                <a:off x="7417133" y="1060582"/>
                <a:ext cx="6084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dirty="0"/>
                  <a:t>450</a:t>
                </a:r>
              </a:p>
            </p:txBody>
          </p:sp>
          <p:sp>
            <p:nvSpPr>
              <p:cNvPr id="75" name="pole tekstowe 74">
                <a:extLst>
                  <a:ext uri="{FF2B5EF4-FFF2-40B4-BE49-F238E27FC236}">
                    <a16:creationId xmlns:a16="http://schemas.microsoft.com/office/drawing/2014/main" id="{4ADCF00E-2566-AFEF-4330-2EB974B76CFD}"/>
                  </a:ext>
                </a:extLst>
              </p:cNvPr>
              <p:cNvSpPr txBox="1"/>
              <p:nvPr/>
            </p:nvSpPr>
            <p:spPr>
              <a:xfrm rot="16200000">
                <a:off x="7442732" y="2173347"/>
                <a:ext cx="6084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dirty="0"/>
                  <a:t>765</a:t>
                </a:r>
              </a:p>
            </p:txBody>
          </p:sp>
          <p:sp>
            <p:nvSpPr>
              <p:cNvPr id="76" name="pole tekstowe 75">
                <a:extLst>
                  <a:ext uri="{FF2B5EF4-FFF2-40B4-BE49-F238E27FC236}">
                    <a16:creationId xmlns:a16="http://schemas.microsoft.com/office/drawing/2014/main" id="{FCC89F63-D233-AB40-2BFC-87ED1C7D2D8A}"/>
                  </a:ext>
                </a:extLst>
              </p:cNvPr>
              <p:cNvSpPr txBox="1"/>
              <p:nvPr/>
            </p:nvSpPr>
            <p:spPr>
              <a:xfrm rot="16200000">
                <a:off x="6729580" y="2509923"/>
                <a:ext cx="6084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dirty="0"/>
                  <a:t>411</a:t>
                </a:r>
              </a:p>
            </p:txBody>
          </p:sp>
          <p:sp>
            <p:nvSpPr>
              <p:cNvPr id="77" name="pole tekstowe 76">
                <a:extLst>
                  <a:ext uri="{FF2B5EF4-FFF2-40B4-BE49-F238E27FC236}">
                    <a16:creationId xmlns:a16="http://schemas.microsoft.com/office/drawing/2014/main" id="{DDEBE46B-1D89-BC4F-63AA-3010E17EB57B}"/>
                  </a:ext>
                </a:extLst>
              </p:cNvPr>
              <p:cNvSpPr txBox="1"/>
              <p:nvPr/>
            </p:nvSpPr>
            <p:spPr>
              <a:xfrm rot="16200000">
                <a:off x="6712391" y="1857849"/>
                <a:ext cx="6084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dirty="0"/>
                  <a:t>238</a:t>
                </a:r>
              </a:p>
            </p:txBody>
          </p:sp>
          <p:sp>
            <p:nvSpPr>
              <p:cNvPr id="78" name="pole tekstowe 77">
                <a:extLst>
                  <a:ext uri="{FF2B5EF4-FFF2-40B4-BE49-F238E27FC236}">
                    <a16:creationId xmlns:a16="http://schemas.microsoft.com/office/drawing/2014/main" id="{F8F78AEF-CF4E-772E-B986-9C40FCDAC8A8}"/>
                  </a:ext>
                </a:extLst>
              </p:cNvPr>
              <p:cNvSpPr txBox="1"/>
              <p:nvPr/>
            </p:nvSpPr>
            <p:spPr>
              <a:xfrm rot="16200000">
                <a:off x="6988928" y="3669744"/>
                <a:ext cx="6084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dirty="0"/>
                  <a:t>784</a:t>
                </a:r>
              </a:p>
            </p:txBody>
          </p:sp>
          <p:sp>
            <p:nvSpPr>
              <p:cNvPr id="79" name="pole tekstowe 78">
                <a:extLst>
                  <a:ext uri="{FF2B5EF4-FFF2-40B4-BE49-F238E27FC236}">
                    <a16:creationId xmlns:a16="http://schemas.microsoft.com/office/drawing/2014/main" id="{B9595E13-6E6B-D59A-2CB3-C95D9BC8AC02}"/>
                  </a:ext>
                </a:extLst>
              </p:cNvPr>
              <p:cNvSpPr txBox="1"/>
              <p:nvPr/>
            </p:nvSpPr>
            <p:spPr>
              <a:xfrm rot="16200000">
                <a:off x="6982585" y="5083676"/>
                <a:ext cx="6084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dirty="0"/>
                  <a:t>646</a:t>
                </a:r>
              </a:p>
            </p:txBody>
          </p:sp>
        </p:grpSp>
      </p:grpSp>
      <p:sp>
        <p:nvSpPr>
          <p:cNvPr id="83" name="pole tekstowe 82">
            <a:extLst>
              <a:ext uri="{FF2B5EF4-FFF2-40B4-BE49-F238E27FC236}">
                <a16:creationId xmlns:a16="http://schemas.microsoft.com/office/drawing/2014/main" id="{E21DEF9B-77B1-C608-2EC8-138DA10BE5DE}"/>
              </a:ext>
            </a:extLst>
          </p:cNvPr>
          <p:cNvSpPr txBox="1"/>
          <p:nvPr/>
        </p:nvSpPr>
        <p:spPr>
          <a:xfrm>
            <a:off x="7995848" y="164563"/>
            <a:ext cx="40646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Data from </a:t>
            </a:r>
            <a:r>
              <a:rPr lang="pl-PL" dirty="0" err="1"/>
              <a:t>isomer</a:t>
            </a:r>
            <a:r>
              <a:rPr lang="pl-PL" dirty="0"/>
              <a:t> </a:t>
            </a:r>
            <a:r>
              <a:rPr lang="pl-PL" dirty="0" err="1"/>
              <a:t>decay</a:t>
            </a:r>
            <a:r>
              <a:rPr lang="pl-PL" dirty="0"/>
              <a:t> </a:t>
            </a:r>
            <a:r>
              <a:rPr lang="pl-PL" dirty="0" err="1"/>
              <a:t>spectroscopy</a:t>
            </a:r>
            <a:endParaRPr lang="pl-PL" dirty="0"/>
          </a:p>
        </p:txBody>
      </p:sp>
      <p:grpSp>
        <p:nvGrpSpPr>
          <p:cNvPr id="109" name="Grupa 108">
            <a:extLst>
              <a:ext uri="{FF2B5EF4-FFF2-40B4-BE49-F238E27FC236}">
                <a16:creationId xmlns:a16="http://schemas.microsoft.com/office/drawing/2014/main" id="{9148D712-64AB-5087-00DF-2190AAF587E4}"/>
              </a:ext>
            </a:extLst>
          </p:cNvPr>
          <p:cNvGrpSpPr/>
          <p:nvPr/>
        </p:nvGrpSpPr>
        <p:grpSpPr>
          <a:xfrm>
            <a:off x="1443773" y="4168270"/>
            <a:ext cx="6573786" cy="624273"/>
            <a:chOff x="-2743625" y="1270565"/>
            <a:chExt cx="6573786" cy="62427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pole tekstowe 25">
                  <a:extLst>
                    <a:ext uri="{FF2B5EF4-FFF2-40B4-BE49-F238E27FC236}">
                      <a16:creationId xmlns:a16="http://schemas.microsoft.com/office/drawing/2014/main" id="{2D7C4C10-6612-49FF-36EA-9247CF03209E}"/>
                    </a:ext>
                  </a:extLst>
                </p:cNvPr>
                <p:cNvSpPr txBox="1"/>
                <p:nvPr/>
              </p:nvSpPr>
              <p:spPr>
                <a:xfrm>
                  <a:off x="-2743625" y="1270919"/>
                  <a:ext cx="1241044" cy="62138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Pre>
                          <m:sPrePr>
                            <m:ctrlPr>
                              <a:rPr lang="pl-PL" sz="2400" i="1" smtClean="0">
                                <a:latin typeface="Cambria Math" panose="02040503050406030204" pitchFamily="18" charset="0"/>
                              </a:rPr>
                            </m:ctrlPr>
                          </m:sPrePr>
                          <m:sub/>
                          <m:sup/>
                          <m:e>
                            <m:sPre>
                              <m:sPrePr>
                                <m:ctrlPr>
                                  <a:rPr lang="pl-PL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PrePr>
                              <m:sub>
                                <m:r>
                                  <a:rPr lang="pl-PL" sz="2400" b="0" i="1" smtClean="0">
                                    <a:latin typeface="Cambria Math" panose="02040503050406030204" pitchFamily="18" charset="0"/>
                                  </a:rPr>
                                  <m:t>48</m:t>
                                </m:r>
                              </m:sub>
                              <m:sup>
                                <m:r>
                                  <a:rPr lang="pl-PL" sz="2400" b="0" i="1" smtClean="0">
                                    <a:latin typeface="Cambria Math"/>
                                  </a:rPr>
                                  <m:t>128</m:t>
                                </m:r>
                              </m:sup>
                              <m:e>
                                <m:r>
                                  <a:rPr lang="pl-PL" sz="2400" b="0" i="1" smtClean="0">
                                    <a:latin typeface="Cambria Math"/>
                                  </a:rPr>
                                  <m:t>𝐶𝑑</m:t>
                                </m:r>
                              </m:e>
                            </m:sPre>
                          </m:e>
                        </m:sPre>
                      </m:oMath>
                    </m:oMathPara>
                  </a14:m>
                  <a:endParaRPr lang="pl-PL" sz="1600" dirty="0"/>
                </a:p>
              </p:txBody>
            </p:sp>
          </mc:Choice>
          <mc:Fallback xmlns="">
            <p:sp>
              <p:nvSpPr>
                <p:cNvPr id="26" name="pole tekstowe 25">
                  <a:extLst>
                    <a:ext uri="{FF2B5EF4-FFF2-40B4-BE49-F238E27FC236}">
                      <a16:creationId xmlns:a16="http://schemas.microsoft.com/office/drawing/2014/main" id="{2D7C4C10-6612-49FF-36EA-9247CF03209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2743625" y="1270919"/>
                  <a:ext cx="1241044" cy="621389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pl-P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pole tekstowe 26">
                  <a:extLst>
                    <a:ext uri="{FF2B5EF4-FFF2-40B4-BE49-F238E27FC236}">
                      <a16:creationId xmlns:a16="http://schemas.microsoft.com/office/drawing/2014/main" id="{5337AB0B-55E8-DBCE-4E0A-A0BD2F0AD452}"/>
                    </a:ext>
                  </a:extLst>
                </p:cNvPr>
                <p:cNvSpPr txBox="1"/>
                <p:nvPr/>
              </p:nvSpPr>
              <p:spPr>
                <a:xfrm>
                  <a:off x="523553" y="1270565"/>
                  <a:ext cx="1161215" cy="62427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Pre>
                          <m:sPrePr>
                            <m:ctrlPr>
                              <a:rPr lang="pl-PL" sz="2400" i="1" smtClean="0">
                                <a:latin typeface="Cambria Math" panose="02040503050406030204" pitchFamily="18" charset="0"/>
                              </a:rPr>
                            </m:ctrlPr>
                          </m:sPrePr>
                          <m:sub/>
                          <m:sup/>
                          <m:e>
                            <m:sPre>
                              <m:sPrePr>
                                <m:ctrlPr>
                                  <a:rPr lang="pl-PL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PrePr>
                              <m:sub>
                                <m:r>
                                  <a:rPr lang="pl-PL" sz="2400" b="0" i="1" smtClean="0">
                                    <a:latin typeface="Cambria Math"/>
                                  </a:rPr>
                                  <m:t>49</m:t>
                                </m:r>
                              </m:sub>
                              <m:sup>
                                <m:r>
                                  <a:rPr lang="pl-PL" sz="2400" b="0" i="1" smtClean="0">
                                    <a:latin typeface="Cambria Math"/>
                                  </a:rPr>
                                  <m:t>129</m:t>
                                </m:r>
                              </m:sup>
                              <m:e>
                                <m:r>
                                  <a:rPr lang="pl-PL" sz="2400" b="0" i="1" smtClean="0">
                                    <a:latin typeface="Cambria Math"/>
                                  </a:rPr>
                                  <m:t>𝐼𝑛</m:t>
                                </m:r>
                              </m:e>
                            </m:sPre>
                          </m:e>
                        </m:sPre>
                      </m:oMath>
                    </m:oMathPara>
                  </a14:m>
                  <a:endParaRPr lang="pl-PL" sz="2400" dirty="0"/>
                </a:p>
              </p:txBody>
            </p:sp>
          </mc:Choice>
          <mc:Fallback xmlns="">
            <p:sp>
              <p:nvSpPr>
                <p:cNvPr id="27" name="pole tekstowe 26">
                  <a:extLst>
                    <a:ext uri="{FF2B5EF4-FFF2-40B4-BE49-F238E27FC236}">
                      <a16:creationId xmlns:a16="http://schemas.microsoft.com/office/drawing/2014/main" id="{5337AB0B-55E8-DBCE-4E0A-A0BD2F0AD45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3553" y="1270565"/>
                  <a:ext cx="1161215" cy="62427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pl-P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pole tekstowe 27">
                  <a:extLst>
                    <a:ext uri="{FF2B5EF4-FFF2-40B4-BE49-F238E27FC236}">
                      <a16:creationId xmlns:a16="http://schemas.microsoft.com/office/drawing/2014/main" id="{CD897204-41A1-6F59-4DBE-E6989690E4F7}"/>
                    </a:ext>
                  </a:extLst>
                </p:cNvPr>
                <p:cNvSpPr txBox="1"/>
                <p:nvPr/>
              </p:nvSpPr>
              <p:spPr>
                <a:xfrm>
                  <a:off x="-1852114" y="1399555"/>
                  <a:ext cx="2322553" cy="4559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pl-PL" sz="20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pl-PL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  <m:r>
                              <a:rPr lang="pl-PL" sz="20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pl-PL" sz="2000" b="0" i="1" smtClean="0">
                                <a:latin typeface="Cambria Math" panose="02040503050406030204" pitchFamily="18" charset="0"/>
                              </a:rPr>
                              <m:t>9/2</m:t>
                            </m:r>
                          </m:sub>
                          <m:sup>
                            <m:r>
                              <a:rPr lang="pl-PL" sz="2000" b="0" i="1" smtClean="0">
                                <a:latin typeface="Cambria Math" panose="02040503050406030204" pitchFamily="18" charset="0"/>
                              </a:rPr>
                              <m:t>−2</m:t>
                            </m:r>
                          </m:sup>
                        </m:sSubSup>
                        <m:r>
                          <a:rPr lang="pl-PL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pl-PL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 </m:t>
                        </m:r>
                        <m:r>
                          <a:rPr lang="pl-PL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𝜐</m:t>
                        </m:r>
                        <m:sSubSup>
                          <m:sSubSupPr>
                            <m:ctrlPr>
                              <a:rPr lang="pl-PL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pl-PL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pl-PL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11/2</m:t>
                            </m:r>
                          </m:sub>
                          <m:sup>
                            <m:r>
                              <a:rPr lang="pl-PL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−2</m:t>
                            </m:r>
                          </m:sup>
                        </m:sSubSup>
                      </m:oMath>
                    </m:oMathPara>
                  </a14:m>
                  <a:endParaRPr lang="pl-PL" sz="1600" dirty="0"/>
                </a:p>
              </p:txBody>
            </p:sp>
          </mc:Choice>
          <mc:Fallback xmlns="">
            <p:sp>
              <p:nvSpPr>
                <p:cNvPr id="28" name="pole tekstowe 27">
                  <a:extLst>
                    <a:ext uri="{FF2B5EF4-FFF2-40B4-BE49-F238E27FC236}">
                      <a16:creationId xmlns:a16="http://schemas.microsoft.com/office/drawing/2014/main" id="{CD897204-41A1-6F59-4DBE-E6989690E4F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1852114" y="1399555"/>
                  <a:ext cx="2322553" cy="455959"/>
                </a:xfrm>
                <a:prstGeom prst="rect">
                  <a:avLst/>
                </a:prstGeom>
                <a:blipFill>
                  <a:blip r:embed="rId4"/>
                  <a:stretch>
                    <a:fillRect b="-9333"/>
                  </a:stretch>
                </a:blipFill>
              </p:spPr>
              <p:txBody>
                <a:bodyPr/>
                <a:lstStyle/>
                <a:p>
                  <a:r>
                    <a:rPr lang="pl-P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4" name="pole tekstowe 83">
                  <a:extLst>
                    <a:ext uri="{FF2B5EF4-FFF2-40B4-BE49-F238E27FC236}">
                      <a16:creationId xmlns:a16="http://schemas.microsoft.com/office/drawing/2014/main" id="{9D519056-7F38-6A4D-1D44-99557A59887D}"/>
                    </a:ext>
                  </a:extLst>
                </p:cNvPr>
                <p:cNvSpPr txBox="1"/>
                <p:nvPr/>
              </p:nvSpPr>
              <p:spPr>
                <a:xfrm>
                  <a:off x="1326095" y="1398591"/>
                  <a:ext cx="2504066" cy="4559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pl-PL" sz="20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pl-PL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  <m:r>
                              <a:rPr lang="pl-PL" sz="20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pl-PL" sz="2000" b="0" i="1" smtClean="0">
                                <a:latin typeface="Cambria Math" panose="02040503050406030204" pitchFamily="18" charset="0"/>
                              </a:rPr>
                              <m:t>9/2</m:t>
                            </m:r>
                          </m:sub>
                          <m:sup>
                            <m:r>
                              <a:rPr lang="pl-PL" sz="20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bSup>
                        <m:r>
                          <a:rPr lang="pl-PL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pl-PL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 </m:t>
                        </m:r>
                        <m:r>
                          <a:rPr lang="pl-PL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𝜐</m:t>
                        </m:r>
                        <m:sSubSup>
                          <m:sSubSupPr>
                            <m:ctrlPr>
                              <a:rPr lang="pl-PL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pl-PL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pl-PL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11/2</m:t>
                            </m:r>
                          </m:sub>
                          <m:sup>
                            <m:r>
                              <a:rPr lang="pl-PL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−2</m:t>
                            </m:r>
                          </m:sup>
                        </m:sSubSup>
                      </m:oMath>
                    </m:oMathPara>
                  </a14:m>
                  <a:endParaRPr lang="pl-PL" sz="1600" dirty="0"/>
                </a:p>
              </p:txBody>
            </p:sp>
          </mc:Choice>
          <mc:Fallback xmlns="">
            <p:sp>
              <p:nvSpPr>
                <p:cNvPr id="84" name="pole tekstowe 83">
                  <a:extLst>
                    <a:ext uri="{FF2B5EF4-FFF2-40B4-BE49-F238E27FC236}">
                      <a16:creationId xmlns:a16="http://schemas.microsoft.com/office/drawing/2014/main" id="{9D519056-7F38-6A4D-1D44-99557A59887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26095" y="1398591"/>
                  <a:ext cx="2504066" cy="455959"/>
                </a:xfrm>
                <a:prstGeom prst="rect">
                  <a:avLst/>
                </a:prstGeom>
                <a:blipFill>
                  <a:blip r:embed="rId5"/>
                  <a:stretch>
                    <a:fillRect b="-9333"/>
                  </a:stretch>
                </a:blipFill>
              </p:spPr>
              <p:txBody>
                <a:bodyPr/>
                <a:lstStyle/>
                <a:p>
                  <a:r>
                    <a:rPr lang="pl-P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6" name="Grupa 115">
            <a:extLst>
              <a:ext uri="{FF2B5EF4-FFF2-40B4-BE49-F238E27FC236}">
                <a16:creationId xmlns:a16="http://schemas.microsoft.com/office/drawing/2014/main" id="{B644B5EB-6101-325A-96FB-FAAAAD6F6560}"/>
              </a:ext>
            </a:extLst>
          </p:cNvPr>
          <p:cNvGrpSpPr/>
          <p:nvPr/>
        </p:nvGrpSpPr>
        <p:grpSpPr>
          <a:xfrm>
            <a:off x="2256224" y="520672"/>
            <a:ext cx="5048198" cy="3661977"/>
            <a:chOff x="1106068" y="747872"/>
            <a:chExt cx="5048198" cy="3661977"/>
          </a:xfrm>
        </p:grpSpPr>
        <p:cxnSp>
          <p:nvCxnSpPr>
            <p:cNvPr id="86" name="Łącznik prosty 85">
              <a:extLst>
                <a:ext uri="{FF2B5EF4-FFF2-40B4-BE49-F238E27FC236}">
                  <a16:creationId xmlns:a16="http://schemas.microsoft.com/office/drawing/2014/main" id="{A499AC6F-3822-6504-118D-C4FD3E7B00C1}"/>
                </a:ext>
              </a:extLst>
            </p:cNvPr>
            <p:cNvCxnSpPr/>
            <p:nvPr/>
          </p:nvCxnSpPr>
          <p:spPr>
            <a:xfrm>
              <a:off x="1751522" y="2623659"/>
              <a:ext cx="158326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Łącznik prosty 86">
              <a:extLst>
                <a:ext uri="{FF2B5EF4-FFF2-40B4-BE49-F238E27FC236}">
                  <a16:creationId xmlns:a16="http://schemas.microsoft.com/office/drawing/2014/main" id="{F7BC04CF-91A7-69F6-1970-5A641DADE212}"/>
                </a:ext>
              </a:extLst>
            </p:cNvPr>
            <p:cNvCxnSpPr/>
            <p:nvPr/>
          </p:nvCxnSpPr>
          <p:spPr>
            <a:xfrm>
              <a:off x="1751522" y="3022412"/>
              <a:ext cx="158326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Łącznik prosty 87">
              <a:extLst>
                <a:ext uri="{FF2B5EF4-FFF2-40B4-BE49-F238E27FC236}">
                  <a16:creationId xmlns:a16="http://schemas.microsoft.com/office/drawing/2014/main" id="{29FA5240-B119-9A39-115A-DD37E4F2AFE5}"/>
                </a:ext>
              </a:extLst>
            </p:cNvPr>
            <p:cNvCxnSpPr/>
            <p:nvPr/>
          </p:nvCxnSpPr>
          <p:spPr>
            <a:xfrm>
              <a:off x="1751522" y="3394946"/>
              <a:ext cx="158326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Łącznik prosty 88">
              <a:extLst>
                <a:ext uri="{FF2B5EF4-FFF2-40B4-BE49-F238E27FC236}">
                  <a16:creationId xmlns:a16="http://schemas.microsoft.com/office/drawing/2014/main" id="{5DD46941-AB60-2DCB-60D4-ADEEDE4438A7}"/>
                </a:ext>
              </a:extLst>
            </p:cNvPr>
            <p:cNvCxnSpPr/>
            <p:nvPr/>
          </p:nvCxnSpPr>
          <p:spPr>
            <a:xfrm>
              <a:off x="1751522" y="3778516"/>
              <a:ext cx="158326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Łącznik prosty 89">
              <a:extLst>
                <a:ext uri="{FF2B5EF4-FFF2-40B4-BE49-F238E27FC236}">
                  <a16:creationId xmlns:a16="http://schemas.microsoft.com/office/drawing/2014/main" id="{5B807F40-F3F3-1D6C-FAA3-94434F6FAAD5}"/>
                </a:ext>
              </a:extLst>
            </p:cNvPr>
            <p:cNvCxnSpPr/>
            <p:nvPr/>
          </p:nvCxnSpPr>
          <p:spPr>
            <a:xfrm>
              <a:off x="3862551" y="2597223"/>
              <a:ext cx="158326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Łącznik prosty 90">
              <a:extLst>
                <a:ext uri="{FF2B5EF4-FFF2-40B4-BE49-F238E27FC236}">
                  <a16:creationId xmlns:a16="http://schemas.microsoft.com/office/drawing/2014/main" id="{60AE3861-6C1F-7EDF-6998-F189DF39D278}"/>
                </a:ext>
              </a:extLst>
            </p:cNvPr>
            <p:cNvCxnSpPr/>
            <p:nvPr/>
          </p:nvCxnSpPr>
          <p:spPr>
            <a:xfrm>
              <a:off x="3862551" y="2995976"/>
              <a:ext cx="158326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Łącznik prosty 91">
              <a:extLst>
                <a:ext uri="{FF2B5EF4-FFF2-40B4-BE49-F238E27FC236}">
                  <a16:creationId xmlns:a16="http://schemas.microsoft.com/office/drawing/2014/main" id="{07BD078B-51BC-5F67-7C9E-EA82DB8BDCEE}"/>
                </a:ext>
              </a:extLst>
            </p:cNvPr>
            <p:cNvCxnSpPr/>
            <p:nvPr/>
          </p:nvCxnSpPr>
          <p:spPr>
            <a:xfrm>
              <a:off x="3862551" y="3368510"/>
              <a:ext cx="158326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Łącznik prosty 92">
              <a:extLst>
                <a:ext uri="{FF2B5EF4-FFF2-40B4-BE49-F238E27FC236}">
                  <a16:creationId xmlns:a16="http://schemas.microsoft.com/office/drawing/2014/main" id="{463A8D0C-C42C-97CB-E8AB-A9475E558E2C}"/>
                </a:ext>
              </a:extLst>
            </p:cNvPr>
            <p:cNvCxnSpPr/>
            <p:nvPr/>
          </p:nvCxnSpPr>
          <p:spPr>
            <a:xfrm>
              <a:off x="3862551" y="3752080"/>
              <a:ext cx="158326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Łącznik prosty 95">
              <a:extLst>
                <a:ext uri="{FF2B5EF4-FFF2-40B4-BE49-F238E27FC236}">
                  <a16:creationId xmlns:a16="http://schemas.microsoft.com/office/drawing/2014/main" id="{FAE49569-30BE-5FCB-805A-0CCA52062AC6}"/>
                </a:ext>
              </a:extLst>
            </p:cNvPr>
            <p:cNvCxnSpPr/>
            <p:nvPr/>
          </p:nvCxnSpPr>
          <p:spPr>
            <a:xfrm>
              <a:off x="3854084" y="2247675"/>
              <a:ext cx="158326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Łącznik prosty 97">
              <a:extLst>
                <a:ext uri="{FF2B5EF4-FFF2-40B4-BE49-F238E27FC236}">
                  <a16:creationId xmlns:a16="http://schemas.microsoft.com/office/drawing/2014/main" id="{29DEE93D-4B28-1EAD-E2B4-13EC602319C0}"/>
                </a:ext>
              </a:extLst>
            </p:cNvPr>
            <p:cNvCxnSpPr/>
            <p:nvPr/>
          </p:nvCxnSpPr>
          <p:spPr>
            <a:xfrm flipH="1">
              <a:off x="1813618" y="1355252"/>
              <a:ext cx="3632199" cy="0"/>
            </a:xfrm>
            <a:prstGeom prst="line">
              <a:avLst/>
            </a:prstGeom>
            <a:ln>
              <a:solidFill>
                <a:schemeClr val="accent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Owal 98">
              <a:extLst>
                <a:ext uri="{FF2B5EF4-FFF2-40B4-BE49-F238E27FC236}">
                  <a16:creationId xmlns:a16="http://schemas.microsoft.com/office/drawing/2014/main" id="{53D5ED8F-FD64-BA4A-D750-C38B350794D7}"/>
                </a:ext>
              </a:extLst>
            </p:cNvPr>
            <p:cNvSpPr/>
            <p:nvPr/>
          </p:nvSpPr>
          <p:spPr>
            <a:xfrm>
              <a:off x="1990842" y="1441026"/>
              <a:ext cx="1316040" cy="572977"/>
            </a:xfrm>
            <a:prstGeom prst="ellipse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0" name="Owal 99">
              <a:extLst>
                <a:ext uri="{FF2B5EF4-FFF2-40B4-BE49-F238E27FC236}">
                  <a16:creationId xmlns:a16="http://schemas.microsoft.com/office/drawing/2014/main" id="{3253040C-AAA2-0CE8-1355-CD339B11A339}"/>
                </a:ext>
              </a:extLst>
            </p:cNvPr>
            <p:cNvSpPr/>
            <p:nvPr/>
          </p:nvSpPr>
          <p:spPr>
            <a:xfrm>
              <a:off x="4015727" y="1446734"/>
              <a:ext cx="1316040" cy="572977"/>
            </a:xfrm>
            <a:prstGeom prst="ellipse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1" name="pole tekstowe 100">
              <a:extLst>
                <a:ext uri="{FF2B5EF4-FFF2-40B4-BE49-F238E27FC236}">
                  <a16:creationId xmlns:a16="http://schemas.microsoft.com/office/drawing/2014/main" id="{DD89E97E-6581-B88F-C01C-19BD67065ECC}"/>
                </a:ext>
              </a:extLst>
            </p:cNvPr>
            <p:cNvSpPr txBox="1"/>
            <p:nvPr/>
          </p:nvSpPr>
          <p:spPr>
            <a:xfrm>
              <a:off x="4295056" y="1562852"/>
              <a:ext cx="8644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dirty="0"/>
                <a:t>N = 82</a:t>
              </a:r>
            </a:p>
          </p:txBody>
        </p:sp>
        <p:sp>
          <p:nvSpPr>
            <p:cNvPr id="102" name="pole tekstowe 101">
              <a:extLst>
                <a:ext uri="{FF2B5EF4-FFF2-40B4-BE49-F238E27FC236}">
                  <a16:creationId xmlns:a16="http://schemas.microsoft.com/office/drawing/2014/main" id="{C4612D28-AF75-B925-9F78-5FB1E1C80C2C}"/>
                </a:ext>
              </a:extLst>
            </p:cNvPr>
            <p:cNvSpPr txBox="1"/>
            <p:nvPr/>
          </p:nvSpPr>
          <p:spPr>
            <a:xfrm>
              <a:off x="2269237" y="1562534"/>
              <a:ext cx="8644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dirty="0"/>
                <a:t>Z = 50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3" name="pole tekstowe 102">
                  <a:extLst>
                    <a:ext uri="{FF2B5EF4-FFF2-40B4-BE49-F238E27FC236}">
                      <a16:creationId xmlns:a16="http://schemas.microsoft.com/office/drawing/2014/main" id="{8854164B-98EF-A61C-F70C-0BC79DDB7E3D}"/>
                    </a:ext>
                  </a:extLst>
                </p:cNvPr>
                <p:cNvSpPr txBox="1"/>
                <p:nvPr/>
              </p:nvSpPr>
              <p:spPr>
                <a:xfrm>
                  <a:off x="1106068" y="2382715"/>
                  <a:ext cx="719476" cy="3942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pl-PL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9/2</m:t>
                            </m:r>
                          </m:sub>
                        </m:sSub>
                      </m:oMath>
                    </m:oMathPara>
                  </a14:m>
                  <a:endParaRPr lang="pl-PL" dirty="0"/>
                </a:p>
              </p:txBody>
            </p:sp>
          </mc:Choice>
          <mc:Fallback xmlns="">
            <p:sp>
              <p:nvSpPr>
                <p:cNvPr id="103" name="pole tekstowe 102">
                  <a:extLst>
                    <a:ext uri="{FF2B5EF4-FFF2-40B4-BE49-F238E27FC236}">
                      <a16:creationId xmlns:a16="http://schemas.microsoft.com/office/drawing/2014/main" id="{8854164B-98EF-A61C-F70C-0BC79DDB7E3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06068" y="2382715"/>
                  <a:ext cx="719476" cy="394210"/>
                </a:xfrm>
                <a:prstGeom prst="rect">
                  <a:avLst/>
                </a:prstGeom>
                <a:blipFill>
                  <a:blip r:embed="rId6"/>
                  <a:stretch>
                    <a:fillRect b="-10938"/>
                  </a:stretch>
                </a:blipFill>
              </p:spPr>
              <p:txBody>
                <a:bodyPr/>
                <a:lstStyle/>
                <a:p>
                  <a:r>
                    <a:rPr lang="pl-P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4" name="pole tekstowe 103">
                  <a:extLst>
                    <a:ext uri="{FF2B5EF4-FFF2-40B4-BE49-F238E27FC236}">
                      <a16:creationId xmlns:a16="http://schemas.microsoft.com/office/drawing/2014/main" id="{01C26B9F-4FC0-50A3-CA73-D5AC462BF1A9}"/>
                    </a:ext>
                  </a:extLst>
                </p:cNvPr>
                <p:cNvSpPr txBox="1"/>
                <p:nvPr/>
              </p:nvSpPr>
              <p:spPr>
                <a:xfrm>
                  <a:off x="1113018" y="2765482"/>
                  <a:ext cx="719476" cy="3942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pl-PL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1/2</m:t>
                            </m:r>
                          </m:sub>
                        </m:sSub>
                      </m:oMath>
                    </m:oMathPara>
                  </a14:m>
                  <a:endParaRPr lang="pl-PL" dirty="0"/>
                </a:p>
              </p:txBody>
            </p:sp>
          </mc:Choice>
          <mc:Fallback xmlns="">
            <p:sp>
              <p:nvSpPr>
                <p:cNvPr id="104" name="pole tekstowe 103">
                  <a:extLst>
                    <a:ext uri="{FF2B5EF4-FFF2-40B4-BE49-F238E27FC236}">
                      <a16:creationId xmlns:a16="http://schemas.microsoft.com/office/drawing/2014/main" id="{01C26B9F-4FC0-50A3-CA73-D5AC462BF1A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13018" y="2765482"/>
                  <a:ext cx="719476" cy="394210"/>
                </a:xfrm>
                <a:prstGeom prst="rect">
                  <a:avLst/>
                </a:prstGeom>
                <a:blipFill>
                  <a:blip r:embed="rId7"/>
                  <a:stretch>
                    <a:fillRect b="-9231"/>
                  </a:stretch>
                </a:blipFill>
              </p:spPr>
              <p:txBody>
                <a:bodyPr/>
                <a:lstStyle/>
                <a:p>
                  <a:r>
                    <a:rPr lang="pl-P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5" name="pole tekstowe 104">
                  <a:extLst>
                    <a:ext uri="{FF2B5EF4-FFF2-40B4-BE49-F238E27FC236}">
                      <a16:creationId xmlns:a16="http://schemas.microsoft.com/office/drawing/2014/main" id="{74F87511-DBC6-514D-411A-B6BCC772E6A2}"/>
                    </a:ext>
                  </a:extLst>
                </p:cNvPr>
                <p:cNvSpPr txBox="1"/>
                <p:nvPr/>
              </p:nvSpPr>
              <p:spPr>
                <a:xfrm>
                  <a:off x="1140032" y="3122654"/>
                  <a:ext cx="719476" cy="3942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pl-PL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3/2</m:t>
                            </m:r>
                          </m:sub>
                        </m:sSub>
                      </m:oMath>
                    </m:oMathPara>
                  </a14:m>
                  <a:endParaRPr lang="pl-PL" dirty="0"/>
                </a:p>
              </p:txBody>
            </p:sp>
          </mc:Choice>
          <mc:Fallback xmlns="">
            <p:sp>
              <p:nvSpPr>
                <p:cNvPr id="105" name="pole tekstowe 104">
                  <a:extLst>
                    <a:ext uri="{FF2B5EF4-FFF2-40B4-BE49-F238E27FC236}">
                      <a16:creationId xmlns:a16="http://schemas.microsoft.com/office/drawing/2014/main" id="{74F87511-DBC6-514D-411A-B6BCC772E6A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40032" y="3122654"/>
                  <a:ext cx="719476" cy="394210"/>
                </a:xfrm>
                <a:prstGeom prst="rect">
                  <a:avLst/>
                </a:prstGeom>
                <a:blipFill>
                  <a:blip r:embed="rId8"/>
                  <a:stretch>
                    <a:fillRect b="-9231"/>
                  </a:stretch>
                </a:blipFill>
              </p:spPr>
              <p:txBody>
                <a:bodyPr/>
                <a:lstStyle/>
                <a:p>
                  <a:r>
                    <a:rPr lang="pl-P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6" name="pole tekstowe 105">
                  <a:extLst>
                    <a:ext uri="{FF2B5EF4-FFF2-40B4-BE49-F238E27FC236}">
                      <a16:creationId xmlns:a16="http://schemas.microsoft.com/office/drawing/2014/main" id="{1DEB703D-C276-71BA-4063-22FB9466F310}"/>
                    </a:ext>
                  </a:extLst>
                </p:cNvPr>
                <p:cNvSpPr txBox="1"/>
                <p:nvPr/>
              </p:nvSpPr>
              <p:spPr>
                <a:xfrm>
                  <a:off x="1150277" y="3505279"/>
                  <a:ext cx="719476" cy="3942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pl-PL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5/2</m:t>
                            </m:r>
                          </m:sub>
                        </m:sSub>
                      </m:oMath>
                    </m:oMathPara>
                  </a14:m>
                  <a:endParaRPr lang="pl-PL" dirty="0"/>
                </a:p>
              </p:txBody>
            </p:sp>
          </mc:Choice>
          <mc:Fallback xmlns="">
            <p:sp>
              <p:nvSpPr>
                <p:cNvPr id="106" name="pole tekstowe 105">
                  <a:extLst>
                    <a:ext uri="{FF2B5EF4-FFF2-40B4-BE49-F238E27FC236}">
                      <a16:creationId xmlns:a16="http://schemas.microsoft.com/office/drawing/2014/main" id="{1DEB703D-C276-71BA-4063-22FB9466F31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50277" y="3505279"/>
                  <a:ext cx="719476" cy="394210"/>
                </a:xfrm>
                <a:prstGeom prst="rect">
                  <a:avLst/>
                </a:prstGeom>
                <a:blipFill>
                  <a:blip r:embed="rId9"/>
                  <a:stretch>
                    <a:fillRect b="-10938"/>
                  </a:stretch>
                </a:blipFill>
              </p:spPr>
              <p:txBody>
                <a:bodyPr/>
                <a:lstStyle/>
                <a:p>
                  <a:r>
                    <a:rPr lang="pl-PL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7" name="pole tekstowe 106">
              <a:extLst>
                <a:ext uri="{FF2B5EF4-FFF2-40B4-BE49-F238E27FC236}">
                  <a16:creationId xmlns:a16="http://schemas.microsoft.com/office/drawing/2014/main" id="{61AC1CEC-2BED-2F2C-8EB6-B9E1D0266CC6}"/>
                </a:ext>
              </a:extLst>
            </p:cNvPr>
            <p:cNvSpPr txBox="1"/>
            <p:nvPr/>
          </p:nvSpPr>
          <p:spPr>
            <a:xfrm>
              <a:off x="2988424" y="747872"/>
              <a:ext cx="11604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3200" baseline="30000" dirty="0"/>
                <a:t>132</a:t>
              </a:r>
              <a:r>
                <a:rPr lang="pl-PL" sz="3200" dirty="0"/>
                <a:t>Sn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8" name="pole tekstowe 107">
                  <a:extLst>
                    <a:ext uri="{FF2B5EF4-FFF2-40B4-BE49-F238E27FC236}">
                      <a16:creationId xmlns:a16="http://schemas.microsoft.com/office/drawing/2014/main" id="{06BF987B-72CA-957D-CD71-91C7B9CCB811}"/>
                    </a:ext>
                  </a:extLst>
                </p:cNvPr>
                <p:cNvSpPr txBox="1"/>
                <p:nvPr/>
              </p:nvSpPr>
              <p:spPr>
                <a:xfrm>
                  <a:off x="5404038" y="2028240"/>
                  <a:ext cx="719476" cy="3942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pl-PL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3/2</m:t>
                            </m:r>
                          </m:sub>
                        </m:sSub>
                      </m:oMath>
                    </m:oMathPara>
                  </a14:m>
                  <a:endParaRPr lang="pl-PL" dirty="0"/>
                </a:p>
              </p:txBody>
            </p:sp>
          </mc:Choice>
          <mc:Fallback xmlns="">
            <p:sp>
              <p:nvSpPr>
                <p:cNvPr id="108" name="pole tekstowe 107">
                  <a:extLst>
                    <a:ext uri="{FF2B5EF4-FFF2-40B4-BE49-F238E27FC236}">
                      <a16:creationId xmlns:a16="http://schemas.microsoft.com/office/drawing/2014/main" id="{06BF987B-72CA-957D-CD71-91C7B9CCB81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04038" y="2028240"/>
                  <a:ext cx="719476" cy="394210"/>
                </a:xfrm>
                <a:prstGeom prst="rect">
                  <a:avLst/>
                </a:prstGeom>
                <a:blipFill>
                  <a:blip r:embed="rId10"/>
                  <a:stretch>
                    <a:fillRect b="-9231"/>
                  </a:stretch>
                </a:blipFill>
              </p:spPr>
              <p:txBody>
                <a:bodyPr/>
                <a:lstStyle/>
                <a:p>
                  <a:r>
                    <a:rPr lang="pl-P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0" name="pole tekstowe 109">
                  <a:extLst>
                    <a:ext uri="{FF2B5EF4-FFF2-40B4-BE49-F238E27FC236}">
                      <a16:creationId xmlns:a16="http://schemas.microsoft.com/office/drawing/2014/main" id="{6BA861FC-7815-870D-9381-8C6621200281}"/>
                    </a:ext>
                  </a:extLst>
                </p:cNvPr>
                <p:cNvSpPr txBox="1"/>
                <p:nvPr/>
              </p:nvSpPr>
              <p:spPr>
                <a:xfrm>
                  <a:off x="5410988" y="2388658"/>
                  <a:ext cx="719476" cy="3942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pl-PL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11/2</m:t>
                            </m:r>
                          </m:sub>
                        </m:sSub>
                      </m:oMath>
                    </m:oMathPara>
                  </a14:m>
                  <a:endParaRPr lang="pl-PL" dirty="0"/>
                </a:p>
              </p:txBody>
            </p:sp>
          </mc:Choice>
          <mc:Fallback xmlns="">
            <p:sp>
              <p:nvSpPr>
                <p:cNvPr id="110" name="pole tekstowe 109">
                  <a:extLst>
                    <a:ext uri="{FF2B5EF4-FFF2-40B4-BE49-F238E27FC236}">
                      <a16:creationId xmlns:a16="http://schemas.microsoft.com/office/drawing/2014/main" id="{6BA861FC-7815-870D-9381-8C662120028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10988" y="2388658"/>
                  <a:ext cx="719476" cy="394210"/>
                </a:xfrm>
                <a:prstGeom prst="rect">
                  <a:avLst/>
                </a:prstGeom>
                <a:blipFill>
                  <a:blip r:embed="rId11"/>
                  <a:stretch>
                    <a:fillRect b="-10938"/>
                  </a:stretch>
                </a:blipFill>
              </p:spPr>
              <p:txBody>
                <a:bodyPr/>
                <a:lstStyle/>
                <a:p>
                  <a:r>
                    <a:rPr lang="pl-P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1" name="pole tekstowe 110">
                  <a:extLst>
                    <a:ext uri="{FF2B5EF4-FFF2-40B4-BE49-F238E27FC236}">
                      <a16:creationId xmlns:a16="http://schemas.microsoft.com/office/drawing/2014/main" id="{1E705D90-2295-BA2C-4CA5-531EB281130B}"/>
                    </a:ext>
                  </a:extLst>
                </p:cNvPr>
                <p:cNvSpPr txBox="1"/>
                <p:nvPr/>
              </p:nvSpPr>
              <p:spPr>
                <a:xfrm>
                  <a:off x="5400446" y="2782868"/>
                  <a:ext cx="719476" cy="3942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pl-PL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1/2</m:t>
                            </m:r>
                          </m:sub>
                        </m:sSub>
                      </m:oMath>
                    </m:oMathPara>
                  </a14:m>
                  <a:endParaRPr lang="pl-PL" dirty="0"/>
                </a:p>
              </p:txBody>
            </p:sp>
          </mc:Choice>
          <mc:Fallback xmlns="">
            <p:sp>
              <p:nvSpPr>
                <p:cNvPr id="111" name="pole tekstowe 110">
                  <a:extLst>
                    <a:ext uri="{FF2B5EF4-FFF2-40B4-BE49-F238E27FC236}">
                      <a16:creationId xmlns:a16="http://schemas.microsoft.com/office/drawing/2014/main" id="{1E705D90-2295-BA2C-4CA5-531EB281130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00446" y="2782868"/>
                  <a:ext cx="719476" cy="394210"/>
                </a:xfrm>
                <a:prstGeom prst="rect">
                  <a:avLst/>
                </a:prstGeom>
                <a:blipFill>
                  <a:blip r:embed="rId12"/>
                  <a:stretch>
                    <a:fillRect b="-9231"/>
                  </a:stretch>
                </a:blipFill>
              </p:spPr>
              <p:txBody>
                <a:bodyPr/>
                <a:lstStyle/>
                <a:p>
                  <a:r>
                    <a:rPr lang="pl-P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2" name="pole tekstowe 111">
                  <a:extLst>
                    <a:ext uri="{FF2B5EF4-FFF2-40B4-BE49-F238E27FC236}">
                      <a16:creationId xmlns:a16="http://schemas.microsoft.com/office/drawing/2014/main" id="{585987B1-A517-E6EB-D3C6-05C8ECBF2172}"/>
                    </a:ext>
                  </a:extLst>
                </p:cNvPr>
                <p:cNvSpPr txBox="1"/>
                <p:nvPr/>
              </p:nvSpPr>
              <p:spPr>
                <a:xfrm>
                  <a:off x="5417618" y="3122654"/>
                  <a:ext cx="719476" cy="3942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pl-PL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5/2</m:t>
                            </m:r>
                          </m:sub>
                        </m:sSub>
                      </m:oMath>
                    </m:oMathPara>
                  </a14:m>
                  <a:endParaRPr lang="pl-PL" dirty="0"/>
                </a:p>
              </p:txBody>
            </p:sp>
          </mc:Choice>
          <mc:Fallback xmlns="">
            <p:sp>
              <p:nvSpPr>
                <p:cNvPr id="112" name="pole tekstowe 111">
                  <a:extLst>
                    <a:ext uri="{FF2B5EF4-FFF2-40B4-BE49-F238E27FC236}">
                      <a16:creationId xmlns:a16="http://schemas.microsoft.com/office/drawing/2014/main" id="{585987B1-A517-E6EB-D3C6-05C8ECBF217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17618" y="3122654"/>
                  <a:ext cx="719476" cy="394210"/>
                </a:xfrm>
                <a:prstGeom prst="rect">
                  <a:avLst/>
                </a:prstGeom>
                <a:blipFill>
                  <a:blip r:embed="rId13"/>
                  <a:stretch>
                    <a:fillRect b="-9231"/>
                  </a:stretch>
                </a:blipFill>
              </p:spPr>
              <p:txBody>
                <a:bodyPr/>
                <a:lstStyle/>
                <a:p>
                  <a:r>
                    <a:rPr lang="pl-P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3" name="pole tekstowe 112">
                  <a:extLst>
                    <a:ext uri="{FF2B5EF4-FFF2-40B4-BE49-F238E27FC236}">
                      <a16:creationId xmlns:a16="http://schemas.microsoft.com/office/drawing/2014/main" id="{2581D5A4-E69F-3919-50BE-8567EF3DD73B}"/>
                    </a:ext>
                  </a:extLst>
                </p:cNvPr>
                <p:cNvSpPr txBox="1"/>
                <p:nvPr/>
              </p:nvSpPr>
              <p:spPr>
                <a:xfrm>
                  <a:off x="5434790" y="3495187"/>
                  <a:ext cx="719476" cy="3942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pl-PL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7/2</m:t>
                            </m:r>
                          </m:sub>
                        </m:sSub>
                      </m:oMath>
                    </m:oMathPara>
                  </a14:m>
                  <a:endParaRPr lang="pl-PL" dirty="0"/>
                </a:p>
              </p:txBody>
            </p:sp>
          </mc:Choice>
          <mc:Fallback xmlns="">
            <p:sp>
              <p:nvSpPr>
                <p:cNvPr id="113" name="pole tekstowe 112">
                  <a:extLst>
                    <a:ext uri="{FF2B5EF4-FFF2-40B4-BE49-F238E27FC236}">
                      <a16:creationId xmlns:a16="http://schemas.microsoft.com/office/drawing/2014/main" id="{2581D5A4-E69F-3919-50BE-8567EF3DD73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34790" y="3495187"/>
                  <a:ext cx="719476" cy="394210"/>
                </a:xfrm>
                <a:prstGeom prst="rect">
                  <a:avLst/>
                </a:prstGeom>
                <a:blipFill>
                  <a:blip r:embed="rId14"/>
                  <a:stretch>
                    <a:fillRect b="-9231"/>
                  </a:stretch>
                </a:blipFill>
              </p:spPr>
              <p:txBody>
                <a:bodyPr/>
                <a:lstStyle/>
                <a:p>
                  <a:r>
                    <a:rPr lang="pl-P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4" name="pole tekstowe 113">
                  <a:extLst>
                    <a:ext uri="{FF2B5EF4-FFF2-40B4-BE49-F238E27FC236}">
                      <a16:creationId xmlns:a16="http://schemas.microsoft.com/office/drawing/2014/main" id="{C9F46AD9-BFF8-29B0-A121-7B3E57FC08AA}"/>
                    </a:ext>
                  </a:extLst>
                </p:cNvPr>
                <p:cNvSpPr txBox="1"/>
                <p:nvPr/>
              </p:nvSpPr>
              <p:spPr>
                <a:xfrm>
                  <a:off x="2197772" y="3878110"/>
                  <a:ext cx="864439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pl-PL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oMath>
                    </m:oMathPara>
                  </a14:m>
                  <a:endParaRPr lang="pl-PL" dirty="0"/>
                </a:p>
              </p:txBody>
            </p:sp>
          </mc:Choice>
          <mc:Fallback xmlns="">
            <p:sp>
              <p:nvSpPr>
                <p:cNvPr id="114" name="pole tekstowe 113">
                  <a:extLst>
                    <a:ext uri="{FF2B5EF4-FFF2-40B4-BE49-F238E27FC236}">
                      <a16:creationId xmlns:a16="http://schemas.microsoft.com/office/drawing/2014/main" id="{C9F46AD9-BFF8-29B0-A121-7B3E57FC08A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97772" y="3878110"/>
                  <a:ext cx="864439" cy="523220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pl-P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5" name="pole tekstowe 114">
                  <a:extLst>
                    <a:ext uri="{FF2B5EF4-FFF2-40B4-BE49-F238E27FC236}">
                      <a16:creationId xmlns:a16="http://schemas.microsoft.com/office/drawing/2014/main" id="{DBC8DB54-1649-BE35-8A0C-827B78B75F1B}"/>
                    </a:ext>
                  </a:extLst>
                </p:cNvPr>
                <p:cNvSpPr txBox="1"/>
                <p:nvPr/>
              </p:nvSpPr>
              <p:spPr>
                <a:xfrm>
                  <a:off x="4168325" y="3886629"/>
                  <a:ext cx="864439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pl-PL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𝜈</m:t>
                        </m:r>
                      </m:oMath>
                    </m:oMathPara>
                  </a14:m>
                  <a:endParaRPr lang="pl-PL" dirty="0"/>
                </a:p>
              </p:txBody>
            </p:sp>
          </mc:Choice>
          <mc:Fallback xmlns="">
            <p:sp>
              <p:nvSpPr>
                <p:cNvPr id="115" name="pole tekstowe 114">
                  <a:extLst>
                    <a:ext uri="{FF2B5EF4-FFF2-40B4-BE49-F238E27FC236}">
                      <a16:creationId xmlns:a16="http://schemas.microsoft.com/office/drawing/2014/main" id="{DBC8DB54-1649-BE35-8A0C-827B78B75F1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68325" y="3886629"/>
                  <a:ext cx="864439" cy="523220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pl-PL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801786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>
            <a:extLst>
              <a:ext uri="{FF2B5EF4-FFF2-40B4-BE49-F238E27FC236}">
                <a16:creationId xmlns:a16="http://schemas.microsoft.com/office/drawing/2014/main" id="{5923D729-7A26-5D34-4B75-ABCC7C8329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745" y="3243639"/>
            <a:ext cx="3648785" cy="360779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C708BEE2-0588-2F28-C076-1BEB647192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83" y="3175212"/>
            <a:ext cx="3833282" cy="360779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E5C92612-B544-8C2D-26B4-33EC810483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709" y="996761"/>
            <a:ext cx="4579702" cy="2246878"/>
          </a:xfrm>
          <a:prstGeom prst="rect">
            <a:avLst/>
          </a:prstGeom>
        </p:spPr>
      </p:pic>
      <p:sp>
        <p:nvSpPr>
          <p:cNvPr id="13" name="Prostokąt 12">
            <a:extLst>
              <a:ext uri="{FF2B5EF4-FFF2-40B4-BE49-F238E27FC236}">
                <a16:creationId xmlns:a16="http://schemas.microsoft.com/office/drawing/2014/main" id="{E3598C45-70DF-0935-94AD-5E9D3EEBF457}"/>
              </a:ext>
            </a:extLst>
          </p:cNvPr>
          <p:cNvSpPr/>
          <p:nvPr/>
        </p:nvSpPr>
        <p:spPr>
          <a:xfrm>
            <a:off x="5005196" y="3243639"/>
            <a:ext cx="1804987" cy="3316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19C6225E-2D6F-FFE7-92E7-FB96C10879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9160" y="643535"/>
            <a:ext cx="2589645" cy="1648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1B26E1E1-62ED-D511-A2A3-63824F3882AF}"/>
              </a:ext>
            </a:extLst>
          </p:cNvPr>
          <p:cNvSpPr/>
          <p:nvPr/>
        </p:nvSpPr>
        <p:spPr>
          <a:xfrm>
            <a:off x="9302750" y="548634"/>
            <a:ext cx="2802467" cy="183829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Owal 5">
            <a:extLst>
              <a:ext uri="{FF2B5EF4-FFF2-40B4-BE49-F238E27FC236}">
                <a16:creationId xmlns:a16="http://schemas.microsoft.com/office/drawing/2014/main" id="{78FF4BF5-BFB6-F560-414F-C2393C7CD96C}"/>
              </a:ext>
            </a:extLst>
          </p:cNvPr>
          <p:cNvSpPr/>
          <p:nvPr/>
        </p:nvSpPr>
        <p:spPr>
          <a:xfrm>
            <a:off x="1901498" y="4724309"/>
            <a:ext cx="152400" cy="948267"/>
          </a:xfrm>
          <a:prstGeom prst="ellipse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AB663AF6-A9E8-EF87-0D1C-18CBD64B8382}"/>
              </a:ext>
            </a:extLst>
          </p:cNvPr>
          <p:cNvSpPr txBox="1"/>
          <p:nvPr/>
        </p:nvSpPr>
        <p:spPr>
          <a:xfrm>
            <a:off x="1377818" y="5626269"/>
            <a:ext cx="1133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aseline="30000" dirty="0"/>
              <a:t>129</a:t>
            </a:r>
            <a:r>
              <a:rPr lang="pl-PL" sz="3200" dirty="0"/>
              <a:t>Cd</a:t>
            </a:r>
          </a:p>
        </p:txBody>
      </p:sp>
      <p:sp>
        <p:nvSpPr>
          <p:cNvPr id="17" name="Owal 16">
            <a:extLst>
              <a:ext uri="{FF2B5EF4-FFF2-40B4-BE49-F238E27FC236}">
                <a16:creationId xmlns:a16="http://schemas.microsoft.com/office/drawing/2014/main" id="{B697968D-4B1F-65D6-55FC-12FEB53D2CA7}"/>
              </a:ext>
            </a:extLst>
          </p:cNvPr>
          <p:cNvSpPr/>
          <p:nvPr/>
        </p:nvSpPr>
        <p:spPr>
          <a:xfrm>
            <a:off x="5692747" y="4272829"/>
            <a:ext cx="194728" cy="774707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7EC7126E-4910-5017-98A5-F17F58979A2E}"/>
              </a:ext>
            </a:extLst>
          </p:cNvPr>
          <p:cNvSpPr txBox="1"/>
          <p:nvPr/>
        </p:nvSpPr>
        <p:spPr>
          <a:xfrm>
            <a:off x="5064166" y="3785395"/>
            <a:ext cx="1133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aseline="30000" dirty="0"/>
              <a:t>128</a:t>
            </a:r>
            <a:r>
              <a:rPr lang="pl-PL" sz="3200" dirty="0"/>
              <a:t>Cd</a:t>
            </a:r>
          </a:p>
        </p:txBody>
      </p:sp>
      <p:sp>
        <p:nvSpPr>
          <p:cNvPr id="20" name="Tytuł 1">
            <a:extLst>
              <a:ext uri="{FF2B5EF4-FFF2-40B4-BE49-F238E27FC236}">
                <a16:creationId xmlns:a16="http://schemas.microsoft.com/office/drawing/2014/main" id="{745505AD-4811-6068-7373-574D1A081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387"/>
            <a:ext cx="3202538" cy="680507"/>
          </a:xfrm>
        </p:spPr>
        <p:txBody>
          <a:bodyPr>
            <a:normAutofit fontScale="90000"/>
          </a:bodyPr>
          <a:lstStyle/>
          <a:p>
            <a:r>
              <a:rPr lang="pl-PL" dirty="0"/>
              <a:t>Experiment</a:t>
            </a:r>
          </a:p>
        </p:txBody>
      </p:sp>
      <p:grpSp>
        <p:nvGrpSpPr>
          <p:cNvPr id="23" name="Grupa 22">
            <a:extLst>
              <a:ext uri="{FF2B5EF4-FFF2-40B4-BE49-F238E27FC236}">
                <a16:creationId xmlns:a16="http://schemas.microsoft.com/office/drawing/2014/main" id="{5B999CB3-FFAC-78C0-92D5-631FE76500AE}"/>
              </a:ext>
            </a:extLst>
          </p:cNvPr>
          <p:cNvGrpSpPr/>
          <p:nvPr/>
        </p:nvGrpSpPr>
        <p:grpSpPr>
          <a:xfrm>
            <a:off x="8491282" y="3509249"/>
            <a:ext cx="3613935" cy="3255618"/>
            <a:chOff x="2192117" y="191947"/>
            <a:chExt cx="5291806" cy="3845537"/>
          </a:xfrm>
        </p:grpSpPr>
        <p:pic>
          <p:nvPicPr>
            <p:cNvPr id="24" name="Picture 2">
              <a:extLst>
                <a:ext uri="{FF2B5EF4-FFF2-40B4-BE49-F238E27FC236}">
                  <a16:creationId xmlns:a16="http://schemas.microsoft.com/office/drawing/2014/main" id="{9F50E41B-67E6-03A5-B787-AFFA28F60A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2117" y="191947"/>
              <a:ext cx="4937438" cy="3845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5" name="pole tekstowe 24">
              <a:extLst>
                <a:ext uri="{FF2B5EF4-FFF2-40B4-BE49-F238E27FC236}">
                  <a16:creationId xmlns:a16="http://schemas.microsoft.com/office/drawing/2014/main" id="{66C94C06-55CD-228A-2D34-28E0052EC74E}"/>
                </a:ext>
              </a:extLst>
            </p:cNvPr>
            <p:cNvSpPr txBox="1"/>
            <p:nvPr/>
          </p:nvSpPr>
          <p:spPr>
            <a:xfrm>
              <a:off x="2938468" y="424046"/>
              <a:ext cx="4545455" cy="14150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dirty="0" err="1"/>
                <a:t>HPGe</a:t>
              </a:r>
              <a:r>
                <a:rPr lang="pl-PL" dirty="0"/>
                <a:t> ɣ </a:t>
              </a:r>
              <a:r>
                <a:rPr lang="pl-PL" dirty="0" err="1"/>
                <a:t>radiation</a:t>
              </a:r>
              <a:r>
                <a:rPr lang="pl-PL" dirty="0"/>
                <a:t> </a:t>
              </a:r>
              <a:r>
                <a:rPr lang="pl-PL" dirty="0" err="1"/>
                <a:t>detectors</a:t>
              </a:r>
              <a:endParaRPr lang="pl-PL" dirty="0"/>
            </a:p>
            <a:p>
              <a:r>
                <a:rPr lang="pl-PL" dirty="0" err="1">
                  <a:solidFill>
                    <a:srgbClr val="00B050"/>
                  </a:solidFill>
                </a:rPr>
                <a:t>Miniball</a:t>
              </a:r>
              <a:r>
                <a:rPr lang="pl-PL" dirty="0">
                  <a:solidFill>
                    <a:srgbClr val="00B050"/>
                  </a:solidFill>
                </a:rPr>
                <a:t> </a:t>
              </a:r>
            </a:p>
            <a:p>
              <a:r>
                <a:rPr lang="pl-PL" dirty="0" err="1">
                  <a:solidFill>
                    <a:srgbClr val="000099"/>
                  </a:solidFill>
                </a:rPr>
                <a:t>Superclover</a:t>
              </a:r>
              <a:r>
                <a:rPr lang="pl-PL" dirty="0">
                  <a:solidFill>
                    <a:srgbClr val="002060"/>
                  </a:solidFill>
                </a:rPr>
                <a:t> </a:t>
              </a:r>
            </a:p>
            <a:p>
              <a:r>
                <a:rPr lang="pl-PL" dirty="0" err="1">
                  <a:solidFill>
                    <a:srgbClr val="FF0000"/>
                  </a:solidFill>
                </a:rPr>
                <a:t>Tracking</a:t>
              </a:r>
              <a:r>
                <a:rPr lang="pl-PL" dirty="0">
                  <a:solidFill>
                    <a:srgbClr val="FF0000"/>
                  </a:solidFill>
                </a:rPr>
                <a:t> </a:t>
              </a:r>
            </a:p>
          </p:txBody>
        </p:sp>
      </p:grpSp>
      <p:sp>
        <p:nvSpPr>
          <p:cNvPr id="9" name="Prostokąt 8">
            <a:extLst>
              <a:ext uri="{FF2B5EF4-FFF2-40B4-BE49-F238E27FC236}">
                <a16:creationId xmlns:a16="http://schemas.microsoft.com/office/drawing/2014/main" id="{B565E6EC-446C-C143-2105-49503FDA7C10}"/>
              </a:ext>
            </a:extLst>
          </p:cNvPr>
          <p:cNvSpPr/>
          <p:nvPr/>
        </p:nvSpPr>
        <p:spPr>
          <a:xfrm>
            <a:off x="1490133" y="3031067"/>
            <a:ext cx="872067" cy="4781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D10B152A-88B5-500C-DD27-4C024617965C}"/>
              </a:ext>
            </a:extLst>
          </p:cNvPr>
          <p:cNvSpPr txBox="1"/>
          <p:nvPr/>
        </p:nvSpPr>
        <p:spPr>
          <a:xfrm>
            <a:off x="1150062" y="3154396"/>
            <a:ext cx="1655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err="1"/>
              <a:t>BigRIPS</a:t>
            </a:r>
            <a:r>
              <a:rPr lang="pl-PL" sz="2000" dirty="0"/>
              <a:t> PID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D3D5A469-5A24-8BBA-17BD-A879E4EA140C}"/>
              </a:ext>
            </a:extLst>
          </p:cNvPr>
          <p:cNvSpPr txBox="1"/>
          <p:nvPr/>
        </p:nvSpPr>
        <p:spPr>
          <a:xfrm>
            <a:off x="5198698" y="3141568"/>
            <a:ext cx="19299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err="1"/>
              <a:t>ZeroDegree</a:t>
            </a:r>
            <a:r>
              <a:rPr lang="pl-PL" sz="2000" dirty="0"/>
              <a:t> PID</a:t>
            </a: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2FC37E9-D7CF-A2B7-DE5E-4D422CE640D1}"/>
              </a:ext>
            </a:extLst>
          </p:cNvPr>
          <p:cNvSpPr/>
          <p:nvPr/>
        </p:nvSpPr>
        <p:spPr>
          <a:xfrm>
            <a:off x="3606800" y="1845733"/>
            <a:ext cx="836945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9" name="Picture 7">
            <a:extLst>
              <a:ext uri="{FF2B5EF4-FFF2-40B4-BE49-F238E27FC236}">
                <a16:creationId xmlns:a16="http://schemas.microsoft.com/office/drawing/2014/main" id="{38009035-9512-ECE5-BDA3-6FC9DBAFB9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5720347" y="-426158"/>
            <a:ext cx="2814950" cy="4094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3800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a 10">
            <a:extLst>
              <a:ext uri="{FF2B5EF4-FFF2-40B4-BE49-F238E27FC236}">
                <a16:creationId xmlns:a16="http://schemas.microsoft.com/office/drawing/2014/main" id="{7D5F3AB9-932E-C422-7752-C20DE2522C07}"/>
              </a:ext>
            </a:extLst>
          </p:cNvPr>
          <p:cNvGrpSpPr/>
          <p:nvPr/>
        </p:nvGrpSpPr>
        <p:grpSpPr>
          <a:xfrm>
            <a:off x="464532" y="1098246"/>
            <a:ext cx="6282220" cy="4563149"/>
            <a:chOff x="168623" y="390905"/>
            <a:chExt cx="9083896" cy="6598171"/>
          </a:xfrm>
        </p:grpSpPr>
        <p:pic>
          <p:nvPicPr>
            <p:cNvPr id="12" name="Picture 3" descr="C:\Users\Luk\Desktop\ocena\miniball.png">
              <a:extLst>
                <a:ext uri="{FF2B5EF4-FFF2-40B4-BE49-F238E27FC236}">
                  <a16:creationId xmlns:a16="http://schemas.microsoft.com/office/drawing/2014/main" id="{9D44E4D3-7D98-BAD5-C846-8EF1D8E2C0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3773" y="767882"/>
              <a:ext cx="8892480" cy="60901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Prostokąt 12">
              <a:extLst>
                <a:ext uri="{FF2B5EF4-FFF2-40B4-BE49-F238E27FC236}">
                  <a16:creationId xmlns:a16="http://schemas.microsoft.com/office/drawing/2014/main" id="{B9DB74BA-B72F-4427-C322-C77D1F334158}"/>
                </a:ext>
              </a:extLst>
            </p:cNvPr>
            <p:cNvSpPr/>
            <p:nvPr/>
          </p:nvSpPr>
          <p:spPr>
            <a:xfrm>
              <a:off x="1763688" y="767882"/>
              <a:ext cx="5832648" cy="3568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4" name="pole tekstowe 13">
              <a:extLst>
                <a:ext uri="{FF2B5EF4-FFF2-40B4-BE49-F238E27FC236}">
                  <a16:creationId xmlns:a16="http://schemas.microsoft.com/office/drawing/2014/main" id="{97116267-7320-2EE7-49C5-894503A38C7E}"/>
                </a:ext>
              </a:extLst>
            </p:cNvPr>
            <p:cNvSpPr txBox="1"/>
            <p:nvPr/>
          </p:nvSpPr>
          <p:spPr>
            <a:xfrm>
              <a:off x="3859909" y="6455033"/>
              <a:ext cx="2304256" cy="5340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dirty="0"/>
                <a:t>Energy (</a:t>
              </a:r>
              <a:r>
                <a:rPr lang="pl-PL" dirty="0" err="1"/>
                <a:t>keV</a:t>
              </a:r>
              <a:r>
                <a:rPr lang="pl-PL" dirty="0"/>
                <a:t>)</a:t>
              </a:r>
            </a:p>
          </p:txBody>
        </p:sp>
        <p:sp>
          <p:nvSpPr>
            <p:cNvPr id="15" name="pole tekstowe 14">
              <a:extLst>
                <a:ext uri="{FF2B5EF4-FFF2-40B4-BE49-F238E27FC236}">
                  <a16:creationId xmlns:a16="http://schemas.microsoft.com/office/drawing/2014/main" id="{79CCF45C-A20C-86D0-97CA-8F991349751A}"/>
                </a:ext>
              </a:extLst>
            </p:cNvPr>
            <p:cNvSpPr txBox="1"/>
            <p:nvPr/>
          </p:nvSpPr>
          <p:spPr>
            <a:xfrm rot="16200000">
              <a:off x="-916162" y="3311513"/>
              <a:ext cx="2703613" cy="5340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dirty="0" err="1"/>
                <a:t>Counts</a:t>
              </a:r>
              <a:r>
                <a:rPr lang="pl-PL" dirty="0"/>
                <a:t> per 4 </a:t>
              </a:r>
              <a:r>
                <a:rPr lang="pl-PL" dirty="0" err="1"/>
                <a:t>keV</a:t>
              </a:r>
              <a:endParaRPr lang="pl-PL" dirty="0"/>
            </a:p>
          </p:txBody>
        </p:sp>
        <p:sp>
          <p:nvSpPr>
            <p:cNvPr id="16" name="Prostokąt 15">
              <a:extLst>
                <a:ext uri="{FF2B5EF4-FFF2-40B4-BE49-F238E27FC236}">
                  <a16:creationId xmlns:a16="http://schemas.microsoft.com/office/drawing/2014/main" id="{D38A5746-A77E-F6F2-1EA6-49CEE559D881}"/>
                </a:ext>
              </a:extLst>
            </p:cNvPr>
            <p:cNvSpPr/>
            <p:nvPr/>
          </p:nvSpPr>
          <p:spPr>
            <a:xfrm>
              <a:off x="4572000" y="1594536"/>
              <a:ext cx="216024" cy="216024"/>
            </a:xfrm>
            <a:prstGeom prst="rect">
              <a:avLst/>
            </a:prstGeom>
            <a:solidFill>
              <a:srgbClr val="B21E96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pl-PL"/>
            </a:p>
          </p:txBody>
        </p:sp>
        <p:sp>
          <p:nvSpPr>
            <p:cNvPr id="17" name="Prostokąt 16">
              <a:extLst>
                <a:ext uri="{FF2B5EF4-FFF2-40B4-BE49-F238E27FC236}">
                  <a16:creationId xmlns:a16="http://schemas.microsoft.com/office/drawing/2014/main" id="{3309D1A1-D638-044F-7E76-AC4662A0632F}"/>
                </a:ext>
              </a:extLst>
            </p:cNvPr>
            <p:cNvSpPr/>
            <p:nvPr/>
          </p:nvSpPr>
          <p:spPr>
            <a:xfrm>
              <a:off x="4572612" y="1962960"/>
              <a:ext cx="216024" cy="216024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pl-PL"/>
            </a:p>
          </p:txBody>
        </p:sp>
        <p:sp>
          <p:nvSpPr>
            <p:cNvPr id="18" name="Prostokąt 17">
              <a:extLst>
                <a:ext uri="{FF2B5EF4-FFF2-40B4-BE49-F238E27FC236}">
                  <a16:creationId xmlns:a16="http://schemas.microsoft.com/office/drawing/2014/main" id="{F05FF953-F7A7-6FF7-BA91-DC9C39C5E1BF}"/>
                </a:ext>
              </a:extLst>
            </p:cNvPr>
            <p:cNvSpPr/>
            <p:nvPr/>
          </p:nvSpPr>
          <p:spPr>
            <a:xfrm>
              <a:off x="4572000" y="2348880"/>
              <a:ext cx="216024" cy="216024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pl-PL"/>
            </a:p>
          </p:txBody>
        </p:sp>
        <p:sp>
          <p:nvSpPr>
            <p:cNvPr id="19" name="Prostokąt 18">
              <a:extLst>
                <a:ext uri="{FF2B5EF4-FFF2-40B4-BE49-F238E27FC236}">
                  <a16:creationId xmlns:a16="http://schemas.microsoft.com/office/drawing/2014/main" id="{CD338763-3396-DB3B-91CD-0D42FF891705}"/>
                </a:ext>
              </a:extLst>
            </p:cNvPr>
            <p:cNvSpPr/>
            <p:nvPr/>
          </p:nvSpPr>
          <p:spPr>
            <a:xfrm>
              <a:off x="4572000" y="2708919"/>
              <a:ext cx="216024" cy="216024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pl-P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pole tekstowe 19">
                  <a:extLst>
                    <a:ext uri="{FF2B5EF4-FFF2-40B4-BE49-F238E27FC236}">
                      <a16:creationId xmlns:a16="http://schemas.microsoft.com/office/drawing/2014/main" id="{DE882614-435B-AB8C-3481-F336C1E748A4}"/>
                    </a:ext>
                  </a:extLst>
                </p:cNvPr>
                <p:cNvSpPr txBox="1"/>
                <p:nvPr/>
              </p:nvSpPr>
              <p:spPr>
                <a:xfrm>
                  <a:off x="3777022" y="4460458"/>
                  <a:ext cx="2084493" cy="46988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pl-PL" sz="1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sz="1400" i="1">
                                <a:latin typeface="Cambria Math"/>
                              </a:rPr>
                              <m:t>𝐸</m:t>
                            </m:r>
                          </m:e>
                          <m:sub>
                            <m:r>
                              <a:rPr lang="pl-PL" sz="1400" i="1">
                                <a:latin typeface="Cambria Math"/>
                                <a:ea typeface="Cambria Math"/>
                              </a:rPr>
                              <m:t>𝛾</m:t>
                            </m:r>
                          </m:sub>
                        </m:sSub>
                        <m:r>
                          <a:rPr lang="pl-PL" sz="1400" i="1" smtClean="0">
                            <a:latin typeface="Cambria Math"/>
                          </a:rPr>
                          <m:t>=</m:t>
                        </m:r>
                        <m:r>
                          <a:rPr lang="pl-PL" sz="1400" i="1">
                            <a:latin typeface="Cambria Math"/>
                          </a:rPr>
                          <m:t>988 </m:t>
                        </m:r>
                        <m:r>
                          <a:rPr lang="pl-PL" sz="1400" b="0" i="1" smtClean="0">
                            <a:latin typeface="Cambria Math" panose="02040503050406030204" pitchFamily="18" charset="0"/>
                          </a:rPr>
                          <m:t>𝑘𝑒𝑉</m:t>
                        </m:r>
                      </m:oMath>
                    </m:oMathPara>
                  </a14:m>
                  <a:endParaRPr lang="pl-PL" dirty="0"/>
                </a:p>
              </p:txBody>
            </p:sp>
          </mc:Choice>
          <mc:Fallback xmlns="">
            <p:sp>
              <p:nvSpPr>
                <p:cNvPr id="20" name="pole tekstowe 19">
                  <a:extLst>
                    <a:ext uri="{FF2B5EF4-FFF2-40B4-BE49-F238E27FC236}">
                      <a16:creationId xmlns:a16="http://schemas.microsoft.com/office/drawing/2014/main" id="{DE882614-435B-AB8C-3481-F336C1E748A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77022" y="4460458"/>
                  <a:ext cx="2084493" cy="46988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pl-PL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1" name="pole tekstowe 20">
              <a:extLst>
                <a:ext uri="{FF2B5EF4-FFF2-40B4-BE49-F238E27FC236}">
                  <a16:creationId xmlns:a16="http://schemas.microsoft.com/office/drawing/2014/main" id="{46964826-3F27-9101-B5C9-17F94E171EC7}"/>
                </a:ext>
              </a:extLst>
            </p:cNvPr>
            <p:cNvSpPr txBox="1"/>
            <p:nvPr/>
          </p:nvSpPr>
          <p:spPr>
            <a:xfrm>
              <a:off x="4860032" y="1870810"/>
              <a:ext cx="3208522" cy="4227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300" dirty="0" err="1"/>
                <a:t>Atomic</a:t>
              </a:r>
              <a:r>
                <a:rPr lang="pl-PL" sz="1300" dirty="0"/>
                <a:t> </a:t>
              </a:r>
              <a:r>
                <a:rPr lang="pl-PL" sz="1300" dirty="0" err="1"/>
                <a:t>background</a:t>
              </a:r>
              <a:endParaRPr lang="pl-PL" sz="1300" dirty="0"/>
            </a:p>
          </p:txBody>
        </p:sp>
        <p:sp>
          <p:nvSpPr>
            <p:cNvPr id="22" name="pole tekstowe 21">
              <a:extLst>
                <a:ext uri="{FF2B5EF4-FFF2-40B4-BE49-F238E27FC236}">
                  <a16:creationId xmlns:a16="http://schemas.microsoft.com/office/drawing/2014/main" id="{1AE4E633-E901-A9C2-EBE6-007CE07B4067}"/>
                </a:ext>
              </a:extLst>
            </p:cNvPr>
            <p:cNvSpPr txBox="1"/>
            <p:nvPr/>
          </p:nvSpPr>
          <p:spPr>
            <a:xfrm>
              <a:off x="4860031" y="1498527"/>
              <a:ext cx="3996445" cy="4227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300" dirty="0" err="1"/>
                <a:t>Response</a:t>
              </a:r>
              <a:r>
                <a:rPr lang="pl-PL" sz="1300" dirty="0"/>
                <a:t> </a:t>
              </a:r>
              <a:r>
                <a:rPr lang="pl-PL" sz="1300" dirty="0" err="1"/>
                <a:t>function</a:t>
              </a:r>
              <a:r>
                <a:rPr lang="pl-PL" sz="1300" dirty="0"/>
                <a:t> (</a:t>
              </a:r>
              <a:r>
                <a:rPr lang="pl-PL" sz="1300" dirty="0" err="1"/>
                <a:t>transition</a:t>
              </a:r>
              <a:r>
                <a:rPr lang="pl-PL" sz="1300" dirty="0"/>
                <a:t>)</a:t>
              </a:r>
            </a:p>
          </p:txBody>
        </p:sp>
        <p:sp>
          <p:nvSpPr>
            <p:cNvPr id="23" name="pole tekstowe 22">
              <a:extLst>
                <a:ext uri="{FF2B5EF4-FFF2-40B4-BE49-F238E27FC236}">
                  <a16:creationId xmlns:a16="http://schemas.microsoft.com/office/drawing/2014/main" id="{7EB9EC0A-ACD9-FFC6-0CC1-5F9EA4DFC414}"/>
                </a:ext>
              </a:extLst>
            </p:cNvPr>
            <p:cNvSpPr txBox="1"/>
            <p:nvPr/>
          </p:nvSpPr>
          <p:spPr>
            <a:xfrm>
              <a:off x="4876008" y="2272226"/>
              <a:ext cx="3368399" cy="4227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300" dirty="0"/>
                <a:t>Total </a:t>
              </a:r>
              <a:r>
                <a:rPr lang="pl-PL" sz="1300" dirty="0" err="1"/>
                <a:t>fit</a:t>
              </a:r>
              <a:endParaRPr lang="pl-PL" sz="1300" dirty="0"/>
            </a:p>
          </p:txBody>
        </p:sp>
        <p:sp>
          <p:nvSpPr>
            <p:cNvPr id="24" name="pole tekstowe 23">
              <a:extLst>
                <a:ext uri="{FF2B5EF4-FFF2-40B4-BE49-F238E27FC236}">
                  <a16:creationId xmlns:a16="http://schemas.microsoft.com/office/drawing/2014/main" id="{5C804DF9-59B7-BA19-8925-D665A203ACE4}"/>
                </a:ext>
              </a:extLst>
            </p:cNvPr>
            <p:cNvSpPr txBox="1"/>
            <p:nvPr/>
          </p:nvSpPr>
          <p:spPr>
            <a:xfrm>
              <a:off x="4876009" y="2627621"/>
              <a:ext cx="2576312" cy="4450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400" dirty="0" err="1"/>
                <a:t>Experimental</a:t>
              </a:r>
              <a:r>
                <a:rPr lang="pl-PL" sz="1400" dirty="0"/>
                <a:t> data</a:t>
              </a:r>
            </a:p>
          </p:txBody>
        </p:sp>
        <p:sp>
          <p:nvSpPr>
            <p:cNvPr id="25" name="Prostokąt 24">
              <a:extLst>
                <a:ext uri="{FF2B5EF4-FFF2-40B4-BE49-F238E27FC236}">
                  <a16:creationId xmlns:a16="http://schemas.microsoft.com/office/drawing/2014/main" id="{CD4D0F96-5E2A-E1B3-1E4B-DC5FE3D20DAE}"/>
                </a:ext>
              </a:extLst>
            </p:cNvPr>
            <p:cNvSpPr/>
            <p:nvPr/>
          </p:nvSpPr>
          <p:spPr>
            <a:xfrm>
              <a:off x="8460432" y="1076102"/>
              <a:ext cx="792087" cy="64981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pl-P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pole tekstowe 25">
                  <a:extLst>
                    <a:ext uri="{FF2B5EF4-FFF2-40B4-BE49-F238E27FC236}">
                      <a16:creationId xmlns:a16="http://schemas.microsoft.com/office/drawing/2014/main" id="{562A8692-32C3-C616-0127-A96A45FA1752}"/>
                    </a:ext>
                  </a:extLst>
                </p:cNvPr>
                <p:cNvSpPr txBox="1"/>
                <p:nvPr/>
              </p:nvSpPr>
              <p:spPr>
                <a:xfrm>
                  <a:off x="1683732" y="390905"/>
                  <a:ext cx="5916933" cy="9117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pl-PL" sz="2000" b="0" i="1" smtClean="0">
                          <a:latin typeface="Cambria Math" panose="02040503050406030204" pitchFamily="18" charset="0"/>
                        </a:rPr>
                        <m:t>𝐹𝑖𝑡</m:t>
                      </m:r>
                      <m:r>
                        <a:rPr lang="pl-PL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l-PL" sz="2000" b="0" i="1" smtClean="0">
                          <a:latin typeface="Cambria Math" panose="02040503050406030204" pitchFamily="18" charset="0"/>
                        </a:rPr>
                        <m:t>𝑞𝑢𝑎𝑙𝑖𝑡𝑦</m:t>
                      </m:r>
                      <m:r>
                        <a:rPr lang="pl-PL" sz="2000" b="0" i="1" smtClean="0">
                          <a:latin typeface="Cambria Math" panose="02040503050406030204" pitchFamily="18" charset="0"/>
                        </a:rPr>
                        <m:t> →</m:t>
                      </m:r>
                      <m:sSup>
                        <m:sSupPr>
                          <m:ctrlPr>
                            <a:rPr lang="pl-PL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l-PL" sz="2000" i="1">
                              <a:latin typeface="Cambria Math"/>
                            </a:rPr>
                            <m:t>𝜒</m:t>
                          </m:r>
                        </m:e>
                        <m:sup>
                          <m:r>
                            <a:rPr lang="pl-PL" sz="20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pl-PL" sz="2000" i="1">
                          <a:latin typeface="Cambria Math"/>
                        </a:rPr>
                        <m:t>=</m:t>
                      </m:r>
                    </m:oMath>
                  </a14:m>
                  <a:r>
                    <a:rPr lang="pl-PL" sz="2000" dirty="0"/>
                    <a:t> </a:t>
                  </a:r>
                  <a14:m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pl-PL" sz="2000" i="1" dirty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pl-PL" sz="2000" i="1" dirty="0">
                              <a:latin typeface="Cambria Math"/>
                            </a:rPr>
                            <m:t>𝑖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pl-PL" sz="2000" i="1" dirty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pl-PL" sz="2000" i="1" dirty="0">
                                  <a:latin typeface="Cambria Math"/>
                                </a:rPr>
                                <m:t>(</m:t>
                              </m:r>
                              <m:sSup>
                                <m:sSupPr>
                                  <m:ctrlPr>
                                    <a:rPr lang="pl-PL" sz="20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pl-PL" sz="20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l-PL" sz="2000" i="1" dirty="0">
                                          <a:latin typeface="Cambria Math"/>
                                        </a:rPr>
                                        <m:t>𝑁</m:t>
                                      </m:r>
                                    </m:e>
                                    <m:sub>
                                      <m:r>
                                        <a:rPr lang="pl-PL" sz="2000" i="1" dirty="0">
                                          <a:latin typeface="Cambria Math"/>
                                        </a:rPr>
                                        <m:t>𝑒𝑥𝑝</m:t>
                                      </m:r>
                                    </m:sub>
                                  </m:sSub>
                                  <m:r>
                                    <a:rPr lang="pl-PL" sz="2000" i="1" dirty="0">
                                      <a:latin typeface="Cambria Math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pl-PL" sz="20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l-PL" sz="2000" i="1" dirty="0">
                                          <a:latin typeface="Cambria Math"/>
                                        </a:rPr>
                                        <m:t>𝑁</m:t>
                                      </m:r>
                                    </m:e>
                                    <m:sub>
                                      <m:r>
                                        <a:rPr lang="pl-PL" sz="2000" i="1" dirty="0">
                                          <a:latin typeface="Cambria Math"/>
                                        </a:rPr>
                                        <m:t>𝑠𝑖𝑚</m:t>
                                      </m:r>
                                    </m:sub>
                                  </m:sSub>
                                  <m:r>
                                    <a:rPr lang="pl-PL" sz="2000" i="1" dirty="0">
                                      <a:latin typeface="Cambria Math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pl-PL" sz="2000" i="1" dirty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sSub>
                                <m:sSubPr>
                                  <m:ctrlPr>
                                    <a:rPr lang="pl-PL" sz="20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000" i="1" dirty="0">
                                      <a:latin typeface="Cambria Math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pl-PL" sz="2000" i="1" dirty="0">
                                      <a:latin typeface="Cambria Math"/>
                                    </a:rPr>
                                    <m:t>𝑠𝑖𝑚</m:t>
                                  </m:r>
                                </m:sub>
                              </m:sSub>
                            </m:den>
                          </m:f>
                        </m:e>
                      </m:nary>
                    </m:oMath>
                  </a14:m>
                  <a:endParaRPr lang="pl-PL" sz="2400" dirty="0"/>
                </a:p>
              </p:txBody>
            </p:sp>
          </mc:Choice>
          <mc:Fallback xmlns="">
            <p:sp>
              <p:nvSpPr>
                <p:cNvPr id="26" name="pole tekstowe 25">
                  <a:extLst>
                    <a:ext uri="{FF2B5EF4-FFF2-40B4-BE49-F238E27FC236}">
                      <a16:creationId xmlns:a16="http://schemas.microsoft.com/office/drawing/2014/main" id="{562A8692-32C3-C616-0127-A96A45FA175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83732" y="390905"/>
                  <a:ext cx="5916933" cy="911766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pl-PL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9" name="Łącznik prostoliniowy 19">
              <a:extLst>
                <a:ext uri="{FF2B5EF4-FFF2-40B4-BE49-F238E27FC236}">
                  <a16:creationId xmlns:a16="http://schemas.microsoft.com/office/drawing/2014/main" id="{613D60F7-6C83-EE53-535D-2D6C6FB1936B}"/>
                </a:ext>
              </a:extLst>
            </p:cNvPr>
            <p:cNvCxnSpPr/>
            <p:nvPr/>
          </p:nvCxnSpPr>
          <p:spPr>
            <a:xfrm>
              <a:off x="2267744" y="1732166"/>
              <a:ext cx="1656184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Łącznik prostoliniowy 21">
              <a:extLst>
                <a:ext uri="{FF2B5EF4-FFF2-40B4-BE49-F238E27FC236}">
                  <a16:creationId xmlns:a16="http://schemas.microsoft.com/office/drawing/2014/main" id="{2FEC2D9E-3EA3-7547-4C5E-7AC55F7880B3}"/>
                </a:ext>
              </a:extLst>
            </p:cNvPr>
            <p:cNvCxnSpPr/>
            <p:nvPr/>
          </p:nvCxnSpPr>
          <p:spPr>
            <a:xfrm>
              <a:off x="2267744" y="2708920"/>
              <a:ext cx="1656184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Łącznik prostoliniowy 22">
              <a:extLst>
                <a:ext uri="{FF2B5EF4-FFF2-40B4-BE49-F238E27FC236}">
                  <a16:creationId xmlns:a16="http://schemas.microsoft.com/office/drawing/2014/main" id="{A2578E1B-7700-2E50-DC0E-9ECCA15E8F16}"/>
                </a:ext>
              </a:extLst>
            </p:cNvPr>
            <p:cNvCxnSpPr/>
            <p:nvPr/>
          </p:nvCxnSpPr>
          <p:spPr>
            <a:xfrm>
              <a:off x="2267744" y="3140968"/>
              <a:ext cx="1656184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Łącznik prosty ze strzałką 31">
              <a:extLst>
                <a:ext uri="{FF2B5EF4-FFF2-40B4-BE49-F238E27FC236}">
                  <a16:creationId xmlns:a16="http://schemas.microsoft.com/office/drawing/2014/main" id="{ED4B6EC7-1BF8-4173-AAEE-0F6519F2268F}"/>
                </a:ext>
              </a:extLst>
            </p:cNvPr>
            <p:cNvCxnSpPr/>
            <p:nvPr/>
          </p:nvCxnSpPr>
          <p:spPr>
            <a:xfrm>
              <a:off x="3095836" y="1732166"/>
              <a:ext cx="0" cy="976754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pole tekstowe 32">
              <a:extLst>
                <a:ext uri="{FF2B5EF4-FFF2-40B4-BE49-F238E27FC236}">
                  <a16:creationId xmlns:a16="http://schemas.microsoft.com/office/drawing/2014/main" id="{FE413A3D-68D8-9EE4-ACBF-77E9D5342D9B}"/>
                </a:ext>
              </a:extLst>
            </p:cNvPr>
            <p:cNvSpPr txBox="1"/>
            <p:nvPr/>
          </p:nvSpPr>
          <p:spPr>
            <a:xfrm>
              <a:off x="3107528" y="1994318"/>
              <a:ext cx="1284447" cy="489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600" i="1" dirty="0"/>
                <a:t>988 </a:t>
              </a:r>
              <a:r>
                <a:rPr lang="pl-PL" sz="1600" i="1" dirty="0" err="1"/>
                <a:t>keV</a:t>
              </a:r>
              <a:endParaRPr lang="pl-PL" sz="1600" i="1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pole tekstowe 33">
                  <a:extLst>
                    <a:ext uri="{FF2B5EF4-FFF2-40B4-BE49-F238E27FC236}">
                      <a16:creationId xmlns:a16="http://schemas.microsoft.com/office/drawing/2014/main" id="{D875787C-EC7D-E60C-8E5D-8D460DEC3410}"/>
                    </a:ext>
                  </a:extLst>
                </p:cNvPr>
                <p:cNvSpPr txBox="1"/>
                <p:nvPr/>
              </p:nvSpPr>
              <p:spPr>
                <a:xfrm>
                  <a:off x="1593556" y="1460661"/>
                  <a:ext cx="972867" cy="5434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pl-PL" sz="1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f>
                              <m:fPr>
                                <m:type m:val="skw"/>
                                <m:ctrlPr>
                                  <a:rPr lang="pl-PL" sz="1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pl-PL" sz="1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num>
                              <m:den>
                                <m:r>
                                  <a:rPr lang="pl-PL" sz="1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  <m:sup>
                            <m:r>
                              <a:rPr lang="pl-PL" sz="1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</m:oMath>
                    </m:oMathPara>
                  </a14:m>
                  <a:endParaRPr lang="pl-PL" dirty="0"/>
                </a:p>
              </p:txBody>
            </p:sp>
          </mc:Choice>
          <mc:Fallback xmlns="">
            <p:sp>
              <p:nvSpPr>
                <p:cNvPr id="34" name="pole tekstowe 33">
                  <a:extLst>
                    <a:ext uri="{FF2B5EF4-FFF2-40B4-BE49-F238E27FC236}">
                      <a16:creationId xmlns:a16="http://schemas.microsoft.com/office/drawing/2014/main" id="{D875787C-EC7D-E60C-8E5D-8D460DEC341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93556" y="1460661"/>
                  <a:ext cx="972867" cy="543499"/>
                </a:xfrm>
                <a:prstGeom prst="rect">
                  <a:avLst/>
                </a:prstGeom>
                <a:blipFill>
                  <a:blip r:embed="rId5"/>
                  <a:stretch>
                    <a:fillRect l="-26364" t="-106557" r="-52727" b="-173770"/>
                  </a:stretch>
                </a:blipFill>
              </p:spPr>
              <p:txBody>
                <a:bodyPr/>
                <a:lstStyle/>
                <a:p>
                  <a:r>
                    <a:rPr lang="pl-P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pole tekstowe 34">
                  <a:extLst>
                    <a:ext uri="{FF2B5EF4-FFF2-40B4-BE49-F238E27FC236}">
                      <a16:creationId xmlns:a16="http://schemas.microsoft.com/office/drawing/2014/main" id="{4546B069-A304-F0DF-1C2C-90E3F1571BD1}"/>
                    </a:ext>
                  </a:extLst>
                </p:cNvPr>
                <p:cNvSpPr txBox="1"/>
                <p:nvPr/>
              </p:nvSpPr>
              <p:spPr>
                <a:xfrm>
                  <a:off x="1747711" y="2353248"/>
                  <a:ext cx="648072" cy="5414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pl-PL" sz="14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f>
                              <m:fPr>
                                <m:type m:val="skw"/>
                                <m:ctrlPr>
                                  <a:rPr lang="pl-PL" sz="140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pl-PL" sz="1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pl-PL" sz="1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  <m:sup>
                            <m:r>
                              <a:rPr lang="pl-PL" sz="1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</m:oMath>
                    </m:oMathPara>
                  </a14:m>
                  <a:endParaRPr lang="pl-PL" dirty="0"/>
                </a:p>
              </p:txBody>
            </p:sp>
          </mc:Choice>
          <mc:Fallback xmlns="">
            <p:sp>
              <p:nvSpPr>
                <p:cNvPr id="35" name="pole tekstowe 34">
                  <a:extLst>
                    <a:ext uri="{FF2B5EF4-FFF2-40B4-BE49-F238E27FC236}">
                      <a16:creationId xmlns:a16="http://schemas.microsoft.com/office/drawing/2014/main" id="{4546B069-A304-F0DF-1C2C-90E3F1571BD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47711" y="2353248"/>
                  <a:ext cx="648072" cy="541459"/>
                </a:xfrm>
                <a:prstGeom prst="rect">
                  <a:avLst/>
                </a:prstGeom>
                <a:blipFill>
                  <a:blip r:embed="rId6"/>
                  <a:stretch>
                    <a:fillRect l="-51351" t="-106557" r="-86486" b="-173770"/>
                  </a:stretch>
                </a:blipFill>
              </p:spPr>
              <p:txBody>
                <a:bodyPr/>
                <a:lstStyle/>
                <a:p>
                  <a:r>
                    <a:rPr lang="pl-P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pole tekstowe 35">
                  <a:extLst>
                    <a:ext uri="{FF2B5EF4-FFF2-40B4-BE49-F238E27FC236}">
                      <a16:creationId xmlns:a16="http://schemas.microsoft.com/office/drawing/2014/main" id="{A480452B-E0B1-2CA4-4C6A-1B4E69765233}"/>
                    </a:ext>
                  </a:extLst>
                </p:cNvPr>
                <p:cNvSpPr txBox="1"/>
                <p:nvPr/>
              </p:nvSpPr>
              <p:spPr>
                <a:xfrm>
                  <a:off x="2713007" y="3258943"/>
                  <a:ext cx="1097848" cy="53979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Pre>
                          <m:sPrePr>
                            <m:ctrlPr>
                              <a:rPr lang="pl-PL" i="1" smtClean="0"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49</m:t>
                            </m:r>
                          </m:sub>
                          <m:sup>
                            <m:r>
                              <a:rPr lang="pl-PL" i="1">
                                <a:latin typeface="Cambria Math"/>
                              </a:rPr>
                              <m:t>131</m:t>
                            </m:r>
                          </m:sup>
                          <m:e>
                            <m:r>
                              <a:rPr lang="pl-PL" i="1">
                                <a:latin typeface="Cambria Math"/>
                              </a:rPr>
                              <m:t>𝐼𝑛</m:t>
                            </m:r>
                          </m:e>
                        </m:sPre>
                      </m:oMath>
                    </m:oMathPara>
                  </a14:m>
                  <a:endParaRPr lang="pl-PL" dirty="0"/>
                </a:p>
              </p:txBody>
            </p:sp>
          </mc:Choice>
          <mc:Fallback xmlns="">
            <p:sp>
              <p:nvSpPr>
                <p:cNvPr id="36" name="pole tekstowe 35">
                  <a:extLst>
                    <a:ext uri="{FF2B5EF4-FFF2-40B4-BE49-F238E27FC236}">
                      <a16:creationId xmlns:a16="http://schemas.microsoft.com/office/drawing/2014/main" id="{A480452B-E0B1-2CA4-4C6A-1B4E6976523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13007" y="3258943"/>
                  <a:ext cx="1097848" cy="539790"/>
                </a:xfrm>
                <a:prstGeom prst="rect">
                  <a:avLst/>
                </a:prstGeom>
                <a:blipFill>
                  <a:blip r:embed="rId7"/>
                  <a:stretch>
                    <a:fillRect b="-1639"/>
                  </a:stretch>
                </a:blipFill>
              </p:spPr>
              <p:txBody>
                <a:bodyPr/>
                <a:lstStyle/>
                <a:p>
                  <a:r>
                    <a:rPr lang="pl-PL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7" name="Łącznik prosty ze strzałką 36">
              <a:extLst>
                <a:ext uri="{FF2B5EF4-FFF2-40B4-BE49-F238E27FC236}">
                  <a16:creationId xmlns:a16="http://schemas.microsoft.com/office/drawing/2014/main" id="{8E5372EB-61F1-352C-342B-529D3869D9CA}"/>
                </a:ext>
              </a:extLst>
            </p:cNvPr>
            <p:cNvCxnSpPr/>
            <p:nvPr/>
          </p:nvCxnSpPr>
          <p:spPr>
            <a:xfrm>
              <a:off x="3923928" y="2708920"/>
              <a:ext cx="432048" cy="432048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pole tekstowe 37">
                  <a:extLst>
                    <a:ext uri="{FF2B5EF4-FFF2-40B4-BE49-F238E27FC236}">
                      <a16:creationId xmlns:a16="http://schemas.microsoft.com/office/drawing/2014/main" id="{EF5F28AD-34BB-094B-BE19-95F6461BE0EE}"/>
                    </a:ext>
                  </a:extLst>
                </p:cNvPr>
                <p:cNvSpPr txBox="1"/>
                <p:nvPr/>
              </p:nvSpPr>
              <p:spPr>
                <a:xfrm>
                  <a:off x="4043965" y="2395838"/>
                  <a:ext cx="38401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pl-PL" i="1">
                            <a:latin typeface="Cambria Math"/>
                            <a:ea typeface="Cambria Math"/>
                          </a:rPr>
                          <m:t>𝛽</m:t>
                        </m:r>
                      </m:oMath>
                    </m:oMathPara>
                  </a14:m>
                  <a:endParaRPr lang="pl-PL" dirty="0"/>
                </a:p>
              </p:txBody>
            </p:sp>
          </mc:Choice>
          <mc:Fallback xmlns="">
            <p:sp>
              <p:nvSpPr>
                <p:cNvPr id="38" name="pole tekstowe 37">
                  <a:extLst>
                    <a:ext uri="{FF2B5EF4-FFF2-40B4-BE49-F238E27FC236}">
                      <a16:creationId xmlns:a16="http://schemas.microsoft.com/office/drawing/2014/main" id="{EF5F28AD-34BB-094B-BE19-95F6461BE0E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43965" y="2395838"/>
                  <a:ext cx="384015" cy="369332"/>
                </a:xfrm>
                <a:prstGeom prst="rect">
                  <a:avLst/>
                </a:prstGeom>
                <a:blipFill>
                  <a:blip r:embed="rId8"/>
                  <a:stretch>
                    <a:fillRect l="-6977" r="-30233" b="-61905"/>
                  </a:stretch>
                </a:blipFill>
              </p:spPr>
              <p:txBody>
                <a:bodyPr/>
                <a:lstStyle/>
                <a:p>
                  <a:r>
                    <a:rPr lang="pl-PL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3" name="Prostokąt 42">
            <a:extLst>
              <a:ext uri="{FF2B5EF4-FFF2-40B4-BE49-F238E27FC236}">
                <a16:creationId xmlns:a16="http://schemas.microsoft.com/office/drawing/2014/main" id="{1669FA36-0301-BD8C-68D0-EAAF42756A8C}"/>
              </a:ext>
            </a:extLst>
          </p:cNvPr>
          <p:cNvSpPr/>
          <p:nvPr/>
        </p:nvSpPr>
        <p:spPr>
          <a:xfrm>
            <a:off x="5474841" y="756317"/>
            <a:ext cx="1109134" cy="1659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CE02D47A-2E2B-711B-130C-D58E59BD03B1}"/>
              </a:ext>
            </a:extLst>
          </p:cNvPr>
          <p:cNvGrpSpPr/>
          <p:nvPr/>
        </p:nvGrpSpPr>
        <p:grpSpPr>
          <a:xfrm>
            <a:off x="6622253" y="1551973"/>
            <a:ext cx="5198686" cy="3884406"/>
            <a:chOff x="6925733" y="1875533"/>
            <a:chExt cx="5198686" cy="3884406"/>
          </a:xfrm>
        </p:grpSpPr>
        <p:pic>
          <p:nvPicPr>
            <p:cNvPr id="42" name="Picture 3" descr="C:\Users\Luk\Downloads\Time_Energy_131In_sum_of_all.png">
              <a:extLst>
                <a:ext uri="{FF2B5EF4-FFF2-40B4-BE49-F238E27FC236}">
                  <a16:creationId xmlns:a16="http://schemas.microsoft.com/office/drawing/2014/main" id="{5C4524F8-35E6-188B-EC38-3BE5429DAE3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6981" y="1875533"/>
              <a:ext cx="5087438" cy="36721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pole tekstowe 43">
              <a:extLst>
                <a:ext uri="{FF2B5EF4-FFF2-40B4-BE49-F238E27FC236}">
                  <a16:creationId xmlns:a16="http://schemas.microsoft.com/office/drawing/2014/main" id="{C83C3340-B651-E6A6-96DC-5229CED556DC}"/>
                </a:ext>
              </a:extLst>
            </p:cNvPr>
            <p:cNvSpPr txBox="1"/>
            <p:nvPr/>
          </p:nvSpPr>
          <p:spPr>
            <a:xfrm rot="16200000">
              <a:off x="6313613" y="3290035"/>
              <a:ext cx="15935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dirty="0"/>
                <a:t>Energy (</a:t>
              </a:r>
              <a:r>
                <a:rPr lang="pl-PL" dirty="0" err="1"/>
                <a:t>keV</a:t>
              </a:r>
              <a:r>
                <a:rPr lang="pl-PL" dirty="0"/>
                <a:t>)</a:t>
              </a:r>
            </a:p>
          </p:txBody>
        </p:sp>
        <p:sp>
          <p:nvSpPr>
            <p:cNvPr id="50" name="pole tekstowe 49">
              <a:extLst>
                <a:ext uri="{FF2B5EF4-FFF2-40B4-BE49-F238E27FC236}">
                  <a16:creationId xmlns:a16="http://schemas.microsoft.com/office/drawing/2014/main" id="{F356E14E-AA09-7C7F-FBCC-E0F977C4CE00}"/>
                </a:ext>
              </a:extLst>
            </p:cNvPr>
            <p:cNvSpPr txBox="1"/>
            <p:nvPr/>
          </p:nvSpPr>
          <p:spPr>
            <a:xfrm>
              <a:off x="9036591" y="5390607"/>
              <a:ext cx="15935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dirty="0"/>
                <a:t>Half-life(</a:t>
              </a:r>
              <a:r>
                <a:rPr lang="pl-PL" dirty="0" err="1"/>
                <a:t>ps</a:t>
              </a:r>
              <a:r>
                <a:rPr lang="pl-PL" dirty="0"/>
                <a:t>)</a:t>
              </a:r>
            </a:p>
          </p:txBody>
        </p:sp>
      </p:grpSp>
      <p:sp>
        <p:nvSpPr>
          <p:cNvPr id="52" name="Prostokąt 51">
            <a:extLst>
              <a:ext uri="{FF2B5EF4-FFF2-40B4-BE49-F238E27FC236}">
                <a16:creationId xmlns:a16="http://schemas.microsoft.com/office/drawing/2014/main" id="{84ADF42D-CE82-C11F-2D52-47AD6A59C81F}"/>
              </a:ext>
            </a:extLst>
          </p:cNvPr>
          <p:cNvSpPr/>
          <p:nvPr/>
        </p:nvSpPr>
        <p:spPr>
          <a:xfrm>
            <a:off x="9230775" y="6383746"/>
            <a:ext cx="770466" cy="1570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0B268B27-28C8-E9B9-673B-794F7E8E1CA1}"/>
              </a:ext>
            </a:extLst>
          </p:cNvPr>
          <p:cNvSpPr/>
          <p:nvPr/>
        </p:nvSpPr>
        <p:spPr>
          <a:xfrm>
            <a:off x="8373533" y="1438587"/>
            <a:ext cx="1862667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pole tekstowe 6">
                <a:extLst>
                  <a:ext uri="{FF2B5EF4-FFF2-40B4-BE49-F238E27FC236}">
                    <a16:creationId xmlns:a16="http://schemas.microsoft.com/office/drawing/2014/main" id="{870DA3E0-7579-B5CB-17B4-2D4AC28B6D21}"/>
                  </a:ext>
                </a:extLst>
              </p:cNvPr>
              <p:cNvSpPr txBox="1"/>
              <p:nvPr/>
            </p:nvSpPr>
            <p:spPr>
              <a:xfrm>
                <a:off x="8046441" y="1425942"/>
                <a:ext cx="2413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dirty="0"/>
                  <a:t>Sum of </a:t>
                </a:r>
                <a:r>
                  <a:rPr lang="pl-PL" dirty="0" err="1"/>
                  <a:t>all</a:t>
                </a:r>
                <a:r>
                  <a:rPr lang="pl-PL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l-PL" sz="1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l-PL" sz="1800" i="1">
                            <a:latin typeface="Cambria Math"/>
                          </a:rPr>
                          <m:t>𝜒</m:t>
                        </m:r>
                      </m:e>
                      <m:sup>
                        <m:r>
                          <a:rPr lang="pl-PL" sz="1800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pl-PL" dirty="0"/>
                  <a:t> matrices</a:t>
                </a:r>
              </a:p>
            </p:txBody>
          </p:sp>
        </mc:Choice>
        <mc:Fallback xmlns="">
          <p:sp>
            <p:nvSpPr>
              <p:cNvPr id="7" name="pole tekstowe 6">
                <a:extLst>
                  <a:ext uri="{FF2B5EF4-FFF2-40B4-BE49-F238E27FC236}">
                    <a16:creationId xmlns:a16="http://schemas.microsoft.com/office/drawing/2014/main" id="{870DA3E0-7579-B5CB-17B4-2D4AC28B6D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6441" y="1425942"/>
                <a:ext cx="2413000" cy="369332"/>
              </a:xfrm>
              <a:prstGeom prst="rect">
                <a:avLst/>
              </a:prstGeom>
              <a:blipFill>
                <a:blip r:embed="rId10"/>
                <a:stretch>
                  <a:fillRect l="-2273" t="-8197" r="-758" b="-26230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pole tekstowe 7">
            <a:extLst>
              <a:ext uri="{FF2B5EF4-FFF2-40B4-BE49-F238E27FC236}">
                <a16:creationId xmlns:a16="http://schemas.microsoft.com/office/drawing/2014/main" id="{FB852D50-9115-2BD2-C2F2-3F4D833CC272}"/>
              </a:ext>
            </a:extLst>
          </p:cNvPr>
          <p:cNvSpPr txBox="1"/>
          <p:nvPr/>
        </p:nvSpPr>
        <p:spPr>
          <a:xfrm>
            <a:off x="33865" y="94826"/>
            <a:ext cx="12098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 err="1"/>
              <a:t>Transition</a:t>
            </a:r>
            <a:r>
              <a:rPr lang="pl-PL" sz="3600" dirty="0"/>
              <a:t> </a:t>
            </a:r>
            <a:r>
              <a:rPr lang="pl-PL" sz="3600" dirty="0" err="1"/>
              <a:t>energy</a:t>
            </a:r>
            <a:r>
              <a:rPr lang="pl-PL" sz="3600" dirty="0"/>
              <a:t> and a </a:t>
            </a:r>
            <a:r>
              <a:rPr lang="pl-PL" sz="3600" dirty="0" err="1"/>
              <a:t>state</a:t>
            </a:r>
            <a:r>
              <a:rPr lang="pl-PL" sz="3600" dirty="0"/>
              <a:t> half-life </a:t>
            </a:r>
            <a:r>
              <a:rPr lang="pl-PL" sz="3600" dirty="0" err="1"/>
              <a:t>extraction</a:t>
            </a:r>
            <a:r>
              <a:rPr lang="pl-PL" sz="3600" dirty="0"/>
              <a:t> </a:t>
            </a:r>
            <a:r>
              <a:rPr lang="pl-PL" sz="3600" dirty="0" err="1"/>
              <a:t>method</a:t>
            </a:r>
            <a:endParaRPr lang="pl-PL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pole tekstowe 8">
                <a:extLst>
                  <a:ext uri="{FF2B5EF4-FFF2-40B4-BE49-F238E27FC236}">
                    <a16:creationId xmlns:a16="http://schemas.microsoft.com/office/drawing/2014/main" id="{47B29248-03C0-1076-D4A6-1A2C213F725B}"/>
                  </a:ext>
                </a:extLst>
              </p:cNvPr>
              <p:cNvSpPr txBox="1"/>
              <p:nvPr/>
            </p:nvSpPr>
            <p:spPr>
              <a:xfrm>
                <a:off x="7614735" y="3314773"/>
                <a:ext cx="1547603" cy="4024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pl-PL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1/2</m:t>
                          </m:r>
                        </m:sub>
                      </m:sSub>
                      <m:r>
                        <a:rPr lang="pl-PL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&lt;3</m:t>
                      </m:r>
                      <m:r>
                        <a:rPr lang="pl-PL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𝑝𝑠</m:t>
                      </m:r>
                      <m:r>
                        <a:rPr lang="pl-PL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pl-PL" sz="2400" dirty="0"/>
              </a:p>
            </p:txBody>
          </p:sp>
        </mc:Choice>
        <mc:Fallback xmlns="">
          <p:sp>
            <p:nvSpPr>
              <p:cNvPr id="9" name="pole tekstowe 8">
                <a:extLst>
                  <a:ext uri="{FF2B5EF4-FFF2-40B4-BE49-F238E27FC236}">
                    <a16:creationId xmlns:a16="http://schemas.microsoft.com/office/drawing/2014/main" id="{47B29248-03C0-1076-D4A6-1A2C213F72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4735" y="3314773"/>
                <a:ext cx="1547603" cy="402482"/>
              </a:xfrm>
              <a:prstGeom prst="rect">
                <a:avLst/>
              </a:prstGeom>
              <a:blipFill>
                <a:blip r:embed="rId11"/>
                <a:stretch>
                  <a:fillRect l="-4331" r="-1969" b="-2575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pole tekstowe 9">
                <a:extLst>
                  <a:ext uri="{FF2B5EF4-FFF2-40B4-BE49-F238E27FC236}">
                    <a16:creationId xmlns:a16="http://schemas.microsoft.com/office/drawing/2014/main" id="{0C527A5F-EFD9-D894-FF31-4A3BA412B316}"/>
                  </a:ext>
                </a:extLst>
              </p:cNvPr>
              <p:cNvSpPr txBox="1"/>
              <p:nvPr/>
            </p:nvSpPr>
            <p:spPr>
              <a:xfrm>
                <a:off x="1542744" y="2804927"/>
                <a:ext cx="448192" cy="4095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l-PL" sz="1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type m:val="skw"/>
                              <m:ctrlPr>
                                <a:rPr lang="pl-PL" sz="14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pl-PL" sz="1400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num>
                            <m:den>
                              <m:r>
                                <a:rPr lang="pl-PL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  <m:sup>
                          <m:r>
                            <a:rPr lang="pl-PL" sz="1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10" name="pole tekstowe 9">
                <a:extLst>
                  <a:ext uri="{FF2B5EF4-FFF2-40B4-BE49-F238E27FC236}">
                    <a16:creationId xmlns:a16="http://schemas.microsoft.com/office/drawing/2014/main" id="{0C527A5F-EFD9-D894-FF31-4A3BA412B3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2744" y="2804927"/>
                <a:ext cx="448192" cy="409536"/>
              </a:xfrm>
              <a:prstGeom prst="rect">
                <a:avLst/>
              </a:prstGeom>
              <a:blipFill>
                <a:blip r:embed="rId12"/>
                <a:stretch>
                  <a:fillRect l="-51351" t="-89552" r="-86486" b="-156716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1870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4BA4A39-558D-9A09-9B09-83C6FB3454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94826"/>
            <a:ext cx="12124267" cy="6668347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D21FE195-781E-B12F-2EC3-455C1EFA8507}"/>
              </a:ext>
            </a:extLst>
          </p:cNvPr>
          <p:cNvSpPr/>
          <p:nvPr/>
        </p:nvSpPr>
        <p:spPr>
          <a:xfrm>
            <a:off x="4927600" y="94826"/>
            <a:ext cx="2387600" cy="3285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ECD01183-330B-AB6C-0372-1F9FD83433D0}"/>
              </a:ext>
            </a:extLst>
          </p:cNvPr>
          <p:cNvSpPr txBox="1"/>
          <p:nvPr/>
        </p:nvSpPr>
        <p:spPr>
          <a:xfrm>
            <a:off x="33866" y="94826"/>
            <a:ext cx="749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err="1"/>
              <a:t>Transition</a:t>
            </a:r>
            <a:r>
              <a:rPr lang="pl-PL" sz="2400" dirty="0"/>
              <a:t> Energy and a </a:t>
            </a:r>
            <a:r>
              <a:rPr lang="pl-PL" sz="2400" dirty="0" err="1"/>
              <a:t>state</a:t>
            </a:r>
            <a:r>
              <a:rPr lang="pl-PL" sz="2400" dirty="0"/>
              <a:t> half-life </a:t>
            </a:r>
            <a:r>
              <a:rPr lang="pl-PL" sz="2400" dirty="0" err="1"/>
              <a:t>extraction</a:t>
            </a:r>
            <a:r>
              <a:rPr lang="pl-PL" sz="2400" dirty="0"/>
              <a:t> </a:t>
            </a:r>
            <a:r>
              <a:rPr lang="pl-PL" sz="2400" dirty="0" err="1"/>
              <a:t>method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3721597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Luk\Downloads\129In_fit_spectra_v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29" y="1548415"/>
            <a:ext cx="5403612" cy="3834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ytuł 1"/>
          <p:cNvSpPr txBox="1">
            <a:spLocks/>
          </p:cNvSpPr>
          <p:nvPr/>
        </p:nvSpPr>
        <p:spPr>
          <a:xfrm>
            <a:off x="-8509" y="0"/>
            <a:ext cx="3239827" cy="863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 err="1"/>
              <a:t>Results</a:t>
            </a:r>
            <a:r>
              <a:rPr lang="pl-PL" dirty="0"/>
              <a:t>: </a:t>
            </a:r>
            <a:r>
              <a:rPr lang="pl-PL" baseline="30000" dirty="0"/>
              <a:t>129</a:t>
            </a:r>
            <a:r>
              <a:rPr lang="pl-PL" dirty="0"/>
              <a:t>In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3879849" y="3693735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0FF00"/>
                </a:solidFill>
              </a:rPr>
              <a:t>11/2</a:t>
            </a:r>
            <a:r>
              <a:rPr lang="pl-PL" baseline="30000" dirty="0">
                <a:solidFill>
                  <a:srgbClr val="00FF00"/>
                </a:solidFill>
              </a:rPr>
              <a:t>+</a:t>
            </a:r>
            <a:r>
              <a:rPr lang="pl-PL" dirty="0">
                <a:solidFill>
                  <a:srgbClr val="00FF00"/>
                </a:solidFill>
              </a:rPr>
              <a:t> -&gt; 9/2</a:t>
            </a:r>
            <a:r>
              <a:rPr lang="pl-PL" baseline="30000" dirty="0">
                <a:solidFill>
                  <a:srgbClr val="00FF00"/>
                </a:solidFill>
              </a:rPr>
              <a:t>+</a:t>
            </a:r>
          </a:p>
        </p:txBody>
      </p:sp>
      <p:sp>
        <p:nvSpPr>
          <p:cNvPr id="11" name="pole tekstowe 10"/>
          <p:cNvSpPr txBox="1"/>
          <p:nvPr/>
        </p:nvSpPr>
        <p:spPr>
          <a:xfrm>
            <a:off x="2695604" y="3744952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CC6600"/>
                </a:solidFill>
              </a:rPr>
              <a:t>(5/2</a:t>
            </a:r>
            <a:r>
              <a:rPr lang="pl-PL" baseline="30000" dirty="0">
                <a:solidFill>
                  <a:srgbClr val="CC6600"/>
                </a:solidFill>
              </a:rPr>
              <a:t>-</a:t>
            </a:r>
            <a:r>
              <a:rPr lang="pl-PL" dirty="0">
                <a:solidFill>
                  <a:srgbClr val="CC6600"/>
                </a:solidFill>
              </a:rPr>
              <a:t> -&gt; 1/2</a:t>
            </a:r>
            <a:r>
              <a:rPr lang="pl-PL" baseline="30000" dirty="0">
                <a:solidFill>
                  <a:srgbClr val="CC6600"/>
                </a:solidFill>
              </a:rPr>
              <a:t>- </a:t>
            </a:r>
            <a:r>
              <a:rPr lang="pl-PL" dirty="0">
                <a:solidFill>
                  <a:srgbClr val="CC6600"/>
                </a:solidFill>
              </a:rPr>
              <a:t>)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2212412" y="3418959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99CC00"/>
                </a:solidFill>
              </a:rPr>
              <a:t>(3/2</a:t>
            </a:r>
            <a:r>
              <a:rPr lang="pl-PL" baseline="30000" dirty="0">
                <a:solidFill>
                  <a:srgbClr val="99CC00"/>
                </a:solidFill>
              </a:rPr>
              <a:t>-</a:t>
            </a:r>
            <a:r>
              <a:rPr lang="pl-PL" dirty="0">
                <a:solidFill>
                  <a:srgbClr val="99CC00"/>
                </a:solidFill>
              </a:rPr>
              <a:t> )-&gt; 1/2</a:t>
            </a:r>
            <a:r>
              <a:rPr lang="pl-PL" baseline="30000" dirty="0">
                <a:solidFill>
                  <a:srgbClr val="99CC00"/>
                </a:solidFill>
              </a:rPr>
              <a:t>-</a:t>
            </a:r>
          </a:p>
        </p:txBody>
      </p:sp>
      <p:sp>
        <p:nvSpPr>
          <p:cNvPr id="13" name="pole tekstowe 12"/>
          <p:cNvSpPr txBox="1"/>
          <p:nvPr/>
        </p:nvSpPr>
        <p:spPr>
          <a:xfrm>
            <a:off x="1419166" y="2299021"/>
            <a:ext cx="1762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000FF"/>
                </a:solidFill>
              </a:rPr>
              <a:t>13/2</a:t>
            </a:r>
            <a:r>
              <a:rPr lang="pl-PL" baseline="30000" dirty="0">
                <a:solidFill>
                  <a:srgbClr val="0000FF"/>
                </a:solidFill>
              </a:rPr>
              <a:t>+</a:t>
            </a:r>
            <a:r>
              <a:rPr lang="pl-PL" dirty="0">
                <a:solidFill>
                  <a:srgbClr val="0000FF"/>
                </a:solidFill>
              </a:rPr>
              <a:t> -&gt; 11/2</a:t>
            </a:r>
            <a:r>
              <a:rPr lang="pl-PL" baseline="30000" dirty="0">
                <a:solidFill>
                  <a:srgbClr val="0000FF"/>
                </a:solidFill>
              </a:rPr>
              <a:t>+</a:t>
            </a:r>
          </a:p>
        </p:txBody>
      </p:sp>
      <p:sp>
        <p:nvSpPr>
          <p:cNvPr id="14" name="pole tekstowe 13"/>
          <p:cNvSpPr txBox="1"/>
          <p:nvPr/>
        </p:nvSpPr>
        <p:spPr>
          <a:xfrm>
            <a:off x="949637" y="1929689"/>
            <a:ext cx="1762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FFFF00"/>
                </a:solidFill>
              </a:rPr>
              <a:t>(15/2</a:t>
            </a:r>
            <a:r>
              <a:rPr lang="pl-PL" baseline="30000" dirty="0">
                <a:solidFill>
                  <a:srgbClr val="FFFF00"/>
                </a:solidFill>
              </a:rPr>
              <a:t>+</a:t>
            </a:r>
            <a:r>
              <a:rPr lang="pl-PL" dirty="0">
                <a:solidFill>
                  <a:srgbClr val="FFFF00"/>
                </a:solidFill>
              </a:rPr>
              <a:t> )-&gt; 17/2</a:t>
            </a:r>
            <a:r>
              <a:rPr lang="pl-PL" baseline="30000" dirty="0">
                <a:solidFill>
                  <a:srgbClr val="FFFF00"/>
                </a:solidFill>
              </a:rPr>
              <a:t>-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58CCFB62-6831-C197-F833-C8BF0286B5C1}"/>
              </a:ext>
            </a:extLst>
          </p:cNvPr>
          <p:cNvSpPr txBox="1"/>
          <p:nvPr/>
        </p:nvSpPr>
        <p:spPr>
          <a:xfrm>
            <a:off x="2461806" y="5267015"/>
            <a:ext cx="16258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Energy (</a:t>
            </a:r>
            <a:r>
              <a:rPr lang="pl-PL" dirty="0" err="1"/>
              <a:t>keV</a:t>
            </a:r>
            <a:r>
              <a:rPr lang="pl-PL" dirty="0"/>
              <a:t>)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0D2C41D-31AF-9353-8715-08086DDEA080}"/>
              </a:ext>
            </a:extLst>
          </p:cNvPr>
          <p:cNvSpPr txBox="1"/>
          <p:nvPr/>
        </p:nvSpPr>
        <p:spPr>
          <a:xfrm rot="16200000">
            <a:off x="-757059" y="3098330"/>
            <a:ext cx="1919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/>
              <a:t>Counts</a:t>
            </a:r>
            <a:r>
              <a:rPr lang="pl-PL" dirty="0"/>
              <a:t> per 4 </a:t>
            </a:r>
            <a:r>
              <a:rPr lang="pl-PL" dirty="0" err="1"/>
              <a:t>keV</a:t>
            </a:r>
            <a:endParaRPr lang="pl-PL" dirty="0"/>
          </a:p>
        </p:txBody>
      </p:sp>
      <p:cxnSp>
        <p:nvCxnSpPr>
          <p:cNvPr id="21" name="Łącznik prosty 20">
            <a:extLst>
              <a:ext uri="{FF2B5EF4-FFF2-40B4-BE49-F238E27FC236}">
                <a16:creationId xmlns:a16="http://schemas.microsoft.com/office/drawing/2014/main" id="{D8E7A32D-F3AD-C28A-47D7-608CCFDDF328}"/>
              </a:ext>
            </a:extLst>
          </p:cNvPr>
          <p:cNvCxnSpPr/>
          <p:nvPr/>
        </p:nvCxnSpPr>
        <p:spPr>
          <a:xfrm>
            <a:off x="6072747" y="5878175"/>
            <a:ext cx="154857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Łącznik prosty 21">
            <a:extLst>
              <a:ext uri="{FF2B5EF4-FFF2-40B4-BE49-F238E27FC236}">
                <a16:creationId xmlns:a16="http://schemas.microsoft.com/office/drawing/2014/main" id="{7160DB1D-B4A2-8EDA-DA46-7EDAEF944071}"/>
              </a:ext>
            </a:extLst>
          </p:cNvPr>
          <p:cNvCxnSpPr/>
          <p:nvPr/>
        </p:nvCxnSpPr>
        <p:spPr>
          <a:xfrm>
            <a:off x="6047347" y="3575233"/>
            <a:ext cx="154857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311F7A64-EDAC-7D71-AD7A-707876B82708}"/>
              </a:ext>
            </a:extLst>
          </p:cNvPr>
          <p:cNvCxnSpPr>
            <a:cxnSpLocks/>
          </p:cNvCxnSpPr>
          <p:nvPr/>
        </p:nvCxnSpPr>
        <p:spPr>
          <a:xfrm>
            <a:off x="6953805" y="2728560"/>
            <a:ext cx="69291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Łącznik prosty 24">
            <a:extLst>
              <a:ext uri="{FF2B5EF4-FFF2-40B4-BE49-F238E27FC236}">
                <a16:creationId xmlns:a16="http://schemas.microsoft.com/office/drawing/2014/main" id="{12FFB5C2-228E-A11B-626F-8439A32D972E}"/>
              </a:ext>
            </a:extLst>
          </p:cNvPr>
          <p:cNvCxnSpPr>
            <a:cxnSpLocks/>
          </p:cNvCxnSpPr>
          <p:nvPr/>
        </p:nvCxnSpPr>
        <p:spPr>
          <a:xfrm>
            <a:off x="6064804" y="1949624"/>
            <a:ext cx="692914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Łącznik prosty 25">
            <a:extLst>
              <a:ext uri="{FF2B5EF4-FFF2-40B4-BE49-F238E27FC236}">
                <a16:creationId xmlns:a16="http://schemas.microsoft.com/office/drawing/2014/main" id="{8C9755B3-7E16-C9C8-B2CF-636743EDF3E2}"/>
              </a:ext>
            </a:extLst>
          </p:cNvPr>
          <p:cNvCxnSpPr>
            <a:cxnSpLocks/>
          </p:cNvCxnSpPr>
          <p:nvPr/>
        </p:nvCxnSpPr>
        <p:spPr>
          <a:xfrm>
            <a:off x="6090202" y="1246889"/>
            <a:ext cx="69291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Łącznik prosty 26">
            <a:extLst>
              <a:ext uri="{FF2B5EF4-FFF2-40B4-BE49-F238E27FC236}">
                <a16:creationId xmlns:a16="http://schemas.microsoft.com/office/drawing/2014/main" id="{92C119C7-CA79-1A2D-0E03-B76FBBDB67BC}"/>
              </a:ext>
            </a:extLst>
          </p:cNvPr>
          <p:cNvCxnSpPr>
            <a:cxnSpLocks/>
          </p:cNvCxnSpPr>
          <p:nvPr/>
        </p:nvCxnSpPr>
        <p:spPr>
          <a:xfrm>
            <a:off x="6090200" y="1187619"/>
            <a:ext cx="69291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Łącznik prosty 27">
            <a:extLst>
              <a:ext uri="{FF2B5EF4-FFF2-40B4-BE49-F238E27FC236}">
                <a16:creationId xmlns:a16="http://schemas.microsoft.com/office/drawing/2014/main" id="{F36D612E-0D08-FD28-026F-C2539FC66E73}"/>
              </a:ext>
            </a:extLst>
          </p:cNvPr>
          <p:cNvCxnSpPr>
            <a:cxnSpLocks/>
          </p:cNvCxnSpPr>
          <p:nvPr/>
        </p:nvCxnSpPr>
        <p:spPr>
          <a:xfrm>
            <a:off x="9152972" y="4806065"/>
            <a:ext cx="97040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Łącznik prosty 28">
            <a:extLst>
              <a:ext uri="{FF2B5EF4-FFF2-40B4-BE49-F238E27FC236}">
                <a16:creationId xmlns:a16="http://schemas.microsoft.com/office/drawing/2014/main" id="{BF48EA63-F55E-3C4A-695E-F66DDAB92A57}"/>
              </a:ext>
            </a:extLst>
          </p:cNvPr>
          <p:cNvCxnSpPr>
            <a:cxnSpLocks/>
          </p:cNvCxnSpPr>
          <p:nvPr/>
        </p:nvCxnSpPr>
        <p:spPr>
          <a:xfrm>
            <a:off x="9265035" y="3333730"/>
            <a:ext cx="83531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Łącznik prosty 29">
            <a:extLst>
              <a:ext uri="{FF2B5EF4-FFF2-40B4-BE49-F238E27FC236}">
                <a16:creationId xmlns:a16="http://schemas.microsoft.com/office/drawing/2014/main" id="{7836BF09-13B9-737B-CB0F-9C1F0AEF0625}"/>
              </a:ext>
            </a:extLst>
          </p:cNvPr>
          <p:cNvCxnSpPr>
            <a:cxnSpLocks/>
          </p:cNvCxnSpPr>
          <p:nvPr/>
        </p:nvCxnSpPr>
        <p:spPr>
          <a:xfrm>
            <a:off x="9228491" y="3015221"/>
            <a:ext cx="83531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Łącznik prosty 32">
            <a:extLst>
              <a:ext uri="{FF2B5EF4-FFF2-40B4-BE49-F238E27FC236}">
                <a16:creationId xmlns:a16="http://schemas.microsoft.com/office/drawing/2014/main" id="{A5F8F64B-E4E3-D3EB-B5ED-AE71874A7085}"/>
              </a:ext>
            </a:extLst>
          </p:cNvPr>
          <p:cNvCxnSpPr>
            <a:cxnSpLocks/>
          </p:cNvCxnSpPr>
          <p:nvPr/>
        </p:nvCxnSpPr>
        <p:spPr>
          <a:xfrm>
            <a:off x="9147118" y="4807570"/>
            <a:ext cx="1866809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Łącznik prosty 33">
            <a:extLst>
              <a:ext uri="{FF2B5EF4-FFF2-40B4-BE49-F238E27FC236}">
                <a16:creationId xmlns:a16="http://schemas.microsoft.com/office/drawing/2014/main" id="{20086142-7DAC-3F7C-EF3F-D61790964289}"/>
              </a:ext>
            </a:extLst>
          </p:cNvPr>
          <p:cNvCxnSpPr>
            <a:cxnSpLocks/>
          </p:cNvCxnSpPr>
          <p:nvPr/>
        </p:nvCxnSpPr>
        <p:spPr>
          <a:xfrm>
            <a:off x="9122095" y="3332461"/>
            <a:ext cx="186680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Łącznik prosty 34">
            <a:extLst>
              <a:ext uri="{FF2B5EF4-FFF2-40B4-BE49-F238E27FC236}">
                <a16:creationId xmlns:a16="http://schemas.microsoft.com/office/drawing/2014/main" id="{82F0B6B9-CC18-A144-89E5-91E6CBB23741}"/>
              </a:ext>
            </a:extLst>
          </p:cNvPr>
          <p:cNvCxnSpPr>
            <a:cxnSpLocks/>
          </p:cNvCxnSpPr>
          <p:nvPr/>
        </p:nvCxnSpPr>
        <p:spPr>
          <a:xfrm>
            <a:off x="9122094" y="3014405"/>
            <a:ext cx="186680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EB571DD7-7059-982E-75CA-2A9CC236E96C}"/>
              </a:ext>
            </a:extLst>
          </p:cNvPr>
          <p:cNvSpPr txBox="1"/>
          <p:nvPr/>
        </p:nvSpPr>
        <p:spPr>
          <a:xfrm>
            <a:off x="8847203" y="4508437"/>
            <a:ext cx="662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0B0F0"/>
                </a:solidFill>
              </a:rPr>
              <a:t>451</a:t>
            </a:r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F9BAA991-0122-3D6D-309D-9039FDE133F2}"/>
              </a:ext>
            </a:extLst>
          </p:cNvPr>
          <p:cNvSpPr txBox="1"/>
          <p:nvPr/>
        </p:nvSpPr>
        <p:spPr>
          <a:xfrm>
            <a:off x="8847203" y="3038450"/>
            <a:ext cx="835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1082</a:t>
            </a:r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B490893F-4A68-E726-B202-53EDB645DB68}"/>
              </a:ext>
            </a:extLst>
          </p:cNvPr>
          <p:cNvSpPr txBox="1"/>
          <p:nvPr/>
        </p:nvSpPr>
        <p:spPr>
          <a:xfrm>
            <a:off x="5670363" y="1631094"/>
            <a:ext cx="692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0B0F0"/>
                </a:solidFill>
              </a:rPr>
              <a:t>1688</a:t>
            </a:r>
          </a:p>
        </p:txBody>
      </p:sp>
      <p:cxnSp>
        <p:nvCxnSpPr>
          <p:cNvPr id="40" name="Łącznik prosty ze strzałką 39">
            <a:extLst>
              <a:ext uri="{FF2B5EF4-FFF2-40B4-BE49-F238E27FC236}">
                <a16:creationId xmlns:a16="http://schemas.microsoft.com/office/drawing/2014/main" id="{93232D8B-6736-5F10-7FA9-1D9EF3A2B2EC}"/>
              </a:ext>
            </a:extLst>
          </p:cNvPr>
          <p:cNvCxnSpPr>
            <a:cxnSpLocks/>
          </p:cNvCxnSpPr>
          <p:nvPr/>
        </p:nvCxnSpPr>
        <p:spPr>
          <a:xfrm>
            <a:off x="9608098" y="3014405"/>
            <a:ext cx="0" cy="1791660"/>
          </a:xfrm>
          <a:prstGeom prst="straightConnector1">
            <a:avLst/>
          </a:prstGeom>
          <a:ln w="6032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Łącznik prosty ze strzałką 41">
            <a:extLst>
              <a:ext uri="{FF2B5EF4-FFF2-40B4-BE49-F238E27FC236}">
                <a16:creationId xmlns:a16="http://schemas.microsoft.com/office/drawing/2014/main" id="{3BF3DCB1-63D6-5A3C-96D8-919DAD205E03}"/>
              </a:ext>
            </a:extLst>
          </p:cNvPr>
          <p:cNvCxnSpPr>
            <a:cxnSpLocks/>
          </p:cNvCxnSpPr>
          <p:nvPr/>
        </p:nvCxnSpPr>
        <p:spPr>
          <a:xfrm>
            <a:off x="10243974" y="3332461"/>
            <a:ext cx="0" cy="1473604"/>
          </a:xfrm>
          <a:prstGeom prst="straightConnector1">
            <a:avLst/>
          </a:prstGeom>
          <a:ln w="6032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Łącznik prosty ze strzałką 43">
            <a:extLst>
              <a:ext uri="{FF2B5EF4-FFF2-40B4-BE49-F238E27FC236}">
                <a16:creationId xmlns:a16="http://schemas.microsoft.com/office/drawing/2014/main" id="{02470654-DE82-A520-A1C9-D9C884184D55}"/>
              </a:ext>
            </a:extLst>
          </p:cNvPr>
          <p:cNvCxnSpPr>
            <a:cxnSpLocks/>
          </p:cNvCxnSpPr>
          <p:nvPr/>
        </p:nvCxnSpPr>
        <p:spPr>
          <a:xfrm>
            <a:off x="10243974" y="3017083"/>
            <a:ext cx="0" cy="390699"/>
          </a:xfrm>
          <a:prstGeom prst="straightConnector1">
            <a:avLst/>
          </a:prstGeom>
          <a:ln w="6032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Łącznik prosty ze strzałką 45">
            <a:extLst>
              <a:ext uri="{FF2B5EF4-FFF2-40B4-BE49-F238E27FC236}">
                <a16:creationId xmlns:a16="http://schemas.microsoft.com/office/drawing/2014/main" id="{8E9855C2-977D-30C2-5EE0-4F53587AD60D}"/>
              </a:ext>
            </a:extLst>
          </p:cNvPr>
          <p:cNvCxnSpPr>
            <a:cxnSpLocks/>
          </p:cNvCxnSpPr>
          <p:nvPr/>
        </p:nvCxnSpPr>
        <p:spPr>
          <a:xfrm>
            <a:off x="6847033" y="3575233"/>
            <a:ext cx="0" cy="2302942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Łącznik prosty ze strzałką 47">
            <a:extLst>
              <a:ext uri="{FF2B5EF4-FFF2-40B4-BE49-F238E27FC236}">
                <a16:creationId xmlns:a16="http://schemas.microsoft.com/office/drawing/2014/main" id="{FBCD8C88-2347-C125-DA4F-616CD89B22CE}"/>
              </a:ext>
            </a:extLst>
          </p:cNvPr>
          <p:cNvCxnSpPr>
            <a:cxnSpLocks/>
          </p:cNvCxnSpPr>
          <p:nvPr/>
        </p:nvCxnSpPr>
        <p:spPr>
          <a:xfrm>
            <a:off x="6379320" y="1187619"/>
            <a:ext cx="0" cy="2387614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Łącznik prosty ze strzałką 49">
            <a:extLst>
              <a:ext uri="{FF2B5EF4-FFF2-40B4-BE49-F238E27FC236}">
                <a16:creationId xmlns:a16="http://schemas.microsoft.com/office/drawing/2014/main" id="{1ED52C40-98F3-475F-10F9-A6FBE27C0162}"/>
              </a:ext>
            </a:extLst>
          </p:cNvPr>
          <p:cNvCxnSpPr>
            <a:cxnSpLocks/>
          </p:cNvCxnSpPr>
          <p:nvPr/>
        </p:nvCxnSpPr>
        <p:spPr>
          <a:xfrm>
            <a:off x="7184440" y="2747550"/>
            <a:ext cx="0" cy="3130625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Łącznik prosty ze strzałką 51">
            <a:extLst>
              <a:ext uri="{FF2B5EF4-FFF2-40B4-BE49-F238E27FC236}">
                <a16:creationId xmlns:a16="http://schemas.microsoft.com/office/drawing/2014/main" id="{11337BD2-9257-C4C1-650E-33A36D0323C1}"/>
              </a:ext>
            </a:extLst>
          </p:cNvPr>
          <p:cNvCxnSpPr>
            <a:cxnSpLocks/>
          </p:cNvCxnSpPr>
          <p:nvPr/>
        </p:nvCxnSpPr>
        <p:spPr>
          <a:xfrm>
            <a:off x="7451377" y="2728560"/>
            <a:ext cx="0" cy="871497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Łącznik prosty ze strzałką 53">
            <a:extLst>
              <a:ext uri="{FF2B5EF4-FFF2-40B4-BE49-F238E27FC236}">
                <a16:creationId xmlns:a16="http://schemas.microsoft.com/office/drawing/2014/main" id="{29DD3F67-6455-2113-4819-9975A414A7F2}"/>
              </a:ext>
            </a:extLst>
          </p:cNvPr>
          <p:cNvCxnSpPr>
            <a:cxnSpLocks/>
          </p:cNvCxnSpPr>
          <p:nvPr/>
        </p:nvCxnSpPr>
        <p:spPr>
          <a:xfrm>
            <a:off x="6626315" y="1246889"/>
            <a:ext cx="0" cy="698732"/>
          </a:xfrm>
          <a:prstGeom prst="straightConnector1">
            <a:avLst/>
          </a:prstGeom>
          <a:ln w="635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pole tekstowe 55">
            <a:extLst>
              <a:ext uri="{FF2B5EF4-FFF2-40B4-BE49-F238E27FC236}">
                <a16:creationId xmlns:a16="http://schemas.microsoft.com/office/drawing/2014/main" id="{1AE2187E-D173-6252-DF28-82FE4D4CE2A7}"/>
              </a:ext>
            </a:extLst>
          </p:cNvPr>
          <p:cNvSpPr txBox="1"/>
          <p:nvPr/>
        </p:nvSpPr>
        <p:spPr>
          <a:xfrm>
            <a:off x="5844351" y="5569020"/>
            <a:ext cx="5497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0</a:t>
            </a:r>
          </a:p>
        </p:txBody>
      </p:sp>
      <p:sp>
        <p:nvSpPr>
          <p:cNvPr id="57" name="pole tekstowe 56">
            <a:extLst>
              <a:ext uri="{FF2B5EF4-FFF2-40B4-BE49-F238E27FC236}">
                <a16:creationId xmlns:a16="http://schemas.microsoft.com/office/drawing/2014/main" id="{8BAF23DE-D825-E41C-C2CB-3F89802FC2AA}"/>
              </a:ext>
            </a:extLst>
          </p:cNvPr>
          <p:cNvSpPr txBox="1"/>
          <p:nvPr/>
        </p:nvSpPr>
        <p:spPr>
          <a:xfrm>
            <a:off x="5729109" y="3281072"/>
            <a:ext cx="5497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995</a:t>
            </a:r>
          </a:p>
        </p:txBody>
      </p:sp>
      <p:sp>
        <p:nvSpPr>
          <p:cNvPr id="58" name="pole tekstowe 57">
            <a:extLst>
              <a:ext uri="{FF2B5EF4-FFF2-40B4-BE49-F238E27FC236}">
                <a16:creationId xmlns:a16="http://schemas.microsoft.com/office/drawing/2014/main" id="{A3D150CC-AE41-80BC-8D47-BDBC27E9C046}"/>
              </a:ext>
            </a:extLst>
          </p:cNvPr>
          <p:cNvSpPr txBox="1"/>
          <p:nvPr/>
        </p:nvSpPr>
        <p:spPr>
          <a:xfrm>
            <a:off x="8862546" y="2720483"/>
            <a:ext cx="835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1219</a:t>
            </a:r>
          </a:p>
        </p:txBody>
      </p:sp>
      <p:sp>
        <p:nvSpPr>
          <p:cNvPr id="59" name="pole tekstowe 58">
            <a:extLst>
              <a:ext uri="{FF2B5EF4-FFF2-40B4-BE49-F238E27FC236}">
                <a16:creationId xmlns:a16="http://schemas.microsoft.com/office/drawing/2014/main" id="{BD20A846-F86E-A739-3851-E0F3F4E37CE0}"/>
              </a:ext>
            </a:extLst>
          </p:cNvPr>
          <p:cNvSpPr txBox="1"/>
          <p:nvPr/>
        </p:nvSpPr>
        <p:spPr>
          <a:xfrm>
            <a:off x="5665345" y="1186592"/>
            <a:ext cx="692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FF0000"/>
                </a:solidFill>
              </a:rPr>
              <a:t>1989</a:t>
            </a:r>
          </a:p>
        </p:txBody>
      </p:sp>
      <p:sp>
        <p:nvSpPr>
          <p:cNvPr id="60" name="pole tekstowe 59">
            <a:extLst>
              <a:ext uri="{FF2B5EF4-FFF2-40B4-BE49-F238E27FC236}">
                <a16:creationId xmlns:a16="http://schemas.microsoft.com/office/drawing/2014/main" id="{05AF4960-9E6B-0B2D-FCF0-5F1BE82D21AE}"/>
              </a:ext>
            </a:extLst>
          </p:cNvPr>
          <p:cNvSpPr txBox="1"/>
          <p:nvPr/>
        </p:nvSpPr>
        <p:spPr>
          <a:xfrm>
            <a:off x="5675215" y="887159"/>
            <a:ext cx="692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2015</a:t>
            </a:r>
          </a:p>
        </p:txBody>
      </p:sp>
      <p:sp>
        <p:nvSpPr>
          <p:cNvPr id="61" name="pole tekstowe 60">
            <a:extLst>
              <a:ext uri="{FF2B5EF4-FFF2-40B4-BE49-F238E27FC236}">
                <a16:creationId xmlns:a16="http://schemas.microsoft.com/office/drawing/2014/main" id="{FD1EDFE7-3616-F207-43AD-10E0EEDC41F6}"/>
              </a:ext>
            </a:extLst>
          </p:cNvPr>
          <p:cNvSpPr txBox="1"/>
          <p:nvPr/>
        </p:nvSpPr>
        <p:spPr>
          <a:xfrm>
            <a:off x="10734593" y="4452122"/>
            <a:ext cx="14517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rgbClr val="00B0F0"/>
                </a:solidFill>
              </a:rPr>
              <a:t>1/2</a:t>
            </a:r>
            <a:r>
              <a:rPr lang="pl-PL" sz="2000" baseline="30000" dirty="0">
                <a:solidFill>
                  <a:srgbClr val="00B0F0"/>
                </a:solidFill>
              </a:rPr>
              <a:t>- </a:t>
            </a:r>
          </a:p>
          <a:p>
            <a:r>
              <a:rPr lang="pl-PL" sz="2000" dirty="0">
                <a:solidFill>
                  <a:srgbClr val="00B0F0"/>
                </a:solidFill>
              </a:rPr>
              <a:t>1.23 (3) s</a:t>
            </a:r>
          </a:p>
        </p:txBody>
      </p:sp>
      <p:sp>
        <p:nvSpPr>
          <p:cNvPr id="62" name="pole tekstowe 61">
            <a:extLst>
              <a:ext uri="{FF2B5EF4-FFF2-40B4-BE49-F238E27FC236}">
                <a16:creationId xmlns:a16="http://schemas.microsoft.com/office/drawing/2014/main" id="{26BB0526-E000-7E4A-5C92-7FC9E732F9A8}"/>
              </a:ext>
            </a:extLst>
          </p:cNvPr>
          <p:cNvSpPr txBox="1"/>
          <p:nvPr/>
        </p:nvSpPr>
        <p:spPr>
          <a:xfrm>
            <a:off x="10512617" y="3265683"/>
            <a:ext cx="16615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/>
              <a:t>(3/2</a:t>
            </a:r>
            <a:r>
              <a:rPr lang="pl-PL" sz="2000" baseline="30000" dirty="0"/>
              <a:t>-</a:t>
            </a:r>
            <a:r>
              <a:rPr lang="pl-PL" sz="2000" dirty="0"/>
              <a:t>) </a:t>
            </a:r>
            <a:r>
              <a:rPr lang="pl-PL" sz="2000" dirty="0">
                <a:solidFill>
                  <a:srgbClr val="FF0000"/>
                </a:solidFill>
              </a:rPr>
              <a:t>&lt; 10 </a:t>
            </a:r>
            <a:r>
              <a:rPr lang="pl-PL" sz="2000" dirty="0" err="1">
                <a:solidFill>
                  <a:srgbClr val="FF0000"/>
                </a:solidFill>
              </a:rPr>
              <a:t>ps</a:t>
            </a:r>
            <a:endParaRPr lang="pl-PL" sz="2000" dirty="0">
              <a:solidFill>
                <a:srgbClr val="FF0000"/>
              </a:solidFill>
            </a:endParaRPr>
          </a:p>
        </p:txBody>
      </p:sp>
      <p:sp>
        <p:nvSpPr>
          <p:cNvPr id="63" name="pole tekstowe 62">
            <a:extLst>
              <a:ext uri="{FF2B5EF4-FFF2-40B4-BE49-F238E27FC236}">
                <a16:creationId xmlns:a16="http://schemas.microsoft.com/office/drawing/2014/main" id="{C234A27E-F641-FEC0-BFCE-90599267E89D}"/>
              </a:ext>
            </a:extLst>
          </p:cNvPr>
          <p:cNvSpPr txBox="1"/>
          <p:nvPr/>
        </p:nvSpPr>
        <p:spPr>
          <a:xfrm>
            <a:off x="10466413" y="2650066"/>
            <a:ext cx="18668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/>
              <a:t>(5/2</a:t>
            </a:r>
            <a:r>
              <a:rPr lang="pl-PL" sz="2000" baseline="30000" dirty="0"/>
              <a:t>-</a:t>
            </a:r>
            <a:r>
              <a:rPr lang="pl-PL" sz="2000" dirty="0"/>
              <a:t>) </a:t>
            </a:r>
            <a:r>
              <a:rPr lang="pl-PL" sz="2000" dirty="0">
                <a:solidFill>
                  <a:srgbClr val="FF0000"/>
                </a:solidFill>
              </a:rPr>
              <a:t>16 (5) </a:t>
            </a:r>
            <a:r>
              <a:rPr lang="pl-PL" sz="2000" dirty="0" err="1">
                <a:solidFill>
                  <a:srgbClr val="FF0000"/>
                </a:solidFill>
              </a:rPr>
              <a:t>ps</a:t>
            </a:r>
            <a:endParaRPr lang="pl-PL" sz="2000" dirty="0">
              <a:solidFill>
                <a:srgbClr val="FF0000"/>
              </a:solidFill>
            </a:endParaRPr>
          </a:p>
        </p:txBody>
      </p:sp>
      <p:sp>
        <p:nvSpPr>
          <p:cNvPr id="64" name="pole tekstowe 63">
            <a:extLst>
              <a:ext uri="{FF2B5EF4-FFF2-40B4-BE49-F238E27FC236}">
                <a16:creationId xmlns:a16="http://schemas.microsoft.com/office/drawing/2014/main" id="{09386094-F96B-AE08-4ABB-DAFA2DFD1E61}"/>
              </a:ext>
            </a:extLst>
          </p:cNvPr>
          <p:cNvSpPr txBox="1"/>
          <p:nvPr/>
        </p:nvSpPr>
        <p:spPr>
          <a:xfrm>
            <a:off x="6526555" y="2439358"/>
            <a:ext cx="692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1354</a:t>
            </a:r>
          </a:p>
        </p:txBody>
      </p:sp>
      <p:sp>
        <p:nvSpPr>
          <p:cNvPr id="65" name="pole tekstowe 64">
            <a:extLst>
              <a:ext uri="{FF2B5EF4-FFF2-40B4-BE49-F238E27FC236}">
                <a16:creationId xmlns:a16="http://schemas.microsoft.com/office/drawing/2014/main" id="{A28A565E-205F-65A4-F826-0DA4D9695CB7}"/>
              </a:ext>
            </a:extLst>
          </p:cNvPr>
          <p:cNvSpPr txBox="1"/>
          <p:nvPr/>
        </p:nvSpPr>
        <p:spPr>
          <a:xfrm>
            <a:off x="7614744" y="5693509"/>
            <a:ext cx="6929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9/2</a:t>
            </a:r>
            <a:r>
              <a:rPr lang="pl-PL" baseline="30000" dirty="0"/>
              <a:t>+</a:t>
            </a:r>
          </a:p>
        </p:txBody>
      </p:sp>
      <p:sp>
        <p:nvSpPr>
          <p:cNvPr id="66" name="pole tekstowe 65">
            <a:extLst>
              <a:ext uri="{FF2B5EF4-FFF2-40B4-BE49-F238E27FC236}">
                <a16:creationId xmlns:a16="http://schemas.microsoft.com/office/drawing/2014/main" id="{BF4081CC-A038-3BCD-D7AD-090C1D9BFBBC}"/>
              </a:ext>
            </a:extLst>
          </p:cNvPr>
          <p:cNvSpPr txBox="1"/>
          <p:nvPr/>
        </p:nvSpPr>
        <p:spPr>
          <a:xfrm>
            <a:off x="7599023" y="3404874"/>
            <a:ext cx="1334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11/2</a:t>
            </a:r>
            <a:r>
              <a:rPr lang="pl-PL" baseline="30000" dirty="0"/>
              <a:t>+ </a:t>
            </a:r>
            <a:r>
              <a:rPr lang="pl-PL" dirty="0">
                <a:solidFill>
                  <a:srgbClr val="FF0000"/>
                </a:solidFill>
              </a:rPr>
              <a:t>&lt; 8 </a:t>
            </a:r>
            <a:r>
              <a:rPr lang="pl-PL" dirty="0" err="1">
                <a:solidFill>
                  <a:srgbClr val="FF0000"/>
                </a:solidFill>
              </a:rPr>
              <a:t>ps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67" name="pole tekstowe 66">
            <a:extLst>
              <a:ext uri="{FF2B5EF4-FFF2-40B4-BE49-F238E27FC236}">
                <a16:creationId xmlns:a16="http://schemas.microsoft.com/office/drawing/2014/main" id="{FB60F5EE-A5D5-1159-F52E-235DDD5DA25B}"/>
              </a:ext>
            </a:extLst>
          </p:cNvPr>
          <p:cNvSpPr txBox="1"/>
          <p:nvPr/>
        </p:nvSpPr>
        <p:spPr>
          <a:xfrm>
            <a:off x="7560624" y="2531550"/>
            <a:ext cx="1525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13/2</a:t>
            </a:r>
            <a:r>
              <a:rPr lang="pl-PL" baseline="30000" dirty="0"/>
              <a:t>+ </a:t>
            </a:r>
            <a:r>
              <a:rPr lang="pl-PL" dirty="0">
                <a:solidFill>
                  <a:srgbClr val="FF0000"/>
                </a:solidFill>
              </a:rPr>
              <a:t>&lt; 10 </a:t>
            </a:r>
            <a:r>
              <a:rPr lang="pl-PL" dirty="0" err="1">
                <a:solidFill>
                  <a:srgbClr val="FF0000"/>
                </a:solidFill>
              </a:rPr>
              <a:t>ps</a:t>
            </a:r>
            <a:endParaRPr lang="pl-PL" baseline="30000" dirty="0">
              <a:solidFill>
                <a:srgbClr val="FF0000"/>
              </a:solidFill>
            </a:endParaRPr>
          </a:p>
        </p:txBody>
      </p:sp>
      <p:sp>
        <p:nvSpPr>
          <p:cNvPr id="68" name="pole tekstowe 67">
            <a:extLst>
              <a:ext uri="{FF2B5EF4-FFF2-40B4-BE49-F238E27FC236}">
                <a16:creationId xmlns:a16="http://schemas.microsoft.com/office/drawing/2014/main" id="{B1465611-6F00-8CED-DBE5-43BF1DBAAED2}"/>
              </a:ext>
            </a:extLst>
          </p:cNvPr>
          <p:cNvSpPr txBox="1"/>
          <p:nvPr/>
        </p:nvSpPr>
        <p:spPr>
          <a:xfrm>
            <a:off x="6755952" y="1769439"/>
            <a:ext cx="1997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0B0F0"/>
                </a:solidFill>
              </a:rPr>
              <a:t>17/2</a:t>
            </a:r>
            <a:r>
              <a:rPr lang="pl-PL" baseline="30000" dirty="0">
                <a:solidFill>
                  <a:srgbClr val="00B0F0"/>
                </a:solidFill>
              </a:rPr>
              <a:t>-   </a:t>
            </a:r>
            <a:r>
              <a:rPr lang="pl-PL" dirty="0">
                <a:solidFill>
                  <a:srgbClr val="00B0F0"/>
                </a:solidFill>
              </a:rPr>
              <a:t>10.8 (1) </a:t>
            </a:r>
            <a:r>
              <a:rPr lang="el-GR" dirty="0">
                <a:solidFill>
                  <a:srgbClr val="00B0F0"/>
                </a:solidFill>
              </a:rPr>
              <a:t>μ</a:t>
            </a:r>
            <a:r>
              <a:rPr lang="pl-PL" dirty="0">
                <a:solidFill>
                  <a:srgbClr val="00B0F0"/>
                </a:solidFill>
              </a:rPr>
              <a:t>s</a:t>
            </a:r>
          </a:p>
        </p:txBody>
      </p:sp>
      <p:sp>
        <p:nvSpPr>
          <p:cNvPr id="69" name="pole tekstowe 68">
            <a:extLst>
              <a:ext uri="{FF2B5EF4-FFF2-40B4-BE49-F238E27FC236}">
                <a16:creationId xmlns:a16="http://schemas.microsoft.com/office/drawing/2014/main" id="{9F914083-29E8-B187-6457-495544C80346}"/>
              </a:ext>
            </a:extLst>
          </p:cNvPr>
          <p:cNvSpPr txBox="1"/>
          <p:nvPr/>
        </p:nvSpPr>
        <p:spPr>
          <a:xfrm>
            <a:off x="6740159" y="1090995"/>
            <a:ext cx="1725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FF0000"/>
                </a:solidFill>
              </a:rPr>
              <a:t>(15/2</a:t>
            </a:r>
            <a:r>
              <a:rPr lang="pl-PL" baseline="30000" dirty="0">
                <a:solidFill>
                  <a:srgbClr val="FF0000"/>
                </a:solidFill>
              </a:rPr>
              <a:t>+</a:t>
            </a:r>
            <a:r>
              <a:rPr lang="pl-PL" dirty="0">
                <a:solidFill>
                  <a:srgbClr val="FF0000"/>
                </a:solidFill>
              </a:rPr>
              <a:t>) &lt; 8 </a:t>
            </a:r>
            <a:r>
              <a:rPr lang="pl-PL" dirty="0" err="1">
                <a:solidFill>
                  <a:srgbClr val="FF0000"/>
                </a:solidFill>
              </a:rPr>
              <a:t>ps</a:t>
            </a:r>
            <a:r>
              <a:rPr lang="pl-PL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70" name="pole tekstowe 69">
            <a:extLst>
              <a:ext uri="{FF2B5EF4-FFF2-40B4-BE49-F238E27FC236}">
                <a16:creationId xmlns:a16="http://schemas.microsoft.com/office/drawing/2014/main" id="{22491171-5B12-E2CD-BAF7-047CC3246130}"/>
              </a:ext>
            </a:extLst>
          </p:cNvPr>
          <p:cNvSpPr txBox="1"/>
          <p:nvPr/>
        </p:nvSpPr>
        <p:spPr>
          <a:xfrm rot="16200000">
            <a:off x="5910325" y="4346911"/>
            <a:ext cx="14340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997 (3) </a:t>
            </a:r>
            <a:r>
              <a:rPr lang="pl-PL" dirty="0" err="1"/>
              <a:t>keV</a:t>
            </a:r>
            <a:endParaRPr lang="pl-PL" dirty="0"/>
          </a:p>
        </p:txBody>
      </p:sp>
      <p:sp>
        <p:nvSpPr>
          <p:cNvPr id="71" name="pole tekstowe 70">
            <a:extLst>
              <a:ext uri="{FF2B5EF4-FFF2-40B4-BE49-F238E27FC236}">
                <a16:creationId xmlns:a16="http://schemas.microsoft.com/office/drawing/2014/main" id="{CE522C41-6566-9569-759C-35765370BA4B}"/>
              </a:ext>
            </a:extLst>
          </p:cNvPr>
          <p:cNvSpPr txBox="1"/>
          <p:nvPr/>
        </p:nvSpPr>
        <p:spPr>
          <a:xfrm rot="16200000">
            <a:off x="7069226" y="2885503"/>
            <a:ext cx="11041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/>
              <a:t>360 (2) </a:t>
            </a:r>
            <a:r>
              <a:rPr lang="pl-PL" sz="1200" dirty="0" err="1"/>
              <a:t>keV</a:t>
            </a:r>
            <a:endParaRPr lang="pl-PL" sz="1200" dirty="0"/>
          </a:p>
        </p:txBody>
      </p:sp>
      <p:sp>
        <p:nvSpPr>
          <p:cNvPr id="72" name="pole tekstowe 71">
            <a:extLst>
              <a:ext uri="{FF2B5EF4-FFF2-40B4-BE49-F238E27FC236}">
                <a16:creationId xmlns:a16="http://schemas.microsoft.com/office/drawing/2014/main" id="{637B7CF6-AEC9-1746-1E5D-61482E13E2A0}"/>
              </a:ext>
            </a:extLst>
          </p:cNvPr>
          <p:cNvSpPr txBox="1"/>
          <p:nvPr/>
        </p:nvSpPr>
        <p:spPr>
          <a:xfrm rot="16200000">
            <a:off x="5472386" y="2335018"/>
            <a:ext cx="14340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/>
              <a:t>1020 (6) </a:t>
            </a:r>
            <a:r>
              <a:rPr lang="pl-PL" sz="1600" dirty="0" err="1"/>
              <a:t>keV</a:t>
            </a:r>
            <a:endParaRPr lang="pl-PL" sz="1600" dirty="0"/>
          </a:p>
        </p:txBody>
      </p:sp>
      <p:sp>
        <p:nvSpPr>
          <p:cNvPr id="77" name="pole tekstowe 76">
            <a:extLst>
              <a:ext uri="{FF2B5EF4-FFF2-40B4-BE49-F238E27FC236}">
                <a16:creationId xmlns:a16="http://schemas.microsoft.com/office/drawing/2014/main" id="{2ECB8BFC-1473-CC12-7D24-A27FF90BD534}"/>
              </a:ext>
            </a:extLst>
          </p:cNvPr>
          <p:cNvSpPr txBox="1"/>
          <p:nvPr/>
        </p:nvSpPr>
        <p:spPr>
          <a:xfrm rot="16200000">
            <a:off x="8703314" y="3711215"/>
            <a:ext cx="14340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767 (4) </a:t>
            </a:r>
            <a:r>
              <a:rPr lang="pl-PL" dirty="0" err="1"/>
              <a:t>keV</a:t>
            </a:r>
            <a:endParaRPr lang="pl-PL" dirty="0"/>
          </a:p>
        </p:txBody>
      </p:sp>
      <p:sp>
        <p:nvSpPr>
          <p:cNvPr id="78" name="pole tekstowe 77">
            <a:extLst>
              <a:ext uri="{FF2B5EF4-FFF2-40B4-BE49-F238E27FC236}">
                <a16:creationId xmlns:a16="http://schemas.microsoft.com/office/drawing/2014/main" id="{30799AD3-6EFA-D3FB-3CCF-776950D8B016}"/>
              </a:ext>
            </a:extLst>
          </p:cNvPr>
          <p:cNvSpPr txBox="1"/>
          <p:nvPr/>
        </p:nvSpPr>
        <p:spPr>
          <a:xfrm rot="16200000">
            <a:off x="9707103" y="3711215"/>
            <a:ext cx="14340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635 (4) </a:t>
            </a:r>
            <a:r>
              <a:rPr lang="pl-PL" dirty="0" err="1"/>
              <a:t>keV</a:t>
            </a:r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CE7B09F8-4DD4-D182-7F6D-ACAAC08E86A3}"/>
              </a:ext>
            </a:extLst>
          </p:cNvPr>
          <p:cNvSpPr txBox="1"/>
          <p:nvPr/>
        </p:nvSpPr>
        <p:spPr>
          <a:xfrm>
            <a:off x="6722598" y="1395325"/>
            <a:ext cx="3948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FF0000"/>
                </a:solidFill>
              </a:rPr>
              <a:t>302 (2) </a:t>
            </a:r>
            <a:r>
              <a:rPr lang="pl-PL" dirty="0" err="1">
                <a:solidFill>
                  <a:srgbClr val="FF0000"/>
                </a:solidFill>
              </a:rPr>
              <a:t>keV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82928D83-0C67-7452-D9A7-39B5BFDD74A6}"/>
              </a:ext>
            </a:extLst>
          </p:cNvPr>
          <p:cNvSpPr txBox="1"/>
          <p:nvPr/>
        </p:nvSpPr>
        <p:spPr>
          <a:xfrm>
            <a:off x="8197089" y="6052071"/>
            <a:ext cx="13916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aseline="30000" dirty="0"/>
              <a:t>129</a:t>
            </a:r>
            <a:r>
              <a:rPr lang="pl-PL" sz="3200" dirty="0"/>
              <a:t>In</a:t>
            </a:r>
            <a:r>
              <a:rPr lang="pl-PL" sz="2400" dirty="0"/>
              <a:t> </a:t>
            </a:r>
          </a:p>
        </p:txBody>
      </p: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C96456AB-3F18-731B-80EE-34DA22408840}"/>
              </a:ext>
            </a:extLst>
          </p:cNvPr>
          <p:cNvSpPr txBox="1"/>
          <p:nvPr/>
        </p:nvSpPr>
        <p:spPr>
          <a:xfrm>
            <a:off x="10123374" y="116333"/>
            <a:ext cx="17299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FF0000"/>
                </a:solidFill>
              </a:rPr>
              <a:t>New data</a:t>
            </a:r>
          </a:p>
          <a:p>
            <a:r>
              <a:rPr lang="pl-PL" dirty="0" err="1">
                <a:solidFill>
                  <a:srgbClr val="00B0F0"/>
                </a:solidFill>
              </a:rPr>
              <a:t>Known</a:t>
            </a:r>
            <a:r>
              <a:rPr lang="pl-PL" dirty="0">
                <a:solidFill>
                  <a:srgbClr val="00B0F0"/>
                </a:solidFill>
              </a:rPr>
              <a:t> </a:t>
            </a:r>
            <a:r>
              <a:rPr lang="pl-PL" dirty="0" err="1">
                <a:solidFill>
                  <a:srgbClr val="00B0F0"/>
                </a:solidFill>
              </a:rPr>
              <a:t>isomer</a:t>
            </a:r>
            <a:endParaRPr lang="pl-PL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9792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>
            <a:extLst>
              <a:ext uri="{FF2B5EF4-FFF2-40B4-BE49-F238E27FC236}">
                <a16:creationId xmlns:a16="http://schemas.microsoft.com/office/drawing/2014/main" id="{8820ECD5-C66A-D657-636C-C4C9AB2AFF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9" y="1071079"/>
            <a:ext cx="6013446" cy="3319923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3FECBA13-5664-4287-4530-8E4D76ECA4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3550" y="1472183"/>
            <a:ext cx="4771317" cy="4089700"/>
          </a:xfrm>
          <a:prstGeom prst="rect">
            <a:avLst/>
          </a:prstGeom>
        </p:spPr>
      </p:pic>
      <p:sp>
        <p:nvSpPr>
          <p:cNvPr id="12" name="Prostokąt 11">
            <a:extLst>
              <a:ext uri="{FF2B5EF4-FFF2-40B4-BE49-F238E27FC236}">
                <a16:creationId xmlns:a16="http://schemas.microsoft.com/office/drawing/2014/main" id="{3BED3DC2-F868-9AB7-DD37-86595742C9A5}"/>
              </a:ext>
            </a:extLst>
          </p:cNvPr>
          <p:cNvSpPr/>
          <p:nvPr/>
        </p:nvSpPr>
        <p:spPr>
          <a:xfrm>
            <a:off x="7227898" y="1850350"/>
            <a:ext cx="254000" cy="3633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id="{ADAC4B4F-3BE7-C165-9108-FA4441DCADC7}"/>
              </a:ext>
            </a:extLst>
          </p:cNvPr>
          <p:cNvSpPr/>
          <p:nvPr/>
        </p:nvSpPr>
        <p:spPr>
          <a:xfrm>
            <a:off x="716280" y="4356947"/>
            <a:ext cx="189769" cy="2455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Prostokąt 22">
            <a:extLst>
              <a:ext uri="{FF2B5EF4-FFF2-40B4-BE49-F238E27FC236}">
                <a16:creationId xmlns:a16="http://schemas.microsoft.com/office/drawing/2014/main" id="{309D6002-50B1-65B8-0388-3E8FCA52FD78}"/>
              </a:ext>
            </a:extLst>
          </p:cNvPr>
          <p:cNvSpPr/>
          <p:nvPr/>
        </p:nvSpPr>
        <p:spPr>
          <a:xfrm>
            <a:off x="3407267" y="4386580"/>
            <a:ext cx="189769" cy="2455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C0067A2A-2637-2F8C-5EA4-24D06C0699E0}"/>
              </a:ext>
            </a:extLst>
          </p:cNvPr>
          <p:cNvSpPr/>
          <p:nvPr/>
        </p:nvSpPr>
        <p:spPr>
          <a:xfrm>
            <a:off x="6375019" y="4356947"/>
            <a:ext cx="189769" cy="2455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D817D6E6-EADD-DA80-062D-92CD12EA72D9}"/>
              </a:ext>
            </a:extLst>
          </p:cNvPr>
          <p:cNvSpPr txBox="1">
            <a:spLocks/>
          </p:cNvSpPr>
          <p:nvPr/>
        </p:nvSpPr>
        <p:spPr>
          <a:xfrm>
            <a:off x="-8509" y="0"/>
            <a:ext cx="3239827" cy="863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 err="1"/>
              <a:t>Results</a:t>
            </a:r>
            <a:r>
              <a:rPr lang="pl-PL" dirty="0"/>
              <a:t>: </a:t>
            </a:r>
            <a:r>
              <a:rPr lang="pl-PL" baseline="30000" dirty="0"/>
              <a:t>128</a:t>
            </a:r>
            <a:r>
              <a:rPr lang="pl-PL" dirty="0"/>
              <a:t>Cd</a:t>
            </a:r>
          </a:p>
        </p:txBody>
      </p:sp>
      <p:pic>
        <p:nvPicPr>
          <p:cNvPr id="21" name="Obraz 20">
            <a:extLst>
              <a:ext uri="{FF2B5EF4-FFF2-40B4-BE49-F238E27FC236}">
                <a16:creationId xmlns:a16="http://schemas.microsoft.com/office/drawing/2014/main" id="{3C7BB94B-5DFB-6F34-2BF7-524681DA09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145" y="4386580"/>
            <a:ext cx="5514346" cy="2350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347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212A7D8B-826A-9724-9F18-AE4D45BDF0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2" y="990111"/>
            <a:ext cx="4428066" cy="3321049"/>
          </a:xfrm>
          <a:prstGeom prst="rect">
            <a:avLst/>
          </a:prstGeom>
        </p:spPr>
      </p:pic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53DD4A23-2DFF-DDA8-E1BB-AD9EE038A991}"/>
              </a:ext>
            </a:extLst>
          </p:cNvPr>
          <p:cNvCxnSpPr>
            <a:cxnSpLocks/>
          </p:cNvCxnSpPr>
          <p:nvPr/>
        </p:nvCxnSpPr>
        <p:spPr>
          <a:xfrm flipH="1">
            <a:off x="3599377" y="1147741"/>
            <a:ext cx="498905" cy="24588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229C54D3-DCF4-D641-269D-93CD8759842B}"/>
              </a:ext>
            </a:extLst>
          </p:cNvPr>
          <p:cNvSpPr txBox="1"/>
          <p:nvPr/>
        </p:nvSpPr>
        <p:spPr>
          <a:xfrm>
            <a:off x="4072473" y="684546"/>
            <a:ext cx="1879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Direct </a:t>
            </a:r>
            <a:r>
              <a:rPr lang="pl-PL" sz="1400" dirty="0" err="1"/>
              <a:t>population</a:t>
            </a:r>
            <a:r>
              <a:rPr lang="pl-PL" sz="1400" dirty="0"/>
              <a:t> from knock-out </a:t>
            </a:r>
            <a:r>
              <a:rPr lang="pl-PL" sz="1400" dirty="0" err="1"/>
              <a:t>reaction</a:t>
            </a:r>
            <a:endParaRPr lang="pl-PL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ytuł 1">
                <a:extLst>
                  <a:ext uri="{FF2B5EF4-FFF2-40B4-BE49-F238E27FC236}">
                    <a16:creationId xmlns:a16="http://schemas.microsoft.com/office/drawing/2014/main" id="{CCAF785D-ECCB-6290-FC9F-1108D69CE89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8509" y="0"/>
                <a:ext cx="8255042" cy="863600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97500"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pl-PL" dirty="0"/>
                  <a:t>2</a:t>
                </a:r>
                <a:r>
                  <a:rPr lang="el-GR" dirty="0"/>
                  <a:t>ϖ</a:t>
                </a:r>
                <a:r>
                  <a:rPr lang="pl-PL" dirty="0"/>
                  <a:t>2</a:t>
                </a:r>
                <a14:m>
                  <m:oMath xmlns:m="http://schemas.openxmlformats.org/officeDocument/2006/math">
                    <m:r>
                      <a:rPr lang="pl-PL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𝜈</m:t>
                    </m:r>
                  </m:oMath>
                </a14:m>
                <a:r>
                  <a:rPr lang="pl-PL" dirty="0"/>
                  <a:t> </a:t>
                </a:r>
                <a:r>
                  <a:rPr lang="pl-PL" dirty="0" err="1"/>
                  <a:t>holes</a:t>
                </a:r>
                <a:r>
                  <a:rPr lang="pl-PL" dirty="0"/>
                  <a:t> in </a:t>
                </a:r>
                <a:r>
                  <a:rPr lang="pl-PL" dirty="0" err="1"/>
                  <a:t>doubly</a:t>
                </a:r>
                <a:r>
                  <a:rPr lang="pl-PL" dirty="0"/>
                  <a:t> </a:t>
                </a:r>
                <a:r>
                  <a:rPr lang="pl-PL" dirty="0" err="1"/>
                  <a:t>magic</a:t>
                </a:r>
                <a:r>
                  <a:rPr lang="pl-PL" dirty="0"/>
                  <a:t> </a:t>
                </a:r>
                <a:r>
                  <a:rPr lang="pl-PL" dirty="0" err="1"/>
                  <a:t>nuclei</a:t>
                </a:r>
                <a:endParaRPr lang="pl-PL" dirty="0"/>
              </a:p>
            </p:txBody>
          </p:sp>
        </mc:Choice>
        <mc:Fallback xmlns="">
          <p:sp>
            <p:nvSpPr>
              <p:cNvPr id="5" name="Tytuł 1">
                <a:extLst>
                  <a:ext uri="{FF2B5EF4-FFF2-40B4-BE49-F238E27FC236}">
                    <a16:creationId xmlns:a16="http://schemas.microsoft.com/office/drawing/2014/main" id="{CCAF785D-ECCB-6290-FC9F-1108D69CE8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509" y="0"/>
                <a:ext cx="8255042" cy="863600"/>
              </a:xfrm>
              <a:prstGeom prst="rect">
                <a:avLst/>
              </a:prstGeom>
              <a:blipFill>
                <a:blip r:embed="rId3"/>
                <a:stretch>
                  <a:fillRect t="-7042" b="-26761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pole tekstowe 17">
            <a:extLst>
              <a:ext uri="{FF2B5EF4-FFF2-40B4-BE49-F238E27FC236}">
                <a16:creationId xmlns:a16="http://schemas.microsoft.com/office/drawing/2014/main" id="{71DC3A15-27FE-1860-0540-CE86606DCEA7}"/>
              </a:ext>
            </a:extLst>
          </p:cNvPr>
          <p:cNvSpPr txBox="1"/>
          <p:nvPr/>
        </p:nvSpPr>
        <p:spPr>
          <a:xfrm>
            <a:off x="7503793" y="5511448"/>
            <a:ext cx="3429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/>
              <a:t>A. </a:t>
            </a:r>
            <a:r>
              <a:rPr lang="pl-PL" sz="1100" dirty="0" err="1"/>
              <a:t>Scherillo</a:t>
            </a:r>
            <a:r>
              <a:rPr lang="pl-PL" sz="1100" dirty="0"/>
              <a:t> et al. </a:t>
            </a:r>
            <a:r>
              <a:rPr lang="pl-PL" sz="1100" dirty="0" err="1"/>
              <a:t>Phys</a:t>
            </a:r>
            <a:r>
              <a:rPr lang="pl-PL" sz="1100" dirty="0"/>
              <a:t>. </a:t>
            </a:r>
            <a:r>
              <a:rPr lang="pl-PL" sz="1100" dirty="0" err="1"/>
              <a:t>Rev</a:t>
            </a:r>
            <a:r>
              <a:rPr lang="pl-PL" sz="1100" dirty="0"/>
              <a:t>. C,70:054318, </a:t>
            </a:r>
            <a:r>
              <a:rPr lang="pl-PL" sz="1100" dirty="0" err="1"/>
              <a:t>Nov</a:t>
            </a:r>
            <a:r>
              <a:rPr lang="pl-PL" sz="1100" dirty="0"/>
              <a:t> 2004</a:t>
            </a:r>
            <a:endParaRPr lang="pl-PL" dirty="0"/>
          </a:p>
        </p:txBody>
      </p:sp>
      <p:pic>
        <p:nvPicPr>
          <p:cNvPr id="25" name="Obraz 24">
            <a:extLst>
              <a:ext uri="{FF2B5EF4-FFF2-40B4-BE49-F238E27FC236}">
                <a16:creationId xmlns:a16="http://schemas.microsoft.com/office/drawing/2014/main" id="{6BBC6464-E015-7D28-CD47-4DEBB1CC08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0263" y="1116971"/>
            <a:ext cx="5948238" cy="4394477"/>
          </a:xfrm>
          <a:prstGeom prst="rect">
            <a:avLst/>
          </a:prstGeom>
        </p:spPr>
      </p:pic>
      <p:sp>
        <p:nvSpPr>
          <p:cNvPr id="28" name="Prostokąt 27">
            <a:extLst>
              <a:ext uri="{FF2B5EF4-FFF2-40B4-BE49-F238E27FC236}">
                <a16:creationId xmlns:a16="http://schemas.microsoft.com/office/drawing/2014/main" id="{C3BB65F0-4739-CBCC-5E43-0DE9E1FD15A6}"/>
              </a:ext>
            </a:extLst>
          </p:cNvPr>
          <p:cNvSpPr/>
          <p:nvPr/>
        </p:nvSpPr>
        <p:spPr>
          <a:xfrm>
            <a:off x="6392337" y="1116971"/>
            <a:ext cx="956734" cy="5225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9" name="Prostokąt 28">
            <a:extLst>
              <a:ext uri="{FF2B5EF4-FFF2-40B4-BE49-F238E27FC236}">
                <a16:creationId xmlns:a16="http://schemas.microsoft.com/office/drawing/2014/main" id="{F33B74C8-D223-1278-A790-EC87DDB3C911}"/>
              </a:ext>
            </a:extLst>
          </p:cNvPr>
          <p:cNvSpPr/>
          <p:nvPr/>
        </p:nvSpPr>
        <p:spPr>
          <a:xfrm>
            <a:off x="9482670" y="1165605"/>
            <a:ext cx="956734" cy="5225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pole tekstowe 25">
                <a:extLst>
                  <a:ext uri="{FF2B5EF4-FFF2-40B4-BE49-F238E27FC236}">
                    <a16:creationId xmlns:a16="http://schemas.microsoft.com/office/drawing/2014/main" id="{4DE21FEF-4991-8161-6C17-93CA23E209FA}"/>
                  </a:ext>
                </a:extLst>
              </p:cNvPr>
              <p:cNvSpPr txBox="1"/>
              <p:nvPr/>
            </p:nvSpPr>
            <p:spPr>
              <a:xfrm>
                <a:off x="6206072" y="1049028"/>
                <a:ext cx="1477584" cy="44230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pl-PL" sz="2800" i="1" smtClean="0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pl-PL" sz="2800" b="0" i="1" smtClean="0">
                                  <a:latin typeface="Cambria Math" panose="02040503050406030204" pitchFamily="18" charset="0"/>
                                </a:rPr>
                                <m:t>80</m:t>
                              </m:r>
                            </m:sub>
                            <m:sup>
                              <m:r>
                                <a:rPr lang="pl-PL" sz="2800" b="0" i="1" smtClean="0">
                                  <a:latin typeface="Cambria Math" panose="02040503050406030204" pitchFamily="18" charset="0"/>
                                </a:rPr>
                                <m:t>204</m:t>
                              </m:r>
                            </m:sup>
                            <m:e>
                              <m:r>
                                <a:rPr lang="pl-PL" sz="2800" b="0" i="1" smtClean="0">
                                  <a:latin typeface="Cambria Math" panose="02040503050406030204" pitchFamily="18" charset="0"/>
                                </a:rPr>
                                <m:t>𝐻𝑔</m:t>
                              </m:r>
                            </m:e>
                          </m:sPre>
                        </m:e>
                        <m:sub>
                          <m:r>
                            <a:rPr lang="pl-PL" sz="2800" b="0" i="1" smtClean="0">
                              <a:latin typeface="Cambria Math" panose="02040503050406030204" pitchFamily="18" charset="0"/>
                            </a:rPr>
                            <m:t>124</m:t>
                          </m:r>
                        </m:sub>
                      </m:sSub>
                    </m:oMath>
                  </m:oMathPara>
                </a14:m>
                <a:endParaRPr lang="pl-PL" sz="2800" dirty="0"/>
              </a:p>
            </p:txBody>
          </p:sp>
        </mc:Choice>
        <mc:Fallback xmlns="">
          <p:sp>
            <p:nvSpPr>
              <p:cNvPr id="26" name="pole tekstowe 25">
                <a:extLst>
                  <a:ext uri="{FF2B5EF4-FFF2-40B4-BE49-F238E27FC236}">
                    <a16:creationId xmlns:a16="http://schemas.microsoft.com/office/drawing/2014/main" id="{4DE21FEF-4991-8161-6C17-93CA23E209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6072" y="1049028"/>
                <a:ext cx="1477584" cy="4423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pole tekstowe 26">
                <a:extLst>
                  <a:ext uri="{FF2B5EF4-FFF2-40B4-BE49-F238E27FC236}">
                    <a16:creationId xmlns:a16="http://schemas.microsoft.com/office/drawing/2014/main" id="{C69AF39F-5A29-8C66-A101-33A1D866C282}"/>
                  </a:ext>
                </a:extLst>
              </p:cNvPr>
              <p:cNvSpPr txBox="1"/>
              <p:nvPr/>
            </p:nvSpPr>
            <p:spPr>
              <a:xfrm>
                <a:off x="9169409" y="1042257"/>
                <a:ext cx="1288110" cy="44255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pl-PL" sz="2800" i="1" smtClean="0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pl-PL" sz="2800" b="0" i="1" smtClean="0">
                                  <a:latin typeface="Cambria Math" panose="02040503050406030204" pitchFamily="18" charset="0"/>
                                </a:rPr>
                                <m:t>48</m:t>
                              </m:r>
                            </m:sub>
                            <m:sup>
                              <m:r>
                                <a:rPr lang="pl-PL" sz="2800" b="0" i="1" smtClean="0">
                                  <a:latin typeface="Cambria Math" panose="02040503050406030204" pitchFamily="18" charset="0"/>
                                </a:rPr>
                                <m:t>128</m:t>
                              </m:r>
                            </m:sup>
                            <m:e>
                              <m:r>
                                <a:rPr lang="pl-PL" sz="2800" b="0" i="1" smtClean="0">
                                  <a:latin typeface="Cambria Math" panose="02040503050406030204" pitchFamily="18" charset="0"/>
                                </a:rPr>
                                <m:t>𝐶𝑑</m:t>
                              </m:r>
                            </m:e>
                          </m:sPre>
                        </m:e>
                        <m:sub>
                          <m:r>
                            <a:rPr lang="pl-PL" sz="2800" b="0" i="1" smtClean="0">
                              <a:latin typeface="Cambria Math" panose="02040503050406030204" pitchFamily="18" charset="0"/>
                            </a:rPr>
                            <m:t>80</m:t>
                          </m:r>
                        </m:sub>
                      </m:sSub>
                    </m:oMath>
                  </m:oMathPara>
                </a14:m>
                <a:endParaRPr lang="pl-PL" sz="2800" dirty="0"/>
              </a:p>
            </p:txBody>
          </p:sp>
        </mc:Choice>
        <mc:Fallback xmlns="">
          <p:sp>
            <p:nvSpPr>
              <p:cNvPr id="27" name="pole tekstowe 26">
                <a:extLst>
                  <a:ext uri="{FF2B5EF4-FFF2-40B4-BE49-F238E27FC236}">
                    <a16:creationId xmlns:a16="http://schemas.microsoft.com/office/drawing/2014/main" id="{C69AF39F-5A29-8C66-A101-33A1D866C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9409" y="1042257"/>
                <a:ext cx="1288110" cy="44255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1" name="Obraz 30">
            <a:extLst>
              <a:ext uri="{FF2B5EF4-FFF2-40B4-BE49-F238E27FC236}">
                <a16:creationId xmlns:a16="http://schemas.microsoft.com/office/drawing/2014/main" id="{8601EBDE-E71B-5CD1-8ABF-0843C129D3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866" y="4863302"/>
            <a:ext cx="2173464" cy="1867237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2ABD56E9-6584-86A0-8BD0-503EE719C74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00923" y="4870770"/>
            <a:ext cx="3704598" cy="1852299"/>
          </a:xfrm>
          <a:prstGeom prst="rect">
            <a:avLst/>
          </a:prstGeom>
        </p:spPr>
      </p:pic>
      <p:sp>
        <p:nvSpPr>
          <p:cNvPr id="58" name="pole tekstowe 57">
            <a:extLst>
              <a:ext uri="{FF2B5EF4-FFF2-40B4-BE49-F238E27FC236}">
                <a16:creationId xmlns:a16="http://schemas.microsoft.com/office/drawing/2014/main" id="{987F3464-AB6E-0A16-36CB-98BE0C1F5B08}"/>
              </a:ext>
            </a:extLst>
          </p:cNvPr>
          <p:cNvSpPr txBox="1"/>
          <p:nvPr/>
        </p:nvSpPr>
        <p:spPr>
          <a:xfrm>
            <a:off x="3918638" y="1742331"/>
            <a:ext cx="1431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000FF"/>
                </a:solidFill>
              </a:rPr>
              <a:t>270 (7) </a:t>
            </a:r>
            <a:r>
              <a:rPr lang="pl-PL" dirty="0" err="1">
                <a:solidFill>
                  <a:srgbClr val="0000FF"/>
                </a:solidFill>
              </a:rPr>
              <a:t>ns</a:t>
            </a:r>
            <a:endParaRPr lang="pl-PL" baseline="30000" dirty="0">
              <a:solidFill>
                <a:srgbClr val="0000FF"/>
              </a:solidFill>
            </a:endParaRPr>
          </a:p>
        </p:txBody>
      </p:sp>
      <p:cxnSp>
        <p:nvCxnSpPr>
          <p:cNvPr id="64" name="Łącznik prosty ze strzałką 63">
            <a:extLst>
              <a:ext uri="{FF2B5EF4-FFF2-40B4-BE49-F238E27FC236}">
                <a16:creationId xmlns:a16="http://schemas.microsoft.com/office/drawing/2014/main" id="{1635F1FE-85D1-A55B-61E3-86FA79EEF4B8}"/>
              </a:ext>
            </a:extLst>
          </p:cNvPr>
          <p:cNvCxnSpPr/>
          <p:nvPr/>
        </p:nvCxnSpPr>
        <p:spPr>
          <a:xfrm flipH="1">
            <a:off x="3579295" y="817541"/>
            <a:ext cx="493178" cy="3302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Prostokąt 65">
            <a:extLst>
              <a:ext uri="{FF2B5EF4-FFF2-40B4-BE49-F238E27FC236}">
                <a16:creationId xmlns:a16="http://schemas.microsoft.com/office/drawing/2014/main" id="{0B4E06BA-6B4C-388A-D11A-82AA9A32F3FE}"/>
              </a:ext>
            </a:extLst>
          </p:cNvPr>
          <p:cNvSpPr/>
          <p:nvPr/>
        </p:nvSpPr>
        <p:spPr>
          <a:xfrm>
            <a:off x="2853267" y="4013200"/>
            <a:ext cx="1065371" cy="2458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7" name="Prostokąt 66">
            <a:extLst>
              <a:ext uri="{FF2B5EF4-FFF2-40B4-BE49-F238E27FC236}">
                <a16:creationId xmlns:a16="http://schemas.microsoft.com/office/drawing/2014/main" id="{A7CD7C96-01FE-6031-B6DF-BCC438FA0D8F}"/>
              </a:ext>
            </a:extLst>
          </p:cNvPr>
          <p:cNvSpPr/>
          <p:nvPr/>
        </p:nvSpPr>
        <p:spPr>
          <a:xfrm>
            <a:off x="719661" y="4055531"/>
            <a:ext cx="1065371" cy="2458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8" name="pole tekstowe 67">
            <a:extLst>
              <a:ext uri="{FF2B5EF4-FFF2-40B4-BE49-F238E27FC236}">
                <a16:creationId xmlns:a16="http://schemas.microsoft.com/office/drawing/2014/main" id="{F61448A5-EA25-199B-DE5A-C72528F5A563}"/>
              </a:ext>
            </a:extLst>
          </p:cNvPr>
          <p:cNvSpPr txBox="1"/>
          <p:nvPr/>
        </p:nvSpPr>
        <p:spPr>
          <a:xfrm>
            <a:off x="2832836" y="3889514"/>
            <a:ext cx="8755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aseline="30000" dirty="0"/>
              <a:t>128</a:t>
            </a:r>
            <a:r>
              <a:rPr lang="pl-PL" sz="2000" dirty="0"/>
              <a:t>Cd</a:t>
            </a:r>
          </a:p>
        </p:txBody>
      </p:sp>
      <p:sp>
        <p:nvSpPr>
          <p:cNvPr id="69" name="pole tekstowe 68">
            <a:extLst>
              <a:ext uri="{FF2B5EF4-FFF2-40B4-BE49-F238E27FC236}">
                <a16:creationId xmlns:a16="http://schemas.microsoft.com/office/drawing/2014/main" id="{6887D508-C348-FD68-FDDC-7F0C42C73768}"/>
              </a:ext>
            </a:extLst>
          </p:cNvPr>
          <p:cNvSpPr txBox="1"/>
          <p:nvPr/>
        </p:nvSpPr>
        <p:spPr>
          <a:xfrm>
            <a:off x="845950" y="3889514"/>
            <a:ext cx="9821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/>
              <a:t>NA22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pole tekstowe 70">
                <a:extLst>
                  <a:ext uri="{FF2B5EF4-FFF2-40B4-BE49-F238E27FC236}">
                    <a16:creationId xmlns:a16="http://schemas.microsoft.com/office/drawing/2014/main" id="{2E203F5E-29D5-2176-6900-AB042A949985}"/>
                  </a:ext>
                </a:extLst>
              </p:cNvPr>
              <p:cNvSpPr txBox="1"/>
              <p:nvPr/>
            </p:nvSpPr>
            <p:spPr>
              <a:xfrm>
                <a:off x="467442" y="4116181"/>
                <a:ext cx="539502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1400" dirty="0"/>
                  <a:t> ϖ(g</a:t>
                </a:r>
                <a:r>
                  <a:rPr lang="pl-PL" sz="1400" baseline="-25000" dirty="0"/>
                  <a:t>9/2</a:t>
                </a:r>
                <a:r>
                  <a:rPr lang="pl-PL" sz="1400" dirty="0"/>
                  <a:t>,p</a:t>
                </a:r>
                <a:r>
                  <a:rPr lang="pl-PL" sz="1400" baseline="-25000" dirty="0"/>
                  <a:t>1/2</a:t>
                </a:r>
                <a:r>
                  <a:rPr lang="pl-PL" sz="1400" dirty="0"/>
                  <a:t>,p</a:t>
                </a:r>
                <a:r>
                  <a:rPr lang="pl-PL" sz="1400" baseline="-25000" dirty="0"/>
                  <a:t>3/2</a:t>
                </a:r>
                <a:r>
                  <a:rPr lang="pl-PL" sz="1400" dirty="0"/>
                  <a:t>,f</a:t>
                </a:r>
                <a:r>
                  <a:rPr lang="pl-PL" sz="1400" baseline="-25000" dirty="0"/>
                  <a:t>5/2</a:t>
                </a:r>
                <a:r>
                  <a:rPr lang="pl-PL" sz="1400" dirty="0"/>
                  <a:t>)</a:t>
                </a:r>
              </a:p>
              <a:p>
                <a:r>
                  <a:rPr lang="pl-PL" sz="1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pl-PL" sz="1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𝜈</m:t>
                    </m:r>
                  </m:oMath>
                </a14:m>
                <a:r>
                  <a:rPr lang="pl-PL" sz="1400" dirty="0"/>
                  <a:t>(d</a:t>
                </a:r>
                <a:r>
                  <a:rPr lang="pl-PL" sz="1400" baseline="-25000" dirty="0"/>
                  <a:t>3/2</a:t>
                </a:r>
                <a:r>
                  <a:rPr lang="pl-PL" sz="1400" dirty="0"/>
                  <a:t>,h</a:t>
                </a:r>
                <a:r>
                  <a:rPr lang="pl-PL" sz="1400" baseline="-25000" dirty="0"/>
                  <a:t>11/2</a:t>
                </a:r>
                <a:r>
                  <a:rPr lang="pl-PL" sz="1400" dirty="0"/>
                  <a:t>,s</a:t>
                </a:r>
                <a:r>
                  <a:rPr lang="pl-PL" sz="1400" baseline="-25000" dirty="0"/>
                  <a:t>1/2</a:t>
                </a:r>
                <a:r>
                  <a:rPr lang="pl-PL" sz="1400" dirty="0"/>
                  <a:t>,d</a:t>
                </a:r>
                <a:r>
                  <a:rPr lang="pl-PL" sz="1400" baseline="-25000" dirty="0"/>
                  <a:t>5/2</a:t>
                </a:r>
                <a:r>
                  <a:rPr lang="pl-PL" sz="1400" dirty="0"/>
                  <a:t>,g</a:t>
                </a:r>
                <a:r>
                  <a:rPr lang="pl-PL" sz="1400" baseline="-25000" dirty="0"/>
                  <a:t>7/2</a:t>
                </a:r>
                <a:r>
                  <a:rPr lang="pl-PL" sz="1400" dirty="0"/>
                  <a:t>)</a:t>
                </a:r>
              </a:p>
              <a:p>
                <a:r>
                  <a:rPr lang="pl-PL" sz="1100" dirty="0" err="1"/>
                  <a:t>Introduced</a:t>
                </a:r>
                <a:r>
                  <a:rPr lang="pl-PL" sz="1100" dirty="0"/>
                  <a:t> in J. </a:t>
                </a:r>
                <a:r>
                  <a:rPr lang="pl-PL" sz="1100" dirty="0" err="1"/>
                  <a:t>Taprogge</a:t>
                </a:r>
                <a:r>
                  <a:rPr lang="pl-PL" sz="1100" dirty="0"/>
                  <a:t> et al. PLB, 738:223–227,2014</a:t>
                </a:r>
              </a:p>
            </p:txBody>
          </p:sp>
        </mc:Choice>
        <mc:Fallback xmlns="">
          <p:sp>
            <p:nvSpPr>
              <p:cNvPr id="71" name="pole tekstowe 70">
                <a:extLst>
                  <a:ext uri="{FF2B5EF4-FFF2-40B4-BE49-F238E27FC236}">
                    <a16:creationId xmlns:a16="http://schemas.microsoft.com/office/drawing/2014/main" id="{2E203F5E-29D5-2176-6900-AB042A9499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442" y="4116181"/>
                <a:ext cx="5395029" cy="707886"/>
              </a:xfrm>
              <a:prstGeom prst="rect">
                <a:avLst/>
              </a:prstGeom>
              <a:blipFill>
                <a:blip r:embed="rId9"/>
                <a:stretch>
                  <a:fillRect t="-1724" b="-2586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7012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D4E4525-CE12-7675-58B5-BD350A0C8C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068" y="1122891"/>
            <a:ext cx="11650132" cy="536257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dirty="0"/>
              <a:t>In-</a:t>
            </a:r>
            <a:r>
              <a:rPr lang="pl-PL" dirty="0" err="1"/>
              <a:t>beam</a:t>
            </a:r>
            <a:r>
              <a:rPr lang="pl-PL" dirty="0"/>
              <a:t> data from </a:t>
            </a:r>
            <a:r>
              <a:rPr lang="pl-PL" dirty="0" err="1"/>
              <a:t>HiCARI</a:t>
            </a:r>
            <a:r>
              <a:rPr lang="pl-PL" dirty="0"/>
              <a:t> </a:t>
            </a:r>
            <a:r>
              <a:rPr lang="pl-PL" dirty="0" err="1"/>
              <a:t>campaign</a:t>
            </a:r>
            <a:r>
              <a:rPr lang="pl-PL" dirty="0"/>
              <a:t> in RIKEN </a:t>
            </a:r>
          </a:p>
          <a:p>
            <a:pPr>
              <a:lnSpc>
                <a:spcPct val="150000"/>
              </a:lnSpc>
            </a:pPr>
            <a:r>
              <a:rPr lang="pl-PL" dirty="0" err="1"/>
              <a:t>Nucleon</a:t>
            </a:r>
            <a:r>
              <a:rPr lang="pl-PL" dirty="0"/>
              <a:t> </a:t>
            </a:r>
            <a:r>
              <a:rPr lang="pl-PL" dirty="0" err="1"/>
              <a:t>removal</a:t>
            </a:r>
            <a:r>
              <a:rPr lang="pl-PL" dirty="0"/>
              <a:t> </a:t>
            </a:r>
            <a:r>
              <a:rPr lang="pl-PL" dirty="0" err="1"/>
              <a:t>reactions</a:t>
            </a:r>
            <a:r>
              <a:rPr lang="pl-PL" dirty="0"/>
              <a:t> to </a:t>
            </a:r>
            <a:r>
              <a:rPr lang="pl-PL" dirty="0" err="1"/>
              <a:t>populate</a:t>
            </a:r>
            <a:r>
              <a:rPr lang="pl-PL" dirty="0"/>
              <a:t> </a:t>
            </a:r>
            <a:r>
              <a:rPr lang="pl-PL" dirty="0" err="1"/>
              <a:t>prompt</a:t>
            </a:r>
            <a:r>
              <a:rPr lang="pl-PL" dirty="0"/>
              <a:t> </a:t>
            </a:r>
            <a:r>
              <a:rPr lang="pl-PL" dirty="0" err="1"/>
              <a:t>states</a:t>
            </a:r>
            <a:endParaRPr lang="pl-PL" dirty="0"/>
          </a:p>
          <a:p>
            <a:pPr>
              <a:lnSpc>
                <a:spcPct val="150000"/>
              </a:lnSpc>
            </a:pPr>
            <a:r>
              <a:rPr lang="pl-PL" dirty="0"/>
              <a:t>One </a:t>
            </a:r>
            <a:r>
              <a:rPr lang="pl-PL" dirty="0" err="1"/>
              <a:t>new</a:t>
            </a:r>
            <a:r>
              <a:rPr lang="pl-PL" dirty="0"/>
              <a:t> </a:t>
            </a:r>
            <a:r>
              <a:rPr lang="pl-PL" dirty="0" err="1"/>
              <a:t>transition</a:t>
            </a:r>
            <a:r>
              <a:rPr lang="pl-PL" dirty="0"/>
              <a:t> and 5 half-</a:t>
            </a:r>
            <a:r>
              <a:rPr lang="pl-PL" dirty="0" err="1"/>
              <a:t>lives</a:t>
            </a:r>
            <a:r>
              <a:rPr lang="pl-PL" dirty="0"/>
              <a:t> of </a:t>
            </a:r>
            <a:r>
              <a:rPr lang="pl-PL" dirty="0" err="1"/>
              <a:t>excited</a:t>
            </a:r>
            <a:r>
              <a:rPr lang="pl-PL" dirty="0"/>
              <a:t> </a:t>
            </a:r>
            <a:r>
              <a:rPr lang="pl-PL" dirty="0" err="1"/>
              <a:t>states</a:t>
            </a:r>
            <a:r>
              <a:rPr lang="pl-PL" dirty="0"/>
              <a:t> </a:t>
            </a:r>
            <a:r>
              <a:rPr lang="pl-PL" dirty="0" err="1"/>
              <a:t>measured</a:t>
            </a:r>
            <a:r>
              <a:rPr lang="pl-PL" dirty="0"/>
              <a:t> in </a:t>
            </a:r>
            <a:r>
              <a:rPr lang="pl-PL" baseline="30000" dirty="0"/>
              <a:t>129</a:t>
            </a:r>
            <a:r>
              <a:rPr lang="pl-PL" dirty="0"/>
              <a:t>In</a:t>
            </a:r>
          </a:p>
          <a:p>
            <a:pPr>
              <a:lnSpc>
                <a:spcPct val="150000"/>
              </a:lnSpc>
            </a:pPr>
            <a:r>
              <a:rPr lang="pl-PL" dirty="0" err="1"/>
              <a:t>Two</a:t>
            </a:r>
            <a:r>
              <a:rPr lang="pl-PL" dirty="0"/>
              <a:t> </a:t>
            </a:r>
            <a:r>
              <a:rPr lang="pl-PL" dirty="0" err="1"/>
              <a:t>new</a:t>
            </a:r>
            <a:r>
              <a:rPr lang="pl-PL" dirty="0"/>
              <a:t> </a:t>
            </a:r>
            <a:r>
              <a:rPr lang="pl-PL" dirty="0" err="1"/>
              <a:t>states</a:t>
            </a:r>
            <a:r>
              <a:rPr lang="pl-PL" dirty="0"/>
              <a:t> </a:t>
            </a:r>
            <a:r>
              <a:rPr lang="pl-PL" dirty="0" err="1"/>
              <a:t>tentatively</a:t>
            </a:r>
            <a:r>
              <a:rPr lang="pl-PL" dirty="0"/>
              <a:t> </a:t>
            </a:r>
            <a:r>
              <a:rPr lang="pl-PL" dirty="0" err="1"/>
              <a:t>assigned</a:t>
            </a:r>
            <a:r>
              <a:rPr lang="pl-PL" dirty="0"/>
              <a:t> to 3</a:t>
            </a:r>
            <a:r>
              <a:rPr lang="pl-PL" baseline="30000" dirty="0"/>
              <a:t>-</a:t>
            </a:r>
            <a:r>
              <a:rPr lang="pl-PL" dirty="0"/>
              <a:t> and 4</a:t>
            </a:r>
            <a:r>
              <a:rPr lang="pl-PL" baseline="30000" dirty="0"/>
              <a:t>-</a:t>
            </a:r>
            <a:r>
              <a:rPr lang="pl-PL" dirty="0"/>
              <a:t> and </a:t>
            </a:r>
            <a:r>
              <a:rPr lang="pl-PL" dirty="0" err="1"/>
              <a:t>their</a:t>
            </a:r>
            <a:r>
              <a:rPr lang="pl-PL" dirty="0"/>
              <a:t> half-life </a:t>
            </a:r>
            <a:r>
              <a:rPr lang="pl-PL" dirty="0" err="1"/>
              <a:t>limits</a:t>
            </a:r>
            <a:r>
              <a:rPr lang="pl-PL" dirty="0"/>
              <a:t> </a:t>
            </a:r>
            <a:r>
              <a:rPr lang="pl-PL" dirty="0" err="1"/>
              <a:t>measured</a:t>
            </a:r>
            <a:r>
              <a:rPr lang="pl-PL" dirty="0"/>
              <a:t> in </a:t>
            </a:r>
            <a:r>
              <a:rPr lang="pl-PL" baseline="30000" dirty="0"/>
              <a:t>128</a:t>
            </a:r>
            <a:r>
              <a:rPr lang="pl-PL" dirty="0"/>
              <a:t>Cd.</a:t>
            </a:r>
          </a:p>
          <a:p>
            <a:pPr>
              <a:lnSpc>
                <a:spcPct val="150000"/>
              </a:lnSpc>
            </a:pPr>
            <a:r>
              <a:rPr lang="pl-PL" dirty="0"/>
              <a:t>Half-life of 4+ and 2+ </a:t>
            </a:r>
            <a:r>
              <a:rPr lang="pl-PL" dirty="0" err="1"/>
              <a:t>states</a:t>
            </a:r>
            <a:r>
              <a:rPr lang="pl-PL" dirty="0"/>
              <a:t> in </a:t>
            </a:r>
            <a:r>
              <a:rPr lang="pl-PL" baseline="30000" dirty="0"/>
              <a:t>128</a:t>
            </a:r>
            <a:r>
              <a:rPr lang="pl-PL" dirty="0"/>
              <a:t>Cd </a:t>
            </a:r>
            <a:r>
              <a:rPr lang="pl-PL" dirty="0" err="1"/>
              <a:t>were</a:t>
            </a:r>
            <a:r>
              <a:rPr lang="pl-PL" dirty="0"/>
              <a:t> </a:t>
            </a:r>
            <a:r>
              <a:rPr lang="pl-PL" dirty="0" err="1"/>
              <a:t>measured</a:t>
            </a:r>
            <a:r>
              <a:rPr lang="pl-PL" dirty="0"/>
              <a:t> for the </a:t>
            </a:r>
            <a:r>
              <a:rPr lang="pl-PL" dirty="0" err="1"/>
              <a:t>first</a:t>
            </a:r>
            <a:r>
              <a:rPr lang="pl-PL" dirty="0"/>
              <a:t>  </a:t>
            </a:r>
            <a:r>
              <a:rPr lang="pl-PL" dirty="0" err="1"/>
              <a:t>time</a:t>
            </a:r>
            <a:r>
              <a:rPr lang="pl-PL" dirty="0"/>
              <a:t> </a:t>
            </a:r>
            <a:r>
              <a:rPr lang="pl-PL" dirty="0" err="1"/>
              <a:t>inferring</a:t>
            </a:r>
            <a:r>
              <a:rPr lang="pl-PL" dirty="0"/>
              <a:t> </a:t>
            </a:r>
            <a:r>
              <a:rPr lang="pl-PL" dirty="0" err="1"/>
              <a:t>lack</a:t>
            </a:r>
            <a:r>
              <a:rPr lang="pl-PL" dirty="0"/>
              <a:t> of </a:t>
            </a:r>
            <a:r>
              <a:rPr lang="pl-PL" dirty="0" err="1"/>
              <a:t>collectivity</a:t>
            </a:r>
            <a:r>
              <a:rPr lang="pl-PL" dirty="0"/>
              <a:t> as </a:t>
            </a:r>
            <a:r>
              <a:rPr lang="pl-PL" dirty="0" err="1"/>
              <a:t>compared</a:t>
            </a:r>
            <a:r>
              <a:rPr lang="pl-PL" dirty="0"/>
              <a:t> to </a:t>
            </a:r>
            <a:r>
              <a:rPr lang="pl-PL" baseline="30000" dirty="0"/>
              <a:t>204</a:t>
            </a:r>
            <a:r>
              <a:rPr lang="pl-PL" dirty="0"/>
              <a:t>Hg.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1A3C1561-2B37-6C45-B877-3A31E86B9E87}"/>
              </a:ext>
            </a:extLst>
          </p:cNvPr>
          <p:cNvSpPr txBox="1">
            <a:spLocks/>
          </p:cNvSpPr>
          <p:nvPr/>
        </p:nvSpPr>
        <p:spPr>
          <a:xfrm>
            <a:off x="-8509" y="0"/>
            <a:ext cx="3239827" cy="863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 err="1"/>
              <a:t>Summary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3240526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1558</TotalTime>
  <Words>593</Words>
  <Application>Microsoft Office PowerPoint</Application>
  <PresentationFormat>Panoramiczny</PresentationFormat>
  <Paragraphs>164</Paragraphs>
  <Slides>12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7" baseType="lpstr">
      <vt:lpstr>Aptos</vt:lpstr>
      <vt:lpstr>Aptos Display</vt:lpstr>
      <vt:lpstr>Arial</vt:lpstr>
      <vt:lpstr>Cambria Math</vt:lpstr>
      <vt:lpstr>Motyw pakietu Office</vt:lpstr>
      <vt:lpstr>In-beam ɣ-ray Spectroscopy  of low-lying Excited States  of 129In and 128Cd</vt:lpstr>
      <vt:lpstr>Motivation</vt:lpstr>
      <vt:lpstr>Experiment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Backup slides</vt:lpstr>
      <vt:lpstr>Prezentacja programu PowerPoint</vt:lpstr>
      <vt:lpstr>Doppler correctinon (DC) for contaminants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Michał</dc:creator>
  <cp:lastModifiedBy>Michał</cp:lastModifiedBy>
  <cp:revision>23</cp:revision>
  <dcterms:created xsi:type="dcterms:W3CDTF">2026-08-30T05:12:24Z</dcterms:created>
  <dcterms:modified xsi:type="dcterms:W3CDTF">2026-09-02T00:49:38Z</dcterms:modified>
</cp:coreProperties>
</file>