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4"/>
    <p:sldMasterId id="2147483687" r:id="rId5"/>
    <p:sldMasterId id="2147483674" r:id="rId6"/>
  </p:sldMasterIdLst>
  <p:notesMasterIdLst>
    <p:notesMasterId r:id="rId27"/>
  </p:notesMasterIdLst>
  <p:sldIdLst>
    <p:sldId id="256" r:id="rId7"/>
    <p:sldId id="418" r:id="rId8"/>
    <p:sldId id="420" r:id="rId9"/>
    <p:sldId id="413" r:id="rId10"/>
    <p:sldId id="295" r:id="rId11"/>
    <p:sldId id="269" r:id="rId12"/>
    <p:sldId id="429" r:id="rId13"/>
    <p:sldId id="266" r:id="rId14"/>
    <p:sldId id="419" r:id="rId15"/>
    <p:sldId id="321" r:id="rId16"/>
    <p:sldId id="427" r:id="rId17"/>
    <p:sldId id="299" r:id="rId18"/>
    <p:sldId id="320" r:id="rId19"/>
    <p:sldId id="414" r:id="rId20"/>
    <p:sldId id="304" r:id="rId21"/>
    <p:sldId id="302" r:id="rId22"/>
    <p:sldId id="273" r:id="rId23"/>
    <p:sldId id="430" r:id="rId24"/>
    <p:sldId id="355" r:id="rId25"/>
    <p:sldId id="421" r:id="rId26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dvolená sekcia" id="{679F7D05-38CB-4023-86EB-0CC1DEE0B139}">
          <p14:sldIdLst>
            <p14:sldId id="256"/>
            <p14:sldId id="418"/>
            <p14:sldId id="420"/>
            <p14:sldId id="413"/>
            <p14:sldId id="295"/>
            <p14:sldId id="269"/>
            <p14:sldId id="429"/>
            <p14:sldId id="266"/>
            <p14:sldId id="419"/>
            <p14:sldId id="321"/>
            <p14:sldId id="427"/>
            <p14:sldId id="299"/>
            <p14:sldId id="320"/>
            <p14:sldId id="414"/>
            <p14:sldId id="304"/>
            <p14:sldId id="302"/>
            <p14:sldId id="273"/>
            <p14:sldId id="430"/>
          </p14:sldIdLst>
        </p14:section>
        <p14:section name="Backup" id="{F9D1F169-9FCE-4C73-827F-815DE5024D63}">
          <p14:sldIdLst>
            <p14:sldId id="355"/>
            <p14:sldId id="42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66FF"/>
    <a:srgbClr val="0F9ED5"/>
    <a:srgbClr val="78C3ED"/>
    <a:srgbClr val="6B9BC3"/>
    <a:srgbClr val="993333"/>
    <a:srgbClr val="CAEEFB"/>
    <a:srgbClr val="D9F2D0"/>
    <a:srgbClr val="FF66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931FD3-8A1A-461E-B040-A0A27B00E91A}" v="1502" dt="2026-08-28T13:39:30.3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–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76" y="2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E85AFF-27A0-4F7A-9D3A-008A6BB0797F}" type="datetimeFigureOut">
              <a:rPr lang="sk-SK" smtClean="0"/>
              <a:t>1. 9. 2026</a:t>
            </a:fld>
            <a:endParaRPr lang="sk-S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113329-805A-455C-8073-38DBB1FC72D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94191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C97EA-8059-C380-C8AB-8A6AA01A2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3D1680-E732-7E5A-E189-0CC1676098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E9E89C-4BED-E8BC-376C-1411A80DDE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/>
              <a:t>Deformation and shape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EC5631-D3E3-4441-1673-05E10347C6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13329-805A-455C-8073-38DBB1FC72D6}" type="slidenum">
              <a:rPr lang="sk-SK" smtClean="0"/>
              <a:t>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409318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sk-SK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/>
                  <a:t>Affects all </a:t>
                </a:r>
                <a:r>
                  <a:rPr lang="en-GB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𝛾</a:t>
                </a:r>
                <a:r>
                  <a:rPr lang="en-GB"/>
                  <a:t>-spectroscopy studies using </a:t>
                </a:r>
                <a:r>
                  <a:rPr lang="en-GB" err="1"/>
                  <a:t>HPGe</a:t>
                </a:r>
                <a:r>
                  <a:rPr lang="en-GB"/>
                  <a:t> detectors.</a:t>
                </a:r>
              </a:p>
              <a:p>
                <a:endParaRPr lang="sk-SK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13329-805A-455C-8073-38DBB1FC72D6}" type="slidenum">
              <a:rPr lang="sk-SK" smtClean="0"/>
              <a:t>14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043964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13329-805A-455C-8073-38DBB1FC72D6}" type="slidenum">
              <a:rPr lang="sk-SK" smtClean="0"/>
              <a:t>15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411995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13329-805A-455C-8073-38DBB1FC72D6}" type="slidenum">
              <a:rPr lang="sk-SK" smtClean="0"/>
              <a:t>16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074171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9D954-5A74-3620-C4A7-76CDD1A41D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D6E3A5-AD9B-1A7E-D1CB-1B5DC46B85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AF8B11-AECD-1D3B-2AF2-23BC598103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848FF8-272B-6097-2DC7-E572E7BA5F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13329-805A-455C-8073-38DBB1FC72D6}" type="slidenum">
              <a:rPr lang="sk-SK" smtClean="0"/>
              <a:t>19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734703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20069A-45C1-49EE-6DBA-C86DBF4084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F1AEA1-F741-E550-F020-A60C0F8BE2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AAFBB8-CC70-69A7-F4C4-BC539BF05E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C2AD2A-2886-83CA-E5CC-E502DDFB80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13329-805A-455C-8073-38DBB1FC72D6}" type="slidenum">
              <a:rPr lang="sk-SK" smtClean="0"/>
              <a:t>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576430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13329-805A-455C-8073-38DBB1FC72D6}" type="slidenum">
              <a:rPr lang="sk-SK" smtClean="0"/>
              <a:t>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006607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125, 336</a:t>
            </a:r>
            <a:endParaRPr lang="sk-SK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dirty="0"/>
              <a:t>3x10e8 decays</a:t>
            </a:r>
          </a:p>
          <a:p>
            <a:endParaRPr lang="sk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13329-805A-455C-8073-38DBB1FC72D6}" type="slidenum">
              <a:rPr lang="sk-SK" smtClean="0"/>
              <a:t>7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761977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dirty="0"/>
              <a:t>Resolution ~10-11keV FWHM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13329-805A-455C-8073-38DBB1FC72D6}" type="slidenum">
              <a:rPr lang="sk-SK" smtClean="0"/>
              <a:t>8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199045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2E96B9-4389-C03E-CB35-2916CC0AAA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C1F54F-A379-9F03-5549-F65F2273AB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A4B3B2-76CA-96B8-540E-863B63E5AB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472FC5-110C-2739-6AF1-5FEB20DDC5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13329-805A-455C-8073-38DBB1FC72D6}" type="slidenum">
              <a:rPr lang="sk-SK" smtClean="0"/>
              <a:t>10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881593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13329-805A-455C-8073-38DBB1FC72D6}" type="slidenum">
              <a:rPr lang="sk-SK" smtClean="0"/>
              <a:t>11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665475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13329-805A-455C-8073-38DBB1FC72D6}" type="slidenum">
              <a:rPr lang="sk-SK" smtClean="0"/>
              <a:t>12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434540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4C320-8CDB-F39F-2C01-9E7C4BBAB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22AECA-01AA-08ED-D6F3-7F3D8F300D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92D7BC-1243-AFC6-A943-A3078216B7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58A744-19D4-4DA6-B7F1-8C46109154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13329-805A-455C-8073-38DBB1FC72D6}" type="slidenum">
              <a:rPr lang="sk-SK" smtClean="0"/>
              <a:t>13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39571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Upravte štýl predlohy podnadpisov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7EB1EF-4A6E-842F-EEC3-33311E055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643578-03F9-ABF6-6698-6B20E4F29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/>
              <a:t>Jozef Mišt ● Zakopane 2026</a:t>
            </a:r>
            <a:endParaRPr lang="sk-SK" sz="160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714FF1-44BF-B57B-1A2B-BB44F1C26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513DC-FA64-4743-9DBE-EE79BE9DB539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9203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AF997891-A30D-63B8-ECE3-97D97B85C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763AB909-4B34-5689-077D-1D1223751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/>
              <a:t>Jozef Mišt ● Zakopane 2026</a:t>
            </a:r>
            <a:endParaRPr lang="sk-SK" sz="160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C07BBCD-17BE-E7B4-AD32-192036A16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513DC-FA64-4743-9DBE-EE79BE9DB539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13177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E365E0-3276-3396-2E7B-BE629C572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8B4C73-1D6F-3133-F155-4641C23F2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/>
              <a:t>Jozef Mišt ● Zakopane 2026</a:t>
            </a:r>
            <a:endParaRPr lang="sk-SK" sz="160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657CEB-35C1-46D1-F412-A7E4C75B5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513DC-FA64-4743-9DBE-EE79BE9DB539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40289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1D13409-FA49-B79D-25F3-FD547BF33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0A877A-0DF0-FFF5-C9D0-8B4C0100D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/>
              <a:t>Jozef Mišt ● Zakopane 2026</a:t>
            </a:r>
            <a:endParaRPr lang="sk-SK" sz="160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D51F67-FF06-C532-AF24-EBCB124A1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513DC-FA64-4743-9DBE-EE79BE9DB539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689806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Upravte štýl predlohy podnadpisov</a:t>
            </a:r>
          </a:p>
        </p:txBody>
      </p:sp>
    </p:spTree>
    <p:extLst>
      <p:ext uri="{BB962C8B-B14F-4D97-AF65-F5344CB8AC3E}">
        <p14:creationId xmlns:p14="http://schemas.microsoft.com/office/powerpoint/2010/main" val="4233022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1">
                  <a:lumMod val="60000"/>
                  <a:lumOff val="40000"/>
                </a:schemeClr>
              </a:buClr>
              <a:defRPr/>
            </a:lvl1pPr>
          </a:lstStyle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>
          <a:xfrm>
            <a:off x="9448800" y="648652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/>
            </a:lvl1pPr>
          </a:lstStyle>
          <a:p>
            <a:fld id="{2AD1342B-065B-40C6-A6BB-D997923519A3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081076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>
          <a:xfrm>
            <a:off x="212557" y="730314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4038600" y="6486525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sk-SK"/>
              <a:t>Jozef Mišt ● Zakopane 2026</a:t>
            </a: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>
          <a:xfrm>
            <a:off x="9448800" y="6486525"/>
            <a:ext cx="2743200" cy="365125"/>
          </a:xfrm>
          <a:prstGeom prst="rect">
            <a:avLst/>
          </a:prstGeom>
        </p:spPr>
        <p:txBody>
          <a:bodyPr/>
          <a:lstStyle/>
          <a:p>
            <a:fld id="{2AD1342B-065B-40C6-A6BB-D997923519A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645772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216000" y="1260000"/>
            <a:ext cx="5811253" cy="476525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k-SK"/>
            </a:lvl1pPr>
            <a:lvl2pPr>
              <a:defRPr lang="sk-SK"/>
            </a:lvl2pPr>
            <a:lvl3pPr>
              <a:defRPr lang="sk-SK"/>
            </a:lvl3pPr>
            <a:lvl4pPr>
              <a:defRPr lang="sk-SK"/>
            </a:lvl4pPr>
            <a:lvl5pPr>
              <a:defRPr lang="sk-SK"/>
            </a:lvl5pPr>
          </a:lstStyle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172200" y="1260000"/>
            <a:ext cx="5811252" cy="4765258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>
          <a:xfrm>
            <a:off x="212557" y="730314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>
          <a:xfrm>
            <a:off x="4038600" y="6486525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sk-SK"/>
              <a:t>Jozef Mišt ● Zakopane 2026</a:t>
            </a:r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>
          <a:xfrm>
            <a:off x="9448800" y="6486525"/>
            <a:ext cx="2743200" cy="365125"/>
          </a:xfrm>
          <a:prstGeom prst="rect">
            <a:avLst/>
          </a:prstGeom>
        </p:spPr>
        <p:txBody>
          <a:bodyPr/>
          <a:lstStyle/>
          <a:p>
            <a:fld id="{2AD1342B-065B-40C6-A6BB-D997923519A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66349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>
          <a:xfrm>
            <a:off x="212557" y="730314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>
          <a:xfrm>
            <a:off x="4038600" y="6486525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sk-SK"/>
              <a:t>Jozef Mišt ● Zakopane 2026</a:t>
            </a:r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>
          <a:xfrm>
            <a:off x="9448800" y="6486525"/>
            <a:ext cx="2743200" cy="365125"/>
          </a:xfrm>
          <a:prstGeom prst="rect">
            <a:avLst/>
          </a:prstGeom>
        </p:spPr>
        <p:txBody>
          <a:bodyPr/>
          <a:lstStyle/>
          <a:p>
            <a:fld id="{2AD1342B-065B-40C6-A6BB-D997923519A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673704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Štyri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216000" y="1260000"/>
            <a:ext cx="5811253" cy="2294022"/>
          </a:xfrm>
        </p:spPr>
        <p:txBody>
          <a:bodyPr/>
          <a:lstStyle>
            <a:lvl3pPr>
              <a:buClr>
                <a:schemeClr val="accent1">
                  <a:lumMod val="40000"/>
                  <a:lumOff val="60000"/>
                </a:schemeClr>
              </a:buClr>
              <a:defRPr/>
            </a:lvl3pPr>
            <a:lvl4pPr>
              <a:buClr>
                <a:schemeClr val="accent1">
                  <a:lumMod val="40000"/>
                  <a:lumOff val="60000"/>
                </a:schemeClr>
              </a:buClr>
              <a:defRPr/>
            </a:lvl4pPr>
          </a:lstStyle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172200" y="1260000"/>
            <a:ext cx="5811252" cy="2294022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>
          <a:xfrm>
            <a:off x="212557" y="730314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8" name="Zástupný symbol obsahu 2">
            <a:extLst>
              <a:ext uri="{FF2B5EF4-FFF2-40B4-BE49-F238E27FC236}">
                <a16:creationId xmlns:a16="http://schemas.microsoft.com/office/drawing/2014/main" id="{C24F688A-396C-01F5-3E50-A4A736E0E6C5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208547" y="3689685"/>
            <a:ext cx="5811253" cy="2127584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9" name="Zástupný symbol obsahu 2">
            <a:extLst>
              <a:ext uri="{FF2B5EF4-FFF2-40B4-BE49-F238E27FC236}">
                <a16:creationId xmlns:a16="http://schemas.microsoft.com/office/drawing/2014/main" id="{FB1FE560-4633-04C2-D32F-D483143957D3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172200" y="3689685"/>
            <a:ext cx="5811253" cy="2127584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10" name="Slide Number Placeholder 7">
            <a:extLst>
              <a:ext uri="{FF2B5EF4-FFF2-40B4-BE49-F238E27FC236}">
                <a16:creationId xmlns:a16="http://schemas.microsoft.com/office/drawing/2014/main" id="{BF449A57-E810-3869-77D7-79F4B7064F0A}"/>
              </a:ext>
            </a:extLst>
          </p:cNvPr>
          <p:cNvSpPr txBox="1">
            <a:spLocks/>
          </p:cNvSpPr>
          <p:nvPr userDrawn="1"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sk-SK"/>
            </a:defPPr>
            <a:lvl1pPr marL="0" algn="r" defTabSz="914400" rtl="0" eaLnBrk="1" latinLnBrk="0" hangingPunct="1"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EA3FB6D-4901-4D81-8BE6-90DCAB3CC209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539555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>
          <a:xfrm>
            <a:off x="212557" y="730314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>
          <a:xfrm>
            <a:off x="4038600" y="6492875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sk-SK"/>
              <a:t>Jozef Mišt ● Zakopane 2026</a:t>
            </a:r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>
          <a:xfrm>
            <a:off x="9448800" y="6486525"/>
            <a:ext cx="2743200" cy="365125"/>
          </a:xfrm>
          <a:prstGeom prst="rect">
            <a:avLst/>
          </a:prstGeom>
        </p:spPr>
        <p:txBody>
          <a:bodyPr/>
          <a:lstStyle/>
          <a:p>
            <a:fld id="{2AD1342B-065B-40C6-A6BB-D997923519A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75867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BDDC538-5517-F47B-BA82-974AEC3B0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1BA8E2E-B207-B96C-51EE-A72DE392A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/>
              <a:t>Jozef Mišt ● Zakopane 2026</a:t>
            </a:r>
            <a:endParaRPr lang="sk-SK" sz="160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6A8BF2-A4C6-90FA-C7F2-BE0040F8A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513DC-FA64-4743-9DBE-EE79BE9DB539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250253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>
          <a:xfrm>
            <a:off x="212557" y="730314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>
          <a:xfrm>
            <a:off x="4038600" y="6486525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sk-SK"/>
              <a:t>Jozef Mišt ● Zakopane 2026</a:t>
            </a:r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>
          <a:xfrm>
            <a:off x="9448800" y="6486525"/>
            <a:ext cx="2743200" cy="365125"/>
          </a:xfrm>
          <a:prstGeom prst="rect">
            <a:avLst/>
          </a:prstGeom>
        </p:spPr>
        <p:txBody>
          <a:bodyPr/>
          <a:lstStyle/>
          <a:p>
            <a:fld id="{2AD1342B-065B-40C6-A6BB-D997923519A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630624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>
          <a:xfrm>
            <a:off x="212557" y="730314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>
          <a:xfrm>
            <a:off x="4038600" y="6486525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sk-SK"/>
              <a:t>Jozef Mišt ● Zakopane 2026</a:t>
            </a:r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>
          <a:xfrm>
            <a:off x="9448800" y="6486525"/>
            <a:ext cx="2743200" cy="365125"/>
          </a:xfrm>
          <a:prstGeom prst="rect">
            <a:avLst/>
          </a:prstGeom>
        </p:spPr>
        <p:txBody>
          <a:bodyPr/>
          <a:lstStyle/>
          <a:p>
            <a:fld id="{2AD1342B-065B-40C6-A6BB-D997923519A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628458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>
          <a:xfrm>
            <a:off x="212557" y="730314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>
          <a:xfrm>
            <a:off x="4038600" y="6486525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sk-SK"/>
              <a:t>Jozef Mišt ● Zakopane 2026</a:t>
            </a:r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>
          <a:xfrm>
            <a:off x="9448800" y="6486525"/>
            <a:ext cx="2743200" cy="365125"/>
          </a:xfrm>
          <a:prstGeom prst="rect">
            <a:avLst/>
          </a:prstGeom>
        </p:spPr>
        <p:txBody>
          <a:bodyPr/>
          <a:lstStyle/>
          <a:p>
            <a:fld id="{2AD1342B-065B-40C6-A6BB-D997923519A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250534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>
          <a:xfrm>
            <a:off x="212557" y="730314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4038600" y="6486525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sk-SK"/>
              <a:t>Jozef Mišt ● Zakopane 2026</a:t>
            </a: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>
          <a:xfrm>
            <a:off x="9448800" y="6486525"/>
            <a:ext cx="2743200" cy="365125"/>
          </a:xfrm>
          <a:prstGeom prst="rect">
            <a:avLst/>
          </a:prstGeom>
        </p:spPr>
        <p:txBody>
          <a:bodyPr/>
          <a:lstStyle/>
          <a:p>
            <a:fld id="{2AD1342B-065B-40C6-A6BB-D997923519A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096041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>
          <a:xfrm>
            <a:off x="212557" y="730314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4038600" y="6486525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sk-SK"/>
              <a:t>Jozef Mišt ● Zakopane 2026</a:t>
            </a: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>
          <a:xfrm>
            <a:off x="9448800" y="6486525"/>
            <a:ext cx="2743200" cy="365125"/>
          </a:xfrm>
          <a:prstGeom prst="rect">
            <a:avLst/>
          </a:prstGeom>
        </p:spPr>
        <p:txBody>
          <a:bodyPr/>
          <a:lstStyle/>
          <a:p>
            <a:fld id="{2AD1342B-065B-40C6-A6BB-D997923519A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589232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Upravte štýl predlohy podnadpisov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/>
              <a:t>Jozef Mišt ● Zakopane 2026</a:t>
            </a: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1342B-065B-40C6-A6BB-D997923519A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913445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/>
              <a:t>Jozef Mišt ● Zakopane 2026</a:t>
            </a: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1342B-065B-40C6-A6BB-D997923519A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491958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sk-SK"/>
              <a:t>Jozef Mišt ● Zakopane 2026</a:t>
            </a: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1342B-065B-40C6-A6BB-D997923519A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408966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216000" y="1260000"/>
            <a:ext cx="5811253" cy="4765258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172200" y="1260000"/>
            <a:ext cx="5811252" cy="4765258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/>
              <a:t>Jozef Mišt ● Zakopane 2026</a:t>
            </a:r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1342B-065B-40C6-A6BB-D997923519A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901698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/>
              <a:t>Jozef Mišt ● Zakopane 2026</a:t>
            </a:r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1342B-065B-40C6-A6BB-D997923519A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89481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01C5023-5191-7AA7-5795-94D47A12C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18D370-28A7-6C32-C9AC-AA9D89430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/>
              <a:t>Jozef Mišt ● Zakopane 2026</a:t>
            </a:r>
            <a:endParaRPr lang="sk-SK" sz="160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448DC1-EAA7-8D5A-2CE7-50B70CF1F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513DC-FA64-4743-9DBE-EE79BE9DB539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997070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Štyri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216000" y="1260000"/>
            <a:ext cx="5811253" cy="2294022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172200" y="1260000"/>
            <a:ext cx="5811252" cy="2294022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/>
              <a:t>Jozef Mišt ● Zakopane 2026</a:t>
            </a:r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1342B-065B-40C6-A6BB-D997923519A3}" type="slidenum">
              <a:rPr lang="sk-SK" smtClean="0"/>
              <a:t>‹#›</a:t>
            </a:fld>
            <a:endParaRPr lang="sk-SK"/>
          </a:p>
        </p:txBody>
      </p:sp>
      <p:sp>
        <p:nvSpPr>
          <p:cNvPr id="8" name="Zástupný symbol obsahu 2">
            <a:extLst>
              <a:ext uri="{FF2B5EF4-FFF2-40B4-BE49-F238E27FC236}">
                <a16:creationId xmlns:a16="http://schemas.microsoft.com/office/drawing/2014/main" id="{C24F688A-396C-01F5-3E50-A4A736E0E6C5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208547" y="3689685"/>
            <a:ext cx="5811253" cy="2127584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9" name="Zástupný symbol obsahu 2">
            <a:extLst>
              <a:ext uri="{FF2B5EF4-FFF2-40B4-BE49-F238E27FC236}">
                <a16:creationId xmlns:a16="http://schemas.microsoft.com/office/drawing/2014/main" id="{FB1FE560-4633-04C2-D32F-D483143957D3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172200" y="3689685"/>
            <a:ext cx="5811253" cy="2127584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</p:spTree>
    <p:extLst>
      <p:ext uri="{BB962C8B-B14F-4D97-AF65-F5344CB8AC3E}">
        <p14:creationId xmlns:p14="http://schemas.microsoft.com/office/powerpoint/2010/main" val="32667899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/>
              <a:t>Jozef Mišt ● Zakopane 2026</a:t>
            </a:r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1342B-065B-40C6-A6BB-D997923519A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834268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/>
              <a:t>Jozef Mišt ● Zakopane 2026</a:t>
            </a:r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1342B-065B-40C6-A6BB-D997923519A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724031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/>
              <a:t>Jozef Mišt ● Zakopane 2026</a:t>
            </a:r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1342B-065B-40C6-A6BB-D997923519A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690534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/>
              <a:t>Jozef Mišt ● Zakopane 2026</a:t>
            </a:r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1342B-065B-40C6-A6BB-D997923519A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2732658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/>
              <a:t>Jozef Mišt ● Zakopane 2026</a:t>
            </a: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1342B-065B-40C6-A6BB-D997923519A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197735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/>
              <a:t>Jozef Mišt ● Zakopane 2026</a:t>
            </a: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1342B-065B-40C6-A6BB-D997923519A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27448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216000" y="1260000"/>
            <a:ext cx="5811253" cy="476525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sk-SK"/>
            </a:lvl1pPr>
            <a:lvl2pPr>
              <a:defRPr lang="sk-SK"/>
            </a:lvl2pPr>
            <a:lvl3pPr>
              <a:defRPr lang="sk-SK"/>
            </a:lvl3pPr>
            <a:lvl4pPr>
              <a:defRPr lang="sk-SK"/>
            </a:lvl4pPr>
            <a:lvl5pPr>
              <a:defRPr lang="sk-SK"/>
            </a:lvl5pPr>
          </a:lstStyle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172200" y="1260000"/>
            <a:ext cx="5811252" cy="4765258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1B794ACD-FD6B-749F-E34C-84CA678D6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72D6275-A900-E605-2B89-642F76B7B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/>
              <a:t>Jozef Mišt ● Zakopane 2026</a:t>
            </a:r>
            <a:endParaRPr lang="sk-SK" sz="160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1EFDA3B-5687-6C39-B669-1633B53F1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513DC-FA64-4743-9DBE-EE79BE9DB539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66611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0E2D818B-7EA7-941F-BA1A-F0505D2E6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BFB7CA0-5A8E-6A9B-265E-266D339B9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/>
              <a:t>Jozef Mišt ● Zakopane 2026</a:t>
            </a:r>
            <a:endParaRPr lang="sk-SK" sz="160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6CAD213C-D57E-0B0F-7E76-A124E5048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513DC-FA64-4743-9DBE-EE79BE9DB539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50720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Štyri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216000" y="1260000"/>
            <a:ext cx="5811253" cy="2294022"/>
          </a:xfrm>
        </p:spPr>
        <p:txBody>
          <a:bodyPr/>
          <a:lstStyle>
            <a:lvl3pPr>
              <a:buClr>
                <a:schemeClr val="accent1">
                  <a:lumMod val="60000"/>
                  <a:lumOff val="40000"/>
                </a:schemeClr>
              </a:buClr>
              <a:defRPr/>
            </a:lvl3pPr>
            <a:lvl4pPr>
              <a:buClr>
                <a:schemeClr val="accent1">
                  <a:lumMod val="40000"/>
                  <a:lumOff val="60000"/>
                </a:schemeClr>
              </a:buClr>
              <a:defRPr/>
            </a:lvl4pPr>
          </a:lstStyle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172200" y="1260000"/>
            <a:ext cx="5811252" cy="2294022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8" name="Zástupný symbol obsahu 2">
            <a:extLst>
              <a:ext uri="{FF2B5EF4-FFF2-40B4-BE49-F238E27FC236}">
                <a16:creationId xmlns:a16="http://schemas.microsoft.com/office/drawing/2014/main" id="{C24F688A-396C-01F5-3E50-A4A736E0E6C5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208547" y="3689685"/>
            <a:ext cx="5811253" cy="2127584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9" name="Zástupný symbol obsahu 2">
            <a:extLst>
              <a:ext uri="{FF2B5EF4-FFF2-40B4-BE49-F238E27FC236}">
                <a16:creationId xmlns:a16="http://schemas.microsoft.com/office/drawing/2014/main" id="{FB1FE560-4633-04C2-D32F-D483143957D3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172200" y="3689685"/>
            <a:ext cx="5811253" cy="2127584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10" name="Slide Number Placeholder 7">
            <a:extLst>
              <a:ext uri="{FF2B5EF4-FFF2-40B4-BE49-F238E27FC236}">
                <a16:creationId xmlns:a16="http://schemas.microsoft.com/office/drawing/2014/main" id="{BF449A57-E810-3869-77D7-79F4B7064F0A}"/>
              </a:ext>
            </a:extLst>
          </p:cNvPr>
          <p:cNvSpPr txBox="1">
            <a:spLocks/>
          </p:cNvSpPr>
          <p:nvPr userDrawn="1"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sk-SK"/>
            </a:defPPr>
            <a:lvl1pPr marL="0" algn="r" defTabSz="914400" rtl="0" eaLnBrk="1" latinLnBrk="0" hangingPunct="1"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EA3FB6D-4901-4D81-8BE6-90DCAB3CC209}" type="slidenum">
              <a:rPr lang="sk-SK" smtClean="0">
                <a:solidFill>
                  <a:schemeClr val="bg1"/>
                </a:solidFill>
              </a:rPr>
              <a:pPr/>
              <a:t>‹#›</a:t>
            </a:fld>
            <a:endParaRPr lang="sk-SK">
              <a:solidFill>
                <a:schemeClr val="bg1"/>
              </a:solidFill>
            </a:endParaRP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C322DBFA-92CE-28A1-E2C1-280B977CC4C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AFC4D7BC-4B06-1EEE-7851-E97E70BB560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sk-SK"/>
              <a:t>Jozef Mišt ● Zakopane 2026</a:t>
            </a:r>
            <a:endParaRPr lang="sk-SK" sz="160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6FDA54ED-23AF-EEC2-3A9A-B66E8A286A0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0A513DC-FA64-4743-9DBE-EE79BE9DB539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6742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39FCA5C-30F6-CC23-659A-E3233893B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1EBB8FD-7B95-B41F-4B34-2CA0AE65C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/>
              <a:t>Jozef Mišt ● Zakopane 2026</a:t>
            </a:r>
            <a:endParaRPr lang="sk-SK" sz="160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6BE036A-A771-796F-CEFA-BBD89CA10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513DC-FA64-4743-9DBE-EE79BE9DB539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26593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A427A9-7A56-87D9-E99D-CC23E90A2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512CD7-A903-9CC0-7DCA-1AA07C750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/>
              <a:t>Jozef Mišt ● Zakopane 2026</a:t>
            </a:r>
            <a:endParaRPr lang="sk-SK" sz="160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ACC0F3-7B08-2B85-8FD6-A7F11D855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513DC-FA64-4743-9DBE-EE79BE9DB539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02979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154C126D-3203-B6B4-C2AC-15DC30D34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57D43C8-7C93-DF3B-BC3C-D95CAFB88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/>
              <a:t>Jozef Mišt ● Zakopane 2026</a:t>
            </a:r>
            <a:endParaRPr lang="sk-SK" sz="160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8B7A628-C14F-0637-A336-0971445D3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513DC-FA64-4743-9DBE-EE79BE9DB539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08768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163C1D-65D5-3CDC-FBAE-2E732A754152}"/>
              </a:ext>
            </a:extLst>
          </p:cNvPr>
          <p:cNvSpPr/>
          <p:nvPr userDrawn="1"/>
        </p:nvSpPr>
        <p:spPr>
          <a:xfrm>
            <a:off x="0" y="6418052"/>
            <a:ext cx="12192000" cy="44857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0" y="6352"/>
            <a:ext cx="10515600" cy="88710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216000" y="1080000"/>
            <a:ext cx="11129211" cy="4821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B857D38A-CBDD-1E76-F80D-B4391D22A2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648522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 b="1">
                <a:solidFill>
                  <a:schemeClr val="tx1"/>
                </a:solidFill>
              </a:defRPr>
            </a:lvl1pPr>
          </a:lstStyle>
          <a:p>
            <a:endParaRPr lang="sk-SK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83A8307F-55C0-3FB5-DE8C-83CDA8C0F4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652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</a:defRPr>
            </a:lvl1pPr>
          </a:lstStyle>
          <a:p>
            <a:r>
              <a:rPr lang="sk-SK"/>
              <a:t>Jozef Mišt ● Zakopane 2026</a:t>
            </a:r>
            <a:endParaRPr lang="sk-SK" sz="160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B7C11FC4-96ED-4F65-DA84-F1BF1C5F09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800" y="64852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50A513DC-FA64-4743-9DBE-EE79BE9DB539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280428-850B-B2B6-9175-4D45BAB4D054}"/>
              </a:ext>
            </a:extLst>
          </p:cNvPr>
          <p:cNvSpPr/>
          <p:nvPr userDrawn="1"/>
        </p:nvSpPr>
        <p:spPr>
          <a:xfrm>
            <a:off x="0" y="901815"/>
            <a:ext cx="12192000" cy="9331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B13E8F8C-9184-3BD6-D0B2-6273D5A3FD6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345211" y="8990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243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1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>
          <a:solidFill>
            <a:schemeClr val="tx1"/>
          </a:solidFill>
          <a:latin typeface="Cambria" panose="02040503050406030204" pitchFamily="18" charset="0"/>
          <a:ea typeface="Cambria" panose="02040503050406030204" pitchFamily="18" charset="0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>
            <a:lumMod val="60000"/>
            <a:lumOff val="40000"/>
          </a:schemeClr>
        </a:buClr>
        <a:buFont typeface="Wingdings" panose="05000000000000000000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0" y="6352"/>
            <a:ext cx="10515600" cy="88710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216000" y="1080000"/>
            <a:ext cx="11129211" cy="4821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B857D38A-CBDD-1E76-F80D-B4391D22A2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648522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 b="1">
                <a:solidFill>
                  <a:schemeClr val="tx1"/>
                </a:solidFill>
              </a:defRPr>
            </a:lvl1pPr>
          </a:lstStyle>
          <a:p>
            <a:endParaRPr lang="sk-SK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83A8307F-55C0-3FB5-DE8C-83CDA8C0F4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652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 b="1">
                <a:solidFill>
                  <a:schemeClr val="tx1"/>
                </a:solidFill>
              </a:defRPr>
            </a:lvl1pPr>
          </a:lstStyle>
          <a:p>
            <a:r>
              <a:rPr lang="sk-SK"/>
              <a:t>Jozef Mišt ● Zakopane 2026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B7C11FC4-96ED-4F65-DA84-F1BF1C5F09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800" y="64852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tx1"/>
                </a:solidFill>
              </a:defRPr>
            </a:lvl1pPr>
          </a:lstStyle>
          <a:p>
            <a:fld id="{50A513DC-FA64-4743-9DBE-EE79BE9DB539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7434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>
          <a:solidFill>
            <a:schemeClr val="tx1"/>
          </a:solidFill>
          <a:latin typeface="Cambria" panose="02040503050406030204" pitchFamily="18" charset="0"/>
          <a:ea typeface="Cambria" panose="02040503050406030204" pitchFamily="18" charset="0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>
            <a:lumMod val="40000"/>
            <a:lumOff val="60000"/>
          </a:schemeClr>
        </a:buClr>
        <a:buFont typeface="Wingdings" panose="05000000000000000000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09FD007-53CD-D7BA-2E52-619EEFE45425}"/>
              </a:ext>
            </a:extLst>
          </p:cNvPr>
          <p:cNvSpPr/>
          <p:nvPr userDrawn="1"/>
        </p:nvSpPr>
        <p:spPr>
          <a:xfrm>
            <a:off x="0" y="4920916"/>
            <a:ext cx="12192000" cy="1937085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7372718-E3F8-9A41-9EF9-AEBA86D9112C}"/>
              </a:ext>
            </a:extLst>
          </p:cNvPr>
          <p:cNvSpPr/>
          <p:nvPr userDrawn="1"/>
        </p:nvSpPr>
        <p:spPr>
          <a:xfrm>
            <a:off x="0" y="6350"/>
            <a:ext cx="12192000" cy="2628566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0" y="6352"/>
            <a:ext cx="10515600" cy="88710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216000" y="1260000"/>
            <a:ext cx="11129211" cy="4821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0" y="64865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4038600" y="64865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sk-SK"/>
              <a:t>Jozef Mišt ● Zakopane 2026</a:t>
            </a: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9448800" y="64865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2AD1342B-065B-40C6-A6BB-D997923519A3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64670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>
          <a:solidFill>
            <a:schemeClr val="tx1"/>
          </a:solidFill>
          <a:latin typeface="Cambria" panose="02040503050406030204" pitchFamily="18" charset="0"/>
          <a:ea typeface="Cambria" panose="02040503050406030204" pitchFamily="18" charset="0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>
            <a:lumMod val="40000"/>
            <a:lumOff val="60000"/>
          </a:schemeClr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svg"/><Relationship Id="rId7" Type="http://schemas.openxmlformats.org/officeDocument/2006/relationships/image" Target="../media/image5.svg"/><Relationship Id="rId12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sv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svg"/><Relationship Id="rId9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7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2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3.png"/><Relationship Id="rId5" Type="http://schemas.openxmlformats.org/officeDocument/2006/relationships/image" Target="../media/image40.png"/><Relationship Id="rId4" Type="http://schemas.openxmlformats.org/officeDocument/2006/relationships/image" Target="../media/image7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70.jpeg"/><Relationship Id="rId18" Type="http://schemas.openxmlformats.org/officeDocument/2006/relationships/image" Target="../media/image75.svg"/><Relationship Id="rId3" Type="http://schemas.openxmlformats.org/officeDocument/2006/relationships/image" Target="../media/image51.svg"/><Relationship Id="rId21" Type="http://schemas.openxmlformats.org/officeDocument/2006/relationships/image" Target="../media/image79.svg"/><Relationship Id="rId7" Type="http://schemas.openxmlformats.org/officeDocument/2006/relationships/image" Target="../media/image56.png"/><Relationship Id="rId12" Type="http://schemas.openxmlformats.org/officeDocument/2006/relationships/image" Target="../media/image69.png"/><Relationship Id="rId17" Type="http://schemas.openxmlformats.org/officeDocument/2006/relationships/image" Target="../media/image74.png"/><Relationship Id="rId25" Type="http://schemas.openxmlformats.org/officeDocument/2006/relationships/image" Target="../media/image82.svg"/><Relationship Id="rId2" Type="http://schemas.openxmlformats.org/officeDocument/2006/relationships/image" Target="../media/image50.png"/><Relationship Id="rId16" Type="http://schemas.openxmlformats.org/officeDocument/2006/relationships/image" Target="../media/image73.svg"/><Relationship Id="rId20" Type="http://schemas.openxmlformats.org/officeDocument/2006/relationships/image" Target="../media/image7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5.png"/><Relationship Id="rId11" Type="http://schemas.openxmlformats.org/officeDocument/2006/relationships/image" Target="../media/image66.png"/><Relationship Id="rId24" Type="http://schemas.openxmlformats.org/officeDocument/2006/relationships/image" Target="../media/image5.svg"/><Relationship Id="rId5" Type="http://schemas.openxmlformats.org/officeDocument/2006/relationships/image" Target="../media/image53.png"/><Relationship Id="rId15" Type="http://schemas.openxmlformats.org/officeDocument/2006/relationships/image" Target="../media/image72.svg"/><Relationship Id="rId23" Type="http://schemas.openxmlformats.org/officeDocument/2006/relationships/image" Target="../media/image81.png"/><Relationship Id="rId10" Type="http://schemas.openxmlformats.org/officeDocument/2006/relationships/image" Target="../media/image64.jpeg"/><Relationship Id="rId19" Type="http://schemas.openxmlformats.org/officeDocument/2006/relationships/image" Target="../media/image76.svg"/><Relationship Id="rId4" Type="http://schemas.openxmlformats.org/officeDocument/2006/relationships/image" Target="../media/image52.png"/><Relationship Id="rId9" Type="http://schemas.openxmlformats.org/officeDocument/2006/relationships/image" Target="../media/image63.png"/><Relationship Id="rId14" Type="http://schemas.openxmlformats.org/officeDocument/2006/relationships/image" Target="../media/image71.svg"/><Relationship Id="rId22" Type="http://schemas.openxmlformats.org/officeDocument/2006/relationships/image" Target="../media/image8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svg"/><Relationship Id="rId7" Type="http://schemas.openxmlformats.org/officeDocument/2006/relationships/image" Target="../media/image10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svg"/><Relationship Id="rId4" Type="http://schemas.openxmlformats.org/officeDocument/2006/relationships/image" Target="../media/image1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png"/><Relationship Id="rId5" Type="http://schemas.openxmlformats.org/officeDocument/2006/relationships/image" Target="../media/image19.jpeg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25.sv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svg"/><Relationship Id="rId5" Type="http://schemas.openxmlformats.org/officeDocument/2006/relationships/image" Target="../media/image23.svg"/><Relationship Id="rId4" Type="http://schemas.openxmlformats.org/officeDocument/2006/relationships/image" Target="../media/image2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.png"/><Relationship Id="rId5" Type="http://schemas.openxmlformats.org/officeDocument/2006/relationships/image" Target="../media/image28.svg"/><Relationship Id="rId4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Nadpis 1"/>
              <p:cNvSpPr>
                <a:spLocks noGrp="1"/>
              </p:cNvSpPr>
              <p:nvPr>
                <p:ph type="ctrTitle"/>
              </p:nvPr>
            </p:nvSpPr>
            <p:spPr>
              <a:xfrm>
                <a:off x="0" y="1607328"/>
                <a:ext cx="12192000" cy="2387600"/>
              </a:xfrm>
              <a:solidFill>
                <a:schemeClr val="accent4"/>
              </a:solidFill>
              <a:ln>
                <a:noFill/>
              </a:ln>
              <a:effectLst/>
            </p:spPr>
            <p:txBody>
              <a:bodyPr>
                <a:normAutofit fontScale="90000"/>
              </a:bodyPr>
              <a:lstStyle/>
              <a:p>
                <a:r>
                  <a:rPr lang="en-US">
                    <a:solidFill>
                      <a:schemeClr val="bg1"/>
                    </a:solidFill>
                  </a:rPr>
                  <a:t>Investigation of coexisting structures in </a:t>
                </a:r>
                <a:r>
                  <a:rPr lang="en-US" baseline="30000">
                    <a:solidFill>
                      <a:schemeClr val="bg1"/>
                    </a:solidFill>
                  </a:rPr>
                  <a:t>182</a:t>
                </a:r>
                <a:r>
                  <a:rPr lang="en-US">
                    <a:solidFill>
                      <a:schemeClr val="bg1"/>
                    </a:solidFill>
                  </a:rPr>
                  <a:t>Pt via detailed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sk-SK">
                    <a:solidFill>
                      <a:schemeClr val="bg1"/>
                    </a:solidFill>
                  </a:rPr>
                  <a:t>-</a:t>
                </a:r>
                <a:r>
                  <a:rPr lang="en-US">
                    <a:solidFill>
                      <a:schemeClr val="bg1"/>
                    </a:solidFill>
                  </a:rPr>
                  <a:t>decay studies of </a:t>
                </a:r>
                <a:r>
                  <a:rPr lang="en-US" baseline="30000">
                    <a:solidFill>
                      <a:schemeClr val="bg1"/>
                    </a:solidFill>
                  </a:rPr>
                  <a:t>182</a:t>
                </a:r>
                <a:r>
                  <a:rPr lang="en-US">
                    <a:solidFill>
                      <a:schemeClr val="bg1"/>
                    </a:solidFill>
                  </a:rPr>
                  <a:t>Au</a:t>
                </a:r>
                <a:endParaRPr lang="sk-SK" sz="540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" name="Nadpis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xfrm>
                <a:off x="0" y="1607328"/>
                <a:ext cx="12192000" cy="2387600"/>
              </a:xfrm>
              <a:blipFill>
                <a:blip r:embed="rId2"/>
                <a:stretch>
                  <a:fillRect l="-650" t="-7417" r="-1950" b="-15857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40489" y="4041758"/>
            <a:ext cx="11111022" cy="1080001"/>
          </a:xfrm>
          <a:ln>
            <a:noFill/>
          </a:ln>
        </p:spPr>
        <p:txBody>
          <a:bodyPr>
            <a:normAutofit fontScale="92500" lnSpcReduction="10000"/>
          </a:bodyPr>
          <a:lstStyle/>
          <a:p>
            <a:r>
              <a:rPr lang="en-GB" sz="3600" b="1" dirty="0"/>
              <a:t>Jozef Mišt</a:t>
            </a:r>
            <a:endParaRPr lang="sk-SK" sz="3600" b="1" dirty="0"/>
          </a:p>
          <a:p>
            <a:r>
              <a:rPr lang="sk-SK" sz="3000" dirty="0"/>
              <a:t>on behalf of the </a:t>
            </a:r>
            <a:r>
              <a:rPr lang="en-US" sz="3000" dirty="0"/>
              <a:t>Bratislava-York-KU Leuven</a:t>
            </a:r>
            <a:r>
              <a:rPr lang="sk-SK" sz="3000" dirty="0"/>
              <a:t>, IS665 and IDS collaboration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DE98AD0-B7A4-C4FE-307E-D82A1D67569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16706" y="5163323"/>
            <a:ext cx="5158587" cy="1440000"/>
          </a:xfrm>
          <a:prstGeom prst="rect">
            <a:avLst/>
          </a:prstGeom>
        </p:spPr>
      </p:pic>
      <p:pic>
        <p:nvPicPr>
          <p:cNvPr id="4" name="Content Placeholder 10">
            <a:extLst>
              <a:ext uri="{FF2B5EF4-FFF2-40B4-BE49-F238E27FC236}">
                <a16:creationId xmlns:a16="http://schemas.microsoft.com/office/drawing/2014/main" id="{E164B760-F51E-7182-7719-A6863AEFFF1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002403" y="5977489"/>
            <a:ext cx="5026906" cy="1080000"/>
          </a:xfrm>
          <a:prstGeom prst="rect">
            <a:avLst/>
          </a:prstGeom>
        </p:spPr>
      </p:pic>
      <p:pic>
        <p:nvPicPr>
          <p:cNvPr id="5" name="Content Placeholder 12" descr="A blue and white logo&#10;&#10;Description automatically generated">
            <a:extLst>
              <a:ext uri="{FF2B5EF4-FFF2-40B4-BE49-F238E27FC236}">
                <a16:creationId xmlns:a16="http://schemas.microsoft.com/office/drawing/2014/main" id="{F32E6F71-27C0-ED9E-4E94-4159ED8D24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36" y="5436122"/>
            <a:ext cx="2916000" cy="81870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EBEB066F-21AE-51D0-1DA3-6FC2FDE2152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2772953" y="3141758"/>
            <a:ext cx="1800000" cy="18000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061FE690-CD6E-F94A-00EC-2E206CF597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948000" y="5163323"/>
            <a:ext cx="1440000" cy="144000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79276778-46B8-39F5-4374-A261B9D209F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88169" y="7057489"/>
            <a:ext cx="5800725" cy="1619250"/>
          </a:xfrm>
          <a:prstGeom prst="rect">
            <a:avLst/>
          </a:prstGeom>
        </p:spPr>
      </p:pic>
      <p:sp>
        <p:nvSpPr>
          <p:cNvPr id="10" name="Podnadpis 2">
            <a:extLst>
              <a:ext uri="{FF2B5EF4-FFF2-40B4-BE49-F238E27FC236}">
                <a16:creationId xmlns:a16="http://schemas.microsoft.com/office/drawing/2014/main" id="{E2627CA2-9298-4F86-24F7-232CD0AFEA4A}"/>
              </a:ext>
            </a:extLst>
          </p:cNvPr>
          <p:cNvSpPr txBox="1">
            <a:spLocks/>
          </p:cNvSpPr>
          <p:nvPr/>
        </p:nvSpPr>
        <p:spPr>
          <a:xfrm>
            <a:off x="7257798" y="-1597616"/>
            <a:ext cx="6240403" cy="121609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>
                  <a:lumMod val="40000"/>
                  <a:lumOff val="60000"/>
                </a:schemeClr>
              </a:buClr>
              <a:buFont typeface="Wingdings" panose="05000000000000000000" pitchFamily="2" charset="2"/>
              <a:buNone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600" b="1">
                <a:solidFill>
                  <a:schemeClr val="accent4"/>
                </a:solidFill>
              </a:rPr>
              <a:t>Zakopane Conference on Nuclear Physics 2026</a:t>
            </a:r>
          </a:p>
        </p:txBody>
      </p:sp>
      <p:pic>
        <p:nvPicPr>
          <p:cNvPr id="11" name="Picture 10" descr="A gold bar on a black background&#10;&#10;AI-generated content may be incorrect.">
            <a:extLst>
              <a:ext uri="{FF2B5EF4-FFF2-40B4-BE49-F238E27FC236}">
                <a16:creationId xmlns:a16="http://schemas.microsoft.com/office/drawing/2014/main" id="{66F028DD-490C-C2CA-D709-A8EE834DF6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8201" y="719981"/>
            <a:ext cx="1471337" cy="1393169"/>
          </a:xfrm>
          <a:prstGeom prst="rect">
            <a:avLst/>
          </a:prstGeom>
        </p:spPr>
      </p:pic>
      <p:pic>
        <p:nvPicPr>
          <p:cNvPr id="13" name="Picture 12" descr="A stack of silver bars&#10;&#10;AI-generated content may be incorrect.">
            <a:extLst>
              <a:ext uri="{FF2B5EF4-FFF2-40B4-BE49-F238E27FC236}">
                <a16:creationId xmlns:a16="http://schemas.microsoft.com/office/drawing/2014/main" id="{E500CBFB-E390-F3D7-5724-860D394F3AC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92" y="72000"/>
            <a:ext cx="1920000" cy="1440000"/>
          </a:xfrm>
          <a:prstGeom prst="rect">
            <a:avLst/>
          </a:prstGeom>
        </p:spPr>
      </p:pic>
      <p:pic>
        <p:nvPicPr>
          <p:cNvPr id="15" name="Picture 14" descr="Two gold bars on a white background&#10;&#10;AI-generated content may be incorrect.">
            <a:extLst>
              <a:ext uri="{FF2B5EF4-FFF2-40B4-BE49-F238E27FC236}">
                <a16:creationId xmlns:a16="http://schemas.microsoft.com/office/drawing/2014/main" id="{DC2088D2-53F6-DFA3-8F7E-07CD8679EFF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879" y="72648"/>
            <a:ext cx="1833629" cy="1440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6B7D95F-EF6C-984C-EFF5-F889E0116E0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063" y="72000"/>
            <a:ext cx="3483871" cy="1440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835FE01-876B-52B0-D00F-E70E2CC16ED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96555" y="1745414"/>
            <a:ext cx="3266047" cy="134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557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58244526-2FBE-CA7B-6FF1-A132394A10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000" y="1188000"/>
            <a:ext cx="6563896" cy="4968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42F99938-1B08-DC5F-76BA-3853A2F1054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0" y="6352"/>
                <a:ext cx="12091916" cy="887104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sk-SK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GB"/>
                  <a:t>-decay feeding intensity to 2</a:t>
                </a:r>
                <a:r>
                  <a:rPr lang="en-GB" baseline="30000"/>
                  <a:t>+</a:t>
                </a:r>
                <a:r>
                  <a:rPr lang="en-GB"/>
                  <a:t> states</a:t>
                </a:r>
                <a:endParaRPr lang="sk-SK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42F99938-1B08-DC5F-76BA-3853A2F1054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6352"/>
                <a:ext cx="12091916" cy="887104"/>
              </a:xfrm>
              <a:blipFill>
                <a:blip r:embed="rId3"/>
                <a:stretch>
                  <a:fillRect t="-24658" b="-390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C0934C-B5D3-5BC2-652B-94786FA81E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6001" y="1080001"/>
            <a:ext cx="5215808" cy="1117290"/>
          </a:xfrm>
        </p:spPr>
        <p:txBody>
          <a:bodyPr>
            <a:normAutofit/>
          </a:bodyPr>
          <a:lstStyle/>
          <a:p>
            <a:r>
              <a:rPr lang="en-GB" dirty="0"/>
              <a:t>Three bands with </a:t>
            </a:r>
            <a:r>
              <a:rPr lang="en-GB" dirty="0">
                <a:solidFill>
                  <a:srgbClr val="0066FF"/>
                </a:solidFill>
              </a:rPr>
              <a:t>2</a:t>
            </a:r>
            <a:r>
              <a:rPr lang="en-GB" baseline="30000" dirty="0">
                <a:solidFill>
                  <a:srgbClr val="0066FF"/>
                </a:solidFill>
              </a:rPr>
              <a:t>+</a:t>
            </a:r>
            <a:r>
              <a:rPr lang="en-GB" dirty="0">
                <a:solidFill>
                  <a:srgbClr val="0066FF"/>
                </a:solidFill>
              </a:rPr>
              <a:t> states </a:t>
            </a:r>
            <a:r>
              <a:rPr lang="en-GB" dirty="0"/>
              <a:t>are known in </a:t>
            </a:r>
            <a:r>
              <a:rPr lang="en-GB" baseline="30000" dirty="0"/>
              <a:t>182</a:t>
            </a:r>
            <a:r>
              <a:rPr lang="en-GB" dirty="0"/>
              <a:t>Pt</a:t>
            </a:r>
          </a:p>
        </p:txBody>
      </p:sp>
      <p:pic>
        <p:nvPicPr>
          <p:cNvPr id="5" name="Picture 4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887F3256-1022-4D87-C630-9E2742E9DD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000" y="1188000"/>
            <a:ext cx="6562800" cy="496851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1FDAA6C3-B52A-0978-A31C-6A9A0B68B2A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6001" y="2055063"/>
                <a:ext cx="4860496" cy="190191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1">
                      <a:lumMod val="40000"/>
                      <a:lumOff val="60000"/>
                    </a:schemeClr>
                  </a:buClr>
                  <a:buFont typeface="Wingdings" panose="05000000000000000000" pitchFamily="2" charset="2"/>
                  <a:buChar char="§"/>
                  <a:defRPr sz="28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Font typeface="Arial" panose="020B0604020202020204" pitchFamily="34" charset="0"/>
                  <a:buChar char="•"/>
                  <a:defRPr sz="26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chemeClr val="accent1">
                      <a:lumMod val="40000"/>
                      <a:lumOff val="60000"/>
                    </a:schemeClr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chemeClr val="accent1">
                      <a:lumMod val="40000"/>
                      <a:lumOff val="60000"/>
                    </a:schemeClr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>
                    <a:schemeClr val="accent1">
                      <a:lumMod val="60000"/>
                      <a:lumOff val="40000"/>
                    </a:schemeClr>
                  </a:buClr>
                </a:pPr>
                <a:r>
                  <a:rPr lang="en-GB" sz="2600"/>
                  <a:t>Decays into first two bands have </a:t>
                </a:r>
                <a14:m>
                  <m:oMath xmlns:m="http://schemas.openxmlformats.org/officeDocument/2006/math">
                    <m:r>
                      <a:rPr lang="en-GB" sz="2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GB" sz="2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r>
                      <a:rPr lang="en-GB" sz="2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2600"/>
                  <a:t>, </a:t>
                </a:r>
                <a14:m>
                  <m:oMath xmlns:m="http://schemas.openxmlformats.org/officeDocument/2006/math">
                    <m:r>
                      <a:rPr lang="en-GB" sz="2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GB" sz="2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𝐾</m:t>
                    </m:r>
                    <m:r>
                      <a:rPr lang="en-GB" sz="2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GB" sz="2600"/>
                  <a:t>, with expected log 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60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GB" sz="260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sz="260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600" i="1" smtClean="0">
                        <a:latin typeface="Cambria Math" panose="02040503050406030204" pitchFamily="18" charset="0"/>
                      </a:rPr>
                      <m:t>=9−10</m:t>
                    </m:r>
                  </m:oMath>
                </a14:m>
                <a:r>
                  <a:rPr lang="en-GB" sz="2600"/>
                  <a:t>                                 </a:t>
                </a:r>
                <a:r>
                  <a:rPr lang="en-US" sz="1600"/>
                  <a:t>[P. Walker and F. </a:t>
                </a:r>
                <a:r>
                  <a:rPr lang="en-US" sz="1600" err="1"/>
                  <a:t>Kondev</a:t>
                </a:r>
                <a:r>
                  <a:rPr lang="en-US" sz="1600"/>
                  <a:t>, Eur. Phys. J. Spec. Top. 233, 983 (2024)]</a:t>
                </a: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1FDAA6C3-B52A-0978-A31C-6A9A0B68B2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001" y="2055063"/>
                <a:ext cx="4860496" cy="1901911"/>
              </a:xfrm>
              <a:prstGeom prst="rect">
                <a:avLst/>
              </a:prstGeom>
              <a:blipFill>
                <a:blip r:embed="rId6"/>
                <a:stretch>
                  <a:fillRect l="-1880" t="-2564" r="-10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69CBCEAC-A561-004E-9777-918978472E8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6001" y="3956974"/>
                <a:ext cx="5215808" cy="206830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1">
                      <a:lumMod val="40000"/>
                      <a:lumOff val="60000"/>
                    </a:schemeClr>
                  </a:buClr>
                  <a:buFont typeface="Wingdings" panose="05000000000000000000" pitchFamily="2" charset="2"/>
                  <a:buChar char="§"/>
                  <a:defRPr sz="28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Font typeface="Arial" panose="020B0604020202020204" pitchFamily="34" charset="0"/>
                  <a:buChar char="•"/>
                  <a:defRPr sz="26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chemeClr val="accent1">
                      <a:lumMod val="40000"/>
                      <a:lumOff val="60000"/>
                    </a:schemeClr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chemeClr val="accent1">
                      <a:lumMod val="40000"/>
                      <a:lumOff val="60000"/>
                    </a:schemeClr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>
                    <a:schemeClr val="accent1">
                      <a:lumMod val="60000"/>
                      <a:lumOff val="40000"/>
                    </a:schemeClr>
                  </a:buClr>
                </a:pPr>
                <a:r>
                  <a:rPr lang="en-GB" sz="2600" dirty="0">
                    <a:solidFill>
                      <a:srgbClr val="FF0000"/>
                    </a:solidFill>
                  </a:rPr>
                  <a:t>Log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6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k-SK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sk-SK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sz="26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600" dirty="0">
                    <a:solidFill>
                      <a:srgbClr val="FF0000"/>
                    </a:solidFill>
                  </a:rPr>
                  <a:t> </a:t>
                </a:r>
                <a:r>
                  <a:rPr lang="en-GB" sz="2600" dirty="0"/>
                  <a:t>values for 2</a:t>
                </a:r>
                <a:r>
                  <a:rPr lang="en-GB" sz="2600" baseline="30000" dirty="0"/>
                  <a:t>+</a:t>
                </a:r>
                <a:r>
                  <a:rPr lang="en-GB" sz="2600" dirty="0"/>
                  <a:t> states within these bands are almost the same</a:t>
                </a:r>
              </a:p>
              <a:p>
                <a:pPr lvl="1"/>
                <a:r>
                  <a:rPr lang="en-GB" sz="2400" dirty="0"/>
                  <a:t>Band mixing</a:t>
                </a:r>
              </a:p>
              <a:p>
                <a:pPr lvl="1"/>
                <a:r>
                  <a:rPr lang="en-GB" sz="2400" dirty="0"/>
                  <a:t>Large effective </a:t>
                </a:r>
                <a14:m>
                  <m:oMath xmlns:m="http://schemas.openxmlformats.org/officeDocument/2006/math">
                    <m:r>
                      <a:rPr lang="en-GB" sz="240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GB" sz="2400" dirty="0"/>
                  <a:t> value</a:t>
                </a:r>
                <a:r>
                  <a:rPr lang="sk-SK" sz="2400" dirty="0"/>
                  <a:t> over 7 MeV</a:t>
                </a:r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69CBCEAC-A561-004E-9777-918978472E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001" y="3956974"/>
                <a:ext cx="5215808" cy="2068304"/>
              </a:xfrm>
              <a:prstGeom prst="rect">
                <a:avLst/>
              </a:prstGeom>
              <a:blipFill>
                <a:blip r:embed="rId7"/>
                <a:stretch>
                  <a:fillRect l="-1752" t="-2360" r="-12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81BC707-3DCE-E8A9-692F-641E6AE1211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038600" y="6486523"/>
            <a:ext cx="4114800" cy="365125"/>
          </a:xfrm>
        </p:spPr>
        <p:txBody>
          <a:bodyPr/>
          <a:lstStyle/>
          <a:p>
            <a:r>
              <a:rPr lang="sk-SK"/>
              <a:t>Jozef Mišt ● Zakopane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562E39-9DD2-3FE1-0555-309F31D656E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0A513DC-FA64-4743-9DBE-EE79BE9DB539}" type="slidenum">
              <a:rPr lang="sk-SK" smtClean="0"/>
              <a:pPr/>
              <a:t>9</a:t>
            </a:fld>
            <a:endParaRPr lang="sk-SK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4B506CD-03BC-58FB-0EF2-FF1680D4CDC9}"/>
              </a:ext>
            </a:extLst>
          </p:cNvPr>
          <p:cNvSpPr txBox="1"/>
          <p:nvPr/>
        </p:nvSpPr>
        <p:spPr>
          <a:xfrm>
            <a:off x="4572" y="6487200"/>
            <a:ext cx="62819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ea typeface="Calibri"/>
                <a:cs typeface="Calibri"/>
              </a:rPr>
              <a:t>P. M. Davidson et al., </a:t>
            </a:r>
            <a:r>
              <a:rPr lang="en-US" sz="1600" dirty="0" err="1">
                <a:solidFill>
                  <a:schemeClr val="bg1"/>
                </a:solidFill>
                <a:ea typeface="Calibri"/>
                <a:cs typeface="Calibri"/>
              </a:rPr>
              <a:t>Nucl</a:t>
            </a:r>
            <a:r>
              <a:rPr lang="en-US" sz="1600" dirty="0">
                <a:solidFill>
                  <a:schemeClr val="bg1"/>
                </a:solidFill>
                <a:ea typeface="Calibri"/>
                <a:cs typeface="Calibri"/>
              </a:rPr>
              <a:t>. Phys. A 657, 219 (1999)</a:t>
            </a:r>
          </a:p>
        </p:txBody>
      </p:sp>
    </p:spTree>
    <p:extLst>
      <p:ext uri="{BB962C8B-B14F-4D97-AF65-F5344CB8AC3E}">
        <p14:creationId xmlns:p14="http://schemas.microsoft.com/office/powerpoint/2010/main" val="1698655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A9753-EEBA-5487-2604-05ABE6611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itle 14">
                <a:extLst>
                  <a:ext uri="{FF2B5EF4-FFF2-40B4-BE49-F238E27FC236}">
                    <a16:creationId xmlns:a16="http://schemas.microsoft.com/office/drawing/2014/main" id="{B9D4BF26-52EC-C0C5-4357-F0E5E549652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0" y="6352"/>
                <a:ext cx="12192000" cy="887104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sk-SK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GB"/>
                  <a:t>-decay feeding intensity to 4</a:t>
                </a:r>
                <a:r>
                  <a:rPr lang="en-GB" baseline="30000"/>
                  <a:t>+</a:t>
                </a:r>
                <a:r>
                  <a:rPr lang="en-GB"/>
                  <a:t> states</a:t>
                </a:r>
                <a:endParaRPr lang="sk-SK"/>
              </a:p>
            </p:txBody>
          </p:sp>
        </mc:Choice>
        <mc:Fallback xmlns="">
          <p:sp>
            <p:nvSpPr>
              <p:cNvPr id="15" name="Title 14">
                <a:extLst>
                  <a:ext uri="{FF2B5EF4-FFF2-40B4-BE49-F238E27FC236}">
                    <a16:creationId xmlns:a16="http://schemas.microsoft.com/office/drawing/2014/main" id="{B9D4BF26-52EC-C0C5-4357-F0E5E549652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6352"/>
                <a:ext cx="12192000" cy="887104"/>
              </a:xfrm>
              <a:blipFill>
                <a:blip r:embed="rId3"/>
                <a:stretch>
                  <a:fillRect t="-24658" b="-390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57AC7314-2B14-99E2-9764-62699DCE5980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215999" y="1080001"/>
                <a:ext cx="6867189" cy="1211508"/>
              </a:xfrm>
            </p:spPr>
            <p:txBody>
              <a:bodyPr>
                <a:normAutofit/>
              </a:bodyPr>
              <a:lstStyle/>
              <a:p>
                <a:pPr>
                  <a:tabLst>
                    <a:tab pos="3940175" algn="l"/>
                  </a:tabLst>
                </a:pPr>
                <a:r>
                  <a:rPr lang="en-GB" dirty="0"/>
                  <a:t>Comparable apparent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sub>
                    </m:sSub>
                  </m:oMath>
                </a14:m>
                <a:r>
                  <a:rPr lang="en-GB" dirty="0"/>
                  <a:t> to </a:t>
                </a:r>
                <a:r>
                  <a:rPr lang="en-GB" dirty="0">
                    <a:solidFill>
                      <a:srgbClr val="0066FF"/>
                    </a:solidFill>
                  </a:rPr>
                  <a:t>2</a:t>
                </a:r>
                <a:r>
                  <a:rPr lang="en-GB" baseline="30000" dirty="0">
                    <a:solidFill>
                      <a:srgbClr val="0066FF"/>
                    </a:solidFill>
                  </a:rPr>
                  <a:t>+</a:t>
                </a:r>
                <a:r>
                  <a:rPr lang="en-GB" dirty="0"/>
                  <a:t> and </a:t>
                </a:r>
                <a:r>
                  <a:rPr lang="en-GB" dirty="0">
                    <a:solidFill>
                      <a:srgbClr val="FF0000"/>
                    </a:solidFill>
                  </a:rPr>
                  <a:t>4</a:t>
                </a:r>
                <a:r>
                  <a:rPr lang="en-GB" baseline="30000" dirty="0">
                    <a:solidFill>
                      <a:srgbClr val="FF0000"/>
                    </a:solidFill>
                  </a:rPr>
                  <a:t>+</a:t>
                </a:r>
                <a:r>
                  <a:rPr lang="en-GB" dirty="0"/>
                  <a:t> states in </a:t>
                </a:r>
                <a:r>
                  <a:rPr lang="en-GB" baseline="30000" dirty="0"/>
                  <a:t>182</a:t>
                </a:r>
                <a:r>
                  <a:rPr lang="en-GB" dirty="0"/>
                  <a:t>Pt </a:t>
                </a:r>
                <a:endParaRPr lang="sk-SK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57AC7314-2B14-99E2-9764-62699DCE598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215999" y="1080001"/>
                <a:ext cx="6867189" cy="1211508"/>
              </a:xfrm>
              <a:blipFill>
                <a:blip r:embed="rId4"/>
                <a:stretch>
                  <a:fillRect l="-1331" t="-40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DF85D150-D487-3E43-9D32-DA640551285A}"/>
              </a:ext>
            </a:extLst>
          </p:cNvPr>
          <p:cNvSpPr txBox="1"/>
          <p:nvPr/>
        </p:nvSpPr>
        <p:spPr>
          <a:xfrm>
            <a:off x="0" y="6487200"/>
            <a:ext cx="11800255" cy="3636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k-SK" sz="1600" dirty="0">
                <a:solidFill>
                  <a:schemeClr val="bg1"/>
                </a:solidFill>
                <a:ea typeface="Calibri"/>
                <a:cs typeface="Calibri"/>
              </a:rPr>
              <a:t>[1] P</a:t>
            </a:r>
            <a:r>
              <a:rPr lang="en-US" sz="1600" dirty="0">
                <a:solidFill>
                  <a:schemeClr val="bg1"/>
                </a:solidFill>
                <a:ea typeface="Calibri"/>
                <a:cs typeface="Calibri"/>
              </a:rPr>
              <a:t>. M. Davidson et al.</a:t>
            </a:r>
            <a:r>
              <a:rPr lang="sk-SK" sz="1600" dirty="0">
                <a:solidFill>
                  <a:schemeClr val="bg1"/>
                </a:solidFill>
                <a:ea typeface="Calibri"/>
                <a:cs typeface="Calibri"/>
              </a:rPr>
              <a:t>,</a:t>
            </a:r>
            <a:r>
              <a:rPr lang="en-US" sz="1600" dirty="0">
                <a:solidFill>
                  <a:schemeClr val="bg1"/>
                </a:solidFill>
                <a:ea typeface="Calibri"/>
                <a:cs typeface="Calibri"/>
              </a:rPr>
              <a:t> </a:t>
            </a:r>
            <a:r>
              <a:rPr lang="en-US" sz="1600" dirty="0" err="1">
                <a:solidFill>
                  <a:schemeClr val="bg1"/>
                </a:solidFill>
                <a:ea typeface="Calibri"/>
                <a:cs typeface="Calibri"/>
              </a:rPr>
              <a:t>Nucl</a:t>
            </a:r>
            <a:r>
              <a:rPr lang="en-US" sz="1600" dirty="0">
                <a:solidFill>
                  <a:schemeClr val="bg1"/>
                </a:solidFill>
                <a:ea typeface="Calibri"/>
                <a:cs typeface="Calibri"/>
              </a:rPr>
              <a:t>. Phys. A 657, 219 (1999)</a:t>
            </a:r>
            <a:endParaRPr lang="sk-SK" sz="1600" dirty="0">
              <a:solidFill>
                <a:schemeClr val="bg1"/>
              </a:solidFill>
              <a:ea typeface="Calibri"/>
              <a:cs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uľka 45">
                <a:extLst>
                  <a:ext uri="{FF2B5EF4-FFF2-40B4-BE49-F238E27FC236}">
                    <a16:creationId xmlns:a16="http://schemas.microsoft.com/office/drawing/2014/main" id="{52CD77D5-095B-54A9-4453-622398A06D74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7200000" y="1080000"/>
              <a:ext cx="4860000" cy="5128751"/>
            </p:xfrm>
            <a:graphic>
              <a:graphicData uri="http://schemas.openxmlformats.org/drawingml/2006/table">
                <a:tbl>
                  <a:tblPr firstRow="1" bandRow="1">
                    <a:effectLst/>
                    <a:tableStyleId>{5940675A-B579-460E-94D1-54222C63F5DA}</a:tableStyleId>
                  </a:tblPr>
                  <a:tblGrid>
                    <a:gridCol w="900000">
                      <a:extLst>
                        <a:ext uri="{9D8B030D-6E8A-4147-A177-3AD203B41FA5}">
                          <a16:colId xmlns:a16="http://schemas.microsoft.com/office/drawing/2014/main" val="3547938658"/>
                        </a:ext>
                      </a:extLst>
                    </a:gridCol>
                    <a:gridCol w="720000">
                      <a:extLst>
                        <a:ext uri="{9D8B030D-6E8A-4147-A177-3AD203B41FA5}">
                          <a16:colId xmlns:a16="http://schemas.microsoft.com/office/drawing/2014/main" val="622142256"/>
                        </a:ext>
                      </a:extLst>
                    </a:gridCol>
                    <a:gridCol w="1080000">
                      <a:extLst>
                        <a:ext uri="{9D8B030D-6E8A-4147-A177-3AD203B41FA5}">
                          <a16:colId xmlns:a16="http://schemas.microsoft.com/office/drawing/2014/main" val="414301314"/>
                        </a:ext>
                      </a:extLst>
                    </a:gridCol>
                    <a:gridCol w="1080000">
                      <a:extLst>
                        <a:ext uri="{9D8B030D-6E8A-4147-A177-3AD203B41FA5}">
                          <a16:colId xmlns:a16="http://schemas.microsoft.com/office/drawing/2014/main" val="412820600"/>
                        </a:ext>
                      </a:extLst>
                    </a:gridCol>
                    <a:gridCol w="1080000">
                      <a:extLst>
                        <a:ext uri="{9D8B030D-6E8A-4147-A177-3AD203B41FA5}">
                          <a16:colId xmlns:a16="http://schemas.microsoft.com/office/drawing/2014/main" val="1515335902"/>
                        </a:ext>
                      </a:extLst>
                    </a:gridCol>
                  </a:tblGrid>
                  <a:tr h="720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Level</a:t>
                          </a:r>
                        </a:p>
                        <a:p>
                          <a:pPr algn="ctr"/>
                          <a:r>
                            <a:rPr lang="en-GB" sz="19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[keV]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sk-SK" sz="1900" b="0" i="1" noProof="0" dirty="0" smtClean="0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  <m:r>
                                <a:rPr lang="en-GB" sz="1900" i="1" baseline="30000" noProof="0" dirty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oMath>
                          </a14:m>
                          <a:r>
                            <a:rPr lang="sk-SK" sz="1900" i="0" baseline="30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</a:t>
                          </a:r>
                          <a:r>
                            <a:rPr lang="sk-SK" sz="1900" i="0" baseline="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[1]</a:t>
                          </a:r>
                        </a:p>
                        <a:p>
                          <a:pPr algn="ctr"/>
                          <a:r>
                            <a:rPr lang="en-GB" sz="1900" i="0" baseline="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GB" sz="1900" i="1" noProof="0" dirty="0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  <m:r>
                                <a:rPr lang="en-GB" sz="1900" i="1" baseline="-25000" noProof="0" dirty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oMath>
                          </a14:m>
                          <a:r>
                            <a:rPr lang="en-GB" sz="1900" i="1" baseline="30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</a:t>
                          </a:r>
                          <a:endParaRPr lang="en-GB" sz="1900" baseline="0" noProof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  <a:p>
                          <a:pPr algn="ctr"/>
                          <a:r>
                            <a:rPr lang="en-GB" sz="19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[%]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log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GB" sz="1900" i="1" noProof="0" smtClean="0">
                                      <a:latin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900" b="0" i="1" noProof="0" smtClean="0">
                                      <a:latin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GB" sz="1900" b="0" i="1" noProof="0" smtClean="0">
                                      <a:latin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GB" sz="1900" b="0" i="1" noProof="0" smtClean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𝑡</m:t>
                              </m:r>
                            </m:oMath>
                          </a14:m>
                          <a:endParaRPr lang="en-GB" sz="1900" noProof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log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GB" sz="1900" i="1" noProof="0" smtClean="0">
                                      <a:latin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900" b="0" i="1" noProof="0" smtClean="0">
                                      <a:latin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GB" sz="1900" b="0" i="1" noProof="0" smtClean="0">
                                      <a:latin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GB" sz="1900" b="0" i="1" noProof="0" smtClean="0"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𝑡</m:t>
                              </m:r>
                            </m:oMath>
                          </a14:m>
                          <a:endParaRPr lang="en-GB" sz="1900" noProof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042943950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0066FF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154.9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GB" sz="1900" i="1" noProof="0" smtClean="0">
                                        <a:solidFill>
                                          <a:srgbClr val="0066FF"/>
                                        </a:solidFill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GB" sz="1900" b="0" i="1" noProof="0" smtClean="0">
                                        <a:solidFill>
                                          <a:srgbClr val="0066FF"/>
                                        </a:solidFill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2</m:t>
                                    </m:r>
                                  </m:e>
                                  <m:sub>
                                    <m:r>
                                      <a:rPr lang="en-GB" sz="1900" b="0" i="1" noProof="0" smtClean="0">
                                        <a:solidFill>
                                          <a:srgbClr val="0066FF"/>
                                        </a:solidFill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GB" sz="1900" b="0" i="1" noProof="0" smtClean="0">
                                        <a:solidFill>
                                          <a:srgbClr val="0066FF"/>
                                        </a:solidFill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+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GB" sz="1900" baseline="30000" noProof="0">
                            <a:solidFill>
                              <a:srgbClr val="0066FF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0066FF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10.9(21)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0066FF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6.09(10)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0066FF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8.18(10)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592627169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FF0000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419.5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GB" sz="1900" i="1" noProof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GB" sz="1900" b="0" i="1" noProof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4</m:t>
                                    </m:r>
                                  </m:e>
                                  <m:sub>
                                    <m:r>
                                      <a:rPr lang="en-GB" sz="1900" b="0" i="1" noProof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GB" sz="1900" b="0" i="1" noProof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+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GB" sz="1900" baseline="30000" noProof="0">
                            <a:solidFill>
                              <a:srgbClr val="FF0000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FF0000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7.2(10)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FF0000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6.20(7)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FF0000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8.26(7)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70150940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499.5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GB" sz="1900" i="1" noProof="0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GB" sz="1900" b="0" i="1" noProof="0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0</m:t>
                                    </m:r>
                                  </m:e>
                                  <m:sub>
                                    <m:r>
                                      <a:rPr lang="en-GB" sz="1900" b="0" i="1" noProof="0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en-GB" sz="1900" b="0" i="1" noProof="0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+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GB" sz="1900" baseline="0" noProof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1.58(30)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6.84(10)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8.89(10)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598342309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0066FF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667.5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GB" sz="1900" i="1" noProof="0" smtClean="0">
                                        <a:solidFill>
                                          <a:srgbClr val="0066FF"/>
                                        </a:solidFill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GB" sz="1900" b="0" i="1" noProof="0" smtClean="0">
                                        <a:solidFill>
                                          <a:srgbClr val="0066FF"/>
                                        </a:solidFill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2</m:t>
                                    </m:r>
                                  </m:e>
                                  <m:sub>
                                    <m:r>
                                      <a:rPr lang="en-GB" sz="1900" b="0" i="1" noProof="0" smtClean="0">
                                        <a:solidFill>
                                          <a:srgbClr val="0066FF"/>
                                        </a:solidFill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en-GB" sz="1900" b="0" i="1" noProof="0" smtClean="0">
                                        <a:solidFill>
                                          <a:srgbClr val="0066FF"/>
                                        </a:solidFill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+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GB" sz="1900" baseline="0" noProof="0">
                            <a:solidFill>
                              <a:srgbClr val="0066FF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0066FF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8.9(16)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0066FF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6.04(9)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0066FF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8.08(9)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257811311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774.8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GB" sz="1900" i="1" noProof="0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GB" sz="1900" b="0" i="1" noProof="0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6</m:t>
                                    </m:r>
                                  </m:e>
                                  <m:sub>
                                    <m:r>
                                      <a:rPr lang="en-GB" sz="1900" b="0" i="1" noProof="0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GB" sz="1900" b="0" i="1" noProof="0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+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GB" sz="1900" baseline="0" noProof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0.22(8)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7.61(20)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9.64(20)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694976526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0066FF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855.6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GB" sz="1900" i="1" noProof="0" smtClean="0">
                                        <a:solidFill>
                                          <a:srgbClr val="0066FF"/>
                                        </a:solidFill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GB" sz="1900" b="0" i="1" noProof="0" smtClean="0">
                                        <a:solidFill>
                                          <a:srgbClr val="0066FF"/>
                                        </a:solidFill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2</m:t>
                                    </m:r>
                                  </m:e>
                                  <m:sub>
                                    <m:r>
                                      <a:rPr lang="en-GB" sz="1900" b="0" i="1" noProof="0" smtClean="0">
                                        <a:solidFill>
                                          <a:srgbClr val="0066FF"/>
                                        </a:solidFill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3</m:t>
                                    </m:r>
                                  </m:sub>
                                  <m:sup>
                                    <m:r>
                                      <a:rPr lang="en-GB" sz="1900" b="0" i="1" noProof="0" smtClean="0">
                                        <a:solidFill>
                                          <a:srgbClr val="0066FF"/>
                                        </a:solidFill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+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GB" sz="1900" baseline="0" noProof="0">
                            <a:solidFill>
                              <a:srgbClr val="0066FF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0066FF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4.63(52)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0066FF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6.27(6)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0066FF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8.29(6)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808513289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942.2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GB" sz="1900" i="1" noProof="0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GB" sz="1900" b="0" i="1" noProof="0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(3</m:t>
                                    </m:r>
                                  </m:e>
                                  <m:sub>
                                    <m:r>
                                      <a:rPr lang="en-GB" sz="1900" b="0" i="1" noProof="0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GB" sz="1900" b="0" i="1" noProof="0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+</m:t>
                                    </m:r>
                                  </m:sup>
                                </m:sSubSup>
                                <m:r>
                                  <a:rPr lang="en-GB" sz="1900" b="0" i="1" noProof="0" smtClean="0">
                                    <a:latin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sz="1900" baseline="0" noProof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4.21(40)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6.29(4)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8.30(4)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76009523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FF0000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1033.5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900" b="0" i="1" noProof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(</m:t>
                                </m:r>
                                <m:sSubSup>
                                  <m:sSubSupPr>
                                    <m:ctrlPr>
                                      <a:rPr lang="en-GB" sz="1900" i="1" noProof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GB" sz="1900" b="0" i="1" noProof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4</m:t>
                                    </m:r>
                                  </m:e>
                                  <m:sub>
                                    <m:r>
                                      <a:rPr lang="en-GB" sz="1900" b="0" i="1" noProof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en-GB" sz="1900" b="0" i="1" noProof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+</m:t>
                                    </m:r>
                                  </m:sup>
                                </m:sSubSup>
                                <m:r>
                                  <a:rPr lang="en-GB" sz="1900" b="0" i="1" noProof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sz="1900" noProof="0">
                            <a:solidFill>
                              <a:srgbClr val="FF0000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FF0000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2.03(20)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FF0000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6.58(4)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FF0000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8.58(4)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169975854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0066FF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1181.4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900" b="0" i="1" noProof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GB" sz="1900" b="0" i="1" noProof="0" smtClean="0">
                                        <a:solidFill>
                                          <a:srgbClr val="0066FF"/>
                                        </a:solidFill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900" b="0" i="1" noProof="0" smtClean="0">
                                        <a:solidFill>
                                          <a:srgbClr val="0066FF"/>
                                        </a:solidFill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2</m:t>
                                    </m:r>
                                  </m:e>
                                  <m:sub>
                                    <m:r>
                                      <a:rPr lang="en-GB" sz="1900" b="0" i="1" noProof="0" smtClean="0">
                                        <a:solidFill>
                                          <a:srgbClr val="0066FF"/>
                                        </a:solidFill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4</m:t>
                                    </m:r>
                                  </m:sub>
                                </m:sSub>
                                <m:r>
                                  <a:rPr lang="en-GB" sz="1900" b="0" i="1" noProof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sz="1900" noProof="0">
                            <a:solidFill>
                              <a:srgbClr val="0066FF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0066FF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3.06(26)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0066FF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6.36(4)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0066FF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8.35(4)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234071883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FF0000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1239.5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GB" sz="1900" i="1" noProof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GB" sz="1900" b="0" i="1" noProof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4</m:t>
                                    </m:r>
                                  </m:e>
                                  <m:sub>
                                    <m:r>
                                      <a:rPr lang="en-GB" sz="1900" b="0" i="1" noProof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3</m:t>
                                    </m:r>
                                  </m:sub>
                                  <m:sup>
                                    <m:r>
                                      <a:rPr lang="en-GB" sz="1900" b="0" i="1" noProof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+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GB" sz="1900" baseline="30000" noProof="0">
                            <a:solidFill>
                              <a:srgbClr val="FF0000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FF0000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1.80(15)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FF0000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6.57(4)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FF0000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8.56(4)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595056536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1305.4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900" b="0" i="1" noProof="0" smtClean="0">
                                    <a:latin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(</m:t>
                                </m:r>
                                <m:sSubSup>
                                  <m:sSubSupPr>
                                    <m:ctrlPr>
                                      <a:rPr lang="en-GB" sz="1900" i="1" noProof="0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GB" sz="1900" b="0" i="1" noProof="0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5</m:t>
                                    </m:r>
                                  </m:e>
                                  <m:sub>
                                    <m:r>
                                      <a:rPr lang="en-GB" sz="1900" b="0" i="1" noProof="0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GB" sz="1900" b="0" i="1" noProof="0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+</m:t>
                                    </m:r>
                                  </m:sup>
                                </m:sSubSup>
                                <m:r>
                                  <a:rPr lang="en-GB" sz="1900" b="0" i="1" noProof="0" smtClean="0">
                                    <a:latin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sz="1900" baseline="30000" noProof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0.37(6)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7.24(8)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9.22(8)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868097913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0066FF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1311.0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GB" sz="1900" i="1" noProof="0" smtClean="0">
                                        <a:solidFill>
                                          <a:srgbClr val="0066FF"/>
                                        </a:solidFill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GB" sz="1900" b="0" i="1" noProof="0" smtClean="0">
                                        <a:solidFill>
                                          <a:srgbClr val="0066FF"/>
                                        </a:solidFill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2</m:t>
                                    </m:r>
                                  </m:e>
                                  <m:sub>
                                    <m:r>
                                      <a:rPr lang="en-GB" sz="1900" b="0" i="1" noProof="0" smtClean="0">
                                        <a:solidFill>
                                          <a:srgbClr val="0066FF"/>
                                        </a:solidFill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5</m:t>
                                    </m:r>
                                  </m:sub>
                                  <m:sup>
                                    <m:r>
                                      <a:rPr lang="en-GB" sz="1900" b="0" i="1" noProof="0" smtClean="0">
                                        <a:solidFill>
                                          <a:srgbClr val="0066FF"/>
                                        </a:solidFill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+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GB" sz="1900" baseline="30000" noProof="0">
                            <a:solidFill>
                              <a:srgbClr val="0066FF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0066FF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2.88(20)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0066FF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6.35(3)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0066FF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8.32(3)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26869328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uľka 45">
                <a:extLst>
                  <a:ext uri="{FF2B5EF4-FFF2-40B4-BE49-F238E27FC236}">
                    <a16:creationId xmlns:a16="http://schemas.microsoft.com/office/drawing/2014/main" id="{52CD77D5-095B-54A9-4453-622398A06D74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7200000" y="1080000"/>
              <a:ext cx="4860000" cy="5128751"/>
            </p:xfrm>
            <a:graphic>
              <a:graphicData uri="http://schemas.openxmlformats.org/drawingml/2006/table">
                <a:tbl>
                  <a:tblPr firstRow="1" bandRow="1">
                    <a:effectLst/>
                    <a:tableStyleId>{5940675A-B579-460E-94D1-54222C63F5DA}</a:tableStyleId>
                  </a:tblPr>
                  <a:tblGrid>
                    <a:gridCol w="900000">
                      <a:extLst>
                        <a:ext uri="{9D8B030D-6E8A-4147-A177-3AD203B41FA5}">
                          <a16:colId xmlns:a16="http://schemas.microsoft.com/office/drawing/2014/main" val="3547938658"/>
                        </a:ext>
                      </a:extLst>
                    </a:gridCol>
                    <a:gridCol w="720000">
                      <a:extLst>
                        <a:ext uri="{9D8B030D-6E8A-4147-A177-3AD203B41FA5}">
                          <a16:colId xmlns:a16="http://schemas.microsoft.com/office/drawing/2014/main" val="622142256"/>
                        </a:ext>
                      </a:extLst>
                    </a:gridCol>
                    <a:gridCol w="1080000">
                      <a:extLst>
                        <a:ext uri="{9D8B030D-6E8A-4147-A177-3AD203B41FA5}">
                          <a16:colId xmlns:a16="http://schemas.microsoft.com/office/drawing/2014/main" val="414301314"/>
                        </a:ext>
                      </a:extLst>
                    </a:gridCol>
                    <a:gridCol w="1080000">
                      <a:extLst>
                        <a:ext uri="{9D8B030D-6E8A-4147-A177-3AD203B41FA5}">
                          <a16:colId xmlns:a16="http://schemas.microsoft.com/office/drawing/2014/main" val="412820600"/>
                        </a:ext>
                      </a:extLst>
                    </a:gridCol>
                    <a:gridCol w="1080000">
                      <a:extLst>
                        <a:ext uri="{9D8B030D-6E8A-4147-A177-3AD203B41FA5}">
                          <a16:colId xmlns:a16="http://schemas.microsoft.com/office/drawing/2014/main" val="1515335902"/>
                        </a:ext>
                      </a:extLst>
                    </a:gridCol>
                  </a:tblGrid>
                  <a:tr h="720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Level</a:t>
                          </a:r>
                        </a:p>
                        <a:p>
                          <a:pPr algn="ctr"/>
                          <a:r>
                            <a:rPr lang="en-GB" sz="19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[keV]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25424" t="-2542" r="-453390" b="-6288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mpd="sng">
                          <a:noFill/>
                        </a:lnL>
                        <a:lnR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50282" t="-2542" r="-202260" b="-6288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mpd="sng">
                          <a:noFill/>
                        </a:lnL>
                        <a:lnR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48876" t="-2542" r="-101124" b="-6288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mpd="sng">
                          <a:noFill/>
                        </a:lnL>
                        <a:lnR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350847" t="-2542" r="-1695" b="-62881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42943950"/>
                      </a:ext>
                    </a:extLst>
                  </a:tr>
                  <a:tr h="36721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0066FF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154.9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25424" t="-201667" r="-453390" b="-113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0066FF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10.9(21)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0066FF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6.09(10)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0066FF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8.18(10)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592627169"/>
                      </a:ext>
                    </a:extLst>
                  </a:tr>
                  <a:tr h="36721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FF0000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419.5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25424" t="-296721" r="-453390" b="-10180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FF0000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7.2(10)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FF0000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6.20(7)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FF0000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8.26(7)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70150940"/>
                      </a:ext>
                    </a:extLst>
                  </a:tr>
                  <a:tr h="36721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499.5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25424" t="-403333" r="-453390" b="-9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1.58(30)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6.84(10)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8.89(10)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598342309"/>
                      </a:ext>
                    </a:extLst>
                  </a:tr>
                  <a:tr h="36721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0066FF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667.5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25424" t="-503333" r="-453390" b="-8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0066FF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8.9(16)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0066FF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6.04(9)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0066FF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8.08(9)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257811311"/>
                      </a:ext>
                    </a:extLst>
                  </a:tr>
                  <a:tr h="36721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774.8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25424" t="-593443" r="-453390" b="-7213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0.22(8)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7.61(20)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9.64(20)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694976526"/>
                      </a:ext>
                    </a:extLst>
                  </a:tr>
                  <a:tr h="36721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0066FF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855.6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25424" t="-705000" r="-453390" b="-6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0066FF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4.63(52)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0066FF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6.27(6)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0066FF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8.29(6)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808513289"/>
                      </a:ext>
                    </a:extLst>
                  </a:tr>
                  <a:tr h="36721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942.2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25424" t="-805000" r="-453390" b="-5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4.21(40)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6.29(4)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8.30(4)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76009523"/>
                      </a:ext>
                    </a:extLst>
                  </a:tr>
                  <a:tr h="36721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FF0000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1033.5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25424" t="-905000" r="-453390" b="-4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FF0000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2.03(20)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FF0000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6.58(4)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FF0000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8.58(4)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169975854"/>
                      </a:ext>
                    </a:extLst>
                  </a:tr>
                  <a:tr h="36721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0066FF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1181.4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25424" t="-988525" r="-453390" b="-3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0066FF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3.06(26)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0066FF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6.36(4)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0066FF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8.35(4)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234071883"/>
                      </a:ext>
                    </a:extLst>
                  </a:tr>
                  <a:tr h="36721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FF0000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1239.5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25424" t="-1106667" r="-453390" b="-23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FF0000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1.80(15)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FF0000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6.57(4)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FF0000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8.56(4)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595056536"/>
                      </a:ext>
                    </a:extLst>
                  </a:tr>
                  <a:tr h="36721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1305.4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25424" t="-1206667" r="-453390" b="-13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0.37(6)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7.24(8)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9.22(8)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868097913"/>
                      </a:ext>
                    </a:extLst>
                  </a:tr>
                  <a:tr h="36937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0066FF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1311.0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25424" t="-1285246" r="-453390" b="-295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0066FF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2.88(20)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0066FF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6.35(3)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900" noProof="0">
                              <a:solidFill>
                                <a:srgbClr val="0066FF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8.32(3)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26869328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78EDB3FA-8B40-938F-A1E7-0D80AD1E43EB}"/>
              </a:ext>
            </a:extLst>
          </p:cNvPr>
          <p:cNvSpPr txBox="1"/>
          <p:nvPr/>
        </p:nvSpPr>
        <p:spPr>
          <a:xfrm>
            <a:off x="105654" y="5222576"/>
            <a:ext cx="2052000" cy="987504"/>
          </a:xfrm>
          <a:prstGeom prst="roundRect">
            <a:avLst/>
          </a:prstGeom>
          <a:ln w="38100">
            <a:solidFill>
              <a:srgbClr val="0066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600"/>
              <a:t>3</a:t>
            </a:r>
            <a:r>
              <a:rPr lang="en-GB" sz="2600" baseline="30000"/>
              <a:t>+</a:t>
            </a:r>
            <a:r>
              <a:rPr lang="en-GB" sz="2600"/>
              <a:t> ground state in </a:t>
            </a:r>
            <a:r>
              <a:rPr lang="en-GB" sz="2600" baseline="30000"/>
              <a:t>182</a:t>
            </a:r>
            <a:r>
              <a:rPr lang="en-GB" sz="2600"/>
              <a:t>Au</a:t>
            </a:r>
            <a:endParaRPr lang="sk-SK" sz="26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BA4158-CE6B-DCE3-7B67-C049088D97DE}"/>
              </a:ext>
            </a:extLst>
          </p:cNvPr>
          <p:cNvSpPr txBox="1"/>
          <p:nvPr/>
        </p:nvSpPr>
        <p:spPr>
          <a:xfrm>
            <a:off x="2291725" y="5222576"/>
            <a:ext cx="2124000" cy="987504"/>
          </a:xfrm>
          <a:prstGeom prst="roundRect">
            <a:avLst/>
          </a:prstGeom>
          <a:ln w="38100">
            <a:solidFill>
              <a:srgbClr val="0066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600"/>
              <a:t>New isomeric state in </a:t>
            </a:r>
            <a:r>
              <a:rPr lang="en-GB" sz="2600" baseline="30000"/>
              <a:t>182</a:t>
            </a:r>
            <a:r>
              <a:rPr lang="en-GB" sz="2600"/>
              <a:t>Au</a:t>
            </a:r>
            <a:endParaRPr lang="sk-SK" sz="26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8EE5BA-D91C-ECF4-16FE-597963B44B45}"/>
              </a:ext>
            </a:extLst>
          </p:cNvPr>
          <p:cNvSpPr txBox="1"/>
          <p:nvPr/>
        </p:nvSpPr>
        <p:spPr>
          <a:xfrm>
            <a:off x="4549797" y="5222576"/>
            <a:ext cx="2268000" cy="987504"/>
          </a:xfrm>
          <a:prstGeom prst="roundRect">
            <a:avLst/>
          </a:prstGeom>
          <a:ln w="38100">
            <a:solidFill>
              <a:srgbClr val="0066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600"/>
              <a:t>Pandemonium effect</a:t>
            </a:r>
            <a:endParaRPr lang="sk-SK" sz="26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5">
                <a:extLst>
                  <a:ext uri="{FF2B5EF4-FFF2-40B4-BE49-F238E27FC236}">
                    <a16:creationId xmlns:a16="http://schemas.microsoft.com/office/drawing/2014/main" id="{7E1B0AE4-DB0B-AEA5-AC87-CE5ED6BA0B5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5998" y="2095915"/>
                <a:ext cx="6867189" cy="236139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1">
                      <a:lumMod val="40000"/>
                      <a:lumOff val="60000"/>
                    </a:schemeClr>
                  </a:buClr>
                  <a:buFont typeface="Wingdings" panose="05000000000000000000" pitchFamily="2" charset="2"/>
                  <a:buChar char="§"/>
                  <a:defRPr sz="28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Font typeface="Arial" panose="020B0604020202020204" pitchFamily="34" charset="0"/>
                  <a:buChar char="•"/>
                  <a:defRPr sz="26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chemeClr val="accent1">
                      <a:lumMod val="40000"/>
                      <a:lumOff val="60000"/>
                    </a:schemeClr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chemeClr val="accent1">
                      <a:lumMod val="40000"/>
                      <a:lumOff val="60000"/>
                    </a:schemeClr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>
                    <a:schemeClr val="accent1">
                      <a:lumMod val="60000"/>
                      <a:lumOff val="40000"/>
                    </a:schemeClr>
                  </a:buClr>
                  <a:tabLst>
                    <a:tab pos="3940175" algn="l"/>
                  </a:tabLst>
                </a:pPr>
                <a:r>
                  <a:rPr lang="en-GB" sz="2600" dirty="0"/>
                  <a:t>Current spin assignment for </a:t>
                </a:r>
                <a:r>
                  <a:rPr lang="en-GB" sz="2600" baseline="30000" dirty="0"/>
                  <a:t>182</a:t>
                </a:r>
                <a:r>
                  <a:rPr lang="en-GB" sz="2600" dirty="0"/>
                  <a:t>Au </a:t>
                </a:r>
                <a:r>
                  <a:rPr lang="en-GB" sz="2600" dirty="0" err="1"/>
                  <a:t>g.s.</a:t>
                </a:r>
                <a:r>
                  <a:rPr lang="en-GB" sz="2600" dirty="0"/>
                  <a:t> is (2</a:t>
                </a:r>
                <a:r>
                  <a:rPr lang="en-GB" sz="2600" baseline="30000" dirty="0"/>
                  <a:t>+</a:t>
                </a:r>
                <a:r>
                  <a:rPr lang="en-GB" sz="2600" dirty="0"/>
                  <a:t>)</a:t>
                </a:r>
                <a:r>
                  <a:rPr lang="sk-SK" sz="2600" dirty="0"/>
                  <a:t>       </a:t>
                </a:r>
                <a:r>
                  <a:rPr lang="sk-SK" sz="1600" dirty="0"/>
                  <a:t>[</a:t>
                </a:r>
                <a:r>
                  <a:rPr lang="sk-SK" sz="1600" dirty="0">
                    <a:ea typeface="Calibri"/>
                    <a:cs typeface="Calibri"/>
                  </a:rPr>
                  <a:t>R. D. Harding et al., Phys. Rev. C 102, 024312 (2020)</a:t>
                </a:r>
                <a:r>
                  <a:rPr lang="sk-SK" sz="1600" dirty="0"/>
                  <a:t>]</a:t>
                </a:r>
                <a:endParaRPr lang="en-GB" sz="1600" dirty="0"/>
              </a:p>
              <a:p>
                <a:pPr lvl="1"/>
                <a:r>
                  <a:rPr lang="en-GB" sz="2400" dirty="0"/>
                  <a:t>Allowed </a:t>
                </a:r>
                <a14:m>
                  <m:oMath xmlns:m="http://schemas.openxmlformats.org/officeDocument/2006/math">
                    <m:r>
                      <a:rPr lang="en-GB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GB" sz="2400" dirty="0"/>
                  <a:t> decay to 2</a:t>
                </a:r>
                <a:r>
                  <a:rPr lang="en-GB" sz="2400" baseline="30000" dirty="0"/>
                  <a:t>+</a:t>
                </a:r>
                <a:r>
                  <a:rPr lang="en-GB" sz="2400" dirty="0"/>
                  <a:t> states</a:t>
                </a:r>
              </a:p>
              <a:p>
                <a:pPr lvl="1"/>
                <a:r>
                  <a:rPr lang="en-GB" sz="2400" dirty="0"/>
                  <a:t>Second forbidden non-unique </a:t>
                </a:r>
                <a14:m>
                  <m:oMath xmlns:m="http://schemas.openxmlformats.org/officeDocument/2006/math">
                    <m:r>
                      <a:rPr lang="en-GB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GB" sz="2400" dirty="0"/>
                  <a:t> decay to 4</a:t>
                </a:r>
                <a:r>
                  <a:rPr lang="en-GB" sz="2400" baseline="30000" dirty="0"/>
                  <a:t>+</a:t>
                </a:r>
                <a:r>
                  <a:rPr lang="en-GB" sz="2400" dirty="0"/>
                  <a:t> states – log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GB" sz="240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240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&gt;11</m:t>
                    </m:r>
                  </m:oMath>
                </a14:m>
                <a:r>
                  <a:rPr lang="sk-SK" sz="2400" dirty="0"/>
                  <a:t>                                                </a:t>
                </a:r>
                <a:r>
                  <a:rPr lang="sk-SK" sz="1600" dirty="0"/>
                  <a:t>[</a:t>
                </a:r>
                <a:r>
                  <a:rPr lang="en-GB" sz="1600" dirty="0"/>
                  <a:t>S. </a:t>
                </a:r>
                <a:r>
                  <a:rPr lang="en-GB" sz="1600" dirty="0" err="1"/>
                  <a:t>Turkat</a:t>
                </a:r>
                <a:r>
                  <a:rPr lang="en-GB" sz="1600" dirty="0"/>
                  <a:t> et al., At. Data. </a:t>
                </a:r>
                <a:r>
                  <a:rPr lang="en-GB" sz="1600" dirty="0" err="1"/>
                  <a:t>Nucl</a:t>
                </a:r>
                <a:r>
                  <a:rPr lang="en-GB" sz="1600" dirty="0"/>
                  <a:t>. Data Tables 152, 101584 (2023)</a:t>
                </a:r>
                <a:r>
                  <a:rPr lang="sk-SK" sz="1600" dirty="0"/>
                  <a:t>]</a:t>
                </a:r>
                <a:endParaRPr lang="en-GB" sz="1600" dirty="0"/>
              </a:p>
            </p:txBody>
          </p:sp>
        </mc:Choice>
        <mc:Fallback xmlns="">
          <p:sp>
            <p:nvSpPr>
              <p:cNvPr id="12" name="Content Placeholder 5">
                <a:extLst>
                  <a:ext uri="{FF2B5EF4-FFF2-40B4-BE49-F238E27FC236}">
                    <a16:creationId xmlns:a16="http://schemas.microsoft.com/office/drawing/2014/main" id="{7E1B0AE4-DB0B-AEA5-AC87-CE5ED6BA0B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98" y="2095915"/>
                <a:ext cx="6867189" cy="2361393"/>
              </a:xfrm>
              <a:prstGeom prst="rect">
                <a:avLst/>
              </a:prstGeom>
              <a:blipFill>
                <a:blip r:embed="rId9"/>
                <a:stretch>
                  <a:fillRect l="-1331" t="-20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DB97E88E-A031-79D9-C575-DDE5334F92E2}"/>
              </a:ext>
            </a:extLst>
          </p:cNvPr>
          <p:cNvSpPr txBox="1">
            <a:spLocks/>
          </p:cNvSpPr>
          <p:nvPr/>
        </p:nvSpPr>
        <p:spPr>
          <a:xfrm>
            <a:off x="215997" y="4457308"/>
            <a:ext cx="6867189" cy="710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>
                  <a:lumMod val="40000"/>
                  <a:lumOff val="60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>
                  <a:lumMod val="40000"/>
                  <a:lumOff val="60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1">
                  <a:lumMod val="60000"/>
                  <a:lumOff val="40000"/>
                </a:schemeClr>
              </a:buClr>
            </a:pPr>
            <a:r>
              <a:rPr lang="en-GB"/>
              <a:t>Possible </a:t>
            </a:r>
            <a:r>
              <a:rPr lang="en-GB" sz="2600"/>
              <a:t>explanations</a:t>
            </a:r>
            <a:r>
              <a:rPr lang="en-GB"/>
              <a:t>: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033D1DA1-F5C0-D1A3-D7A3-70D639657992}"/>
              </a:ext>
            </a:extLst>
          </p:cNvPr>
          <p:cNvGrpSpPr/>
          <p:nvPr/>
        </p:nvGrpSpPr>
        <p:grpSpPr>
          <a:xfrm>
            <a:off x="4338000" y="1489435"/>
            <a:ext cx="2970000" cy="4550003"/>
            <a:chOff x="4338000" y="1489435"/>
            <a:chExt cx="2970000" cy="4550003"/>
          </a:xfrm>
        </p:grpSpPr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20E0611E-4B92-9DFE-2F80-FA4FE9789DD2}"/>
                </a:ext>
              </a:extLst>
            </p:cNvPr>
            <p:cNvCxnSpPr/>
            <p:nvPr/>
          </p:nvCxnSpPr>
          <p:spPr>
            <a:xfrm>
              <a:off x="7020000" y="1998482"/>
              <a:ext cx="288000" cy="0"/>
            </a:xfrm>
            <a:prstGeom prst="straightConnector1">
              <a:avLst/>
            </a:prstGeom>
            <a:ln w="38100">
              <a:solidFill>
                <a:srgbClr val="0066FF"/>
              </a:solidFill>
              <a:headEnd w="lg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9E5862B3-4176-DEE3-1927-44D8C7BDFB7B}"/>
                </a:ext>
              </a:extLst>
            </p:cNvPr>
            <p:cNvCxnSpPr/>
            <p:nvPr/>
          </p:nvCxnSpPr>
          <p:spPr>
            <a:xfrm>
              <a:off x="7020000" y="3102989"/>
              <a:ext cx="288000" cy="0"/>
            </a:xfrm>
            <a:prstGeom prst="straightConnector1">
              <a:avLst/>
            </a:prstGeom>
            <a:ln w="38100">
              <a:solidFill>
                <a:srgbClr val="0066FF"/>
              </a:solidFill>
              <a:headEnd w="lg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15B9E2BD-A855-77B5-B684-53E3B86C1B67}"/>
                </a:ext>
              </a:extLst>
            </p:cNvPr>
            <p:cNvCxnSpPr/>
            <p:nvPr/>
          </p:nvCxnSpPr>
          <p:spPr>
            <a:xfrm>
              <a:off x="7020000" y="3830424"/>
              <a:ext cx="288000" cy="0"/>
            </a:xfrm>
            <a:prstGeom prst="straightConnector1">
              <a:avLst/>
            </a:prstGeom>
            <a:ln w="38100">
              <a:solidFill>
                <a:srgbClr val="0066FF"/>
              </a:solidFill>
              <a:headEnd w="lg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E366C00F-3112-283F-119F-5B8EB1438DEB}"/>
                </a:ext>
              </a:extLst>
            </p:cNvPr>
            <p:cNvCxnSpPr/>
            <p:nvPr/>
          </p:nvCxnSpPr>
          <p:spPr>
            <a:xfrm>
              <a:off x="7020000" y="4944359"/>
              <a:ext cx="288000" cy="0"/>
            </a:xfrm>
            <a:prstGeom prst="straightConnector1">
              <a:avLst/>
            </a:prstGeom>
            <a:ln w="38100">
              <a:solidFill>
                <a:srgbClr val="0066FF"/>
              </a:solidFill>
              <a:headEnd w="lg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2A1F6ADA-D85B-5E65-7872-568D5F854C20}"/>
                </a:ext>
              </a:extLst>
            </p:cNvPr>
            <p:cNvCxnSpPr/>
            <p:nvPr/>
          </p:nvCxnSpPr>
          <p:spPr>
            <a:xfrm>
              <a:off x="7020000" y="6039438"/>
              <a:ext cx="288000" cy="0"/>
            </a:xfrm>
            <a:prstGeom prst="straightConnector1">
              <a:avLst/>
            </a:prstGeom>
            <a:ln w="38100">
              <a:solidFill>
                <a:srgbClr val="0066FF"/>
              </a:solidFill>
              <a:headEnd w="lg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94FDDF21-97A9-5AAE-985A-9E70656050C7}"/>
                </a:ext>
              </a:extLst>
            </p:cNvPr>
            <p:cNvCxnSpPr>
              <a:cxnSpLocks/>
            </p:cNvCxnSpPr>
            <p:nvPr/>
          </p:nvCxnSpPr>
          <p:spPr>
            <a:xfrm>
              <a:off x="4338000" y="1489435"/>
              <a:ext cx="0" cy="216000"/>
            </a:xfrm>
            <a:prstGeom prst="line">
              <a:avLst/>
            </a:prstGeom>
            <a:ln w="38100">
              <a:solidFill>
                <a:srgbClr val="0066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5AF821ED-9AF6-9515-3DB1-5D86B5A6AAB8}"/>
                </a:ext>
              </a:extLst>
            </p:cNvPr>
            <p:cNvCxnSpPr>
              <a:cxnSpLocks/>
            </p:cNvCxnSpPr>
            <p:nvPr/>
          </p:nvCxnSpPr>
          <p:spPr>
            <a:xfrm>
              <a:off x="4338000" y="1705435"/>
              <a:ext cx="2682000" cy="0"/>
            </a:xfrm>
            <a:prstGeom prst="line">
              <a:avLst/>
            </a:prstGeom>
            <a:ln w="38100" cap="rnd">
              <a:solidFill>
                <a:srgbClr val="0066FF"/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D2FFD1A-5919-2075-C479-F42A8DEC9264}"/>
                </a:ext>
              </a:extLst>
            </p:cNvPr>
            <p:cNvCxnSpPr>
              <a:cxnSpLocks/>
            </p:cNvCxnSpPr>
            <p:nvPr/>
          </p:nvCxnSpPr>
          <p:spPr>
            <a:xfrm>
              <a:off x="7020000" y="1705024"/>
              <a:ext cx="0" cy="4330800"/>
            </a:xfrm>
            <a:prstGeom prst="line">
              <a:avLst/>
            </a:prstGeom>
            <a:ln w="38100" cap="rnd">
              <a:solidFill>
                <a:srgbClr val="0066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02751EDA-5974-E0E2-DCDF-8D0604DF399B}"/>
              </a:ext>
            </a:extLst>
          </p:cNvPr>
          <p:cNvGrpSpPr/>
          <p:nvPr/>
        </p:nvGrpSpPr>
        <p:grpSpPr>
          <a:xfrm>
            <a:off x="5271797" y="1489024"/>
            <a:ext cx="2036203" cy="3798108"/>
            <a:chOff x="5271797" y="1489024"/>
            <a:chExt cx="2036203" cy="3798108"/>
          </a:xfrm>
        </p:grpSpPr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BF8DD044-12DB-B143-9418-5E7431249072}"/>
                </a:ext>
              </a:extLst>
            </p:cNvPr>
            <p:cNvCxnSpPr/>
            <p:nvPr/>
          </p:nvCxnSpPr>
          <p:spPr>
            <a:xfrm>
              <a:off x="6912000" y="2362857"/>
              <a:ext cx="39600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w="lg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BD5216C8-F934-D6C9-9F7B-E3848635E9BF}"/>
                </a:ext>
              </a:extLst>
            </p:cNvPr>
            <p:cNvCxnSpPr/>
            <p:nvPr/>
          </p:nvCxnSpPr>
          <p:spPr>
            <a:xfrm>
              <a:off x="6912000" y="4551875"/>
              <a:ext cx="39600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w="lg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F0D4A900-4DD4-3BCE-364D-04B3AB67E9D2}"/>
                </a:ext>
              </a:extLst>
            </p:cNvPr>
            <p:cNvCxnSpPr/>
            <p:nvPr/>
          </p:nvCxnSpPr>
          <p:spPr>
            <a:xfrm>
              <a:off x="6912000" y="5287132"/>
              <a:ext cx="39600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w="lg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CE9BDE99-9A91-2B97-5A9D-6C2595236624}"/>
                </a:ext>
              </a:extLst>
            </p:cNvPr>
            <p:cNvCxnSpPr>
              <a:cxnSpLocks/>
            </p:cNvCxnSpPr>
            <p:nvPr/>
          </p:nvCxnSpPr>
          <p:spPr>
            <a:xfrm>
              <a:off x="6912000" y="1814400"/>
              <a:ext cx="0" cy="3472732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BB6CFFA5-CCE8-4C4D-A8F3-8CC58405BA8A}"/>
                </a:ext>
              </a:extLst>
            </p:cNvPr>
            <p:cNvCxnSpPr>
              <a:cxnSpLocks/>
            </p:cNvCxnSpPr>
            <p:nvPr/>
          </p:nvCxnSpPr>
          <p:spPr>
            <a:xfrm>
              <a:off x="5271797" y="1814400"/>
              <a:ext cx="1640203" cy="0"/>
            </a:xfrm>
            <a:prstGeom prst="line">
              <a:avLst/>
            </a:prstGeom>
            <a:ln w="38100" cap="rnd">
              <a:solidFill>
                <a:srgbClr val="FF0000"/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455B6731-E237-1E23-C6F2-F18706DD19CD}"/>
                </a:ext>
              </a:extLst>
            </p:cNvPr>
            <p:cNvCxnSpPr>
              <a:cxnSpLocks/>
            </p:cNvCxnSpPr>
            <p:nvPr/>
          </p:nvCxnSpPr>
          <p:spPr>
            <a:xfrm>
              <a:off x="5271797" y="1489024"/>
              <a:ext cx="0" cy="32537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F9A6F7F7-4A42-6500-972B-2B7602B2F49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038600" y="6486523"/>
            <a:ext cx="4114800" cy="365125"/>
          </a:xfrm>
        </p:spPr>
        <p:txBody>
          <a:bodyPr/>
          <a:lstStyle/>
          <a:p>
            <a:r>
              <a:rPr lang="sk-SK"/>
              <a:t>Jozef Mišt ● Zakopane 2026</a:t>
            </a:r>
            <a:endParaRPr lang="sk-SK" dirty="0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6DD79D4D-019E-4744-405B-7776FD005AA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0A513DC-FA64-4743-9DBE-EE79BE9DB539}" type="slidenum">
              <a:rPr lang="sk-SK" smtClean="0"/>
              <a:pPr/>
              <a:t>10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24419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6" grpId="0" build="p"/>
      <p:bldP spid="11" grpId="0"/>
      <p:bldP spid="4" grpId="0" animBg="1"/>
      <p:bldP spid="5" grpId="0" animBg="1"/>
      <p:bldP spid="8" grpId="0" animBg="1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5772815C-A647-A14F-E91C-DAA9978B3D54}"/>
              </a:ext>
            </a:extLst>
          </p:cNvPr>
          <p:cNvPicPr>
            <a:picLocks noGrp="1" noChangeAspect="1"/>
          </p:cNvPicPr>
          <p:nvPr>
            <p:ph sz="half" idx="14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4238" y="1534529"/>
            <a:ext cx="5627700" cy="33650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82ADF51-C41F-DAE4-AD7A-811408415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I=3 ground state of </a:t>
            </a:r>
            <a:r>
              <a:rPr lang="en-GB" baseline="30000"/>
              <a:t>182</a:t>
            </a:r>
            <a:r>
              <a:rPr lang="en-GB"/>
              <a:t>Au?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9B8DD26-C920-7172-A007-AFADEA1FD787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215999" y="1080001"/>
                <a:ext cx="5991163" cy="1133810"/>
              </a:xfrm>
            </p:spPr>
            <p:txBody>
              <a:bodyPr>
                <a:normAutofit/>
              </a:bodyPr>
              <a:lstStyle/>
              <a:p>
                <a:r>
                  <a:rPr lang="en-GB" dirty="0"/>
                  <a:t>Would lead to allowed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GB" dirty="0"/>
                  <a:t> decay into both the 2</a:t>
                </a:r>
                <a:r>
                  <a:rPr lang="en-GB" baseline="30000" dirty="0"/>
                  <a:t>+</a:t>
                </a:r>
                <a:r>
                  <a:rPr lang="en-GB" dirty="0"/>
                  <a:t> and 4</a:t>
                </a:r>
                <a:r>
                  <a:rPr lang="en-GB" baseline="30000" dirty="0"/>
                  <a:t>+</a:t>
                </a:r>
                <a:r>
                  <a:rPr lang="en-GB" dirty="0"/>
                  <a:t> states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9B8DD26-C920-7172-A007-AFADEA1FD78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215999" y="1080001"/>
                <a:ext cx="5991163" cy="1133810"/>
              </a:xfrm>
              <a:blipFill>
                <a:blip r:embed="rId4"/>
                <a:stretch>
                  <a:fillRect l="-1526" t="-4301" r="-9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EBF0710C-B17C-06E3-E59B-552FC7029F65}"/>
              </a:ext>
            </a:extLst>
          </p:cNvPr>
          <p:cNvSpPr txBox="1"/>
          <p:nvPr/>
        </p:nvSpPr>
        <p:spPr>
          <a:xfrm>
            <a:off x="6910831" y="4927686"/>
            <a:ext cx="44666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1600" dirty="0">
                <a:ea typeface="Calibri"/>
                <a:cs typeface="Calibri"/>
              </a:rPr>
              <a:t>R. D. Harding et al., Phys. Rev. C 102, 024312 (2020)</a:t>
            </a:r>
            <a:endParaRPr lang="sk-SK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2AFF0D58-41F3-3CE6-DD9E-F573A8BD7DD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5999" y="2106891"/>
                <a:ext cx="5991163" cy="175544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1">
                      <a:lumMod val="40000"/>
                      <a:lumOff val="60000"/>
                    </a:schemeClr>
                  </a:buClr>
                  <a:buFont typeface="Wingdings" panose="05000000000000000000" pitchFamily="2" charset="2"/>
                  <a:buChar char="§"/>
                  <a:defRPr sz="28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Font typeface="Arial" panose="020B0604020202020204" pitchFamily="34" charset="0"/>
                  <a:buChar char="•"/>
                  <a:defRPr sz="26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chemeClr val="accent1">
                      <a:lumMod val="40000"/>
                      <a:lumOff val="60000"/>
                    </a:schemeClr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chemeClr val="accent1">
                      <a:lumMod val="40000"/>
                      <a:lumOff val="60000"/>
                    </a:schemeClr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>
                    <a:schemeClr val="accent1">
                      <a:lumMod val="60000"/>
                      <a:lumOff val="40000"/>
                    </a:schemeClr>
                  </a:buClr>
                </a:pPr>
                <a:r>
                  <a:rPr lang="en-GB" sz="2600" dirty="0"/>
                  <a:t>The first spin assignment for </a:t>
                </a:r>
                <a:r>
                  <a:rPr lang="en-GB" sz="2600" baseline="30000" dirty="0"/>
                  <a:t>182</a:t>
                </a:r>
                <a:r>
                  <a:rPr lang="en-GB" sz="2600" dirty="0"/>
                  <a:t>Au </a:t>
                </a:r>
                <a:r>
                  <a:rPr lang="en-GB" sz="2600" dirty="0" err="1"/>
                  <a:t>g.s.</a:t>
                </a:r>
                <a:r>
                  <a:rPr lang="en-GB" sz="2600" dirty="0"/>
                  <a:t> was </a:t>
                </a:r>
                <a14:m>
                  <m:oMath xmlns:m="http://schemas.openxmlformats.org/officeDocument/2006/math">
                    <m:r>
                      <a:rPr lang="en-GB" sz="260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GB" sz="2600" i="1" smtClean="0">
                        <a:latin typeface="Cambria Math" panose="02040503050406030204" pitchFamily="18" charset="0"/>
                      </a:rPr>
                      <m:t>=(2−4)</m:t>
                    </m:r>
                  </m:oMath>
                </a14:m>
                <a:r>
                  <a:rPr lang="en-GB" sz="2600" dirty="0"/>
                  <a:t>, with </a:t>
                </a:r>
                <a14:m>
                  <m:oMath xmlns:m="http://schemas.openxmlformats.org/officeDocument/2006/math">
                    <m:r>
                      <a:rPr lang="en-GB" sz="260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GB" sz="2600" i="1" smtClean="0">
                        <a:latin typeface="Cambria Math" panose="02040503050406030204" pitchFamily="18" charset="0"/>
                      </a:rPr>
                      <m:t>=(3)</m:t>
                    </m:r>
                  </m:oMath>
                </a14:m>
                <a:r>
                  <a:rPr lang="en-GB" sz="2600" dirty="0"/>
                  <a:t> as preferred option</a:t>
                </a:r>
                <a:r>
                  <a:rPr lang="sk-SK" sz="2600" dirty="0"/>
                  <a:t>  </a:t>
                </a:r>
                <a:r>
                  <a:rPr lang="en-GB" sz="2600" dirty="0"/>
                  <a:t> </a:t>
                </a:r>
                <a:r>
                  <a:rPr lang="sk-SK" sz="2600" dirty="0"/>
                  <a:t>                   </a:t>
                </a:r>
                <a:r>
                  <a:rPr lang="en-GB" sz="2600" dirty="0"/>
                  <a:t> </a:t>
                </a:r>
                <a:r>
                  <a:rPr lang="sk-SK" sz="2600" dirty="0"/>
                  <a:t>                     </a:t>
                </a:r>
                <a:r>
                  <a:rPr lang="sk-SK" sz="1600" dirty="0"/>
                  <a:t>[I. Romanski et al., Hyperfine Interact. 75</a:t>
                </a:r>
                <a:r>
                  <a:rPr lang="en-GB" sz="1600" dirty="0"/>
                  <a:t>, 457</a:t>
                </a:r>
                <a:r>
                  <a:rPr lang="sk-SK" sz="1600" dirty="0"/>
                  <a:t> (1992)]</a:t>
                </a:r>
                <a:endParaRPr lang="en-GB" sz="2600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2AFF0D58-41F3-3CE6-DD9E-F573A8BD7D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99" y="2106891"/>
                <a:ext cx="5991163" cy="1755446"/>
              </a:xfrm>
              <a:prstGeom prst="rect">
                <a:avLst/>
              </a:prstGeom>
              <a:blipFill>
                <a:blip r:embed="rId5"/>
                <a:stretch>
                  <a:fillRect l="-1526" t="-3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5C3384EE-D00D-9B8F-26BC-A995975B21E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5998" y="3862336"/>
                <a:ext cx="7286563" cy="181666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1">
                      <a:lumMod val="40000"/>
                      <a:lumOff val="60000"/>
                    </a:schemeClr>
                  </a:buClr>
                  <a:buFont typeface="Wingdings" panose="05000000000000000000" pitchFamily="2" charset="2"/>
                  <a:buChar char="§"/>
                  <a:defRPr sz="28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Font typeface="Arial" panose="020B0604020202020204" pitchFamily="34" charset="0"/>
                  <a:buChar char="•"/>
                  <a:defRPr sz="26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chemeClr val="accent1">
                      <a:lumMod val="40000"/>
                      <a:lumOff val="60000"/>
                    </a:schemeClr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chemeClr val="accent1">
                      <a:lumMod val="40000"/>
                      <a:lumOff val="60000"/>
                    </a:schemeClr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>
                    <a:schemeClr val="accent1">
                      <a:lumMod val="60000"/>
                      <a:lumOff val="40000"/>
                    </a:schemeClr>
                  </a:buClr>
                </a:pPr>
                <a:r>
                  <a:rPr lang="en-GB" sz="2600" dirty="0"/>
                  <a:t>Later studies established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60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GB" sz="2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sup>
                    </m:sSup>
                    <m:r>
                      <a:rPr lang="en-GB" sz="2600" i="1" smtClean="0">
                        <a:latin typeface="Cambria Math" panose="02040503050406030204" pitchFamily="18" charset="0"/>
                      </a:rPr>
                      <m:t>=(</m:t>
                    </m:r>
                    <m:sSup>
                      <m:sSupPr>
                        <m:ctrlPr>
                          <a:rPr lang="en-GB" sz="2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60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GB" sz="260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GB" sz="260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sk-SK" sz="2600" dirty="0"/>
                  <a:t>, resp.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k-SK" sz="2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k-SK" sz="2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sk-SK" sz="2600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sk-SK" sz="2600" dirty="0"/>
                  <a:t>            </a:t>
                </a:r>
              </a:p>
              <a:p>
                <a:pPr marL="252000" indent="0">
                  <a:spcBef>
                    <a:spcPts val="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None/>
                </a:pPr>
                <a:r>
                  <a:rPr lang="sk-SK" sz="1600" dirty="0"/>
                  <a:t>[F. Ibrahim et al. Eur. Phys. J. A 10</a:t>
                </a:r>
                <a:r>
                  <a:rPr lang="en-GB" sz="1600" dirty="0"/>
                  <a:t>, 139</a:t>
                </a:r>
                <a:r>
                  <a:rPr lang="sk-SK" sz="1600" dirty="0"/>
                  <a:t> (2001)] </a:t>
                </a:r>
              </a:p>
              <a:p>
                <a:pPr marL="252000" indent="0">
                  <a:spcBef>
                    <a:spcPts val="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None/>
                </a:pPr>
                <a:r>
                  <a:rPr lang="sk-SK" sz="1600" dirty="0"/>
                  <a:t>[</a:t>
                </a:r>
                <a:r>
                  <a:rPr lang="sk-SK" sz="1600" dirty="0">
                    <a:ea typeface="Calibri"/>
                    <a:cs typeface="Calibri"/>
                  </a:rPr>
                  <a:t>R. D. Harding et al., Phys. Rev. C 102, 024312 (2020)]</a:t>
                </a:r>
              </a:p>
              <a:p>
                <a:pPr marL="252000" indent="0">
                  <a:spcBef>
                    <a:spcPts val="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None/>
                </a:pPr>
                <a:r>
                  <a:rPr lang="sk-SK" sz="1600" dirty="0">
                    <a:ea typeface="Calibri"/>
                    <a:cs typeface="Calibri"/>
                  </a:rPr>
                  <a:t>[</a:t>
                </a:r>
                <a:r>
                  <a:rPr lang="fr-FR" sz="1600" dirty="0"/>
                  <a:t>X. Yang. Private communication, (2024)</a:t>
                </a:r>
                <a:r>
                  <a:rPr lang="sk-SK" sz="1600" dirty="0"/>
                  <a:t>]</a:t>
                </a:r>
              </a:p>
            </p:txBody>
          </p:sp>
        </mc:Choice>
        <mc:Fallback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5C3384EE-D00D-9B8F-26BC-A995975B21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98" y="3862336"/>
                <a:ext cx="7286563" cy="1816667"/>
              </a:xfrm>
              <a:prstGeom prst="rect">
                <a:avLst/>
              </a:prstGeom>
              <a:blipFill>
                <a:blip r:embed="rId6"/>
                <a:stretch>
                  <a:fillRect l="-1254" t="-30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4BDB92-EFEE-0DAF-7308-2150247DC10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038600" y="6486523"/>
            <a:ext cx="4114800" cy="365125"/>
          </a:xfrm>
        </p:spPr>
        <p:txBody>
          <a:bodyPr/>
          <a:lstStyle/>
          <a:p>
            <a:r>
              <a:rPr lang="sk-SK"/>
              <a:t>Jozef Mišt ● Zakopane 2026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FAD6CC1-7FFB-6072-22EB-29B73600276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0A513DC-FA64-4743-9DBE-EE79BE9DB539}" type="slidenum">
              <a:rPr lang="sk-SK" smtClean="0"/>
              <a:pPr/>
              <a:t>11</a:t>
            </a:fld>
            <a:endParaRPr lang="sk-SK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887062-7B31-4DAB-1FC0-85B60C78938A}"/>
              </a:ext>
            </a:extLst>
          </p:cNvPr>
          <p:cNvSpPr txBox="1"/>
          <p:nvPr/>
        </p:nvSpPr>
        <p:spPr>
          <a:xfrm>
            <a:off x="3258561" y="5510862"/>
            <a:ext cx="26240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400" dirty="0">
                <a:solidFill>
                  <a:srgbClr val="0F9ED5"/>
                </a:solidFill>
              </a:rPr>
              <a:t>Yesterday´s talk by O. Ahmad</a:t>
            </a:r>
            <a:endParaRPr lang="en-US" sz="2400" dirty="0">
              <a:solidFill>
                <a:srgbClr val="0F9ED5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0DEA0E7-6332-657A-5A6D-E7CEA77AAE9C}"/>
              </a:ext>
            </a:extLst>
          </p:cNvPr>
          <p:cNvSpPr/>
          <p:nvPr/>
        </p:nvSpPr>
        <p:spPr>
          <a:xfrm>
            <a:off x="4038600" y="4931794"/>
            <a:ext cx="531995" cy="501794"/>
          </a:xfrm>
          <a:custGeom>
            <a:avLst/>
            <a:gdLst>
              <a:gd name="csX0" fmla="*/ 0 w 978563"/>
              <a:gd name="csY0" fmla="*/ 0 h 691117"/>
              <a:gd name="csX1" fmla="*/ 818707 w 978563"/>
              <a:gd name="csY1" fmla="*/ 138224 h 691117"/>
              <a:gd name="csX2" fmla="*/ 978196 w 978563"/>
              <a:gd name="csY2" fmla="*/ 691117 h 69111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978563" h="691117">
                <a:moveTo>
                  <a:pt x="0" y="0"/>
                </a:moveTo>
                <a:cubicBezTo>
                  <a:pt x="327837" y="11519"/>
                  <a:pt x="655674" y="23038"/>
                  <a:pt x="818707" y="138224"/>
                </a:cubicBezTo>
                <a:cubicBezTo>
                  <a:pt x="981740" y="253410"/>
                  <a:pt x="979968" y="472263"/>
                  <a:pt x="978196" y="691117"/>
                </a:cubicBezTo>
              </a:path>
            </a:pathLst>
          </a:custGeom>
          <a:noFill/>
          <a:ln w="38100">
            <a:solidFill>
              <a:srgbClr val="0F9ED5"/>
            </a:solidFill>
            <a:tailEnd type="triangle" w="lg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551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7" grpId="0"/>
      <p:bldP spid="4" grpId="0"/>
      <p:bldP spid="5" grpId="0"/>
      <p:bldP spid="9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numbers and symbols&#10;&#10;AI-generated content may be incorrect.">
            <a:extLst>
              <a:ext uri="{FF2B5EF4-FFF2-40B4-BE49-F238E27FC236}">
                <a16:creationId xmlns:a16="http://schemas.microsoft.com/office/drawing/2014/main" id="{6D80DEF8-8FEC-D156-0C87-6A0D354C55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584" y="1080000"/>
            <a:ext cx="4291313" cy="4860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4CEB44B-DD2B-18F6-C35E-8D31471C6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New isomer in </a:t>
            </a:r>
            <a:r>
              <a:rPr lang="en-GB" baseline="30000"/>
              <a:t>182</a:t>
            </a:r>
            <a:r>
              <a:rPr lang="en-GB"/>
              <a:t>Au?</a:t>
            </a:r>
            <a:endParaRPr lang="sk-SK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1050E72-EDED-B90F-53ED-2CA160150C95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216000" y="1080000"/>
                <a:ext cx="6157504" cy="1949803"/>
              </a:xfrm>
            </p:spPr>
            <p:txBody>
              <a:bodyPr>
                <a:normAutofit/>
              </a:bodyPr>
              <a:lstStyle/>
              <a:p>
                <a:r>
                  <a:rPr lang="en-GB" dirty="0"/>
                  <a:t>The only relevant option is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endParaRPr lang="en-GB" dirty="0"/>
              </a:p>
              <a:p>
                <a:r>
                  <a:rPr lang="en-GB" dirty="0"/>
                  <a:t>An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GB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GB" dirty="0"/>
                  <a:t> state was proposed in the NUBASE evaluation</a:t>
                </a:r>
                <a:r>
                  <a:rPr lang="sk-SK" dirty="0"/>
                  <a:t>                                          </a:t>
                </a:r>
                <a:r>
                  <a:rPr lang="sk-SK" sz="1600" dirty="0"/>
                  <a:t>[F. Kondev et al.</a:t>
                </a:r>
                <a:r>
                  <a:rPr lang="en-GB" sz="1600" dirty="0"/>
                  <a:t>, </a:t>
                </a:r>
                <a:r>
                  <a:rPr lang="sk-SK" sz="1600" dirty="0"/>
                  <a:t>Chin. Phys. C 45</a:t>
                </a:r>
                <a:r>
                  <a:rPr lang="en-GB" sz="1600" dirty="0"/>
                  <a:t>, 030001 </a:t>
                </a:r>
                <a:r>
                  <a:rPr lang="sk-SK" sz="1600" dirty="0"/>
                  <a:t>(2021)]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1050E72-EDED-B90F-53ED-2CA160150C9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216000" y="1080000"/>
                <a:ext cx="6157504" cy="1949803"/>
              </a:xfrm>
              <a:blipFill>
                <a:blip r:embed="rId4"/>
                <a:stretch>
                  <a:fillRect l="-1484" t="-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 descr="A black background with red text with Marfa lights in the background&#10;&#10;AI-generated content may be incorrect.">
            <a:extLst>
              <a:ext uri="{FF2B5EF4-FFF2-40B4-BE49-F238E27FC236}">
                <a16:creationId xmlns:a16="http://schemas.microsoft.com/office/drawing/2014/main" id="{CD1CDE90-FE5A-5840-22FE-273E50807C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584" y="1080000"/>
            <a:ext cx="4291313" cy="486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C10C092-BB93-8842-F2E4-0967B6DA56AD}"/>
              </a:ext>
            </a:extLst>
          </p:cNvPr>
          <p:cNvSpPr txBox="1"/>
          <p:nvPr/>
        </p:nvSpPr>
        <p:spPr>
          <a:xfrm>
            <a:off x="5657030" y="5868416"/>
            <a:ext cx="63785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/>
              <a:t>C. F. Jiao, R. Y. Dong, and Z. Liu, Private communication </a:t>
            </a:r>
            <a:r>
              <a:rPr lang="sk-SK" sz="1600" dirty="0"/>
              <a:t>(</a:t>
            </a:r>
            <a:r>
              <a:rPr lang="en-US" sz="1600" dirty="0"/>
              <a:t>2024</a:t>
            </a:r>
            <a:r>
              <a:rPr lang="sk-SK" sz="1600" dirty="0"/>
              <a:t>)</a:t>
            </a:r>
            <a:endParaRPr lang="en-US" sz="1600" dirty="0"/>
          </a:p>
          <a:p>
            <a:pPr algn="r"/>
            <a:r>
              <a:rPr lang="en-US" sz="1600" dirty="0"/>
              <a:t>J. Mišt et al., Phys. Rev. C 112, 024328 (2025)</a:t>
            </a:r>
            <a:endParaRPr lang="sk-SK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6F50C790-4096-237D-B160-ABD6BA4856B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6000" y="2859845"/>
                <a:ext cx="6744358" cy="96835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1">
                      <a:lumMod val="40000"/>
                      <a:lumOff val="60000"/>
                    </a:schemeClr>
                  </a:buClr>
                  <a:buFont typeface="Wingdings" panose="05000000000000000000" pitchFamily="2" charset="2"/>
                  <a:buChar char="§"/>
                  <a:defRPr sz="28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Font typeface="Arial" panose="020B0604020202020204" pitchFamily="34" charset="0"/>
                  <a:buChar char="•"/>
                  <a:defRPr sz="26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chemeClr val="accent1">
                      <a:lumMod val="40000"/>
                      <a:lumOff val="60000"/>
                    </a:schemeClr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chemeClr val="accent1">
                      <a:lumMod val="40000"/>
                      <a:lumOff val="60000"/>
                    </a:schemeClr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>
                    <a:schemeClr val="accent1">
                      <a:lumMod val="60000"/>
                      <a:lumOff val="40000"/>
                    </a:schemeClr>
                  </a:buClr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GB" sz="26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GB" sz="2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sup>
                    </m:sSup>
                    <m:r>
                      <a:rPr lang="en-GB" sz="2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2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GB" sz="26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GB" sz="2600"/>
                  <a:t> state predicted at </a:t>
                </a:r>
                <a:r>
                  <a:rPr lang="en-GB" sz="2600">
                    <a:solidFill>
                      <a:srgbClr val="FF0000"/>
                    </a:solidFill>
                  </a:rPr>
                  <a:t>135 keV</a:t>
                </a: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6F50C790-4096-237D-B160-ABD6BA4856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000" y="2859845"/>
                <a:ext cx="6744358" cy="968353"/>
              </a:xfrm>
              <a:prstGeom prst="rect">
                <a:avLst/>
              </a:prstGeom>
              <a:blipFill>
                <a:blip r:embed="rId6"/>
                <a:stretch>
                  <a:fillRect t="-5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5DC21A6F-BD5A-6866-756D-E736448FFF7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6000" y="3348962"/>
                <a:ext cx="6259228" cy="216473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1">
                      <a:lumMod val="40000"/>
                      <a:lumOff val="60000"/>
                    </a:schemeClr>
                  </a:buClr>
                  <a:buFont typeface="Wingdings" panose="05000000000000000000" pitchFamily="2" charset="2"/>
                  <a:buChar char="§"/>
                  <a:defRPr sz="28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Font typeface="Arial" panose="020B0604020202020204" pitchFamily="34" charset="0"/>
                  <a:buChar char="•"/>
                  <a:defRPr sz="26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chemeClr val="accent1">
                      <a:lumMod val="40000"/>
                      <a:lumOff val="60000"/>
                    </a:schemeClr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chemeClr val="accent1">
                      <a:lumMod val="40000"/>
                      <a:lumOff val="60000"/>
                    </a:schemeClr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1"/>
                <a:r>
                  <a:rPr lang="sk-SK" sz="2400" dirty="0"/>
                  <a:t>Rotational</a:t>
                </a:r>
                <a:r>
                  <a:rPr lang="en-GB" sz="2400" dirty="0"/>
                  <a:t> </a:t>
                </a:r>
                <a:r>
                  <a:rPr lang="en-GB" sz="2400" dirty="0">
                    <a:solidFill>
                      <a:srgbClr val="0066FF"/>
                    </a:solidFill>
                  </a:rPr>
                  <a:t>3</a:t>
                </a:r>
                <a:r>
                  <a:rPr lang="en-GB" sz="2400" baseline="30000" dirty="0">
                    <a:solidFill>
                      <a:srgbClr val="0066FF"/>
                    </a:solidFill>
                  </a:rPr>
                  <a:t>+</a:t>
                </a:r>
                <a:r>
                  <a:rPr lang="en-GB" sz="2400" dirty="0">
                    <a:solidFill>
                      <a:srgbClr val="0066FF"/>
                    </a:solidFill>
                  </a:rPr>
                  <a:t> and 4</a:t>
                </a:r>
                <a:r>
                  <a:rPr lang="en-GB" sz="2400" baseline="30000" dirty="0">
                    <a:solidFill>
                      <a:srgbClr val="0066FF"/>
                    </a:solidFill>
                  </a:rPr>
                  <a:t>+</a:t>
                </a:r>
                <a:r>
                  <a:rPr lang="en-GB" sz="2400" dirty="0">
                    <a:solidFill>
                      <a:srgbClr val="0066FF"/>
                    </a:solidFill>
                  </a:rPr>
                  <a:t> states </a:t>
                </a:r>
                <a:r>
                  <a:rPr lang="en-GB" sz="2400" dirty="0"/>
                  <a:t>in </a:t>
                </a:r>
                <a:r>
                  <a:rPr lang="en-GB" sz="2400" baseline="30000" dirty="0"/>
                  <a:t>182</a:t>
                </a:r>
                <a:r>
                  <a:rPr lang="en-GB" sz="2400" dirty="0"/>
                  <a:t>Au</a:t>
                </a:r>
                <a:r>
                  <a:rPr lang="sk-SK" sz="2400" dirty="0"/>
                  <a:t> expected to lie below</a:t>
                </a:r>
              </a:p>
              <a:p>
                <a:pPr lvl="1"/>
                <a:r>
                  <a:rPr lang="sk-SK" sz="2400" dirty="0"/>
                  <a:t>Fast decay path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sk-SK" sz="2400" dirty="0"/>
                  <a:t>10</a:t>
                </a:r>
                <a:r>
                  <a:rPr lang="sk-SK" sz="2400" baseline="30000" dirty="0"/>
                  <a:t>-5</a:t>
                </a:r>
                <a:r>
                  <a:rPr lang="sk-SK" sz="2400" dirty="0"/>
                  <a:t> s </a:t>
                </a:r>
                <a:r>
                  <a:rPr lang="en-GB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→</a:t>
                </a:r>
                <a:r>
                  <a:rPr lang="sk-SK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sk-SK" sz="2400" dirty="0">
                    <a:latin typeface="+mn-lt"/>
                    <a:cs typeface="Times New Roman" panose="02020603050405020304" pitchFamily="18" charset="0"/>
                  </a:rPr>
                  <a:t>not observable at ISOLDE (</a:t>
                </a:r>
                <a14:m>
                  <m:oMath xmlns:m="http://schemas.openxmlformats.org/officeDocument/2006/math">
                    <m:r>
                      <a:rPr lang="sk-SK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~</m:t>
                    </m:r>
                  </m:oMath>
                </a14:m>
                <a:r>
                  <a:rPr lang="sk-SK" sz="2400" dirty="0">
                    <a:latin typeface="+mn-lt"/>
                  </a:rPr>
                  <a:t>100 ms limit)</a:t>
                </a:r>
                <a:endParaRPr lang="en-US" sz="2400" dirty="0">
                  <a:latin typeface="+mn-lt"/>
                </a:endParaRPr>
              </a:p>
              <a:p>
                <a:pPr lvl="1"/>
                <a:endParaRPr lang="en-GB" sz="2400" dirty="0"/>
              </a:p>
            </p:txBody>
          </p:sp>
        </mc:Choice>
        <mc:Fallback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5DC21A6F-BD5A-6866-756D-E736448FFF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000" y="3348962"/>
                <a:ext cx="6259228" cy="2164734"/>
              </a:xfrm>
              <a:prstGeom prst="rect">
                <a:avLst/>
              </a:prstGeom>
              <a:blipFill>
                <a:blip r:embed="rId7"/>
                <a:stretch>
                  <a:fillRect t="-22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23C24C22-E00E-B3E0-5135-268F7E91E58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038600" y="6486523"/>
            <a:ext cx="4114800" cy="365125"/>
          </a:xfrm>
        </p:spPr>
        <p:txBody>
          <a:bodyPr/>
          <a:lstStyle/>
          <a:p>
            <a:r>
              <a:rPr lang="sk-SK"/>
              <a:t>Jozef Mišt ● Zakopane 2026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81F76F2-3311-4343-C27C-6C932CAD827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0A513DC-FA64-4743-9DBE-EE79BE9DB539}" type="slidenum">
              <a:rPr lang="sk-SK" smtClean="0"/>
              <a:pPr/>
              <a:t>12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66759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5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FDFFD-3EE0-D51E-5648-48B09D2D55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B885C922-7826-AE74-A75A-394AAB4963F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97545" y="1419192"/>
            <a:ext cx="3802624" cy="44518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C496E03-B7CE-D5B5-2D47-559A42C8E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New isomer in </a:t>
            </a:r>
            <a:r>
              <a:rPr lang="en-GB" baseline="30000"/>
              <a:t>182</a:t>
            </a:r>
            <a:r>
              <a:rPr lang="en-GB"/>
              <a:t>Au</a:t>
            </a:r>
            <a:r>
              <a:rPr lang="sk-SK"/>
              <a:t>?</a:t>
            </a:r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0F6BDE-11DD-20F7-C1F6-9E75FE565F07}"/>
              </a:ext>
            </a:extLst>
          </p:cNvPr>
          <p:cNvSpPr txBox="1"/>
          <p:nvPr/>
        </p:nvSpPr>
        <p:spPr>
          <a:xfrm>
            <a:off x="7740306" y="5786932"/>
            <a:ext cx="47163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S. Kreim (ISOLTRAP Collaboration), A. E. </a:t>
            </a:r>
            <a:r>
              <a:rPr lang="en-GB" sz="1600" dirty="0" err="1"/>
              <a:t>Barzakh</a:t>
            </a:r>
            <a:r>
              <a:rPr lang="en-GB" sz="1600" dirty="0"/>
              <a:t>, Private communication (2012)</a:t>
            </a:r>
            <a:endParaRPr lang="sk-SK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10">
                <a:extLst>
                  <a:ext uri="{FF2B5EF4-FFF2-40B4-BE49-F238E27FC236}">
                    <a16:creationId xmlns:a16="http://schemas.microsoft.com/office/drawing/2014/main" id="{94F578F1-A2EB-E2E0-EDAB-048CECDB4D4D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216000" y="1080000"/>
                <a:ext cx="7701752" cy="2024622"/>
              </a:xfrm>
            </p:spPr>
            <p:txBody>
              <a:bodyPr>
                <a:normAutofit/>
              </a:bodyPr>
              <a:lstStyle/>
              <a:p>
                <a:r>
                  <a:rPr lang="en-GB" dirty="0"/>
                  <a:t>Half-life analysis shows no additional state</a:t>
                </a:r>
              </a:p>
              <a:p>
                <a:r>
                  <a:rPr lang="en-GB" dirty="0"/>
                  <a:t>Hyperfine structure of </a:t>
                </a:r>
                <a14:m>
                  <m:oMath xmlns:m="http://schemas.openxmlformats.org/officeDocument/2006/math">
                    <m:r>
                      <a:rPr lang="en-GB" i="1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GB" i="1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r>
                  <a:rPr lang="en-GB" dirty="0"/>
                  <a:t> state not observed</a:t>
                </a:r>
              </a:p>
              <a:p>
                <a:pPr lvl="1"/>
                <a:r>
                  <a:rPr lang="en-GB" b="0" dirty="0"/>
                  <a:t>Lines from </a:t>
                </a:r>
                <a14:m>
                  <m:oMath xmlns:m="http://schemas.openxmlformats.org/officeDocument/2006/math">
                    <m:r>
                      <a:rPr lang="en-GB" b="0" i="1" smtClean="0">
                        <a:solidFill>
                          <a:srgbClr val="0066FF"/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GB" b="0" i="1" smtClean="0">
                        <a:solidFill>
                          <a:srgbClr val="0066FF"/>
                        </a:solidFill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GB" dirty="0"/>
                  <a:t> ground state and </a:t>
                </a:r>
                <a14:m>
                  <m:oMath xmlns:m="http://schemas.openxmlformats.org/officeDocument/2006/math">
                    <m:r>
                      <a:rPr lang="en-GB" i="1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GB" i="1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r>
                  <a:rPr lang="en-GB" dirty="0"/>
                  <a:t> isomer in </a:t>
                </a:r>
                <a:r>
                  <a:rPr lang="en-GB" baseline="30000" dirty="0"/>
                  <a:t>184</a:t>
                </a:r>
                <a:r>
                  <a:rPr lang="en-GB" dirty="0"/>
                  <a:t>Au are present.</a:t>
                </a:r>
              </a:p>
            </p:txBody>
          </p:sp>
        </mc:Choice>
        <mc:Fallback xmlns="">
          <p:sp>
            <p:nvSpPr>
              <p:cNvPr id="11" name="Content Placeholder 10">
                <a:extLst>
                  <a:ext uri="{FF2B5EF4-FFF2-40B4-BE49-F238E27FC236}">
                    <a16:creationId xmlns:a16="http://schemas.microsoft.com/office/drawing/2014/main" id="{94F578F1-A2EB-E2E0-EDAB-048CECDB4D4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216000" y="1080000"/>
                <a:ext cx="7701752" cy="2024622"/>
              </a:xfrm>
              <a:blipFill>
                <a:blip r:embed="rId4"/>
                <a:stretch>
                  <a:fillRect l="-1187" t="-24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A9024944-F39C-0205-41DD-D4E68AB6FA76}"/>
              </a:ext>
            </a:extLst>
          </p:cNvPr>
          <p:cNvSpPr txBox="1"/>
          <p:nvPr/>
        </p:nvSpPr>
        <p:spPr>
          <a:xfrm>
            <a:off x="7905110" y="1047099"/>
            <a:ext cx="41950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/>
              <a:t>F. Le Blanc et al., Phys. Rev. Lett. 79, 2213 (1997)</a:t>
            </a:r>
            <a:endParaRPr lang="sk-SK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Content Placeholder 7">
                <a:extLst>
                  <a:ext uri="{FF2B5EF4-FFF2-40B4-BE49-F238E27FC236}">
                    <a16:creationId xmlns:a16="http://schemas.microsoft.com/office/drawing/2014/main" id="{364E9B71-3141-8F0F-079A-51F6AB8FC4B6}"/>
                  </a:ext>
                </a:extLst>
              </p:cNvPr>
              <p:cNvGraphicFramePr>
                <a:graphicFrameLocks noGrp="1"/>
              </p:cNvGraphicFramePr>
              <p:nvPr>
                <p:ph sz="half" idx="2"/>
                <p:extLst>
                  <p:ext uri="{D42A27DB-BD31-4B8C-83A1-F6EECF244321}">
                    <p14:modId xmlns:p14="http://schemas.microsoft.com/office/powerpoint/2010/main" val="460846008"/>
                  </p:ext>
                </p:extLst>
              </p:nvPr>
            </p:nvGraphicFramePr>
            <p:xfrm>
              <a:off x="1309643" y="2890390"/>
              <a:ext cx="4572000" cy="2859278"/>
            </p:xfrm>
            <a:graphic>
              <a:graphicData uri="http://schemas.openxmlformats.org/drawingml/2006/table">
                <a:tbl>
                  <a:tblPr>
                    <a:tableStyleId>{073A0DAA-6AF3-43AB-8588-CEC1D06C72B9}</a:tableStyleId>
                  </a:tblPr>
                  <a:tblGrid>
                    <a:gridCol w="900000">
                      <a:extLst>
                        <a:ext uri="{9D8B030D-6E8A-4147-A177-3AD203B41FA5}">
                          <a16:colId xmlns:a16="http://schemas.microsoft.com/office/drawing/2014/main" val="2482836541"/>
                        </a:ext>
                      </a:extLst>
                    </a:gridCol>
                    <a:gridCol w="936000">
                      <a:extLst>
                        <a:ext uri="{9D8B030D-6E8A-4147-A177-3AD203B41FA5}">
                          <a16:colId xmlns:a16="http://schemas.microsoft.com/office/drawing/2014/main" val="2431999878"/>
                        </a:ext>
                      </a:extLst>
                    </a:gridCol>
                    <a:gridCol w="900000">
                      <a:extLst>
                        <a:ext uri="{9D8B030D-6E8A-4147-A177-3AD203B41FA5}">
                          <a16:colId xmlns:a16="http://schemas.microsoft.com/office/drawing/2014/main" val="1084289419"/>
                        </a:ext>
                      </a:extLst>
                    </a:gridCol>
                    <a:gridCol w="648000">
                      <a:extLst>
                        <a:ext uri="{9D8B030D-6E8A-4147-A177-3AD203B41FA5}">
                          <a16:colId xmlns:a16="http://schemas.microsoft.com/office/drawing/2014/main" val="3652712295"/>
                        </a:ext>
                      </a:extLst>
                    </a:gridCol>
                    <a:gridCol w="1188000">
                      <a:extLst>
                        <a:ext uri="{9D8B030D-6E8A-4147-A177-3AD203B41FA5}">
                          <a16:colId xmlns:a16="http://schemas.microsoft.com/office/drawing/2014/main" val="371877839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b="0" i="1" dirty="0" smtClean="0">
                                        <a:latin typeface="Cambria Math" panose="02040503050406030204" pitchFamily="18" charset="0"/>
                                      </a:rPr>
                                      <m:t>𝐸</m:t>
                                    </m:r>
                                  </m:e>
                                  <m:sub>
                                    <m:r>
                                      <a:rPr lang="en-GB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𝛾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>
                            <a:latin typeface="Calibri"/>
                          </a:endParaRPr>
                        </a:p>
                        <a:p>
                          <a:pPr lvl="0" algn="ctr">
                            <a:buNone/>
                          </a:pPr>
                          <a:r>
                            <a:rPr lang="en-GB">
                              <a:latin typeface="Calibri"/>
                            </a:rPr>
                            <a:t>[keV]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b="0" i="1" dirty="0" smtClean="0">
                                        <a:latin typeface="Cambria Math" panose="02040503050406030204" pitchFamily="18" charset="0"/>
                                      </a:rPr>
                                      <m:t>𝐼</m:t>
                                    </m:r>
                                  </m:e>
                                  <m:sub>
                                    <m:r>
                                      <a:rPr lang="en-GB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𝛾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>
                            <a:latin typeface="Calibri"/>
                          </a:endParaRPr>
                        </a:p>
                        <a:p>
                          <a:pPr lvl="0" algn="ctr">
                            <a:buNone/>
                          </a:pPr>
                          <a:r>
                            <a:rPr lang="en-GB">
                              <a:latin typeface="Calibri"/>
                            </a:rPr>
                            <a:t>[%]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b="0" i="1" dirty="0" smtClean="0">
                                        <a:latin typeface="Cambria Math" panose="02040503050406030204" pitchFamily="18" charset="0"/>
                                      </a:rPr>
                                      <m:t>𝐸</m:t>
                                    </m:r>
                                  </m:e>
                                  <m:sub>
                                    <m:r>
                                      <a:rPr lang="en-GB" b="0" i="1" dirty="0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>
                            <a:latin typeface="Calibri"/>
                          </a:endParaRPr>
                        </a:p>
                        <a:p>
                          <a:pPr lvl="0" algn="ctr">
                            <a:buNone/>
                          </a:pPr>
                          <a:r>
                            <a:rPr lang="en-GB">
                              <a:latin typeface="Calibri"/>
                            </a:rPr>
                            <a:t>[keV]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GB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GB" b="0" i="1" dirty="0" smtClean="0">
                                        <a:latin typeface="Cambria Math" panose="02040503050406030204" pitchFamily="18" charset="0"/>
                                      </a:rPr>
                                      <m:t>𝐼</m:t>
                                    </m:r>
                                  </m:e>
                                  <m:sub>
                                    <m:r>
                                      <a:rPr lang="en-GB" b="0" i="1" dirty="0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en-GB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𝜋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GB">
                            <a:latin typeface="Calibri"/>
                          </a:endParaRP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GB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b="0" i="1" dirty="0" smtClean="0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GB" b="0" i="1" dirty="0" smtClean="0">
                                        <a:latin typeface="Cambria Math" panose="02040503050406030204" pitchFamily="18" charset="0"/>
                                      </a:rPr>
                                      <m:t>1/2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GB">
                            <a:latin typeface="Calibri"/>
                          </a:endParaRPr>
                        </a:p>
                        <a:p>
                          <a:pPr lvl="0" algn="ctr">
                            <a:buNone/>
                          </a:pPr>
                          <a:r>
                            <a:rPr lang="en-GB">
                              <a:latin typeface="Calibri"/>
                            </a:rPr>
                            <a:t>[s]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94161996"/>
                      </a:ext>
                    </a:extLst>
                  </a:tr>
                  <a:tr h="324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154.9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100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154.9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GB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b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+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GB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16.39(14)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57517332"/>
                      </a:ext>
                    </a:extLst>
                  </a:tr>
                  <a:tr h="324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264.6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46(2)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419.5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GB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  <m:sub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+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GB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16.5(3)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559258977"/>
                      </a:ext>
                    </a:extLst>
                  </a:tr>
                  <a:tr h="324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614.0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5.7(2)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1033.5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GB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(4</m:t>
                                    </m:r>
                                  </m:e>
                                  <m:sub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+</m:t>
                                    </m:r>
                                  </m:sup>
                                </m:sSubSup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17.2(16)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667355539"/>
                      </a:ext>
                    </a:extLst>
                  </a:tr>
                  <a:tr h="324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787.2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16.7(7)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942.2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GB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  <m:sub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bSup>
                            </m:oMath>
                          </a14:m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)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15.9(7)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19992824"/>
                      </a:ext>
                    </a:extLst>
                  </a:tr>
                  <a:tr h="324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855.6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17.2(7)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855.6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GB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b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  <m:sup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+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GB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16.9(7)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565367023"/>
                      </a:ext>
                    </a:extLst>
                  </a:tr>
                  <a:tr h="324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1084.6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3.3(1)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1239.5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GB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  <m:sub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  <m:sup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+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GB">
                            <a:latin typeface="Cambria Math" panose="02040503050406030204" pitchFamily="18" charset="0"/>
                            <a:ea typeface="Cambria Math" panose="02040503050406030204" pitchFamily="18" charset="0"/>
                          </a:endParaRP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18.5(31)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04833606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Content Placeholder 7">
                <a:extLst>
                  <a:ext uri="{FF2B5EF4-FFF2-40B4-BE49-F238E27FC236}">
                    <a16:creationId xmlns:a16="http://schemas.microsoft.com/office/drawing/2014/main" id="{364E9B71-3141-8F0F-079A-51F6AB8FC4B6}"/>
                  </a:ext>
                </a:extLst>
              </p:cNvPr>
              <p:cNvGraphicFramePr>
                <a:graphicFrameLocks noGrp="1"/>
              </p:cNvGraphicFramePr>
              <p:nvPr>
                <p:ph sz="half" idx="2"/>
                <p:extLst>
                  <p:ext uri="{D42A27DB-BD31-4B8C-83A1-F6EECF244321}">
                    <p14:modId xmlns:p14="http://schemas.microsoft.com/office/powerpoint/2010/main" val="460846008"/>
                  </p:ext>
                </p:extLst>
              </p:nvPr>
            </p:nvGraphicFramePr>
            <p:xfrm>
              <a:off x="1309643" y="2890390"/>
              <a:ext cx="4572000" cy="2859278"/>
            </p:xfrm>
            <a:graphic>
              <a:graphicData uri="http://schemas.openxmlformats.org/drawingml/2006/table">
                <a:tbl>
                  <a:tblPr>
                    <a:tableStyleId>{073A0DAA-6AF3-43AB-8588-CEC1D06C72B9}</a:tableStyleId>
                  </a:tblPr>
                  <a:tblGrid>
                    <a:gridCol w="900000">
                      <a:extLst>
                        <a:ext uri="{9D8B030D-6E8A-4147-A177-3AD203B41FA5}">
                          <a16:colId xmlns:a16="http://schemas.microsoft.com/office/drawing/2014/main" val="2482836541"/>
                        </a:ext>
                      </a:extLst>
                    </a:gridCol>
                    <a:gridCol w="936000">
                      <a:extLst>
                        <a:ext uri="{9D8B030D-6E8A-4147-A177-3AD203B41FA5}">
                          <a16:colId xmlns:a16="http://schemas.microsoft.com/office/drawing/2014/main" val="2431999878"/>
                        </a:ext>
                      </a:extLst>
                    </a:gridCol>
                    <a:gridCol w="900000">
                      <a:extLst>
                        <a:ext uri="{9D8B030D-6E8A-4147-A177-3AD203B41FA5}">
                          <a16:colId xmlns:a16="http://schemas.microsoft.com/office/drawing/2014/main" val="1084289419"/>
                        </a:ext>
                      </a:extLst>
                    </a:gridCol>
                    <a:gridCol w="648000">
                      <a:extLst>
                        <a:ext uri="{9D8B030D-6E8A-4147-A177-3AD203B41FA5}">
                          <a16:colId xmlns:a16="http://schemas.microsoft.com/office/drawing/2014/main" val="3652712295"/>
                        </a:ext>
                      </a:extLst>
                    </a:gridCol>
                    <a:gridCol w="1188000">
                      <a:extLst>
                        <a:ext uri="{9D8B030D-6E8A-4147-A177-3AD203B41FA5}">
                          <a16:colId xmlns:a16="http://schemas.microsoft.com/office/drawing/2014/main" val="3718778391"/>
                        </a:ext>
                      </a:extLst>
                    </a:gridCol>
                  </a:tblGrid>
                  <a:tr h="66471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t="-2752" r="-409459" b="-3440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96104" t="-2752" r="-293506" b="-3440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05442" t="-2752" r="-207483" b="-3440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419626" t="-2752" r="-185047" b="-3440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85128" t="-2752" r="-1538" b="-34403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94161996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154.9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100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154.9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419626" t="-186667" r="-185047" b="-52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16.39(14)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57517332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264.6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46(2)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419.5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419626" t="-281967" r="-185047" b="-41639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16.5(3)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559258977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614.0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5.7(2)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1033.5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419626" t="-388333" r="-185047" b="-32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17.2(16)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667355539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787.2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16.7(7)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942.2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419626" t="-488333" r="-185047" b="-22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15.9(7)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19992824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855.6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17.2(7)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855.6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419626" t="-588333" r="-185047" b="-12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16.9(7)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565367023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1084.6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3.3(1)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1239.5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419626" t="-688333" r="-185047" b="-2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a:t>18.5(31)</a:t>
                          </a:r>
                        </a:p>
                      </a:txBody>
                      <a:tcPr>
                        <a:lnL w="0">
                          <a:noFill/>
                        </a:lnL>
                        <a:lnR w="0">
                          <a:noFill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04833606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17DF4DD2-37B7-B647-009B-45886E5703A0}"/>
              </a:ext>
            </a:extLst>
          </p:cNvPr>
          <p:cNvSpPr txBox="1"/>
          <p:nvPr/>
        </p:nvSpPr>
        <p:spPr>
          <a:xfrm>
            <a:off x="1165643" y="5822916"/>
            <a:ext cx="4860000" cy="54483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600"/>
              <a:t>Weighted average: 16.43(12) 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81ECA4-9A69-EA02-1724-6A14C186334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038600" y="6486523"/>
            <a:ext cx="4114800" cy="365125"/>
          </a:xfrm>
        </p:spPr>
        <p:txBody>
          <a:bodyPr/>
          <a:lstStyle/>
          <a:p>
            <a:r>
              <a:rPr lang="sk-SK"/>
              <a:t>Jozef Mišt ● Zakopane 2026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08A8B3C-ED09-9E41-7F82-923FC760A0C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0A513DC-FA64-4743-9DBE-EE79BE9DB539}" type="slidenum">
              <a:rPr lang="sk-SK" smtClean="0"/>
              <a:pPr/>
              <a:t>13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58479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 uiExpand="1" build="p"/>
      <p:bldP spid="13" grpId="0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E94177-B197-2E97-A3C2-01D1BC114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3DDEBD9C-E063-1BDD-7CE5-07FD6C764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Pandemonium effect</a:t>
            </a:r>
            <a:endParaRPr lang="sk-SK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BBCEB14A-EC77-241E-EF7A-A2CA4D3162AE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215999" y="1079999"/>
                <a:ext cx="5791396" cy="4010615"/>
              </a:xfrm>
            </p:spPr>
            <p:txBody>
              <a:bodyPr>
                <a:normAutofit/>
              </a:bodyPr>
              <a:lstStyle/>
              <a:p>
                <a:r>
                  <a:rPr lang="sk-SK" dirty="0"/>
                  <a:t>L</a:t>
                </a:r>
                <a:r>
                  <a:rPr lang="en-US" dirty="0" err="1"/>
                  <a:t>evel</a:t>
                </a:r>
                <a:r>
                  <a:rPr lang="en-US" dirty="0"/>
                  <a:t> scheme </a:t>
                </a:r>
                <a:r>
                  <a:rPr lang="en-US" dirty="0" err="1"/>
                  <a:t>exten</a:t>
                </a:r>
                <a:r>
                  <a:rPr lang="sk-SK" dirty="0"/>
                  <a:t>ded</a:t>
                </a:r>
                <a:r>
                  <a:rPr lang="en-US" dirty="0"/>
                  <a:t> from up to 1.9 to up to 3.7 MeV</a:t>
                </a:r>
                <a:endParaRPr lang="sk-SK" dirty="0"/>
              </a:p>
              <a:p>
                <a:pPr lvl="1"/>
                <a:r>
                  <a:rPr lang="sk-SK" dirty="0"/>
                  <a:t>Lowered influence of the Pandemonium effect</a:t>
                </a:r>
                <a:endParaRPr lang="en-US" dirty="0"/>
              </a:p>
              <a:p>
                <a:pPr lvl="1"/>
                <a:r>
                  <a:rPr lang="en-US" dirty="0"/>
                  <a:t>45% of observed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sub>
                    </m:sSub>
                  </m:oMath>
                </a14:m>
                <a:r>
                  <a:rPr lang="en-US" dirty="0"/>
                  <a:t> leads to new levels</a:t>
                </a:r>
                <a:endParaRPr lang="sk-SK" dirty="0"/>
              </a:p>
              <a:p>
                <a:r>
                  <a:rPr lang="en-GB" dirty="0"/>
                  <a:t>Compared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solidFill>
                              <a:srgbClr val="0066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solidFill>
                              <a:srgbClr val="0066FF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GB" i="1">
                            <a:solidFill>
                              <a:srgbClr val="0066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sub>
                    </m:sSub>
                  </m:oMath>
                </a14:m>
                <a:r>
                  <a:rPr lang="en-GB" dirty="0">
                    <a:solidFill>
                      <a:srgbClr val="0066FF"/>
                    </a:solidFill>
                  </a:rPr>
                  <a:t> </a:t>
                </a:r>
                <a:r>
                  <a:rPr lang="en-GB" dirty="0"/>
                  <a:t>with</a:t>
                </a:r>
                <a:r>
                  <a:rPr lang="sk-SK" dirty="0"/>
                  <a:t> previous values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sub>
                      <m:sup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𝑟𝑒𝑓</m:t>
                        </m:r>
                      </m:sup>
                    </m:sSubSup>
                  </m:oMath>
                </a14:m>
                <a:r>
                  <a:rPr lang="en-GB" dirty="0"/>
                  <a:t> </a:t>
                </a:r>
                <a:endParaRPr lang="sk-SK" dirty="0"/>
              </a:p>
              <a:p>
                <a:pPr lvl="1"/>
                <a:r>
                  <a:rPr lang="sk-SK" dirty="0"/>
                  <a:t>Decrease for many low-lying levels</a:t>
                </a:r>
              </a:p>
              <a:p>
                <a:pPr lvl="1"/>
                <a:r>
                  <a:rPr lang="sk-SK" dirty="0"/>
                  <a:t>Decrease to </a:t>
                </a:r>
                <a14:m>
                  <m:oMath xmlns:m="http://schemas.openxmlformats.org/officeDocument/2006/math">
                    <m:r>
                      <a:rPr lang="en-GB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f>
                      <m:fPr>
                        <m:type m:val="skw"/>
                        <m:ctrlPr>
                          <a:rPr lang="en-GB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sk-SK" dirty="0"/>
                  <a:t> for the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b>
                        <m:r>
                          <a:rPr lang="en-GB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GB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lang="sk-SK" dirty="0"/>
                  <a:t> state </a:t>
                </a:r>
              </a:p>
              <a:p>
                <a:pPr lvl="1"/>
                <a:endParaRPr lang="en-US" dirty="0"/>
              </a:p>
            </p:txBody>
          </p:sp>
        </mc:Choice>
        <mc:Fallback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BBCEB14A-EC77-241E-EF7A-A2CA4D3162A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215999" y="1079999"/>
                <a:ext cx="5791396" cy="4010615"/>
              </a:xfrm>
              <a:blipFill>
                <a:blip r:embed="rId3"/>
                <a:stretch>
                  <a:fillRect l="-1579" t="-1216" b="-136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8" name="Tabuľka 45">
                <a:extLst>
                  <a:ext uri="{FF2B5EF4-FFF2-40B4-BE49-F238E27FC236}">
                    <a16:creationId xmlns:a16="http://schemas.microsoft.com/office/drawing/2014/main" id="{6097D09C-AB5D-0135-DFDC-805AAE57DCA3}"/>
                  </a:ext>
                </a:extLst>
              </p:cNvPr>
              <p:cNvGraphicFramePr>
                <a:graphicFrameLocks noGrp="1"/>
              </p:cNvGraphicFramePr>
              <p:nvPr>
                <p:ph sz="half" idx="2"/>
                <p:extLst>
                  <p:ext uri="{D42A27DB-BD31-4B8C-83A1-F6EECF244321}">
                    <p14:modId xmlns:p14="http://schemas.microsoft.com/office/powerpoint/2010/main" val="226809189"/>
                  </p:ext>
                </p:extLst>
              </p:nvPr>
            </p:nvGraphicFramePr>
            <p:xfrm>
              <a:off x="6991065" y="1260475"/>
              <a:ext cx="4925078" cy="4356000"/>
            </p:xfrm>
            <a:graphic>
              <a:graphicData uri="http://schemas.openxmlformats.org/drawingml/2006/table">
                <a:tbl>
                  <a:tblPr firstRow="1" bandRow="1">
                    <a:effectLst/>
                    <a:tableStyleId>{5940675A-B579-460E-94D1-54222C63F5DA}</a:tableStyleId>
                  </a:tblPr>
                  <a:tblGrid>
                    <a:gridCol w="1080000">
                      <a:extLst>
                        <a:ext uri="{9D8B030D-6E8A-4147-A177-3AD203B41FA5}">
                          <a16:colId xmlns:a16="http://schemas.microsoft.com/office/drawing/2014/main" val="3547938658"/>
                        </a:ext>
                      </a:extLst>
                    </a:gridCol>
                    <a:gridCol w="720000">
                      <a:extLst>
                        <a:ext uri="{9D8B030D-6E8A-4147-A177-3AD203B41FA5}">
                          <a16:colId xmlns:a16="http://schemas.microsoft.com/office/drawing/2014/main" val="622142256"/>
                        </a:ext>
                      </a:extLst>
                    </a:gridCol>
                    <a:gridCol w="1302116">
                      <a:extLst>
                        <a:ext uri="{9D8B030D-6E8A-4147-A177-3AD203B41FA5}">
                          <a16:colId xmlns:a16="http://schemas.microsoft.com/office/drawing/2014/main" val="2401220483"/>
                        </a:ext>
                      </a:extLst>
                    </a:gridCol>
                    <a:gridCol w="1822962">
                      <a:extLst>
                        <a:ext uri="{9D8B030D-6E8A-4147-A177-3AD203B41FA5}">
                          <a16:colId xmlns:a16="http://schemas.microsoft.com/office/drawing/2014/main" val="414301314"/>
                        </a:ext>
                      </a:extLst>
                    </a:gridCol>
                  </a:tblGrid>
                  <a:tr h="792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Level</a:t>
                          </a:r>
                        </a:p>
                        <a:p>
                          <a:pPr algn="ctr"/>
                          <a:r>
                            <a:rPr lang="en-GB" sz="2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[keV]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sk-SK" sz="2000" b="0" i="1" noProof="0" dirty="0" smtClean="0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  <m:r>
                                <a:rPr lang="en-GB" sz="2000" i="1" baseline="30000" noProof="0" dirty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oMath>
                          </a14:m>
                          <a:r>
                            <a:rPr lang="sk-SK" sz="2000" i="0" baseline="30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</a:t>
                          </a:r>
                          <a:r>
                            <a:rPr lang="sk-SK" sz="2000" i="0" baseline="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[1]</a:t>
                          </a:r>
                          <a:r>
                            <a:rPr lang="en-GB" sz="2000" i="0" baseline="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</a:t>
                          </a:r>
                        </a:p>
                        <a:p>
                          <a:pPr algn="ctr"/>
                          <a:endParaRPr lang="en-GB" sz="2000" i="0" baseline="0" noProof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GB" sz="2000" i="1" noProof="0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  <m:r>
                                <a:rPr lang="en-GB" sz="2000" i="1" baseline="-25000" noProof="0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r>
                                <a:rPr lang="en-GB" sz="2000" i="1" baseline="30000" noProof="0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𝑟𝑒𝑓</m:t>
                              </m:r>
                            </m:oMath>
                          </a14:m>
                          <a:r>
                            <a:rPr lang="en-GB" sz="2000" baseline="30000" noProof="0">
                              <a:solidFill>
                                <a:srgbClr val="FF0000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</a:t>
                          </a:r>
                          <a:r>
                            <a:rPr lang="sk-SK" sz="2000" baseline="0" noProof="0">
                              <a:solidFill>
                                <a:srgbClr val="FF0000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[</a:t>
                          </a:r>
                          <a:r>
                            <a:rPr lang="en-GB" sz="2000" baseline="0" noProof="0">
                              <a:solidFill>
                                <a:srgbClr val="FF0000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</a:t>
                          </a:r>
                          <a:r>
                            <a:rPr lang="sk-SK" sz="2000" baseline="0" noProof="0">
                              <a:solidFill>
                                <a:srgbClr val="FF0000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]</a:t>
                          </a:r>
                          <a:endParaRPr lang="en-GB" sz="2000" baseline="0" noProof="0">
                            <a:solidFill>
                              <a:srgbClr val="FF0000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  <a:p>
                          <a:pPr algn="ctr"/>
                          <a:r>
                            <a:rPr lang="en-GB" sz="2000" noProof="0">
                              <a:solidFill>
                                <a:srgbClr val="FF0000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[%]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GB" sz="2000" i="1" noProof="0" dirty="0" smtClean="0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  <m:r>
                                <a:rPr lang="en-GB" sz="2000" i="1" baseline="-25000" noProof="0" dirty="0">
                                  <a:solidFill>
                                    <a:srgbClr val="0066FF"/>
                                  </a:solidFill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oMath>
                          </a14:m>
                          <a:r>
                            <a:rPr lang="en-GB" sz="2000" i="1" baseline="0" noProof="0">
                              <a:solidFill>
                                <a:srgbClr val="0066FF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this work</a:t>
                          </a:r>
                          <a:r>
                            <a:rPr lang="en-GB" sz="2000" i="1" baseline="30000" noProof="0">
                              <a:solidFill>
                                <a:srgbClr val="0066FF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</a:t>
                          </a:r>
                          <a:endParaRPr lang="en-GB" sz="2000" baseline="0" noProof="0">
                            <a:solidFill>
                              <a:srgbClr val="0066FF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  <a:p>
                          <a:pPr algn="ctr"/>
                          <a:r>
                            <a:rPr lang="en-GB" sz="2000" noProof="0">
                              <a:solidFill>
                                <a:srgbClr val="0066FF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[%]</a:t>
                          </a:r>
                        </a:p>
                      </a:txBody>
                      <a:tcPr anchor="ctr">
                        <a:lnL w="12700" cmpd="sng">
                          <a:noFill/>
                        </a:lnL>
                        <a:lnR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042943950"/>
                      </a:ext>
                    </a:extLst>
                  </a:tr>
                  <a:tr h="396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154.9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GB" sz="2000" i="1" noProof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GB" sz="2000" b="0" i="1" noProof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2</m:t>
                                    </m:r>
                                  </m:e>
                                  <m:sub>
                                    <m:r>
                                      <a:rPr lang="en-GB" sz="2000" b="0" i="1" noProof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GB" sz="2000" b="0" i="1" noProof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+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GB" sz="2000" baseline="30000" noProof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31(2)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10.9(21)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592627169"/>
                      </a:ext>
                    </a:extLst>
                  </a:tr>
                  <a:tr h="396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419.5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GB" sz="2000" i="1" noProof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GB" sz="2000" b="0" i="1" noProof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4</m:t>
                                    </m:r>
                                  </m:e>
                                  <m:sub>
                                    <m:r>
                                      <a:rPr lang="en-GB" sz="2000" b="0" i="1" noProof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GB" sz="2000" b="0" i="1" noProof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+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GB" sz="2000" baseline="30000" noProof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11.4(8)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7.2(10)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70150940"/>
                      </a:ext>
                    </a:extLst>
                  </a:tr>
                  <a:tr h="396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499.5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GB" sz="2000" i="1" noProof="0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GB" sz="2000" b="0" i="1" noProof="0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0</m:t>
                                    </m:r>
                                  </m:e>
                                  <m:sub>
                                    <m:r>
                                      <a:rPr lang="en-GB" sz="2000" b="0" i="1" noProof="0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en-GB" sz="2000" b="0" i="1" noProof="0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+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GB" sz="2000" baseline="0" noProof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5.2(7)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1.58(30)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598342309"/>
                      </a:ext>
                    </a:extLst>
                  </a:tr>
                  <a:tr h="396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667.5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GB" sz="2000" i="1" noProof="0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GB" sz="2000" b="0" i="1" noProof="0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2</m:t>
                                    </m:r>
                                  </m:e>
                                  <m:sub>
                                    <m:r>
                                      <a:rPr lang="en-GB" sz="2000" b="0" i="1" noProof="0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en-GB" sz="2000" b="0" i="1" noProof="0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+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GB" sz="2000" baseline="0" noProof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10(2)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8.9(16)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257811311"/>
                      </a:ext>
                    </a:extLst>
                  </a:tr>
                  <a:tr h="396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855.6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GB" sz="2000" i="1" noProof="0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GB" sz="2000" b="0" i="1" noProof="0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2</m:t>
                                    </m:r>
                                  </m:e>
                                  <m:sub>
                                    <m:r>
                                      <a:rPr lang="en-GB" sz="2000" b="0" i="1" noProof="0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3</m:t>
                                    </m:r>
                                  </m:sub>
                                  <m:sup>
                                    <m:r>
                                      <a:rPr lang="en-GB" sz="2000" b="0" i="1" noProof="0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+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GB" sz="2000" baseline="0" noProof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7.6(8)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4.63(52)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808513289"/>
                      </a:ext>
                    </a:extLst>
                  </a:tr>
                  <a:tr h="396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942.2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GB" sz="2000" i="1" noProof="0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GB" sz="2000" b="0" i="1" noProof="0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(3</m:t>
                                    </m:r>
                                  </m:e>
                                  <m:sub>
                                    <m:r>
                                      <a:rPr lang="en-GB" sz="2000" b="0" i="1" noProof="0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GB" sz="2000" b="0" i="1" noProof="0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+</m:t>
                                    </m:r>
                                  </m:sup>
                                </m:sSubSup>
                                <m:r>
                                  <a:rPr lang="en-GB" sz="2000" b="0" i="1" noProof="0" smtClean="0">
                                    <a:latin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sz="2000" baseline="0" noProof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7.4(9)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4.21(40)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76009523"/>
                      </a:ext>
                    </a:extLst>
                  </a:tr>
                  <a:tr h="396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1033.5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b="0" i="1" noProof="0" smtClean="0">
                                    <a:latin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(</m:t>
                                </m:r>
                                <m:sSubSup>
                                  <m:sSubSupPr>
                                    <m:ctrlPr>
                                      <a:rPr lang="en-GB" sz="2000" i="1" noProof="0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GB" sz="2000" b="0" i="1" noProof="0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4</m:t>
                                    </m:r>
                                  </m:e>
                                  <m:sub>
                                    <m:r>
                                      <a:rPr lang="en-GB" sz="2000" b="0" i="1" noProof="0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en-GB" sz="2000" b="0" i="1" noProof="0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+</m:t>
                                    </m:r>
                                  </m:sup>
                                </m:sSubSup>
                                <m:r>
                                  <a:rPr lang="en-GB" sz="2000" b="0" i="1" noProof="0" smtClean="0">
                                    <a:latin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sz="2000" noProof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4.8(10)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2.03(20)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169975854"/>
                      </a:ext>
                    </a:extLst>
                  </a:tr>
                  <a:tr h="396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1181.4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000" b="0" i="1" noProof="0" smtClean="0">
                                    <a:latin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GB" sz="2000" b="0" i="1" noProof="0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2000" b="0" i="1" noProof="0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2</m:t>
                                    </m:r>
                                  </m:e>
                                  <m:sub>
                                    <m:r>
                                      <a:rPr lang="en-GB" sz="2000" b="0" i="1" noProof="0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4</m:t>
                                    </m:r>
                                  </m:sub>
                                </m:sSub>
                                <m:r>
                                  <a:rPr lang="en-GB" sz="2000" b="0" i="1" noProof="0" smtClean="0">
                                    <a:latin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GB" sz="2000" noProof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4.9(5)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3.06(26)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234071883"/>
                      </a:ext>
                    </a:extLst>
                  </a:tr>
                  <a:tr h="396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1239.5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GB" sz="2000" i="1" noProof="0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GB" sz="2000" b="0" i="1" noProof="0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4</m:t>
                                    </m:r>
                                  </m:e>
                                  <m:sub>
                                    <m:r>
                                      <a:rPr lang="en-GB" sz="2000" b="0" i="1" noProof="0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3</m:t>
                                    </m:r>
                                  </m:sub>
                                  <m:sup>
                                    <m:r>
                                      <a:rPr lang="en-GB" sz="2000" b="0" i="1" noProof="0" smtClean="0">
                                        <a:latin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+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GB" sz="2000" baseline="30000" noProof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5.3(4)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1.80(15)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59505653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8" name="Tabuľka 45">
                <a:extLst>
                  <a:ext uri="{FF2B5EF4-FFF2-40B4-BE49-F238E27FC236}">
                    <a16:creationId xmlns:a16="http://schemas.microsoft.com/office/drawing/2014/main" id="{6097D09C-AB5D-0135-DFDC-805AAE57DCA3}"/>
                  </a:ext>
                </a:extLst>
              </p:cNvPr>
              <p:cNvGraphicFramePr>
                <a:graphicFrameLocks noGrp="1"/>
              </p:cNvGraphicFramePr>
              <p:nvPr>
                <p:ph sz="half" idx="2"/>
                <p:extLst>
                  <p:ext uri="{D42A27DB-BD31-4B8C-83A1-F6EECF244321}">
                    <p14:modId xmlns:p14="http://schemas.microsoft.com/office/powerpoint/2010/main" val="226809189"/>
                  </p:ext>
                </p:extLst>
              </p:nvPr>
            </p:nvGraphicFramePr>
            <p:xfrm>
              <a:off x="6991065" y="1260475"/>
              <a:ext cx="4925078" cy="4356000"/>
            </p:xfrm>
            <a:graphic>
              <a:graphicData uri="http://schemas.openxmlformats.org/drawingml/2006/table">
                <a:tbl>
                  <a:tblPr firstRow="1" bandRow="1">
                    <a:effectLst/>
                    <a:tableStyleId>{5940675A-B579-460E-94D1-54222C63F5DA}</a:tableStyleId>
                  </a:tblPr>
                  <a:tblGrid>
                    <a:gridCol w="1080000">
                      <a:extLst>
                        <a:ext uri="{9D8B030D-6E8A-4147-A177-3AD203B41FA5}">
                          <a16:colId xmlns:a16="http://schemas.microsoft.com/office/drawing/2014/main" val="3547938658"/>
                        </a:ext>
                      </a:extLst>
                    </a:gridCol>
                    <a:gridCol w="720000">
                      <a:extLst>
                        <a:ext uri="{9D8B030D-6E8A-4147-A177-3AD203B41FA5}">
                          <a16:colId xmlns:a16="http://schemas.microsoft.com/office/drawing/2014/main" val="622142256"/>
                        </a:ext>
                      </a:extLst>
                    </a:gridCol>
                    <a:gridCol w="1302116">
                      <a:extLst>
                        <a:ext uri="{9D8B030D-6E8A-4147-A177-3AD203B41FA5}">
                          <a16:colId xmlns:a16="http://schemas.microsoft.com/office/drawing/2014/main" val="2401220483"/>
                        </a:ext>
                      </a:extLst>
                    </a:gridCol>
                    <a:gridCol w="1822962">
                      <a:extLst>
                        <a:ext uri="{9D8B030D-6E8A-4147-A177-3AD203B41FA5}">
                          <a16:colId xmlns:a16="http://schemas.microsoft.com/office/drawing/2014/main" val="414301314"/>
                        </a:ext>
                      </a:extLst>
                    </a:gridCol>
                  </a:tblGrid>
                  <a:tr h="792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Level</a:t>
                          </a:r>
                        </a:p>
                        <a:p>
                          <a:pPr algn="ctr"/>
                          <a:r>
                            <a:rPr lang="en-GB" sz="2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[keV]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48739" t="-2308" r="-433613" b="-46384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38318" t="-2308" r="-141121" b="-46384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mpd="sng">
                          <a:noFill/>
                        </a:lnL>
                        <a:lnR w="5715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70569" t="-2308" r="-1003" b="-46384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42943950"/>
                      </a:ext>
                    </a:extLst>
                  </a:tr>
                  <a:tr h="396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154.9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48739" t="-204615" r="-433613" b="-8276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31(2)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10.9(21)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592627169"/>
                      </a:ext>
                    </a:extLst>
                  </a:tr>
                  <a:tr h="396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419.5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48739" t="-304615" r="-433613" b="-7276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11.4(8)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7.2(10)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70150940"/>
                      </a:ext>
                    </a:extLst>
                  </a:tr>
                  <a:tr h="396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499.5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48739" t="-404615" r="-433613" b="-6276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5.2(7)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1.58(30)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598342309"/>
                      </a:ext>
                    </a:extLst>
                  </a:tr>
                  <a:tr h="396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667.5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48739" t="-496970" r="-433613" b="-5181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10(2)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8.9(16)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257811311"/>
                      </a:ext>
                    </a:extLst>
                  </a:tr>
                  <a:tr h="396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855.6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48739" t="-606154" r="-433613" b="-4261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7.6(8)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4.63(52)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808513289"/>
                      </a:ext>
                    </a:extLst>
                  </a:tr>
                  <a:tr h="396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942.2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48739" t="-706154" r="-433613" b="-3261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7.4(9)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4.21(40)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76009523"/>
                      </a:ext>
                    </a:extLst>
                  </a:tr>
                  <a:tr h="396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1033.5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48739" t="-806154" r="-433613" b="-2261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4.8(10)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2.03(20)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1169975854"/>
                      </a:ext>
                    </a:extLst>
                  </a:tr>
                  <a:tr h="396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1181.4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48739" t="-906154" r="-433613" b="-1261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4.9(5)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3.06(26)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234071883"/>
                      </a:ext>
                    </a:extLst>
                  </a:tr>
                  <a:tr h="396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1239.5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6"/>
                          <a:stretch>
                            <a:fillRect l="-148739" t="-1006154" r="-433613" b="-261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5.3(4)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000" noProof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1.80(15)</a:t>
                          </a:r>
                        </a:p>
                      </a:txBody>
                      <a:tcPr marL="77656" marR="77656" marT="38828" marB="3882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rgbClr val="0066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595056536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32F40335-EF82-B0C9-0EF3-04CDEC7163FB}"/>
              </a:ext>
            </a:extLst>
          </p:cNvPr>
          <p:cNvSpPr txBox="1"/>
          <p:nvPr/>
        </p:nvSpPr>
        <p:spPr>
          <a:xfrm>
            <a:off x="0" y="6487200"/>
            <a:ext cx="6808781" cy="3636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k-SK" sz="1600" dirty="0">
                <a:solidFill>
                  <a:schemeClr val="bg1"/>
                </a:solidFill>
                <a:ea typeface="Calibri"/>
                <a:cs typeface="Calibri"/>
              </a:rPr>
              <a:t>[1] P</a:t>
            </a:r>
            <a:r>
              <a:rPr lang="en-US" sz="1600" dirty="0">
                <a:solidFill>
                  <a:schemeClr val="bg1"/>
                </a:solidFill>
                <a:ea typeface="Calibri"/>
                <a:cs typeface="Calibri"/>
              </a:rPr>
              <a:t>. M. Davidson et al.</a:t>
            </a:r>
            <a:r>
              <a:rPr lang="sk-SK" sz="1600" dirty="0">
                <a:solidFill>
                  <a:schemeClr val="bg1"/>
                </a:solidFill>
                <a:ea typeface="Calibri"/>
                <a:cs typeface="Calibri"/>
              </a:rPr>
              <a:t>,</a:t>
            </a:r>
            <a:r>
              <a:rPr lang="en-US" sz="1600" dirty="0">
                <a:solidFill>
                  <a:schemeClr val="bg1"/>
                </a:solidFill>
                <a:ea typeface="Calibri"/>
                <a:cs typeface="Calibri"/>
              </a:rPr>
              <a:t> </a:t>
            </a:r>
            <a:r>
              <a:rPr lang="en-US" sz="1600" dirty="0" err="1">
                <a:solidFill>
                  <a:schemeClr val="bg1"/>
                </a:solidFill>
                <a:ea typeface="Calibri"/>
                <a:cs typeface="Calibri"/>
              </a:rPr>
              <a:t>Nucl</a:t>
            </a:r>
            <a:r>
              <a:rPr lang="en-US" sz="1600" dirty="0">
                <a:solidFill>
                  <a:schemeClr val="bg1"/>
                </a:solidFill>
                <a:ea typeface="Calibri"/>
                <a:cs typeface="Calibri"/>
              </a:rPr>
              <a:t>. Phys. A 657, 219 (1999)</a:t>
            </a:r>
            <a:endParaRPr lang="sk-SK" sz="1600" dirty="0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3882354-2332-E2ED-EDA8-B518010D9FC2}"/>
              </a:ext>
            </a:extLst>
          </p:cNvPr>
          <p:cNvSpPr/>
          <p:nvPr/>
        </p:nvSpPr>
        <p:spPr>
          <a:xfrm>
            <a:off x="6991065" y="1951582"/>
            <a:ext cx="4925078" cy="587385"/>
          </a:xfrm>
          <a:prstGeom prst="ellipse">
            <a:avLst/>
          </a:prstGeom>
          <a:noFill/>
          <a:ln w="38100">
            <a:solidFill>
              <a:srgbClr val="0066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Connector: Curved 38">
            <a:extLst>
              <a:ext uri="{FF2B5EF4-FFF2-40B4-BE49-F238E27FC236}">
                <a16:creationId xmlns:a16="http://schemas.microsoft.com/office/drawing/2014/main" id="{74784E48-3C53-767A-4EA1-ED53669D71E0}"/>
              </a:ext>
            </a:extLst>
          </p:cNvPr>
          <p:cNvCxnSpPr>
            <a:cxnSpLocks/>
          </p:cNvCxnSpPr>
          <p:nvPr/>
        </p:nvCxnSpPr>
        <p:spPr>
          <a:xfrm flipV="1">
            <a:off x="5268000" y="2289365"/>
            <a:ext cx="1656000" cy="2268000"/>
          </a:xfrm>
          <a:prstGeom prst="curvedConnector3">
            <a:avLst/>
          </a:prstGeom>
          <a:ln w="38100">
            <a:solidFill>
              <a:srgbClr val="0066F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2AD1FA-2FE1-E2E0-5676-AD93720C153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038600" y="6486523"/>
            <a:ext cx="4114800" cy="365125"/>
          </a:xfrm>
        </p:spPr>
        <p:txBody>
          <a:bodyPr/>
          <a:lstStyle/>
          <a:p>
            <a:r>
              <a:rPr lang="sk-SK"/>
              <a:t>Jozef Mišt ● Zakopane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E701B0-0E3E-D446-D4D5-AE092ADF782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0A513DC-FA64-4743-9DBE-EE79BE9DB539}" type="slidenum">
              <a:rPr lang="sk-SK" smtClean="0"/>
              <a:pPr/>
              <a:t>14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56878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6" grpId="0" uiExpand="1" build="p"/>
      <p:bldP spid="20" grpId="0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FCC25-D002-1B9A-CD15-91F97900B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Pandemonium effect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06F0963-8574-173A-C6B3-F7C4BA71ECE0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215999" y="1079999"/>
                <a:ext cx="7044609" cy="4297219"/>
              </a:xfrm>
            </p:spPr>
            <p:txBody>
              <a:bodyPr>
                <a:normAutofit/>
              </a:bodyPr>
              <a:lstStyle/>
              <a:p>
                <a:pPr>
                  <a:buClr>
                    <a:schemeClr val="accent1">
                      <a:lumMod val="60000"/>
                      <a:lumOff val="40000"/>
                    </a:schemeClr>
                  </a:buClr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𝐸𝐶</m:t>
                        </m:r>
                      </m:sub>
                    </m:sSub>
                    <m:r>
                      <a:rPr lang="sk-SK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nor/>
                      </m:rPr>
                      <a:rPr lang="sk-SK" b="0" i="0" baseline="30000" smtClean="0">
                        <a:latin typeface="+mn-lt"/>
                      </a:rPr>
                      <m:t>182</m:t>
                    </m:r>
                    <m:r>
                      <m:rPr>
                        <m:nor/>
                      </m:rPr>
                      <a:rPr lang="sk-SK" b="0" i="0" smtClean="0">
                        <a:latin typeface="+mn-lt"/>
                      </a:rPr>
                      <m:t>Au</m:t>
                    </m:r>
                    <m:r>
                      <a:rPr lang="sk-SK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GB" i="0"/>
                      <m:t>7864(23)</m:t>
                    </m:r>
                  </m:oMath>
                </a14:m>
                <a:r>
                  <a:rPr lang="en-US" dirty="0"/>
                  <a:t> keV is still much higher</a:t>
                </a:r>
                <a:r>
                  <a:rPr lang="sk-SK" dirty="0"/>
                  <a:t>  </a:t>
                </a:r>
                <a:r>
                  <a:rPr lang="sk-SK" sz="2400" dirty="0"/>
                  <a:t>  </a:t>
                </a:r>
                <a:r>
                  <a:rPr lang="sk-SK" sz="1600" dirty="0"/>
                  <a:t>AME2020: [M. Wang et al.</a:t>
                </a:r>
                <a:r>
                  <a:rPr lang="en-GB" sz="1600" dirty="0"/>
                  <a:t>, </a:t>
                </a:r>
                <a:r>
                  <a:rPr lang="sk-SK" sz="1600" dirty="0"/>
                  <a:t>Chin. Phys. C 45</a:t>
                </a:r>
                <a:r>
                  <a:rPr lang="en-GB" sz="1600" dirty="0"/>
                  <a:t>, 030003</a:t>
                </a:r>
                <a:r>
                  <a:rPr lang="sk-SK" sz="1600" dirty="0"/>
                  <a:t> (2021)]</a:t>
                </a:r>
              </a:p>
              <a:p>
                <a:pPr lvl="1"/>
                <a:r>
                  <a:rPr lang="en-US" dirty="0"/>
                  <a:t>Main cause of large apparent feeding to 4</a:t>
                </a:r>
                <a:r>
                  <a:rPr lang="en-US" baseline="30000" dirty="0"/>
                  <a:t>+</a:t>
                </a:r>
                <a:r>
                  <a:rPr lang="en-US" dirty="0"/>
                  <a:t> states</a:t>
                </a:r>
              </a:p>
              <a:p>
                <a:pPr>
                  <a:buClr>
                    <a:schemeClr val="accent1">
                      <a:lumMod val="60000"/>
                      <a:lumOff val="40000"/>
                    </a:schemeClr>
                  </a:buClr>
                </a:pPr>
                <a:r>
                  <a:rPr lang="en-US" dirty="0"/>
                  <a:t>Supported by </a:t>
                </a:r>
                <a:r>
                  <a:rPr lang="sk-SK" dirty="0"/>
                  <a:t>Total Absorption Spectroscopy (TAS)</a:t>
                </a:r>
                <a:r>
                  <a:rPr lang="en-US" dirty="0"/>
                  <a:t> measurement</a:t>
                </a:r>
              </a:p>
              <a:p>
                <a:pPr lvl="1"/>
                <a:r>
                  <a:rPr lang="en-US" dirty="0"/>
                  <a:t>Feeding up to 6 MeV</a:t>
                </a:r>
                <a:endParaRPr lang="sk-SK" dirty="0"/>
              </a:p>
              <a:p>
                <a:pPr lvl="1"/>
                <a:r>
                  <a:rPr lang="en-US" dirty="0"/>
                  <a:t>“</a:t>
                </a:r>
                <a:r>
                  <a:rPr lang="sk-SK" dirty="0"/>
                  <a:t>Unreliable at low energy“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06F0963-8574-173A-C6B3-F7C4BA71ECE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215999" y="1079999"/>
                <a:ext cx="7044609" cy="4297219"/>
              </a:xfrm>
              <a:blipFill>
                <a:blip r:embed="rId3"/>
                <a:stretch>
                  <a:fillRect l="-1298" t="-11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6B77CDEC-A795-F2B0-03B0-41A78F7FFBF0}"/>
              </a:ext>
            </a:extLst>
          </p:cNvPr>
          <p:cNvSpPr txBox="1"/>
          <p:nvPr/>
        </p:nvSpPr>
        <p:spPr>
          <a:xfrm>
            <a:off x="7642045" y="5791663"/>
            <a:ext cx="40037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1600" dirty="0"/>
              <a:t>P. Hornshøj et al.</a:t>
            </a:r>
            <a:r>
              <a:rPr lang="en-GB" sz="1600" dirty="0"/>
              <a:t>, </a:t>
            </a:r>
            <a:r>
              <a:rPr lang="sk-SK" sz="1600" dirty="0"/>
              <a:t>Nucl. Phys. A 239</a:t>
            </a:r>
            <a:r>
              <a:rPr lang="en-GB" sz="1600" dirty="0"/>
              <a:t>, 15</a:t>
            </a:r>
            <a:r>
              <a:rPr lang="sk-SK" sz="1600" dirty="0"/>
              <a:t> (1975)</a:t>
            </a:r>
          </a:p>
        </p:txBody>
      </p:sp>
      <p:pic>
        <p:nvPicPr>
          <p:cNvPr id="14" name="Content Placeholder 13" descr="A graph of energy and energy&#10;&#10;AI-generated content may be incorrect.">
            <a:extLst>
              <a:ext uri="{FF2B5EF4-FFF2-40B4-BE49-F238E27FC236}">
                <a16:creationId xmlns:a16="http://schemas.microsoft.com/office/drawing/2014/main" id="{FB06C5EB-B0A8-9FBC-7478-727B4598488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400" y="1617756"/>
            <a:ext cx="4414161" cy="4173907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0853A48D-B4BD-D6C8-FDB9-22CC55421E2F}"/>
              </a:ext>
            </a:extLst>
          </p:cNvPr>
          <p:cNvSpPr/>
          <p:nvPr/>
        </p:nvSpPr>
        <p:spPr>
          <a:xfrm>
            <a:off x="10126640" y="1815152"/>
            <a:ext cx="1520074" cy="655093"/>
          </a:xfrm>
          <a:prstGeom prst="ellipse">
            <a:avLst/>
          </a:prstGeom>
          <a:noFill/>
          <a:ln w="38100">
            <a:solidFill>
              <a:srgbClr val="0066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B53EBD-B7C7-AB38-51F9-1EFC2D2B8FE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038600" y="6486523"/>
            <a:ext cx="4114800" cy="365125"/>
          </a:xfrm>
        </p:spPr>
        <p:txBody>
          <a:bodyPr/>
          <a:lstStyle/>
          <a:p>
            <a:r>
              <a:rPr lang="sk-SK"/>
              <a:t>Jozef Mišt ● Zakopane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74B682-3EC4-D3BA-76EC-0C22AE128AF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0A513DC-FA64-4743-9DBE-EE79BE9DB539}" type="slidenum">
              <a:rPr lang="sk-SK" smtClean="0"/>
              <a:pPr/>
              <a:t>15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18014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8" grpId="0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70514-AFB7-0C2A-A117-BEE025622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Conclusion</a:t>
            </a:r>
            <a:endParaRPr lang="sk-SK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CDFA10CC-2E37-27B1-9EDB-E0E03EB9A3C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16000" y="1080000"/>
                <a:ext cx="11129211" cy="3997326"/>
              </a:xfrm>
            </p:spPr>
            <p:txBody>
              <a:bodyPr>
                <a:normAutofit/>
              </a:bodyPr>
              <a:lstStyle/>
              <a:p>
                <a:r>
                  <a:rPr lang="sk-SK" dirty="0"/>
                  <a:t>E</a:t>
                </a:r>
                <a:r>
                  <a:rPr lang="en-GB" dirty="0" err="1"/>
                  <a:t>lectron</a:t>
                </a:r>
                <a:r>
                  <a:rPr lang="en-GB" dirty="0"/>
                  <a:t> capture</a:t>
                </a:r>
                <a:r>
                  <a:rPr lang="sk-SK" dirty="0"/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GB" dirty="0"/>
                  <a:t> decay of </a:t>
                </a:r>
                <a:r>
                  <a:rPr lang="en-GB" baseline="30000" dirty="0"/>
                  <a:t>182</a:t>
                </a:r>
                <a:r>
                  <a:rPr lang="en-GB" dirty="0"/>
                  <a:t>Au</a:t>
                </a:r>
                <a:r>
                  <a:rPr lang="sk-SK" dirty="0"/>
                  <a:t> was studied</a:t>
                </a:r>
                <a:r>
                  <a:rPr lang="en-GB" dirty="0"/>
                  <a:t> at IDS</a:t>
                </a:r>
                <a:r>
                  <a:rPr lang="sk-SK" dirty="0"/>
                  <a:t> at ISOLDE (CERN)</a:t>
                </a:r>
                <a:endParaRPr lang="en-GB" dirty="0"/>
              </a:p>
              <a:p>
                <a:r>
                  <a:rPr lang="sk-SK" dirty="0"/>
                  <a:t>The </a:t>
                </a:r>
                <a:r>
                  <a:rPr lang="en-GB" dirty="0"/>
                  <a:t>level scheme of </a:t>
                </a:r>
                <a:r>
                  <a:rPr lang="en-GB" baseline="30000" dirty="0"/>
                  <a:t>182</a:t>
                </a:r>
                <a:r>
                  <a:rPr lang="en-GB" dirty="0"/>
                  <a:t>Pt</a:t>
                </a:r>
                <a:r>
                  <a:rPr lang="sk-SK" dirty="0"/>
                  <a:t> was greatly expanded</a:t>
                </a:r>
                <a:r>
                  <a:rPr lang="en-GB" dirty="0"/>
                  <a:t> using prompt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GB" dirty="0"/>
                  <a:t>-</a:t>
                </a:r>
                <a14:m>
                  <m:oMath xmlns:m="http://schemas.openxmlformats.org/officeDocument/2006/math">
                    <m:r>
                      <a:rPr lang="el-GR" i="1" dirty="0" smtClean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GB" dirty="0"/>
                  <a:t> coincidence method</a:t>
                </a:r>
                <a:endParaRPr lang="sk-SK" dirty="0"/>
              </a:p>
              <a:p>
                <a:r>
                  <a:rPr lang="sk-SK" dirty="0"/>
                  <a:t>Similar log </a:t>
                </a:r>
                <a14:m>
                  <m:oMath xmlns:m="http://schemas.openxmlformats.org/officeDocument/2006/math">
                    <m:r>
                      <a:rPr lang="sk-SK" b="0" i="1" smtClean="0">
                        <a:latin typeface="Cambria Math" panose="02040503050406030204" pitchFamily="18" charset="0"/>
                      </a:rPr>
                      <m:t>𝑓𝑡</m:t>
                    </m:r>
                  </m:oMath>
                </a14:m>
                <a:r>
                  <a:rPr lang="sk-SK" dirty="0"/>
                  <a:t> values for 2</a:t>
                </a:r>
                <a:r>
                  <a:rPr lang="sk-SK" baseline="30000" dirty="0"/>
                  <a:t>+</a:t>
                </a:r>
                <a:r>
                  <a:rPr lang="sk-SK" dirty="0"/>
                  <a:t> states indicate band mixing</a:t>
                </a:r>
                <a:endParaRPr lang="en-GB" dirty="0"/>
              </a:p>
              <a:p>
                <a:r>
                  <a:rPr lang="en-GB" dirty="0"/>
                  <a:t>Unusually high apparent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dirty="0"/>
                  <a:t>-decay feeding intensity into the 4</a:t>
                </a:r>
                <a:r>
                  <a:rPr lang="en-US" baseline="30000" dirty="0"/>
                  <a:t>+</a:t>
                </a:r>
                <a:r>
                  <a:rPr lang="en-US" dirty="0"/>
                  <a:t> states is present.</a:t>
                </a:r>
                <a:endParaRPr lang="sk-SK" dirty="0"/>
              </a:p>
              <a:p>
                <a:pPr lvl="1"/>
                <a:r>
                  <a:rPr lang="sk-SK" dirty="0"/>
                  <a:t>Excluded </a:t>
                </a:r>
                <a14:m>
                  <m:oMath xmlns:m="http://schemas.openxmlformats.org/officeDocument/2006/math">
                    <m:r>
                      <a:rPr lang="sk-SK" i="1" dirty="0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sk-SK" i="1" dirty="0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sk-SK" dirty="0"/>
                  <a:t> g.s. and </a:t>
                </a:r>
                <a14:m>
                  <m:oMath xmlns:m="http://schemas.openxmlformats.org/officeDocument/2006/math">
                    <m:r>
                      <a:rPr lang="sk-SK" i="1" dirty="0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sk-SK" i="1" dirty="0" smtClean="0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r>
                  <a:rPr lang="sk-SK" dirty="0"/>
                  <a:t> isomer in </a:t>
                </a:r>
                <a:r>
                  <a:rPr lang="sk-SK" baseline="30000" dirty="0"/>
                  <a:t>182</a:t>
                </a:r>
                <a:r>
                  <a:rPr lang="sk-SK" dirty="0"/>
                  <a:t>Au</a:t>
                </a:r>
                <a:endParaRPr lang="en-US" dirty="0"/>
              </a:p>
              <a:p>
                <a:pPr lvl="1"/>
                <a:r>
                  <a:rPr lang="en-US" dirty="0"/>
                  <a:t>Probably caused by the </a:t>
                </a:r>
                <a:r>
                  <a:rPr lang="sk-SK" dirty="0"/>
                  <a:t>P</a:t>
                </a:r>
                <a:r>
                  <a:rPr lang="en-US" dirty="0" err="1"/>
                  <a:t>andemonium</a:t>
                </a:r>
                <a:r>
                  <a:rPr lang="en-US" dirty="0"/>
                  <a:t> effect</a:t>
                </a:r>
              </a:p>
            </p:txBody>
          </p:sp>
        </mc:Choice>
        <mc:Fallback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CDFA10CC-2E37-27B1-9EDB-E0E03EB9A3C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6000" y="1080000"/>
                <a:ext cx="11129211" cy="3997326"/>
              </a:xfrm>
              <a:blipFill>
                <a:blip r:embed="rId3"/>
                <a:stretch>
                  <a:fillRect l="-821" t="-12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FA43C6-D8FB-0B99-63C4-A33D3D6CB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86523"/>
            <a:ext cx="4114800" cy="365125"/>
          </a:xfrm>
        </p:spPr>
        <p:txBody>
          <a:bodyPr/>
          <a:lstStyle/>
          <a:p>
            <a:r>
              <a:rPr lang="sk-SK"/>
              <a:t>Jozef Mišt ● Zakopane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3F8CD1-BEAB-2315-6528-B83558320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513DC-FA64-4743-9DBE-EE79BE9DB539}" type="slidenum">
              <a:rPr lang="sk-SK" smtClean="0"/>
              <a:pPr/>
              <a:t>16</a:t>
            </a:fld>
            <a:endParaRPr lang="sk-SK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D61BA2-77FA-1A96-F328-6016C2B82AAB}"/>
              </a:ext>
            </a:extLst>
          </p:cNvPr>
          <p:cNvSpPr txBox="1"/>
          <p:nvPr/>
        </p:nvSpPr>
        <p:spPr>
          <a:xfrm>
            <a:off x="2807667" y="4777053"/>
            <a:ext cx="6576666" cy="1292662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38100">
            <a:solidFill>
              <a:srgbClr val="0066FF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600" dirty="0"/>
              <a:t>“Long is the way </a:t>
            </a:r>
            <a:endParaRPr lang="sk-SK" sz="2600" dirty="0"/>
          </a:p>
          <a:p>
            <a:pPr algn="ctr"/>
            <a:r>
              <a:rPr lang="en-US" sz="2600" dirty="0"/>
              <a:t>and hard,</a:t>
            </a:r>
            <a:r>
              <a:rPr lang="sk-SK" sz="2600" dirty="0"/>
              <a:t> </a:t>
            </a:r>
            <a:r>
              <a:rPr lang="en-US" sz="2600" dirty="0"/>
              <a:t>that out of Hell leads up to light.”</a:t>
            </a:r>
            <a:br>
              <a:rPr lang="en-US" sz="2600" dirty="0"/>
            </a:br>
            <a:r>
              <a:rPr lang="en-US" sz="2600" b="1" dirty="0"/>
              <a:t>John Milton, Paradise Lost</a:t>
            </a:r>
            <a:r>
              <a:rPr lang="sk-SK" sz="2600" b="1" dirty="0"/>
              <a:t>, 1667</a:t>
            </a:r>
            <a:endParaRPr lang="sk-SK" sz="2600" dirty="0"/>
          </a:p>
        </p:txBody>
      </p:sp>
    </p:spTree>
    <p:extLst>
      <p:ext uri="{BB962C8B-B14F-4D97-AF65-F5344CB8AC3E}">
        <p14:creationId xmlns:p14="http://schemas.microsoft.com/office/powerpoint/2010/main" val="2020901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3139D-A95F-EE53-7391-0603FD536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F28EFC-5F68-2185-8717-B63ADF1356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931132"/>
            <a:ext cx="12192000" cy="28678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k-SK" b="1" dirty="0">
                <a:solidFill>
                  <a:srgbClr val="0066FF"/>
                </a:solidFill>
              </a:rPr>
              <a:t>Collaborators: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200" i="1" dirty="0"/>
              <a:t>B. Andel , A. N. Andreyev, A. E. </a:t>
            </a:r>
            <a:r>
              <a:rPr lang="en-US" sz="2200" i="1" dirty="0" err="1"/>
              <a:t>Barzakh</a:t>
            </a:r>
            <a:r>
              <a:rPr lang="en-US" sz="2200" i="1" dirty="0"/>
              <a:t>, J. G. Cubiss, A. </a:t>
            </a:r>
            <a:r>
              <a:rPr lang="en-US" sz="2200" i="1" dirty="0" err="1"/>
              <a:t>Algora</a:t>
            </a:r>
            <a:r>
              <a:rPr lang="en-US" sz="2200" i="1" dirty="0"/>
              <a:t>, S. </a:t>
            </a:r>
            <a:r>
              <a:rPr lang="en-US" sz="2200" i="1" dirty="0" err="1"/>
              <a:t>Antalic</a:t>
            </a:r>
            <a:r>
              <a:rPr lang="en-US" sz="2200" i="1" dirty="0"/>
              <a:t>,</a:t>
            </a:r>
            <a:r>
              <a:rPr lang="sk-SK" sz="2200" i="1" dirty="0"/>
              <a:t> </a:t>
            </a:r>
            <a:r>
              <a:rPr lang="en-US" sz="2200" i="1" dirty="0"/>
              <a:t>M. Athanasakis-</a:t>
            </a:r>
            <a:r>
              <a:rPr lang="en-US" sz="2200" i="1" dirty="0" err="1"/>
              <a:t>Kaklamanakis</a:t>
            </a:r>
            <a:r>
              <a:rPr lang="en-US" sz="2200" i="1" dirty="0"/>
              <a:t>, M. Au, S. Bara</a:t>
            </a:r>
            <a:r>
              <a:rPr lang="sk-SK" sz="2200" i="1" dirty="0"/>
              <a:t>,</a:t>
            </a:r>
            <a:r>
              <a:rPr lang="en-US" sz="2200" i="1" dirty="0"/>
              <a:t> R. A. Bark, M. J. G. Borge</a:t>
            </a:r>
            <a:r>
              <a:rPr lang="sk-SK" sz="2200" i="1" dirty="0"/>
              <a:t>,</a:t>
            </a:r>
            <a:r>
              <a:rPr lang="en-US" sz="2200" i="1" dirty="0"/>
              <a:t> A. </a:t>
            </a:r>
            <a:r>
              <a:rPr lang="en-US" sz="2200" i="1" dirty="0" err="1"/>
              <a:t>Camaiani</a:t>
            </a:r>
            <a:r>
              <a:rPr lang="sk-SK" sz="2200" i="1" dirty="0"/>
              <a:t>, </a:t>
            </a:r>
            <a:r>
              <a:rPr lang="en-US" sz="2200" i="1" dirty="0"/>
              <a:t>K. </a:t>
            </a:r>
            <a:r>
              <a:rPr lang="en-US" sz="2200" i="1" dirty="0" err="1"/>
              <a:t>Chrysalidis</a:t>
            </a:r>
            <a:r>
              <a:rPr lang="en-US" sz="2200" i="1" dirty="0"/>
              <a:t>, T. E. </a:t>
            </a:r>
            <a:r>
              <a:rPr lang="en-US" sz="2200" i="1" dirty="0" err="1"/>
              <a:t>Cocolios</a:t>
            </a:r>
            <a:r>
              <a:rPr lang="en-US" sz="2200" i="1" dirty="0"/>
              <a:t>, C. Costache</a:t>
            </a:r>
            <a:r>
              <a:rPr lang="sk-SK" sz="2200" i="1" dirty="0"/>
              <a:t>,</a:t>
            </a:r>
            <a:r>
              <a:rPr lang="en-US" sz="2200" i="1" dirty="0"/>
              <a:t> H. De Witte</a:t>
            </a:r>
            <a:r>
              <a:rPr lang="sk-SK" sz="2200" i="1" dirty="0"/>
              <a:t>,</a:t>
            </a:r>
            <a:r>
              <a:rPr lang="en-US" sz="2200" i="1" dirty="0"/>
              <a:t> R. Y. Dong, D. V. Fedorov</a:t>
            </a:r>
            <a:r>
              <a:rPr lang="sk-SK" sz="2200" i="1" dirty="0"/>
              <a:t>,</a:t>
            </a:r>
            <a:r>
              <a:rPr lang="en-US" sz="2200" i="1" dirty="0"/>
              <a:t> V. N. </a:t>
            </a:r>
            <a:r>
              <a:rPr lang="en-US" sz="2200" i="1" dirty="0" err="1"/>
              <a:t>Fedosseev</a:t>
            </a:r>
            <a:r>
              <a:rPr lang="sk-SK" sz="2200" i="1" dirty="0"/>
              <a:t>, </a:t>
            </a:r>
            <a:r>
              <a:rPr lang="en-US" sz="2200" i="1" dirty="0"/>
              <a:t>L. M. Fraile</a:t>
            </a:r>
            <a:r>
              <a:rPr lang="sk-SK" sz="2200" i="1" dirty="0"/>
              <a:t>,</a:t>
            </a:r>
            <a:r>
              <a:rPr lang="en-US" sz="2200" i="1" dirty="0"/>
              <a:t> H. O. U. Fynbo</a:t>
            </a:r>
            <a:r>
              <a:rPr lang="sk-SK" sz="2200" i="1" dirty="0"/>
              <a:t>,</a:t>
            </a:r>
            <a:r>
              <a:rPr lang="en-US" sz="2200" i="1" dirty="0"/>
              <a:t> R. Grzywacz, R. Heinke, C. F. Jiao</a:t>
            </a:r>
            <a:r>
              <a:rPr lang="sk-SK" sz="2200" i="1" dirty="0"/>
              <a:t>,</a:t>
            </a:r>
            <a:r>
              <a:rPr lang="en-US" sz="2200" i="1" dirty="0"/>
              <a:t> J. Johnson</a:t>
            </a:r>
            <a:r>
              <a:rPr lang="sk-SK" sz="2200" i="1" dirty="0"/>
              <a:t>,</a:t>
            </a:r>
            <a:r>
              <a:rPr lang="en-US" sz="2200" i="1" dirty="0"/>
              <a:t> P. M. Jones</a:t>
            </a:r>
            <a:r>
              <a:rPr lang="sk-SK" sz="2200" i="1" dirty="0"/>
              <a:t>, </a:t>
            </a:r>
            <a:r>
              <a:rPr lang="en-US" sz="2200" i="1" dirty="0"/>
              <a:t>D. S. Judson</a:t>
            </a:r>
            <a:r>
              <a:rPr lang="sk-SK" sz="2200" i="1" dirty="0"/>
              <a:t>,</a:t>
            </a:r>
            <a:r>
              <a:rPr lang="en-US" sz="2200" i="1" dirty="0"/>
              <a:t> D. T. </a:t>
            </a:r>
            <a:r>
              <a:rPr lang="en-US" sz="2200" i="1" dirty="0" err="1"/>
              <a:t>Kattikat</a:t>
            </a:r>
            <a:r>
              <a:rPr lang="en-US" sz="2200" i="1" dirty="0"/>
              <a:t> </a:t>
            </a:r>
            <a:r>
              <a:rPr lang="en-US" sz="2200" i="1" dirty="0" err="1"/>
              <a:t>Melcom</a:t>
            </a:r>
            <a:r>
              <a:rPr lang="sk-SK" sz="2200" i="1" dirty="0"/>
              <a:t>,</a:t>
            </a:r>
            <a:r>
              <a:rPr lang="en-US" sz="2200" i="1" dirty="0"/>
              <a:t> M. M. Khan, J. Klimo</a:t>
            </a:r>
            <a:r>
              <a:rPr lang="sk-SK" sz="2200" i="1" dirty="0"/>
              <a:t>,</a:t>
            </a:r>
            <a:r>
              <a:rPr lang="en-US" sz="2200" i="1" dirty="0"/>
              <a:t> A. </a:t>
            </a:r>
            <a:r>
              <a:rPr lang="en-US" sz="2200" i="1" dirty="0" err="1"/>
              <a:t>Korgul</a:t>
            </a:r>
            <a:r>
              <a:rPr lang="sk-SK" sz="2200" i="1" dirty="0"/>
              <a:t>,</a:t>
            </a:r>
            <a:r>
              <a:rPr lang="en-US" sz="2200" i="1" dirty="0"/>
              <a:t> M. Labiche</a:t>
            </a:r>
            <a:r>
              <a:rPr lang="sk-SK" sz="2200" i="1" dirty="0"/>
              <a:t>,</a:t>
            </a:r>
            <a:r>
              <a:rPr lang="en-US" sz="2200" i="1" dirty="0"/>
              <a:t> R. </a:t>
            </a:r>
            <a:r>
              <a:rPr lang="en-US" sz="2200" i="1" dirty="0" err="1"/>
              <a:t>Lică</a:t>
            </a:r>
            <a:r>
              <a:rPr lang="sk-SK" sz="2200" i="1" dirty="0"/>
              <a:t>, </a:t>
            </a:r>
            <a:r>
              <a:rPr lang="en-US" sz="2200" i="1" dirty="0"/>
              <a:t>Z. Liu</a:t>
            </a:r>
            <a:r>
              <a:rPr lang="sk-SK" sz="2200" i="1" dirty="0"/>
              <a:t>,</a:t>
            </a:r>
            <a:r>
              <a:rPr lang="en-US" sz="2200" i="1" dirty="0"/>
              <a:t> M. </a:t>
            </a:r>
            <a:r>
              <a:rPr lang="en-US" sz="2200" i="1" dirty="0" err="1"/>
              <a:t>Madurga</a:t>
            </a:r>
            <a:r>
              <a:rPr lang="sk-SK" sz="2200" i="1" dirty="0"/>
              <a:t>,</a:t>
            </a:r>
            <a:r>
              <a:rPr lang="en-US" sz="2200" i="1" dirty="0"/>
              <a:t> N. Marginean</a:t>
            </a:r>
            <a:r>
              <a:rPr lang="sk-SK" sz="2200" i="1" dirty="0"/>
              <a:t>,</a:t>
            </a:r>
            <a:r>
              <a:rPr lang="en-US" sz="2200" i="1" dirty="0"/>
              <a:t> P. Marini</a:t>
            </a:r>
            <a:r>
              <a:rPr lang="sk-SK" sz="2200" i="1" dirty="0"/>
              <a:t>,</a:t>
            </a:r>
            <a:r>
              <a:rPr lang="en-US" sz="2200" i="1" dirty="0"/>
              <a:t> B. A. Marsh, C. Mihai</a:t>
            </a:r>
            <a:r>
              <a:rPr lang="sk-SK" sz="2200" i="1" dirty="0"/>
              <a:t>,</a:t>
            </a:r>
            <a:r>
              <a:rPr lang="en-US" sz="2200" i="1" dirty="0"/>
              <a:t> P. L. Molkanov</a:t>
            </a:r>
            <a:r>
              <a:rPr lang="sk-SK" sz="2200" i="1" dirty="0"/>
              <a:t>,</a:t>
            </a:r>
            <a:r>
              <a:rPr lang="en-US" sz="2200" i="1" dirty="0"/>
              <a:t> E. </a:t>
            </a:r>
            <a:r>
              <a:rPr lang="en-US" sz="2200" i="1" dirty="0" err="1"/>
              <a:t>Nácher</a:t>
            </a:r>
            <a:r>
              <a:rPr lang="sk-SK" sz="2200" i="1" dirty="0"/>
              <a:t>, </a:t>
            </a:r>
            <a:r>
              <a:rPr lang="en-US" sz="2200" i="1" dirty="0"/>
              <a:t>C. Neacsu, J. N. Orce, R. D. Page</a:t>
            </a:r>
            <a:r>
              <a:rPr lang="sk-SK" sz="2200" i="1" dirty="0"/>
              <a:t>,</a:t>
            </a:r>
            <a:r>
              <a:rPr lang="en-US" sz="2200" i="1" dirty="0"/>
              <a:t> J. Pakarinen</a:t>
            </a:r>
            <a:r>
              <a:rPr lang="sk-SK" sz="2200" i="1" dirty="0"/>
              <a:t>,</a:t>
            </a:r>
            <a:r>
              <a:rPr lang="en-US" sz="2200" i="1" dirty="0"/>
              <a:t> P. Papadakis</a:t>
            </a:r>
            <a:r>
              <a:rPr lang="sk-SK" sz="2200" i="1" dirty="0"/>
              <a:t>,</a:t>
            </a:r>
            <a:r>
              <a:rPr lang="en-US" sz="2200" i="1" dirty="0"/>
              <a:t> S. Pascu, A. Perea,</a:t>
            </a:r>
            <a:r>
              <a:rPr lang="sk-SK" sz="2200" i="1" dirty="0"/>
              <a:t> </a:t>
            </a:r>
            <a:r>
              <a:rPr lang="en-US" sz="2200" i="1" dirty="0"/>
              <a:t>M. Piersa-</a:t>
            </a:r>
            <a:r>
              <a:rPr lang="en-US" sz="2200" i="1" dirty="0" err="1"/>
              <a:t>Siłkowska</a:t>
            </a:r>
            <a:r>
              <a:rPr lang="sk-SK" sz="2200" i="1" dirty="0"/>
              <a:t>,</a:t>
            </a:r>
            <a:r>
              <a:rPr lang="en-US" sz="2200" i="1" dirty="0"/>
              <a:t> Zs. </a:t>
            </a:r>
            <a:r>
              <a:rPr lang="en-US" sz="2200" i="1" dirty="0" err="1"/>
              <a:t>Podolyák</a:t>
            </a:r>
            <a:r>
              <a:rPr lang="sk-SK" sz="2200" i="1" dirty="0"/>
              <a:t>,</a:t>
            </a:r>
            <a:r>
              <a:rPr lang="en-US" sz="2200" i="1" dirty="0"/>
              <a:t> M. D. Seliverstov</a:t>
            </a:r>
            <a:r>
              <a:rPr lang="sk-SK" sz="2200" i="1" dirty="0"/>
              <a:t>,</a:t>
            </a:r>
            <a:r>
              <a:rPr lang="en-US" sz="2200" i="1" dirty="0"/>
              <a:t> A. Sitar</a:t>
            </a:r>
            <a:r>
              <a:rPr lang="sk-SK" sz="2200" i="1" dirty="0"/>
              <a:t>č</a:t>
            </a:r>
            <a:r>
              <a:rPr lang="en-US" sz="2200" i="1" dirty="0" err="1"/>
              <a:t>ík</a:t>
            </a:r>
            <a:r>
              <a:rPr lang="sk-SK" sz="2200" i="1" dirty="0"/>
              <a:t>,</a:t>
            </a:r>
            <a:r>
              <a:rPr lang="en-US" sz="2200" i="1" dirty="0"/>
              <a:t> E. Stamati, A. Stoica, A. Stott,</a:t>
            </a:r>
            <a:r>
              <a:rPr lang="sk-SK" sz="2200" i="1" dirty="0"/>
              <a:t> </a:t>
            </a:r>
            <a:r>
              <a:rPr lang="en-US" sz="2200" i="1" dirty="0"/>
              <a:t>M. </a:t>
            </a:r>
            <a:r>
              <a:rPr lang="en-US" sz="2200" i="1" dirty="0" err="1"/>
              <a:t>Stryjczyk</a:t>
            </a:r>
            <a:r>
              <a:rPr lang="sk-SK" sz="2200" i="1" dirty="0"/>
              <a:t>,</a:t>
            </a:r>
            <a:r>
              <a:rPr lang="en-US" sz="2200" i="1" dirty="0"/>
              <a:t> O. </a:t>
            </a:r>
            <a:r>
              <a:rPr lang="en-US" sz="2200" i="1" dirty="0" err="1"/>
              <a:t>Tengblad</a:t>
            </a:r>
            <a:r>
              <a:rPr lang="sk-SK" sz="2200" i="1" dirty="0"/>
              <a:t>,</a:t>
            </a:r>
            <a:r>
              <a:rPr lang="en-US" sz="2200" i="1" dirty="0"/>
              <a:t> I. </a:t>
            </a:r>
            <a:r>
              <a:rPr lang="en-US" sz="2200" i="1" dirty="0" err="1"/>
              <a:t>Tsekhanovich</a:t>
            </a:r>
            <a:r>
              <a:rPr lang="en-US" sz="2200" i="1" dirty="0"/>
              <a:t>, A. </a:t>
            </a:r>
            <a:r>
              <a:rPr lang="en-US" sz="2200" i="1" dirty="0" err="1"/>
              <a:t>Turturica</a:t>
            </a:r>
            <a:r>
              <a:rPr lang="en-US" sz="2200" i="1" dirty="0"/>
              <a:t>, J. M. </a:t>
            </a:r>
            <a:r>
              <a:rPr lang="en-US" sz="2200" i="1" dirty="0" err="1"/>
              <a:t>Udías</a:t>
            </a:r>
            <a:r>
              <a:rPr lang="sk-SK" sz="2200" i="1" dirty="0"/>
              <a:t>,</a:t>
            </a:r>
            <a:r>
              <a:rPr lang="en-US" sz="2200" i="1" dirty="0"/>
              <a:t> P. Van </a:t>
            </a:r>
            <a:r>
              <a:rPr lang="en-US" sz="2200" i="1" dirty="0" err="1"/>
              <a:t>Duppen</a:t>
            </a:r>
            <a:r>
              <a:rPr lang="sk-SK" sz="2200" i="1" dirty="0"/>
              <a:t>,</a:t>
            </a:r>
            <a:r>
              <a:rPr lang="en-US" sz="2200" i="1" dirty="0"/>
              <a:t> N. Warr</a:t>
            </a:r>
            <a:r>
              <a:rPr lang="sk-SK" sz="2200" i="1" dirty="0"/>
              <a:t>,</a:t>
            </a:r>
            <a:r>
              <a:rPr lang="en-US" sz="2200" i="1" dirty="0"/>
              <a:t> A. Youssef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3515B6-E5BC-CA1E-5197-99162E1FA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Acknowledgements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5C9266-2317-EB3C-FD72-165E7D678A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198" y="3771802"/>
            <a:ext cx="2106316" cy="8280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0BB40D20-1B68-43C3-DD1F-C54D86961D0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86002" y="4121970"/>
            <a:ext cx="1337338" cy="133733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9D846E4-E79B-3B8C-665F-B601A3C640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066" y="4832491"/>
            <a:ext cx="1895612" cy="684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1DC897C-8D78-A793-91AA-EE9A1BF2CD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70" t="9465" r="28443" b="6531"/>
          <a:stretch>
            <a:fillRect/>
          </a:stretch>
        </p:blipFill>
        <p:spPr>
          <a:xfrm>
            <a:off x="3035330" y="3771802"/>
            <a:ext cx="821071" cy="82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C5A7454-384B-D5EF-81DF-6CB0D9D231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837" y="4850491"/>
            <a:ext cx="2637153" cy="648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5565ECC-4B55-B4A9-947A-9877C67B1C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217" y="3771802"/>
            <a:ext cx="732733" cy="82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FAC4029-4E93-CAC2-5AAC-8EF17EB342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766" y="3771802"/>
            <a:ext cx="1482287" cy="828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13A2E77-8195-260F-8CD8-B7188E48061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1311" y="3771802"/>
            <a:ext cx="828000" cy="828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762F992-22AD-B169-1287-EEB0AC9B7E6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127" y="3771802"/>
            <a:ext cx="828000" cy="8280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6153CA1-E086-08C0-1C2F-DC7DB4D5660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81" b="23672"/>
          <a:stretch>
            <a:fillRect/>
          </a:stretch>
        </p:blipFill>
        <p:spPr>
          <a:xfrm>
            <a:off x="6979691" y="5557709"/>
            <a:ext cx="2571750" cy="720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46E0121-9410-BC1E-CB56-9FBEC97E8B3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826" y="4832491"/>
            <a:ext cx="2318644" cy="6840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620EA4F-4861-B0DE-790F-867A1A0FADD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9" t="26019" r="9894" b="26141"/>
          <a:stretch>
            <a:fillRect/>
          </a:stretch>
        </p:blipFill>
        <p:spPr>
          <a:xfrm>
            <a:off x="9368618" y="4814491"/>
            <a:ext cx="1776361" cy="720000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5FF57B1E-716D-D62C-9207-4EEA831B9AC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490863" y="5557709"/>
            <a:ext cx="1423881" cy="72000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78E6B7-19F9-B651-EC52-B2A6F3BAB43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038600" y="6486523"/>
            <a:ext cx="4114800" cy="365125"/>
          </a:xfrm>
        </p:spPr>
        <p:txBody>
          <a:bodyPr/>
          <a:lstStyle/>
          <a:p>
            <a:r>
              <a:rPr lang="sk-SK"/>
              <a:t>Jozef Mišt ● Zakopane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4F5003-714D-97EA-9B79-90C15F6232B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0A513DC-FA64-4743-9DBE-EE79BE9DB539}" type="slidenum">
              <a:rPr lang="sk-SK" smtClean="0"/>
              <a:pPr/>
              <a:t>17</a:t>
            </a:fld>
            <a:endParaRPr lang="sk-SK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FC75C968-F8D3-7D34-E3BE-65A7E6ABA21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139458" y="4260191"/>
            <a:ext cx="1122400" cy="1296000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029E348B-7B80-244C-88A4-024BE8A584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306017" y="3771802"/>
            <a:ext cx="759908" cy="828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CBFC4A2-0897-1C14-EBF0-069FB2364C4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400" r="8218"/>
          <a:stretch>
            <a:fillRect/>
          </a:stretch>
        </p:blipFill>
        <p:spPr>
          <a:xfrm>
            <a:off x="2856945" y="5611709"/>
            <a:ext cx="2568971" cy="612000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9CD65F2F-09C5-D76B-3587-9A016E55990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5817" y="5611709"/>
            <a:ext cx="2726181" cy="612000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0540AF65-16E5-3855-D66A-07C58190D73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8330943" y="3771802"/>
            <a:ext cx="828000" cy="8280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DE41E239-F553-2750-2390-ACA40D4F611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6388" y="5593709"/>
            <a:ext cx="2519100" cy="648000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22D0BD74-9C13-0F70-DFAB-6ABC8268348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136869" y="3735802"/>
            <a:ext cx="472626" cy="90000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15A720B6-BFB5-4657-DAA6-8EC36235E191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0759" y="3735802"/>
            <a:ext cx="1103438" cy="90000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65455A2D-9EED-8F75-6079-C158C847E9C6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138" y="4778491"/>
            <a:ext cx="1120780" cy="792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C528CDF0-AEC2-4174-8B17-F94F39FEF6E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286658" y="3453463"/>
            <a:ext cx="828000" cy="8280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288A43AA-0C85-1615-9470-E536F1DC73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68667" y="3453463"/>
            <a:ext cx="828000" cy="8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0641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F18530AC-AB42-6CBA-06CE-817D7552A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Additional slides</a:t>
            </a:r>
            <a:endParaRPr lang="en-GB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F418D4B9-DA30-E907-7D08-6267C6305D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DDFBC91-832E-A36B-8CEC-D597E0161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86525"/>
            <a:ext cx="4114800" cy="365125"/>
          </a:xfrm>
        </p:spPr>
        <p:txBody>
          <a:bodyPr/>
          <a:lstStyle/>
          <a:p>
            <a:r>
              <a:rPr lang="sk-SK"/>
              <a:t>Jozef Mišt ● Zakopane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95392EB-8559-DF3E-25FA-6B1167C7B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513DC-FA64-4743-9DBE-EE79BE9DB539}" type="slidenum">
              <a:rPr lang="sk-SK" smtClean="0"/>
              <a:pPr/>
              <a:t>18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52412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17736-4454-54D2-F878-0450F1F30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15">
            <a:extLst>
              <a:ext uri="{FF2B5EF4-FFF2-40B4-BE49-F238E27FC236}">
                <a16:creationId xmlns:a16="http://schemas.microsoft.com/office/drawing/2014/main" id="{25B191EC-4CD2-9893-9C09-5F9E97A9B05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40119" y="3042941"/>
            <a:ext cx="4759652" cy="327134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F70CBB-CD07-889C-261D-6322707088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6000" y="1080001"/>
            <a:ext cx="7228338" cy="24058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>
                <a:latin typeface="Calibri"/>
                <a:ea typeface="Calibri"/>
                <a:cs typeface="Calibri"/>
              </a:rPr>
              <a:t>Deformation </a:t>
            </a:r>
            <a:r>
              <a:rPr lang="sk-SK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en-GB" dirty="0">
                <a:latin typeface="Calibri"/>
                <a:ea typeface="Calibri"/>
                <a:cs typeface="Calibri"/>
              </a:rPr>
              <a:t> key property of atomic nuclei</a:t>
            </a:r>
            <a:endParaRPr lang="sk-SK" dirty="0">
              <a:latin typeface="Calibri"/>
              <a:ea typeface="Calibri"/>
              <a:cs typeface="Calibri"/>
            </a:endParaRPr>
          </a:p>
          <a:p>
            <a:r>
              <a:rPr lang="sk-SK" dirty="0">
                <a:latin typeface="Calibri"/>
                <a:ea typeface="Calibri"/>
                <a:cs typeface="Calibri"/>
              </a:rPr>
              <a:t>Shape coexistence</a:t>
            </a:r>
          </a:p>
          <a:p>
            <a:pPr lvl="1"/>
            <a:r>
              <a:rPr lang="en-GB" dirty="0">
                <a:latin typeface="Calibri"/>
                <a:ea typeface="Calibri"/>
                <a:cs typeface="Calibri"/>
              </a:rPr>
              <a:t>Competition between different shapes at low excitation energy</a:t>
            </a:r>
            <a:endParaRPr lang="sk-SK" dirty="0">
              <a:latin typeface="Calibri"/>
              <a:ea typeface="Calibri"/>
              <a:cs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FABD40-5645-4F0D-E966-36AB021035E9}"/>
              </a:ext>
            </a:extLst>
          </p:cNvPr>
          <p:cNvSpPr txBox="1"/>
          <p:nvPr/>
        </p:nvSpPr>
        <p:spPr>
          <a:xfrm>
            <a:off x="7313327" y="6000429"/>
            <a:ext cx="49156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/>
              <a:t>K. Heyde and J. Wood, Rev. Mod. Phys. 83, 1467 (2011)</a:t>
            </a:r>
            <a:endParaRPr lang="sk-SK" sz="160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FABB8BF-CF72-FCCB-1A36-0EDED165ECAA}"/>
              </a:ext>
            </a:extLst>
          </p:cNvPr>
          <p:cNvSpPr txBox="1">
            <a:spLocks/>
          </p:cNvSpPr>
          <p:nvPr/>
        </p:nvSpPr>
        <p:spPr>
          <a:xfrm>
            <a:off x="215999" y="2865244"/>
            <a:ext cx="2295713" cy="35030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>
                  <a:lumMod val="40000"/>
                  <a:lumOff val="60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GB" dirty="0">
                <a:latin typeface="Calibri"/>
                <a:ea typeface="Calibri"/>
                <a:cs typeface="Calibri"/>
              </a:rPr>
              <a:t>Prominent near shell closures of one nucleon type and mid-shell of another</a:t>
            </a:r>
          </a:p>
          <a:p>
            <a:endParaRPr lang="en-GB" dirty="0">
              <a:latin typeface="Calibri"/>
              <a:ea typeface="Calibri"/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8DF5BF-618A-870D-81EC-736B03A25A64}"/>
              </a:ext>
            </a:extLst>
          </p:cNvPr>
          <p:cNvSpPr txBox="1"/>
          <p:nvPr/>
        </p:nvSpPr>
        <p:spPr>
          <a:xfrm>
            <a:off x="8274635" y="4583070"/>
            <a:ext cx="3511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/>
              <a:t>P. Möller et al., At. Data. </a:t>
            </a:r>
            <a:r>
              <a:rPr lang="en-US" sz="1600" err="1"/>
              <a:t>Nucl</a:t>
            </a:r>
            <a:r>
              <a:rPr lang="en-US" sz="1600"/>
              <a:t>. Data Tables 109, 1 (2016)</a:t>
            </a:r>
            <a:endParaRPr lang="sk-SK" sz="1600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4EB2D2D8-AFDC-6EDB-1D2E-558F3625198C}"/>
              </a:ext>
            </a:extLst>
          </p:cNvPr>
          <p:cNvSpPr txBox="1">
            <a:spLocks/>
          </p:cNvSpPr>
          <p:nvPr/>
        </p:nvSpPr>
        <p:spPr>
          <a:xfrm>
            <a:off x="0" y="7200"/>
            <a:ext cx="12192000" cy="88710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defRPr>
            </a:lvl1pPr>
          </a:lstStyle>
          <a:p>
            <a:r>
              <a:rPr lang="sk-SK" dirty="0"/>
              <a:t>Introduction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4F8EAA0-9A22-2F63-D5A8-8C99D5BD31D1}"/>
              </a:ext>
            </a:extLst>
          </p:cNvPr>
          <p:cNvSpPr txBox="1"/>
          <p:nvPr/>
        </p:nvSpPr>
        <p:spPr>
          <a:xfrm>
            <a:off x="7655615" y="5306884"/>
            <a:ext cx="2907752" cy="54483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sk-SK" sz="2600" dirty="0"/>
              <a:t>with </a:t>
            </a:r>
            <a:r>
              <a:rPr lang="sk-SK" sz="2600" baseline="30000" dirty="0"/>
              <a:t>182</a:t>
            </a:r>
            <a:r>
              <a:rPr lang="sk-SK" sz="2600" dirty="0"/>
              <a:t>Au and </a:t>
            </a:r>
            <a:r>
              <a:rPr lang="sk-SK" sz="2600" baseline="30000" dirty="0"/>
              <a:t>182</a:t>
            </a:r>
            <a:r>
              <a:rPr lang="sk-SK" sz="2600" dirty="0"/>
              <a:t>Pt</a:t>
            </a:r>
            <a:endParaRPr lang="en-US" sz="2600" dirty="0"/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97282D98-0D5B-0330-F05D-02917C159B4C}"/>
              </a:ext>
            </a:extLst>
          </p:cNvPr>
          <p:cNvSpPr/>
          <p:nvPr/>
        </p:nvSpPr>
        <p:spPr>
          <a:xfrm rot="10800000">
            <a:off x="6337784" y="1690154"/>
            <a:ext cx="2419941" cy="3891141"/>
          </a:xfrm>
          <a:prstGeom prst="arc">
            <a:avLst/>
          </a:prstGeom>
          <a:ln w="38100">
            <a:solidFill>
              <a:srgbClr val="FF0000"/>
            </a:solidFill>
            <a:headEnd type="triangle" w="lg" len="med"/>
            <a:tailEnd type="non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F74067-FBF7-B6CD-3CB7-F73C2F3156F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038600" y="6486523"/>
            <a:ext cx="4114800" cy="365125"/>
          </a:xfrm>
        </p:spPr>
        <p:txBody>
          <a:bodyPr/>
          <a:lstStyle/>
          <a:p>
            <a:r>
              <a:rPr lang="sk-SK"/>
              <a:t>Jozef Mišt ● Zakopane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BEE3C80-3381-684F-B359-B273252EF1D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0A513DC-FA64-4743-9DBE-EE79BE9DB539}" type="slidenum">
              <a:rPr lang="sk-SK" smtClean="0"/>
              <a:pPr/>
              <a:t>1</a:t>
            </a:fld>
            <a:endParaRPr lang="sk-SK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85EB95F4-B395-A71E-93BF-5E99F32581D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44338" y="1103379"/>
            <a:ext cx="4723047" cy="344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401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/>
      <p:bldP spid="4" grpId="0" uiExpand="1" build="p"/>
      <p:bldP spid="5" grpId="0"/>
      <p:bldP spid="7" grpId="0"/>
      <p:bldP spid="14" grpId="0" animBg="1"/>
      <p:bldP spid="1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5D2BED-0774-3CEF-7D4F-993740B39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phic 18">
            <a:extLst>
              <a:ext uri="{FF2B5EF4-FFF2-40B4-BE49-F238E27FC236}">
                <a16:creationId xmlns:a16="http://schemas.microsoft.com/office/drawing/2014/main" id="{B6EF380D-2313-3AC3-915E-A1F5774629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99260" y="1613217"/>
            <a:ext cx="4939847" cy="384392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EB5AF60-2A44-52FB-A8FF-3711197A4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Alpha decay of </a:t>
            </a:r>
            <a:r>
              <a:rPr lang="en-GB" baseline="30000"/>
              <a:t>182</a:t>
            </a:r>
            <a:r>
              <a:rPr lang="en-GB"/>
              <a:t>Au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59C9BD63-E21C-C5B7-0159-906D52338B4A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215998" y="1080000"/>
                <a:ext cx="6237354" cy="3702208"/>
              </a:xfrm>
            </p:spPr>
            <p:txBody>
              <a:bodyPr>
                <a:normAutofit/>
              </a:bodyPr>
              <a:lstStyle/>
              <a:p>
                <a:r>
                  <a:rPr lang="en-GB"/>
                  <a:t>Two </a:t>
                </a:r>
                <a:r>
                  <a:rPr lang="en-GB">
                    <a:solidFill>
                      <a:srgbClr val="0066FF"/>
                    </a:solidFill>
                  </a:rPr>
                  <a:t>new fine structure </a:t>
                </a:r>
                <a14:m>
                  <m:oMath xmlns:m="http://schemas.openxmlformats.org/officeDocument/2006/math">
                    <m:r>
                      <a:rPr lang="en-GB" i="1">
                        <a:solidFill>
                          <a:srgbClr val="0066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GB">
                    <a:solidFill>
                      <a:srgbClr val="0066FF"/>
                    </a:solidFill>
                  </a:rPr>
                  <a:t> decays </a:t>
                </a:r>
                <a:r>
                  <a:rPr lang="en-GB"/>
                  <a:t>and three </a:t>
                </a:r>
                <a:r>
                  <a:rPr lang="en-GB">
                    <a:solidFill>
                      <a:srgbClr val="0066FF"/>
                    </a:solidFill>
                  </a:rPr>
                  <a:t>new </a:t>
                </a:r>
                <a14:m>
                  <m:oMath xmlns:m="http://schemas.openxmlformats.org/officeDocument/2006/math">
                    <m:r>
                      <a:rPr lang="en-GB" i="1">
                        <a:solidFill>
                          <a:srgbClr val="0066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GB" i="1">
                        <a:solidFill>
                          <a:srgbClr val="0066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i="1">
                        <a:solidFill>
                          <a:srgbClr val="0066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GB">
                    <a:solidFill>
                      <a:srgbClr val="0066FF"/>
                    </a:solidFill>
                  </a:rPr>
                  <a:t> coincidences</a:t>
                </a:r>
                <a:r>
                  <a:rPr lang="en-GB"/>
                  <a:t> </a:t>
                </a:r>
                <a:endParaRPr lang="sk-SK">
                  <a:solidFill>
                    <a:schemeClr val="accent3"/>
                  </a:solidFill>
                </a:endParaRPr>
              </a:p>
              <a:p>
                <a:r>
                  <a:rPr lang="en-GB">
                    <a:solidFill>
                      <a:schemeClr val="accent3"/>
                    </a:solidFill>
                  </a:rPr>
                  <a:t>HF=3.0(7) </a:t>
                </a:r>
                <a:r>
                  <a:rPr lang="en-GB"/>
                  <a:t>for the strongest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GB"/>
                  <a:t> decay</a:t>
                </a:r>
              </a:p>
              <a:p>
                <a:pPr lvl="1"/>
                <a:r>
                  <a:rPr lang="sk-SK"/>
                  <a:t>Spin </a:t>
                </a:r>
                <a:r>
                  <a:rPr lang="en-GB"/>
                  <a:t>(2</a:t>
                </a:r>
                <a:r>
                  <a:rPr lang="en-GB" baseline="30000"/>
                  <a:t>+</a:t>
                </a:r>
                <a:r>
                  <a:rPr lang="en-GB"/>
                  <a:t>) for the </a:t>
                </a:r>
                <a:r>
                  <a:rPr lang="en-GB">
                    <a:solidFill>
                      <a:schemeClr val="accent5"/>
                    </a:solidFill>
                  </a:rPr>
                  <a:t>55-keV</a:t>
                </a:r>
                <a:r>
                  <a:rPr lang="en-GB"/>
                  <a:t> state</a:t>
                </a:r>
                <a:endParaRPr lang="sk-SK"/>
              </a:p>
              <a:p>
                <a:r>
                  <a:rPr lang="en-GB"/>
                  <a:t>Measured conversion coefficient </a:t>
                </a:r>
                <a:r>
                  <a:rPr lang="sk-SK"/>
                  <a:t>for the 55-keV transition – </a:t>
                </a:r>
                <a:r>
                  <a:rPr lang="el-GR"/>
                  <a:t>α</a:t>
                </a:r>
                <a:r>
                  <a:rPr lang="sk-SK"/>
                  <a:t>(55) = 11.7(12)</a:t>
                </a:r>
                <a:endParaRPr lang="en-GB"/>
              </a:p>
              <a:p>
                <a:pPr lvl="1"/>
                <a:r>
                  <a:rPr lang="en-GB"/>
                  <a:t>Mixed </a:t>
                </a:r>
                <a:r>
                  <a:rPr lang="en-GB" i="1"/>
                  <a:t>M</a:t>
                </a:r>
                <a:r>
                  <a:rPr lang="en-GB"/>
                  <a:t>1+</a:t>
                </a:r>
                <a:r>
                  <a:rPr lang="en-GB" i="1"/>
                  <a:t>E</a:t>
                </a:r>
                <a:r>
                  <a:rPr lang="en-GB"/>
                  <a:t>2 transition</a:t>
                </a:r>
              </a:p>
            </p:txBody>
          </p:sp>
        </mc:Choice>
        <mc:Fallback xmlns=""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59C9BD63-E21C-C5B7-0159-906D52338B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215998" y="1080000"/>
                <a:ext cx="6237354" cy="3702208"/>
              </a:xfrm>
              <a:blipFill>
                <a:blip r:embed="rId4"/>
                <a:stretch>
                  <a:fillRect l="-1465" t="-1318" r="-12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ontent Placeholder 7">
            <a:extLst>
              <a:ext uri="{FF2B5EF4-FFF2-40B4-BE49-F238E27FC236}">
                <a16:creationId xmlns:a16="http://schemas.microsoft.com/office/drawing/2014/main" id="{D169C627-037E-671E-16CC-FF0D84B645D0}"/>
              </a:ext>
            </a:extLst>
          </p:cNvPr>
          <p:cNvSpPr txBox="1">
            <a:spLocks/>
          </p:cNvSpPr>
          <p:nvPr/>
        </p:nvSpPr>
        <p:spPr>
          <a:xfrm>
            <a:off x="215997" y="4694230"/>
            <a:ext cx="4302839" cy="15258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6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0C059DF-BCBB-E285-CC4C-616FC7B3D85B}"/>
                  </a:ext>
                </a:extLst>
              </p:cNvPr>
              <p:cNvSpPr txBox="1"/>
              <p:nvPr/>
            </p:nvSpPr>
            <p:spPr>
              <a:xfrm>
                <a:off x="1006295" y="4651633"/>
                <a:ext cx="4002954" cy="544830"/>
              </a:xfrm>
              <a:prstGeom prst="roundRect">
                <a:avLst/>
              </a:prstGeom>
              <a:noFill/>
              <a:ln w="38100">
                <a:solidFill>
                  <a:srgbClr val="0066FF"/>
                </a:solidFill>
              </a:ln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2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60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lang="en-GB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sup>
                    </m:sSup>
                    <m:r>
                      <a:rPr lang="en-GB" sz="26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2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sz="2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6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  <m:sup>
                            <m:r>
                              <a:rPr lang="en-GB" sz="26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r>
                          <a:rPr lang="en-GB" sz="2600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GB" sz="2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6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en-GB" sz="26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e>
                    </m:d>
                  </m:oMath>
                </a14:m>
                <a:r>
                  <a:rPr lang="en-GB" sz="2600"/>
                  <a:t> for </a:t>
                </a:r>
                <a:r>
                  <a:rPr lang="en-GB" sz="2600" baseline="30000"/>
                  <a:t>178</a:t>
                </a:r>
                <a:r>
                  <a:rPr lang="en-GB" sz="2600"/>
                  <a:t>Ir </a:t>
                </a:r>
                <a:r>
                  <a:rPr lang="en-GB" sz="2600" err="1"/>
                  <a:t>g.s.</a:t>
                </a:r>
                <a:endParaRPr lang="sk-SK" sz="260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0C059DF-BCBB-E285-CC4C-616FC7B3D8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295" y="4651633"/>
                <a:ext cx="4002954" cy="544830"/>
              </a:xfrm>
              <a:prstGeom prst="roundRect">
                <a:avLst/>
              </a:prstGeom>
              <a:blipFill>
                <a:blip r:embed="rId7"/>
                <a:stretch>
                  <a:fillRect t="-1053" r="-905" b="-20000"/>
                </a:stretch>
              </a:blipFill>
              <a:ln w="38100">
                <a:solidFill>
                  <a:srgbClr val="0066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F59F23-1C55-6625-6E06-F19F01A2A96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038600" y="6486523"/>
            <a:ext cx="4114800" cy="365125"/>
          </a:xfrm>
        </p:spPr>
        <p:txBody>
          <a:bodyPr/>
          <a:lstStyle/>
          <a:p>
            <a:r>
              <a:rPr lang="sk-SK"/>
              <a:t>Jozef Mišt ● Zakopane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C49129-B36F-670A-EB4E-2E4E0C64601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0A513DC-FA64-4743-9DBE-EE79BE9DB539}" type="slidenum">
              <a:rPr lang="sk-SK" smtClean="0"/>
              <a:pPr/>
              <a:t>19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18647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876B6-328B-5AFF-B4B6-21846F251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56E30F4-3AC5-4F29-2BF5-11460B55C308}"/>
              </a:ext>
            </a:extLst>
          </p:cNvPr>
          <p:cNvSpPr txBox="1"/>
          <p:nvPr/>
        </p:nvSpPr>
        <p:spPr>
          <a:xfrm>
            <a:off x="7073709" y="6019552"/>
            <a:ext cx="5304158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/>
              <a:t>P. Gareth et al., Prog. Part. </a:t>
            </a:r>
            <a:r>
              <a:rPr lang="en-GB" sz="1600" dirty="0" err="1"/>
              <a:t>Nucl</a:t>
            </a:r>
            <a:r>
              <a:rPr lang="en-GB" sz="1600" dirty="0"/>
              <a:t>. Phys. 124, 103931 (2022) 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75F0436-DDCE-DC82-5728-AD662A9731EC}"/>
              </a:ext>
            </a:extLst>
          </p:cNvPr>
          <p:cNvSpPr txBox="1">
            <a:spLocks/>
          </p:cNvSpPr>
          <p:nvPr/>
        </p:nvSpPr>
        <p:spPr>
          <a:xfrm>
            <a:off x="288000" y="2484000"/>
            <a:ext cx="2340000" cy="1512000"/>
          </a:xfrm>
          <a:prstGeom prst="roundRect">
            <a:avLst/>
          </a:prstGeom>
          <a:ln w="38100">
            <a:solidFill>
              <a:srgbClr val="0066FF"/>
            </a:solidFill>
          </a:ln>
        </p:spPr>
        <p:txBody>
          <a:bodyPr vert="horz" lIns="91440" tIns="45720" rIns="91440" bIns="4572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>
                  <a:lumMod val="40000"/>
                  <a:lumOff val="60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>
                  <a:lumMod val="40000"/>
                  <a:lumOff val="60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600"/>
              </a:spcBef>
              <a:buNone/>
            </a:pPr>
            <a:r>
              <a:rPr lang="sk-SK" sz="2600" b="1" dirty="0"/>
              <a:t>normal-order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sk-SK" sz="2600" dirty="0"/>
              <a:t>oblate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GB" sz="2600" dirty="0"/>
              <a:t>ground states 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5BD5D33-2FA1-4EEB-F8BE-78ABECF444C0}"/>
              </a:ext>
            </a:extLst>
          </p:cNvPr>
          <p:cNvSpPr txBox="1">
            <a:spLocks/>
          </p:cNvSpPr>
          <p:nvPr/>
        </p:nvSpPr>
        <p:spPr>
          <a:xfrm>
            <a:off x="4536000" y="2484000"/>
            <a:ext cx="2340000" cy="1512000"/>
          </a:xfrm>
          <a:prstGeom prst="roundRect">
            <a:avLst/>
          </a:prstGeom>
          <a:ln w="38100">
            <a:solidFill>
              <a:srgbClr val="0066FF"/>
            </a:solidFill>
          </a:ln>
        </p:spPr>
        <p:txBody>
          <a:bodyPr vert="horz" lIns="91440" tIns="45720" rIns="91440" bIns="4572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>
                  <a:lumMod val="40000"/>
                  <a:lumOff val="60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>
                  <a:lumMod val="40000"/>
                  <a:lumOff val="60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600"/>
              </a:spcBef>
              <a:buNone/>
            </a:pPr>
            <a:r>
              <a:rPr lang="sk-SK" sz="2600" b="1" dirty="0"/>
              <a:t>intruder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sk-SK" sz="2600" dirty="0"/>
              <a:t>p</a:t>
            </a:r>
            <a:r>
              <a:rPr lang="en-GB" sz="2600" dirty="0" err="1"/>
              <a:t>rolate</a:t>
            </a:r>
            <a:endParaRPr lang="sk-SK" sz="2600" dirty="0"/>
          </a:p>
          <a:p>
            <a:pPr marL="0" indent="0" algn="ctr">
              <a:spcBef>
                <a:spcPts val="600"/>
              </a:spcBef>
              <a:buNone/>
            </a:pPr>
            <a:r>
              <a:rPr lang="en-GB" sz="2600" dirty="0"/>
              <a:t>excited states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789BCEEB-A72C-25A5-5F82-D486D81EEE39}"/>
              </a:ext>
            </a:extLst>
          </p:cNvPr>
          <p:cNvSpPr txBox="1">
            <a:spLocks/>
          </p:cNvSpPr>
          <p:nvPr/>
        </p:nvSpPr>
        <p:spPr>
          <a:xfrm>
            <a:off x="2492374" y="4233721"/>
            <a:ext cx="2242399" cy="106778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>
                  <a:lumMod val="40000"/>
                  <a:lumOff val="60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>
                  <a:lumMod val="40000"/>
                  <a:lumOff val="60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/>
              <a:t>Switched for </a:t>
            </a:r>
            <a:r>
              <a:rPr lang="en-GB" baseline="30000"/>
              <a:t>178-186</a:t>
            </a:r>
            <a:r>
              <a:rPr lang="en-GB"/>
              <a:t>Pt</a:t>
            </a:r>
          </a:p>
        </p:txBody>
      </p:sp>
      <p:sp>
        <p:nvSpPr>
          <p:cNvPr id="24" name="Arc 23">
            <a:extLst>
              <a:ext uri="{FF2B5EF4-FFF2-40B4-BE49-F238E27FC236}">
                <a16:creationId xmlns:a16="http://schemas.microsoft.com/office/drawing/2014/main" id="{ED633A3D-5700-304F-FA66-F780FB093BEC}"/>
              </a:ext>
            </a:extLst>
          </p:cNvPr>
          <p:cNvSpPr/>
          <p:nvPr/>
        </p:nvSpPr>
        <p:spPr>
          <a:xfrm rot="8100000">
            <a:off x="2713573" y="2456670"/>
            <a:ext cx="1800000" cy="1800000"/>
          </a:xfrm>
          <a:prstGeom prst="arc">
            <a:avLst/>
          </a:prstGeom>
          <a:ln w="38100">
            <a:solidFill>
              <a:srgbClr val="0066FF"/>
            </a:solidFill>
            <a:headEnd type="triangl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29" name="Graphic 28">
            <a:extLst>
              <a:ext uri="{FF2B5EF4-FFF2-40B4-BE49-F238E27FC236}">
                <a16:creationId xmlns:a16="http://schemas.microsoft.com/office/drawing/2014/main" id="{376E4E06-8986-8E04-5025-3F413650857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5817" y="4080704"/>
            <a:ext cx="2268000" cy="1931998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09DB6C7F-6E0B-CB9C-1CEC-76F95827EC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4699" y="2258906"/>
            <a:ext cx="4440633" cy="3738111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F8E582D4-FBA4-CB76-8D69-95938A0612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08780" y="4080703"/>
            <a:ext cx="2268000" cy="1932000"/>
          </a:xfrm>
          <a:prstGeom prst="rect">
            <a:avLst/>
          </a:prstGeom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C8FCCA7A-85B1-E113-9B63-EB215996538F}"/>
              </a:ext>
            </a:extLst>
          </p:cNvPr>
          <p:cNvSpPr txBox="1">
            <a:spLocks/>
          </p:cNvSpPr>
          <p:nvPr/>
        </p:nvSpPr>
        <p:spPr>
          <a:xfrm>
            <a:off x="216000" y="1080000"/>
            <a:ext cx="11849332" cy="13749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>
                  <a:lumMod val="40000"/>
                  <a:lumOff val="60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>
                  <a:lumMod val="40000"/>
                  <a:lumOff val="60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1">
                  <a:lumMod val="60000"/>
                  <a:lumOff val="40000"/>
                </a:schemeClr>
              </a:buClr>
            </a:pPr>
            <a:r>
              <a:rPr lang="en-GB" sz="2600" dirty="0">
                <a:latin typeface="Calibri"/>
                <a:ea typeface="Calibri"/>
                <a:cs typeface="Calibri"/>
              </a:rPr>
              <a:t>Possible interpretation via intruder states</a:t>
            </a:r>
            <a:r>
              <a:rPr lang="sk-SK" sz="2600" dirty="0">
                <a:latin typeface="Calibri"/>
                <a:ea typeface="Calibri"/>
                <a:cs typeface="Calibri"/>
              </a:rPr>
              <a:t> and particle-hole excitations:</a:t>
            </a:r>
          </a:p>
          <a:p>
            <a:pPr lvl="1"/>
            <a:r>
              <a:rPr lang="en-GB" sz="2400" dirty="0">
                <a:latin typeface="Calibri"/>
                <a:ea typeface="Calibri"/>
                <a:cs typeface="Calibri"/>
              </a:rPr>
              <a:t>Excitation of nucleon pair above shell closure – from 0p-</a:t>
            </a:r>
            <a:r>
              <a:rPr lang="sk-SK" sz="2400" dirty="0">
                <a:latin typeface="Calibri"/>
                <a:ea typeface="Calibri"/>
                <a:cs typeface="Calibri"/>
              </a:rPr>
              <a:t>4</a:t>
            </a:r>
            <a:r>
              <a:rPr lang="en-GB" sz="2400" dirty="0">
                <a:latin typeface="Calibri"/>
                <a:ea typeface="Calibri"/>
                <a:cs typeface="Calibri"/>
              </a:rPr>
              <a:t>h to 2p-</a:t>
            </a:r>
            <a:r>
              <a:rPr lang="sk-SK" sz="2400" dirty="0">
                <a:latin typeface="Calibri"/>
                <a:ea typeface="Calibri"/>
                <a:cs typeface="Calibri"/>
              </a:rPr>
              <a:t>6</a:t>
            </a:r>
            <a:r>
              <a:rPr lang="en-GB" sz="2400" dirty="0">
                <a:latin typeface="Calibri"/>
                <a:ea typeface="Calibri"/>
                <a:cs typeface="Calibri"/>
              </a:rPr>
              <a:t>h</a:t>
            </a:r>
            <a:r>
              <a:rPr lang="sk-SK" sz="2400" dirty="0">
                <a:latin typeface="Calibri"/>
                <a:ea typeface="Calibri"/>
                <a:cs typeface="Calibri"/>
              </a:rPr>
              <a:t> </a:t>
            </a:r>
            <a:r>
              <a:rPr lang="en-GB" sz="2400" dirty="0">
                <a:latin typeface="Calibri"/>
                <a:ea typeface="Calibri"/>
                <a:cs typeface="Calibri"/>
              </a:rPr>
              <a:t>for </a:t>
            </a:r>
            <a:r>
              <a:rPr lang="sk-SK" sz="2400" dirty="0">
                <a:latin typeface="Calibri"/>
                <a:ea typeface="Calibri"/>
                <a:cs typeface="Calibri"/>
              </a:rPr>
              <a:t>platinum</a:t>
            </a:r>
            <a:endParaRPr lang="en-GB" sz="2400" dirty="0">
              <a:latin typeface="Calibri"/>
              <a:ea typeface="Calibri"/>
              <a:cs typeface="Calibri"/>
            </a:endParaRPr>
          </a:p>
          <a:p>
            <a:pPr lvl="1"/>
            <a:r>
              <a:rPr lang="en-GB" sz="2400" dirty="0">
                <a:latin typeface="Calibri"/>
                <a:ea typeface="Calibri"/>
                <a:cs typeface="Calibri"/>
              </a:rPr>
              <a:t>Energy lowered by quadrupole proton-neutron interaction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9AB4A87E-58AA-F62A-F1C0-C5FCF575C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352"/>
            <a:ext cx="12192000" cy="887104"/>
          </a:xfrm>
        </p:spPr>
        <p:txBody>
          <a:bodyPr>
            <a:normAutofit/>
          </a:bodyPr>
          <a:lstStyle/>
          <a:p>
            <a:r>
              <a:rPr lang="sk-SK"/>
              <a:t>Shape coexistence</a:t>
            </a:r>
          </a:p>
        </p:txBody>
      </p:sp>
      <p:sp>
        <p:nvSpPr>
          <p:cNvPr id="8" name="BlokTextu 7">
            <a:extLst>
              <a:ext uri="{FF2B5EF4-FFF2-40B4-BE49-F238E27FC236}">
                <a16:creationId xmlns:a16="http://schemas.microsoft.com/office/drawing/2014/main" id="{ACCCC7E6-598E-1AFF-E948-8FF5FFA6C184}"/>
              </a:ext>
            </a:extLst>
          </p:cNvPr>
          <p:cNvSpPr txBox="1"/>
          <p:nvPr/>
        </p:nvSpPr>
        <p:spPr>
          <a:xfrm>
            <a:off x="0" y="6487200"/>
            <a:ext cx="5293895" cy="36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</a:rPr>
              <a:t>K. Heyde and J. Wood, Rev. Mod. Phys. 83, 1467 (2011)</a:t>
            </a:r>
            <a:endParaRPr lang="sk-SK" sz="1600" dirty="0">
              <a:solidFill>
                <a:schemeClr val="bg1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50A67E-7641-3DD3-2F7D-8EC14974BC7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038600" y="6486523"/>
            <a:ext cx="4114800" cy="365125"/>
          </a:xfrm>
        </p:spPr>
        <p:txBody>
          <a:bodyPr/>
          <a:lstStyle/>
          <a:p>
            <a:r>
              <a:rPr lang="sk-SK"/>
              <a:t>Jozef Mišt ● Zakopane 2026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ED17BAE-5F32-CE89-843E-1E603488D85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0A513DC-FA64-4743-9DBE-EE79BE9DB539}" type="slidenum">
              <a:rPr lang="sk-SK" smtClean="0"/>
              <a:pPr/>
              <a:t>2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975746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 animBg="1"/>
      <p:bldP spid="12" grpId="0" animBg="1"/>
      <p:bldP spid="14" grpId="0"/>
      <p:bldP spid="24" grpId="0" animBg="1"/>
      <p:bldP spid="1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39C25-86A1-BB63-6935-00DCEF7B9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Beta decay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BBFD38C-057C-5E9B-26C1-31C657775E7C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216001" y="1080000"/>
                <a:ext cx="4388083" cy="4743928"/>
              </a:xfrm>
            </p:spPr>
            <p:txBody>
              <a:bodyPr>
                <a:normAutofit/>
              </a:bodyPr>
              <a:lstStyle/>
              <a:p>
                <a:r>
                  <a:rPr lang="sk-SK" dirty="0"/>
                  <a:t>D</a:t>
                </a:r>
                <a:r>
                  <a:rPr lang="en-GB" dirty="0"/>
                  <a:t>escribed by spin </a:t>
                </a:r>
                <a14:m>
                  <m:oMath xmlns:m="http://schemas.openxmlformats.org/officeDocument/2006/math">
                    <m:r>
                      <a:rPr lang="sk-SK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GB" dirty="0"/>
                  <a:t> and parity </a:t>
                </a:r>
                <a14:m>
                  <m:oMath xmlns:m="http://schemas.openxmlformats.org/officeDocument/2006/math">
                    <m:r>
                      <a:rPr lang="el-GR" i="1" dirty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GB" dirty="0"/>
                  <a:t> change (allowed, first forbidden</a:t>
                </a:r>
                <a:r>
                  <a:rPr lang="sk-SK" dirty="0"/>
                  <a:t>,</a:t>
                </a:r>
                <a:r>
                  <a:rPr lang="en-GB" dirty="0"/>
                  <a:t>…)  </a:t>
                </a:r>
              </a:p>
              <a:p>
                <a:pPr lvl="1"/>
                <a:r>
                  <a:rPr lang="en-GB" dirty="0"/>
                  <a:t>Possible estimation of spin and parity change in the decay using</a:t>
                </a:r>
                <a:r>
                  <a:rPr lang="sk-SK" dirty="0"/>
                  <a:t> log </a:t>
                </a:r>
                <a14:m>
                  <m:oMath xmlns:m="http://schemas.openxmlformats.org/officeDocument/2006/math">
                    <m:r>
                      <a:rPr lang="sk-SK" i="1" dirty="0" smtClean="0">
                        <a:latin typeface="Cambria Math" panose="02040503050406030204" pitchFamily="18" charset="0"/>
                      </a:rPr>
                      <m:t>𝑓𝑡</m:t>
                    </m:r>
                  </m:oMath>
                </a14:m>
                <a:r>
                  <a:rPr lang="sk-SK" dirty="0"/>
                  <a:t> </a:t>
                </a:r>
                <a:r>
                  <a:rPr lang="en-GB" dirty="0"/>
                  <a:t> systematics</a:t>
                </a:r>
                <a:endParaRPr lang="sk-SK" dirty="0"/>
              </a:p>
              <a:p>
                <a:r>
                  <a:rPr lang="sk-SK" dirty="0"/>
                  <a:t>P</a:t>
                </a:r>
                <a:r>
                  <a:rPr lang="en-US" dirty="0"/>
                  <a:t>rob</a:t>
                </a:r>
                <a:r>
                  <a:rPr lang="sk-SK" dirty="0"/>
                  <a:t>ing</a:t>
                </a:r>
                <a:r>
                  <a:rPr lang="en-US" dirty="0"/>
                  <a:t> shape coexistence and configuration mixing in the daughter nucleus</a:t>
                </a:r>
                <a:endParaRPr lang="en-GB" dirty="0"/>
              </a:p>
              <a:p>
                <a:pPr marL="457200" lvl="1" indent="0">
                  <a:buNone/>
                </a:pPr>
                <a:endParaRPr lang="en-GB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BBFD38C-057C-5E9B-26C1-31C657775E7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216001" y="1080000"/>
                <a:ext cx="4388083" cy="4743928"/>
              </a:xfrm>
              <a:blipFill>
                <a:blip r:embed="rId2"/>
                <a:stretch>
                  <a:fillRect l="-2083" t="-10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11CC49C0-78E4-B0A4-7605-4D6BF9DA0A03}"/>
              </a:ext>
            </a:extLst>
          </p:cNvPr>
          <p:cNvSpPr txBox="1"/>
          <p:nvPr/>
        </p:nvSpPr>
        <p:spPr>
          <a:xfrm>
            <a:off x="5633047" y="6073066"/>
            <a:ext cx="603505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/>
              <a:t>S. Turkat et al., At. Data. </a:t>
            </a:r>
            <a:r>
              <a:rPr lang="en-GB" sz="1600" err="1"/>
              <a:t>Nucl</a:t>
            </a:r>
            <a:r>
              <a:rPr lang="en-GB" sz="1600"/>
              <a:t>. Data Tables 152, 101584 (2023)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10BFA3C9-56D4-1563-2167-3406983F2DA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49171" y="1073311"/>
            <a:ext cx="7683306" cy="4962136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F2C2F63-0A21-A02E-59A8-0713B7189125}"/>
              </a:ext>
            </a:extLst>
          </p:cNvPr>
          <p:cNvSpPr txBox="1">
            <a:spLocks/>
          </p:cNvSpPr>
          <p:nvPr/>
        </p:nvSpPr>
        <p:spPr>
          <a:xfrm>
            <a:off x="216000" y="5288842"/>
            <a:ext cx="12103721" cy="887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  <a:p>
            <a:endParaRPr lang="en-GB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950A96C-4884-A808-DAF5-E887A029A042}"/>
                  </a:ext>
                </a:extLst>
              </p:cNvPr>
              <p:cNvSpPr txBox="1"/>
              <p:nvPr/>
            </p:nvSpPr>
            <p:spPr>
              <a:xfrm>
                <a:off x="9577533" y="1432644"/>
                <a:ext cx="2398466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600" dirty="0"/>
                  <a:t>Systematics of log </a:t>
                </a:r>
                <a14:m>
                  <m:oMath xmlns:m="http://schemas.openxmlformats.org/officeDocument/2006/math">
                    <m:r>
                      <a:rPr lang="en-GB" sz="2600" b="0" i="1" smtClean="0">
                        <a:latin typeface="Cambria Math" panose="02040503050406030204" pitchFamily="18" charset="0"/>
                      </a:rPr>
                      <m:t>𝑓𝑡</m:t>
                    </m:r>
                  </m:oMath>
                </a14:m>
                <a:r>
                  <a:rPr lang="en-GB" sz="2600" dirty="0"/>
                  <a:t> values</a:t>
                </a:r>
                <a:endParaRPr lang="sk-SK" sz="2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950A96C-4884-A808-DAF5-E887A029A0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7533" y="1432644"/>
                <a:ext cx="2398466" cy="892552"/>
              </a:xfrm>
              <a:prstGeom prst="rect">
                <a:avLst/>
              </a:prstGeom>
              <a:blipFill>
                <a:blip r:embed="rId4"/>
                <a:stretch>
                  <a:fillRect t="-5479" r="-1269" b="-178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EF9B56-FEFA-D215-B22C-5BDC9E54E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86525"/>
            <a:ext cx="4114800" cy="365125"/>
          </a:xfrm>
        </p:spPr>
        <p:txBody>
          <a:bodyPr/>
          <a:lstStyle/>
          <a:p>
            <a:r>
              <a:rPr lang="sk-SK"/>
              <a:t>Jozef Mišt ● Zakopane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C55B2F-41D8-E61E-D989-6AABB7FCE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513DC-FA64-4743-9DBE-EE79BE9DB539}" type="slidenum">
              <a:rPr lang="sk-SK" smtClean="0"/>
              <a:pPr/>
              <a:t>3</a:t>
            </a:fld>
            <a:endParaRPr lang="sk-SK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70DF6B-6CB5-FAA5-3FA5-F5776642EA59}"/>
              </a:ext>
            </a:extLst>
          </p:cNvPr>
          <p:cNvSpPr txBox="1"/>
          <p:nvPr/>
        </p:nvSpPr>
        <p:spPr>
          <a:xfrm rot="3664263">
            <a:off x="8489506" y="1962041"/>
            <a:ext cx="132273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600" b="1" dirty="0">
                <a:solidFill>
                  <a:srgbClr val="78C3ED"/>
                </a:solidFill>
              </a:rPr>
              <a:t>Allowed</a:t>
            </a:r>
            <a:endParaRPr lang="en-US" sz="2600" b="1" dirty="0">
              <a:solidFill>
                <a:srgbClr val="78C3ED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7A88064-C239-652D-E087-F163063643EF}"/>
              </a:ext>
            </a:extLst>
          </p:cNvPr>
          <p:cNvSpPr txBox="1"/>
          <p:nvPr/>
        </p:nvSpPr>
        <p:spPr>
          <a:xfrm rot="3905532">
            <a:off x="8824913" y="3533382"/>
            <a:ext cx="195803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600" b="1" dirty="0">
                <a:solidFill>
                  <a:srgbClr val="6B9BC3"/>
                </a:solidFill>
              </a:rPr>
              <a:t>1</a:t>
            </a:r>
            <a:r>
              <a:rPr lang="sk-SK" sz="2600" b="1" baseline="30000" dirty="0">
                <a:solidFill>
                  <a:srgbClr val="6B9BC3"/>
                </a:solidFill>
              </a:rPr>
              <a:t>st</a:t>
            </a:r>
            <a:r>
              <a:rPr lang="sk-SK" sz="2600" b="1" dirty="0">
                <a:solidFill>
                  <a:srgbClr val="6B9BC3"/>
                </a:solidFill>
              </a:rPr>
              <a:t> forbidden</a:t>
            </a:r>
            <a:endParaRPr lang="en-US" sz="2600" b="1" dirty="0">
              <a:solidFill>
                <a:srgbClr val="6B9BC3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C878AA-1D6F-96C5-0A70-EF9EABC3D49E}"/>
              </a:ext>
            </a:extLst>
          </p:cNvPr>
          <p:cNvSpPr txBox="1"/>
          <p:nvPr/>
        </p:nvSpPr>
        <p:spPr>
          <a:xfrm rot="1017148">
            <a:off x="10165796" y="4744307"/>
            <a:ext cx="203267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600" b="1" dirty="0">
                <a:solidFill>
                  <a:srgbClr val="993333"/>
                </a:solidFill>
              </a:rPr>
              <a:t>2</a:t>
            </a:r>
            <a:r>
              <a:rPr lang="sk-SK" sz="2600" b="1" baseline="30000" dirty="0">
                <a:solidFill>
                  <a:srgbClr val="993333"/>
                </a:solidFill>
              </a:rPr>
              <a:t>nd</a:t>
            </a:r>
            <a:r>
              <a:rPr lang="sk-SK" sz="2600" b="1" dirty="0">
                <a:solidFill>
                  <a:srgbClr val="993333"/>
                </a:solidFill>
              </a:rPr>
              <a:t> forbidden</a:t>
            </a:r>
            <a:endParaRPr lang="en-US" sz="2600" b="1" dirty="0">
              <a:solidFill>
                <a:srgbClr val="99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684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CED4F11F-0540-5932-8577-4AA638BDF36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20000" y="1044000"/>
            <a:ext cx="4102394" cy="280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9BD14982-81F9-434D-2BA6-F38424FBB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352"/>
            <a:ext cx="12192000" cy="887104"/>
          </a:xfrm>
        </p:spPr>
        <p:txBody>
          <a:bodyPr>
            <a:normAutofit/>
          </a:bodyPr>
          <a:lstStyle/>
          <a:p>
            <a:r>
              <a:rPr lang="en-GB"/>
              <a:t>Beta decay and pandemonium effect</a:t>
            </a:r>
            <a:endParaRPr lang="sk-SK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14">
                <a:extLst>
                  <a:ext uri="{FF2B5EF4-FFF2-40B4-BE49-F238E27FC236}">
                    <a16:creationId xmlns:a16="http://schemas.microsoft.com/office/drawing/2014/main" id="{5087BB51-C6E6-BB2D-A64A-6752C8FCA833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216000" y="1080000"/>
                <a:ext cx="7327800" cy="1731439"/>
              </a:xfrm>
            </p:spPr>
            <p:txBody>
              <a:bodyPr>
                <a:normAutofit/>
              </a:bodyPr>
              <a:lstStyle/>
              <a:p>
                <a:r>
                  <a:rPr lang="en-GB"/>
                  <a:t>Log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𝑓𝑡</m:t>
                    </m:r>
                  </m:oMath>
                </a14:m>
                <a:r>
                  <a:rPr lang="en-GB"/>
                  <a:t> values require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GB"/>
                  <a:t>-decay feeding intensity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GB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sub>
                    </m:sSub>
                  </m:oMath>
                </a14:m>
                <a:r>
                  <a:rPr lang="en-GB"/>
                  <a:t> to a certain level</a:t>
                </a:r>
              </a:p>
              <a:p>
                <a:pPr lvl="1"/>
                <a:r>
                  <a:rPr lang="en-GB"/>
                  <a:t>Calculated from the balance of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GB"/>
                  <a:t>-ray intensities</a:t>
                </a:r>
              </a:p>
            </p:txBody>
          </p:sp>
        </mc:Choice>
        <mc:Fallback xmlns="">
          <p:sp>
            <p:nvSpPr>
              <p:cNvPr id="15" name="Content Placeholder 14">
                <a:extLst>
                  <a:ext uri="{FF2B5EF4-FFF2-40B4-BE49-F238E27FC236}">
                    <a16:creationId xmlns:a16="http://schemas.microsoft.com/office/drawing/2014/main" id="{5087BB51-C6E6-BB2D-A64A-6752C8FCA83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216000" y="1080000"/>
                <a:ext cx="7327800" cy="1731439"/>
              </a:xfrm>
              <a:blipFill>
                <a:blip r:embed="rId4"/>
                <a:stretch>
                  <a:fillRect l="-1247" t="-28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 descr="A painting of a building with lava&#10;&#10;AI-generated content may be incorrect.">
            <a:extLst>
              <a:ext uri="{FF2B5EF4-FFF2-40B4-BE49-F238E27FC236}">
                <a16:creationId xmlns:a16="http://schemas.microsoft.com/office/drawing/2014/main" id="{6A8FCB74-C068-07A5-229F-A53F2A623C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465" y="3872099"/>
            <a:ext cx="3713015" cy="244962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CE36929-514D-A54C-F589-4F016DB21DDA}"/>
              </a:ext>
            </a:extLst>
          </p:cNvPr>
          <p:cNvSpPr txBox="1"/>
          <p:nvPr/>
        </p:nvSpPr>
        <p:spPr>
          <a:xfrm>
            <a:off x="993199" y="4553337"/>
            <a:ext cx="5507025" cy="1692771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38100">
            <a:solidFill>
              <a:srgbClr val="0066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600" dirty="0"/>
              <a:t>“A solemn Council forthwith to be held at </a:t>
            </a:r>
            <a:r>
              <a:rPr lang="en-US" sz="2600" i="1" dirty="0" err="1"/>
              <a:t>Pandæmonium</a:t>
            </a:r>
            <a:r>
              <a:rPr lang="en-US" sz="2600" dirty="0"/>
              <a:t>, the high Capitol, of Satan and his Peers“</a:t>
            </a:r>
          </a:p>
          <a:p>
            <a:pPr algn="ctr"/>
            <a:r>
              <a:rPr lang="en-US" sz="2600" b="1" dirty="0"/>
              <a:t>John Milton, Paradise Lost</a:t>
            </a:r>
            <a:r>
              <a:rPr lang="sk-SK" sz="2600" b="1" dirty="0"/>
              <a:t>, 1667</a:t>
            </a:r>
            <a:endParaRPr lang="sk-SK" sz="2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278D13A-BB84-1F80-80AF-A75B8D863419}"/>
              </a:ext>
            </a:extLst>
          </p:cNvPr>
          <p:cNvSpPr txBox="1"/>
          <p:nvPr/>
        </p:nvSpPr>
        <p:spPr>
          <a:xfrm>
            <a:off x="6273424" y="5736947"/>
            <a:ext cx="21669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600"/>
              <a:t>John Martin, Pandemonium</a:t>
            </a:r>
            <a:r>
              <a:rPr lang="sk-SK" sz="1600"/>
              <a:t>, 1841</a:t>
            </a:r>
          </a:p>
        </p:txBody>
      </p:sp>
      <p:sp>
        <p:nvSpPr>
          <p:cNvPr id="9" name="Content Placeholder 14">
            <a:extLst>
              <a:ext uri="{FF2B5EF4-FFF2-40B4-BE49-F238E27FC236}">
                <a16:creationId xmlns:a16="http://schemas.microsoft.com/office/drawing/2014/main" id="{375E8015-CE80-FE93-60A9-F8FB15DA1CAB}"/>
              </a:ext>
            </a:extLst>
          </p:cNvPr>
          <p:cNvSpPr txBox="1">
            <a:spLocks/>
          </p:cNvSpPr>
          <p:nvPr/>
        </p:nvSpPr>
        <p:spPr>
          <a:xfrm>
            <a:off x="216000" y="2400185"/>
            <a:ext cx="6585293" cy="610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>
                  <a:lumMod val="40000"/>
                  <a:lumOff val="60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>
                  <a:lumMod val="40000"/>
                  <a:lumOff val="60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1">
                  <a:lumMod val="60000"/>
                  <a:lumOff val="40000"/>
                </a:schemeClr>
              </a:buClr>
            </a:pPr>
            <a:r>
              <a:rPr lang="en-GB" sz="2600"/>
              <a:t>Influenced by the pandemonium effect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0DB6F4F-0F65-460D-49EB-A4E1E027985D}"/>
              </a:ext>
            </a:extLst>
          </p:cNvPr>
          <p:cNvSpPr/>
          <p:nvPr/>
        </p:nvSpPr>
        <p:spPr>
          <a:xfrm>
            <a:off x="217787" y="3010910"/>
            <a:ext cx="2160000" cy="1332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400">
                <a:solidFill>
                  <a:schemeClr val="tx1"/>
                </a:solidFill>
              </a:rPr>
              <a:t>Low detection efficiency at high energy</a:t>
            </a:r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A1F61E6-68C0-16C9-85DA-4035F7C58609}"/>
              </a:ext>
            </a:extLst>
          </p:cNvPr>
          <p:cNvSpPr/>
          <p:nvPr/>
        </p:nvSpPr>
        <p:spPr>
          <a:xfrm>
            <a:off x="3098531" y="3042099"/>
            <a:ext cx="1980000" cy="1332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400">
                <a:solidFill>
                  <a:schemeClr val="tx1"/>
                </a:solidFill>
              </a:rPr>
              <a:t>Unobserved low-intensity transition</a:t>
            </a:r>
            <a:endParaRPr lang="en-US" sz="240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ABF76369-94FD-9626-8739-EE392DF7BD2E}"/>
                  </a:ext>
                </a:extLst>
              </p:cNvPr>
              <p:cNvSpPr/>
              <p:nvPr/>
            </p:nvSpPr>
            <p:spPr>
              <a:xfrm>
                <a:off x="5799276" y="3042099"/>
                <a:ext cx="1980000" cy="1332000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sk-SK" sz="2400">
                    <a:solidFill>
                      <a:schemeClr val="tx1"/>
                    </a:solidFill>
                  </a:rPr>
                  <a:t>Artificially increased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GB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sub>
                    </m:sSub>
                  </m:oMath>
                </a14:m>
                <a:endParaRPr lang="en-US" sz="240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ABF76369-94FD-9626-8739-EE392DF7BD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9276" y="3042099"/>
                <a:ext cx="1980000" cy="1332000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Arrow: Notched Right 20">
            <a:extLst>
              <a:ext uri="{FF2B5EF4-FFF2-40B4-BE49-F238E27FC236}">
                <a16:creationId xmlns:a16="http://schemas.microsoft.com/office/drawing/2014/main" id="{F4DC033C-F10A-A8A4-1ACB-4E2FA0901F20}"/>
              </a:ext>
            </a:extLst>
          </p:cNvPr>
          <p:cNvSpPr/>
          <p:nvPr/>
        </p:nvSpPr>
        <p:spPr>
          <a:xfrm>
            <a:off x="2473785" y="3455615"/>
            <a:ext cx="528748" cy="504968"/>
          </a:xfrm>
          <a:prstGeom prst="notchedRightArrow">
            <a:avLst>
              <a:gd name="adj1" fmla="val 33401"/>
              <a:gd name="adj2" fmla="val 53773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Notched Right 21">
            <a:extLst>
              <a:ext uri="{FF2B5EF4-FFF2-40B4-BE49-F238E27FC236}">
                <a16:creationId xmlns:a16="http://schemas.microsoft.com/office/drawing/2014/main" id="{11A02E8B-FB69-D993-B4DB-68DE50E63084}"/>
              </a:ext>
            </a:extLst>
          </p:cNvPr>
          <p:cNvSpPr/>
          <p:nvPr/>
        </p:nvSpPr>
        <p:spPr>
          <a:xfrm>
            <a:off x="5174529" y="3419735"/>
            <a:ext cx="528748" cy="504968"/>
          </a:xfrm>
          <a:prstGeom prst="notchedRightArrow">
            <a:avLst>
              <a:gd name="adj1" fmla="val 33401"/>
              <a:gd name="adj2" fmla="val 53773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F88E775-C453-4FCC-BA39-E49F338CBAE3}"/>
              </a:ext>
            </a:extLst>
          </p:cNvPr>
          <p:cNvSpPr txBox="1"/>
          <p:nvPr/>
        </p:nvSpPr>
        <p:spPr>
          <a:xfrm>
            <a:off x="0" y="6487200"/>
            <a:ext cx="3963586" cy="3636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1600" dirty="0">
                <a:solidFill>
                  <a:schemeClr val="bg1"/>
                </a:solidFill>
              </a:rPr>
              <a:t>J. C. </a:t>
            </a:r>
            <a:r>
              <a:rPr lang="fr-FR" sz="1600" dirty="0">
                <a:solidFill>
                  <a:schemeClr val="bg1"/>
                </a:solidFill>
              </a:rPr>
              <a:t>Hardy et al.,  Phys</a:t>
            </a:r>
            <a:r>
              <a:rPr lang="sk-SK" sz="1600" dirty="0">
                <a:solidFill>
                  <a:schemeClr val="bg1"/>
                </a:solidFill>
              </a:rPr>
              <a:t>.</a:t>
            </a:r>
            <a:r>
              <a:rPr lang="fr-FR" sz="1600" dirty="0">
                <a:solidFill>
                  <a:schemeClr val="bg1"/>
                </a:solidFill>
              </a:rPr>
              <a:t> </a:t>
            </a:r>
            <a:r>
              <a:rPr lang="sk-SK" sz="1600" dirty="0">
                <a:solidFill>
                  <a:schemeClr val="bg1"/>
                </a:solidFill>
              </a:rPr>
              <a:t>Lett.</a:t>
            </a:r>
            <a:r>
              <a:rPr lang="fr-FR" sz="1600" dirty="0">
                <a:solidFill>
                  <a:schemeClr val="bg1"/>
                </a:solidFill>
              </a:rPr>
              <a:t> B 71</a:t>
            </a:r>
            <a:r>
              <a:rPr lang="sk-SK" sz="1600" dirty="0">
                <a:solidFill>
                  <a:schemeClr val="bg1"/>
                </a:solidFill>
              </a:rPr>
              <a:t>, 307</a:t>
            </a:r>
            <a:r>
              <a:rPr lang="fr-FR" sz="1600" dirty="0">
                <a:solidFill>
                  <a:schemeClr val="bg1"/>
                </a:solidFill>
              </a:rPr>
              <a:t> (1977) 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46" name="Footer Placeholder 45">
            <a:extLst>
              <a:ext uri="{FF2B5EF4-FFF2-40B4-BE49-F238E27FC236}">
                <a16:creationId xmlns:a16="http://schemas.microsoft.com/office/drawing/2014/main" id="{90BED5B4-AD43-74F6-792D-044613DD63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038600" y="6486523"/>
            <a:ext cx="4114800" cy="365125"/>
          </a:xfrm>
        </p:spPr>
        <p:txBody>
          <a:bodyPr/>
          <a:lstStyle/>
          <a:p>
            <a:r>
              <a:rPr lang="sk-SK"/>
              <a:t>Jozef Mišt ● Zakopane 2026</a:t>
            </a:r>
            <a:endParaRPr lang="sk-S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FB728-6164-ABE9-C0F5-901354AB990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0A513DC-FA64-4743-9DBE-EE79BE9DB539}" type="slidenum">
              <a:rPr lang="sk-SK" smtClean="0"/>
              <a:pPr/>
              <a:t>4</a:t>
            </a:fld>
            <a:endParaRPr lang="sk-SK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D59A9677-FBC6-7EE8-070F-6CE9C79950E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20000" y="1044000"/>
            <a:ext cx="4102394" cy="28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20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 build="p"/>
      <p:bldP spid="7" grpId="0" animBg="1"/>
      <p:bldP spid="2" grpId="0"/>
      <p:bldP spid="9" grpId="0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2F136-CD6E-52DD-A712-B25590339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>
                <a:latin typeface="Cambria"/>
                <a:ea typeface="Cambria"/>
                <a:cs typeface="Calibri"/>
              </a:rPr>
              <a:t>Experiment</a:t>
            </a:r>
            <a:endParaRPr lang="sk-SK"/>
          </a:p>
        </p:txBody>
      </p:sp>
      <p:pic>
        <p:nvPicPr>
          <p:cNvPr id="9" name="Picture 8" descr="A close-up of a machine&#10;&#10;Description automatically generated">
            <a:extLst>
              <a:ext uri="{FF2B5EF4-FFF2-40B4-BE49-F238E27FC236}">
                <a16:creationId xmlns:a16="http://schemas.microsoft.com/office/drawing/2014/main" id="{D40A5A55-DB4C-8D7B-D4DF-06AE142814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815" y="1038164"/>
            <a:ext cx="2970127" cy="227595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F9D5B1E-C17A-F941-7D9A-167CDAA3FB40}"/>
              </a:ext>
            </a:extLst>
          </p:cNvPr>
          <p:cNvSpPr txBox="1"/>
          <p:nvPr/>
        </p:nvSpPr>
        <p:spPr>
          <a:xfrm>
            <a:off x="9172172" y="1038164"/>
            <a:ext cx="2970127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dirty="0"/>
              <a:t>E. </a:t>
            </a:r>
            <a:r>
              <a:rPr lang="fr-FR" dirty="0" err="1"/>
              <a:t>Bouquerel</a:t>
            </a:r>
            <a:r>
              <a:rPr lang="fr-FR" dirty="0"/>
              <a:t> et al. </a:t>
            </a:r>
            <a:r>
              <a:rPr lang="fr-FR" dirty="0" err="1"/>
              <a:t>Eur</a:t>
            </a:r>
            <a:r>
              <a:rPr lang="fr-FR" dirty="0"/>
              <a:t>. Phys. J. </a:t>
            </a:r>
            <a:r>
              <a:rPr lang="fr-FR" dirty="0" err="1"/>
              <a:t>Spec</a:t>
            </a:r>
            <a:r>
              <a:rPr lang="fr-FR" dirty="0"/>
              <a:t>. Top. 150, 277 (2007)</a:t>
            </a:r>
            <a:endParaRPr lang="sk-SK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B8CEF1B-DCDA-EE25-B8E4-60F65D67E17D}"/>
              </a:ext>
            </a:extLst>
          </p:cNvPr>
          <p:cNvSpPr txBox="1"/>
          <p:nvPr/>
        </p:nvSpPr>
        <p:spPr>
          <a:xfrm>
            <a:off x="4594776" y="6061559"/>
            <a:ext cx="5356056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dirty="0"/>
              <a:t>B. A. Marsh et al., Hyperfine </a:t>
            </a:r>
            <a:r>
              <a:rPr lang="fr-FR" dirty="0" err="1"/>
              <a:t>Interact</a:t>
            </a:r>
            <a:r>
              <a:rPr lang="sk-SK" dirty="0"/>
              <a:t>.</a:t>
            </a:r>
            <a:r>
              <a:rPr lang="fr-FR" dirty="0"/>
              <a:t> 171, 109 (2006)</a:t>
            </a:r>
            <a:endParaRPr lang="sk-SK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931FBCE-7F1C-2E95-12F8-08908F4600CD}"/>
              </a:ext>
            </a:extLst>
          </p:cNvPr>
          <p:cNvSpPr txBox="1"/>
          <p:nvPr/>
        </p:nvSpPr>
        <p:spPr>
          <a:xfrm>
            <a:off x="4513745" y="5574781"/>
            <a:ext cx="5089791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sk-SK" dirty="0"/>
              <a:t>S. Rothe et al.</a:t>
            </a:r>
            <a:r>
              <a:rPr lang="en-GB" dirty="0"/>
              <a:t>,</a:t>
            </a:r>
            <a:r>
              <a:rPr lang="sk-SK" dirty="0"/>
              <a:t> Nat. Commun. 4, 1835 (2013) (mod.) </a:t>
            </a:r>
          </a:p>
        </p:txBody>
      </p:sp>
      <p:pic>
        <p:nvPicPr>
          <p:cNvPr id="4" name="Content Placeholder 10">
            <a:extLst>
              <a:ext uri="{FF2B5EF4-FFF2-40B4-BE49-F238E27FC236}">
                <a16:creationId xmlns:a16="http://schemas.microsoft.com/office/drawing/2014/main" id="{0109E01F-72A4-D06C-227B-D3D7B585D8A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6363" y="1836000"/>
            <a:ext cx="3351271" cy="720000"/>
          </a:xfrm>
          <a:prstGeom prst="rect">
            <a:avLst/>
          </a:prstGeom>
        </p:spPr>
      </p:pic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1A15DF8-4417-6FA2-ADD7-0A3B61B310DB}"/>
              </a:ext>
            </a:extLst>
          </p:cNvPr>
          <p:cNvSpPr txBox="1">
            <a:spLocks/>
          </p:cNvSpPr>
          <p:nvPr/>
        </p:nvSpPr>
        <p:spPr>
          <a:xfrm>
            <a:off x="216000" y="1080000"/>
            <a:ext cx="5767706" cy="6485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  <a:defRPr lang="sk-SK" sz="26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sk-SK"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sk-SK" sz="22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sk-SK"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sk-SK"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T</a:t>
            </a:r>
            <a:r>
              <a:rPr lang="sk-SK" dirty="0"/>
              <a:t>he</a:t>
            </a:r>
            <a:r>
              <a:rPr lang="en-GB" dirty="0"/>
              <a:t> IS665</a:t>
            </a:r>
            <a:r>
              <a:rPr lang="sk-SK" dirty="0"/>
              <a:t> experiment at ISOLDE (CERN)</a:t>
            </a:r>
            <a:endParaRPr lang="en-GB" dirty="0"/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30BAC501-E82E-7D13-6C11-331EDBD4D68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21184" y="3384000"/>
            <a:ext cx="5760000" cy="2222274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D4C2E514-E3CE-450B-4FA8-E95141BC68F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21184" y="3384000"/>
            <a:ext cx="5760000" cy="2222274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AA34BA21-4DD0-70C7-ADF3-A8A557D73EB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21184" y="3384000"/>
            <a:ext cx="5760000" cy="2222274"/>
          </a:xfrm>
          <a:prstGeom prst="rect">
            <a:avLst/>
          </a:prstGeom>
        </p:spPr>
      </p:pic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514F6BE-7E5E-F55C-F972-D96AA9FAB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86525"/>
            <a:ext cx="4114800" cy="365125"/>
          </a:xfrm>
        </p:spPr>
        <p:txBody>
          <a:bodyPr/>
          <a:lstStyle/>
          <a:p>
            <a:r>
              <a:rPr lang="sk-SK"/>
              <a:t>Jozef Mišt ● Zakopane 2026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2129E15-6F44-E020-71CD-B65986B80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513DC-FA64-4743-9DBE-EE79BE9DB539}" type="slidenum">
              <a:rPr lang="sk-SK" smtClean="0"/>
              <a:pPr/>
              <a:t>5</a:t>
            </a:fld>
            <a:endParaRPr lang="sk-SK"/>
          </a:p>
        </p:txBody>
      </p:sp>
      <p:pic>
        <p:nvPicPr>
          <p:cNvPr id="12" name="Content Placeholder 8">
            <a:extLst>
              <a:ext uri="{FF2B5EF4-FFF2-40B4-BE49-F238E27FC236}">
                <a16:creationId xmlns:a16="http://schemas.microsoft.com/office/drawing/2014/main" id="{7759ACB9-176D-DF6A-31C3-4F44FBA656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71684" y="2495812"/>
            <a:ext cx="2278428" cy="379588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B851BE3-518D-EB14-48C3-526954E7EDFA}"/>
              </a:ext>
            </a:extLst>
          </p:cNvPr>
          <p:cNvSpPr txBox="1"/>
          <p:nvPr/>
        </p:nvSpPr>
        <p:spPr>
          <a:xfrm>
            <a:off x="216000" y="2520000"/>
            <a:ext cx="3874168" cy="3588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2000" indent="-252000">
              <a:spcBef>
                <a:spcPts val="18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sk-SK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GB" sz="2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pallation</a:t>
            </a:r>
            <a:r>
              <a:rPr lang="en-GB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 uranium target by</a:t>
            </a: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1.4 GeV protons</a:t>
            </a:r>
            <a:endParaRPr lang="sk-SK" sz="2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52000" indent="-252000">
              <a:spcBef>
                <a:spcPts val="10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sk-SK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Laser ionization by RILIS</a:t>
            </a:r>
          </a:p>
          <a:p>
            <a:pPr marL="709200" lvl="2" indent="-252000"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sk-S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Element selective</a:t>
            </a:r>
          </a:p>
          <a:p>
            <a:pPr marL="252000" indent="-252000">
              <a:spcBef>
                <a:spcPts val="10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sk-SK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Mass separation</a:t>
            </a:r>
          </a:p>
          <a:p>
            <a:pPr algn="ctr">
              <a:spcBef>
                <a:spcPts val="1000"/>
              </a:spcBef>
              <a:buClr>
                <a:schemeClr val="accent1">
                  <a:lumMod val="60000"/>
                  <a:lumOff val="40000"/>
                </a:schemeClr>
              </a:buClr>
            </a:pPr>
            <a:r>
              <a:rPr lang="sk-SK" sz="2600" b="1" dirty="0">
                <a:solidFill>
                  <a:srgbClr val="0066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High purity </a:t>
            </a:r>
            <a:r>
              <a:rPr lang="sk-SK" sz="2600" b="1" baseline="30000" dirty="0">
                <a:solidFill>
                  <a:srgbClr val="0066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182</a:t>
            </a:r>
            <a:r>
              <a:rPr lang="sk-SK" sz="2600" b="1" dirty="0">
                <a:solidFill>
                  <a:srgbClr val="0066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 sample</a:t>
            </a:r>
            <a:endParaRPr lang="en-US" sz="2600" b="1" dirty="0">
              <a:solidFill>
                <a:srgbClr val="0066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691C3F50-01C4-965D-020C-DBA470ED78A6}"/>
              </a:ext>
            </a:extLst>
          </p:cNvPr>
          <p:cNvSpPr txBox="1">
            <a:spLocks/>
          </p:cNvSpPr>
          <p:nvPr/>
        </p:nvSpPr>
        <p:spPr>
          <a:xfrm>
            <a:off x="216000" y="1764000"/>
            <a:ext cx="4212000" cy="4428000"/>
          </a:xfrm>
          <a:prstGeom prst="roundRect">
            <a:avLst/>
          </a:prstGeom>
          <a:ln w="38100">
            <a:solidFill>
              <a:srgbClr val="0066FF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  <a:defRPr lang="sk-SK" sz="26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sk-SK"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sk-SK" sz="22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sk-SK"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sk-SK"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932487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3" grpId="0"/>
      <p:bldP spid="14" grpId="0"/>
      <p:bldP spid="7" grpId="0"/>
      <p:bldP spid="24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2099D62-88BA-35AB-5369-E0DE84F4C958}"/>
              </a:ext>
            </a:extLst>
          </p:cNvPr>
          <p:cNvSpPr txBox="1">
            <a:spLocks/>
          </p:cNvSpPr>
          <p:nvPr/>
        </p:nvSpPr>
        <p:spPr>
          <a:xfrm>
            <a:off x="216000" y="1764000"/>
            <a:ext cx="4212000" cy="4428000"/>
          </a:xfrm>
          <a:prstGeom prst="roundRect">
            <a:avLst/>
          </a:prstGeom>
          <a:ln w="38100">
            <a:solidFill>
              <a:srgbClr val="0066FF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  <a:defRPr lang="sk-SK" sz="26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sk-SK"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sk-SK" sz="22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sk-SK"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sk-SK"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sk-SK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4120AF-4B2E-4AE3-D2EA-90C36E1B4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Experiment</a:t>
            </a:r>
          </a:p>
        </p:txBody>
      </p:sp>
      <p:pic>
        <p:nvPicPr>
          <p:cNvPr id="17" name="Content Placeholder 16" descr="A close-up of a machine&#10;&#10;Description automatically generated">
            <a:extLst>
              <a:ext uri="{FF2B5EF4-FFF2-40B4-BE49-F238E27FC236}">
                <a16:creationId xmlns:a16="http://schemas.microsoft.com/office/drawing/2014/main" id="{5F7AD70A-F384-49B4-EE2C-B3E88406143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148" y="2554161"/>
            <a:ext cx="2891583" cy="3551604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FDCA27-73B8-759B-2429-70D543E64C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6000" y="1080000"/>
            <a:ext cx="6784875" cy="887104"/>
          </a:xfrm>
        </p:spPr>
        <p:txBody>
          <a:bodyPr/>
          <a:lstStyle/>
          <a:p>
            <a:r>
              <a:rPr lang="sk-SK" baseline="30000"/>
              <a:t>182</a:t>
            </a:r>
            <a:r>
              <a:rPr lang="sk-SK"/>
              <a:t>Au measured at ISOLDE Decay Station (IDS)</a:t>
            </a:r>
          </a:p>
        </p:txBody>
      </p:sp>
      <p:pic>
        <p:nvPicPr>
          <p:cNvPr id="8" name="Content Placeholder 10" descr="A machine in a factory&#10;&#10;Description automatically generated">
            <a:extLst>
              <a:ext uri="{FF2B5EF4-FFF2-40B4-BE49-F238E27FC236}">
                <a16:creationId xmlns:a16="http://schemas.microsoft.com/office/drawing/2014/main" id="{017F8074-6D9B-8187-C887-1B095471D1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9477" y="1021101"/>
            <a:ext cx="3978412" cy="5302408"/>
          </a:xfrm>
          <a:prstGeom prst="rect">
            <a:avLst/>
          </a:prstGeom>
        </p:spPr>
      </p:pic>
      <p:pic>
        <p:nvPicPr>
          <p:cNvPr id="5" name="Content Placeholder 12" descr="A blue and white logo&#10;&#10;Description automatically generated">
            <a:extLst>
              <a:ext uri="{FF2B5EF4-FFF2-40B4-BE49-F238E27FC236}">
                <a16:creationId xmlns:a16="http://schemas.microsoft.com/office/drawing/2014/main" id="{9644700C-DC65-19C2-7BA5-7B8A13861A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770" y="1836000"/>
            <a:ext cx="2564461" cy="720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023CD07-B9FD-2F57-4F68-86A4BB548415}"/>
              </a:ext>
            </a:extLst>
          </p:cNvPr>
          <p:cNvSpPr txBox="1"/>
          <p:nvPr/>
        </p:nvSpPr>
        <p:spPr>
          <a:xfrm>
            <a:off x="0" y="6487200"/>
            <a:ext cx="2755883" cy="3636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1600" dirty="0">
                <a:solidFill>
                  <a:schemeClr val="bg1"/>
                </a:solidFill>
              </a:rPr>
              <a:t>https://isolde-ids.web.cern.ch/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16BAEC-49FD-A85A-8355-83AC3EA91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86525"/>
            <a:ext cx="4114800" cy="365125"/>
          </a:xfrm>
        </p:spPr>
        <p:txBody>
          <a:bodyPr/>
          <a:lstStyle/>
          <a:p>
            <a:r>
              <a:rPr lang="sk-SK"/>
              <a:t>Jozef Mišt ● Zakopane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DCA4AF-B5AE-352F-4284-DCB0FA4BA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513DC-FA64-4743-9DBE-EE79BE9DB539}" type="slidenum">
              <a:rPr lang="sk-SK" smtClean="0"/>
              <a:pPr/>
              <a:t>6</a:t>
            </a:fld>
            <a:endParaRPr lang="sk-SK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1F6F96C-B468-D807-295A-EF8C1B75FAB4}"/>
                  </a:ext>
                </a:extLst>
              </p:cNvPr>
              <p:cNvSpPr txBox="1"/>
              <p:nvPr/>
            </p:nvSpPr>
            <p:spPr>
              <a:xfrm>
                <a:off x="216000" y="2520000"/>
                <a:ext cx="3892819" cy="38959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2000" indent="-252000">
                  <a:spcBef>
                    <a:spcPts val="10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Font typeface="Wingdings" panose="05000000000000000000" pitchFamily="2" charset="2"/>
                  <a:buChar char="§"/>
                </a:pPr>
                <a:r>
                  <a:rPr lang="en-US" sz="2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Tape system</a:t>
                </a:r>
              </a:p>
              <a:p>
                <a:pPr marL="252000" indent="-252000">
                  <a:spcBef>
                    <a:spcPts val="10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Font typeface="Wingdings" panose="05000000000000000000" pitchFamily="2" charset="2"/>
                  <a:buChar char="§"/>
                </a:pPr>
                <a:r>
                  <a:rPr lang="en-US" sz="2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4 </a:t>
                </a:r>
                <a:r>
                  <a:rPr lang="en-US" sz="2600" dirty="0" err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HPGe</a:t>
                </a:r>
                <a:r>
                  <a:rPr lang="en-US" sz="2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Clover detectors (High Purity Germanium)</a:t>
                </a:r>
                <a:endParaRPr lang="sk-SK" sz="2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709200" lvl="2" indent="-252000"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Font typeface="Arial" panose="020B0604020202020204" pitchFamily="34" charset="0"/>
                  <a:buChar char="•"/>
                </a:pPr>
                <a:r>
                  <a:rPr lang="sk-SK" sz="2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4 crystals each</a:t>
                </a:r>
              </a:p>
              <a:p>
                <a:pPr marL="709200" lvl="2" indent="-252000"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GB" sz="2400" dirty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GB" sz="2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-</a:t>
                </a:r>
                <a:r>
                  <a:rPr lang="sk-SK" sz="2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and </a:t>
                </a:r>
                <a:r>
                  <a:rPr lang="en-GB" sz="2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X-rays</a:t>
                </a:r>
                <a:endParaRPr lang="en-US" sz="2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52000" indent="-252000">
                  <a:spcBef>
                    <a:spcPts val="10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Font typeface="Wingdings" panose="05000000000000000000" pitchFamily="2" charset="2"/>
                  <a:buChar char="§"/>
                </a:pPr>
                <a:r>
                  <a:rPr lang="en-US" sz="2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7 silicon PIN diodes</a:t>
                </a:r>
                <a:endParaRPr lang="sk-SK" sz="2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709200" lvl="2" indent="-252000"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l-GR" sz="2400" dirty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𝛼</m:t>
                    </m:r>
                  </m:oMath>
                </a14:m>
                <a:r>
                  <a:rPr lang="en-GB" sz="2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particles and conversion electrons</a:t>
                </a:r>
                <a:endParaRPr lang="sk-SK" sz="2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1F6F96C-B468-D807-295A-EF8C1B75FA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000" y="2520000"/>
                <a:ext cx="3892819" cy="3895938"/>
              </a:xfrm>
              <a:prstGeom prst="rect">
                <a:avLst/>
              </a:prstGeom>
              <a:blipFill>
                <a:blip r:embed="rId6"/>
                <a:stretch>
                  <a:fillRect l="-2347" t="-12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9072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2" grpId="0"/>
      <p:bldP spid="4" grpId="0" build="p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1FFCB-8707-F70C-68EC-1D972FBAE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Results - </a:t>
            </a:r>
            <a:r>
              <a:rPr lang="en-GB"/>
              <a:t>Level scheme of </a:t>
            </a:r>
            <a:r>
              <a:rPr lang="en-GB" baseline="30000"/>
              <a:t>182</a:t>
            </a:r>
            <a:r>
              <a:rPr lang="en-GB"/>
              <a:t>Pt</a:t>
            </a:r>
            <a:endParaRPr lang="sk-SK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B2B0447-03EF-678E-1A46-EDF56AF4143E}"/>
                  </a:ext>
                </a:extLst>
              </p:cNvPr>
              <p:cNvSpPr txBox="1"/>
              <p:nvPr/>
            </p:nvSpPr>
            <p:spPr>
              <a:xfrm>
                <a:off x="108000" y="2427367"/>
                <a:ext cx="3728274" cy="1770698"/>
              </a:xfrm>
              <a:prstGeom prst="round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sk-SK" sz="2600" b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Known</a:t>
                </a:r>
                <a:r>
                  <a:rPr lang="en-GB" sz="2600" b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level scheme</a:t>
                </a:r>
                <a:r>
                  <a:rPr lang="sk-SK" sz="2600" b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[1]</a:t>
                </a:r>
                <a:r>
                  <a:rPr lang="en-GB" sz="2600" b="1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:</a:t>
                </a:r>
              </a:p>
              <a:p>
                <a:pPr marL="252000" indent="-252000">
                  <a:buClr>
                    <a:schemeClr val="accent1">
                      <a:lumMod val="60000"/>
                      <a:lumOff val="40000"/>
                    </a:schemeClr>
                  </a:buClr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l-GR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GB" sz="240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20 levels</a:t>
                </a:r>
              </a:p>
              <a:p>
                <a:pPr marL="252000" indent="-252000">
                  <a:buClr>
                    <a:schemeClr val="accent1">
                      <a:lumMod val="60000"/>
                      <a:lumOff val="40000"/>
                    </a:schemeClr>
                  </a:buClr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l-G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GB" sz="240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50 transitions</a:t>
                </a:r>
              </a:p>
              <a:p>
                <a:pPr marL="252000" indent="-252000">
                  <a:buClr>
                    <a:schemeClr val="accent1">
                      <a:lumMod val="60000"/>
                      <a:lumOff val="40000"/>
                    </a:schemeClr>
                  </a:buClr>
                  <a:buFont typeface="Arial" panose="020B0604020202020204" pitchFamily="34" charset="0"/>
                  <a:buChar char="•"/>
                </a:pPr>
                <a:r>
                  <a:rPr lang="en-GB" sz="240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Up to </a:t>
                </a:r>
                <a14:m>
                  <m:oMath xmlns:m="http://schemas.openxmlformats.org/officeDocument/2006/math">
                    <m:r>
                      <a:rPr lang="el-G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GB" sz="240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1.9 MeV</a:t>
                </a:r>
                <a:endParaRPr lang="sk-SK" sz="2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B2B0447-03EF-678E-1A46-EDF56AF414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000" y="2427367"/>
                <a:ext cx="3728274" cy="1770698"/>
              </a:xfrm>
              <a:prstGeom prst="roundRect">
                <a:avLst/>
              </a:prstGeom>
              <a:blipFill>
                <a:blip r:embed="rId3"/>
                <a:stretch>
                  <a:fillRect l="-162" b="-1010"/>
                </a:stretch>
              </a:blipFill>
              <a:ln w="381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B014260-2BA4-1FCF-42CA-98178E0C4E5B}"/>
                  </a:ext>
                </a:extLst>
              </p:cNvPr>
              <p:cNvSpPr txBox="1"/>
              <p:nvPr/>
            </p:nvSpPr>
            <p:spPr>
              <a:xfrm>
                <a:off x="108000" y="4349588"/>
                <a:ext cx="3728274" cy="1770698"/>
              </a:xfrm>
              <a:prstGeom prst="roundRect">
                <a:avLst/>
              </a:prstGeom>
              <a:noFill/>
              <a:ln w="38100">
                <a:solidFill>
                  <a:srgbClr val="0066FF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sz="2600" b="1" dirty="0">
                    <a:solidFill>
                      <a:srgbClr val="0066FF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New level scheme:</a:t>
                </a:r>
              </a:p>
              <a:p>
                <a:pPr marL="252000" indent="-252000">
                  <a:buClr>
                    <a:schemeClr val="accent1">
                      <a:lumMod val="60000"/>
                      <a:lumOff val="40000"/>
                    </a:schemeClr>
                  </a:buClr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l-GR" sz="2400" i="1" smtClean="0">
                        <a:solidFill>
                          <a:srgbClr val="0066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GB" sz="2400" b="1" u="sng" dirty="0">
                    <a:solidFill>
                      <a:srgbClr val="0066FF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120</a:t>
                </a:r>
                <a:r>
                  <a:rPr lang="en-GB" sz="2400" dirty="0">
                    <a:solidFill>
                      <a:srgbClr val="0066FF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levels</a:t>
                </a:r>
              </a:p>
              <a:p>
                <a:pPr marL="252000" indent="-252000">
                  <a:buClr>
                    <a:schemeClr val="accent1">
                      <a:lumMod val="60000"/>
                      <a:lumOff val="40000"/>
                    </a:schemeClr>
                  </a:buClr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l-GR" sz="2400" i="1">
                        <a:solidFill>
                          <a:srgbClr val="0066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GB" sz="2400" b="1" u="sng" dirty="0">
                    <a:solidFill>
                      <a:srgbClr val="0066FF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330</a:t>
                </a:r>
                <a:r>
                  <a:rPr lang="en-GB" sz="2400" dirty="0">
                    <a:solidFill>
                      <a:srgbClr val="0066FF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transitions</a:t>
                </a:r>
              </a:p>
              <a:p>
                <a:pPr marL="252000" indent="-252000">
                  <a:buClr>
                    <a:schemeClr val="accent1">
                      <a:lumMod val="60000"/>
                      <a:lumOff val="40000"/>
                    </a:schemeClr>
                  </a:buClr>
                  <a:buFont typeface="Arial" panose="020B0604020202020204" pitchFamily="34" charset="0"/>
                  <a:buChar char="•"/>
                </a:pPr>
                <a:r>
                  <a:rPr lang="en-GB" sz="2400" dirty="0">
                    <a:solidFill>
                      <a:srgbClr val="0066FF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Up to </a:t>
                </a:r>
                <a14:m>
                  <m:oMath xmlns:m="http://schemas.openxmlformats.org/officeDocument/2006/math">
                    <m:r>
                      <a:rPr lang="el-GR" sz="2400" i="1">
                        <a:solidFill>
                          <a:srgbClr val="0066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GB" sz="2400" dirty="0">
                    <a:solidFill>
                      <a:srgbClr val="0066FF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3.7 MeV</a:t>
                </a:r>
                <a:endParaRPr lang="sk-SK" sz="2400" dirty="0">
                  <a:solidFill>
                    <a:srgbClr val="0066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B014260-2BA4-1FCF-42CA-98178E0C4E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000" y="4349588"/>
                <a:ext cx="3728274" cy="1770698"/>
              </a:xfrm>
              <a:prstGeom prst="roundRect">
                <a:avLst/>
              </a:prstGeom>
              <a:blipFill>
                <a:blip r:embed="rId4"/>
                <a:stretch>
                  <a:fillRect l="-162" b="-1351"/>
                </a:stretch>
              </a:blipFill>
              <a:ln w="38100">
                <a:solidFill>
                  <a:srgbClr val="0066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76296A86-CF64-7A45-DB48-F7AC9C027040}"/>
              </a:ext>
            </a:extLst>
          </p:cNvPr>
          <p:cNvSpPr txBox="1"/>
          <p:nvPr/>
        </p:nvSpPr>
        <p:spPr>
          <a:xfrm>
            <a:off x="6082496" y="5971930"/>
            <a:ext cx="392556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Partial level scheme of </a:t>
            </a:r>
            <a:r>
              <a:rPr lang="en-GB" sz="2600" baseline="30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182</a:t>
            </a:r>
            <a:r>
              <a:rPr lang="en-GB" sz="2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Pt</a:t>
            </a:r>
            <a:endParaRPr lang="sk-SK" sz="26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BE2E60F-ED45-C82A-7F8A-C9DAD913BA1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88000" y="1228300"/>
            <a:ext cx="8280000" cy="482431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F032945B-BE26-4DDF-BD8A-1EE6E4ED5145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216000" y="1080000"/>
                <a:ext cx="3766367" cy="1690496"/>
              </a:xfrm>
            </p:spPr>
            <p:txBody>
              <a:bodyPr/>
              <a:lstStyle/>
              <a:p>
                <a:r>
                  <a:rPr lang="sk-SK"/>
                  <a:t>Prompt </a:t>
                </a:r>
                <a14:m>
                  <m:oMath xmlns:m="http://schemas.openxmlformats.org/officeDocument/2006/math">
                    <m:r>
                      <a:rPr lang="el-GR" i="1" dirty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GB"/>
                  <a:t>-</a:t>
                </a:r>
                <a14:m>
                  <m:oMath xmlns:m="http://schemas.openxmlformats.org/officeDocument/2006/math">
                    <m:r>
                      <a:rPr lang="el-GR" i="1" dirty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GB"/>
                  <a:t> </a:t>
                </a:r>
                <a:r>
                  <a:rPr lang="sk-SK"/>
                  <a:t>coincidence analysis led to extention of the </a:t>
                </a:r>
                <a:r>
                  <a:rPr lang="sk-SK" baseline="30000"/>
                  <a:t>182</a:t>
                </a:r>
                <a:r>
                  <a:rPr lang="sk-SK"/>
                  <a:t>Pt level scheme</a:t>
                </a:r>
                <a:endParaRPr lang="en-GB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F032945B-BE26-4DDF-BD8A-1EE6E4ED514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216000" y="1080000"/>
                <a:ext cx="3766367" cy="1690496"/>
              </a:xfrm>
              <a:blipFill>
                <a:blip r:embed="rId6"/>
                <a:stretch>
                  <a:fillRect l="-2427" t="-2888" r="-19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25F2DB1A-B2F9-0CFA-44C5-3732BA749415}"/>
              </a:ext>
            </a:extLst>
          </p:cNvPr>
          <p:cNvSpPr txBox="1"/>
          <p:nvPr/>
        </p:nvSpPr>
        <p:spPr>
          <a:xfrm>
            <a:off x="4572" y="6487200"/>
            <a:ext cx="6281928" cy="36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600" dirty="0">
                <a:solidFill>
                  <a:schemeClr val="bg1"/>
                </a:solidFill>
                <a:ea typeface="Calibri"/>
                <a:cs typeface="Calibri"/>
              </a:rPr>
              <a:t>[1] </a:t>
            </a:r>
            <a:r>
              <a:rPr lang="en-US" sz="1600" dirty="0">
                <a:solidFill>
                  <a:schemeClr val="bg1"/>
                </a:solidFill>
                <a:ea typeface="Calibri"/>
                <a:cs typeface="Calibri"/>
              </a:rPr>
              <a:t>P. M. Davidson et al., </a:t>
            </a:r>
            <a:r>
              <a:rPr lang="en-US" sz="1600" dirty="0" err="1">
                <a:solidFill>
                  <a:schemeClr val="bg1"/>
                </a:solidFill>
                <a:ea typeface="Calibri"/>
                <a:cs typeface="Calibri"/>
              </a:rPr>
              <a:t>Nucl</a:t>
            </a:r>
            <a:r>
              <a:rPr lang="en-US" sz="1600" dirty="0">
                <a:solidFill>
                  <a:schemeClr val="bg1"/>
                </a:solidFill>
                <a:ea typeface="Calibri"/>
                <a:cs typeface="Calibri"/>
              </a:rPr>
              <a:t>. Phys. A 657, 219 (1999)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1AB1E1-E879-5B6D-49EC-E9A454F2C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86525"/>
            <a:ext cx="4114800" cy="365125"/>
          </a:xfrm>
        </p:spPr>
        <p:txBody>
          <a:bodyPr/>
          <a:lstStyle/>
          <a:p>
            <a:r>
              <a:rPr lang="sk-SK"/>
              <a:t>Jozef Mišt ● Zakopane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3C228E-F219-DD83-D53C-02D9A0914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513DC-FA64-4743-9DBE-EE79BE9DB539}" type="slidenum">
              <a:rPr lang="sk-SK" smtClean="0"/>
              <a:pPr/>
              <a:t>7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53340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3E0B05-6E47-85FC-45E2-849C5553D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FDD8CF-E49E-C44E-CF6F-4E21672D8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Analysis of E0 transitions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A578BA2-F0CB-603D-2CB4-2692DF7348BB}"/>
                  </a:ext>
                </a:extLst>
              </p:cNvPr>
              <p:cNvSpPr txBox="1"/>
              <p:nvPr/>
            </p:nvSpPr>
            <p:spPr>
              <a:xfrm>
                <a:off x="5287906" y="1080000"/>
                <a:ext cx="5043872" cy="19390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1"/>
                <a:r>
                  <a:rPr lang="en-GB" sz="26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Monopole transition strength</a:t>
                </a:r>
                <a:r>
                  <a:rPr lang="en-GB" sz="2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:</a:t>
                </a:r>
                <a:endParaRPr lang="sk-SK" sz="2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lvl="1"/>
                <a:r>
                  <a:rPr lang="sk-SK" sz="1600" dirty="0"/>
                  <a:t>[J. L. Wood et al., Nucl. Phys. A 651, 323 (1999)]</a:t>
                </a:r>
                <a:endParaRPr lang="en-US" sz="1600" dirty="0"/>
              </a:p>
              <a:p>
                <a:pPr lvl="1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600"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p>
                          <m:r>
                            <a:rPr lang="en-GB" sz="260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GB" sz="2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600"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en-GB" sz="260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GB" sz="260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2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60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p>
                          <m:r>
                            <a:rPr lang="en-GB" sz="260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GB" sz="2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600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p>
                          <m:r>
                            <a:rPr lang="en-GB" sz="260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GB" sz="2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6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∆</m:t>
                              </m:r>
                              <m:d>
                                <m:dPr>
                                  <m:begChr m:val="⟨"/>
                                  <m:endChr m:val="⟩"/>
                                  <m:ctrlPr>
                                    <a:rPr lang="en-GB" sz="2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GB" sz="26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GB" sz="260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en-GB" sz="260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GB" sz="260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f>
                        <m:fPr>
                          <m:ctrlPr>
                            <a:rPr lang="en-GB" sz="2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2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600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p>
                              <m:r>
                                <a:rPr lang="en-GB" sz="26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GB" sz="2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60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p>
                              <m:r>
                                <a:rPr lang="en-GB" sz="260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sk-SK" sz="2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lvl="1"/>
                <a:endParaRPr lang="sk-SK" sz="2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A578BA2-F0CB-603D-2CB4-2692DF7348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7906" y="1080000"/>
                <a:ext cx="5043872" cy="1939057"/>
              </a:xfrm>
              <a:prstGeom prst="rect">
                <a:avLst/>
              </a:prstGeom>
              <a:blipFill>
                <a:blip r:embed="rId3"/>
                <a:stretch>
                  <a:fillRect t="-25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FF3FA9C3-6D47-DA77-3ACD-BF1E4C6623AD}"/>
              </a:ext>
            </a:extLst>
          </p:cNvPr>
          <p:cNvSpPr txBox="1"/>
          <p:nvPr/>
        </p:nvSpPr>
        <p:spPr>
          <a:xfrm>
            <a:off x="6147121" y="2649725"/>
            <a:ext cx="2916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/>
              <a:t>Known m</a:t>
            </a:r>
            <a:r>
              <a:rPr lang="en-GB" dirty="0" err="1"/>
              <a:t>ixing</a:t>
            </a:r>
            <a:r>
              <a:rPr lang="en-GB" dirty="0"/>
              <a:t> amplitudes</a:t>
            </a:r>
            <a:r>
              <a:rPr lang="sk-SK" dirty="0"/>
              <a:t> [1]</a:t>
            </a:r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D4906F61-30D6-6845-DC19-1069855CBFE9}"/>
              </a:ext>
            </a:extLst>
          </p:cNvPr>
          <p:cNvSpPr/>
          <p:nvPr/>
        </p:nvSpPr>
        <p:spPr>
          <a:xfrm rot="16200000">
            <a:off x="7448317" y="2180935"/>
            <a:ext cx="304800" cy="728148"/>
          </a:xfrm>
          <a:prstGeom prst="leftBrace">
            <a:avLst>
              <a:gd name="adj1" fmla="val 38549"/>
              <a:gd name="adj2" fmla="val 50000"/>
            </a:avLst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Zástupný objekt pre obsah 20">
                <a:extLst>
                  <a:ext uri="{FF2B5EF4-FFF2-40B4-BE49-F238E27FC236}">
                    <a16:creationId xmlns:a16="http://schemas.microsoft.com/office/drawing/2014/main" id="{C9A5F854-854E-E32B-AB1E-97A220872B0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6000" y="1080000"/>
                <a:ext cx="4789633" cy="175061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1">
                      <a:lumMod val="40000"/>
                      <a:lumOff val="60000"/>
                    </a:schemeClr>
                  </a:buClr>
                  <a:buFont typeface="Wingdings" panose="05000000000000000000" pitchFamily="2" charset="2"/>
                  <a:buChar char="§"/>
                  <a:defRPr lang="sk-SK" sz="28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Font typeface="Arial" panose="020B0604020202020204" pitchFamily="34" charset="0"/>
                  <a:buChar char="•"/>
                  <a:defRPr lang="sk-SK" sz="26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sk-SK" sz="24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sk-SK" sz="18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sk-SK" sz="18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>
                    <a:schemeClr val="accent1">
                      <a:lumMod val="60000"/>
                      <a:lumOff val="40000"/>
                    </a:schemeClr>
                  </a:buClr>
                </a:pPr>
                <a:r>
                  <a:rPr lang="en-GB" sz="2600" dirty="0"/>
                  <a:t>Sensitive</a:t>
                </a:r>
                <a:r>
                  <a:rPr lang="en-GB" dirty="0"/>
                  <a:t> to:</a:t>
                </a:r>
              </a:p>
              <a:p>
                <a:pPr lvl="1"/>
                <a:r>
                  <a:rPr lang="en-GB" sz="2400" dirty="0"/>
                  <a:t>mixing of states</a:t>
                </a:r>
              </a:p>
              <a:p>
                <a:pPr lvl="1"/>
                <a:r>
                  <a:rPr lang="en-GB" sz="2400" dirty="0"/>
                  <a:t>changes in mean-squared charge radii </a:t>
                </a:r>
                <a14:m>
                  <m:oMath xmlns:m="http://schemas.openxmlformats.org/officeDocument/2006/math">
                    <m:r>
                      <a:rPr lang="en-GB" sz="24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∆</m:t>
                    </m:r>
                    <m:d>
                      <m:dPr>
                        <m:begChr m:val="⟨"/>
                        <m:endChr m:val="⟩"/>
                        <m:ctrlPr>
                          <a:rPr lang="en-GB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4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GB" sz="24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en-GB" sz="2400" dirty="0"/>
              </a:p>
            </p:txBody>
          </p:sp>
        </mc:Choice>
        <mc:Fallback>
          <p:sp>
            <p:nvSpPr>
              <p:cNvPr id="9" name="Zástupný objekt pre obsah 20">
                <a:extLst>
                  <a:ext uri="{FF2B5EF4-FFF2-40B4-BE49-F238E27FC236}">
                    <a16:creationId xmlns:a16="http://schemas.microsoft.com/office/drawing/2014/main" id="{C9A5F854-854E-E32B-AB1E-97A220872B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000" y="1080000"/>
                <a:ext cx="4789633" cy="1750613"/>
              </a:xfrm>
              <a:prstGeom prst="rect">
                <a:avLst/>
              </a:prstGeom>
              <a:blipFill>
                <a:blip r:embed="rId4"/>
                <a:stretch>
                  <a:fillRect l="-1908" t="-3136" b="-76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Content Placeholder 7">
            <a:extLst>
              <a:ext uri="{FF2B5EF4-FFF2-40B4-BE49-F238E27FC236}">
                <a16:creationId xmlns:a16="http://schemas.microsoft.com/office/drawing/2014/main" id="{BCB91F82-3FDC-FCC7-B1F1-BC0EE2F7FE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91813" y="3525352"/>
            <a:ext cx="6878562" cy="245566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3" name="Zástupný objekt pre obsah 20">
                <a:extLst>
                  <a:ext uri="{FF2B5EF4-FFF2-40B4-BE49-F238E27FC236}">
                    <a16:creationId xmlns:a16="http://schemas.microsoft.com/office/drawing/2014/main" id="{E4F0C6F8-0F09-51F8-0036-05E4C9711E2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6000" y="2935426"/>
                <a:ext cx="6525042" cy="72814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1">
                      <a:lumMod val="40000"/>
                      <a:lumOff val="60000"/>
                    </a:schemeClr>
                  </a:buClr>
                  <a:buFont typeface="Wingdings" panose="05000000000000000000" pitchFamily="2" charset="2"/>
                  <a:buChar char="§"/>
                  <a:defRPr lang="sk-SK" sz="28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Font typeface="Arial" panose="020B0604020202020204" pitchFamily="34" charset="0"/>
                  <a:buChar char="•"/>
                  <a:defRPr lang="sk-SK" sz="26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sk-SK" sz="24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sk-SK" sz="18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sk-SK" sz="18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Clr>
                    <a:schemeClr val="accent1">
                      <a:lumMod val="60000"/>
                      <a:lumOff val="40000"/>
                    </a:schemeClr>
                  </a:buClr>
                </a:pPr>
                <a:r>
                  <a:rPr lang="en-GB" sz="2600" dirty="0">
                    <a:solidFill>
                      <a:srgbClr val="0066FF"/>
                    </a:solidFill>
                  </a:rPr>
                  <a:t>500-keV</a:t>
                </a:r>
                <a:r>
                  <a:rPr lang="sk-SK" sz="2600" dirty="0">
                    <a:solidFill>
                      <a:srgbClr val="0066FF"/>
                    </a:solidFill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sz="2600" i="1" smtClean="0">
                            <a:solidFill>
                              <a:srgbClr val="0066FF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sk-SK" sz="2600" b="0" i="1" smtClean="0">
                            <a:solidFill>
                              <a:srgbClr val="0066FF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b>
                        <m:r>
                          <a:rPr lang="sk-SK" sz="2600" b="0" i="1" smtClean="0">
                            <a:solidFill>
                              <a:srgbClr val="0066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sk-SK" sz="2600" b="0" i="1" smtClean="0">
                            <a:solidFill>
                              <a:srgbClr val="0066FF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GB" sz="2600" i="1" smtClean="0">
                        <a:solidFill>
                          <a:srgbClr val="0066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Sup>
                      <m:sSubSupPr>
                        <m:ctrlPr>
                          <a:rPr lang="en-GB" sz="2600" i="1" smtClean="0">
                            <a:solidFill>
                              <a:srgbClr val="0066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sk-SK" sz="2600" b="0" i="1" smtClean="0">
                            <a:solidFill>
                              <a:srgbClr val="0066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e>
                      <m:sub>
                        <m:r>
                          <a:rPr lang="sk-SK" sz="2600" b="0" i="1" smtClean="0">
                            <a:solidFill>
                              <a:srgbClr val="0066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sk-SK" sz="2600" b="0" i="1" smtClean="0">
                            <a:solidFill>
                              <a:srgbClr val="0066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lang="en-GB" sz="2600" dirty="0">
                    <a:solidFill>
                      <a:srgbClr val="0066FF"/>
                    </a:solidFill>
                  </a:rPr>
                  <a:t> </a:t>
                </a:r>
                <a:r>
                  <a:rPr lang="sk-SK" sz="2600" i="1" dirty="0">
                    <a:solidFill>
                      <a:srgbClr val="0066FF"/>
                    </a:solidFill>
                  </a:rPr>
                  <a:t>E</a:t>
                </a:r>
                <a:r>
                  <a:rPr lang="sk-SK" sz="2600" dirty="0">
                    <a:solidFill>
                      <a:srgbClr val="0066FF"/>
                    </a:solidFill>
                  </a:rPr>
                  <a:t>0 transition</a:t>
                </a:r>
                <a:r>
                  <a:rPr lang="en-GB" sz="2600" dirty="0">
                    <a:solidFill>
                      <a:srgbClr val="0066FF"/>
                    </a:solidFill>
                  </a:rPr>
                  <a:t> </a:t>
                </a:r>
                <a:r>
                  <a:rPr lang="en-GB" sz="2600" dirty="0"/>
                  <a:t>confirm</a:t>
                </a:r>
                <a:r>
                  <a:rPr lang="sk-SK" sz="2600" dirty="0"/>
                  <a:t>ed</a:t>
                </a:r>
                <a:endParaRPr lang="en-GB" sz="2600" dirty="0"/>
              </a:p>
            </p:txBody>
          </p:sp>
        </mc:Choice>
        <mc:Fallback>
          <p:sp>
            <p:nvSpPr>
              <p:cNvPr id="13" name="Zástupný objekt pre obsah 20">
                <a:extLst>
                  <a:ext uri="{FF2B5EF4-FFF2-40B4-BE49-F238E27FC236}">
                    <a16:creationId xmlns:a16="http://schemas.microsoft.com/office/drawing/2014/main" id="{E4F0C6F8-0F09-51F8-0036-05E4C9711E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000" y="2935426"/>
                <a:ext cx="6525042" cy="728148"/>
              </a:xfrm>
              <a:prstGeom prst="rect">
                <a:avLst/>
              </a:prstGeom>
              <a:blipFill>
                <a:blip r:embed="rId6"/>
                <a:stretch>
                  <a:fillRect l="-1401" t="-75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ástupný objekt pre obsah 20">
                <a:extLst>
                  <a:ext uri="{FF2B5EF4-FFF2-40B4-BE49-F238E27FC236}">
                    <a16:creationId xmlns:a16="http://schemas.microsoft.com/office/drawing/2014/main" id="{50FA8B66-131A-D5DC-AB53-AE2801EE8A6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5999" y="3420000"/>
                <a:ext cx="5396751" cy="86585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1">
                      <a:lumMod val="40000"/>
                      <a:lumOff val="60000"/>
                    </a:schemeClr>
                  </a:buClr>
                  <a:buFont typeface="Wingdings" panose="05000000000000000000" pitchFamily="2" charset="2"/>
                  <a:buChar char="§"/>
                  <a:defRPr lang="sk-SK" sz="28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Font typeface="Arial" panose="020B0604020202020204" pitchFamily="34" charset="0"/>
                  <a:buChar char="•"/>
                  <a:defRPr lang="sk-SK" sz="26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sk-SK" sz="24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sk-SK" sz="18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lang="sk-SK" sz="18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457200" lvl="1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0,500</m:t>
                        </m:r>
                      </m:e>
                    </m:d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>
                            <a:latin typeface="Cambria Math" panose="02040503050406030204" pitchFamily="18" charset="0"/>
                          </a:rPr>
                          <m:t>1.1</m:t>
                        </m:r>
                        <m:d>
                          <m:d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d>
                        <m:r>
                          <a:rPr lang="sk-SK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sk-SK" b="0" i="0" smtClean="0">
                            <a:latin typeface="Cambria Math" panose="02040503050406030204" pitchFamily="18" charset="0"/>
                          </a:rPr>
                          <m:t>ns</m:t>
                        </m:r>
                      </m:num>
                      <m:den>
                        <m:sSub>
                          <m:sSubPr>
                            <m:ctrlPr>
                              <a:rPr lang="en-GB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GB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1/2</m:t>
                            </m:r>
                          </m:sub>
                        </m:sSub>
                        <m:d>
                          <m:dPr>
                            <m:ctrlPr>
                              <a:rPr lang="en-GB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500</m:t>
                            </m:r>
                            <m:r>
                              <a:rPr lang="sk-SK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sk-SK" b="0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keV</m:t>
                            </m:r>
                          </m:e>
                        </m:d>
                      </m:den>
                    </m:f>
                  </m:oMath>
                </a14:m>
                <a:r>
                  <a:rPr lang="en-GB" dirty="0"/>
                  <a:t> </a:t>
                </a:r>
                <a:endParaRPr lang="sk-SK" dirty="0"/>
              </a:p>
            </p:txBody>
          </p:sp>
        </mc:Choice>
        <mc:Fallback xmlns="">
          <p:sp>
            <p:nvSpPr>
              <p:cNvPr id="11" name="Zástupný objekt pre obsah 20">
                <a:extLst>
                  <a:ext uri="{FF2B5EF4-FFF2-40B4-BE49-F238E27FC236}">
                    <a16:creationId xmlns:a16="http://schemas.microsoft.com/office/drawing/2014/main" id="{50FA8B66-131A-D5DC-AB53-AE2801EE8A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99" y="3420000"/>
                <a:ext cx="5396751" cy="86585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Zástupný objekt pre obsah 20">
            <a:extLst>
              <a:ext uri="{FF2B5EF4-FFF2-40B4-BE49-F238E27FC236}">
                <a16:creationId xmlns:a16="http://schemas.microsoft.com/office/drawing/2014/main" id="{CFA4E559-9CC4-4E24-9FCF-6A55897E1A14}"/>
              </a:ext>
            </a:extLst>
          </p:cNvPr>
          <p:cNvSpPr txBox="1">
            <a:spLocks/>
          </p:cNvSpPr>
          <p:nvPr/>
        </p:nvSpPr>
        <p:spPr>
          <a:xfrm>
            <a:off x="215998" y="4126691"/>
            <a:ext cx="4648233" cy="112403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  <a:defRPr lang="sk-SK" sz="2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lang="sk-SK" sz="26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sk-SK"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sk-SK"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sk-SK"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sk-SK" dirty="0"/>
              <a:t>Unknown half-life, further fast-timing measurement needed</a:t>
            </a:r>
            <a:endParaRPr lang="en-US" dirty="0"/>
          </a:p>
          <a:p>
            <a:pPr lvl="1"/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428984-0E85-EFF5-C611-A03FA7655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86525"/>
            <a:ext cx="4114800" cy="365125"/>
          </a:xfrm>
        </p:spPr>
        <p:txBody>
          <a:bodyPr/>
          <a:lstStyle/>
          <a:p>
            <a:r>
              <a:rPr lang="sk-SK"/>
              <a:t>Jozef Mišt ● Zakopane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5C4037-6B7C-45DC-6A5F-7B9B70510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513DC-FA64-4743-9DBE-EE79BE9DB539}" type="slidenum">
              <a:rPr lang="sk-SK" smtClean="0"/>
              <a:pPr/>
              <a:t>8</a:t>
            </a:fld>
            <a:endParaRPr lang="sk-SK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88E6876-0DBA-9292-48FC-4C2FB2CC157C}"/>
              </a:ext>
            </a:extLst>
          </p:cNvPr>
          <p:cNvSpPr txBox="1"/>
          <p:nvPr/>
        </p:nvSpPr>
        <p:spPr>
          <a:xfrm>
            <a:off x="4572" y="6487200"/>
            <a:ext cx="6281928" cy="36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600" dirty="0">
                <a:solidFill>
                  <a:schemeClr val="bg1"/>
                </a:solidFill>
                <a:ea typeface="Calibri"/>
                <a:cs typeface="Calibri"/>
              </a:rPr>
              <a:t>[1] </a:t>
            </a:r>
            <a:r>
              <a:rPr lang="en-US" sz="1600" dirty="0">
                <a:solidFill>
                  <a:schemeClr val="bg1"/>
                </a:solidFill>
                <a:ea typeface="Calibri"/>
                <a:cs typeface="Calibri"/>
              </a:rPr>
              <a:t>P. M. Davidson et al., </a:t>
            </a:r>
            <a:r>
              <a:rPr lang="en-US" sz="1600" dirty="0" err="1">
                <a:solidFill>
                  <a:schemeClr val="bg1"/>
                </a:solidFill>
                <a:ea typeface="Calibri"/>
                <a:cs typeface="Calibri"/>
              </a:rPr>
              <a:t>Nucl</a:t>
            </a:r>
            <a:r>
              <a:rPr lang="en-US" sz="1600" dirty="0">
                <a:solidFill>
                  <a:schemeClr val="bg1"/>
                </a:solidFill>
                <a:ea typeface="Calibri"/>
                <a:cs typeface="Calibri"/>
              </a:rPr>
              <a:t>. Phys. A 657, 219 (1999)</a:t>
            </a:r>
          </a:p>
        </p:txBody>
      </p:sp>
    </p:spTree>
    <p:extLst>
      <p:ext uri="{BB962C8B-B14F-4D97-AF65-F5344CB8AC3E}">
        <p14:creationId xmlns:p14="http://schemas.microsoft.com/office/powerpoint/2010/main" val="588449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8" grpId="0" animBg="1"/>
      <p:bldP spid="9" grpId="0"/>
      <p:bldP spid="13" grpId="0"/>
      <p:bldP spid="11" grpId="0"/>
      <p:bldP spid="14" grpId="0"/>
    </p:bld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Motí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Motí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7D2228F71A2A544966E336042A24CC1" ma:contentTypeVersion="15" ma:contentTypeDescription="Umožňuje vytvoriť nový dokument." ma:contentTypeScope="" ma:versionID="6635c20b031247651a68fd56c12d39fd">
  <xsd:schema xmlns:xsd="http://www.w3.org/2001/XMLSchema" xmlns:xs="http://www.w3.org/2001/XMLSchema" xmlns:p="http://schemas.microsoft.com/office/2006/metadata/properties" xmlns:ns3="86251187-676f-4e06-961e-e8178acb4ad5" xmlns:ns4="90cf10b2-c121-4b6b-baf5-21a91d63c979" targetNamespace="http://schemas.microsoft.com/office/2006/metadata/properties" ma:root="true" ma:fieldsID="36139755b99061a8cc9422917e9cbc0d" ns3:_="" ns4:_="">
    <xsd:import namespace="86251187-676f-4e06-961e-e8178acb4ad5"/>
    <xsd:import namespace="90cf10b2-c121-4b6b-baf5-21a91d63c97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SearchProperties" minOccurs="0"/>
                <xsd:element ref="ns3:MediaServiceObjectDetectorVersion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251187-676f-4e06-961e-e8178acb4a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cf10b2-c121-4b6b-baf5-21a91d63c97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Zdieľa sa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Zdieľané s podrobnosťa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Príkaz hash indikátora zdieľania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86251187-676f-4e06-961e-e8178acb4ad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6EB1FE8-1EDF-43C2-ADA9-0C84ACB769EC}">
  <ds:schemaRefs>
    <ds:schemaRef ds:uri="86251187-676f-4e06-961e-e8178acb4ad5"/>
    <ds:schemaRef ds:uri="90cf10b2-c121-4b6b-baf5-21a91d63c97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B7611F6E-F58F-4256-AA50-40922531907C}">
  <ds:schemaRefs>
    <ds:schemaRef ds:uri="86251187-676f-4e06-961e-e8178acb4ad5"/>
    <ds:schemaRef ds:uri="http://purl.org/dc/dcmitype/"/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90cf10b2-c121-4b6b-baf5-21a91d63c979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4AB5823-1D6A-4FBD-B65F-EC0E76B2EFC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4441</TotalTime>
  <Words>2313</Words>
  <Application>Microsoft Office PowerPoint</Application>
  <PresentationFormat>Widescreen</PresentationFormat>
  <Paragraphs>369</Paragraphs>
  <Slides>20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Aptos</vt:lpstr>
      <vt:lpstr>Arial</vt:lpstr>
      <vt:lpstr>Calibri</vt:lpstr>
      <vt:lpstr>Cambria</vt:lpstr>
      <vt:lpstr>Cambria Math</vt:lpstr>
      <vt:lpstr>Times New Roman</vt:lpstr>
      <vt:lpstr>Wingdings</vt:lpstr>
      <vt:lpstr>Motív Office</vt:lpstr>
      <vt:lpstr>2_Motív Office</vt:lpstr>
      <vt:lpstr>1_Motív Office</vt:lpstr>
      <vt:lpstr>Investigation of coexisting structures in 182Pt via detailed β-decay studies of 182Au</vt:lpstr>
      <vt:lpstr>PowerPoint Presentation</vt:lpstr>
      <vt:lpstr>Shape coexistence</vt:lpstr>
      <vt:lpstr>Beta decay</vt:lpstr>
      <vt:lpstr>Beta decay and pandemonium effect</vt:lpstr>
      <vt:lpstr>Experiment</vt:lpstr>
      <vt:lpstr>Experiment</vt:lpstr>
      <vt:lpstr>Results - Level scheme of 182Pt</vt:lpstr>
      <vt:lpstr>Analysis of E0 transitions</vt:lpstr>
      <vt:lpstr>β-decay feeding intensity to 2+ states</vt:lpstr>
      <vt:lpstr>β-decay feeding intensity to 4+ states</vt:lpstr>
      <vt:lpstr>I=3 ground state of 182Au?</vt:lpstr>
      <vt:lpstr>New isomer in 182Au?</vt:lpstr>
      <vt:lpstr>New isomer in 182Au?</vt:lpstr>
      <vt:lpstr>Pandemonium effect</vt:lpstr>
      <vt:lpstr>Pandemonium effect</vt:lpstr>
      <vt:lpstr>Conclusion</vt:lpstr>
      <vt:lpstr>Acknowledgements</vt:lpstr>
      <vt:lpstr>Additional slides</vt:lpstr>
      <vt:lpstr>Alpha decay of 182Au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Jozef Mišt</dc:creator>
  <cp:lastModifiedBy>Mišt Jozef</cp:lastModifiedBy>
  <cp:revision>9</cp:revision>
  <dcterms:created xsi:type="dcterms:W3CDTF">2024-08-19T10:47:44Z</dcterms:created>
  <dcterms:modified xsi:type="dcterms:W3CDTF">2026-09-04T14:41:01Z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0x010100E7D2228F71A2A544966E336042A24CC1</vt:lpwstr>
  </property>
</Properties>
</file>